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416148-3C4D-4E03-A99B-A1D5D3DCFA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389D3E-1DE8-403E-8666-8DEA5D9A270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5416148-3C4D-4E03-A99B-A1D5D3DCFA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389D3E-1DE8-403E-8666-8DEA5D9A270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5416148-3C4D-4E03-A99B-A1D5D3DCFA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389D3E-1DE8-403E-8666-8DEA5D9A270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5416148-3C4D-4E03-A99B-A1D5D3DCFA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389D3E-1DE8-403E-8666-8DEA5D9A270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416148-3C4D-4E03-A99B-A1D5D3DCFA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389D3E-1DE8-403E-8666-8DEA5D9A270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5416148-3C4D-4E03-A99B-A1D5D3DCFA1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389D3E-1DE8-403E-8666-8DEA5D9A270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45416148-3C4D-4E03-A99B-A1D5D3DCFA13}"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389D3E-1DE8-403E-8666-8DEA5D9A270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416148-3C4D-4E03-A99B-A1D5D3DCFA1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389D3E-1DE8-403E-8666-8DEA5D9A270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416148-3C4D-4E03-A99B-A1D5D3DCFA13}"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389D3E-1DE8-403E-8666-8DEA5D9A270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416148-3C4D-4E03-A99B-A1D5D3DCFA1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389D3E-1DE8-403E-8666-8DEA5D9A270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416148-3C4D-4E03-A99B-A1D5D3DCFA1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389D3E-1DE8-403E-8666-8DEA5D9A270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16148-3C4D-4E03-A99B-A1D5D3DCFA13}"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89D3E-1DE8-403E-8666-8DEA5D9A270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JavaScript</a:t>
            </a:r>
            <a:endParaRPr lang="en-IN" dirty="0"/>
          </a:p>
        </p:txBody>
      </p:sp>
      <p:sp>
        <p:nvSpPr>
          <p:cNvPr id="3" name="Subtitle 2"/>
          <p:cNvSpPr>
            <a:spLocks noGrp="1"/>
          </p:cNvSpPr>
          <p:nvPr>
            <p:ph type="subTitle" idx="1"/>
          </p:nvPr>
        </p:nvSpPr>
        <p:spPr/>
        <p:txBody>
          <a:bodyPr/>
          <a:lstStyle/>
          <a:p>
            <a:r>
              <a:rPr lang="en-IN" dirty="0"/>
              <a:t>Dr. Sandeep Kumar Satapathy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Local Variables</a:t>
            </a:r>
            <a:endParaRPr lang="en-IN" dirty="0"/>
          </a:p>
        </p:txBody>
      </p:sp>
      <p:pic>
        <p:nvPicPr>
          <p:cNvPr id="5" name="Picture 4"/>
          <p:cNvPicPr>
            <a:picLocks noChangeAspect="1"/>
          </p:cNvPicPr>
          <p:nvPr/>
        </p:nvPicPr>
        <p:blipFill>
          <a:blip r:embed="rId1"/>
          <a:stretch>
            <a:fillRect/>
          </a:stretch>
        </p:blipFill>
        <p:spPr>
          <a:xfrm>
            <a:off x="1367527" y="1855800"/>
            <a:ext cx="9456946" cy="45368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Global Variables</a:t>
            </a:r>
            <a:endParaRPr lang="en-IN" dirty="0"/>
          </a:p>
        </p:txBody>
      </p:sp>
      <p:pic>
        <p:nvPicPr>
          <p:cNvPr id="5" name="Picture 4"/>
          <p:cNvPicPr>
            <a:picLocks noChangeAspect="1"/>
          </p:cNvPicPr>
          <p:nvPr/>
        </p:nvPicPr>
        <p:blipFill>
          <a:blip r:embed="rId1"/>
          <a:stretch>
            <a:fillRect/>
          </a:stretch>
        </p:blipFill>
        <p:spPr>
          <a:xfrm>
            <a:off x="974456" y="1897278"/>
            <a:ext cx="10243087" cy="40915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Data Types</a:t>
            </a:r>
            <a:endParaRPr lang="en-IN" dirty="0"/>
          </a:p>
        </p:txBody>
      </p:sp>
      <p:sp>
        <p:nvSpPr>
          <p:cNvPr id="3" name="Content Placeholder 2"/>
          <p:cNvSpPr>
            <a:spLocks noGrp="1"/>
          </p:cNvSpPr>
          <p:nvPr>
            <p:ph idx="1"/>
          </p:nvPr>
        </p:nvSpPr>
        <p:spPr/>
        <p:txBody>
          <a:bodyPr>
            <a:normAutofit fontScale="92500"/>
          </a:bodyPr>
          <a:lstStyle/>
          <a:p>
            <a:pPr algn="just"/>
            <a:r>
              <a:rPr lang="en-US" dirty="0"/>
              <a:t>JavaScript provides different data types to hold different types of values. There are two types of data types in JavaScript.</a:t>
            </a:r>
            <a:endParaRPr lang="en-US" dirty="0"/>
          </a:p>
          <a:p>
            <a:pPr lvl="1" algn="just"/>
            <a:r>
              <a:rPr lang="en-US" dirty="0"/>
              <a:t>Primitive data type</a:t>
            </a:r>
            <a:endParaRPr lang="en-US" dirty="0"/>
          </a:p>
          <a:p>
            <a:pPr lvl="1" algn="just"/>
            <a:r>
              <a:rPr lang="en-US" dirty="0"/>
              <a:t>Non-primitive (reference) data type</a:t>
            </a:r>
            <a:endParaRPr lang="en-US" dirty="0"/>
          </a:p>
          <a:p>
            <a:pPr algn="just"/>
            <a:r>
              <a:rPr lang="en-US" dirty="0"/>
              <a:t>JavaScript is a dynamic type language, means you don't need to specify type of the variable because it is dynamically used by JavaScript engine. </a:t>
            </a:r>
            <a:endParaRPr lang="en-US" dirty="0"/>
          </a:p>
          <a:p>
            <a:pPr algn="just"/>
            <a:r>
              <a:rPr lang="en-US" dirty="0"/>
              <a:t>You need to use var here to specify the data type. It can hold any type of values such as numbers, strings etc.</a:t>
            </a:r>
            <a:endParaRPr lang="en-US" dirty="0"/>
          </a:p>
          <a:p>
            <a:pPr marL="0" indent="0" algn="just">
              <a:buNone/>
            </a:pPr>
            <a:r>
              <a:rPr lang="nb-NO" b="0" i="0" dirty="0">
                <a:solidFill>
                  <a:srgbClr val="000000"/>
                </a:solidFill>
                <a:effectLst/>
                <a:latin typeface="inter-regular"/>
              </a:rPr>
              <a:t>	var </a:t>
            </a:r>
            <a:r>
              <a:rPr lang="nb-NO" b="0" i="0" dirty="0">
                <a:solidFill>
                  <a:srgbClr val="FF0000"/>
                </a:solidFill>
                <a:effectLst/>
                <a:latin typeface="inter-regular"/>
              </a:rPr>
              <a:t>a</a:t>
            </a:r>
            <a:r>
              <a:rPr lang="nb-NO" b="0" i="0" dirty="0">
                <a:solidFill>
                  <a:srgbClr val="000000"/>
                </a:solidFill>
                <a:effectLst/>
                <a:latin typeface="inter-regular"/>
              </a:rPr>
              <a:t>=</a:t>
            </a:r>
            <a:r>
              <a:rPr lang="nb-NO" b="0" i="0" dirty="0">
                <a:solidFill>
                  <a:srgbClr val="0000FF"/>
                </a:solidFill>
                <a:effectLst/>
                <a:latin typeface="inter-regular"/>
              </a:rPr>
              <a:t>40</a:t>
            </a:r>
            <a:r>
              <a:rPr lang="nb-NO" b="0" i="0" dirty="0">
                <a:solidFill>
                  <a:srgbClr val="000000"/>
                </a:solidFill>
                <a:effectLst/>
                <a:latin typeface="inter-regular"/>
              </a:rPr>
              <a:t>;//holding number  </a:t>
            </a:r>
            <a:endParaRPr lang="nb-NO" b="0" i="0" dirty="0">
              <a:solidFill>
                <a:srgbClr val="000000"/>
              </a:solidFill>
              <a:effectLst/>
              <a:latin typeface="inter-regular"/>
            </a:endParaRPr>
          </a:p>
          <a:p>
            <a:pPr marL="0" indent="0" algn="just">
              <a:buNone/>
            </a:pPr>
            <a:r>
              <a:rPr lang="nb-NO" b="0" i="0" dirty="0">
                <a:solidFill>
                  <a:srgbClr val="000000"/>
                </a:solidFill>
                <a:effectLst/>
                <a:latin typeface="inter-regular"/>
              </a:rPr>
              <a:t>	var </a:t>
            </a:r>
            <a:r>
              <a:rPr lang="nb-NO" b="0" i="0" dirty="0">
                <a:solidFill>
                  <a:srgbClr val="FF0000"/>
                </a:solidFill>
                <a:effectLst/>
                <a:latin typeface="inter-regular"/>
              </a:rPr>
              <a:t>b</a:t>
            </a:r>
            <a:r>
              <a:rPr lang="nb-NO" b="0" i="0" dirty="0">
                <a:solidFill>
                  <a:srgbClr val="000000"/>
                </a:solidFill>
                <a:effectLst/>
                <a:latin typeface="inter-regular"/>
              </a:rPr>
              <a:t>=</a:t>
            </a:r>
            <a:r>
              <a:rPr lang="nb-NO" b="0" i="0" dirty="0">
                <a:solidFill>
                  <a:srgbClr val="0000FF"/>
                </a:solidFill>
                <a:effectLst/>
                <a:latin typeface="inter-regular"/>
              </a:rPr>
              <a:t>"Rahul"</a:t>
            </a:r>
            <a:r>
              <a:rPr lang="nb-NO" b="0" i="0" dirty="0">
                <a:solidFill>
                  <a:srgbClr val="000000"/>
                </a:solidFill>
                <a:effectLst/>
                <a:latin typeface="inter-regular"/>
              </a:rPr>
              <a:t>;//holding string </a:t>
            </a:r>
            <a:endParaRPr lang="nb-NO" b="0" i="0" dirty="0">
              <a:solidFill>
                <a:srgbClr val="000000"/>
              </a:solidFill>
              <a:effectLst/>
              <a:latin typeface="inter-regular"/>
            </a:endParaRPr>
          </a:p>
          <a:p>
            <a:pPr algn="just"/>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Data Types</a:t>
            </a:r>
            <a:endParaRPr lang="en-IN" dirty="0"/>
          </a:p>
        </p:txBody>
      </p:sp>
      <p:pic>
        <p:nvPicPr>
          <p:cNvPr id="5" name="Picture 4"/>
          <p:cNvPicPr>
            <a:picLocks noChangeAspect="1"/>
          </p:cNvPicPr>
          <p:nvPr/>
        </p:nvPicPr>
        <p:blipFill>
          <a:blip r:embed="rId1"/>
          <a:stretch>
            <a:fillRect/>
          </a:stretch>
        </p:blipFill>
        <p:spPr>
          <a:xfrm>
            <a:off x="838199" y="1832536"/>
            <a:ext cx="9752763" cy="430348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Data Types</a:t>
            </a:r>
            <a:endParaRPr lang="en-IN" dirty="0"/>
          </a:p>
        </p:txBody>
      </p:sp>
      <p:pic>
        <p:nvPicPr>
          <p:cNvPr id="7" name="Picture 6"/>
          <p:cNvPicPr>
            <a:picLocks noChangeAspect="1"/>
          </p:cNvPicPr>
          <p:nvPr/>
        </p:nvPicPr>
        <p:blipFill>
          <a:blip r:embed="rId1"/>
          <a:stretch>
            <a:fillRect/>
          </a:stretch>
        </p:blipFill>
        <p:spPr>
          <a:xfrm>
            <a:off x="838200" y="1599911"/>
            <a:ext cx="10508743" cy="356494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Operators</a:t>
            </a:r>
            <a:endParaRPr lang="en-IN" dirty="0"/>
          </a:p>
        </p:txBody>
      </p:sp>
      <p:sp>
        <p:nvSpPr>
          <p:cNvPr id="3" name="Content Placeholder 2"/>
          <p:cNvSpPr>
            <a:spLocks noGrp="1"/>
          </p:cNvSpPr>
          <p:nvPr>
            <p:ph idx="1"/>
          </p:nvPr>
        </p:nvSpPr>
        <p:spPr/>
        <p:txBody>
          <a:bodyPr>
            <a:normAutofit fontScale="85000" lnSpcReduction="20000"/>
          </a:bodyPr>
          <a:lstStyle/>
          <a:p>
            <a:r>
              <a:rPr lang="en-US" dirty="0"/>
              <a:t>JavaScript operators are symbols that are used to perform operations on operands. </a:t>
            </a:r>
            <a:endParaRPr lang="en-US" dirty="0"/>
          </a:p>
          <a:p>
            <a:pPr marL="0" indent="0">
              <a:buNone/>
            </a:pPr>
            <a:r>
              <a:rPr lang="en-US" dirty="0"/>
              <a:t>	For example: var sum=10+20;  </a:t>
            </a:r>
            <a:endParaRPr lang="en-US" dirty="0"/>
          </a:p>
          <a:p>
            <a:r>
              <a:rPr lang="en-US" dirty="0"/>
              <a:t>Here, + is the arithmetic operator and = is the assignment operator.</a:t>
            </a:r>
            <a:endParaRPr lang="en-US" dirty="0"/>
          </a:p>
          <a:p>
            <a:endParaRPr lang="en-US" dirty="0"/>
          </a:p>
          <a:p>
            <a:r>
              <a:rPr lang="en-US" dirty="0"/>
              <a:t>There are following types of operators in JavaScript.</a:t>
            </a:r>
            <a:endParaRPr lang="en-US" dirty="0"/>
          </a:p>
          <a:p>
            <a:endParaRPr lang="en-US" dirty="0"/>
          </a:p>
          <a:p>
            <a:pPr lvl="1"/>
            <a:r>
              <a:rPr lang="en-US" dirty="0"/>
              <a:t>Arithmetic Operators</a:t>
            </a:r>
            <a:endParaRPr lang="en-US" dirty="0"/>
          </a:p>
          <a:p>
            <a:pPr lvl="1"/>
            <a:r>
              <a:rPr lang="en-US" dirty="0"/>
              <a:t>Comparison (Relational) Operators</a:t>
            </a:r>
            <a:endParaRPr lang="en-US" dirty="0"/>
          </a:p>
          <a:p>
            <a:pPr lvl="1"/>
            <a:r>
              <a:rPr lang="en-US" dirty="0"/>
              <a:t>Bitwise Operators</a:t>
            </a:r>
            <a:endParaRPr lang="en-US" dirty="0"/>
          </a:p>
          <a:p>
            <a:pPr lvl="1"/>
            <a:r>
              <a:rPr lang="en-US" dirty="0"/>
              <a:t>Logical Operators</a:t>
            </a:r>
            <a:endParaRPr lang="en-US" dirty="0"/>
          </a:p>
          <a:p>
            <a:pPr lvl="1"/>
            <a:r>
              <a:rPr lang="en-US" dirty="0"/>
              <a:t>Assignment Operators</a:t>
            </a:r>
            <a:endParaRPr lang="en-US" dirty="0"/>
          </a:p>
          <a:p>
            <a:pPr lvl="1"/>
            <a:r>
              <a:rPr lang="en-US" dirty="0"/>
              <a:t>Special Operators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Operators</a:t>
            </a:r>
            <a:endParaRPr lang="en-IN" dirty="0"/>
          </a:p>
        </p:txBody>
      </p:sp>
      <p:pic>
        <p:nvPicPr>
          <p:cNvPr id="5" name="Picture 4"/>
          <p:cNvPicPr>
            <a:picLocks noChangeAspect="1"/>
          </p:cNvPicPr>
          <p:nvPr/>
        </p:nvPicPr>
        <p:blipFill>
          <a:blip r:embed="rId1"/>
          <a:stretch>
            <a:fillRect/>
          </a:stretch>
        </p:blipFill>
        <p:spPr>
          <a:xfrm>
            <a:off x="838200" y="1856267"/>
            <a:ext cx="8199831" cy="47933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If-else</a:t>
            </a:r>
            <a:endParaRPr lang="en-IN" dirty="0"/>
          </a:p>
        </p:txBody>
      </p:sp>
      <p:sp>
        <p:nvSpPr>
          <p:cNvPr id="3" name="Content Placeholder 2"/>
          <p:cNvSpPr>
            <a:spLocks noGrp="1"/>
          </p:cNvSpPr>
          <p:nvPr>
            <p:ph idx="1"/>
          </p:nvPr>
        </p:nvSpPr>
        <p:spPr/>
        <p:txBody>
          <a:bodyPr>
            <a:normAutofit fontScale="70000" lnSpcReduction="20000"/>
          </a:bodyPr>
          <a:lstStyle/>
          <a:p>
            <a:r>
              <a:rPr lang="en-US" dirty="0"/>
              <a:t>The JavaScript if-else statement is used to execute the code whether condition is true or false. There are three forms of if statement in JavaScript.</a:t>
            </a:r>
            <a:endParaRPr lang="en-US" dirty="0"/>
          </a:p>
          <a:p>
            <a:endParaRPr lang="en-US" dirty="0"/>
          </a:p>
          <a:p>
            <a:pPr lvl="1"/>
            <a:r>
              <a:rPr lang="en-US" dirty="0"/>
              <a:t>If Statement</a:t>
            </a:r>
            <a:endParaRPr lang="en-US" dirty="0"/>
          </a:p>
          <a:p>
            <a:pPr lvl="1"/>
            <a:r>
              <a:rPr lang="en-US" dirty="0"/>
              <a:t>If else statement</a:t>
            </a:r>
            <a:endParaRPr lang="en-US" dirty="0"/>
          </a:p>
          <a:p>
            <a:pPr lvl="1"/>
            <a:r>
              <a:rPr lang="en-US" dirty="0"/>
              <a:t>if else if statement</a:t>
            </a:r>
            <a:endParaRPr lang="en-US" dirty="0"/>
          </a:p>
          <a:p>
            <a:endParaRPr lang="en-US" dirty="0"/>
          </a:p>
          <a:p>
            <a:r>
              <a:rPr lang="en-US" dirty="0"/>
              <a:t>JavaScript If statement</a:t>
            </a:r>
            <a:endParaRPr lang="en-US" dirty="0"/>
          </a:p>
          <a:p>
            <a:r>
              <a:rPr lang="en-US" dirty="0"/>
              <a:t>It evaluates the content only if expression is true. The signature of JavaScript if statement is given below.</a:t>
            </a:r>
            <a:endParaRPr lang="en-US" dirty="0"/>
          </a:p>
          <a:p>
            <a:endParaRPr lang="en-US" dirty="0"/>
          </a:p>
          <a:p>
            <a:pPr marL="0" indent="0">
              <a:buNone/>
            </a:pPr>
            <a:r>
              <a:rPr lang="en-US" dirty="0"/>
              <a:t>	if(expression){  </a:t>
            </a:r>
            <a:endParaRPr lang="en-US" dirty="0"/>
          </a:p>
          <a:p>
            <a:pPr marL="0" indent="0">
              <a:buNone/>
            </a:pPr>
            <a:r>
              <a:rPr lang="en-US" dirty="0"/>
              <a:t>		//content to be evaluated  </a:t>
            </a:r>
            <a:endParaRPr lang="en-US" dirty="0"/>
          </a:p>
          <a:p>
            <a:pPr marL="0" indent="0">
              <a:buNone/>
            </a:pPr>
            <a:r>
              <a:rPr lang="en-US" dirty="0"/>
              <a:t>	} </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If statement</a:t>
            </a:r>
            <a:endParaRPr lang="en-IN" dirty="0"/>
          </a:p>
        </p:txBody>
      </p:sp>
      <p:pic>
        <p:nvPicPr>
          <p:cNvPr id="5" name="Picture 4"/>
          <p:cNvPicPr>
            <a:picLocks noChangeAspect="1"/>
          </p:cNvPicPr>
          <p:nvPr/>
        </p:nvPicPr>
        <p:blipFill>
          <a:blip r:embed="rId1"/>
          <a:stretch>
            <a:fillRect/>
          </a:stretch>
        </p:blipFill>
        <p:spPr>
          <a:xfrm>
            <a:off x="772667" y="2275592"/>
            <a:ext cx="10646666" cy="290633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If...else Statement</a:t>
            </a:r>
            <a:endParaRPr lang="en-IN" dirty="0"/>
          </a:p>
        </p:txBody>
      </p:sp>
      <p:sp>
        <p:nvSpPr>
          <p:cNvPr id="3" name="Content Placeholder 2"/>
          <p:cNvSpPr>
            <a:spLocks noGrp="1"/>
          </p:cNvSpPr>
          <p:nvPr>
            <p:ph idx="1"/>
          </p:nvPr>
        </p:nvSpPr>
        <p:spPr/>
        <p:txBody>
          <a:bodyPr>
            <a:normAutofit lnSpcReduction="10000"/>
          </a:bodyPr>
          <a:lstStyle/>
          <a:p>
            <a:r>
              <a:rPr lang="en-US" dirty="0"/>
              <a:t>It evaluates the content whether condition is true of false. The syntax of JavaScript if-else statement is given below.</a:t>
            </a:r>
            <a:endParaRPr lang="en-US" dirty="0"/>
          </a:p>
          <a:p>
            <a:endParaRPr lang="en-US" dirty="0"/>
          </a:p>
          <a:p>
            <a:pPr marL="0" indent="0">
              <a:buNone/>
            </a:pPr>
            <a:r>
              <a:rPr lang="en-US" dirty="0"/>
              <a:t>	if(expression){  </a:t>
            </a:r>
            <a:endParaRPr lang="en-US" dirty="0"/>
          </a:p>
          <a:p>
            <a:pPr marL="0" indent="0">
              <a:buNone/>
            </a:pPr>
            <a:r>
              <a:rPr lang="en-US" dirty="0"/>
              <a:t>		//content to be evaluated if condition is true  </a:t>
            </a:r>
            <a:endParaRPr lang="en-US" dirty="0"/>
          </a:p>
          <a:p>
            <a:pPr marL="0" indent="0">
              <a:buNone/>
            </a:pPr>
            <a:r>
              <a:rPr lang="en-US" dirty="0"/>
              <a:t>	}  </a:t>
            </a:r>
            <a:endParaRPr lang="en-US" dirty="0"/>
          </a:p>
          <a:p>
            <a:pPr marL="0" indent="0">
              <a:buNone/>
            </a:pPr>
            <a:r>
              <a:rPr lang="en-US" dirty="0"/>
              <a:t>	else{  </a:t>
            </a:r>
            <a:endParaRPr lang="en-US" dirty="0"/>
          </a:p>
          <a:p>
            <a:pPr marL="0" indent="0">
              <a:buNone/>
            </a:pPr>
            <a:r>
              <a:rPr lang="en-US" dirty="0"/>
              <a:t>		//content to be evaluated if condition is false  </a:t>
            </a:r>
            <a:endParaRPr lang="en-US" dirty="0"/>
          </a:p>
          <a:p>
            <a:pPr marL="0" indent="0">
              <a:buNone/>
            </a:pPr>
            <a:r>
              <a:rPr lang="en-US" dirty="0"/>
              <a:t>	}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JavaScript</a:t>
            </a:r>
            <a:endParaRPr lang="en-IN" dirty="0"/>
          </a:p>
        </p:txBody>
      </p:sp>
      <p:sp>
        <p:nvSpPr>
          <p:cNvPr id="3" name="Content Placeholder 2"/>
          <p:cNvSpPr>
            <a:spLocks noGrp="1"/>
          </p:cNvSpPr>
          <p:nvPr>
            <p:ph idx="1"/>
          </p:nvPr>
        </p:nvSpPr>
        <p:spPr/>
        <p:txBody>
          <a:bodyPr>
            <a:normAutofit/>
          </a:bodyPr>
          <a:lstStyle/>
          <a:p>
            <a:pPr algn="just"/>
            <a:r>
              <a:rPr lang="en-US" dirty="0"/>
              <a:t>JavaScript (</a:t>
            </a:r>
            <a:r>
              <a:rPr lang="en-US" dirty="0" err="1"/>
              <a:t>js</a:t>
            </a:r>
            <a:r>
              <a:rPr lang="en-US" dirty="0"/>
              <a:t>) is a light-weight object-oriented programming language which is used by several websites for scripting the webpages. </a:t>
            </a:r>
            <a:endParaRPr lang="en-US" dirty="0"/>
          </a:p>
          <a:p>
            <a:pPr algn="just"/>
            <a:r>
              <a:rPr lang="en-US" dirty="0"/>
              <a:t>It is an interpreted, full-fledged programming language that enables dynamic interactivity on websites when applied to an HTML document. </a:t>
            </a:r>
            <a:endParaRPr lang="en-US" dirty="0"/>
          </a:p>
          <a:p>
            <a:pPr algn="just"/>
            <a:r>
              <a:rPr lang="en-US" dirty="0"/>
              <a:t>It was introduced in the year 1995 for adding programs to the webpages in the Netscape Navigator browser. </a:t>
            </a:r>
            <a:endParaRPr lang="en-US" dirty="0"/>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If...else Statement</a:t>
            </a:r>
            <a:endParaRPr lang="en-IN" dirty="0"/>
          </a:p>
        </p:txBody>
      </p:sp>
      <p:pic>
        <p:nvPicPr>
          <p:cNvPr id="5" name="Picture 4"/>
          <p:cNvPicPr>
            <a:picLocks noChangeAspect="1"/>
          </p:cNvPicPr>
          <p:nvPr/>
        </p:nvPicPr>
        <p:blipFill>
          <a:blip r:embed="rId1"/>
          <a:stretch>
            <a:fillRect/>
          </a:stretch>
        </p:blipFill>
        <p:spPr>
          <a:xfrm>
            <a:off x="838200" y="1782567"/>
            <a:ext cx="11030670" cy="418615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If...else if statement</a:t>
            </a:r>
            <a:endParaRPr lang="en-IN" dirty="0"/>
          </a:p>
        </p:txBody>
      </p:sp>
      <p:sp>
        <p:nvSpPr>
          <p:cNvPr id="3" name="Content Placeholder 2"/>
          <p:cNvSpPr>
            <a:spLocks noGrp="1"/>
          </p:cNvSpPr>
          <p:nvPr>
            <p:ph idx="1"/>
          </p:nvPr>
        </p:nvSpPr>
        <p:spPr>
          <a:xfrm>
            <a:off x="838200" y="1825625"/>
            <a:ext cx="10515600" cy="4786190"/>
          </a:xfrm>
        </p:spPr>
        <p:txBody>
          <a:bodyPr>
            <a:normAutofit fontScale="62500" lnSpcReduction="20000"/>
          </a:bodyPr>
          <a:lstStyle/>
          <a:p>
            <a:r>
              <a:rPr lang="en-US" dirty="0"/>
              <a:t>It evaluates the content only if expression is true from several expressions. The signature of JavaScript if else if statement is given below.</a:t>
            </a:r>
            <a:endParaRPr lang="en-US" dirty="0"/>
          </a:p>
          <a:p>
            <a:endParaRPr lang="en-US" dirty="0"/>
          </a:p>
          <a:p>
            <a:pPr marL="0" indent="0">
              <a:buNone/>
            </a:pPr>
            <a:r>
              <a:rPr lang="en-US" dirty="0"/>
              <a:t>	if(expression1){  </a:t>
            </a:r>
            <a:endParaRPr lang="en-US" dirty="0"/>
          </a:p>
          <a:p>
            <a:pPr marL="0" indent="0">
              <a:buNone/>
            </a:pPr>
            <a:r>
              <a:rPr lang="en-US" dirty="0"/>
              <a:t>		//content to be evaluated if expression1 is true  </a:t>
            </a:r>
            <a:endParaRPr lang="en-US" dirty="0"/>
          </a:p>
          <a:p>
            <a:pPr marL="0" indent="0">
              <a:buNone/>
            </a:pPr>
            <a:r>
              <a:rPr lang="en-US" dirty="0"/>
              <a:t>	}  </a:t>
            </a:r>
            <a:endParaRPr lang="en-US" dirty="0"/>
          </a:p>
          <a:p>
            <a:pPr marL="0" indent="0">
              <a:buNone/>
            </a:pPr>
            <a:r>
              <a:rPr lang="en-US" dirty="0"/>
              <a:t>	else if(expression2){  </a:t>
            </a:r>
            <a:endParaRPr lang="en-US" dirty="0"/>
          </a:p>
          <a:p>
            <a:pPr marL="0" indent="0">
              <a:buNone/>
            </a:pPr>
            <a:r>
              <a:rPr lang="en-US" dirty="0"/>
              <a:t>		//content to be evaluated if expression2 is true  </a:t>
            </a:r>
            <a:endParaRPr lang="en-US" dirty="0"/>
          </a:p>
          <a:p>
            <a:pPr marL="0" indent="0">
              <a:buNone/>
            </a:pPr>
            <a:r>
              <a:rPr lang="en-US" dirty="0"/>
              <a:t>	}  </a:t>
            </a:r>
            <a:endParaRPr lang="en-US" dirty="0"/>
          </a:p>
          <a:p>
            <a:pPr marL="0" indent="0">
              <a:buNone/>
            </a:pPr>
            <a:r>
              <a:rPr lang="en-US" dirty="0"/>
              <a:t>	else if(expression3){  </a:t>
            </a:r>
            <a:endParaRPr lang="en-US" dirty="0"/>
          </a:p>
          <a:p>
            <a:pPr marL="0" indent="0">
              <a:buNone/>
            </a:pPr>
            <a:r>
              <a:rPr lang="en-US" dirty="0"/>
              <a:t>		//content to be evaluated if expression3 is true  </a:t>
            </a:r>
            <a:endParaRPr lang="en-US" dirty="0"/>
          </a:p>
          <a:p>
            <a:pPr marL="0" indent="0">
              <a:buNone/>
            </a:pPr>
            <a:r>
              <a:rPr lang="en-US" dirty="0"/>
              <a:t>	}  </a:t>
            </a:r>
            <a:endParaRPr lang="en-US" dirty="0"/>
          </a:p>
          <a:p>
            <a:pPr marL="0" indent="0">
              <a:buNone/>
            </a:pPr>
            <a:r>
              <a:rPr lang="en-US" dirty="0"/>
              <a:t>	else{  </a:t>
            </a:r>
            <a:endParaRPr lang="en-US" dirty="0"/>
          </a:p>
          <a:p>
            <a:pPr marL="0" indent="0">
              <a:buNone/>
            </a:pPr>
            <a:r>
              <a:rPr lang="en-US" dirty="0"/>
              <a:t>	//content to be evaluated if no expression is true  </a:t>
            </a:r>
            <a:endParaRPr lang="en-US" dirty="0"/>
          </a:p>
          <a:p>
            <a:pPr marL="0" indent="0">
              <a:buNone/>
            </a:pPr>
            <a:r>
              <a:rPr lang="en-US" dirty="0"/>
              <a:t>	} </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If...else if statement</a:t>
            </a:r>
            <a:endParaRPr lang="en-IN" dirty="0"/>
          </a:p>
        </p:txBody>
      </p:sp>
      <p:pic>
        <p:nvPicPr>
          <p:cNvPr id="5" name="Picture 4"/>
          <p:cNvPicPr>
            <a:picLocks noChangeAspect="1"/>
          </p:cNvPicPr>
          <p:nvPr/>
        </p:nvPicPr>
        <p:blipFill>
          <a:blip r:embed="rId1"/>
          <a:stretch>
            <a:fillRect/>
          </a:stretch>
        </p:blipFill>
        <p:spPr>
          <a:xfrm>
            <a:off x="838200" y="1382950"/>
            <a:ext cx="9519919" cy="54750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Switch</a:t>
            </a:r>
            <a:endParaRPr lang="en-IN" dirty="0"/>
          </a:p>
        </p:txBody>
      </p:sp>
      <p:sp>
        <p:nvSpPr>
          <p:cNvPr id="3" name="Content Placeholder 2"/>
          <p:cNvSpPr>
            <a:spLocks noGrp="1"/>
          </p:cNvSpPr>
          <p:nvPr>
            <p:ph idx="1"/>
          </p:nvPr>
        </p:nvSpPr>
        <p:spPr/>
        <p:txBody>
          <a:bodyPr>
            <a:normAutofit/>
          </a:bodyPr>
          <a:lstStyle/>
          <a:p>
            <a:pPr algn="just"/>
            <a:r>
              <a:rPr lang="en-US" dirty="0"/>
              <a:t>The JavaScript switch statement is used to execute one code from multiple expressions. </a:t>
            </a:r>
            <a:endParaRPr lang="en-US" dirty="0"/>
          </a:p>
          <a:p>
            <a:pPr algn="just"/>
            <a:r>
              <a:rPr lang="en-US" dirty="0"/>
              <a:t>It is just like else if statement that we have learned in previous page.</a:t>
            </a:r>
            <a:endParaRPr lang="en-US" dirty="0"/>
          </a:p>
          <a:p>
            <a:pPr algn="just"/>
            <a:r>
              <a:rPr lang="en-US" dirty="0"/>
              <a:t>But it is convenient than </a:t>
            </a:r>
            <a:r>
              <a:rPr lang="en-US" dirty="0" err="1"/>
              <a:t>if..else..if</a:t>
            </a:r>
            <a:r>
              <a:rPr lang="en-US" dirty="0"/>
              <a:t> because it can be used with numbers, characters etc.</a:t>
            </a:r>
            <a:endParaRPr lang="en-US" dirty="0"/>
          </a:p>
          <a:p>
            <a:pPr algn="just"/>
            <a:endParaRPr lang="en-US" dirty="0"/>
          </a:p>
          <a:p>
            <a:pPr algn="just"/>
            <a:r>
              <a:rPr lang="en-US" dirty="0"/>
              <a:t>The signature of JavaScript switch statement is given below.</a:t>
            </a:r>
            <a:endParaRPr lang="en-US" dirty="0"/>
          </a:p>
          <a:p>
            <a:pPr algn="just"/>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Switch</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switch(expression){  </a:t>
            </a:r>
            <a:endParaRPr lang="en-US" dirty="0"/>
          </a:p>
          <a:p>
            <a:pPr marL="0" indent="0">
              <a:buNone/>
            </a:pPr>
            <a:r>
              <a:rPr lang="en-US" dirty="0"/>
              <a:t>		case value1:  </a:t>
            </a:r>
            <a:endParaRPr lang="en-US" dirty="0"/>
          </a:p>
          <a:p>
            <a:pPr marL="0" indent="0">
              <a:buNone/>
            </a:pPr>
            <a:r>
              <a:rPr lang="en-US" dirty="0"/>
              <a:t>			code to be executed;  </a:t>
            </a:r>
            <a:endParaRPr lang="en-US" dirty="0"/>
          </a:p>
          <a:p>
            <a:pPr marL="0" indent="0">
              <a:buNone/>
            </a:pPr>
            <a:r>
              <a:rPr lang="en-US" dirty="0"/>
              <a:t>			break;  </a:t>
            </a:r>
            <a:endParaRPr lang="en-US" dirty="0"/>
          </a:p>
          <a:p>
            <a:pPr marL="0" indent="0">
              <a:buNone/>
            </a:pPr>
            <a:r>
              <a:rPr lang="en-US" dirty="0"/>
              <a:t>		case value2:  </a:t>
            </a:r>
            <a:endParaRPr lang="en-US" dirty="0"/>
          </a:p>
          <a:p>
            <a:pPr marL="0" indent="0">
              <a:buNone/>
            </a:pPr>
            <a:r>
              <a:rPr lang="en-US" dirty="0"/>
              <a:t>			code to be executed;  </a:t>
            </a:r>
            <a:endParaRPr lang="en-US" dirty="0"/>
          </a:p>
          <a:p>
            <a:pPr marL="0" indent="0">
              <a:buNone/>
            </a:pPr>
            <a:r>
              <a:rPr lang="en-US" dirty="0"/>
              <a:t>			break;  </a:t>
            </a:r>
            <a:endParaRPr lang="en-US" dirty="0"/>
          </a:p>
          <a:p>
            <a:pPr marL="0" indent="0">
              <a:buNone/>
            </a:pPr>
            <a:r>
              <a:rPr lang="en-US" dirty="0"/>
              <a:t>		......  </a:t>
            </a:r>
            <a:endParaRPr lang="en-US" dirty="0"/>
          </a:p>
          <a:p>
            <a:pPr marL="0" indent="0">
              <a:buNone/>
            </a:pPr>
            <a:r>
              <a:rPr lang="en-US" dirty="0"/>
              <a:t>		default:   </a:t>
            </a:r>
            <a:endParaRPr lang="en-US" dirty="0"/>
          </a:p>
          <a:p>
            <a:pPr marL="0" indent="0">
              <a:buNone/>
            </a:pPr>
            <a:r>
              <a:rPr lang="en-US" dirty="0"/>
              <a:t>		code to be executed if above values are not matched;  </a:t>
            </a:r>
            <a:endParaRPr lang="en-US" dirty="0"/>
          </a:p>
          <a:p>
            <a:pPr marL="0" indent="0">
              <a:buNone/>
            </a:pPr>
            <a:r>
              <a:rPr lang="en-US" dirty="0"/>
              <a:t>	} </a:t>
            </a:r>
            <a:endParaRPr lang="en-IN" dirty="0"/>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Switch</a:t>
            </a:r>
            <a:endParaRPr lang="en-IN" dirty="0"/>
          </a:p>
        </p:txBody>
      </p:sp>
      <p:pic>
        <p:nvPicPr>
          <p:cNvPr id="5" name="Picture 4"/>
          <p:cNvPicPr>
            <a:picLocks noChangeAspect="1"/>
          </p:cNvPicPr>
          <p:nvPr/>
        </p:nvPicPr>
        <p:blipFill>
          <a:blip r:embed="rId1"/>
          <a:stretch>
            <a:fillRect/>
          </a:stretch>
        </p:blipFill>
        <p:spPr>
          <a:xfrm>
            <a:off x="2022757" y="1645468"/>
            <a:ext cx="8146486" cy="521253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Loops</a:t>
            </a:r>
            <a:endParaRPr lang="en-IN" dirty="0"/>
          </a:p>
        </p:txBody>
      </p:sp>
      <p:sp>
        <p:nvSpPr>
          <p:cNvPr id="3" name="Content Placeholder 2"/>
          <p:cNvSpPr>
            <a:spLocks noGrp="1"/>
          </p:cNvSpPr>
          <p:nvPr>
            <p:ph idx="1"/>
          </p:nvPr>
        </p:nvSpPr>
        <p:spPr/>
        <p:txBody>
          <a:bodyPr>
            <a:normAutofit/>
          </a:bodyPr>
          <a:lstStyle/>
          <a:p>
            <a:r>
              <a:rPr lang="en-US" dirty="0"/>
              <a:t>The JavaScript loops are used to iterate the piece of code using for, while, do while or for-in loops. It makes the code compact. It is mostly used in array.</a:t>
            </a:r>
            <a:endParaRPr lang="en-US" dirty="0"/>
          </a:p>
          <a:p>
            <a:endParaRPr lang="en-US" dirty="0"/>
          </a:p>
          <a:p>
            <a:r>
              <a:rPr lang="en-US" dirty="0"/>
              <a:t>There are four types of loops in JavaScript.</a:t>
            </a:r>
            <a:endParaRPr lang="en-US" dirty="0"/>
          </a:p>
          <a:p>
            <a:endParaRPr lang="en-US" dirty="0"/>
          </a:p>
          <a:p>
            <a:pPr lvl="1"/>
            <a:r>
              <a:rPr lang="en-US" dirty="0"/>
              <a:t>for loop</a:t>
            </a:r>
            <a:endParaRPr lang="en-US" dirty="0"/>
          </a:p>
          <a:p>
            <a:pPr lvl="1"/>
            <a:r>
              <a:rPr lang="en-US" dirty="0"/>
              <a:t>while loop</a:t>
            </a:r>
            <a:endParaRPr lang="en-US" dirty="0"/>
          </a:p>
          <a:p>
            <a:pPr lvl="1"/>
            <a:r>
              <a:rPr lang="en-US" dirty="0"/>
              <a:t>do-while loop</a:t>
            </a:r>
            <a:endParaRPr lang="en-US" dirty="0"/>
          </a:p>
          <a:p>
            <a:pPr lvl="1"/>
            <a:r>
              <a:rPr lang="en-US" dirty="0"/>
              <a:t>for-in loop</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For loop</a:t>
            </a:r>
            <a:endParaRPr lang="en-IN" dirty="0"/>
          </a:p>
        </p:txBody>
      </p:sp>
      <p:sp>
        <p:nvSpPr>
          <p:cNvPr id="3" name="Content Placeholder 2"/>
          <p:cNvSpPr>
            <a:spLocks noGrp="1"/>
          </p:cNvSpPr>
          <p:nvPr>
            <p:ph idx="1"/>
          </p:nvPr>
        </p:nvSpPr>
        <p:spPr/>
        <p:txBody>
          <a:bodyPr/>
          <a:lstStyle/>
          <a:p>
            <a:r>
              <a:rPr lang="en-US" dirty="0"/>
              <a:t>The JavaScript for loop iterates the elements for the fixed number of times. </a:t>
            </a:r>
            <a:endParaRPr lang="en-US" dirty="0"/>
          </a:p>
          <a:p>
            <a:r>
              <a:rPr lang="en-US" dirty="0"/>
              <a:t>It should be used if number of iteration is known. The syntax of for loop is given below.</a:t>
            </a:r>
            <a:endParaRPr lang="en-US" dirty="0"/>
          </a:p>
          <a:p>
            <a:pPr marL="0" indent="0">
              <a:buNone/>
            </a:pPr>
            <a:r>
              <a:rPr lang="en-US" dirty="0"/>
              <a:t>	for (initialization; condition; increment)  </a:t>
            </a:r>
            <a:endParaRPr lang="en-US" dirty="0"/>
          </a:p>
          <a:p>
            <a:pPr marL="0" indent="0">
              <a:buNone/>
            </a:pPr>
            <a:r>
              <a:rPr lang="en-US" dirty="0"/>
              <a:t>	{  </a:t>
            </a:r>
            <a:endParaRPr lang="en-US" dirty="0"/>
          </a:p>
          <a:p>
            <a:pPr marL="0" indent="0">
              <a:buNone/>
            </a:pPr>
            <a:r>
              <a:rPr lang="en-US" dirty="0"/>
              <a:t>		code to be executed  </a:t>
            </a:r>
            <a:endParaRPr lang="en-US" dirty="0"/>
          </a:p>
          <a:p>
            <a:pPr marL="0" indent="0">
              <a:buNone/>
            </a:pPr>
            <a:r>
              <a:rPr lang="en-US" dirty="0"/>
              <a:t>	}</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For loop</a:t>
            </a:r>
            <a:endParaRPr lang="en-IN" dirty="0"/>
          </a:p>
        </p:txBody>
      </p:sp>
      <p:pic>
        <p:nvPicPr>
          <p:cNvPr id="5" name="Picture 4"/>
          <p:cNvPicPr>
            <a:picLocks noChangeAspect="1"/>
          </p:cNvPicPr>
          <p:nvPr/>
        </p:nvPicPr>
        <p:blipFill>
          <a:blip r:embed="rId1"/>
          <a:stretch>
            <a:fillRect/>
          </a:stretch>
        </p:blipFill>
        <p:spPr>
          <a:xfrm>
            <a:off x="838200" y="2338908"/>
            <a:ext cx="10870029" cy="298671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while loop</a:t>
            </a:r>
            <a:endParaRPr lang="en-IN" dirty="0"/>
          </a:p>
        </p:txBody>
      </p:sp>
      <p:sp>
        <p:nvSpPr>
          <p:cNvPr id="3" name="Content Placeholder 2"/>
          <p:cNvSpPr>
            <a:spLocks noGrp="1"/>
          </p:cNvSpPr>
          <p:nvPr>
            <p:ph idx="1"/>
          </p:nvPr>
        </p:nvSpPr>
        <p:spPr/>
        <p:txBody>
          <a:bodyPr/>
          <a:lstStyle/>
          <a:p>
            <a:r>
              <a:rPr lang="en-US" dirty="0"/>
              <a:t>The JavaScript while loop iterates the elements for the infinite number of times. </a:t>
            </a:r>
            <a:endParaRPr lang="en-US" dirty="0"/>
          </a:p>
          <a:p>
            <a:r>
              <a:rPr lang="en-US" dirty="0"/>
              <a:t>It should be used if number of iteration is not known. The syntax of while loop is given below.</a:t>
            </a:r>
            <a:endParaRPr lang="en-US" dirty="0"/>
          </a:p>
          <a:p>
            <a:endParaRPr lang="en-US" dirty="0"/>
          </a:p>
          <a:p>
            <a:pPr marL="0" indent="0">
              <a:buNone/>
            </a:pPr>
            <a:r>
              <a:rPr lang="en-US" dirty="0"/>
              <a:t>	while (condition)  </a:t>
            </a:r>
            <a:endParaRPr lang="en-US" dirty="0"/>
          </a:p>
          <a:p>
            <a:pPr marL="0" indent="0">
              <a:buNone/>
            </a:pPr>
            <a:r>
              <a:rPr lang="en-US" dirty="0"/>
              <a:t>	{  </a:t>
            </a:r>
            <a:endParaRPr lang="en-US" dirty="0"/>
          </a:p>
          <a:p>
            <a:pPr marL="0" indent="0">
              <a:buNone/>
            </a:pPr>
            <a:r>
              <a:rPr lang="en-US" dirty="0"/>
              <a:t>		code to be executed  </a:t>
            </a:r>
            <a:endParaRPr lang="en-US" dirty="0"/>
          </a:p>
          <a:p>
            <a:pPr marL="0" indent="0">
              <a:buNone/>
            </a:pPr>
            <a:r>
              <a:rPr lang="en-US" dirty="0"/>
              <a:t>	}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JavaScript</a:t>
            </a:r>
            <a:endParaRPr lang="en-IN" dirty="0"/>
          </a:p>
        </p:txBody>
      </p:sp>
      <p:sp>
        <p:nvSpPr>
          <p:cNvPr id="3" name="Content Placeholder 2"/>
          <p:cNvSpPr>
            <a:spLocks noGrp="1"/>
          </p:cNvSpPr>
          <p:nvPr>
            <p:ph idx="1"/>
          </p:nvPr>
        </p:nvSpPr>
        <p:spPr/>
        <p:txBody>
          <a:bodyPr>
            <a:normAutofit lnSpcReduction="10000"/>
          </a:bodyPr>
          <a:lstStyle/>
          <a:p>
            <a:pPr algn="just"/>
            <a:r>
              <a:rPr lang="en-US" dirty="0"/>
              <a:t>Since then, it has been adopted by all other graphical web browsers. </a:t>
            </a:r>
            <a:endParaRPr lang="en-US" dirty="0"/>
          </a:p>
          <a:p>
            <a:pPr algn="just"/>
            <a:r>
              <a:rPr lang="en-US" dirty="0"/>
              <a:t>With JavaScript, users can build modern web applications to interact directly without reloading the page every time. </a:t>
            </a:r>
            <a:endParaRPr lang="en-US" dirty="0"/>
          </a:p>
          <a:p>
            <a:pPr algn="just"/>
            <a:r>
              <a:rPr lang="en-US" dirty="0"/>
              <a:t>The traditional website uses </a:t>
            </a:r>
            <a:r>
              <a:rPr lang="en-US" dirty="0" err="1"/>
              <a:t>js</a:t>
            </a:r>
            <a:r>
              <a:rPr lang="en-US" dirty="0"/>
              <a:t> to provide several forms of interactivity and simplicity.</a:t>
            </a:r>
            <a:endParaRPr lang="en-US" dirty="0"/>
          </a:p>
          <a:p>
            <a:pPr algn="just"/>
            <a:r>
              <a:rPr lang="en-US" dirty="0"/>
              <a:t>Although, JavaScript has no connectivity with Java programming language. The name was suggested and provided in the times when Java was gaining popularity in the market. </a:t>
            </a:r>
            <a:endParaRPr lang="en-US" dirty="0"/>
          </a:p>
          <a:p>
            <a:pPr algn="just"/>
            <a:r>
              <a:rPr lang="en-US" dirty="0"/>
              <a:t>In addition to web browsers, databases such as CouchDB and MongoDB uses JavaScript as their scripting and query language.</a:t>
            </a:r>
            <a:endParaRPr lang="en-US" dirty="0"/>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while loop</a:t>
            </a:r>
            <a:endParaRPr lang="en-IN" dirty="0"/>
          </a:p>
        </p:txBody>
      </p:sp>
      <p:pic>
        <p:nvPicPr>
          <p:cNvPr id="5" name="Picture 4"/>
          <p:cNvPicPr>
            <a:picLocks noChangeAspect="1"/>
          </p:cNvPicPr>
          <p:nvPr/>
        </p:nvPicPr>
        <p:blipFill>
          <a:blip r:embed="rId1"/>
          <a:stretch>
            <a:fillRect/>
          </a:stretch>
        </p:blipFill>
        <p:spPr>
          <a:xfrm>
            <a:off x="838200" y="2089517"/>
            <a:ext cx="10511558" cy="35978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Functions</a:t>
            </a:r>
            <a:endParaRPr lang="en-IN" dirty="0"/>
          </a:p>
        </p:txBody>
      </p:sp>
      <p:sp>
        <p:nvSpPr>
          <p:cNvPr id="3" name="Content Placeholder 2"/>
          <p:cNvSpPr>
            <a:spLocks noGrp="1"/>
          </p:cNvSpPr>
          <p:nvPr>
            <p:ph idx="1"/>
          </p:nvPr>
        </p:nvSpPr>
        <p:spPr/>
        <p:txBody>
          <a:bodyPr>
            <a:normAutofit fontScale="77500" lnSpcReduction="20000"/>
          </a:bodyPr>
          <a:lstStyle/>
          <a:p>
            <a:r>
              <a:rPr lang="en-US" dirty="0"/>
              <a:t>JavaScript functions are used to perform operations. We can call JavaScript function many times to reuse the code.</a:t>
            </a:r>
            <a:endParaRPr lang="en-US" dirty="0"/>
          </a:p>
          <a:p>
            <a:endParaRPr lang="en-US" dirty="0"/>
          </a:p>
          <a:p>
            <a:r>
              <a:rPr lang="en-US" dirty="0"/>
              <a:t>There are mainly two advantages of JavaScript functions.</a:t>
            </a:r>
            <a:endParaRPr lang="en-US" dirty="0"/>
          </a:p>
          <a:p>
            <a:endParaRPr lang="en-US" dirty="0"/>
          </a:p>
          <a:p>
            <a:pPr lvl="1"/>
            <a:r>
              <a:rPr lang="en-US" dirty="0"/>
              <a:t>Code reusability: We can call a function several times so it save coding.</a:t>
            </a:r>
            <a:endParaRPr lang="en-US" dirty="0"/>
          </a:p>
          <a:p>
            <a:pPr lvl="1"/>
            <a:r>
              <a:rPr lang="en-US" dirty="0"/>
              <a:t>Less coding: It makes our program compact. We don’t need to write many lines of code each time to perform a common task.</a:t>
            </a:r>
            <a:endParaRPr lang="en-US" dirty="0"/>
          </a:p>
          <a:p>
            <a:pPr marL="0" indent="0">
              <a:buNone/>
            </a:pPr>
            <a:endParaRPr lang="en-US" dirty="0"/>
          </a:p>
          <a:p>
            <a:pPr marL="0" indent="0">
              <a:buNone/>
            </a:pPr>
            <a:r>
              <a:rPr lang="en-US" dirty="0"/>
              <a:t>The syntax of declaring function is given below.</a:t>
            </a:r>
            <a:endParaRPr lang="en-US" dirty="0"/>
          </a:p>
          <a:p>
            <a:pPr marL="0" indent="0">
              <a:buNone/>
            </a:pPr>
            <a:r>
              <a:rPr lang="en-US" dirty="0"/>
              <a:t>	function </a:t>
            </a:r>
            <a:r>
              <a:rPr lang="en-US" dirty="0" err="1"/>
              <a:t>functionName</a:t>
            </a:r>
            <a:r>
              <a:rPr lang="en-US" dirty="0"/>
              <a:t>([arg1, arg2, ...</a:t>
            </a:r>
            <a:r>
              <a:rPr lang="en-US" dirty="0" err="1"/>
              <a:t>argN</a:t>
            </a:r>
            <a:r>
              <a:rPr lang="en-US" dirty="0"/>
              <a:t>]){  </a:t>
            </a:r>
            <a:endParaRPr lang="en-US" dirty="0"/>
          </a:p>
          <a:p>
            <a:pPr marL="0" indent="0">
              <a:buNone/>
            </a:pPr>
            <a:r>
              <a:rPr lang="en-US" dirty="0"/>
              <a:t>		 //code to be executed  </a:t>
            </a:r>
            <a:endParaRPr lang="en-US" dirty="0"/>
          </a:p>
          <a:p>
            <a:pPr marL="0" indent="0">
              <a:buNone/>
            </a:pPr>
            <a:r>
              <a:rPr lang="en-US" dirty="0"/>
              <a:t>	} </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Function Example</a:t>
            </a:r>
            <a:endParaRPr lang="en-IN" dirty="0"/>
          </a:p>
        </p:txBody>
      </p:sp>
      <p:pic>
        <p:nvPicPr>
          <p:cNvPr id="5" name="Picture 4"/>
          <p:cNvPicPr>
            <a:picLocks noChangeAspect="1"/>
          </p:cNvPicPr>
          <p:nvPr/>
        </p:nvPicPr>
        <p:blipFill>
          <a:blip r:embed="rId1"/>
          <a:stretch>
            <a:fillRect/>
          </a:stretch>
        </p:blipFill>
        <p:spPr>
          <a:xfrm>
            <a:off x="838200" y="1886394"/>
            <a:ext cx="11216342" cy="312773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Function Arguments</a:t>
            </a:r>
            <a:endParaRPr lang="en-IN" dirty="0"/>
          </a:p>
        </p:txBody>
      </p:sp>
      <p:pic>
        <p:nvPicPr>
          <p:cNvPr id="5" name="Picture 4"/>
          <p:cNvPicPr>
            <a:picLocks noChangeAspect="1"/>
          </p:cNvPicPr>
          <p:nvPr/>
        </p:nvPicPr>
        <p:blipFill>
          <a:blip r:embed="rId1"/>
          <a:stretch>
            <a:fillRect/>
          </a:stretch>
        </p:blipFill>
        <p:spPr>
          <a:xfrm>
            <a:off x="838200" y="1690688"/>
            <a:ext cx="10453432" cy="357464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 with Return Value</a:t>
            </a:r>
            <a:endParaRPr lang="en-IN" dirty="0"/>
          </a:p>
        </p:txBody>
      </p:sp>
      <p:pic>
        <p:nvPicPr>
          <p:cNvPr id="5" name="Picture 4"/>
          <p:cNvPicPr>
            <a:picLocks noChangeAspect="1"/>
          </p:cNvPicPr>
          <p:nvPr/>
        </p:nvPicPr>
        <p:blipFill>
          <a:blip r:embed="rId1"/>
          <a:stretch>
            <a:fillRect/>
          </a:stretch>
        </p:blipFill>
        <p:spPr>
          <a:xfrm>
            <a:off x="838200" y="1861510"/>
            <a:ext cx="10481102" cy="357464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 Object</a:t>
            </a:r>
            <a:endParaRPr lang="en-IN" dirty="0"/>
          </a:p>
        </p:txBody>
      </p:sp>
      <p:sp>
        <p:nvSpPr>
          <p:cNvPr id="3" name="Content Placeholder 2"/>
          <p:cNvSpPr>
            <a:spLocks noGrp="1"/>
          </p:cNvSpPr>
          <p:nvPr>
            <p:ph idx="1"/>
          </p:nvPr>
        </p:nvSpPr>
        <p:spPr/>
        <p:txBody>
          <a:bodyPr/>
          <a:lstStyle/>
          <a:p>
            <a:r>
              <a:rPr lang="en-US" dirty="0"/>
              <a:t>In JavaScript, the purpose of Function constructor is to create a new Function object. </a:t>
            </a:r>
            <a:endParaRPr lang="en-US" dirty="0"/>
          </a:p>
          <a:p>
            <a:r>
              <a:rPr lang="en-US" dirty="0"/>
              <a:t>It executes the code globally. However, if we call the constructor directly, a function is created dynamically but in an unsecured way.</a:t>
            </a:r>
            <a:endParaRPr lang="en-US" dirty="0"/>
          </a:p>
          <a:p>
            <a:endParaRPr lang="en-US" dirty="0"/>
          </a:p>
          <a:p>
            <a:r>
              <a:rPr lang="en-US" dirty="0"/>
              <a:t>Syntax</a:t>
            </a:r>
            <a:endParaRPr lang="en-US" dirty="0"/>
          </a:p>
          <a:p>
            <a:pPr marL="0" indent="0">
              <a:buNone/>
            </a:pPr>
            <a:r>
              <a:rPr lang="en-US" dirty="0"/>
              <a:t>	new Function ([arg1[, arg2[, ....</a:t>
            </a:r>
            <a:r>
              <a:rPr lang="en-US" dirty="0" err="1"/>
              <a:t>argn</a:t>
            </a:r>
            <a:r>
              <a:rPr lang="en-US" dirty="0"/>
              <a:t>]],] </a:t>
            </a:r>
            <a:r>
              <a:rPr lang="en-US" dirty="0" err="1"/>
              <a:t>functionBody</a:t>
            </a:r>
            <a:r>
              <a:rPr lang="en-US" dirty="0"/>
              <a:t>) </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a:t>
            </a:r>
            <a:endParaRPr lang="en-IN" dirty="0"/>
          </a:p>
        </p:txBody>
      </p:sp>
      <p:sp>
        <p:nvSpPr>
          <p:cNvPr id="3" name="Content Placeholder 2"/>
          <p:cNvSpPr>
            <a:spLocks noGrp="1"/>
          </p:cNvSpPr>
          <p:nvPr>
            <p:ph idx="1"/>
          </p:nvPr>
        </p:nvSpPr>
        <p:spPr/>
        <p:txBody>
          <a:bodyPr/>
          <a:lstStyle/>
          <a:p>
            <a:r>
              <a:rPr lang="en-US" dirty="0"/>
              <a:t>arg1, arg2, .... , </a:t>
            </a:r>
            <a:r>
              <a:rPr lang="en-US" dirty="0" err="1"/>
              <a:t>argn</a:t>
            </a:r>
            <a:r>
              <a:rPr lang="en-US" dirty="0"/>
              <a:t> - It represents the argument used by function.</a:t>
            </a:r>
            <a:endParaRPr lang="en-US" dirty="0"/>
          </a:p>
          <a:p>
            <a:endParaRPr lang="en-US" dirty="0"/>
          </a:p>
          <a:p>
            <a:r>
              <a:rPr lang="en-US" dirty="0" err="1"/>
              <a:t>functionBody</a:t>
            </a:r>
            <a:r>
              <a:rPr lang="en-US" dirty="0"/>
              <a:t> - It represents the function definition.</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Function Methods</a:t>
            </a:r>
            <a:endParaRPr lang="en-IN" dirty="0"/>
          </a:p>
        </p:txBody>
      </p:sp>
      <p:pic>
        <p:nvPicPr>
          <p:cNvPr id="5" name="Picture 4"/>
          <p:cNvPicPr>
            <a:picLocks noChangeAspect="1"/>
          </p:cNvPicPr>
          <p:nvPr/>
        </p:nvPicPr>
        <p:blipFill>
          <a:blip r:embed="rId1"/>
          <a:stretch>
            <a:fillRect/>
          </a:stretch>
        </p:blipFill>
        <p:spPr>
          <a:xfrm>
            <a:off x="838199" y="2229484"/>
            <a:ext cx="10684707" cy="3548317"/>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Function Object Examples</a:t>
            </a:r>
            <a:endParaRPr lang="en-IN" dirty="0"/>
          </a:p>
        </p:txBody>
      </p:sp>
      <p:pic>
        <p:nvPicPr>
          <p:cNvPr id="5" name="Picture 4"/>
          <p:cNvPicPr>
            <a:picLocks noChangeAspect="1"/>
          </p:cNvPicPr>
          <p:nvPr/>
        </p:nvPicPr>
        <p:blipFill>
          <a:blip r:embed="rId1"/>
          <a:stretch>
            <a:fillRect/>
          </a:stretch>
        </p:blipFill>
        <p:spPr>
          <a:xfrm>
            <a:off x="1187023" y="1512530"/>
            <a:ext cx="8667542" cy="2330158"/>
          </a:xfrm>
          <a:prstGeom prst="rect">
            <a:avLst/>
          </a:prstGeom>
        </p:spPr>
      </p:pic>
      <p:pic>
        <p:nvPicPr>
          <p:cNvPr id="7" name="Picture 6"/>
          <p:cNvPicPr>
            <a:picLocks noChangeAspect="1"/>
          </p:cNvPicPr>
          <p:nvPr/>
        </p:nvPicPr>
        <p:blipFill>
          <a:blip r:embed="rId2"/>
          <a:stretch>
            <a:fillRect/>
          </a:stretch>
        </p:blipFill>
        <p:spPr>
          <a:xfrm>
            <a:off x="1136525" y="4073799"/>
            <a:ext cx="8768537" cy="233015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Objects</a:t>
            </a:r>
            <a:endParaRPr lang="en-IN" dirty="0"/>
          </a:p>
        </p:txBody>
      </p:sp>
      <p:sp>
        <p:nvSpPr>
          <p:cNvPr id="3" name="Content Placeholder 2"/>
          <p:cNvSpPr>
            <a:spLocks noGrp="1"/>
          </p:cNvSpPr>
          <p:nvPr>
            <p:ph idx="1"/>
          </p:nvPr>
        </p:nvSpPr>
        <p:spPr/>
        <p:txBody>
          <a:bodyPr>
            <a:normAutofit/>
          </a:bodyPr>
          <a:lstStyle/>
          <a:p>
            <a:r>
              <a:rPr lang="en-US" dirty="0"/>
              <a:t>A JavaScript object is an entity having state and behavior (properties and method). For example: car, pen, bike, chair, glass, keyboard, monitor etc.</a:t>
            </a:r>
            <a:endParaRPr lang="en-US" dirty="0"/>
          </a:p>
          <a:p>
            <a:endParaRPr lang="en-US" dirty="0"/>
          </a:p>
          <a:p>
            <a:r>
              <a:rPr lang="en-US" dirty="0"/>
              <a:t>JavaScript is an object-based language. Everything is an object in JavaScript.</a:t>
            </a:r>
            <a:endParaRPr lang="en-US" dirty="0"/>
          </a:p>
          <a:p>
            <a:endParaRPr lang="en-US" dirty="0"/>
          </a:p>
          <a:p>
            <a:r>
              <a:rPr lang="en-US" dirty="0"/>
              <a:t>JavaScript is template based not class based. Here, we don't create class to get the object. But, we direct create objects.</a:t>
            </a:r>
            <a:endParaRPr lang="en-US" dirty="0"/>
          </a:p>
          <a:p>
            <a:endParaRPr lang="en-US"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JavaScript</a:t>
            </a:r>
            <a:br>
              <a:rPr lang="en-US" dirty="0"/>
            </a:br>
            <a:endParaRPr lang="en-IN" dirty="0"/>
          </a:p>
        </p:txBody>
      </p:sp>
      <p:sp>
        <p:nvSpPr>
          <p:cNvPr id="3" name="Content Placeholder 2"/>
          <p:cNvSpPr>
            <a:spLocks noGrp="1"/>
          </p:cNvSpPr>
          <p:nvPr>
            <p:ph idx="1"/>
          </p:nvPr>
        </p:nvSpPr>
        <p:spPr/>
        <p:txBody>
          <a:bodyPr>
            <a:normAutofit/>
          </a:bodyPr>
          <a:lstStyle/>
          <a:p>
            <a:pPr algn="just"/>
            <a:r>
              <a:rPr lang="en-US" dirty="0"/>
              <a:t>All popular web browsers support JavaScript as they provide built-in execution environments.</a:t>
            </a:r>
            <a:endParaRPr lang="en-US" dirty="0"/>
          </a:p>
          <a:p>
            <a:pPr algn="just"/>
            <a:r>
              <a:rPr lang="en-US" dirty="0"/>
              <a:t>JavaScript follows the syntax and structure of the C programming language. Thus, it is a structured programming language.</a:t>
            </a:r>
            <a:endParaRPr lang="en-US" dirty="0"/>
          </a:p>
          <a:p>
            <a:pPr algn="just"/>
            <a:r>
              <a:rPr lang="en-US" dirty="0"/>
              <a:t>JavaScript is a weakly typed language, where certain types are implicitly cast (depending on the operation).</a:t>
            </a:r>
            <a:endParaRPr lang="en-US" dirty="0"/>
          </a:p>
          <a:p>
            <a:pPr algn="just"/>
            <a:r>
              <a:rPr lang="en-US" dirty="0"/>
              <a:t>JavaScript is an object-oriented programming language that uses prototypes rather than using classes for inheritance.</a:t>
            </a:r>
            <a:endParaRPr lang="en-US" dirty="0"/>
          </a:p>
          <a:p>
            <a:pPr algn="just"/>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Objects in JavaScript</a:t>
            </a:r>
            <a:endParaRPr lang="en-IN" dirty="0"/>
          </a:p>
        </p:txBody>
      </p:sp>
      <p:sp>
        <p:nvSpPr>
          <p:cNvPr id="3" name="Content Placeholder 2"/>
          <p:cNvSpPr>
            <a:spLocks noGrp="1"/>
          </p:cNvSpPr>
          <p:nvPr>
            <p:ph idx="1"/>
          </p:nvPr>
        </p:nvSpPr>
        <p:spPr/>
        <p:txBody>
          <a:bodyPr/>
          <a:lstStyle/>
          <a:p>
            <a:r>
              <a:rPr lang="en-US" dirty="0"/>
              <a:t>There are 3 ways to create objects.</a:t>
            </a:r>
            <a:endParaRPr lang="en-US" dirty="0"/>
          </a:p>
          <a:p>
            <a:endParaRPr lang="en-US" dirty="0"/>
          </a:p>
          <a:p>
            <a:pPr lvl="1"/>
            <a:r>
              <a:rPr lang="en-US" dirty="0"/>
              <a:t>By object literal</a:t>
            </a:r>
            <a:endParaRPr lang="en-US" dirty="0"/>
          </a:p>
          <a:p>
            <a:pPr lvl="1"/>
            <a:r>
              <a:rPr lang="en-US" dirty="0"/>
              <a:t>By creating instance of Object directly (using new keyword)</a:t>
            </a:r>
            <a:endParaRPr lang="en-US" dirty="0"/>
          </a:p>
          <a:p>
            <a:pPr lvl="1"/>
            <a:r>
              <a:rPr lang="en-US" dirty="0"/>
              <a:t>By using an object constructor (using new keyword)</a:t>
            </a:r>
            <a:endParaRPr lang="en-US" dirty="0"/>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Object by object literal</a:t>
            </a:r>
            <a:endParaRPr lang="en-IN" dirty="0"/>
          </a:p>
        </p:txBody>
      </p:sp>
      <p:sp>
        <p:nvSpPr>
          <p:cNvPr id="3" name="Content Placeholder 2"/>
          <p:cNvSpPr>
            <a:spLocks noGrp="1"/>
          </p:cNvSpPr>
          <p:nvPr>
            <p:ph idx="1"/>
          </p:nvPr>
        </p:nvSpPr>
        <p:spPr/>
        <p:txBody>
          <a:bodyPr/>
          <a:lstStyle/>
          <a:p>
            <a:pPr marL="0" indent="0">
              <a:buNone/>
            </a:pPr>
            <a:r>
              <a:rPr lang="en-US" dirty="0"/>
              <a:t>The syntax of creating object using object literal is given below:</a:t>
            </a:r>
            <a:endParaRPr lang="en-US" dirty="0"/>
          </a:p>
          <a:p>
            <a:endParaRPr lang="en-US" dirty="0"/>
          </a:p>
          <a:p>
            <a:pPr marL="0" indent="0">
              <a:buNone/>
            </a:pPr>
            <a:r>
              <a:rPr lang="en-US" dirty="0"/>
              <a:t>object={property1:value1,property2:value2.....</a:t>
            </a:r>
            <a:r>
              <a:rPr lang="en-US" dirty="0" err="1"/>
              <a:t>propertyN:valueN</a:t>
            </a:r>
            <a:r>
              <a:rPr lang="en-US" dirty="0"/>
              <a:t>}  </a:t>
            </a:r>
            <a:endParaRPr lang="en-US" dirty="0"/>
          </a:p>
          <a:p>
            <a:r>
              <a:rPr lang="en-US" dirty="0"/>
              <a:t>As you can see, property and value is separated by : (colon).</a:t>
            </a:r>
            <a:endParaRPr lang="en-US" dirty="0"/>
          </a:p>
          <a:p>
            <a:r>
              <a:rPr lang="en-US" dirty="0"/>
              <a:t>Let’s see the simple example of creating object in JavaScript.</a:t>
            </a:r>
            <a:endParaRPr lang="en-IN" dirty="0"/>
          </a:p>
        </p:txBody>
      </p:sp>
      <p:pic>
        <p:nvPicPr>
          <p:cNvPr id="5" name="Picture 4"/>
          <p:cNvPicPr>
            <a:picLocks noChangeAspect="1"/>
          </p:cNvPicPr>
          <p:nvPr/>
        </p:nvPicPr>
        <p:blipFill>
          <a:blip r:embed="rId1"/>
          <a:stretch>
            <a:fillRect/>
          </a:stretch>
        </p:blipFill>
        <p:spPr>
          <a:xfrm>
            <a:off x="3335087" y="4434421"/>
            <a:ext cx="5344271" cy="162900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creating instance of Object</a:t>
            </a:r>
            <a:endParaRPr lang="en-IN" dirty="0"/>
          </a:p>
        </p:txBody>
      </p:sp>
      <p:sp>
        <p:nvSpPr>
          <p:cNvPr id="3" name="Content Placeholder 2"/>
          <p:cNvSpPr>
            <a:spLocks noGrp="1"/>
          </p:cNvSpPr>
          <p:nvPr>
            <p:ph idx="1"/>
          </p:nvPr>
        </p:nvSpPr>
        <p:spPr/>
        <p:txBody>
          <a:bodyPr/>
          <a:lstStyle/>
          <a:p>
            <a:pPr marL="0" indent="0">
              <a:buNone/>
            </a:pPr>
            <a:r>
              <a:rPr lang="en-US" dirty="0"/>
              <a:t>The syntax of creating object directly is given below:</a:t>
            </a:r>
            <a:endParaRPr lang="en-US" dirty="0"/>
          </a:p>
          <a:p>
            <a:r>
              <a:rPr lang="en-US" dirty="0"/>
              <a:t>var </a:t>
            </a:r>
            <a:r>
              <a:rPr lang="en-US" dirty="0" err="1"/>
              <a:t>objectname</a:t>
            </a:r>
            <a:r>
              <a:rPr lang="en-US" dirty="0"/>
              <a:t>=new Object();  </a:t>
            </a:r>
            <a:endParaRPr lang="en-US" dirty="0"/>
          </a:p>
          <a:p>
            <a:pPr lvl="1"/>
            <a:r>
              <a:rPr lang="en-US" dirty="0"/>
              <a:t>Here, new keyword is used to create object.</a:t>
            </a:r>
            <a:endParaRPr lang="en-US" dirty="0"/>
          </a:p>
          <a:p>
            <a:r>
              <a:rPr lang="en-US" dirty="0"/>
              <a:t>Let’s see the example of creating object directly.</a:t>
            </a:r>
            <a:endParaRPr lang="en-IN" dirty="0"/>
          </a:p>
        </p:txBody>
      </p:sp>
      <p:pic>
        <p:nvPicPr>
          <p:cNvPr id="5" name="Picture 4"/>
          <p:cNvPicPr>
            <a:picLocks noChangeAspect="1"/>
          </p:cNvPicPr>
          <p:nvPr/>
        </p:nvPicPr>
        <p:blipFill>
          <a:blip r:embed="rId1"/>
          <a:stretch>
            <a:fillRect/>
          </a:stretch>
        </p:blipFill>
        <p:spPr>
          <a:xfrm>
            <a:off x="3357384" y="3773842"/>
            <a:ext cx="5210902" cy="264832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using an Object constructor</a:t>
            </a:r>
            <a:endParaRPr lang="en-IN" dirty="0"/>
          </a:p>
        </p:txBody>
      </p:sp>
      <p:sp>
        <p:nvSpPr>
          <p:cNvPr id="3" name="Content Placeholder 2"/>
          <p:cNvSpPr>
            <a:spLocks noGrp="1"/>
          </p:cNvSpPr>
          <p:nvPr>
            <p:ph idx="1"/>
          </p:nvPr>
        </p:nvSpPr>
        <p:spPr/>
        <p:txBody>
          <a:bodyPr/>
          <a:lstStyle/>
          <a:p>
            <a:r>
              <a:rPr lang="en-US" dirty="0"/>
              <a:t>Here, you need to create function with arguments. Each argument value can be assigned in the current object by using this keyword.</a:t>
            </a:r>
            <a:endParaRPr lang="en-US" dirty="0"/>
          </a:p>
          <a:p>
            <a:r>
              <a:rPr lang="en-US" dirty="0"/>
              <a:t>The this keyword refers to the current object.</a:t>
            </a:r>
            <a:endParaRPr lang="en-US" dirty="0"/>
          </a:p>
          <a:p>
            <a:r>
              <a:rPr lang="en-US" dirty="0"/>
              <a:t>The example of creating object by object constructor is given below.</a:t>
            </a:r>
            <a:endParaRPr lang="en-IN" dirty="0"/>
          </a:p>
        </p:txBody>
      </p:sp>
      <p:pic>
        <p:nvPicPr>
          <p:cNvPr id="5" name="Picture 4"/>
          <p:cNvPicPr>
            <a:picLocks noChangeAspect="1"/>
          </p:cNvPicPr>
          <p:nvPr/>
        </p:nvPicPr>
        <p:blipFill>
          <a:blip r:embed="rId1"/>
          <a:stretch>
            <a:fillRect/>
          </a:stretch>
        </p:blipFill>
        <p:spPr>
          <a:xfrm>
            <a:off x="4838699" y="3876827"/>
            <a:ext cx="3254771" cy="261604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Arrays</a:t>
            </a:r>
            <a:endParaRPr lang="en-IN" dirty="0"/>
          </a:p>
        </p:txBody>
      </p:sp>
      <p:sp>
        <p:nvSpPr>
          <p:cNvPr id="3" name="Content Placeholder 2"/>
          <p:cNvSpPr>
            <a:spLocks noGrp="1"/>
          </p:cNvSpPr>
          <p:nvPr>
            <p:ph idx="1"/>
          </p:nvPr>
        </p:nvSpPr>
        <p:spPr/>
        <p:txBody>
          <a:bodyPr>
            <a:normAutofit/>
          </a:bodyPr>
          <a:lstStyle/>
          <a:p>
            <a:r>
              <a:rPr lang="en-US" dirty="0"/>
              <a:t>JavaScript array is an object that represents a collection of similar type of elements.</a:t>
            </a:r>
            <a:endParaRPr lang="en-US" dirty="0"/>
          </a:p>
          <a:p>
            <a:endParaRPr lang="en-US" dirty="0"/>
          </a:p>
          <a:p>
            <a:r>
              <a:rPr lang="en-US" dirty="0"/>
              <a:t>There are 3 ways to construct array in JavaScript</a:t>
            </a:r>
            <a:endParaRPr lang="en-US" dirty="0"/>
          </a:p>
          <a:p>
            <a:endParaRPr lang="en-US" dirty="0"/>
          </a:p>
          <a:p>
            <a:pPr lvl="1"/>
            <a:r>
              <a:rPr lang="en-US" dirty="0"/>
              <a:t>By array literal</a:t>
            </a:r>
            <a:endParaRPr lang="en-US" dirty="0"/>
          </a:p>
          <a:p>
            <a:pPr lvl="1"/>
            <a:r>
              <a:rPr lang="en-US" dirty="0"/>
              <a:t>By creating instance of Array directly (using new keyword)</a:t>
            </a:r>
            <a:endParaRPr lang="en-US" dirty="0"/>
          </a:p>
          <a:p>
            <a:pPr lvl="1"/>
            <a:r>
              <a:rPr lang="en-US" dirty="0"/>
              <a:t>By using an Array constructor (using new keyword)</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array literal</a:t>
            </a:r>
            <a:endParaRPr lang="en-IN" dirty="0"/>
          </a:p>
        </p:txBody>
      </p:sp>
      <p:sp>
        <p:nvSpPr>
          <p:cNvPr id="3" name="Content Placeholder 2"/>
          <p:cNvSpPr>
            <a:spLocks noGrp="1"/>
          </p:cNvSpPr>
          <p:nvPr>
            <p:ph idx="1"/>
          </p:nvPr>
        </p:nvSpPr>
        <p:spPr/>
        <p:txBody>
          <a:bodyPr/>
          <a:lstStyle/>
          <a:p>
            <a:pPr marL="0" indent="0">
              <a:buNone/>
            </a:pPr>
            <a:r>
              <a:rPr lang="en-US" dirty="0"/>
              <a:t>The syntax of creating array using array literal is given below:</a:t>
            </a:r>
            <a:endParaRPr lang="en-US" dirty="0"/>
          </a:p>
          <a:p>
            <a:r>
              <a:rPr lang="en-US" dirty="0"/>
              <a:t>var </a:t>
            </a:r>
            <a:r>
              <a:rPr lang="en-US" dirty="0" err="1"/>
              <a:t>arrayname</a:t>
            </a:r>
            <a:r>
              <a:rPr lang="en-US" dirty="0"/>
              <a:t>=[value1,value2.....</a:t>
            </a:r>
            <a:r>
              <a:rPr lang="en-US" dirty="0" err="1"/>
              <a:t>valueN</a:t>
            </a:r>
            <a:r>
              <a:rPr lang="en-US" dirty="0"/>
              <a:t>];  </a:t>
            </a:r>
            <a:endParaRPr lang="en-US" dirty="0"/>
          </a:p>
          <a:p>
            <a:r>
              <a:rPr lang="en-US" dirty="0"/>
              <a:t>As you can see, values are contained inside [ ] and separated by , (comma).</a:t>
            </a:r>
            <a:endParaRPr lang="en-US" dirty="0"/>
          </a:p>
          <a:p>
            <a:r>
              <a:rPr lang="en-US" dirty="0"/>
              <a:t>Let's see the simple example of creating and using array in JavaScript.</a:t>
            </a:r>
            <a:endParaRPr lang="en-IN" dirty="0"/>
          </a:p>
        </p:txBody>
      </p:sp>
      <p:pic>
        <p:nvPicPr>
          <p:cNvPr id="5" name="Picture 4"/>
          <p:cNvPicPr>
            <a:picLocks noChangeAspect="1"/>
          </p:cNvPicPr>
          <p:nvPr/>
        </p:nvPicPr>
        <p:blipFill>
          <a:blip r:embed="rId1"/>
          <a:stretch>
            <a:fillRect/>
          </a:stretch>
        </p:blipFill>
        <p:spPr>
          <a:xfrm>
            <a:off x="3919622" y="4197030"/>
            <a:ext cx="3429479" cy="229584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Array directly (new keyword)</a:t>
            </a:r>
            <a:endParaRPr lang="en-IN" dirty="0"/>
          </a:p>
        </p:txBody>
      </p:sp>
      <p:sp>
        <p:nvSpPr>
          <p:cNvPr id="3" name="Content Placeholder 2"/>
          <p:cNvSpPr>
            <a:spLocks noGrp="1"/>
          </p:cNvSpPr>
          <p:nvPr>
            <p:ph idx="1"/>
          </p:nvPr>
        </p:nvSpPr>
        <p:spPr/>
        <p:txBody>
          <a:bodyPr/>
          <a:lstStyle/>
          <a:p>
            <a:pPr marL="0" indent="0">
              <a:buNone/>
            </a:pPr>
            <a:r>
              <a:rPr lang="en-US" dirty="0"/>
              <a:t>The syntax of creating array directly is given below:</a:t>
            </a:r>
            <a:endParaRPr lang="en-US" dirty="0"/>
          </a:p>
          <a:p>
            <a:r>
              <a:rPr lang="en-US" dirty="0"/>
              <a:t>var </a:t>
            </a:r>
            <a:r>
              <a:rPr lang="en-US" dirty="0" err="1"/>
              <a:t>arrayname</a:t>
            </a:r>
            <a:r>
              <a:rPr lang="en-US" dirty="0"/>
              <a:t>=new Array();  </a:t>
            </a:r>
            <a:endParaRPr lang="en-US" dirty="0"/>
          </a:p>
          <a:p>
            <a:r>
              <a:rPr lang="en-US" dirty="0"/>
              <a:t>Here, new keyword is used to create instance of array.</a:t>
            </a:r>
            <a:endParaRPr lang="en-US" dirty="0"/>
          </a:p>
          <a:p>
            <a:r>
              <a:rPr lang="en-US" dirty="0"/>
              <a:t>Let's see the example of creating array directly.</a:t>
            </a:r>
            <a:endParaRPr lang="en-US" dirty="0"/>
          </a:p>
          <a:p>
            <a:endParaRPr lang="en-US" dirty="0"/>
          </a:p>
          <a:p>
            <a:endParaRPr lang="en-IN" dirty="0"/>
          </a:p>
        </p:txBody>
      </p:sp>
      <p:pic>
        <p:nvPicPr>
          <p:cNvPr id="5" name="Picture 4"/>
          <p:cNvPicPr>
            <a:picLocks noChangeAspect="1"/>
          </p:cNvPicPr>
          <p:nvPr/>
        </p:nvPicPr>
        <p:blipFill>
          <a:blip r:embed="rId1"/>
          <a:stretch>
            <a:fillRect/>
          </a:stretch>
        </p:blipFill>
        <p:spPr>
          <a:xfrm>
            <a:off x="8524874" y="3429000"/>
            <a:ext cx="3148267" cy="323868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array constructor (new keyword)</a:t>
            </a:r>
            <a:endParaRPr lang="en-IN" dirty="0"/>
          </a:p>
        </p:txBody>
      </p:sp>
      <p:sp>
        <p:nvSpPr>
          <p:cNvPr id="3" name="Content Placeholder 2"/>
          <p:cNvSpPr>
            <a:spLocks noGrp="1"/>
          </p:cNvSpPr>
          <p:nvPr>
            <p:ph idx="1"/>
          </p:nvPr>
        </p:nvSpPr>
        <p:spPr/>
        <p:txBody>
          <a:bodyPr/>
          <a:lstStyle/>
          <a:p>
            <a:r>
              <a:rPr lang="en-US" dirty="0"/>
              <a:t>Here, you need to create instance of array by passing arguments in constructor so that we don't have to provide value explicitly.</a:t>
            </a:r>
            <a:endParaRPr lang="en-US" dirty="0"/>
          </a:p>
          <a:p>
            <a:r>
              <a:rPr lang="en-US" dirty="0"/>
              <a:t>The example of creating object by array constructor is given below.</a:t>
            </a:r>
            <a:endParaRPr lang="en-IN" dirty="0"/>
          </a:p>
        </p:txBody>
      </p:sp>
      <p:pic>
        <p:nvPicPr>
          <p:cNvPr id="5" name="Picture 4"/>
          <p:cNvPicPr>
            <a:picLocks noChangeAspect="1"/>
          </p:cNvPicPr>
          <p:nvPr/>
        </p:nvPicPr>
        <p:blipFill>
          <a:blip r:embed="rId1"/>
          <a:stretch>
            <a:fillRect/>
          </a:stretch>
        </p:blipFill>
        <p:spPr>
          <a:xfrm>
            <a:off x="3847786" y="3803922"/>
            <a:ext cx="4496427" cy="2286319"/>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String</a:t>
            </a:r>
            <a:endParaRPr lang="en-IN" dirty="0"/>
          </a:p>
        </p:txBody>
      </p:sp>
      <p:sp>
        <p:nvSpPr>
          <p:cNvPr id="3" name="Content Placeholder 2"/>
          <p:cNvSpPr>
            <a:spLocks noGrp="1"/>
          </p:cNvSpPr>
          <p:nvPr>
            <p:ph idx="1"/>
          </p:nvPr>
        </p:nvSpPr>
        <p:spPr/>
        <p:txBody>
          <a:bodyPr/>
          <a:lstStyle/>
          <a:p>
            <a:r>
              <a:rPr lang="en-US" dirty="0"/>
              <a:t>The JavaScript string is an object that represents a sequence of characters.</a:t>
            </a:r>
            <a:endParaRPr lang="en-US" dirty="0"/>
          </a:p>
          <a:p>
            <a:endParaRPr lang="en-US" dirty="0"/>
          </a:p>
          <a:p>
            <a:r>
              <a:rPr lang="en-US" dirty="0"/>
              <a:t>There are 2 ways to create string in JavaScript</a:t>
            </a:r>
            <a:endParaRPr lang="en-US" dirty="0"/>
          </a:p>
          <a:p>
            <a:pPr lvl="1"/>
            <a:r>
              <a:rPr lang="en-US" dirty="0"/>
              <a:t>By string literal</a:t>
            </a:r>
            <a:endParaRPr lang="en-US" dirty="0"/>
          </a:p>
          <a:p>
            <a:pPr lvl="1"/>
            <a:r>
              <a:rPr lang="en-US" dirty="0"/>
              <a:t>By string object (using new keyword)</a:t>
            </a:r>
            <a:endParaRPr lang="en-US" dirty="0"/>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string literal</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string literal is created using double quotes. The syntax of creating string using string literal is given below:</a:t>
            </a:r>
            <a:endParaRPr lang="en-US" dirty="0"/>
          </a:p>
          <a:p>
            <a:endParaRPr lang="en-US" dirty="0"/>
          </a:p>
          <a:p>
            <a:pPr marL="0" indent="0">
              <a:buNone/>
            </a:pPr>
            <a:r>
              <a:rPr lang="en-US" dirty="0"/>
              <a:t>var </a:t>
            </a:r>
            <a:r>
              <a:rPr lang="en-US" dirty="0" err="1"/>
              <a:t>stringname</a:t>
            </a:r>
            <a:r>
              <a:rPr lang="en-US" dirty="0"/>
              <a:t>="string value";  </a:t>
            </a:r>
            <a:endParaRPr lang="en-US" dirty="0"/>
          </a:p>
          <a:p>
            <a:pPr marL="0" indent="0">
              <a:buNone/>
            </a:pPr>
            <a:r>
              <a:rPr lang="en-US" dirty="0"/>
              <a:t>Let's see the simple example of creating string literal.</a:t>
            </a:r>
            <a:endParaRPr lang="en-US" dirty="0"/>
          </a:p>
          <a:p>
            <a:endParaRPr lang="en-US" dirty="0"/>
          </a:p>
          <a:p>
            <a:pPr marL="0" indent="0">
              <a:buNone/>
            </a:pPr>
            <a:r>
              <a:rPr lang="en-US" dirty="0"/>
              <a:t>	&lt;script&gt;  </a:t>
            </a:r>
            <a:endParaRPr lang="en-US" dirty="0"/>
          </a:p>
          <a:p>
            <a:pPr marL="0" indent="0">
              <a:buNone/>
            </a:pPr>
            <a:r>
              <a:rPr lang="en-US" dirty="0"/>
              <a:t>	var str="This is string literal";  </a:t>
            </a:r>
            <a:endParaRPr lang="en-US" dirty="0"/>
          </a:p>
          <a:p>
            <a:pPr marL="0" indent="0">
              <a:buNone/>
            </a:pPr>
            <a:r>
              <a:rPr lang="en-US" dirty="0"/>
              <a:t>	</a:t>
            </a:r>
            <a:r>
              <a:rPr lang="en-US" dirty="0" err="1"/>
              <a:t>document.write</a:t>
            </a:r>
            <a:r>
              <a:rPr lang="en-US" dirty="0"/>
              <a:t>(str);  </a:t>
            </a:r>
            <a:endParaRPr lang="en-US" dirty="0"/>
          </a:p>
          <a:p>
            <a:pPr marL="0" indent="0">
              <a:buNone/>
            </a:pPr>
            <a:r>
              <a:rPr lang="en-US" dirty="0"/>
              <a:t>	&lt;/script&gt;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JavaScript</a:t>
            </a:r>
            <a:br>
              <a:rPr lang="en-US" dirty="0"/>
            </a:br>
            <a:endParaRPr lang="en-IN" dirty="0"/>
          </a:p>
        </p:txBody>
      </p:sp>
      <p:sp>
        <p:nvSpPr>
          <p:cNvPr id="3" name="Content Placeholder 2"/>
          <p:cNvSpPr>
            <a:spLocks noGrp="1"/>
          </p:cNvSpPr>
          <p:nvPr>
            <p:ph idx="1"/>
          </p:nvPr>
        </p:nvSpPr>
        <p:spPr/>
        <p:txBody>
          <a:bodyPr>
            <a:normAutofit/>
          </a:bodyPr>
          <a:lstStyle/>
          <a:p>
            <a:pPr algn="just"/>
            <a:r>
              <a:rPr lang="en-US" dirty="0"/>
              <a:t>It is a light-weighted and interpreted language.</a:t>
            </a:r>
            <a:endParaRPr lang="en-US" dirty="0"/>
          </a:p>
          <a:p>
            <a:pPr algn="just"/>
            <a:r>
              <a:rPr lang="en-US" dirty="0"/>
              <a:t>It is a case-sensitive language.</a:t>
            </a:r>
            <a:endParaRPr lang="en-US" dirty="0"/>
          </a:p>
          <a:p>
            <a:pPr algn="just"/>
            <a:r>
              <a:rPr lang="en-US" dirty="0"/>
              <a:t>JavaScript is supportable in several operating systems including, Windows, macOS, etc.</a:t>
            </a:r>
            <a:endParaRPr lang="en-US" dirty="0"/>
          </a:p>
          <a:p>
            <a:pPr algn="just"/>
            <a:r>
              <a:rPr lang="en-US" dirty="0"/>
              <a:t>It provides good control to the users over the web browsers.</a:t>
            </a:r>
            <a:endParaRPr lang="en-IN" dirty="0"/>
          </a:p>
          <a:p>
            <a:pPr algn="just"/>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string object (using new keyword)</a:t>
            </a:r>
            <a:endParaRPr lang="en-IN" dirty="0"/>
          </a:p>
        </p:txBody>
      </p:sp>
      <p:sp>
        <p:nvSpPr>
          <p:cNvPr id="3" name="Content Placeholder 2"/>
          <p:cNvSpPr>
            <a:spLocks noGrp="1"/>
          </p:cNvSpPr>
          <p:nvPr>
            <p:ph idx="1"/>
          </p:nvPr>
        </p:nvSpPr>
        <p:spPr/>
        <p:txBody>
          <a:bodyPr>
            <a:normAutofit fontScale="85000" lnSpcReduction="20000"/>
          </a:bodyPr>
          <a:lstStyle/>
          <a:p>
            <a:r>
              <a:rPr lang="en-US" dirty="0"/>
              <a:t>The syntax of creating string object using new keyword is given below:</a:t>
            </a:r>
            <a:endParaRPr lang="en-US" dirty="0"/>
          </a:p>
          <a:p>
            <a:endParaRPr lang="en-US" dirty="0"/>
          </a:p>
          <a:p>
            <a:pPr marL="0" indent="0">
              <a:buNone/>
            </a:pPr>
            <a:r>
              <a:rPr lang="en-US" dirty="0"/>
              <a:t>	var </a:t>
            </a:r>
            <a:r>
              <a:rPr lang="en-US" dirty="0" err="1"/>
              <a:t>stringname</a:t>
            </a:r>
            <a:r>
              <a:rPr lang="en-US" dirty="0"/>
              <a:t>=new String("string literal");  </a:t>
            </a:r>
            <a:endParaRPr lang="en-US" dirty="0"/>
          </a:p>
          <a:p>
            <a:r>
              <a:rPr lang="en-US" dirty="0"/>
              <a:t>Here, new keyword is used to create instance of string.</a:t>
            </a:r>
            <a:endParaRPr lang="en-US" dirty="0"/>
          </a:p>
          <a:p>
            <a:endParaRPr lang="en-US" dirty="0"/>
          </a:p>
          <a:p>
            <a:r>
              <a:rPr lang="en-US" dirty="0"/>
              <a:t>Let's see the example of creating string in JavaScript by new keyword.</a:t>
            </a:r>
            <a:endParaRPr lang="en-US" dirty="0"/>
          </a:p>
          <a:p>
            <a:endParaRPr lang="en-US" dirty="0"/>
          </a:p>
          <a:p>
            <a:pPr marL="0" indent="0">
              <a:buNone/>
            </a:pPr>
            <a:r>
              <a:rPr lang="en-US" dirty="0"/>
              <a:t>	&lt;script&gt;  </a:t>
            </a:r>
            <a:endParaRPr lang="en-US" dirty="0"/>
          </a:p>
          <a:p>
            <a:pPr marL="0" indent="0">
              <a:buNone/>
            </a:pPr>
            <a:r>
              <a:rPr lang="en-US" dirty="0"/>
              <a:t>	var </a:t>
            </a:r>
            <a:r>
              <a:rPr lang="en-US" dirty="0" err="1"/>
              <a:t>stringname</a:t>
            </a:r>
            <a:r>
              <a:rPr lang="en-US" dirty="0"/>
              <a:t>=new String("hello </a:t>
            </a:r>
            <a:r>
              <a:rPr lang="en-US" dirty="0" err="1"/>
              <a:t>javascript</a:t>
            </a:r>
            <a:r>
              <a:rPr lang="en-US" dirty="0"/>
              <a:t> string");  </a:t>
            </a:r>
            <a:endParaRPr lang="en-US" dirty="0"/>
          </a:p>
          <a:p>
            <a:pPr marL="0" indent="0">
              <a:buNone/>
            </a:pPr>
            <a:r>
              <a:rPr lang="en-US" dirty="0"/>
              <a:t>	</a:t>
            </a:r>
            <a:r>
              <a:rPr lang="en-US" dirty="0" err="1"/>
              <a:t>document.write</a:t>
            </a:r>
            <a:r>
              <a:rPr lang="en-US" dirty="0"/>
              <a:t>(</a:t>
            </a:r>
            <a:r>
              <a:rPr lang="en-US" dirty="0" err="1"/>
              <a:t>stringname</a:t>
            </a:r>
            <a:r>
              <a:rPr lang="en-US" dirty="0"/>
              <a:t>);  </a:t>
            </a:r>
            <a:endParaRPr lang="en-US" dirty="0"/>
          </a:p>
          <a:p>
            <a:pPr marL="0" indent="0">
              <a:buNone/>
            </a:pPr>
            <a:r>
              <a:rPr lang="en-US" dirty="0"/>
              <a:t>	&lt;/script&gt; </a:t>
            </a:r>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JavaScript String Methods</a:t>
            </a:r>
            <a:endParaRPr lang="en-US" sz="3600" kern="1200">
              <a:solidFill>
                <a:srgbClr val="FFFFFF"/>
              </a:solidFill>
              <a:latin typeface="+mj-lt"/>
              <a:ea typeface="+mj-ea"/>
              <a:cs typeface="+mj-cs"/>
            </a:endParaRPr>
          </a:p>
        </p:txBody>
      </p:sp>
      <p:pic>
        <p:nvPicPr>
          <p:cNvPr id="5" name="Picture 4"/>
          <p:cNvPicPr>
            <a:picLocks noChangeAspect="1"/>
          </p:cNvPicPr>
          <p:nvPr/>
        </p:nvPicPr>
        <p:blipFill>
          <a:blip r:embed="rId1"/>
          <a:stretch>
            <a:fillRect/>
          </a:stretch>
        </p:blipFill>
        <p:spPr>
          <a:xfrm>
            <a:off x="4222331" y="123825"/>
            <a:ext cx="7883767" cy="656272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Date Object</a:t>
            </a:r>
            <a:endParaRPr lang="en-IN" dirty="0"/>
          </a:p>
        </p:txBody>
      </p:sp>
      <p:sp>
        <p:nvSpPr>
          <p:cNvPr id="3" name="Content Placeholder 2"/>
          <p:cNvSpPr>
            <a:spLocks noGrp="1"/>
          </p:cNvSpPr>
          <p:nvPr>
            <p:ph idx="1"/>
          </p:nvPr>
        </p:nvSpPr>
        <p:spPr/>
        <p:txBody>
          <a:bodyPr>
            <a:normAutofit/>
          </a:bodyPr>
          <a:lstStyle/>
          <a:p>
            <a:r>
              <a:rPr lang="en-US" dirty="0"/>
              <a:t>The JavaScript date object can be used to get year, month and day. You can display a timer on the webpage by the help of JavaScript date object.</a:t>
            </a:r>
            <a:endParaRPr lang="en-US" dirty="0"/>
          </a:p>
          <a:p>
            <a:endParaRPr lang="en-US" dirty="0"/>
          </a:p>
          <a:p>
            <a:r>
              <a:rPr lang="en-US" dirty="0"/>
              <a:t>You can use different Date constructors to create date object. It provides methods to get and set day, month, year, hour, minute and seconds.</a:t>
            </a:r>
            <a:endParaRPr lang="en-US" dirty="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Date </a:t>
            </a:r>
            <a:r>
              <a:rPr lang="en-US" dirty="0"/>
              <a:t>Constructor</a:t>
            </a:r>
            <a:endParaRPr lang="en-IN" dirty="0"/>
          </a:p>
        </p:txBody>
      </p:sp>
      <p:sp>
        <p:nvSpPr>
          <p:cNvPr id="3" name="Content Placeholder 2"/>
          <p:cNvSpPr>
            <a:spLocks noGrp="1"/>
          </p:cNvSpPr>
          <p:nvPr>
            <p:ph idx="1"/>
          </p:nvPr>
        </p:nvSpPr>
        <p:spPr/>
        <p:txBody>
          <a:bodyPr/>
          <a:lstStyle/>
          <a:p>
            <a:r>
              <a:rPr lang="en-US" dirty="0"/>
              <a:t>You can use 4 variant of Date constructor to create date object.</a:t>
            </a:r>
            <a:endParaRPr lang="en-US" dirty="0"/>
          </a:p>
          <a:p>
            <a:endParaRPr lang="en-US" dirty="0"/>
          </a:p>
          <a:p>
            <a:pPr lvl="1"/>
            <a:r>
              <a:rPr lang="en-US" dirty="0"/>
              <a:t>Date()</a:t>
            </a:r>
            <a:endParaRPr lang="en-US" dirty="0"/>
          </a:p>
          <a:p>
            <a:pPr lvl="1"/>
            <a:r>
              <a:rPr lang="en-US" dirty="0"/>
              <a:t>Date(milliseconds)</a:t>
            </a:r>
            <a:endParaRPr lang="en-US" dirty="0"/>
          </a:p>
          <a:p>
            <a:pPr lvl="1"/>
            <a:r>
              <a:rPr lang="en-US" dirty="0"/>
              <a:t>Date(</a:t>
            </a:r>
            <a:r>
              <a:rPr lang="en-US" dirty="0" err="1"/>
              <a:t>dateString</a:t>
            </a:r>
            <a:r>
              <a:rPr lang="en-US" dirty="0"/>
              <a:t>)</a:t>
            </a:r>
            <a:endParaRPr lang="en-US" dirty="0"/>
          </a:p>
          <a:p>
            <a:pPr lvl="1"/>
            <a:r>
              <a:rPr lang="en-US" dirty="0"/>
              <a:t>Date(year, month, day, hours, minutes, seconds, milliseconds)</a:t>
            </a:r>
            <a:endParaRPr lang="en-IN" dirty="0"/>
          </a:p>
          <a:p>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4C3A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JavaScript Date Methods</a:t>
            </a:r>
            <a:endParaRPr lang="en-US" sz="2600" kern="1200">
              <a:solidFill>
                <a:srgbClr val="FFFFFF"/>
              </a:solidFill>
              <a:latin typeface="+mj-lt"/>
              <a:ea typeface="+mj-ea"/>
              <a:cs typeface="+mj-cs"/>
            </a:endParaRPr>
          </a:p>
        </p:txBody>
      </p:sp>
      <p:pic>
        <p:nvPicPr>
          <p:cNvPr id="5" name="Picture 4"/>
          <p:cNvPicPr>
            <a:picLocks noChangeAspect="1"/>
          </p:cNvPicPr>
          <p:nvPr/>
        </p:nvPicPr>
        <p:blipFill>
          <a:blip r:embed="rId1"/>
          <a:stretch>
            <a:fillRect/>
          </a:stretch>
        </p:blipFill>
        <p:spPr>
          <a:xfrm>
            <a:off x="523783" y="-307719"/>
            <a:ext cx="10892900" cy="7842888"/>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Date Example</a:t>
            </a:r>
            <a:endParaRPr lang="en-IN" dirty="0"/>
          </a:p>
        </p:txBody>
      </p:sp>
      <p:sp>
        <p:nvSpPr>
          <p:cNvPr id="3" name="Content Placeholder 2"/>
          <p:cNvSpPr>
            <a:spLocks noGrp="1"/>
          </p:cNvSpPr>
          <p:nvPr>
            <p:ph idx="1"/>
          </p:nvPr>
        </p:nvSpPr>
        <p:spPr/>
        <p:txBody>
          <a:bodyPr/>
          <a:lstStyle/>
          <a:p>
            <a:r>
              <a:rPr lang="en-US" dirty="0"/>
              <a:t>Let's see the simple example to print date object. It prints date and time both.</a:t>
            </a:r>
            <a:endParaRPr lang="en-US" dirty="0"/>
          </a:p>
          <a:p>
            <a:endParaRPr lang="en-US" dirty="0"/>
          </a:p>
          <a:p>
            <a:pPr marL="0" indent="0">
              <a:buNone/>
            </a:pPr>
            <a:r>
              <a:rPr lang="en-US" dirty="0"/>
              <a:t>	</a:t>
            </a:r>
            <a:r>
              <a:rPr lang="en-US" i="1" dirty="0"/>
              <a:t>Current Date and Time: &lt;span id="txt"&gt;&lt;/span&gt;  </a:t>
            </a:r>
            <a:endParaRPr lang="en-US" i="1" dirty="0"/>
          </a:p>
          <a:p>
            <a:pPr marL="0" indent="0">
              <a:buNone/>
            </a:pPr>
            <a:r>
              <a:rPr lang="en-US" i="1" dirty="0"/>
              <a:t>	&lt;script&gt;  </a:t>
            </a:r>
            <a:endParaRPr lang="en-US" i="1" dirty="0"/>
          </a:p>
          <a:p>
            <a:pPr marL="0" indent="0">
              <a:buNone/>
            </a:pPr>
            <a:r>
              <a:rPr lang="en-US" i="1" dirty="0"/>
              <a:t>	var today=new Date();  </a:t>
            </a:r>
            <a:endParaRPr lang="en-US" i="1" dirty="0"/>
          </a:p>
          <a:p>
            <a:pPr marL="0" indent="0">
              <a:buNone/>
            </a:pPr>
            <a:r>
              <a:rPr lang="en-US" i="1" dirty="0"/>
              <a:t>	</a:t>
            </a:r>
            <a:r>
              <a:rPr lang="en-US" i="1" dirty="0" err="1"/>
              <a:t>document.getElementById</a:t>
            </a:r>
            <a:r>
              <a:rPr lang="en-US" i="1" dirty="0"/>
              <a:t>('txt').</a:t>
            </a:r>
            <a:r>
              <a:rPr lang="en-US" i="1" dirty="0" err="1"/>
              <a:t>innerHTML</a:t>
            </a:r>
            <a:r>
              <a:rPr lang="en-US" i="1" dirty="0"/>
              <a:t>=today;  </a:t>
            </a:r>
            <a:endParaRPr lang="en-US" i="1" dirty="0"/>
          </a:p>
          <a:p>
            <a:pPr marL="0" indent="0">
              <a:buNone/>
            </a:pPr>
            <a:r>
              <a:rPr lang="en-US" i="1" dirty="0"/>
              <a:t>	&lt;/script&gt; </a:t>
            </a:r>
            <a:endParaRPr lang="en-IN" i="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Date Example</a:t>
            </a:r>
            <a:endParaRPr lang="en-IN" dirty="0"/>
          </a:p>
        </p:txBody>
      </p:sp>
      <p:sp>
        <p:nvSpPr>
          <p:cNvPr id="3" name="Content Placeholder 2"/>
          <p:cNvSpPr>
            <a:spLocks noGrp="1"/>
          </p:cNvSpPr>
          <p:nvPr>
            <p:ph idx="1"/>
          </p:nvPr>
        </p:nvSpPr>
        <p:spPr/>
        <p:txBody>
          <a:bodyPr>
            <a:normAutofit fontScale="77500" lnSpcReduction="20000"/>
          </a:bodyPr>
          <a:lstStyle/>
          <a:p>
            <a:r>
              <a:rPr lang="en-US" dirty="0"/>
              <a:t>Let's see another code to print date/month/year.</a:t>
            </a:r>
            <a:endParaRPr lang="en-US" dirty="0"/>
          </a:p>
          <a:p>
            <a:endParaRPr lang="en-US" dirty="0"/>
          </a:p>
          <a:p>
            <a:pPr marL="0" indent="0">
              <a:buNone/>
            </a:pPr>
            <a:r>
              <a:rPr lang="en-US" dirty="0"/>
              <a:t>	</a:t>
            </a:r>
            <a:r>
              <a:rPr lang="en-US" i="1" dirty="0"/>
              <a:t>&lt;script&gt;  </a:t>
            </a:r>
            <a:endParaRPr lang="en-US" i="1" dirty="0"/>
          </a:p>
          <a:p>
            <a:pPr marL="0" indent="0">
              <a:buNone/>
            </a:pPr>
            <a:r>
              <a:rPr lang="en-US" i="1" dirty="0"/>
              <a:t>	var date=new Date();  </a:t>
            </a:r>
            <a:endParaRPr lang="en-US" i="1" dirty="0"/>
          </a:p>
          <a:p>
            <a:pPr marL="0" indent="0">
              <a:buNone/>
            </a:pPr>
            <a:r>
              <a:rPr lang="en-US" i="1" dirty="0"/>
              <a:t>	var day=</a:t>
            </a:r>
            <a:r>
              <a:rPr lang="en-US" i="1" dirty="0" err="1"/>
              <a:t>date.getDate</a:t>
            </a:r>
            <a:r>
              <a:rPr lang="en-US" i="1" dirty="0"/>
              <a:t>();  </a:t>
            </a:r>
            <a:endParaRPr lang="en-US" i="1" dirty="0"/>
          </a:p>
          <a:p>
            <a:pPr marL="0" indent="0">
              <a:buNone/>
            </a:pPr>
            <a:r>
              <a:rPr lang="en-US" i="1" dirty="0"/>
              <a:t>	var month=</a:t>
            </a:r>
            <a:r>
              <a:rPr lang="en-US" i="1" dirty="0" err="1"/>
              <a:t>date.getMonth</a:t>
            </a:r>
            <a:r>
              <a:rPr lang="en-US" i="1" dirty="0"/>
              <a:t>()+1;  </a:t>
            </a:r>
            <a:endParaRPr lang="en-US" i="1" dirty="0"/>
          </a:p>
          <a:p>
            <a:pPr marL="0" indent="0">
              <a:buNone/>
            </a:pPr>
            <a:r>
              <a:rPr lang="en-US" i="1" dirty="0"/>
              <a:t>	var year=</a:t>
            </a:r>
            <a:r>
              <a:rPr lang="en-US" i="1" dirty="0" err="1"/>
              <a:t>date.getFullYear</a:t>
            </a:r>
            <a:r>
              <a:rPr lang="en-US" i="1" dirty="0"/>
              <a:t>();  </a:t>
            </a:r>
            <a:endParaRPr lang="en-US" i="1" dirty="0"/>
          </a:p>
          <a:p>
            <a:pPr marL="0" indent="0">
              <a:buNone/>
            </a:pPr>
            <a:r>
              <a:rPr lang="en-US" i="1" dirty="0"/>
              <a:t>	</a:t>
            </a:r>
            <a:r>
              <a:rPr lang="en-US" i="1" dirty="0" err="1"/>
              <a:t>document.write</a:t>
            </a:r>
            <a:r>
              <a:rPr lang="en-US" i="1" dirty="0"/>
              <a:t>("&lt;</a:t>
            </a:r>
            <a:r>
              <a:rPr lang="en-US" i="1" dirty="0" err="1"/>
              <a:t>br</a:t>
            </a:r>
            <a:r>
              <a:rPr lang="en-US" i="1" dirty="0"/>
              <a:t>&gt;Date is: "+day+"/"+month+"/"+year);  </a:t>
            </a:r>
            <a:endParaRPr lang="en-US" i="1" dirty="0"/>
          </a:p>
          <a:p>
            <a:pPr marL="0" indent="0">
              <a:buNone/>
            </a:pPr>
            <a:r>
              <a:rPr lang="en-US" i="1" dirty="0"/>
              <a:t>	&lt;/script&gt;  </a:t>
            </a:r>
            <a:endParaRPr lang="en-US" i="1" dirty="0"/>
          </a:p>
          <a:p>
            <a:pPr marL="0" indent="0">
              <a:buNone/>
            </a:pPr>
            <a:r>
              <a:rPr lang="en-US" dirty="0"/>
              <a:t>Output:</a:t>
            </a:r>
            <a:endParaRPr lang="en-US" dirty="0"/>
          </a:p>
          <a:p>
            <a:endParaRPr lang="en-US" dirty="0"/>
          </a:p>
          <a:p>
            <a:pPr marL="0" indent="0">
              <a:buNone/>
            </a:pPr>
            <a:r>
              <a:rPr lang="en-US" dirty="0"/>
              <a:t>Date is: 7/4/2022 </a:t>
            </a:r>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Current Time Example</a:t>
            </a:r>
            <a:endParaRPr lang="en-IN" dirty="0"/>
          </a:p>
        </p:txBody>
      </p:sp>
      <p:sp>
        <p:nvSpPr>
          <p:cNvPr id="3" name="Content Placeholder 2"/>
          <p:cNvSpPr>
            <a:spLocks noGrp="1"/>
          </p:cNvSpPr>
          <p:nvPr>
            <p:ph idx="1"/>
          </p:nvPr>
        </p:nvSpPr>
        <p:spPr/>
        <p:txBody>
          <a:bodyPr>
            <a:normAutofit fontScale="92500" lnSpcReduction="20000"/>
          </a:bodyPr>
          <a:lstStyle/>
          <a:p>
            <a:r>
              <a:rPr lang="en-IN" dirty="0"/>
              <a:t>Let's see the simple example to print current time of system.</a:t>
            </a:r>
            <a:endParaRPr lang="en-IN" dirty="0"/>
          </a:p>
          <a:p>
            <a:endParaRPr lang="en-IN" dirty="0"/>
          </a:p>
          <a:p>
            <a:pPr marL="0" indent="0">
              <a:buNone/>
            </a:pPr>
            <a:r>
              <a:rPr lang="en-IN" dirty="0"/>
              <a:t>	</a:t>
            </a:r>
            <a:r>
              <a:rPr lang="en-IN" i="1" dirty="0"/>
              <a:t>Current Time: &lt;span id="txt"&gt;&lt;/span&gt;  </a:t>
            </a:r>
            <a:endParaRPr lang="en-IN" i="1" dirty="0"/>
          </a:p>
          <a:p>
            <a:pPr marL="0" indent="0">
              <a:buNone/>
            </a:pPr>
            <a:r>
              <a:rPr lang="en-IN" i="1" dirty="0"/>
              <a:t>	&lt;script&gt;  </a:t>
            </a:r>
            <a:endParaRPr lang="en-IN" i="1" dirty="0"/>
          </a:p>
          <a:p>
            <a:pPr marL="0" indent="0">
              <a:buNone/>
            </a:pPr>
            <a:r>
              <a:rPr lang="en-IN" i="1" dirty="0"/>
              <a:t>	var today=new Date();  </a:t>
            </a:r>
            <a:endParaRPr lang="en-IN" i="1" dirty="0"/>
          </a:p>
          <a:p>
            <a:pPr marL="0" indent="0">
              <a:buNone/>
            </a:pPr>
            <a:r>
              <a:rPr lang="en-IN" i="1" dirty="0"/>
              <a:t>	var h=</a:t>
            </a:r>
            <a:r>
              <a:rPr lang="en-IN" i="1" dirty="0" err="1"/>
              <a:t>today.getHours</a:t>
            </a:r>
            <a:r>
              <a:rPr lang="en-IN" i="1" dirty="0"/>
              <a:t>();  </a:t>
            </a:r>
            <a:endParaRPr lang="en-IN" i="1" dirty="0"/>
          </a:p>
          <a:p>
            <a:pPr marL="0" indent="0">
              <a:buNone/>
            </a:pPr>
            <a:r>
              <a:rPr lang="en-IN" i="1" dirty="0"/>
              <a:t>	var m=</a:t>
            </a:r>
            <a:r>
              <a:rPr lang="en-IN" i="1" dirty="0" err="1"/>
              <a:t>today.getMinutes</a:t>
            </a:r>
            <a:r>
              <a:rPr lang="en-IN" i="1" dirty="0"/>
              <a:t>();  </a:t>
            </a:r>
            <a:endParaRPr lang="en-IN" i="1" dirty="0"/>
          </a:p>
          <a:p>
            <a:pPr marL="0" indent="0">
              <a:buNone/>
            </a:pPr>
            <a:r>
              <a:rPr lang="en-IN" i="1" dirty="0"/>
              <a:t>	var s=</a:t>
            </a:r>
            <a:r>
              <a:rPr lang="en-IN" i="1" dirty="0" err="1"/>
              <a:t>today.getSeconds</a:t>
            </a:r>
            <a:r>
              <a:rPr lang="en-IN" i="1" dirty="0"/>
              <a:t>();  </a:t>
            </a:r>
            <a:endParaRPr lang="en-IN" i="1" dirty="0"/>
          </a:p>
          <a:p>
            <a:pPr marL="0" indent="0">
              <a:buNone/>
            </a:pPr>
            <a:r>
              <a:rPr lang="en-IN" i="1" dirty="0"/>
              <a:t>	</a:t>
            </a:r>
            <a:r>
              <a:rPr lang="en-IN" i="1" dirty="0" err="1"/>
              <a:t>document.getElementById</a:t>
            </a:r>
            <a:r>
              <a:rPr lang="en-IN" i="1" dirty="0"/>
              <a:t>('txt').</a:t>
            </a:r>
            <a:r>
              <a:rPr lang="en-IN" i="1" dirty="0" err="1"/>
              <a:t>innerHTML</a:t>
            </a:r>
            <a:r>
              <a:rPr lang="en-IN" i="1" dirty="0"/>
              <a:t>=h+":"+m+":"+s;  </a:t>
            </a:r>
            <a:endParaRPr lang="en-IN" i="1" dirty="0"/>
          </a:p>
          <a:p>
            <a:pPr marL="0" indent="0">
              <a:buNone/>
            </a:pPr>
            <a:r>
              <a:rPr lang="en-IN" i="1" dirty="0"/>
              <a:t>	&lt;/script&gt; </a:t>
            </a:r>
            <a:endParaRPr lang="en-IN" i="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323555" cy="315912"/>
          </a:xfrm>
        </p:spPr>
        <p:txBody>
          <a:bodyPr>
            <a:normAutofit fontScale="90000"/>
          </a:bodyPr>
          <a:lstStyle/>
          <a:p>
            <a:r>
              <a:rPr lang="en-IN" dirty="0"/>
              <a:t>JavaScript Digital Clock Example</a:t>
            </a:r>
            <a:endParaRPr lang="en-IN" dirty="0"/>
          </a:p>
        </p:txBody>
      </p:sp>
      <p:sp>
        <p:nvSpPr>
          <p:cNvPr id="3" name="Content Placeholder 2"/>
          <p:cNvSpPr>
            <a:spLocks noGrp="1"/>
          </p:cNvSpPr>
          <p:nvPr>
            <p:ph idx="1"/>
          </p:nvPr>
        </p:nvSpPr>
        <p:spPr>
          <a:xfrm>
            <a:off x="838200" y="861134"/>
            <a:ext cx="10515600" cy="5996866"/>
          </a:xfrm>
        </p:spPr>
        <p:txBody>
          <a:bodyPr>
            <a:normAutofit fontScale="40000" lnSpcReduction="20000"/>
          </a:bodyPr>
          <a:lstStyle/>
          <a:p>
            <a:pPr marL="0" indent="0">
              <a:buNone/>
            </a:pPr>
            <a:r>
              <a:rPr lang="en-IN" dirty="0"/>
              <a:t>Let's see the simple example to display digital clock using JavaScript date object.</a:t>
            </a:r>
            <a:endParaRPr lang="en-IN" dirty="0"/>
          </a:p>
          <a:p>
            <a:pPr marL="0" indent="0">
              <a:buNone/>
            </a:pPr>
            <a:r>
              <a:rPr lang="en-IN" dirty="0"/>
              <a:t>There are two ways to set interval in JavaScript: by </a:t>
            </a:r>
            <a:r>
              <a:rPr lang="en-IN" dirty="0" err="1"/>
              <a:t>setTimeout</a:t>
            </a:r>
            <a:r>
              <a:rPr lang="en-IN" dirty="0"/>
              <a:t>() or </a:t>
            </a:r>
            <a:r>
              <a:rPr lang="en-IN" dirty="0" err="1"/>
              <a:t>setInterval</a:t>
            </a:r>
            <a:r>
              <a:rPr lang="en-IN" dirty="0"/>
              <a:t>() method.</a:t>
            </a:r>
            <a:endParaRPr lang="en-IN" dirty="0"/>
          </a:p>
          <a:p>
            <a:pPr marL="0" indent="0">
              <a:buNone/>
            </a:pPr>
            <a:r>
              <a:rPr lang="en-IN" dirty="0"/>
              <a:t>	Current Time: &lt;span id="txt"&gt;&lt;/span&gt;  </a:t>
            </a:r>
            <a:endParaRPr lang="en-IN" dirty="0"/>
          </a:p>
          <a:p>
            <a:pPr marL="0" indent="0">
              <a:buNone/>
            </a:pPr>
            <a:r>
              <a:rPr lang="en-IN" dirty="0"/>
              <a:t>	&lt;script&gt;  </a:t>
            </a:r>
            <a:endParaRPr lang="en-IN" dirty="0"/>
          </a:p>
          <a:p>
            <a:pPr marL="0" indent="0">
              <a:buNone/>
            </a:pPr>
            <a:r>
              <a:rPr lang="en-IN" dirty="0"/>
              <a:t>	</a:t>
            </a:r>
            <a:r>
              <a:rPr lang="en-IN" dirty="0" err="1"/>
              <a:t>window.onload</a:t>
            </a:r>
            <a:r>
              <a:rPr lang="en-IN" dirty="0"/>
              <a:t>=function(){ </a:t>
            </a:r>
            <a:r>
              <a:rPr lang="en-IN" dirty="0" err="1"/>
              <a:t>getTime</a:t>
            </a:r>
            <a:r>
              <a:rPr lang="en-IN" dirty="0"/>
              <a:t>(); }  </a:t>
            </a:r>
            <a:endParaRPr lang="en-IN" dirty="0"/>
          </a:p>
          <a:p>
            <a:pPr marL="0" indent="0">
              <a:buNone/>
            </a:pPr>
            <a:r>
              <a:rPr lang="en-IN" dirty="0"/>
              <a:t>	function </a:t>
            </a:r>
            <a:r>
              <a:rPr lang="en-IN" dirty="0" err="1"/>
              <a:t>getTime</a:t>
            </a:r>
            <a:r>
              <a:rPr lang="en-IN" dirty="0"/>
              <a:t>(){  </a:t>
            </a:r>
            <a:endParaRPr lang="en-IN" dirty="0"/>
          </a:p>
          <a:p>
            <a:pPr marL="0" indent="0">
              <a:buNone/>
            </a:pPr>
            <a:r>
              <a:rPr lang="en-IN" dirty="0"/>
              <a:t>		var today=new Date();  </a:t>
            </a:r>
            <a:endParaRPr lang="en-IN" dirty="0"/>
          </a:p>
          <a:p>
            <a:pPr marL="0" indent="0">
              <a:buNone/>
            </a:pPr>
            <a:r>
              <a:rPr lang="en-IN" dirty="0"/>
              <a:t>		var h=</a:t>
            </a:r>
            <a:r>
              <a:rPr lang="en-IN" dirty="0" err="1"/>
              <a:t>today.getHours</a:t>
            </a:r>
            <a:r>
              <a:rPr lang="en-IN" dirty="0"/>
              <a:t>();  </a:t>
            </a:r>
            <a:endParaRPr lang="en-IN" dirty="0"/>
          </a:p>
          <a:p>
            <a:pPr marL="0" indent="0">
              <a:buNone/>
            </a:pPr>
            <a:r>
              <a:rPr lang="en-IN" dirty="0"/>
              <a:t>		var m=</a:t>
            </a:r>
            <a:r>
              <a:rPr lang="en-IN" dirty="0" err="1"/>
              <a:t>today.getMinutes</a:t>
            </a:r>
            <a:r>
              <a:rPr lang="en-IN" dirty="0"/>
              <a:t>();  </a:t>
            </a:r>
            <a:endParaRPr lang="en-IN" dirty="0"/>
          </a:p>
          <a:p>
            <a:pPr marL="0" indent="0">
              <a:buNone/>
            </a:pPr>
            <a:r>
              <a:rPr lang="en-IN" dirty="0"/>
              <a:t>		var s=</a:t>
            </a:r>
            <a:r>
              <a:rPr lang="en-IN" dirty="0" err="1"/>
              <a:t>today.getSeconds</a:t>
            </a:r>
            <a:r>
              <a:rPr lang="en-IN" dirty="0"/>
              <a:t>();  </a:t>
            </a:r>
            <a:endParaRPr lang="en-IN" dirty="0"/>
          </a:p>
          <a:p>
            <a:pPr marL="0" indent="0">
              <a:buNone/>
            </a:pPr>
            <a:r>
              <a:rPr lang="en-IN" dirty="0"/>
              <a:t>		// add a zero in front of numbers&lt;10  </a:t>
            </a:r>
            <a:endParaRPr lang="en-IN" dirty="0"/>
          </a:p>
          <a:p>
            <a:pPr marL="0" indent="0">
              <a:buNone/>
            </a:pPr>
            <a:r>
              <a:rPr lang="en-IN" dirty="0"/>
              <a:t>		m=</a:t>
            </a:r>
            <a:r>
              <a:rPr lang="en-IN" dirty="0" err="1"/>
              <a:t>checkTime</a:t>
            </a:r>
            <a:r>
              <a:rPr lang="en-IN" dirty="0"/>
              <a:t>(m);  </a:t>
            </a:r>
            <a:endParaRPr lang="en-IN" dirty="0"/>
          </a:p>
          <a:p>
            <a:pPr marL="0" indent="0">
              <a:buNone/>
            </a:pPr>
            <a:r>
              <a:rPr lang="en-IN" dirty="0"/>
              <a:t>		s=</a:t>
            </a:r>
            <a:r>
              <a:rPr lang="en-IN" dirty="0" err="1"/>
              <a:t>checkTime</a:t>
            </a:r>
            <a:r>
              <a:rPr lang="en-IN" dirty="0"/>
              <a:t>(s);  </a:t>
            </a:r>
            <a:endParaRPr lang="en-IN" dirty="0"/>
          </a:p>
          <a:p>
            <a:pPr marL="0" indent="0">
              <a:buNone/>
            </a:pPr>
            <a:r>
              <a:rPr lang="en-IN" dirty="0"/>
              <a:t>		</a:t>
            </a:r>
            <a:r>
              <a:rPr lang="en-IN" dirty="0" err="1"/>
              <a:t>document.getElementById</a:t>
            </a:r>
            <a:r>
              <a:rPr lang="en-IN" dirty="0"/>
              <a:t>('txt').</a:t>
            </a:r>
            <a:r>
              <a:rPr lang="en-IN" dirty="0" err="1"/>
              <a:t>innerHTML</a:t>
            </a:r>
            <a:r>
              <a:rPr lang="en-IN" dirty="0"/>
              <a:t>=h+":"+m+":"+s;  </a:t>
            </a:r>
            <a:endParaRPr lang="en-IN" dirty="0"/>
          </a:p>
          <a:p>
            <a:pPr marL="0" indent="0">
              <a:buNone/>
            </a:pPr>
            <a:r>
              <a:rPr lang="en-IN" dirty="0"/>
              <a:t>		</a:t>
            </a:r>
            <a:r>
              <a:rPr lang="en-IN" dirty="0" err="1"/>
              <a:t>setTimeout</a:t>
            </a:r>
            <a:r>
              <a:rPr lang="en-IN" dirty="0"/>
              <a:t>(function(){</a:t>
            </a:r>
            <a:r>
              <a:rPr lang="en-IN" dirty="0" err="1"/>
              <a:t>getTime</a:t>
            </a:r>
            <a:r>
              <a:rPr lang="en-IN" dirty="0"/>
              <a:t>()},1000);  </a:t>
            </a:r>
            <a:endParaRPr lang="en-IN" dirty="0"/>
          </a:p>
          <a:p>
            <a:pPr marL="0" indent="0">
              <a:buNone/>
            </a:pPr>
            <a:r>
              <a:rPr lang="en-IN" dirty="0"/>
              <a:t>	}  </a:t>
            </a:r>
            <a:endParaRPr lang="en-IN" dirty="0"/>
          </a:p>
          <a:p>
            <a:pPr marL="0" indent="0">
              <a:buNone/>
            </a:pPr>
            <a:r>
              <a:rPr lang="en-IN" dirty="0"/>
              <a:t>	//</a:t>
            </a:r>
            <a:r>
              <a:rPr lang="en-IN" dirty="0" err="1"/>
              <a:t>setInterval</a:t>
            </a:r>
            <a:r>
              <a:rPr lang="en-IN" dirty="0"/>
              <a:t>("</a:t>
            </a:r>
            <a:r>
              <a:rPr lang="en-IN" dirty="0" err="1"/>
              <a:t>getTime</a:t>
            </a:r>
            <a:r>
              <a:rPr lang="en-IN" dirty="0"/>
              <a:t>()",1000);//another way  </a:t>
            </a:r>
            <a:endParaRPr lang="en-IN" dirty="0"/>
          </a:p>
          <a:p>
            <a:pPr marL="0" indent="0">
              <a:buNone/>
            </a:pPr>
            <a:r>
              <a:rPr lang="en-IN" dirty="0"/>
              <a:t>	function </a:t>
            </a:r>
            <a:r>
              <a:rPr lang="en-IN" dirty="0" err="1"/>
              <a:t>checkTime</a:t>
            </a:r>
            <a:r>
              <a:rPr lang="en-IN" dirty="0"/>
              <a:t>(</a:t>
            </a:r>
            <a:r>
              <a:rPr lang="en-IN" dirty="0" err="1"/>
              <a:t>i</a:t>
            </a:r>
            <a:r>
              <a:rPr lang="en-IN" dirty="0"/>
              <a:t>){  </a:t>
            </a:r>
            <a:endParaRPr lang="en-IN" dirty="0"/>
          </a:p>
          <a:p>
            <a:pPr marL="0" indent="0">
              <a:buNone/>
            </a:pPr>
            <a:r>
              <a:rPr lang="en-IN" dirty="0"/>
              <a:t>		if (</a:t>
            </a:r>
            <a:r>
              <a:rPr lang="en-IN" dirty="0" err="1"/>
              <a:t>i</a:t>
            </a:r>
            <a:r>
              <a:rPr lang="en-IN" dirty="0"/>
              <a:t>&lt;10){  </a:t>
            </a:r>
            <a:endParaRPr lang="en-IN" dirty="0"/>
          </a:p>
          <a:p>
            <a:pPr marL="0" indent="0">
              <a:buNone/>
            </a:pPr>
            <a:r>
              <a:rPr lang="en-IN" dirty="0"/>
              <a:t>			</a:t>
            </a:r>
            <a:r>
              <a:rPr lang="en-IN" dirty="0" err="1"/>
              <a:t>i</a:t>
            </a:r>
            <a:r>
              <a:rPr lang="en-IN" dirty="0"/>
              <a:t>="0" + </a:t>
            </a:r>
            <a:r>
              <a:rPr lang="en-IN" dirty="0" err="1"/>
              <a:t>i</a:t>
            </a:r>
            <a:r>
              <a:rPr lang="en-IN" dirty="0"/>
              <a:t>;  </a:t>
            </a:r>
            <a:endParaRPr lang="en-IN" dirty="0"/>
          </a:p>
          <a:p>
            <a:pPr marL="0" indent="0">
              <a:buNone/>
            </a:pPr>
            <a:r>
              <a:rPr lang="en-IN" dirty="0"/>
              <a:t>		}  </a:t>
            </a:r>
            <a:endParaRPr lang="en-IN" dirty="0"/>
          </a:p>
          <a:p>
            <a:pPr marL="0" indent="0">
              <a:buNone/>
            </a:pPr>
            <a:r>
              <a:rPr lang="en-IN" dirty="0"/>
              <a:t>		return </a:t>
            </a:r>
            <a:r>
              <a:rPr lang="en-IN" dirty="0" err="1"/>
              <a:t>i</a:t>
            </a:r>
            <a:r>
              <a:rPr lang="en-IN" dirty="0"/>
              <a:t>;  </a:t>
            </a:r>
            <a:endParaRPr lang="en-IN" dirty="0"/>
          </a:p>
          <a:p>
            <a:pPr marL="0" indent="0">
              <a:buNone/>
            </a:pPr>
            <a:r>
              <a:rPr lang="en-IN" dirty="0"/>
              <a:t>	}  </a:t>
            </a:r>
            <a:endParaRPr lang="en-IN" dirty="0"/>
          </a:p>
          <a:p>
            <a:pPr marL="0" indent="0">
              <a:buNone/>
            </a:pPr>
            <a:r>
              <a:rPr lang="en-IN" dirty="0"/>
              <a:t>	&lt;/script&gt; </a:t>
            </a:r>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Object Model (BOM)</a:t>
            </a:r>
            <a:endParaRPr lang="en-IN" dirty="0"/>
          </a:p>
        </p:txBody>
      </p:sp>
      <p:sp>
        <p:nvSpPr>
          <p:cNvPr id="3" name="Content Placeholder 2"/>
          <p:cNvSpPr>
            <a:spLocks noGrp="1"/>
          </p:cNvSpPr>
          <p:nvPr>
            <p:ph idx="1"/>
          </p:nvPr>
        </p:nvSpPr>
        <p:spPr/>
        <p:txBody>
          <a:bodyPr>
            <a:normAutofit fontScale="85000" lnSpcReduction="20000"/>
          </a:bodyPr>
          <a:lstStyle/>
          <a:p>
            <a:r>
              <a:rPr lang="en-US" dirty="0"/>
              <a:t>The Browser Object Model (BOM) is used to interact with the browser.</a:t>
            </a:r>
            <a:endParaRPr lang="en-US" dirty="0"/>
          </a:p>
          <a:p>
            <a:endParaRPr lang="en-US" dirty="0"/>
          </a:p>
          <a:p>
            <a:r>
              <a:rPr lang="en-US" dirty="0"/>
              <a:t>The default object of browser is window means you can call all the functions of window by specifying window or directly. For example:</a:t>
            </a:r>
            <a:endParaRPr lang="en-US" dirty="0"/>
          </a:p>
          <a:p>
            <a:endParaRPr lang="en-US" dirty="0"/>
          </a:p>
          <a:p>
            <a:pPr marL="0" indent="0">
              <a:buNone/>
            </a:pPr>
            <a:r>
              <a:rPr lang="en-US" dirty="0"/>
              <a:t>	</a:t>
            </a:r>
            <a:r>
              <a:rPr lang="en-US" dirty="0" err="1"/>
              <a:t>window.alert</a:t>
            </a:r>
            <a:r>
              <a:rPr lang="en-US" dirty="0"/>
              <a:t>("hello </a:t>
            </a:r>
            <a:r>
              <a:rPr lang="en-US" dirty="0" err="1"/>
              <a:t>javatpoint</a:t>
            </a:r>
            <a:r>
              <a:rPr lang="en-US" dirty="0"/>
              <a:t>");  </a:t>
            </a:r>
            <a:endParaRPr lang="en-US" dirty="0"/>
          </a:p>
          <a:p>
            <a:pPr marL="0" indent="0">
              <a:buNone/>
            </a:pPr>
            <a:r>
              <a:rPr lang="en-US" dirty="0"/>
              <a:t>	is same as:</a:t>
            </a:r>
            <a:endParaRPr lang="en-US" dirty="0"/>
          </a:p>
          <a:p>
            <a:pPr marL="0" indent="0">
              <a:buNone/>
            </a:pPr>
            <a:r>
              <a:rPr lang="en-US" dirty="0"/>
              <a:t>	alert("hello </a:t>
            </a:r>
            <a:r>
              <a:rPr lang="en-US" dirty="0" err="1"/>
              <a:t>javatpoint</a:t>
            </a:r>
            <a:r>
              <a:rPr lang="en-US" dirty="0"/>
              <a:t>");  </a:t>
            </a:r>
            <a:endParaRPr lang="en-US" dirty="0"/>
          </a:p>
          <a:p>
            <a:pPr marL="0" indent="0">
              <a:buNone/>
            </a:pPr>
            <a:endParaRPr lang="en-US" dirty="0"/>
          </a:p>
          <a:p>
            <a:r>
              <a:rPr lang="en-US" dirty="0"/>
              <a:t>You can use a lot of properties (other objects) defined underneath the window object like document, history, screen, navigator, location, </a:t>
            </a:r>
            <a:r>
              <a:rPr lang="en-US" dirty="0" err="1"/>
              <a:t>innerHeight</a:t>
            </a:r>
            <a:r>
              <a:rPr lang="en-US" dirty="0"/>
              <a:t>, </a:t>
            </a:r>
            <a:r>
              <a:rPr lang="en-US" dirty="0" err="1"/>
              <a:t>innerWidth</a:t>
            </a:r>
            <a:r>
              <a:rPr lang="en-US" dirty="0"/>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 of JavaScript</a:t>
            </a:r>
            <a:endParaRPr lang="en-IN" dirty="0"/>
          </a:p>
        </p:txBody>
      </p:sp>
      <p:sp>
        <p:nvSpPr>
          <p:cNvPr id="3" name="Content Placeholder 2"/>
          <p:cNvSpPr>
            <a:spLocks noGrp="1"/>
          </p:cNvSpPr>
          <p:nvPr>
            <p:ph idx="1"/>
          </p:nvPr>
        </p:nvSpPr>
        <p:spPr/>
        <p:txBody>
          <a:bodyPr>
            <a:normAutofit/>
          </a:bodyPr>
          <a:lstStyle/>
          <a:p>
            <a:pPr marL="0" indent="0" algn="just">
              <a:buNone/>
            </a:pPr>
            <a:r>
              <a:rPr lang="en-IN" dirty="0"/>
              <a:t>JavaScript is used to create interactive websites. It is mainly used for:</a:t>
            </a:r>
            <a:endParaRPr lang="en-IN" dirty="0"/>
          </a:p>
          <a:p>
            <a:pPr algn="just"/>
            <a:endParaRPr lang="en-IN" dirty="0"/>
          </a:p>
          <a:p>
            <a:pPr algn="just"/>
            <a:r>
              <a:rPr lang="en-IN" dirty="0"/>
              <a:t>Client-side validation,</a:t>
            </a:r>
            <a:endParaRPr lang="en-IN" dirty="0"/>
          </a:p>
          <a:p>
            <a:pPr algn="just"/>
            <a:r>
              <a:rPr lang="en-IN" dirty="0"/>
              <a:t>Dynamic drop-down menus,</a:t>
            </a:r>
            <a:endParaRPr lang="en-IN" dirty="0"/>
          </a:p>
          <a:p>
            <a:pPr algn="just"/>
            <a:r>
              <a:rPr lang="en-IN" dirty="0"/>
              <a:t>Displaying date and time,</a:t>
            </a:r>
            <a:endParaRPr lang="en-IN" dirty="0"/>
          </a:p>
          <a:p>
            <a:pPr algn="just"/>
            <a:r>
              <a:rPr lang="en-IN" dirty="0"/>
              <a:t>Displaying pop-up windows and dialog boxes (like an alert dialog box, confirm dialog box and prompt dialog box),</a:t>
            </a:r>
            <a:endParaRPr lang="en-IN" dirty="0"/>
          </a:p>
          <a:p>
            <a:pPr algn="just"/>
            <a:r>
              <a:rPr lang="en-IN" dirty="0"/>
              <a:t>Displaying clocks etc.</a:t>
            </a:r>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Object Model (BOM)</a:t>
            </a:r>
            <a:endParaRPr lang="en-IN" dirty="0"/>
          </a:p>
        </p:txBody>
      </p:sp>
      <p:pic>
        <p:nvPicPr>
          <p:cNvPr id="5" name="Picture 4"/>
          <p:cNvPicPr>
            <a:picLocks noChangeAspect="1"/>
          </p:cNvPicPr>
          <p:nvPr/>
        </p:nvPicPr>
        <p:blipFill>
          <a:blip r:embed="rId1"/>
          <a:stretch>
            <a:fillRect/>
          </a:stretch>
        </p:blipFill>
        <p:spPr>
          <a:xfrm>
            <a:off x="2704626" y="2543051"/>
            <a:ext cx="6782747" cy="1771897"/>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Object</a:t>
            </a:r>
            <a:endParaRPr lang="en-IN" dirty="0"/>
          </a:p>
        </p:txBody>
      </p:sp>
      <p:sp>
        <p:nvSpPr>
          <p:cNvPr id="3" name="Content Placeholder 2"/>
          <p:cNvSpPr>
            <a:spLocks noGrp="1"/>
          </p:cNvSpPr>
          <p:nvPr>
            <p:ph idx="1"/>
          </p:nvPr>
        </p:nvSpPr>
        <p:spPr/>
        <p:txBody>
          <a:bodyPr>
            <a:normAutofit fontScale="62500" lnSpcReduction="20000"/>
          </a:bodyPr>
          <a:lstStyle/>
          <a:p>
            <a:r>
              <a:rPr lang="en-US" dirty="0"/>
              <a:t>The window object represents a window in browser. An object of window is created automatically by the browser.</a:t>
            </a:r>
            <a:endParaRPr lang="en-US" dirty="0"/>
          </a:p>
          <a:p>
            <a:endParaRPr lang="en-US" dirty="0"/>
          </a:p>
          <a:p>
            <a:r>
              <a:rPr lang="en-US" dirty="0"/>
              <a:t>Window is the object of browser, it is not the object of </a:t>
            </a:r>
            <a:r>
              <a:rPr lang="en-US" dirty="0" err="1"/>
              <a:t>javascript</a:t>
            </a:r>
            <a:r>
              <a:rPr lang="en-US" dirty="0"/>
              <a:t>. The </a:t>
            </a:r>
            <a:r>
              <a:rPr lang="en-US" dirty="0" err="1"/>
              <a:t>javascript</a:t>
            </a:r>
            <a:r>
              <a:rPr lang="en-US" dirty="0"/>
              <a:t> objects are string, array, date etc.</a:t>
            </a:r>
            <a:endParaRPr lang="en-US" dirty="0"/>
          </a:p>
          <a:p>
            <a:endParaRPr lang="en-US" dirty="0"/>
          </a:p>
          <a:p>
            <a:r>
              <a:rPr lang="en-US" dirty="0"/>
              <a:t>The important methods of window object are as follows:</a:t>
            </a:r>
            <a:endParaRPr lang="en-US" dirty="0"/>
          </a:p>
          <a:p>
            <a:pPr marL="0" indent="0">
              <a:buNone/>
            </a:pPr>
            <a:endParaRPr lang="en-US" dirty="0"/>
          </a:p>
          <a:p>
            <a:pPr marL="0" indent="0">
              <a:buNone/>
            </a:pPr>
            <a:r>
              <a:rPr lang="en-US" dirty="0"/>
              <a:t>alert()	displays the alert box containing message with ok button.</a:t>
            </a:r>
            <a:endParaRPr lang="en-US" dirty="0"/>
          </a:p>
          <a:p>
            <a:pPr marL="0" indent="0">
              <a:buNone/>
            </a:pPr>
            <a:r>
              <a:rPr lang="en-US" dirty="0"/>
              <a:t>confirm()	displays the confirm dialog box containing message with ok and cancel button.</a:t>
            </a:r>
            <a:endParaRPr lang="en-US" dirty="0"/>
          </a:p>
          <a:p>
            <a:pPr marL="0" indent="0">
              <a:buNone/>
            </a:pPr>
            <a:r>
              <a:rPr lang="en-US" dirty="0"/>
              <a:t>prompt()	displays a dialog box to get input from the user.</a:t>
            </a:r>
            <a:endParaRPr lang="en-US" dirty="0"/>
          </a:p>
          <a:p>
            <a:pPr marL="0" indent="0">
              <a:buNone/>
            </a:pPr>
            <a:r>
              <a:rPr lang="en-US" dirty="0"/>
              <a:t>open()	opens the new window.</a:t>
            </a:r>
            <a:endParaRPr lang="en-US" dirty="0"/>
          </a:p>
          <a:p>
            <a:pPr marL="0" indent="0">
              <a:buNone/>
            </a:pPr>
            <a:r>
              <a:rPr lang="en-US" dirty="0"/>
              <a:t>close()	closes the current window.</a:t>
            </a:r>
            <a:endParaRPr lang="en-US" dirty="0"/>
          </a:p>
          <a:p>
            <a:pPr marL="0" indent="0">
              <a:buNone/>
            </a:pPr>
            <a:r>
              <a:rPr lang="en-US" dirty="0" err="1"/>
              <a:t>setTimeout</a:t>
            </a:r>
            <a:r>
              <a:rPr lang="en-US" dirty="0"/>
              <a:t>()	performs action after specified time like calling function, evaluating expressions etc.</a:t>
            </a:r>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open() in </a:t>
            </a:r>
            <a:r>
              <a:rPr lang="en-US" dirty="0" err="1"/>
              <a:t>javascript</a:t>
            </a:r>
            <a:endParaRPr lang="en-IN" dirty="0"/>
          </a:p>
        </p:txBody>
      </p:sp>
      <p:sp>
        <p:nvSpPr>
          <p:cNvPr id="3" name="Content Placeholder 2"/>
          <p:cNvSpPr>
            <a:spLocks noGrp="1"/>
          </p:cNvSpPr>
          <p:nvPr>
            <p:ph idx="1"/>
          </p:nvPr>
        </p:nvSpPr>
        <p:spPr/>
        <p:txBody>
          <a:bodyPr>
            <a:normAutofit/>
          </a:bodyPr>
          <a:lstStyle/>
          <a:p>
            <a:r>
              <a:rPr lang="en-US" dirty="0"/>
              <a:t>It displays the content in a new window.</a:t>
            </a:r>
            <a:endParaRPr lang="en-US" dirty="0"/>
          </a:p>
          <a:p>
            <a:endParaRPr lang="en-US" dirty="0"/>
          </a:p>
          <a:p>
            <a:pPr marL="0" indent="0">
              <a:buNone/>
            </a:pPr>
            <a:r>
              <a:rPr lang="en-US" dirty="0"/>
              <a:t>	&lt;script type="text/</a:t>
            </a:r>
            <a:r>
              <a:rPr lang="en-US" dirty="0" err="1"/>
              <a:t>javascript</a:t>
            </a:r>
            <a:r>
              <a:rPr lang="en-US" dirty="0"/>
              <a:t>"&gt;  </a:t>
            </a:r>
            <a:endParaRPr lang="en-US" dirty="0"/>
          </a:p>
          <a:p>
            <a:pPr marL="0" indent="0">
              <a:buNone/>
            </a:pPr>
            <a:r>
              <a:rPr lang="en-US" dirty="0"/>
              <a:t>	function msg(){  </a:t>
            </a:r>
            <a:endParaRPr lang="en-US" dirty="0"/>
          </a:p>
          <a:p>
            <a:pPr marL="0" indent="0">
              <a:buNone/>
            </a:pPr>
            <a:r>
              <a:rPr lang="en-US" dirty="0"/>
              <a:t>	open("http://www.javatpoint.com");  </a:t>
            </a:r>
            <a:endParaRPr lang="en-US" dirty="0"/>
          </a:p>
          <a:p>
            <a:pPr marL="0" indent="0">
              <a:buNone/>
            </a:pPr>
            <a:r>
              <a:rPr lang="en-US" dirty="0"/>
              <a:t>	}  </a:t>
            </a:r>
            <a:endParaRPr lang="en-US" dirty="0"/>
          </a:p>
          <a:p>
            <a:pPr marL="0" indent="0">
              <a:buNone/>
            </a:pPr>
            <a:r>
              <a:rPr lang="en-US" dirty="0"/>
              <a:t>	&lt;/script&gt;  </a:t>
            </a:r>
            <a:endParaRPr lang="en-US" dirty="0"/>
          </a:p>
          <a:p>
            <a:pPr marL="0" indent="0">
              <a:buNone/>
            </a:pPr>
            <a:r>
              <a:rPr lang="en-US" dirty="0"/>
              <a:t>	&lt;input type="button" value="</a:t>
            </a:r>
            <a:r>
              <a:rPr lang="en-US" dirty="0" err="1"/>
              <a:t>javatpoint</a:t>
            </a:r>
            <a:r>
              <a:rPr lang="en-US" dirty="0"/>
              <a:t>" onclick="msg()"/&gt; </a:t>
            </a:r>
            <a:endParaRPr lang="en-I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a:t>
            </a:r>
            <a:r>
              <a:rPr lang="en-IN" dirty="0" err="1"/>
              <a:t>setTimeout</a:t>
            </a:r>
            <a:r>
              <a:rPr lang="en-IN" dirty="0"/>
              <a:t>() in </a:t>
            </a:r>
            <a:r>
              <a:rPr lang="en-IN" dirty="0" err="1"/>
              <a:t>javascript</a:t>
            </a:r>
            <a:endParaRPr lang="en-IN" dirty="0"/>
          </a:p>
        </p:txBody>
      </p:sp>
      <p:sp>
        <p:nvSpPr>
          <p:cNvPr id="3" name="Content Placeholder 2"/>
          <p:cNvSpPr>
            <a:spLocks noGrp="1"/>
          </p:cNvSpPr>
          <p:nvPr>
            <p:ph idx="1"/>
          </p:nvPr>
        </p:nvSpPr>
        <p:spPr/>
        <p:txBody>
          <a:bodyPr>
            <a:normAutofit fontScale="85000" lnSpcReduction="20000"/>
          </a:bodyPr>
          <a:lstStyle/>
          <a:p>
            <a:r>
              <a:rPr lang="en-IN" dirty="0"/>
              <a:t>It performs its task after the given milliseconds.</a:t>
            </a:r>
            <a:endParaRPr lang="en-IN" dirty="0"/>
          </a:p>
          <a:p>
            <a:endParaRPr lang="en-IN" dirty="0"/>
          </a:p>
          <a:p>
            <a:pPr marL="0" indent="0">
              <a:buNone/>
            </a:pPr>
            <a:r>
              <a:rPr lang="en-IN" dirty="0"/>
              <a:t>	&lt;script type="text/</a:t>
            </a:r>
            <a:r>
              <a:rPr lang="en-IN" dirty="0" err="1"/>
              <a:t>javascript</a:t>
            </a:r>
            <a:r>
              <a:rPr lang="en-IN" dirty="0"/>
              <a:t>"&gt;  </a:t>
            </a:r>
            <a:endParaRPr lang="en-IN" dirty="0"/>
          </a:p>
          <a:p>
            <a:pPr marL="0" indent="0">
              <a:buNone/>
            </a:pPr>
            <a:r>
              <a:rPr lang="en-IN" dirty="0"/>
              <a:t>	function </a:t>
            </a:r>
            <a:r>
              <a:rPr lang="en-IN" dirty="0" err="1"/>
              <a:t>msg</a:t>
            </a:r>
            <a:r>
              <a:rPr lang="en-IN" dirty="0"/>
              <a:t>(){  </a:t>
            </a:r>
            <a:endParaRPr lang="en-IN" dirty="0"/>
          </a:p>
          <a:p>
            <a:pPr marL="0" indent="0">
              <a:buNone/>
            </a:pPr>
            <a:r>
              <a:rPr lang="en-IN" dirty="0"/>
              <a:t>	</a:t>
            </a:r>
            <a:r>
              <a:rPr lang="en-IN" dirty="0" err="1"/>
              <a:t>setTimeout</a:t>
            </a:r>
            <a:r>
              <a:rPr lang="en-IN" dirty="0"/>
              <a:t>(  </a:t>
            </a:r>
            <a:endParaRPr lang="en-IN" dirty="0"/>
          </a:p>
          <a:p>
            <a:pPr marL="0" indent="0">
              <a:buNone/>
            </a:pPr>
            <a:r>
              <a:rPr lang="en-IN" dirty="0"/>
              <a:t>	function(){  </a:t>
            </a:r>
            <a:endParaRPr lang="en-IN" dirty="0"/>
          </a:p>
          <a:p>
            <a:pPr marL="0" indent="0">
              <a:buNone/>
            </a:pPr>
            <a:r>
              <a:rPr lang="en-IN" dirty="0"/>
              <a:t>	alert("Welcome to </a:t>
            </a:r>
            <a:r>
              <a:rPr lang="en-IN" dirty="0" err="1"/>
              <a:t>Javatpoint</a:t>
            </a:r>
            <a:r>
              <a:rPr lang="en-IN" dirty="0"/>
              <a:t> after 2 seconds")  </a:t>
            </a:r>
            <a:endParaRPr lang="en-IN" dirty="0"/>
          </a:p>
          <a:p>
            <a:pPr marL="0" indent="0">
              <a:buNone/>
            </a:pPr>
            <a:r>
              <a:rPr lang="en-IN" dirty="0"/>
              <a:t>	},2000);  </a:t>
            </a:r>
            <a:endParaRPr lang="en-IN" dirty="0"/>
          </a:p>
          <a:p>
            <a:pPr marL="0" indent="0">
              <a:buNone/>
            </a:pPr>
            <a:r>
              <a:rPr lang="en-IN" dirty="0"/>
              <a:t>	}  </a:t>
            </a:r>
            <a:endParaRPr lang="en-IN" dirty="0"/>
          </a:p>
          <a:p>
            <a:pPr marL="0" indent="0">
              <a:buNone/>
            </a:pPr>
            <a:r>
              <a:rPr lang="en-IN" dirty="0"/>
              <a:t>	&lt;/script&gt;    </a:t>
            </a:r>
            <a:endParaRPr lang="en-IN" dirty="0"/>
          </a:p>
          <a:p>
            <a:pPr marL="0" indent="0">
              <a:buNone/>
            </a:pPr>
            <a:r>
              <a:rPr lang="en-IN" dirty="0"/>
              <a:t>	&lt;input type="button" value="click" onclick="</a:t>
            </a:r>
            <a:r>
              <a:rPr lang="en-IN" dirty="0" err="1"/>
              <a:t>msg</a:t>
            </a:r>
            <a:r>
              <a:rPr lang="en-IN" dirty="0"/>
              <a:t>()"/&gt; </a:t>
            </a:r>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History Object</a:t>
            </a:r>
            <a:endParaRPr lang="en-IN" dirty="0"/>
          </a:p>
        </p:txBody>
      </p:sp>
      <p:sp>
        <p:nvSpPr>
          <p:cNvPr id="3" name="Content Placeholder 2"/>
          <p:cNvSpPr>
            <a:spLocks noGrp="1"/>
          </p:cNvSpPr>
          <p:nvPr>
            <p:ph idx="1"/>
          </p:nvPr>
        </p:nvSpPr>
        <p:spPr/>
        <p:txBody>
          <a:bodyPr>
            <a:normAutofit fontScale="92500"/>
          </a:bodyPr>
          <a:lstStyle/>
          <a:p>
            <a:r>
              <a:rPr lang="en-US" dirty="0"/>
              <a:t>The JavaScript history object represents an array of URLs visited by the user. </a:t>
            </a:r>
            <a:endParaRPr lang="en-US" dirty="0"/>
          </a:p>
          <a:p>
            <a:r>
              <a:rPr lang="en-US" dirty="0"/>
              <a:t>By using this object, you can load previous, forward or any particular page.</a:t>
            </a:r>
            <a:endParaRPr lang="en-US" dirty="0"/>
          </a:p>
          <a:p>
            <a:endParaRPr lang="en-US" dirty="0"/>
          </a:p>
          <a:p>
            <a:r>
              <a:rPr lang="en-US" dirty="0"/>
              <a:t>The history object is the window property, so it can be accessed by:</a:t>
            </a:r>
            <a:endParaRPr lang="en-US" dirty="0"/>
          </a:p>
          <a:p>
            <a:endParaRPr lang="en-US" dirty="0"/>
          </a:p>
          <a:p>
            <a:pPr marL="0" indent="0">
              <a:buNone/>
            </a:pPr>
            <a:r>
              <a:rPr lang="en-US" dirty="0"/>
              <a:t>	</a:t>
            </a:r>
            <a:r>
              <a:rPr lang="en-US" dirty="0" err="1"/>
              <a:t>window.history</a:t>
            </a:r>
            <a:r>
              <a:rPr lang="en-US" dirty="0"/>
              <a:t>  </a:t>
            </a:r>
            <a:endParaRPr lang="en-US" dirty="0"/>
          </a:p>
          <a:p>
            <a:pPr marL="0" indent="0">
              <a:buNone/>
            </a:pPr>
            <a:r>
              <a:rPr lang="en-US" dirty="0"/>
              <a:t>	Or,</a:t>
            </a:r>
            <a:endParaRPr lang="en-US" dirty="0"/>
          </a:p>
          <a:p>
            <a:pPr marL="0" indent="0">
              <a:buNone/>
            </a:pPr>
            <a:r>
              <a:rPr lang="en-US" dirty="0"/>
              <a:t>	history </a:t>
            </a:r>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of JavaScript history object</a:t>
            </a:r>
            <a:endParaRPr lang="en-IN" dirty="0"/>
          </a:p>
        </p:txBody>
      </p:sp>
      <p:sp>
        <p:nvSpPr>
          <p:cNvPr id="3" name="Content Placeholder 2"/>
          <p:cNvSpPr>
            <a:spLocks noGrp="1"/>
          </p:cNvSpPr>
          <p:nvPr>
            <p:ph idx="1"/>
          </p:nvPr>
        </p:nvSpPr>
        <p:spPr/>
        <p:txBody>
          <a:bodyPr>
            <a:normAutofit fontScale="85000" lnSpcReduction="20000"/>
          </a:bodyPr>
          <a:lstStyle/>
          <a:p>
            <a:r>
              <a:rPr lang="en-US" dirty="0"/>
              <a:t>There are only 1 property of history object.</a:t>
            </a:r>
            <a:endParaRPr lang="en-US" dirty="0"/>
          </a:p>
          <a:p>
            <a:endParaRPr lang="en-US" dirty="0"/>
          </a:p>
          <a:p>
            <a:r>
              <a:rPr lang="en-US" dirty="0"/>
              <a:t>Property	Description</a:t>
            </a:r>
            <a:endParaRPr lang="en-US" dirty="0"/>
          </a:p>
          <a:p>
            <a:r>
              <a:rPr lang="en-US" dirty="0"/>
              <a:t>length	returns the length of the history URLs.</a:t>
            </a:r>
            <a:endParaRPr lang="en-US" dirty="0"/>
          </a:p>
          <a:p>
            <a:endParaRPr lang="en-US" dirty="0"/>
          </a:p>
          <a:p>
            <a:r>
              <a:rPr lang="en-US" dirty="0"/>
              <a:t>There are only 3 methods of history object.</a:t>
            </a:r>
            <a:endParaRPr lang="en-US" dirty="0"/>
          </a:p>
          <a:p>
            <a:endParaRPr lang="en-US" dirty="0"/>
          </a:p>
          <a:p>
            <a:r>
              <a:rPr lang="en-US" dirty="0"/>
              <a:t>Method	Description</a:t>
            </a:r>
            <a:endParaRPr lang="en-US" dirty="0"/>
          </a:p>
          <a:p>
            <a:r>
              <a:rPr lang="en-US" dirty="0"/>
              <a:t>forward()	loads the next page.</a:t>
            </a:r>
            <a:endParaRPr lang="en-US" dirty="0"/>
          </a:p>
          <a:p>
            <a:r>
              <a:rPr lang="en-US" dirty="0"/>
              <a:t>back()	loads the previous page.</a:t>
            </a:r>
            <a:endParaRPr lang="en-US" dirty="0"/>
          </a:p>
          <a:p>
            <a:r>
              <a:rPr lang="en-US" dirty="0"/>
              <a:t>go()		loads the given page number.</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history object</a:t>
            </a:r>
            <a:endParaRPr lang="en-IN" dirty="0"/>
          </a:p>
        </p:txBody>
      </p:sp>
      <p:sp>
        <p:nvSpPr>
          <p:cNvPr id="3" name="Content Placeholder 2"/>
          <p:cNvSpPr>
            <a:spLocks noGrp="1"/>
          </p:cNvSpPr>
          <p:nvPr>
            <p:ph idx="1"/>
          </p:nvPr>
        </p:nvSpPr>
        <p:spPr/>
        <p:txBody>
          <a:bodyPr/>
          <a:lstStyle/>
          <a:p>
            <a:r>
              <a:rPr lang="en-US" dirty="0"/>
              <a:t>Let’s see the different usage of history object.</a:t>
            </a:r>
            <a:endParaRPr lang="en-US" dirty="0"/>
          </a:p>
          <a:p>
            <a:endParaRPr lang="en-US" dirty="0"/>
          </a:p>
          <a:p>
            <a:pPr marL="0" indent="0">
              <a:buNone/>
            </a:pPr>
            <a:r>
              <a:rPr lang="en-US" dirty="0"/>
              <a:t>	</a:t>
            </a:r>
            <a:r>
              <a:rPr lang="en-US" dirty="0" err="1"/>
              <a:t>history.back</a:t>
            </a:r>
            <a:r>
              <a:rPr lang="en-US" dirty="0"/>
              <a:t>();//for previous page  </a:t>
            </a:r>
            <a:endParaRPr lang="en-US" dirty="0"/>
          </a:p>
          <a:p>
            <a:pPr marL="0" indent="0">
              <a:buNone/>
            </a:pPr>
            <a:r>
              <a:rPr lang="en-US" dirty="0"/>
              <a:t>	</a:t>
            </a:r>
            <a:r>
              <a:rPr lang="en-US" dirty="0" err="1"/>
              <a:t>history.forward</a:t>
            </a:r>
            <a:r>
              <a:rPr lang="en-US" dirty="0"/>
              <a:t>();//for next page  </a:t>
            </a:r>
            <a:endParaRPr lang="en-US" dirty="0"/>
          </a:p>
          <a:p>
            <a:pPr marL="0" indent="0">
              <a:buNone/>
            </a:pPr>
            <a:r>
              <a:rPr lang="en-US" dirty="0"/>
              <a:t>	</a:t>
            </a:r>
            <a:r>
              <a:rPr lang="en-US" dirty="0" err="1"/>
              <a:t>history.go</a:t>
            </a:r>
            <a:r>
              <a:rPr lang="en-US" dirty="0"/>
              <a:t>(2);//for next 2nd page  </a:t>
            </a:r>
            <a:endParaRPr lang="en-US" dirty="0"/>
          </a:p>
          <a:p>
            <a:pPr marL="0" indent="0">
              <a:buNone/>
            </a:pPr>
            <a:r>
              <a:rPr lang="en-US" dirty="0"/>
              <a:t>	</a:t>
            </a:r>
            <a:r>
              <a:rPr lang="en-US" dirty="0" err="1"/>
              <a:t>history.go</a:t>
            </a:r>
            <a:r>
              <a:rPr lang="en-US" dirty="0"/>
              <a:t>(-2);//for previous 2nd page </a:t>
            </a:r>
            <a:endParaRPr lang="en-IN" dirty="0"/>
          </a:p>
          <a:p>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Navigator Object</a:t>
            </a:r>
            <a:endParaRPr lang="en-IN" dirty="0"/>
          </a:p>
        </p:txBody>
      </p:sp>
      <p:sp>
        <p:nvSpPr>
          <p:cNvPr id="3" name="Content Placeholder 2"/>
          <p:cNvSpPr>
            <a:spLocks noGrp="1"/>
          </p:cNvSpPr>
          <p:nvPr>
            <p:ph idx="1"/>
          </p:nvPr>
        </p:nvSpPr>
        <p:spPr/>
        <p:txBody>
          <a:bodyPr>
            <a:normAutofit/>
          </a:bodyPr>
          <a:lstStyle/>
          <a:p>
            <a:r>
              <a:rPr lang="en-US" dirty="0"/>
              <a:t>The JavaScript navigator object is used for browser detection. It can be used to get browser information such as </a:t>
            </a:r>
            <a:r>
              <a:rPr lang="en-US" dirty="0" err="1"/>
              <a:t>appName</a:t>
            </a:r>
            <a:r>
              <a:rPr lang="en-US" dirty="0"/>
              <a:t>, </a:t>
            </a:r>
            <a:r>
              <a:rPr lang="en-US" dirty="0" err="1"/>
              <a:t>appCodeName</a:t>
            </a:r>
            <a:r>
              <a:rPr lang="en-US" dirty="0"/>
              <a:t>, </a:t>
            </a:r>
            <a:r>
              <a:rPr lang="en-US" dirty="0" err="1"/>
              <a:t>userAgent</a:t>
            </a:r>
            <a:r>
              <a:rPr lang="en-US" dirty="0"/>
              <a:t> etc.</a:t>
            </a:r>
            <a:endParaRPr lang="en-US" dirty="0"/>
          </a:p>
          <a:p>
            <a:endParaRPr lang="en-US" dirty="0"/>
          </a:p>
          <a:p>
            <a:r>
              <a:rPr lang="en-US" dirty="0"/>
              <a:t>The navigator object is the window property, so it can be accessed by:</a:t>
            </a:r>
            <a:endParaRPr lang="en-US" dirty="0"/>
          </a:p>
          <a:p>
            <a:endParaRPr lang="en-US" dirty="0"/>
          </a:p>
          <a:p>
            <a:pPr marL="0" indent="0">
              <a:buNone/>
            </a:pPr>
            <a:r>
              <a:rPr lang="en-US" dirty="0"/>
              <a:t>	</a:t>
            </a:r>
            <a:r>
              <a:rPr lang="en-US" dirty="0" err="1"/>
              <a:t>window.navigator</a:t>
            </a:r>
            <a:r>
              <a:rPr lang="en-US" dirty="0"/>
              <a:t>  </a:t>
            </a:r>
            <a:endParaRPr lang="en-US" dirty="0"/>
          </a:p>
          <a:p>
            <a:pPr marL="0" indent="0">
              <a:buNone/>
            </a:pPr>
            <a:r>
              <a:rPr lang="en-US" dirty="0"/>
              <a:t>	Or,</a:t>
            </a:r>
            <a:endParaRPr lang="en-US" dirty="0"/>
          </a:p>
          <a:p>
            <a:pPr marL="0" indent="0">
              <a:buNone/>
            </a:pPr>
            <a:r>
              <a:rPr lang="en-US" dirty="0"/>
              <a:t>	navigator </a:t>
            </a:r>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Navigator</a:t>
            </a:r>
            <a:endParaRPr lang="en-IN" dirty="0"/>
          </a:p>
        </p:txBody>
      </p:sp>
      <p:pic>
        <p:nvPicPr>
          <p:cNvPr id="5" name="Content Placeholder 4"/>
          <p:cNvPicPr>
            <a:picLocks noGrp="1" noChangeAspect="1"/>
          </p:cNvPicPr>
          <p:nvPr>
            <p:ph idx="1"/>
          </p:nvPr>
        </p:nvPicPr>
        <p:blipFill>
          <a:blip r:embed="rId1"/>
          <a:stretch>
            <a:fillRect/>
          </a:stretch>
        </p:blipFill>
        <p:spPr>
          <a:xfrm>
            <a:off x="2209049" y="1825625"/>
            <a:ext cx="7773902" cy="4351338"/>
          </a:xfr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JavaScript navigator object</a:t>
            </a:r>
            <a:endParaRPr lang="en-IN" dirty="0"/>
          </a:p>
        </p:txBody>
      </p:sp>
      <p:sp>
        <p:nvSpPr>
          <p:cNvPr id="3" name="Content Placeholder 2"/>
          <p:cNvSpPr>
            <a:spLocks noGrp="1"/>
          </p:cNvSpPr>
          <p:nvPr>
            <p:ph idx="1"/>
          </p:nvPr>
        </p:nvSpPr>
        <p:spPr>
          <a:xfrm>
            <a:off x="838200" y="1825625"/>
            <a:ext cx="11353800" cy="4351338"/>
          </a:xfrm>
        </p:spPr>
        <p:txBody>
          <a:bodyPr/>
          <a:lstStyle/>
          <a:p>
            <a:r>
              <a:rPr lang="en-US" dirty="0"/>
              <a:t>The methods of navigator object are given below.</a:t>
            </a:r>
            <a:endParaRPr lang="en-US" dirty="0"/>
          </a:p>
          <a:p>
            <a:endParaRPr lang="en-US" dirty="0"/>
          </a:p>
          <a:p>
            <a:pPr marL="0" indent="0">
              <a:buNone/>
            </a:pPr>
            <a:r>
              <a:rPr lang="en-US" dirty="0"/>
              <a:t>Method	Description</a:t>
            </a:r>
            <a:endParaRPr lang="en-US" dirty="0"/>
          </a:p>
          <a:p>
            <a:pPr marL="0" indent="0">
              <a:buNone/>
            </a:pPr>
            <a:r>
              <a:rPr lang="en-US" dirty="0" err="1"/>
              <a:t>javaEnabled</a:t>
            </a:r>
            <a:r>
              <a:rPr lang="en-US" dirty="0"/>
              <a:t>()	checks if java is enabled.</a:t>
            </a:r>
            <a:endParaRPr lang="en-US" dirty="0"/>
          </a:p>
          <a:p>
            <a:pPr marL="0" indent="0">
              <a:buNone/>
            </a:pPr>
            <a:r>
              <a:rPr lang="en-US" dirty="0" err="1"/>
              <a:t>taintEnabled</a:t>
            </a:r>
            <a:r>
              <a:rPr lang="en-US" dirty="0"/>
              <a:t>()	checks if taint is enabled. It is deprecated since JavaScript 			1.2.</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Example</a:t>
            </a:r>
            <a:endParaRPr lang="en-IN" dirty="0"/>
          </a:p>
        </p:txBody>
      </p:sp>
      <p:pic>
        <p:nvPicPr>
          <p:cNvPr id="5" name="Picture 4"/>
          <p:cNvPicPr>
            <a:picLocks noChangeAspect="1"/>
          </p:cNvPicPr>
          <p:nvPr/>
        </p:nvPicPr>
        <p:blipFill>
          <a:blip r:embed="rId1"/>
          <a:stretch>
            <a:fillRect/>
          </a:stretch>
        </p:blipFill>
        <p:spPr>
          <a:xfrm>
            <a:off x="999490" y="3030788"/>
            <a:ext cx="10753577" cy="1440479"/>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navigator object</a:t>
            </a:r>
            <a:endParaRPr lang="en-IN" dirty="0"/>
          </a:p>
        </p:txBody>
      </p:sp>
      <p:sp>
        <p:nvSpPr>
          <p:cNvPr id="3" name="Content Placeholder 2"/>
          <p:cNvSpPr>
            <a:spLocks noGrp="1"/>
          </p:cNvSpPr>
          <p:nvPr>
            <p:ph idx="1"/>
          </p:nvPr>
        </p:nvSpPr>
        <p:spPr/>
        <p:txBody>
          <a:bodyPr>
            <a:normAutofit fontScale="77500" lnSpcReduction="20000"/>
          </a:bodyPr>
          <a:lstStyle/>
          <a:p>
            <a:r>
              <a:rPr lang="en-IN" dirty="0"/>
              <a:t>Let’s see the different usage of history object.</a:t>
            </a:r>
            <a:endParaRPr lang="en-IN" dirty="0"/>
          </a:p>
          <a:p>
            <a:endParaRPr lang="en-IN" dirty="0"/>
          </a:p>
          <a:p>
            <a:r>
              <a:rPr lang="en-IN" dirty="0"/>
              <a:t>&lt;script&gt;  </a:t>
            </a:r>
            <a:endParaRPr lang="en-IN" dirty="0"/>
          </a:p>
          <a:p>
            <a:r>
              <a:rPr lang="en-IN" dirty="0" err="1"/>
              <a:t>document.writeln</a:t>
            </a:r>
            <a:r>
              <a:rPr lang="en-IN" dirty="0"/>
              <a:t>("&lt;</a:t>
            </a:r>
            <a:r>
              <a:rPr lang="en-IN" dirty="0" err="1"/>
              <a:t>br</a:t>
            </a:r>
            <a:r>
              <a:rPr lang="en-IN" dirty="0"/>
              <a:t>/&gt;</a:t>
            </a:r>
            <a:r>
              <a:rPr lang="en-IN" dirty="0" err="1"/>
              <a:t>navigator.appCodeName</a:t>
            </a:r>
            <a:r>
              <a:rPr lang="en-IN" dirty="0"/>
              <a:t>: "+</a:t>
            </a:r>
            <a:r>
              <a:rPr lang="en-IN" dirty="0" err="1"/>
              <a:t>navigator.appCodeName</a:t>
            </a:r>
            <a:r>
              <a:rPr lang="en-IN" dirty="0"/>
              <a:t>);  </a:t>
            </a:r>
            <a:endParaRPr lang="en-IN" dirty="0"/>
          </a:p>
          <a:p>
            <a:r>
              <a:rPr lang="en-IN" dirty="0" err="1"/>
              <a:t>document.writeln</a:t>
            </a:r>
            <a:r>
              <a:rPr lang="en-IN" dirty="0"/>
              <a:t>("&lt;</a:t>
            </a:r>
            <a:r>
              <a:rPr lang="en-IN" dirty="0" err="1"/>
              <a:t>br</a:t>
            </a:r>
            <a:r>
              <a:rPr lang="en-IN" dirty="0"/>
              <a:t>/&gt;</a:t>
            </a:r>
            <a:r>
              <a:rPr lang="en-IN" dirty="0" err="1"/>
              <a:t>navigator.appName</a:t>
            </a:r>
            <a:r>
              <a:rPr lang="en-IN" dirty="0"/>
              <a:t>: "+</a:t>
            </a:r>
            <a:r>
              <a:rPr lang="en-IN" dirty="0" err="1"/>
              <a:t>navigator.appName</a:t>
            </a:r>
            <a:r>
              <a:rPr lang="en-IN" dirty="0"/>
              <a:t>);  </a:t>
            </a:r>
            <a:endParaRPr lang="en-IN" dirty="0"/>
          </a:p>
          <a:p>
            <a:r>
              <a:rPr lang="en-IN" dirty="0" err="1"/>
              <a:t>document.writeln</a:t>
            </a:r>
            <a:r>
              <a:rPr lang="en-IN" dirty="0"/>
              <a:t>("&lt;</a:t>
            </a:r>
            <a:r>
              <a:rPr lang="en-IN" dirty="0" err="1"/>
              <a:t>br</a:t>
            </a:r>
            <a:r>
              <a:rPr lang="en-IN" dirty="0"/>
              <a:t>/&gt;</a:t>
            </a:r>
            <a:r>
              <a:rPr lang="en-IN" dirty="0" err="1"/>
              <a:t>navigator.appVersion</a:t>
            </a:r>
            <a:r>
              <a:rPr lang="en-IN" dirty="0"/>
              <a:t>: "+</a:t>
            </a:r>
            <a:r>
              <a:rPr lang="en-IN" dirty="0" err="1"/>
              <a:t>navigator.appVersion</a:t>
            </a:r>
            <a:r>
              <a:rPr lang="en-IN" dirty="0"/>
              <a:t>);  </a:t>
            </a:r>
            <a:endParaRPr lang="en-IN" dirty="0"/>
          </a:p>
          <a:p>
            <a:r>
              <a:rPr lang="en-IN" dirty="0" err="1"/>
              <a:t>document.writeln</a:t>
            </a:r>
            <a:r>
              <a:rPr lang="en-IN" dirty="0"/>
              <a:t>("&lt;</a:t>
            </a:r>
            <a:r>
              <a:rPr lang="en-IN" dirty="0" err="1"/>
              <a:t>br</a:t>
            </a:r>
            <a:r>
              <a:rPr lang="en-IN" dirty="0"/>
              <a:t>/&gt;</a:t>
            </a:r>
            <a:r>
              <a:rPr lang="en-IN" dirty="0" err="1"/>
              <a:t>navigator.cookieEnabled</a:t>
            </a:r>
            <a:r>
              <a:rPr lang="en-IN" dirty="0"/>
              <a:t>: "+</a:t>
            </a:r>
            <a:r>
              <a:rPr lang="en-IN" dirty="0" err="1"/>
              <a:t>navigator.cookieEnabled</a:t>
            </a:r>
            <a:r>
              <a:rPr lang="en-IN" dirty="0"/>
              <a:t>);  </a:t>
            </a:r>
            <a:endParaRPr lang="en-IN" dirty="0"/>
          </a:p>
          <a:p>
            <a:r>
              <a:rPr lang="en-IN" dirty="0" err="1"/>
              <a:t>document.writeln</a:t>
            </a:r>
            <a:r>
              <a:rPr lang="en-IN" dirty="0"/>
              <a:t>("&lt;</a:t>
            </a:r>
            <a:r>
              <a:rPr lang="en-IN" dirty="0" err="1"/>
              <a:t>br</a:t>
            </a:r>
            <a:r>
              <a:rPr lang="en-IN" dirty="0"/>
              <a:t>/&gt;</a:t>
            </a:r>
            <a:r>
              <a:rPr lang="en-IN" dirty="0" err="1"/>
              <a:t>navigator.language</a:t>
            </a:r>
            <a:r>
              <a:rPr lang="en-IN" dirty="0"/>
              <a:t>: "+</a:t>
            </a:r>
            <a:r>
              <a:rPr lang="en-IN" dirty="0" err="1"/>
              <a:t>navigator.language</a:t>
            </a:r>
            <a:r>
              <a:rPr lang="en-IN" dirty="0"/>
              <a:t>);  </a:t>
            </a:r>
            <a:endParaRPr lang="en-IN" dirty="0"/>
          </a:p>
          <a:p>
            <a:r>
              <a:rPr lang="en-IN" dirty="0" err="1"/>
              <a:t>document.writeln</a:t>
            </a:r>
            <a:r>
              <a:rPr lang="en-IN" dirty="0"/>
              <a:t>("&lt;</a:t>
            </a:r>
            <a:r>
              <a:rPr lang="en-IN" dirty="0" err="1"/>
              <a:t>br</a:t>
            </a:r>
            <a:r>
              <a:rPr lang="en-IN" dirty="0"/>
              <a:t>/&gt;</a:t>
            </a:r>
            <a:r>
              <a:rPr lang="en-IN" dirty="0" err="1"/>
              <a:t>navigator.userAgent</a:t>
            </a:r>
            <a:r>
              <a:rPr lang="en-IN" dirty="0"/>
              <a:t>: "+</a:t>
            </a:r>
            <a:r>
              <a:rPr lang="en-IN" dirty="0" err="1"/>
              <a:t>navigator.userAgent</a:t>
            </a:r>
            <a:r>
              <a:rPr lang="en-IN" dirty="0"/>
              <a:t>);  </a:t>
            </a:r>
            <a:endParaRPr lang="en-IN" dirty="0"/>
          </a:p>
          <a:p>
            <a:r>
              <a:rPr lang="en-IN" dirty="0" err="1"/>
              <a:t>document.writeln</a:t>
            </a:r>
            <a:r>
              <a:rPr lang="en-IN" dirty="0"/>
              <a:t>("&lt;</a:t>
            </a:r>
            <a:r>
              <a:rPr lang="en-IN" dirty="0" err="1"/>
              <a:t>br</a:t>
            </a:r>
            <a:r>
              <a:rPr lang="en-IN" dirty="0"/>
              <a:t>/&gt;</a:t>
            </a:r>
            <a:r>
              <a:rPr lang="en-IN" dirty="0" err="1"/>
              <a:t>navigator.platform</a:t>
            </a:r>
            <a:r>
              <a:rPr lang="en-IN" dirty="0"/>
              <a:t>: "+</a:t>
            </a:r>
            <a:r>
              <a:rPr lang="en-IN" dirty="0" err="1"/>
              <a:t>navigator.platform</a:t>
            </a:r>
            <a:r>
              <a:rPr lang="en-IN" dirty="0"/>
              <a:t>);  </a:t>
            </a:r>
            <a:endParaRPr lang="en-IN" dirty="0"/>
          </a:p>
          <a:p>
            <a:r>
              <a:rPr lang="en-IN" dirty="0" err="1"/>
              <a:t>document.writeln</a:t>
            </a:r>
            <a:r>
              <a:rPr lang="en-IN" dirty="0"/>
              <a:t>("&lt;</a:t>
            </a:r>
            <a:r>
              <a:rPr lang="en-IN" dirty="0" err="1"/>
              <a:t>br</a:t>
            </a:r>
            <a:r>
              <a:rPr lang="en-IN" dirty="0"/>
              <a:t>/&gt;</a:t>
            </a:r>
            <a:r>
              <a:rPr lang="en-IN" dirty="0" err="1"/>
              <a:t>navigator.onLine</a:t>
            </a:r>
            <a:r>
              <a:rPr lang="en-IN" dirty="0"/>
              <a:t>: "+</a:t>
            </a:r>
            <a:r>
              <a:rPr lang="en-IN" dirty="0" err="1"/>
              <a:t>navigator.onLine</a:t>
            </a:r>
            <a:r>
              <a:rPr lang="en-IN" dirty="0"/>
              <a:t>);  </a:t>
            </a:r>
            <a:endParaRPr lang="en-IN" dirty="0"/>
          </a:p>
          <a:p>
            <a:r>
              <a:rPr lang="en-IN" dirty="0"/>
              <a:t>&lt;/script&gt; </a:t>
            </a:r>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Screen Object</a:t>
            </a:r>
            <a:endParaRPr lang="en-IN" dirty="0"/>
          </a:p>
        </p:txBody>
      </p:sp>
      <p:sp>
        <p:nvSpPr>
          <p:cNvPr id="3" name="Content Placeholder 2"/>
          <p:cNvSpPr>
            <a:spLocks noGrp="1"/>
          </p:cNvSpPr>
          <p:nvPr>
            <p:ph idx="1"/>
          </p:nvPr>
        </p:nvSpPr>
        <p:spPr/>
        <p:txBody>
          <a:bodyPr>
            <a:normAutofit fontScale="92500"/>
          </a:bodyPr>
          <a:lstStyle/>
          <a:p>
            <a:endParaRPr lang="en-US" dirty="0"/>
          </a:p>
          <a:p>
            <a:r>
              <a:rPr lang="en-US" dirty="0"/>
              <a:t>The JavaScript screen object holds information of browser screen. It can be used to display screen width, height, </a:t>
            </a:r>
            <a:r>
              <a:rPr lang="en-US" dirty="0" err="1"/>
              <a:t>colorDepth</a:t>
            </a:r>
            <a:r>
              <a:rPr lang="en-US" dirty="0"/>
              <a:t>, </a:t>
            </a:r>
            <a:r>
              <a:rPr lang="en-US" dirty="0" err="1"/>
              <a:t>pixelDepth</a:t>
            </a:r>
            <a:r>
              <a:rPr lang="en-US" dirty="0"/>
              <a:t> etc.</a:t>
            </a:r>
            <a:endParaRPr lang="en-US" dirty="0"/>
          </a:p>
          <a:p>
            <a:endParaRPr lang="en-US" dirty="0"/>
          </a:p>
          <a:p>
            <a:r>
              <a:rPr lang="en-US" dirty="0"/>
              <a:t>The screen object is the window property, so it can be accessed by:</a:t>
            </a:r>
            <a:endParaRPr lang="en-US" dirty="0"/>
          </a:p>
          <a:p>
            <a:endParaRPr lang="en-US" dirty="0"/>
          </a:p>
          <a:p>
            <a:pPr marL="0" indent="0">
              <a:buNone/>
            </a:pPr>
            <a:r>
              <a:rPr lang="en-US" dirty="0"/>
              <a:t>	</a:t>
            </a:r>
            <a:r>
              <a:rPr lang="en-US" dirty="0" err="1"/>
              <a:t>window.screen</a:t>
            </a:r>
            <a:r>
              <a:rPr lang="en-US" dirty="0"/>
              <a:t>  </a:t>
            </a:r>
            <a:endParaRPr lang="en-US" dirty="0"/>
          </a:p>
          <a:p>
            <a:pPr marL="0" indent="0">
              <a:buNone/>
            </a:pPr>
            <a:r>
              <a:rPr lang="en-US" dirty="0"/>
              <a:t>	Or,</a:t>
            </a:r>
            <a:endParaRPr lang="en-US" dirty="0"/>
          </a:p>
          <a:p>
            <a:pPr marL="0" indent="0">
              <a:buNone/>
            </a:pPr>
            <a:r>
              <a:rPr lang="en-US" dirty="0"/>
              <a:t>	screen </a:t>
            </a:r>
            <a:endParaRPr lang="en-I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screen object</a:t>
            </a:r>
            <a:endParaRPr lang="en-IN" dirty="0"/>
          </a:p>
        </p:txBody>
      </p:sp>
      <p:pic>
        <p:nvPicPr>
          <p:cNvPr id="5" name="Content Placeholder 4"/>
          <p:cNvPicPr>
            <a:picLocks noGrp="1" noChangeAspect="1"/>
          </p:cNvPicPr>
          <p:nvPr>
            <p:ph idx="1"/>
          </p:nvPr>
        </p:nvPicPr>
        <p:blipFill>
          <a:blip r:embed="rId1"/>
          <a:stretch>
            <a:fillRect/>
          </a:stretch>
        </p:blipFill>
        <p:spPr>
          <a:xfrm>
            <a:off x="1032756" y="2434213"/>
            <a:ext cx="10126488" cy="3134162"/>
          </a:xfr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JavaScript Screen Object</a:t>
            </a:r>
            <a:endParaRPr lang="en-IN" dirty="0"/>
          </a:p>
        </p:txBody>
      </p:sp>
      <p:sp>
        <p:nvSpPr>
          <p:cNvPr id="3" name="Content Placeholder 2"/>
          <p:cNvSpPr>
            <a:spLocks noGrp="1"/>
          </p:cNvSpPr>
          <p:nvPr>
            <p:ph idx="1"/>
          </p:nvPr>
        </p:nvSpPr>
        <p:spPr/>
        <p:txBody>
          <a:bodyPr>
            <a:normAutofit fontScale="92500" lnSpcReduction="20000"/>
          </a:bodyPr>
          <a:lstStyle/>
          <a:p>
            <a:r>
              <a:rPr lang="en-IN" dirty="0"/>
              <a:t>Let’s see the different usage of screen object.</a:t>
            </a:r>
            <a:endParaRPr lang="en-IN" dirty="0"/>
          </a:p>
          <a:p>
            <a:endParaRPr lang="en-IN" dirty="0"/>
          </a:p>
          <a:p>
            <a:r>
              <a:rPr lang="en-IN" dirty="0"/>
              <a:t>&lt;script&gt;  </a:t>
            </a:r>
            <a:endParaRPr lang="en-IN" dirty="0"/>
          </a:p>
          <a:p>
            <a:r>
              <a:rPr lang="en-IN" dirty="0" err="1"/>
              <a:t>document.writeln</a:t>
            </a:r>
            <a:r>
              <a:rPr lang="en-IN" dirty="0"/>
              <a:t>("&lt;</a:t>
            </a:r>
            <a:r>
              <a:rPr lang="en-IN" dirty="0" err="1"/>
              <a:t>br</a:t>
            </a:r>
            <a:r>
              <a:rPr lang="en-IN" dirty="0"/>
              <a:t>/&gt;</a:t>
            </a:r>
            <a:r>
              <a:rPr lang="en-IN" dirty="0" err="1"/>
              <a:t>screen.width</a:t>
            </a:r>
            <a:r>
              <a:rPr lang="en-IN" dirty="0"/>
              <a:t>: "+</a:t>
            </a:r>
            <a:r>
              <a:rPr lang="en-IN" dirty="0" err="1"/>
              <a:t>screen.width</a:t>
            </a:r>
            <a:r>
              <a:rPr lang="en-IN" dirty="0"/>
              <a:t>);  </a:t>
            </a:r>
            <a:endParaRPr lang="en-IN" dirty="0"/>
          </a:p>
          <a:p>
            <a:r>
              <a:rPr lang="en-IN" dirty="0" err="1"/>
              <a:t>document.writeln</a:t>
            </a:r>
            <a:r>
              <a:rPr lang="en-IN" dirty="0"/>
              <a:t>("&lt;</a:t>
            </a:r>
            <a:r>
              <a:rPr lang="en-IN" dirty="0" err="1"/>
              <a:t>br</a:t>
            </a:r>
            <a:r>
              <a:rPr lang="en-IN" dirty="0"/>
              <a:t>/&gt;</a:t>
            </a:r>
            <a:r>
              <a:rPr lang="en-IN" dirty="0" err="1"/>
              <a:t>screen.height</a:t>
            </a:r>
            <a:r>
              <a:rPr lang="en-IN" dirty="0"/>
              <a:t>: "+</a:t>
            </a:r>
            <a:r>
              <a:rPr lang="en-IN" dirty="0" err="1"/>
              <a:t>screen.height</a:t>
            </a:r>
            <a:r>
              <a:rPr lang="en-IN" dirty="0"/>
              <a:t>);  </a:t>
            </a:r>
            <a:endParaRPr lang="en-IN" dirty="0"/>
          </a:p>
          <a:p>
            <a:r>
              <a:rPr lang="en-IN" dirty="0" err="1"/>
              <a:t>document.writeln</a:t>
            </a:r>
            <a:r>
              <a:rPr lang="en-IN" dirty="0"/>
              <a:t>("&lt;</a:t>
            </a:r>
            <a:r>
              <a:rPr lang="en-IN" dirty="0" err="1"/>
              <a:t>br</a:t>
            </a:r>
            <a:r>
              <a:rPr lang="en-IN" dirty="0"/>
              <a:t>/&gt;</a:t>
            </a:r>
            <a:r>
              <a:rPr lang="en-IN" dirty="0" err="1"/>
              <a:t>screen.availWidth</a:t>
            </a:r>
            <a:r>
              <a:rPr lang="en-IN" dirty="0"/>
              <a:t>: "+</a:t>
            </a:r>
            <a:r>
              <a:rPr lang="en-IN" dirty="0" err="1"/>
              <a:t>screen.availWidth</a:t>
            </a:r>
            <a:r>
              <a:rPr lang="en-IN" dirty="0"/>
              <a:t>);  </a:t>
            </a:r>
            <a:endParaRPr lang="en-IN" dirty="0"/>
          </a:p>
          <a:p>
            <a:r>
              <a:rPr lang="en-IN" dirty="0" err="1"/>
              <a:t>document.writeln</a:t>
            </a:r>
            <a:r>
              <a:rPr lang="en-IN" dirty="0"/>
              <a:t>("&lt;</a:t>
            </a:r>
            <a:r>
              <a:rPr lang="en-IN" dirty="0" err="1"/>
              <a:t>br</a:t>
            </a:r>
            <a:r>
              <a:rPr lang="en-IN" dirty="0"/>
              <a:t>/&gt;</a:t>
            </a:r>
            <a:r>
              <a:rPr lang="en-IN" dirty="0" err="1"/>
              <a:t>screen.availHeight</a:t>
            </a:r>
            <a:r>
              <a:rPr lang="en-IN" dirty="0"/>
              <a:t>: "+</a:t>
            </a:r>
            <a:r>
              <a:rPr lang="en-IN" dirty="0" err="1"/>
              <a:t>screen.availHeight</a:t>
            </a:r>
            <a:r>
              <a:rPr lang="en-IN" dirty="0"/>
              <a:t>);  </a:t>
            </a:r>
            <a:endParaRPr lang="en-IN" dirty="0"/>
          </a:p>
          <a:p>
            <a:r>
              <a:rPr lang="en-IN" dirty="0" err="1"/>
              <a:t>document.writeln</a:t>
            </a:r>
            <a:r>
              <a:rPr lang="en-IN" dirty="0"/>
              <a:t>("&lt;</a:t>
            </a:r>
            <a:r>
              <a:rPr lang="en-IN" dirty="0" err="1"/>
              <a:t>br</a:t>
            </a:r>
            <a:r>
              <a:rPr lang="en-IN" dirty="0"/>
              <a:t>/&gt;</a:t>
            </a:r>
            <a:r>
              <a:rPr lang="en-IN" dirty="0" err="1"/>
              <a:t>screen.colorDepth</a:t>
            </a:r>
            <a:r>
              <a:rPr lang="en-IN" dirty="0"/>
              <a:t>: "+</a:t>
            </a:r>
            <a:r>
              <a:rPr lang="en-IN" dirty="0" err="1"/>
              <a:t>screen.colorDepth</a:t>
            </a:r>
            <a:r>
              <a:rPr lang="en-IN" dirty="0"/>
              <a:t>);  </a:t>
            </a:r>
            <a:endParaRPr lang="en-IN" dirty="0"/>
          </a:p>
          <a:p>
            <a:r>
              <a:rPr lang="en-IN" dirty="0" err="1"/>
              <a:t>document.writeln</a:t>
            </a:r>
            <a:r>
              <a:rPr lang="en-IN" dirty="0"/>
              <a:t>("&lt;</a:t>
            </a:r>
            <a:r>
              <a:rPr lang="en-IN" dirty="0" err="1"/>
              <a:t>br</a:t>
            </a:r>
            <a:r>
              <a:rPr lang="en-IN" dirty="0"/>
              <a:t>/&gt;</a:t>
            </a:r>
            <a:r>
              <a:rPr lang="en-IN" dirty="0" err="1"/>
              <a:t>screen.pixelDepth</a:t>
            </a:r>
            <a:r>
              <a:rPr lang="en-IN" dirty="0"/>
              <a:t>: "+</a:t>
            </a:r>
            <a:r>
              <a:rPr lang="en-IN" dirty="0" err="1"/>
              <a:t>screen.pixelDepth</a:t>
            </a:r>
            <a:r>
              <a:rPr lang="en-IN" dirty="0"/>
              <a:t>);  </a:t>
            </a:r>
            <a:endParaRPr lang="en-IN" dirty="0"/>
          </a:p>
          <a:p>
            <a:r>
              <a:rPr lang="en-IN" dirty="0"/>
              <a:t>&lt;/script&gt; </a:t>
            </a:r>
            <a:endParaRPr lang="en-I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a:t>
            </a:r>
            <a:endParaRPr lang="en-IN" dirty="0"/>
          </a:p>
        </p:txBody>
      </p:sp>
      <p:sp>
        <p:nvSpPr>
          <p:cNvPr id="3" name="Content Placeholder 2"/>
          <p:cNvSpPr>
            <a:spLocks noGrp="1"/>
          </p:cNvSpPr>
          <p:nvPr>
            <p:ph idx="1"/>
          </p:nvPr>
        </p:nvSpPr>
        <p:spPr/>
        <p:txBody>
          <a:bodyPr>
            <a:normAutofit fontScale="85000" lnSpcReduction="20000"/>
          </a:bodyPr>
          <a:lstStyle/>
          <a:p>
            <a:r>
              <a:rPr lang="en-US" dirty="0"/>
              <a:t>When html document is loaded in the browser, it becomes a document object. It is the root element that represents the html document. It has properties and methods. By the help of document object, we can add dynamic content to our web page.</a:t>
            </a:r>
            <a:endParaRPr lang="en-US" dirty="0"/>
          </a:p>
          <a:p>
            <a:endParaRPr lang="en-US" dirty="0"/>
          </a:p>
          <a:p>
            <a:r>
              <a:rPr lang="en-US" dirty="0"/>
              <a:t>As mentioned earlier, it is the object of window. So</a:t>
            </a:r>
            <a:endParaRPr lang="en-US" dirty="0"/>
          </a:p>
          <a:p>
            <a:pPr marL="0" indent="0">
              <a:buNone/>
            </a:pPr>
            <a:r>
              <a:rPr lang="en-US" dirty="0"/>
              <a:t>	</a:t>
            </a:r>
            <a:r>
              <a:rPr lang="en-US" dirty="0" err="1"/>
              <a:t>window.document</a:t>
            </a:r>
            <a:r>
              <a:rPr lang="en-US" dirty="0"/>
              <a:t>  </a:t>
            </a:r>
            <a:endParaRPr lang="en-US" dirty="0"/>
          </a:p>
          <a:p>
            <a:pPr marL="0" indent="0">
              <a:buNone/>
            </a:pPr>
            <a:r>
              <a:rPr lang="en-US" dirty="0"/>
              <a:t>	Is same as</a:t>
            </a:r>
            <a:endParaRPr lang="en-US" dirty="0"/>
          </a:p>
          <a:p>
            <a:pPr marL="0" indent="0">
              <a:buNone/>
            </a:pPr>
            <a:r>
              <a:rPr lang="en-US" dirty="0"/>
              <a:t>	document  </a:t>
            </a:r>
            <a:endParaRPr lang="en-US" dirty="0"/>
          </a:p>
          <a:p>
            <a:r>
              <a:rPr lang="en-US" dirty="0"/>
              <a:t>According to W3C - "The W3C Document Object Model (DOM) is a platform and language-neutral interface that allows programs and scripts to dynamically access and update the content, structure, and style of a document."</a:t>
            </a:r>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DOM</a:t>
            </a:r>
            <a:endParaRPr lang="en-IN" dirty="0"/>
          </a:p>
        </p:txBody>
      </p:sp>
      <p:pic>
        <p:nvPicPr>
          <p:cNvPr id="5" name="Content Placeholder 4"/>
          <p:cNvPicPr>
            <a:picLocks noGrp="1" noChangeAspect="1"/>
          </p:cNvPicPr>
          <p:nvPr>
            <p:ph idx="1"/>
          </p:nvPr>
        </p:nvPicPr>
        <p:blipFill>
          <a:blip r:embed="rId1"/>
          <a:stretch>
            <a:fillRect/>
          </a:stretch>
        </p:blipFill>
        <p:spPr>
          <a:xfrm>
            <a:off x="2833232" y="1924554"/>
            <a:ext cx="6525536" cy="4153480"/>
          </a:xfr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610B38"/>
                </a:solidFill>
                <a:effectLst/>
                <a:latin typeface="erdana"/>
              </a:rPr>
              <a:t>Methods of document object</a:t>
            </a:r>
            <a:endParaRPr lang="en-IN" dirty="0"/>
          </a:p>
        </p:txBody>
      </p:sp>
      <p:pic>
        <p:nvPicPr>
          <p:cNvPr id="5" name="Content Placeholder 4"/>
          <p:cNvPicPr>
            <a:picLocks noGrp="1" noChangeAspect="1"/>
          </p:cNvPicPr>
          <p:nvPr>
            <p:ph idx="1"/>
          </p:nvPr>
        </p:nvPicPr>
        <p:blipFill>
          <a:blip r:embed="rId1"/>
          <a:stretch>
            <a:fillRect/>
          </a:stretch>
        </p:blipFill>
        <p:spPr>
          <a:xfrm>
            <a:off x="1018466" y="2462792"/>
            <a:ext cx="10155067" cy="3077004"/>
          </a:xfr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field value by document object</a:t>
            </a:r>
            <a:endParaRPr lang="en-IN" dirty="0"/>
          </a:p>
        </p:txBody>
      </p:sp>
      <p:sp>
        <p:nvSpPr>
          <p:cNvPr id="3" name="Content Placeholder 2"/>
          <p:cNvSpPr>
            <a:spLocks noGrp="1"/>
          </p:cNvSpPr>
          <p:nvPr>
            <p:ph idx="1"/>
          </p:nvPr>
        </p:nvSpPr>
        <p:spPr/>
        <p:txBody>
          <a:bodyPr>
            <a:normAutofit fontScale="70000" lnSpcReduction="20000"/>
          </a:bodyPr>
          <a:lstStyle/>
          <a:p>
            <a:r>
              <a:rPr lang="en-US" dirty="0"/>
              <a:t>In this example, we are going to get the value of input text by user. Here, we are using document.form1.name.value to get the value of name field.</a:t>
            </a:r>
            <a:endParaRPr lang="en-US" dirty="0"/>
          </a:p>
          <a:p>
            <a:endParaRPr lang="en-US" dirty="0"/>
          </a:p>
          <a:p>
            <a:r>
              <a:rPr lang="en-US" dirty="0"/>
              <a:t>Here, document is the root element that represents the html document.</a:t>
            </a:r>
            <a:endParaRPr lang="en-US" dirty="0"/>
          </a:p>
          <a:p>
            <a:endParaRPr lang="en-US" dirty="0"/>
          </a:p>
          <a:p>
            <a:r>
              <a:rPr lang="en-US" dirty="0"/>
              <a:t>form1 is the name of the form.</a:t>
            </a:r>
            <a:endParaRPr lang="en-US" dirty="0"/>
          </a:p>
          <a:p>
            <a:endParaRPr lang="en-US" dirty="0"/>
          </a:p>
          <a:p>
            <a:r>
              <a:rPr lang="en-US" dirty="0"/>
              <a:t>name is the attribute name of the input text.</a:t>
            </a:r>
            <a:endParaRPr lang="en-US" dirty="0"/>
          </a:p>
          <a:p>
            <a:endParaRPr lang="en-US" dirty="0"/>
          </a:p>
          <a:p>
            <a:r>
              <a:rPr lang="en-US" dirty="0"/>
              <a:t>value is the property, that returns the value of the input text.</a:t>
            </a:r>
            <a:endParaRPr lang="en-US" dirty="0"/>
          </a:p>
          <a:p>
            <a:endParaRPr lang="en-US" dirty="0"/>
          </a:p>
          <a:p>
            <a:r>
              <a:rPr lang="en-US" dirty="0"/>
              <a:t>Let's see the simple example of document object that prints name with welcome message.</a:t>
            </a:r>
            <a:endParaRPr lang="en-I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pic>
        <p:nvPicPr>
          <p:cNvPr id="5" name="Content Placeholder 4"/>
          <p:cNvPicPr>
            <a:picLocks noGrp="1" noChangeAspect="1"/>
          </p:cNvPicPr>
          <p:nvPr>
            <p:ph idx="1"/>
          </p:nvPr>
        </p:nvPicPr>
        <p:blipFill>
          <a:blip r:embed="rId1"/>
          <a:stretch>
            <a:fillRect/>
          </a:stretch>
        </p:blipFill>
        <p:spPr>
          <a:xfrm>
            <a:off x="1008940" y="2391344"/>
            <a:ext cx="10174120" cy="3219899"/>
          </a:xfr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i="0" dirty="0" err="1">
                <a:solidFill>
                  <a:srgbClr val="610B38"/>
                </a:solidFill>
                <a:effectLst/>
                <a:latin typeface="erdana"/>
              </a:rPr>
              <a:t>Javascript</a:t>
            </a:r>
            <a:r>
              <a:rPr lang="en-IN" b="0" i="0" dirty="0">
                <a:solidFill>
                  <a:srgbClr val="610B38"/>
                </a:solidFill>
                <a:effectLst/>
                <a:latin typeface="erdana"/>
              </a:rPr>
              <a:t> - </a:t>
            </a:r>
            <a:r>
              <a:rPr lang="en-IN" b="0" i="0" dirty="0" err="1">
                <a:solidFill>
                  <a:srgbClr val="610B38"/>
                </a:solidFill>
                <a:effectLst/>
                <a:latin typeface="erdana"/>
              </a:rPr>
              <a:t>document.getElementById</a:t>
            </a:r>
            <a:r>
              <a:rPr lang="en-IN" b="0" i="0" dirty="0">
                <a:solidFill>
                  <a:srgbClr val="610B38"/>
                </a:solidFill>
                <a:effectLst/>
                <a:latin typeface="erdana"/>
              </a:rPr>
              <a:t>() method</a:t>
            </a:r>
            <a:endParaRPr lang="en-IN" dirty="0"/>
          </a:p>
        </p:txBody>
      </p:sp>
      <p:sp>
        <p:nvSpPr>
          <p:cNvPr id="3" name="Content Placeholder 2"/>
          <p:cNvSpPr>
            <a:spLocks noGrp="1"/>
          </p:cNvSpPr>
          <p:nvPr>
            <p:ph idx="1"/>
          </p:nvPr>
        </p:nvSpPr>
        <p:spPr/>
        <p:txBody>
          <a:bodyPr>
            <a:normAutofit lnSpcReduction="10000"/>
          </a:bodyPr>
          <a:lstStyle/>
          <a:p>
            <a:r>
              <a:rPr lang="en-US" dirty="0"/>
              <a:t>The </a:t>
            </a:r>
            <a:r>
              <a:rPr lang="en-US" dirty="0" err="1"/>
              <a:t>document.getElementById</a:t>
            </a:r>
            <a:r>
              <a:rPr lang="en-US" dirty="0"/>
              <a:t>() method returns the element of specified id.</a:t>
            </a:r>
            <a:endParaRPr lang="en-US" dirty="0"/>
          </a:p>
          <a:p>
            <a:endParaRPr lang="en-US" dirty="0"/>
          </a:p>
          <a:p>
            <a:r>
              <a:rPr lang="en-US" dirty="0"/>
              <a:t>In the previous page, we have used document.form1.name.value to get the value of the input value. Instead of this, we can use </a:t>
            </a:r>
            <a:r>
              <a:rPr lang="en-US" dirty="0" err="1"/>
              <a:t>document.getElementById</a:t>
            </a:r>
            <a:r>
              <a:rPr lang="en-US" dirty="0"/>
              <a:t>() method to get value of the input text. But we need to define id for the input field.</a:t>
            </a:r>
            <a:endParaRPr lang="en-US" dirty="0"/>
          </a:p>
          <a:p>
            <a:endParaRPr lang="en-US" dirty="0"/>
          </a:p>
          <a:p>
            <a:r>
              <a:rPr lang="en-US" dirty="0"/>
              <a:t>Let's see the simple example of </a:t>
            </a:r>
            <a:r>
              <a:rPr lang="en-US" dirty="0" err="1"/>
              <a:t>document.getElementById</a:t>
            </a:r>
            <a:r>
              <a:rPr lang="en-US" dirty="0"/>
              <a:t>() method that prints cube of the given number.</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Variable</a:t>
            </a:r>
            <a:endParaRPr lang="en-IN" dirty="0"/>
          </a:p>
        </p:txBody>
      </p:sp>
      <p:sp>
        <p:nvSpPr>
          <p:cNvPr id="3" name="Content Placeholder 2"/>
          <p:cNvSpPr>
            <a:spLocks noGrp="1"/>
          </p:cNvSpPr>
          <p:nvPr>
            <p:ph idx="1"/>
          </p:nvPr>
        </p:nvSpPr>
        <p:spPr/>
        <p:txBody>
          <a:bodyPr>
            <a:normAutofit fontScale="92500" lnSpcReduction="10000"/>
          </a:bodyPr>
          <a:lstStyle/>
          <a:p>
            <a:r>
              <a:rPr lang="en-US" dirty="0"/>
              <a:t>A JavaScript variable is simply a name of storage location. There are two types of variables in JavaScript : local variable and global variable.</a:t>
            </a:r>
            <a:endParaRPr lang="en-US" dirty="0"/>
          </a:p>
          <a:p>
            <a:endParaRPr lang="en-US" dirty="0"/>
          </a:p>
          <a:p>
            <a:r>
              <a:rPr lang="en-US" dirty="0"/>
              <a:t>There are some rules while declaring a JavaScript variable (also known as identifiers).</a:t>
            </a:r>
            <a:endParaRPr lang="en-US" dirty="0"/>
          </a:p>
          <a:p>
            <a:endParaRPr lang="en-US" dirty="0"/>
          </a:p>
          <a:p>
            <a:r>
              <a:rPr lang="en-US" dirty="0"/>
              <a:t>Name must start with a letter (a to z or A to Z), underscore( _ ), or dollar( $ ) sign.</a:t>
            </a:r>
            <a:endParaRPr lang="en-US" dirty="0"/>
          </a:p>
          <a:p>
            <a:r>
              <a:rPr lang="en-US" dirty="0"/>
              <a:t>After first letter we can use digits (0 to 9), for example value1.</a:t>
            </a:r>
            <a:endParaRPr lang="en-US" dirty="0"/>
          </a:p>
          <a:p>
            <a:r>
              <a:rPr lang="en-US" dirty="0"/>
              <a:t>JavaScript variables are case sensitive, for example x and X are different variables.</a:t>
            </a:r>
            <a:endParaRPr lang="en-I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IN" dirty="0"/>
          </a:p>
        </p:txBody>
      </p:sp>
      <p:pic>
        <p:nvPicPr>
          <p:cNvPr id="5" name="Content Placeholder 4"/>
          <p:cNvPicPr>
            <a:picLocks noGrp="1" noChangeAspect="1"/>
          </p:cNvPicPr>
          <p:nvPr>
            <p:ph idx="1"/>
          </p:nvPr>
        </p:nvPicPr>
        <p:blipFill>
          <a:blip r:embed="rId1"/>
          <a:stretch>
            <a:fillRect/>
          </a:stretch>
        </p:blipFill>
        <p:spPr>
          <a:xfrm>
            <a:off x="2290231" y="2505660"/>
            <a:ext cx="7611537" cy="2991267"/>
          </a:xfr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i="0" dirty="0" err="1">
                <a:solidFill>
                  <a:srgbClr val="610B38"/>
                </a:solidFill>
                <a:effectLst/>
                <a:latin typeface="erdana"/>
              </a:rPr>
              <a:t>Javascript</a:t>
            </a:r>
            <a:r>
              <a:rPr lang="en-IN" b="0" i="0" dirty="0">
                <a:solidFill>
                  <a:srgbClr val="610B38"/>
                </a:solidFill>
                <a:effectLst/>
                <a:latin typeface="erdana"/>
              </a:rPr>
              <a:t> - </a:t>
            </a:r>
            <a:r>
              <a:rPr lang="en-IN" b="0" i="0" dirty="0" err="1">
                <a:solidFill>
                  <a:srgbClr val="610B38"/>
                </a:solidFill>
                <a:effectLst/>
                <a:latin typeface="erdana"/>
              </a:rPr>
              <a:t>document.getElementsByName</a:t>
            </a:r>
            <a:r>
              <a:rPr lang="en-IN" b="0" i="0" dirty="0">
                <a:solidFill>
                  <a:srgbClr val="610B38"/>
                </a:solidFill>
                <a:effectLst/>
                <a:latin typeface="erdana"/>
              </a:rPr>
              <a:t>() method</a:t>
            </a:r>
            <a:endParaRPr lang="en-IN" dirty="0"/>
          </a:p>
        </p:txBody>
      </p:sp>
      <p:sp>
        <p:nvSpPr>
          <p:cNvPr id="3" name="Content Placeholder 2"/>
          <p:cNvSpPr>
            <a:spLocks noGrp="1"/>
          </p:cNvSpPr>
          <p:nvPr>
            <p:ph idx="1"/>
          </p:nvPr>
        </p:nvSpPr>
        <p:spPr/>
        <p:txBody>
          <a:bodyPr>
            <a:normAutofit fontScale="85000" lnSpcReduction="20000"/>
          </a:bodyPr>
          <a:lstStyle/>
          <a:p>
            <a:r>
              <a:rPr lang="en-US" dirty="0"/>
              <a:t>The </a:t>
            </a:r>
            <a:r>
              <a:rPr lang="en-US" dirty="0" err="1"/>
              <a:t>document.getElementsByName</a:t>
            </a:r>
            <a:r>
              <a:rPr lang="en-US" dirty="0"/>
              <a:t>() method returns all the element of specified name.</a:t>
            </a:r>
            <a:endParaRPr lang="en-US" dirty="0"/>
          </a:p>
          <a:p>
            <a:endParaRPr lang="en-US" dirty="0"/>
          </a:p>
          <a:p>
            <a:r>
              <a:rPr lang="en-US" dirty="0"/>
              <a:t>The syntax of the </a:t>
            </a:r>
            <a:r>
              <a:rPr lang="en-US" dirty="0" err="1"/>
              <a:t>getElementsByName</a:t>
            </a:r>
            <a:r>
              <a:rPr lang="en-US" dirty="0"/>
              <a:t>() method is given below:</a:t>
            </a:r>
            <a:endParaRPr lang="en-US" dirty="0"/>
          </a:p>
          <a:p>
            <a:endParaRPr lang="en-US" dirty="0"/>
          </a:p>
          <a:p>
            <a:pPr marL="0" indent="0">
              <a:buNone/>
            </a:pPr>
            <a:r>
              <a:rPr lang="en-US" dirty="0"/>
              <a:t>	</a:t>
            </a:r>
            <a:r>
              <a:rPr lang="en-US" dirty="0" err="1"/>
              <a:t>document.getElementsByName</a:t>
            </a:r>
            <a:r>
              <a:rPr lang="en-US" dirty="0"/>
              <a:t>("name")  </a:t>
            </a:r>
            <a:endParaRPr lang="en-US" dirty="0"/>
          </a:p>
          <a:p>
            <a:pPr marL="0" indent="0">
              <a:buNone/>
            </a:pPr>
            <a:r>
              <a:rPr lang="en-US" dirty="0"/>
              <a:t>	</a:t>
            </a:r>
            <a:endParaRPr lang="en-US" dirty="0"/>
          </a:p>
          <a:p>
            <a:pPr marL="0" indent="0">
              <a:buNone/>
            </a:pPr>
            <a:r>
              <a:rPr lang="en-US" dirty="0"/>
              <a:t>Here, name is required.</a:t>
            </a:r>
            <a:endParaRPr lang="en-US" dirty="0"/>
          </a:p>
          <a:p>
            <a:endParaRPr lang="en-US" dirty="0"/>
          </a:p>
          <a:p>
            <a:pPr marL="0" indent="0">
              <a:buNone/>
            </a:pPr>
            <a:r>
              <a:rPr lang="en-US" dirty="0"/>
              <a:t>Example of </a:t>
            </a:r>
            <a:r>
              <a:rPr lang="en-US" dirty="0" err="1"/>
              <a:t>document.getElementsByName</a:t>
            </a:r>
            <a:r>
              <a:rPr lang="en-US" dirty="0"/>
              <a:t>() method</a:t>
            </a:r>
            <a:endParaRPr lang="en-US" dirty="0"/>
          </a:p>
          <a:p>
            <a:pPr marL="0" indent="0">
              <a:buNone/>
            </a:pPr>
            <a:r>
              <a:rPr lang="en-US" dirty="0"/>
              <a:t>In this example, we going to count total number of genders. Here, we are using </a:t>
            </a:r>
            <a:r>
              <a:rPr lang="en-US" dirty="0" err="1"/>
              <a:t>getElementsByName</a:t>
            </a:r>
            <a:r>
              <a:rPr lang="en-US" dirty="0"/>
              <a:t>() method to get all the genders.</a:t>
            </a:r>
            <a:endParaRPr lang="en-I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IN" dirty="0"/>
          </a:p>
        </p:txBody>
      </p:sp>
      <p:pic>
        <p:nvPicPr>
          <p:cNvPr id="5" name="Content Placeholder 4"/>
          <p:cNvPicPr>
            <a:picLocks noGrp="1" noChangeAspect="1"/>
          </p:cNvPicPr>
          <p:nvPr>
            <p:ph idx="1"/>
          </p:nvPr>
        </p:nvPicPr>
        <p:blipFill>
          <a:blip r:embed="rId1"/>
          <a:stretch>
            <a:fillRect/>
          </a:stretch>
        </p:blipFill>
        <p:spPr>
          <a:xfrm>
            <a:off x="2409310" y="2100791"/>
            <a:ext cx="7373379" cy="3801005"/>
          </a:xfr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Javascript</a:t>
            </a:r>
            <a:r>
              <a:rPr lang="en-US" sz="4000" dirty="0"/>
              <a:t> - </a:t>
            </a:r>
            <a:r>
              <a:rPr lang="en-US" sz="4000" dirty="0" err="1"/>
              <a:t>document.getElementsByTagName</a:t>
            </a:r>
            <a:r>
              <a:rPr lang="en-US" sz="4000" dirty="0"/>
              <a:t>() method</a:t>
            </a:r>
            <a:endParaRPr lang="en-IN" sz="4000" dirty="0"/>
          </a:p>
        </p:txBody>
      </p:sp>
      <p:sp>
        <p:nvSpPr>
          <p:cNvPr id="3" name="Content Placeholder 2"/>
          <p:cNvSpPr>
            <a:spLocks noGrp="1"/>
          </p:cNvSpPr>
          <p:nvPr>
            <p:ph idx="1"/>
          </p:nvPr>
        </p:nvSpPr>
        <p:spPr/>
        <p:txBody>
          <a:bodyPr>
            <a:normAutofit fontScale="77500" lnSpcReduction="20000"/>
          </a:bodyPr>
          <a:lstStyle/>
          <a:p>
            <a:r>
              <a:rPr lang="en-US" dirty="0"/>
              <a:t>The </a:t>
            </a:r>
            <a:r>
              <a:rPr lang="en-US" dirty="0" err="1"/>
              <a:t>document.getElementsByTagName</a:t>
            </a:r>
            <a:r>
              <a:rPr lang="en-US" dirty="0"/>
              <a:t>() method returns all the element of specified tag name.</a:t>
            </a:r>
            <a:endParaRPr lang="en-US" dirty="0"/>
          </a:p>
          <a:p>
            <a:endParaRPr lang="en-US" dirty="0"/>
          </a:p>
          <a:p>
            <a:r>
              <a:rPr lang="en-US" dirty="0"/>
              <a:t>The syntax of the </a:t>
            </a:r>
            <a:r>
              <a:rPr lang="en-US" dirty="0" err="1"/>
              <a:t>getElementsByTagName</a:t>
            </a:r>
            <a:r>
              <a:rPr lang="en-US" dirty="0"/>
              <a:t>() method is given below:</a:t>
            </a:r>
            <a:endParaRPr lang="en-US" dirty="0"/>
          </a:p>
          <a:p>
            <a:endParaRPr lang="en-US" dirty="0"/>
          </a:p>
          <a:p>
            <a:pPr marL="0" indent="0">
              <a:buNone/>
            </a:pPr>
            <a:r>
              <a:rPr lang="en-US" dirty="0"/>
              <a:t>	</a:t>
            </a:r>
            <a:r>
              <a:rPr lang="en-US" dirty="0" err="1"/>
              <a:t>document.getElementsByTagName</a:t>
            </a:r>
            <a:r>
              <a:rPr lang="en-US" dirty="0"/>
              <a:t>("name")  </a:t>
            </a:r>
            <a:endParaRPr lang="en-US" dirty="0"/>
          </a:p>
          <a:p>
            <a:pPr marL="0" indent="0">
              <a:buNone/>
            </a:pPr>
            <a:r>
              <a:rPr lang="en-US" dirty="0"/>
              <a:t>	</a:t>
            </a:r>
            <a:endParaRPr lang="en-US" dirty="0"/>
          </a:p>
          <a:p>
            <a:pPr marL="0" indent="0">
              <a:buNone/>
            </a:pPr>
            <a:r>
              <a:rPr lang="en-US" dirty="0"/>
              <a:t>	Here, name is required.</a:t>
            </a:r>
            <a:endParaRPr lang="en-US" dirty="0"/>
          </a:p>
          <a:p>
            <a:endParaRPr lang="en-US" dirty="0"/>
          </a:p>
          <a:p>
            <a:pPr marL="0" indent="0">
              <a:buNone/>
            </a:pPr>
            <a:r>
              <a:rPr lang="en-US" dirty="0"/>
              <a:t>Example of </a:t>
            </a:r>
            <a:r>
              <a:rPr lang="en-US" dirty="0" err="1"/>
              <a:t>document.getElementsByTagName</a:t>
            </a:r>
            <a:r>
              <a:rPr lang="en-US" dirty="0"/>
              <a:t>() method</a:t>
            </a:r>
            <a:endParaRPr lang="en-US" dirty="0"/>
          </a:p>
          <a:p>
            <a:pPr marL="0" indent="0">
              <a:buNone/>
            </a:pPr>
            <a:r>
              <a:rPr lang="en-US" dirty="0"/>
              <a:t>In this example, we going to count total number of paragraphs used in the document. To do this, we have called the </a:t>
            </a:r>
            <a:r>
              <a:rPr lang="en-US" dirty="0" err="1"/>
              <a:t>document.getElementsByTagName</a:t>
            </a:r>
            <a:r>
              <a:rPr lang="en-US" dirty="0"/>
              <a:t>("p") method that returns the total paragraphs.</a:t>
            </a:r>
            <a:endParaRPr lang="en-I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IN" dirty="0"/>
          </a:p>
        </p:txBody>
      </p:sp>
      <p:pic>
        <p:nvPicPr>
          <p:cNvPr id="5" name="Content Placeholder 4"/>
          <p:cNvPicPr>
            <a:picLocks noGrp="1" noChangeAspect="1"/>
          </p:cNvPicPr>
          <p:nvPr>
            <p:ph idx="1"/>
          </p:nvPr>
        </p:nvPicPr>
        <p:blipFill>
          <a:blip r:embed="rId1"/>
          <a:stretch>
            <a:fillRect/>
          </a:stretch>
        </p:blipFill>
        <p:spPr>
          <a:xfrm>
            <a:off x="1828204" y="2381818"/>
            <a:ext cx="8535591" cy="3238952"/>
          </a:xfr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 </a:t>
            </a:r>
            <a:r>
              <a:rPr lang="en-US" dirty="0" err="1"/>
              <a:t>innerHTML</a:t>
            </a:r>
            <a:endParaRPr lang="en-IN" dirty="0"/>
          </a:p>
        </p:txBody>
      </p:sp>
      <p:sp>
        <p:nvSpPr>
          <p:cNvPr id="3" name="Content Placeholder 2"/>
          <p:cNvSpPr>
            <a:spLocks noGrp="1"/>
          </p:cNvSpPr>
          <p:nvPr>
            <p:ph idx="1"/>
          </p:nvPr>
        </p:nvSpPr>
        <p:spPr/>
        <p:txBody>
          <a:bodyPr>
            <a:normAutofit fontScale="85000" lnSpcReduction="20000"/>
          </a:bodyPr>
          <a:lstStyle/>
          <a:p>
            <a:r>
              <a:rPr lang="en-US" dirty="0"/>
              <a:t>The </a:t>
            </a:r>
            <a:r>
              <a:rPr lang="en-US" dirty="0" err="1"/>
              <a:t>innerHTML</a:t>
            </a:r>
            <a:r>
              <a:rPr lang="en-US" dirty="0"/>
              <a:t> property can be used to write the dynamic html on the html document.</a:t>
            </a:r>
            <a:endParaRPr lang="en-US" dirty="0"/>
          </a:p>
          <a:p>
            <a:endParaRPr lang="en-US" dirty="0"/>
          </a:p>
          <a:p>
            <a:r>
              <a:rPr lang="en-US" dirty="0"/>
              <a:t>It is used mostly in the web pages to generate the dynamic html such as registration form, comment form, links etc.</a:t>
            </a:r>
            <a:endParaRPr lang="en-US" dirty="0"/>
          </a:p>
          <a:p>
            <a:endParaRPr lang="en-US" dirty="0"/>
          </a:p>
          <a:p>
            <a:r>
              <a:rPr lang="en-US" dirty="0"/>
              <a:t>In this example, we are going to create the html form when user clicks on the button.</a:t>
            </a:r>
            <a:endParaRPr lang="en-US" dirty="0"/>
          </a:p>
          <a:p>
            <a:endParaRPr lang="en-US" dirty="0"/>
          </a:p>
          <a:p>
            <a:r>
              <a:rPr lang="en-US" dirty="0"/>
              <a:t>In this example, we are dynamically writing the html form inside the div name having the id </a:t>
            </a:r>
            <a:r>
              <a:rPr lang="en-US" dirty="0" err="1"/>
              <a:t>mylocation</a:t>
            </a:r>
            <a:r>
              <a:rPr lang="en-US" dirty="0"/>
              <a:t>. We are </a:t>
            </a:r>
            <a:r>
              <a:rPr lang="en-US" dirty="0" err="1"/>
              <a:t>identifing</a:t>
            </a:r>
            <a:r>
              <a:rPr lang="en-US" dirty="0"/>
              <a:t> this position by calling the </a:t>
            </a:r>
            <a:r>
              <a:rPr lang="en-US" dirty="0" err="1"/>
              <a:t>document.getElementById</a:t>
            </a:r>
            <a:r>
              <a:rPr lang="en-US" dirty="0"/>
              <a:t>() method.</a:t>
            </a:r>
            <a:endParaRPr lang="en-I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IN" dirty="0"/>
          </a:p>
        </p:txBody>
      </p:sp>
      <p:pic>
        <p:nvPicPr>
          <p:cNvPr id="5" name="Content Placeholder 4"/>
          <p:cNvPicPr>
            <a:picLocks noGrp="1" noChangeAspect="1"/>
          </p:cNvPicPr>
          <p:nvPr>
            <p:ph idx="1"/>
          </p:nvPr>
        </p:nvPicPr>
        <p:blipFill>
          <a:blip r:embed="rId1"/>
          <a:stretch>
            <a:fillRect/>
          </a:stretch>
        </p:blipFill>
        <p:spPr>
          <a:xfrm>
            <a:off x="1718651" y="2386581"/>
            <a:ext cx="8754697" cy="3229426"/>
          </a:xfr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610B38"/>
                </a:solidFill>
                <a:effectLst/>
                <a:latin typeface="erdana"/>
              </a:rPr>
              <a:t>Show/Hide Comment Form Example using </a:t>
            </a:r>
            <a:r>
              <a:rPr lang="en-US" b="0" i="0" dirty="0" err="1">
                <a:solidFill>
                  <a:srgbClr val="610B38"/>
                </a:solidFill>
                <a:effectLst/>
                <a:latin typeface="erdana"/>
              </a:rPr>
              <a:t>innerHTML</a:t>
            </a:r>
            <a:endParaRPr lang="en-IN" dirty="0"/>
          </a:p>
        </p:txBody>
      </p:sp>
      <p:pic>
        <p:nvPicPr>
          <p:cNvPr id="5" name="Content Placeholder 4"/>
          <p:cNvPicPr>
            <a:picLocks noGrp="1" noChangeAspect="1"/>
          </p:cNvPicPr>
          <p:nvPr>
            <p:ph idx="1"/>
          </p:nvPr>
        </p:nvPicPr>
        <p:blipFill>
          <a:blip r:embed="rId1"/>
          <a:stretch>
            <a:fillRect/>
          </a:stretch>
        </p:blipFill>
        <p:spPr>
          <a:xfrm>
            <a:off x="2980372" y="1825625"/>
            <a:ext cx="6231256" cy="4351338"/>
          </a:xfr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610B38"/>
                </a:solidFill>
                <a:effectLst/>
                <a:latin typeface="erdana"/>
              </a:rPr>
              <a:t>JavaScript - </a:t>
            </a:r>
            <a:r>
              <a:rPr lang="en-IN" b="0" i="0" dirty="0" err="1">
                <a:solidFill>
                  <a:srgbClr val="610B38"/>
                </a:solidFill>
                <a:effectLst/>
                <a:latin typeface="erdana"/>
              </a:rPr>
              <a:t>innerText</a:t>
            </a:r>
            <a:endParaRPr lang="en-IN" dirty="0"/>
          </a:p>
        </p:txBody>
      </p:sp>
      <p:sp>
        <p:nvSpPr>
          <p:cNvPr id="3" name="Content Placeholder 2"/>
          <p:cNvSpPr>
            <a:spLocks noGrp="1"/>
          </p:cNvSpPr>
          <p:nvPr>
            <p:ph idx="1"/>
          </p:nvPr>
        </p:nvSpPr>
        <p:spPr/>
        <p:txBody>
          <a:bodyPr/>
          <a:lstStyle/>
          <a:p>
            <a:r>
              <a:rPr lang="en-US" dirty="0"/>
              <a:t>The </a:t>
            </a:r>
            <a:r>
              <a:rPr lang="en-US" dirty="0" err="1"/>
              <a:t>innerText</a:t>
            </a:r>
            <a:r>
              <a:rPr lang="en-US" dirty="0"/>
              <a:t> property can be used to write the dynamic text on the html document. Here, text will not be interpreted as html text but a normal text.</a:t>
            </a:r>
            <a:endParaRPr lang="en-US" dirty="0"/>
          </a:p>
          <a:p>
            <a:endParaRPr lang="en-US" dirty="0"/>
          </a:p>
          <a:p>
            <a:r>
              <a:rPr lang="en-US" dirty="0"/>
              <a:t>It is used mostly in the web pages to generate the dynamic content such as writing the validation message, password strength etc.</a:t>
            </a:r>
            <a:endParaRPr lang="en-US" dirty="0"/>
          </a:p>
          <a:p>
            <a:endParaRPr lang="en-US" dirty="0"/>
          </a:p>
          <a:p>
            <a:r>
              <a:rPr lang="en-US" b="0" i="0" dirty="0">
                <a:solidFill>
                  <a:srgbClr val="333333"/>
                </a:solidFill>
                <a:effectLst/>
                <a:latin typeface="inter-regular"/>
              </a:rPr>
              <a:t>In this example, we are going to display the password strength when releases the key after press.</a:t>
            </a:r>
            <a:endParaRPr lang="en-US" dirty="0"/>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t>
            </a:r>
            <a:r>
              <a:rPr lang="en-US" dirty="0" err="1"/>
              <a:t>innerText</a:t>
            </a:r>
            <a:r>
              <a:rPr lang="en-US" dirty="0"/>
              <a:t> Example</a:t>
            </a:r>
            <a:endParaRPr lang="en-IN" dirty="0"/>
          </a:p>
        </p:txBody>
      </p:sp>
      <p:pic>
        <p:nvPicPr>
          <p:cNvPr id="5" name="Content Placeholder 4"/>
          <p:cNvPicPr>
            <a:picLocks noGrp="1" noChangeAspect="1"/>
          </p:cNvPicPr>
          <p:nvPr>
            <p:ph idx="1"/>
          </p:nvPr>
        </p:nvPicPr>
        <p:blipFill>
          <a:blip r:embed="rId1"/>
          <a:stretch>
            <a:fillRect/>
          </a:stretch>
        </p:blipFill>
        <p:spPr>
          <a:xfrm>
            <a:off x="2601224" y="1816747"/>
            <a:ext cx="6989551" cy="435133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Variables</a:t>
            </a:r>
            <a:endParaRPr lang="en-IN" dirty="0"/>
          </a:p>
        </p:txBody>
      </p:sp>
      <p:pic>
        <p:nvPicPr>
          <p:cNvPr id="5" name="Picture 4"/>
          <p:cNvPicPr>
            <a:picLocks noChangeAspect="1"/>
          </p:cNvPicPr>
          <p:nvPr/>
        </p:nvPicPr>
        <p:blipFill>
          <a:blip r:embed="rId1"/>
          <a:stretch>
            <a:fillRect/>
          </a:stretch>
        </p:blipFill>
        <p:spPr>
          <a:xfrm>
            <a:off x="955152" y="2416639"/>
            <a:ext cx="10281695" cy="3186946"/>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610B38"/>
                </a:solidFill>
                <a:effectLst/>
                <a:latin typeface="erdana"/>
              </a:rPr>
              <a:t>JavaScript Form Validation</a:t>
            </a:r>
            <a:endParaRPr lang="en-IN" dirty="0"/>
          </a:p>
        </p:txBody>
      </p:sp>
      <p:sp>
        <p:nvSpPr>
          <p:cNvPr id="3" name="Content Placeholder 2"/>
          <p:cNvSpPr>
            <a:spLocks noGrp="1"/>
          </p:cNvSpPr>
          <p:nvPr>
            <p:ph idx="1"/>
          </p:nvPr>
        </p:nvSpPr>
        <p:spPr/>
        <p:txBody>
          <a:bodyPr>
            <a:normAutofit lnSpcReduction="10000"/>
          </a:bodyPr>
          <a:lstStyle/>
          <a:p>
            <a:r>
              <a:rPr lang="en-US" dirty="0"/>
              <a:t>It is important to validate the form submitted by the user because it can have inappropriate values. So, validation is must to authenticate user.</a:t>
            </a:r>
            <a:endParaRPr lang="en-US" dirty="0"/>
          </a:p>
          <a:p>
            <a:endParaRPr lang="en-US" dirty="0"/>
          </a:p>
          <a:p>
            <a:r>
              <a:rPr lang="en-US" dirty="0"/>
              <a:t>JavaScript provides facility to validate the form on the client-side so data processing will be faster than server-side validation. Most of the web developers prefer JavaScript form validation.</a:t>
            </a:r>
            <a:endParaRPr lang="en-US" dirty="0"/>
          </a:p>
          <a:p>
            <a:endParaRPr lang="en-US" dirty="0"/>
          </a:p>
          <a:p>
            <a:r>
              <a:rPr lang="en-US" dirty="0"/>
              <a:t>Through JavaScript, we can validate name, password, email, date, mobile numbers and more fields.</a:t>
            </a:r>
            <a:endParaRPr lang="en-I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Form Validation Example</a:t>
            </a:r>
            <a:endParaRPr lang="en-IN" dirty="0"/>
          </a:p>
        </p:txBody>
      </p:sp>
      <p:sp>
        <p:nvSpPr>
          <p:cNvPr id="3" name="Content Placeholder 2"/>
          <p:cNvSpPr>
            <a:spLocks noGrp="1"/>
          </p:cNvSpPr>
          <p:nvPr>
            <p:ph idx="1"/>
          </p:nvPr>
        </p:nvSpPr>
        <p:spPr/>
        <p:txBody>
          <a:bodyPr/>
          <a:lstStyle/>
          <a:p>
            <a:r>
              <a:rPr lang="en-US" dirty="0"/>
              <a:t>In this example, we are going to validate the name and password. The name can’t be empty and password can’t be less than 6 characters long.</a:t>
            </a:r>
            <a:endParaRPr lang="en-US" dirty="0"/>
          </a:p>
          <a:p>
            <a:endParaRPr lang="en-US" dirty="0"/>
          </a:p>
          <a:p>
            <a:r>
              <a:rPr lang="en-US" dirty="0"/>
              <a:t>Here, we are validating the form on form submit. The user will not be forwarded to the next page until given values are correct.</a:t>
            </a:r>
            <a:endParaRPr lang="en-I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IN" dirty="0"/>
          </a:p>
        </p:txBody>
      </p:sp>
      <p:pic>
        <p:nvPicPr>
          <p:cNvPr id="5" name="Content Placeholder 4"/>
          <p:cNvPicPr>
            <a:picLocks noGrp="1" noChangeAspect="1"/>
          </p:cNvPicPr>
          <p:nvPr>
            <p:ph idx="1"/>
          </p:nvPr>
        </p:nvPicPr>
        <p:blipFill>
          <a:blip r:embed="rId1"/>
          <a:stretch>
            <a:fillRect/>
          </a:stretch>
        </p:blipFill>
        <p:spPr>
          <a:xfrm>
            <a:off x="2914220" y="1825625"/>
            <a:ext cx="6363560" cy="4351338"/>
          </a:xfr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610B38"/>
                </a:solidFill>
                <a:effectLst/>
                <a:latin typeface="erdana"/>
              </a:rPr>
              <a:t>JavaScript Retype Password Validation</a:t>
            </a:r>
            <a:endParaRPr lang="en-IN" dirty="0"/>
          </a:p>
        </p:txBody>
      </p:sp>
      <p:pic>
        <p:nvPicPr>
          <p:cNvPr id="5" name="Content Placeholder 4"/>
          <p:cNvPicPr>
            <a:picLocks noGrp="1" noChangeAspect="1"/>
          </p:cNvPicPr>
          <p:nvPr>
            <p:ph idx="1"/>
          </p:nvPr>
        </p:nvPicPr>
        <p:blipFill>
          <a:blip r:embed="rId1"/>
          <a:stretch>
            <a:fillRect/>
          </a:stretch>
        </p:blipFill>
        <p:spPr>
          <a:xfrm>
            <a:off x="3015921" y="1825625"/>
            <a:ext cx="6160158" cy="4351338"/>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21353</Words>
  <Application>WPS Presentation</Application>
  <PresentationFormat>Widescreen</PresentationFormat>
  <Paragraphs>697</Paragraphs>
  <Slides>93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93</vt:i4>
      </vt:variant>
    </vt:vector>
  </HeadingPairs>
  <TitlesOfParts>
    <vt:vector size="106" baseType="lpstr">
      <vt:lpstr>Arial</vt:lpstr>
      <vt:lpstr>SimSun</vt:lpstr>
      <vt:lpstr>Wingdings</vt:lpstr>
      <vt:lpstr>Calibri Light</vt:lpstr>
      <vt:lpstr>Calibri</vt:lpstr>
      <vt:lpstr>Trebuchet MS</vt:lpstr>
      <vt:lpstr>Microsoft YaHei</vt:lpstr>
      <vt:lpstr>Droid Sans Fallback</vt:lpstr>
      <vt:lpstr>Arial Unicode MS</vt:lpstr>
      <vt:lpstr>inter-regular</vt:lpstr>
      <vt:lpstr>Gubbi</vt:lpstr>
      <vt:lpstr>erdana</vt:lpstr>
      <vt:lpstr>Office Theme</vt:lpstr>
      <vt:lpstr>JavaScript</vt:lpstr>
      <vt:lpstr>What is JavaScript</vt:lpstr>
      <vt:lpstr>What is JavaScript</vt:lpstr>
      <vt:lpstr>Features of JavaScript </vt:lpstr>
      <vt:lpstr>Features of JavaScript </vt:lpstr>
      <vt:lpstr>Application of JavaScript</vt:lpstr>
      <vt:lpstr>JavaScript Example</vt:lpstr>
      <vt:lpstr>JavaScript Variable</vt:lpstr>
      <vt:lpstr>JavaScript Variables</vt:lpstr>
      <vt:lpstr>JavaScript Local Variables</vt:lpstr>
      <vt:lpstr>JavaScript Global Variables</vt:lpstr>
      <vt:lpstr>JavaScript Data Types</vt:lpstr>
      <vt:lpstr>JavaScript Data Types</vt:lpstr>
      <vt:lpstr>JavaScript Data Types</vt:lpstr>
      <vt:lpstr>JavaScript Operators</vt:lpstr>
      <vt:lpstr>JavaScript Operators</vt:lpstr>
      <vt:lpstr>JavaScript If-else</vt:lpstr>
      <vt:lpstr>JavaScript If statement</vt:lpstr>
      <vt:lpstr>JavaScript If...else Statement</vt:lpstr>
      <vt:lpstr>JavaScript If...else Statement</vt:lpstr>
      <vt:lpstr>JavaScript If...else if statement</vt:lpstr>
      <vt:lpstr>JavaScript If...else if statement</vt:lpstr>
      <vt:lpstr>JavaScript Switch</vt:lpstr>
      <vt:lpstr>JavaScript Switch</vt:lpstr>
      <vt:lpstr>JavaScript Switch</vt:lpstr>
      <vt:lpstr>JavaScript Loops</vt:lpstr>
      <vt:lpstr>JavaScript For loop</vt:lpstr>
      <vt:lpstr>JavaScript For loop</vt:lpstr>
      <vt:lpstr>JavaScript while loop</vt:lpstr>
      <vt:lpstr>JavaScript while loop</vt:lpstr>
      <vt:lpstr>JavaScript Functions</vt:lpstr>
      <vt:lpstr>JavaScript Function Example</vt:lpstr>
      <vt:lpstr>JavaScript Function Arguments</vt:lpstr>
      <vt:lpstr>Function with Return Value</vt:lpstr>
      <vt:lpstr>JavaScript Function Object</vt:lpstr>
      <vt:lpstr>Parameter</vt:lpstr>
      <vt:lpstr>JavaScript Function Methods</vt:lpstr>
      <vt:lpstr>JavaScript Function Object Examples</vt:lpstr>
      <vt:lpstr>JavaScript Objects</vt:lpstr>
      <vt:lpstr>Creating Objects in JavaScript</vt:lpstr>
      <vt:lpstr>JavaScript Object by object literal</vt:lpstr>
      <vt:lpstr>By creating instance of Object</vt:lpstr>
      <vt:lpstr>By using an Object constructor</vt:lpstr>
      <vt:lpstr>JavaScript Arrays</vt:lpstr>
      <vt:lpstr>JavaScript array literal</vt:lpstr>
      <vt:lpstr>JavaScript Array directly (new keyword)</vt:lpstr>
      <vt:lpstr>JavaScript array constructor (new keyword)</vt:lpstr>
      <vt:lpstr>JavaScript String</vt:lpstr>
      <vt:lpstr>By string literal</vt:lpstr>
      <vt:lpstr>By string object (using new keyword)</vt:lpstr>
      <vt:lpstr>JavaScript String Methods</vt:lpstr>
      <vt:lpstr>JavaScript Date Object</vt:lpstr>
      <vt:lpstr>Date Constructor</vt:lpstr>
      <vt:lpstr>JavaScript Date Methods</vt:lpstr>
      <vt:lpstr>JavaScript Date Example</vt:lpstr>
      <vt:lpstr>JavaScript Date Example</vt:lpstr>
      <vt:lpstr>JavaScript Current Time Example</vt:lpstr>
      <vt:lpstr>JavaScript Digital Clock Example</vt:lpstr>
      <vt:lpstr>Browser Object Model (BOM)</vt:lpstr>
      <vt:lpstr>Browser Object Model (BOM)</vt:lpstr>
      <vt:lpstr>Window Object</vt:lpstr>
      <vt:lpstr>Example of open() in javascript</vt:lpstr>
      <vt:lpstr>Example of setTimeout() in javascript</vt:lpstr>
      <vt:lpstr>JavaScript History Object</vt:lpstr>
      <vt:lpstr>Property of JavaScript history object</vt:lpstr>
      <vt:lpstr>Example of history object</vt:lpstr>
      <vt:lpstr>JavaScript Navigator Object</vt:lpstr>
      <vt:lpstr>Properties of Navigator</vt:lpstr>
      <vt:lpstr>Methods of JavaScript navigator object</vt:lpstr>
      <vt:lpstr>Example of navigator object</vt:lpstr>
      <vt:lpstr>JavaScript Screen Object</vt:lpstr>
      <vt:lpstr>Properties of screen object</vt:lpstr>
      <vt:lpstr>Example of JavaScript Screen Object</vt:lpstr>
      <vt:lpstr>Document Object Model</vt:lpstr>
      <vt:lpstr>Properties of DOM</vt:lpstr>
      <vt:lpstr>Methods of document object</vt:lpstr>
      <vt:lpstr>Accessing field value by document object</vt:lpstr>
      <vt:lpstr>Example</vt:lpstr>
      <vt:lpstr>Javascript - document.getElementById() method</vt:lpstr>
      <vt:lpstr>Example</vt:lpstr>
      <vt:lpstr>Javascript - document.getElementsByName() method</vt:lpstr>
      <vt:lpstr>Example</vt:lpstr>
      <vt:lpstr>Javascript - document.getElementsByTagName() method</vt:lpstr>
      <vt:lpstr>Example</vt:lpstr>
      <vt:lpstr>Javascript - innerHTML</vt:lpstr>
      <vt:lpstr>Example</vt:lpstr>
      <vt:lpstr>Show/Hide Comment Form Example using innerHTML</vt:lpstr>
      <vt:lpstr>JavaScript - innerText</vt:lpstr>
      <vt:lpstr>JavaScript innerText Example</vt:lpstr>
      <vt:lpstr>JavaScript Form Validation</vt:lpstr>
      <vt:lpstr>JavaScript Form Validation Example</vt:lpstr>
      <vt:lpstr>Example</vt:lpstr>
      <vt:lpstr>JavaScript Retype Password Validation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Sandeep Satapathy</dc:creator>
  <cp:lastModifiedBy>abhishek_n_n_20bce1025</cp:lastModifiedBy>
  <cp:revision>30</cp:revision>
  <dcterms:created xsi:type="dcterms:W3CDTF">2022-08-27T17:49:00Z</dcterms:created>
  <dcterms:modified xsi:type="dcterms:W3CDTF">2022-08-27T17:49:00Z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