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9" r:id="rId74"/>
    <p:sldId id="328"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8" r:id="rId91"/>
    <p:sldId id="345" r:id="rId92"/>
    <p:sldId id="346" r:id="rId93"/>
    <p:sldId id="347" r:id="rId94"/>
    <p:sldId id="349" r:id="rId95"/>
    <p:sldId id="351" r:id="rId96"/>
    <p:sldId id="350" r:id="rId97"/>
    <p:sldId id="352" r:id="rId98"/>
    <p:sldId id="353" r:id="rId99"/>
    <p:sldId id="354" r:id="rId100"/>
    <p:sldId id="355" r:id="rId101"/>
    <p:sldId id="359" r:id="rId102"/>
    <p:sldId id="356" r:id="rId103"/>
    <p:sldId id="360" r:id="rId104"/>
    <p:sldId id="361" r:id="rId105"/>
    <p:sldId id="357" r:id="rId106"/>
    <p:sldId id="358" r:id="rId107"/>
    <p:sldId id="362" r:id="rId108"/>
    <p:sldId id="363" r:id="rId109"/>
    <p:sldId id="364" r:id="rId110"/>
    <p:sldId id="365" r:id="rId111"/>
    <p:sldId id="366" r:id="rId112"/>
    <p:sldId id="367" r:id="rId113"/>
    <p:sldId id="368" r:id="rId114"/>
    <p:sldId id="369" r:id="rId115"/>
    <p:sldId id="377" r:id="rId116"/>
    <p:sldId id="370" r:id="rId117"/>
    <p:sldId id="371" r:id="rId118"/>
    <p:sldId id="372" r:id="rId119"/>
    <p:sldId id="373" r:id="rId120"/>
    <p:sldId id="374" r:id="rId121"/>
    <p:sldId id="375" r:id="rId122"/>
    <p:sldId id="376" r:id="rId123"/>
    <p:sldId id="378" r:id="rId124"/>
    <p:sldId id="379" r:id="rId125"/>
    <p:sldId id="380" r:id="rId126"/>
    <p:sldId id="381" r:id="rId127"/>
    <p:sldId id="382" r:id="rId128"/>
    <p:sldId id="383" r:id="rId129"/>
    <p:sldId id="384" r:id="rId130"/>
    <p:sldId id="385" r:id="rId131"/>
    <p:sldId id="386" r:id="rId132"/>
    <p:sldId id="388" r:id="rId133"/>
    <p:sldId id="389" r:id="rId134"/>
    <p:sldId id="387" r:id="rId135"/>
    <p:sldId id="390" r:id="rId136"/>
    <p:sldId id="391" r:id="rId137"/>
    <p:sldId id="392" r:id="rId1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92BB-6282-C6EE-7CF4-664CB48B2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ABA2C6-2388-BEE7-073C-3FE208128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750CAA-BBA1-8E52-2766-8AB1E821EA69}"/>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5" name="Footer Placeholder 4">
            <a:extLst>
              <a:ext uri="{FF2B5EF4-FFF2-40B4-BE49-F238E27FC236}">
                <a16:creationId xmlns:a16="http://schemas.microsoft.com/office/drawing/2014/main" id="{5E02289A-6136-4A6A-4B0B-632CBB06D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DC496-DACD-B38E-2B4B-3681B7F1C6AF}"/>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144108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5AD4-5029-7529-C0CC-4A82E14223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8DECAC-FFE3-275A-CA3D-7BC0A3939D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6A74F-83B8-323B-5C28-4586A1AE17F4}"/>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5" name="Footer Placeholder 4">
            <a:extLst>
              <a:ext uri="{FF2B5EF4-FFF2-40B4-BE49-F238E27FC236}">
                <a16:creationId xmlns:a16="http://schemas.microsoft.com/office/drawing/2014/main" id="{7341DD6C-43A5-092A-BB43-4C9D7B09F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AE46C-7980-A865-D88D-A72AD9FA9B5E}"/>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337378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09596-52FD-5FC8-45BC-0D48DD0EA2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077DB-4014-CFE0-223A-D91ACAAD9C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AB657-4609-BCFE-78BF-A902B1CE6D68}"/>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5" name="Footer Placeholder 4">
            <a:extLst>
              <a:ext uri="{FF2B5EF4-FFF2-40B4-BE49-F238E27FC236}">
                <a16:creationId xmlns:a16="http://schemas.microsoft.com/office/drawing/2014/main" id="{58F085E9-A3EF-77C2-36DD-2637F7D8D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671F1-A699-8B1A-766D-17B8C53BC224}"/>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89687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893C-1C64-0E2B-8680-6CE4303C45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2AD3E2-B168-77D6-380A-A5FF9E106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29211-4A57-C375-ADB3-4E39E2EADCAA}"/>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5" name="Footer Placeholder 4">
            <a:extLst>
              <a:ext uri="{FF2B5EF4-FFF2-40B4-BE49-F238E27FC236}">
                <a16:creationId xmlns:a16="http://schemas.microsoft.com/office/drawing/2014/main" id="{D9FCDAF8-2548-5A52-F549-38E1710DF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46270B-9618-EC77-281A-482BC2532FEF}"/>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2052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3351-8252-719C-AFA2-EF28CB41D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035161-CF0D-A21C-A336-31C1A5379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5555C2-FEA0-D5B9-041E-0FAF09DDE8A8}"/>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5" name="Footer Placeholder 4">
            <a:extLst>
              <a:ext uri="{FF2B5EF4-FFF2-40B4-BE49-F238E27FC236}">
                <a16:creationId xmlns:a16="http://schemas.microsoft.com/office/drawing/2014/main" id="{4E4F3574-3E11-A7D5-3F48-483A96E84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C1D40-DF73-EF47-A213-9376217137DD}"/>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380311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8938D-F541-F112-88CA-AA9E143E01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EE5738-5496-CD8C-500B-4D62EAB3EB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44E1E4-3B4B-E1BD-6D22-8DEA76D23F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5E2E4F-C5F0-6F49-5963-132E8C317CFA}"/>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6" name="Footer Placeholder 5">
            <a:extLst>
              <a:ext uri="{FF2B5EF4-FFF2-40B4-BE49-F238E27FC236}">
                <a16:creationId xmlns:a16="http://schemas.microsoft.com/office/drawing/2014/main" id="{C7F36D07-D3B1-3B50-3B5B-B619BA147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40CAC-3264-C993-26F4-F9C083336C2F}"/>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19226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844E-EF20-0AAD-1A43-A7E789FE0C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259A85-731A-7088-AEDF-D9C640F0A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B7A76B-625A-265B-091A-91AAF34A6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351E7F-6097-52FC-A10E-226C42E4A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0986C-2E86-FD95-73B4-3802A4526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014E5D-22F3-A556-1F77-2E2FE1CFB843}"/>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8" name="Footer Placeholder 7">
            <a:extLst>
              <a:ext uri="{FF2B5EF4-FFF2-40B4-BE49-F238E27FC236}">
                <a16:creationId xmlns:a16="http://schemas.microsoft.com/office/drawing/2014/main" id="{BA79439D-FE0E-97F4-1EF0-E598952F1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D2AEB8-BC57-6152-2EA4-3E48BB9D01DC}"/>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312971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E955-0771-C7F4-0CFD-F39623E4CF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853FDD-6D05-8658-45AD-E9BBDCAE2CC9}"/>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4" name="Footer Placeholder 3">
            <a:extLst>
              <a:ext uri="{FF2B5EF4-FFF2-40B4-BE49-F238E27FC236}">
                <a16:creationId xmlns:a16="http://schemas.microsoft.com/office/drawing/2014/main" id="{B3905408-5E59-8DA9-251D-29AC8B7450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4131A2-522C-2FE6-6875-41EFB70BEEB5}"/>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305287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E357D-A23C-07BA-A88A-504380E49D2C}"/>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3" name="Footer Placeholder 2">
            <a:extLst>
              <a:ext uri="{FF2B5EF4-FFF2-40B4-BE49-F238E27FC236}">
                <a16:creationId xmlns:a16="http://schemas.microsoft.com/office/drawing/2014/main" id="{6A3C7CFA-045C-4390-B193-297669D63E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0F3DBC-D7C9-9279-155A-6D1FE675009A}"/>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236490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C248-4614-51FC-104D-D618DCDED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3793FB-7A65-6950-53C2-D9D6A3011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7AE916-3C30-513C-4605-70459835B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8EF2A-604B-6DAC-A647-D86728913574}"/>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6" name="Footer Placeholder 5">
            <a:extLst>
              <a:ext uri="{FF2B5EF4-FFF2-40B4-BE49-F238E27FC236}">
                <a16:creationId xmlns:a16="http://schemas.microsoft.com/office/drawing/2014/main" id="{64E4C227-8F7F-B8C2-9EE0-ADB7471D4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27ACF-EF00-6FD1-600F-34B765B6EABD}"/>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14498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DBE4-F1BF-7A2E-F3B6-3C71FD1F1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DBD056-5B2E-D209-C440-69D324323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CAC384-04CB-9F9C-202F-3D4245F5D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8C2E8-4819-6760-2A9C-FBB74AAFA155}"/>
              </a:ext>
            </a:extLst>
          </p:cNvPr>
          <p:cNvSpPr>
            <a:spLocks noGrp="1"/>
          </p:cNvSpPr>
          <p:nvPr>
            <p:ph type="dt" sz="half" idx="10"/>
          </p:nvPr>
        </p:nvSpPr>
        <p:spPr/>
        <p:txBody>
          <a:bodyPr/>
          <a:lstStyle/>
          <a:p>
            <a:fld id="{BD5A7EC8-3CC7-4533-8807-EC6140631E0E}" type="datetimeFigureOut">
              <a:rPr lang="en-IN" smtClean="0"/>
              <a:t>24-05-2022</a:t>
            </a:fld>
            <a:endParaRPr lang="en-IN"/>
          </a:p>
        </p:txBody>
      </p:sp>
      <p:sp>
        <p:nvSpPr>
          <p:cNvPr id="6" name="Footer Placeholder 5">
            <a:extLst>
              <a:ext uri="{FF2B5EF4-FFF2-40B4-BE49-F238E27FC236}">
                <a16:creationId xmlns:a16="http://schemas.microsoft.com/office/drawing/2014/main" id="{9D2A747F-CDB8-605F-01D8-A63B869763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E053D2-918E-4C94-A401-BBC2F80B94C3}"/>
              </a:ext>
            </a:extLst>
          </p:cNvPr>
          <p:cNvSpPr>
            <a:spLocks noGrp="1"/>
          </p:cNvSpPr>
          <p:nvPr>
            <p:ph type="sldNum" sz="quarter" idx="12"/>
          </p:nvPr>
        </p:nvSpPr>
        <p:spPr/>
        <p:txBody>
          <a:bodyPr/>
          <a:lstStyle/>
          <a:p>
            <a:fld id="{963F90CE-9C32-49FC-B7D9-F945D98FB036}" type="slidenum">
              <a:rPr lang="en-IN" smtClean="0"/>
              <a:t>‹#›</a:t>
            </a:fld>
            <a:endParaRPr lang="en-IN"/>
          </a:p>
        </p:txBody>
      </p:sp>
    </p:spTree>
    <p:extLst>
      <p:ext uri="{BB962C8B-B14F-4D97-AF65-F5344CB8AC3E}">
        <p14:creationId xmlns:p14="http://schemas.microsoft.com/office/powerpoint/2010/main" val="87806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F6832-19FF-C704-D5C5-81A74DC1F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D3CF28-B9BB-B12A-5193-D432C43D4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208EB-8519-1F35-A2B8-2BF0D9F50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A7EC8-3CC7-4533-8807-EC6140631E0E}" type="datetimeFigureOut">
              <a:rPr lang="en-IN" smtClean="0"/>
              <a:t>24-05-2022</a:t>
            </a:fld>
            <a:endParaRPr lang="en-IN"/>
          </a:p>
        </p:txBody>
      </p:sp>
      <p:sp>
        <p:nvSpPr>
          <p:cNvPr id="5" name="Footer Placeholder 4">
            <a:extLst>
              <a:ext uri="{FF2B5EF4-FFF2-40B4-BE49-F238E27FC236}">
                <a16:creationId xmlns:a16="http://schemas.microsoft.com/office/drawing/2014/main" id="{6F71AAEE-8BF5-7055-B2DB-20364A4A2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782660-B451-8BEE-7AA8-D6C7775D3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F90CE-9C32-49FC-B7D9-F945D98FB036}" type="slidenum">
              <a:rPr lang="en-IN" smtClean="0"/>
              <a:t>‹#›</a:t>
            </a:fld>
            <a:endParaRPr lang="en-IN"/>
          </a:p>
        </p:txBody>
      </p:sp>
    </p:spTree>
    <p:extLst>
      <p:ext uri="{BB962C8B-B14F-4D97-AF65-F5344CB8AC3E}">
        <p14:creationId xmlns:p14="http://schemas.microsoft.com/office/powerpoint/2010/main" val="4200803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B634-10FB-1583-8893-25603C43A70E}"/>
              </a:ext>
            </a:extLst>
          </p:cNvPr>
          <p:cNvSpPr>
            <a:spLocks noGrp="1"/>
          </p:cNvSpPr>
          <p:nvPr>
            <p:ph type="ctrTitle"/>
          </p:nvPr>
        </p:nvSpPr>
        <p:spPr/>
        <p:txBody>
          <a:bodyPr/>
          <a:lstStyle/>
          <a:p>
            <a:r>
              <a:rPr lang="en-IN" dirty="0"/>
              <a:t>PHP</a:t>
            </a:r>
          </a:p>
        </p:txBody>
      </p:sp>
      <p:sp>
        <p:nvSpPr>
          <p:cNvPr id="3" name="Subtitle 2">
            <a:extLst>
              <a:ext uri="{FF2B5EF4-FFF2-40B4-BE49-F238E27FC236}">
                <a16:creationId xmlns:a16="http://schemas.microsoft.com/office/drawing/2014/main" id="{4ECCF66C-3163-0A41-F4FE-6537B76470DE}"/>
              </a:ext>
            </a:extLst>
          </p:cNvPr>
          <p:cNvSpPr>
            <a:spLocks noGrp="1"/>
          </p:cNvSpPr>
          <p:nvPr>
            <p:ph type="subTitle" idx="1"/>
          </p:nvPr>
        </p:nvSpPr>
        <p:spPr/>
        <p:txBody>
          <a:bodyPr/>
          <a:lstStyle/>
          <a:p>
            <a:r>
              <a:rPr lang="en-IN" dirty="0"/>
              <a:t>Dr. Sandeep Kumar Satapathy</a:t>
            </a:r>
          </a:p>
        </p:txBody>
      </p:sp>
    </p:spTree>
    <p:extLst>
      <p:ext uri="{BB962C8B-B14F-4D97-AF65-F5344CB8AC3E}">
        <p14:creationId xmlns:p14="http://schemas.microsoft.com/office/powerpoint/2010/main" val="180131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C405-F2AD-C3C3-35F6-18821AA445F1}"/>
              </a:ext>
            </a:extLst>
          </p:cNvPr>
          <p:cNvSpPr>
            <a:spLocks noGrp="1"/>
          </p:cNvSpPr>
          <p:nvPr>
            <p:ph type="title"/>
          </p:nvPr>
        </p:nvSpPr>
        <p:spPr/>
        <p:txBody>
          <a:bodyPr/>
          <a:lstStyle/>
          <a:p>
            <a:r>
              <a:rPr lang="en-US" dirty="0"/>
              <a:t>PHP Variable Scope</a:t>
            </a:r>
            <a:endParaRPr lang="en-IN" dirty="0"/>
          </a:p>
        </p:txBody>
      </p:sp>
      <p:sp>
        <p:nvSpPr>
          <p:cNvPr id="3" name="Content Placeholder 2">
            <a:extLst>
              <a:ext uri="{FF2B5EF4-FFF2-40B4-BE49-F238E27FC236}">
                <a16:creationId xmlns:a16="http://schemas.microsoft.com/office/drawing/2014/main" id="{3F00F8F1-07B4-B82A-7F25-4C15AE1F91E1}"/>
              </a:ext>
            </a:extLst>
          </p:cNvPr>
          <p:cNvSpPr>
            <a:spLocks noGrp="1"/>
          </p:cNvSpPr>
          <p:nvPr>
            <p:ph idx="1"/>
          </p:nvPr>
        </p:nvSpPr>
        <p:spPr/>
        <p:txBody>
          <a:bodyPr>
            <a:normAutofit lnSpcReduction="10000"/>
          </a:bodyPr>
          <a:lstStyle/>
          <a:p>
            <a:r>
              <a:rPr lang="en-US" dirty="0"/>
              <a:t>The scope of a variable is defined as its range in the program under which it can be accessed. </a:t>
            </a:r>
          </a:p>
          <a:p>
            <a:r>
              <a:rPr lang="en-US" dirty="0"/>
              <a:t>In other words, "The scope of a variable is the portion of the program within which it is defined and can be accessed."</a:t>
            </a:r>
          </a:p>
          <a:p>
            <a:endParaRPr lang="en-US" dirty="0"/>
          </a:p>
          <a:p>
            <a:r>
              <a:rPr lang="en-US" dirty="0"/>
              <a:t>PHP has three types of variable scopes:</a:t>
            </a:r>
          </a:p>
          <a:p>
            <a:endParaRPr lang="en-US" dirty="0"/>
          </a:p>
          <a:p>
            <a:pPr lvl="1"/>
            <a:r>
              <a:rPr lang="en-US" dirty="0"/>
              <a:t>Local variable</a:t>
            </a:r>
          </a:p>
          <a:p>
            <a:pPr lvl="1"/>
            <a:r>
              <a:rPr lang="en-US" dirty="0"/>
              <a:t>Global variable</a:t>
            </a:r>
          </a:p>
          <a:p>
            <a:pPr lvl="1"/>
            <a:r>
              <a:rPr lang="en-US" dirty="0"/>
              <a:t>Static variable</a:t>
            </a:r>
            <a:endParaRPr lang="en-IN" dirty="0"/>
          </a:p>
        </p:txBody>
      </p:sp>
    </p:spTree>
    <p:extLst>
      <p:ext uri="{BB962C8B-B14F-4D97-AF65-F5344CB8AC3E}">
        <p14:creationId xmlns:p14="http://schemas.microsoft.com/office/powerpoint/2010/main" val="6247420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0E4-2342-2BC2-D884-81D94F2B25BC}"/>
              </a:ext>
            </a:extLst>
          </p:cNvPr>
          <p:cNvSpPr>
            <a:spLocks noGrp="1"/>
          </p:cNvSpPr>
          <p:nvPr>
            <p:ph type="title"/>
          </p:nvPr>
        </p:nvSpPr>
        <p:spPr/>
        <p:txBody>
          <a:bodyPr/>
          <a:lstStyle/>
          <a:p>
            <a:r>
              <a:rPr lang="en-US" b="0" i="0" dirty="0">
                <a:solidFill>
                  <a:srgbClr val="610B38"/>
                </a:solidFill>
                <a:effectLst/>
                <a:latin typeface="erdana"/>
              </a:rPr>
              <a:t>PHP Close File - </a:t>
            </a:r>
            <a:r>
              <a:rPr lang="en-US" b="0" i="0" dirty="0" err="1">
                <a:solidFill>
                  <a:srgbClr val="610B38"/>
                </a:solidFill>
                <a:effectLst/>
                <a:latin typeface="erdana"/>
              </a:rPr>
              <a:t>fclose</a:t>
            </a:r>
            <a:r>
              <a:rPr lang="en-US" b="0" i="0" dirty="0">
                <a:solidFill>
                  <a:srgbClr val="610B38"/>
                </a:solidFill>
                <a:effectLst/>
                <a:latin typeface="erdana"/>
              </a:rPr>
              <a:t>()</a:t>
            </a:r>
            <a:endParaRPr lang="en-IN" dirty="0"/>
          </a:p>
        </p:txBody>
      </p:sp>
      <p:sp>
        <p:nvSpPr>
          <p:cNvPr id="3" name="Content Placeholder 2">
            <a:extLst>
              <a:ext uri="{FF2B5EF4-FFF2-40B4-BE49-F238E27FC236}">
                <a16:creationId xmlns:a16="http://schemas.microsoft.com/office/drawing/2014/main" id="{89F86738-07B9-CCCA-7C30-7F0649E5F01C}"/>
              </a:ext>
            </a:extLst>
          </p:cNvPr>
          <p:cNvSpPr>
            <a:spLocks noGrp="1"/>
          </p:cNvSpPr>
          <p:nvPr>
            <p:ph idx="1"/>
          </p:nvPr>
        </p:nvSpPr>
        <p:spPr/>
        <p:txBody>
          <a:bodyPr/>
          <a:lstStyle/>
          <a:p>
            <a:pPr algn="just"/>
            <a:r>
              <a:rPr lang="en-US" b="0" i="0" dirty="0">
                <a:solidFill>
                  <a:srgbClr val="333333"/>
                </a:solidFill>
                <a:effectLst/>
                <a:latin typeface="inter-regular"/>
              </a:rPr>
              <a:t>The PHP </a:t>
            </a:r>
            <a:r>
              <a:rPr lang="en-US" b="0" i="0" dirty="0" err="1">
                <a:solidFill>
                  <a:srgbClr val="333333"/>
                </a:solidFill>
                <a:effectLst/>
                <a:latin typeface="inter-regular"/>
              </a:rPr>
              <a:t>fclose</a:t>
            </a:r>
            <a:r>
              <a:rPr lang="en-US" b="0" i="0" dirty="0">
                <a:solidFill>
                  <a:srgbClr val="333333"/>
                </a:solidFill>
                <a:effectLst/>
                <a:latin typeface="inter-regular"/>
              </a:rPr>
              <a:t>() function is used to close an open file pointer.</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bool </a:t>
            </a:r>
            <a:r>
              <a:rPr lang="en-US" b="0" i="0" dirty="0" err="1">
                <a:solidFill>
                  <a:srgbClr val="000000"/>
                </a:solidFill>
                <a:effectLst/>
                <a:latin typeface="inter-regular"/>
              </a:rPr>
              <a:t>fclose</a:t>
            </a:r>
            <a:r>
              <a:rPr lang="en-US" b="0" i="0" dirty="0">
                <a:solidFill>
                  <a:srgbClr val="000000"/>
                </a:solidFill>
                <a:effectLst/>
                <a:latin typeface="inter-regular"/>
              </a:rPr>
              <a:t> ( resource $handle )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fclose</a:t>
            </a:r>
            <a:r>
              <a:rPr lang="en-US" b="0" i="0" dirty="0">
                <a:solidFill>
                  <a:srgbClr val="000000"/>
                </a:solidFill>
                <a:effectLst/>
                <a:latin typeface="inter-regular"/>
              </a:rPr>
              <a:t>($handle);  </a:t>
            </a:r>
          </a:p>
          <a:p>
            <a:pPr marL="0" indent="0" algn="just">
              <a:buNone/>
            </a:pPr>
            <a:r>
              <a:rPr lang="en-US"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2053429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2CC8-F67A-4E5C-2121-E36394E41C35}"/>
              </a:ext>
            </a:extLst>
          </p:cNvPr>
          <p:cNvSpPr>
            <a:spLocks noGrp="1"/>
          </p:cNvSpPr>
          <p:nvPr>
            <p:ph type="title"/>
          </p:nvPr>
        </p:nvSpPr>
        <p:spPr/>
        <p:txBody>
          <a:bodyPr/>
          <a:lstStyle/>
          <a:p>
            <a:r>
              <a:rPr lang="en-US" b="0" i="0" dirty="0">
                <a:solidFill>
                  <a:srgbClr val="610B38"/>
                </a:solidFill>
                <a:effectLst/>
                <a:latin typeface="erdana"/>
              </a:rPr>
              <a:t>PHP Read File</a:t>
            </a:r>
            <a:endParaRPr lang="en-IN" dirty="0"/>
          </a:p>
        </p:txBody>
      </p:sp>
      <p:sp>
        <p:nvSpPr>
          <p:cNvPr id="3" name="Content Placeholder 2">
            <a:extLst>
              <a:ext uri="{FF2B5EF4-FFF2-40B4-BE49-F238E27FC236}">
                <a16:creationId xmlns:a16="http://schemas.microsoft.com/office/drawing/2014/main" id="{35FFC776-65F3-593B-90B7-ABC85D72CF03}"/>
              </a:ext>
            </a:extLst>
          </p:cNvPr>
          <p:cNvSpPr>
            <a:spLocks noGrp="1"/>
          </p:cNvSpPr>
          <p:nvPr>
            <p:ph idx="1"/>
          </p:nvPr>
        </p:nvSpPr>
        <p:spPr/>
        <p:txBody>
          <a:bodyPr/>
          <a:lstStyle/>
          <a:p>
            <a:pPr algn="just"/>
            <a:r>
              <a:rPr lang="en-US" b="0" i="0" dirty="0">
                <a:solidFill>
                  <a:srgbClr val="333333"/>
                </a:solidFill>
                <a:effectLst/>
                <a:latin typeface="inter-regular"/>
              </a:rPr>
              <a:t>PHP provides various functions to read data from file. There are different functions that allow you to read all file data, read data line by line and read data character by character.</a:t>
            </a:r>
          </a:p>
          <a:p>
            <a:pPr algn="just"/>
            <a:r>
              <a:rPr lang="en-US" b="0" i="0" dirty="0">
                <a:solidFill>
                  <a:srgbClr val="333333"/>
                </a:solidFill>
                <a:effectLst/>
                <a:latin typeface="inter-regular"/>
              </a:rPr>
              <a:t>The available PHP file read functions are given below.</a:t>
            </a:r>
          </a:p>
          <a:p>
            <a:pPr lvl="1" algn="just"/>
            <a:r>
              <a:rPr lang="en-US" b="0" i="0" dirty="0" err="1">
                <a:solidFill>
                  <a:srgbClr val="000000"/>
                </a:solidFill>
                <a:effectLst/>
                <a:latin typeface="inter-regular"/>
              </a:rPr>
              <a:t>fread</a:t>
            </a:r>
            <a:r>
              <a:rPr lang="en-US" b="0" i="0" dirty="0">
                <a:solidFill>
                  <a:srgbClr val="000000"/>
                </a:solidFill>
                <a:effectLst/>
                <a:latin typeface="inter-regular"/>
              </a:rPr>
              <a:t>()</a:t>
            </a:r>
          </a:p>
          <a:p>
            <a:pPr lvl="1" algn="just"/>
            <a:r>
              <a:rPr lang="en-US" b="0" i="0" dirty="0" err="1">
                <a:solidFill>
                  <a:srgbClr val="000000"/>
                </a:solidFill>
                <a:effectLst/>
                <a:latin typeface="inter-regular"/>
              </a:rPr>
              <a:t>fgets</a:t>
            </a:r>
            <a:r>
              <a:rPr lang="en-US" b="0" i="0" dirty="0">
                <a:solidFill>
                  <a:srgbClr val="000000"/>
                </a:solidFill>
                <a:effectLst/>
                <a:latin typeface="inter-regular"/>
              </a:rPr>
              <a:t>()</a:t>
            </a:r>
          </a:p>
          <a:p>
            <a:pPr lvl="1" algn="just"/>
            <a:r>
              <a:rPr lang="en-US" b="0" i="0" dirty="0" err="1">
                <a:solidFill>
                  <a:srgbClr val="000000"/>
                </a:solidFill>
                <a:effectLst/>
                <a:latin typeface="inter-regular"/>
              </a:rPr>
              <a:t>fgetc</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24806715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7C69-895D-C845-6F69-3C97A63C83F7}"/>
              </a:ext>
            </a:extLst>
          </p:cNvPr>
          <p:cNvSpPr>
            <a:spLocks noGrp="1"/>
          </p:cNvSpPr>
          <p:nvPr>
            <p:ph type="title"/>
          </p:nvPr>
        </p:nvSpPr>
        <p:spPr/>
        <p:txBody>
          <a:bodyPr/>
          <a:lstStyle/>
          <a:p>
            <a:r>
              <a:rPr lang="en-US" b="0" i="0" dirty="0">
                <a:solidFill>
                  <a:srgbClr val="610B38"/>
                </a:solidFill>
                <a:effectLst/>
                <a:latin typeface="erdana"/>
              </a:rPr>
              <a:t>PHP Read File - </a:t>
            </a:r>
            <a:r>
              <a:rPr lang="en-US" b="0" i="0" dirty="0" err="1">
                <a:solidFill>
                  <a:srgbClr val="610B38"/>
                </a:solidFill>
                <a:effectLst/>
                <a:latin typeface="erdana"/>
              </a:rPr>
              <a:t>fread</a:t>
            </a:r>
            <a:r>
              <a:rPr lang="en-US" b="0" i="0" dirty="0">
                <a:solidFill>
                  <a:srgbClr val="610B38"/>
                </a:solidFill>
                <a:effectLst/>
                <a:latin typeface="erdana"/>
              </a:rPr>
              <a:t>()</a:t>
            </a:r>
            <a:endParaRPr lang="en-IN" dirty="0"/>
          </a:p>
        </p:txBody>
      </p:sp>
      <p:sp>
        <p:nvSpPr>
          <p:cNvPr id="3" name="Content Placeholder 2">
            <a:extLst>
              <a:ext uri="{FF2B5EF4-FFF2-40B4-BE49-F238E27FC236}">
                <a16:creationId xmlns:a16="http://schemas.microsoft.com/office/drawing/2014/main" id="{9454576F-482C-CA25-06B9-F757EA0F60F9}"/>
              </a:ext>
            </a:extLst>
          </p:cNvPr>
          <p:cNvSpPr>
            <a:spLocks noGrp="1"/>
          </p:cNvSpPr>
          <p:nvPr>
            <p:ph idx="1"/>
          </p:nvPr>
        </p:nvSpPr>
        <p:spPr/>
        <p:txBody>
          <a:bodyPr>
            <a:normAutofit fontScale="77500" lnSpcReduction="20000"/>
          </a:bodyPr>
          <a:lstStyle/>
          <a:p>
            <a:pPr marL="0" indent="0" algn="just">
              <a:buNone/>
            </a:pPr>
            <a:r>
              <a:rPr lang="en-US" b="0" i="0" dirty="0">
                <a:solidFill>
                  <a:srgbClr val="333333"/>
                </a:solidFill>
                <a:effectLst/>
                <a:latin typeface="inter-regular"/>
              </a:rPr>
              <a:t>The PHP </a:t>
            </a:r>
            <a:r>
              <a:rPr lang="en-US" b="0" i="0" dirty="0" err="1">
                <a:solidFill>
                  <a:srgbClr val="333333"/>
                </a:solidFill>
                <a:effectLst/>
                <a:latin typeface="inter-regular"/>
              </a:rPr>
              <a:t>fread</a:t>
            </a:r>
            <a:r>
              <a:rPr lang="en-US" b="0" i="0" dirty="0">
                <a:solidFill>
                  <a:srgbClr val="333333"/>
                </a:solidFill>
                <a:effectLst/>
                <a:latin typeface="inter-regular"/>
              </a:rPr>
              <a:t>() function is used to read the content of the file. It accepts two arguments: resource and file size.</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string </a:t>
            </a:r>
            <a:r>
              <a:rPr lang="en-US" b="0" i="0" dirty="0" err="1">
                <a:solidFill>
                  <a:srgbClr val="000000"/>
                </a:solidFill>
                <a:effectLst/>
                <a:latin typeface="inter-regular"/>
              </a:rPr>
              <a:t>fread</a:t>
            </a:r>
            <a:r>
              <a:rPr lang="en-US" b="0" i="0" dirty="0">
                <a:solidFill>
                  <a:srgbClr val="000000"/>
                </a:solidFill>
                <a:effectLst/>
                <a:latin typeface="inter-regular"/>
              </a:rPr>
              <a:t> ( resource $handle , int $length )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$filename = </a:t>
            </a:r>
            <a:r>
              <a:rPr lang="en-US" b="0" i="0" dirty="0">
                <a:solidFill>
                  <a:srgbClr val="0000FF"/>
                </a:solidFill>
                <a:effectLst/>
                <a:latin typeface="inter-regular"/>
              </a:rPr>
              <a:t>"c:\\myfile.txt"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$handle = </a:t>
            </a:r>
            <a:r>
              <a:rPr lang="en-US" b="0" i="0" dirty="0" err="1">
                <a:solidFill>
                  <a:srgbClr val="000000"/>
                </a:solidFill>
                <a:effectLst/>
                <a:latin typeface="inter-regular"/>
              </a:rPr>
              <a:t>fopen</a:t>
            </a:r>
            <a:r>
              <a:rPr lang="en-US" b="0" i="0" dirty="0">
                <a:solidFill>
                  <a:srgbClr val="000000"/>
                </a:solidFill>
                <a:effectLst/>
                <a:latin typeface="inter-regular"/>
              </a:rPr>
              <a:t>($filename, </a:t>
            </a:r>
            <a:r>
              <a:rPr lang="en-US" b="0" i="0" dirty="0">
                <a:solidFill>
                  <a:srgbClr val="0000FF"/>
                </a:solidFill>
                <a:effectLst/>
                <a:latin typeface="inter-regular"/>
              </a:rPr>
              <a:t>"r"</a:t>
            </a:r>
            <a:r>
              <a:rPr lang="en-US" b="0" i="0" dirty="0">
                <a:solidFill>
                  <a:srgbClr val="000000"/>
                </a:solidFill>
                <a:effectLst/>
                <a:latin typeface="inter-regular"/>
              </a:rPr>
              <a:t>);</a:t>
            </a:r>
            <a:r>
              <a:rPr lang="en-US" b="0" i="0" dirty="0">
                <a:solidFill>
                  <a:srgbClr val="008200"/>
                </a:solidFill>
                <a:effectLst/>
                <a:latin typeface="inter-regular"/>
              </a:rPr>
              <a:t>//open file in read mode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$contents = </a:t>
            </a:r>
            <a:r>
              <a:rPr lang="en-US" b="0" i="0" dirty="0" err="1">
                <a:solidFill>
                  <a:srgbClr val="000000"/>
                </a:solidFill>
                <a:effectLst/>
                <a:latin typeface="inter-regular"/>
              </a:rPr>
              <a:t>fread</a:t>
            </a:r>
            <a:r>
              <a:rPr lang="en-US" b="0" i="0" dirty="0">
                <a:solidFill>
                  <a:srgbClr val="000000"/>
                </a:solidFill>
                <a:effectLst/>
                <a:latin typeface="inter-regular"/>
              </a:rPr>
              <a:t>($handle, </a:t>
            </a:r>
            <a:r>
              <a:rPr lang="en-US" b="0" i="0" dirty="0" err="1">
                <a:solidFill>
                  <a:srgbClr val="000000"/>
                </a:solidFill>
                <a:effectLst/>
                <a:latin typeface="inter-regular"/>
              </a:rPr>
              <a:t>filesize</a:t>
            </a:r>
            <a:r>
              <a:rPr lang="en-US" b="0" i="0" dirty="0">
                <a:solidFill>
                  <a:srgbClr val="000000"/>
                </a:solidFill>
                <a:effectLst/>
                <a:latin typeface="inter-regular"/>
              </a:rPr>
              <a:t>($filename));</a:t>
            </a:r>
            <a:r>
              <a:rPr lang="en-US" b="0" i="0" dirty="0">
                <a:solidFill>
                  <a:srgbClr val="008200"/>
                </a:solidFill>
                <a:effectLst/>
                <a:latin typeface="inter-regular"/>
              </a:rPr>
              <a:t>//read file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$contents;</a:t>
            </a:r>
            <a:r>
              <a:rPr lang="en-US" b="0" i="0" dirty="0">
                <a:solidFill>
                  <a:srgbClr val="008200"/>
                </a:solidFill>
                <a:effectLst/>
                <a:latin typeface="inter-regular"/>
              </a:rPr>
              <a:t>//printing data of file</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fclose</a:t>
            </a:r>
            <a:r>
              <a:rPr lang="en-US" b="0" i="0" dirty="0">
                <a:solidFill>
                  <a:srgbClr val="000000"/>
                </a:solidFill>
                <a:effectLst/>
                <a:latin typeface="inter-regular"/>
              </a:rPr>
              <a:t>($handle);</a:t>
            </a:r>
            <a:r>
              <a:rPr lang="en-US" b="0" i="0" dirty="0">
                <a:solidFill>
                  <a:srgbClr val="008200"/>
                </a:solidFill>
                <a:effectLst/>
                <a:latin typeface="inter-regular"/>
              </a:rPr>
              <a:t>//close file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16555302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D1BC-3CD5-83B6-9E9F-51B8D6D71BFA}"/>
              </a:ext>
            </a:extLst>
          </p:cNvPr>
          <p:cNvSpPr>
            <a:spLocks noGrp="1"/>
          </p:cNvSpPr>
          <p:nvPr>
            <p:ph type="title"/>
          </p:nvPr>
        </p:nvSpPr>
        <p:spPr/>
        <p:txBody>
          <a:bodyPr/>
          <a:lstStyle/>
          <a:p>
            <a:r>
              <a:rPr lang="en-IN" b="0" i="0" dirty="0">
                <a:solidFill>
                  <a:srgbClr val="610B38"/>
                </a:solidFill>
                <a:effectLst/>
                <a:latin typeface="erdana"/>
              </a:rPr>
              <a:t>PHP Read File - </a:t>
            </a:r>
            <a:r>
              <a:rPr lang="en-IN" b="0" i="0" dirty="0" err="1">
                <a:solidFill>
                  <a:srgbClr val="610B38"/>
                </a:solidFill>
                <a:effectLst/>
                <a:latin typeface="erdana"/>
              </a:rPr>
              <a:t>fgets</a:t>
            </a:r>
            <a:r>
              <a:rPr lang="en-IN" b="0" i="0" dirty="0">
                <a:solidFill>
                  <a:srgbClr val="610B38"/>
                </a:solidFill>
                <a:effectLst/>
                <a:latin typeface="erdana"/>
              </a:rPr>
              <a:t>()</a:t>
            </a:r>
            <a:endParaRPr lang="en-IN" dirty="0"/>
          </a:p>
        </p:txBody>
      </p:sp>
      <p:sp>
        <p:nvSpPr>
          <p:cNvPr id="3" name="Content Placeholder 2">
            <a:extLst>
              <a:ext uri="{FF2B5EF4-FFF2-40B4-BE49-F238E27FC236}">
                <a16:creationId xmlns:a16="http://schemas.microsoft.com/office/drawing/2014/main" id="{A2D1A319-1C5C-8B2D-33A8-707DEBD268B5}"/>
              </a:ext>
            </a:extLst>
          </p:cNvPr>
          <p:cNvSpPr>
            <a:spLocks noGrp="1"/>
          </p:cNvSpPr>
          <p:nvPr>
            <p:ph idx="1"/>
          </p:nvPr>
        </p:nvSpPr>
        <p:spPr/>
        <p:txBody>
          <a:bodyPr>
            <a:normAutofit lnSpcReduction="10000"/>
          </a:bodyPr>
          <a:lstStyle/>
          <a:p>
            <a:pPr marL="0" indent="0" algn="just">
              <a:buNone/>
            </a:pPr>
            <a:r>
              <a:rPr lang="en-IN" b="0" i="0" dirty="0">
                <a:solidFill>
                  <a:srgbClr val="333333"/>
                </a:solidFill>
                <a:effectLst/>
                <a:latin typeface="inter-regular"/>
              </a:rPr>
              <a:t>The PHP </a:t>
            </a:r>
            <a:r>
              <a:rPr lang="en-IN" b="0" i="0" dirty="0" err="1">
                <a:solidFill>
                  <a:srgbClr val="333333"/>
                </a:solidFill>
                <a:effectLst/>
                <a:latin typeface="inter-regular"/>
              </a:rPr>
              <a:t>fgets</a:t>
            </a:r>
            <a:r>
              <a:rPr lang="en-IN" b="0" i="0" dirty="0">
                <a:solidFill>
                  <a:srgbClr val="333333"/>
                </a:solidFill>
                <a:effectLst/>
                <a:latin typeface="inter-regular"/>
              </a:rPr>
              <a:t>() function is used to read single line from the file.</a:t>
            </a:r>
          </a:p>
          <a:p>
            <a:pPr marL="0" indent="0" algn="just">
              <a:buNone/>
            </a:pPr>
            <a:r>
              <a:rPr lang="en-IN" b="1" i="0" dirty="0">
                <a:solidFill>
                  <a:srgbClr val="610B4B"/>
                </a:solidFill>
                <a:effectLst/>
                <a:latin typeface="erdana"/>
              </a:rPr>
              <a:t>Syntax</a:t>
            </a:r>
          </a:p>
          <a:p>
            <a:pPr marL="0" indent="0" algn="just">
              <a:buNone/>
            </a:pPr>
            <a:r>
              <a:rPr lang="en-IN" b="0" i="0" dirty="0">
                <a:solidFill>
                  <a:srgbClr val="000000"/>
                </a:solidFill>
                <a:effectLst/>
                <a:latin typeface="inter-regular"/>
              </a:rPr>
              <a:t>string </a:t>
            </a:r>
            <a:r>
              <a:rPr lang="en-IN" b="0" i="0" dirty="0" err="1">
                <a:solidFill>
                  <a:srgbClr val="000000"/>
                </a:solidFill>
                <a:effectLst/>
                <a:latin typeface="inter-regular"/>
              </a:rPr>
              <a:t>fgets</a:t>
            </a:r>
            <a:r>
              <a:rPr lang="en-IN" b="0" i="0" dirty="0">
                <a:solidFill>
                  <a:srgbClr val="000000"/>
                </a:solidFill>
                <a:effectLst/>
                <a:latin typeface="inter-regular"/>
              </a:rPr>
              <a:t> ( resource $handle [, int $length ] )  </a:t>
            </a:r>
          </a:p>
          <a:p>
            <a:pPr marL="0" indent="0" algn="just">
              <a:buNone/>
            </a:pPr>
            <a:r>
              <a:rPr lang="en-IN" b="1" i="0" dirty="0">
                <a:solidFill>
                  <a:srgbClr val="610B4B"/>
                </a:solidFill>
                <a:effectLst/>
                <a:latin typeface="erdana"/>
              </a:rPr>
              <a:t>Example</a:t>
            </a:r>
          </a:p>
          <a:p>
            <a:pPr marL="0" indent="0" algn="just">
              <a:buNone/>
            </a:pPr>
            <a:r>
              <a:rPr lang="en-IN" b="0" i="0" dirty="0">
                <a:solidFill>
                  <a:srgbClr val="000000"/>
                </a:solidFill>
                <a:effectLst/>
                <a:latin typeface="inter-regular"/>
              </a:rPr>
              <a:t>&lt;?</a:t>
            </a:r>
            <a:r>
              <a:rPr lang="en-IN" b="0" i="0" dirty="0" err="1">
                <a:solidFill>
                  <a:srgbClr val="000000"/>
                </a:solidFill>
                <a:effectLst/>
                <a:latin typeface="inter-regular"/>
              </a:rPr>
              <a:t>php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 </a:t>
            </a:r>
            <a:r>
              <a:rPr lang="en-IN" b="0" i="0" dirty="0" err="1">
                <a:solidFill>
                  <a:srgbClr val="000000"/>
                </a:solidFill>
                <a:effectLst/>
                <a:latin typeface="inter-regular"/>
              </a:rPr>
              <a:t>fopen</a:t>
            </a:r>
            <a:r>
              <a:rPr lang="en-IN" b="0" i="0" dirty="0">
                <a:solidFill>
                  <a:srgbClr val="000000"/>
                </a:solidFill>
                <a:effectLst/>
                <a:latin typeface="inter-regular"/>
              </a:rPr>
              <a:t>(</a:t>
            </a:r>
            <a:r>
              <a:rPr lang="en-IN" b="0" i="0" dirty="0">
                <a:solidFill>
                  <a:srgbClr val="0000FF"/>
                </a:solidFill>
                <a:effectLst/>
                <a:latin typeface="inter-regular"/>
              </a:rPr>
              <a:t>"c:\\file1.txt"</a:t>
            </a:r>
            <a:r>
              <a:rPr lang="en-IN" b="0" i="0" dirty="0">
                <a:solidFill>
                  <a:srgbClr val="000000"/>
                </a:solidFill>
                <a:effectLst/>
                <a:latin typeface="inter-regular"/>
              </a:rPr>
              <a:t>, </a:t>
            </a:r>
            <a:r>
              <a:rPr lang="en-IN" b="0" i="0" dirty="0">
                <a:solidFill>
                  <a:srgbClr val="0000FF"/>
                </a:solidFill>
                <a:effectLst/>
                <a:latin typeface="inter-regular"/>
              </a:rPr>
              <a:t>"r"</a:t>
            </a:r>
            <a:r>
              <a:rPr lang="en-IN" b="0" i="0" dirty="0">
                <a:solidFill>
                  <a:srgbClr val="000000"/>
                </a:solidFill>
                <a:effectLst/>
                <a:latin typeface="inter-regular"/>
              </a:rPr>
              <a:t>);</a:t>
            </a:r>
            <a:r>
              <a:rPr lang="en-IN" b="0" i="0" dirty="0">
                <a:solidFill>
                  <a:srgbClr val="008200"/>
                </a:solidFill>
                <a:effectLst/>
                <a:latin typeface="inter-regular"/>
              </a:rPr>
              <a:t>//open file in read mode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echo </a:t>
            </a:r>
            <a:r>
              <a:rPr lang="en-IN" b="0" i="0" dirty="0" err="1">
                <a:solidFill>
                  <a:srgbClr val="000000"/>
                </a:solidFill>
                <a:effectLst/>
                <a:latin typeface="inter-regular"/>
              </a:rPr>
              <a:t>fgets</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fclose</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20433258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4E8C-FA85-AB0B-B7A7-9DF2DEF451B1}"/>
              </a:ext>
            </a:extLst>
          </p:cNvPr>
          <p:cNvSpPr>
            <a:spLocks noGrp="1"/>
          </p:cNvSpPr>
          <p:nvPr>
            <p:ph type="title"/>
          </p:nvPr>
        </p:nvSpPr>
        <p:spPr/>
        <p:txBody>
          <a:bodyPr/>
          <a:lstStyle/>
          <a:p>
            <a:r>
              <a:rPr lang="en-IN" b="0" i="0" dirty="0">
                <a:solidFill>
                  <a:srgbClr val="610B38"/>
                </a:solidFill>
                <a:effectLst/>
                <a:latin typeface="erdana"/>
              </a:rPr>
              <a:t>PHP Read File - </a:t>
            </a:r>
            <a:r>
              <a:rPr lang="en-IN" b="0" i="0" dirty="0" err="1">
                <a:solidFill>
                  <a:srgbClr val="610B38"/>
                </a:solidFill>
                <a:effectLst/>
                <a:latin typeface="erdana"/>
              </a:rPr>
              <a:t>fgetc</a:t>
            </a:r>
            <a:r>
              <a:rPr lang="en-IN" b="0" i="0" dirty="0">
                <a:solidFill>
                  <a:srgbClr val="610B38"/>
                </a:solidFill>
                <a:effectLst/>
                <a:latin typeface="erdana"/>
              </a:rPr>
              <a:t>()</a:t>
            </a:r>
            <a:endParaRPr lang="en-IN" dirty="0"/>
          </a:p>
        </p:txBody>
      </p:sp>
      <p:sp>
        <p:nvSpPr>
          <p:cNvPr id="3" name="Content Placeholder 2">
            <a:extLst>
              <a:ext uri="{FF2B5EF4-FFF2-40B4-BE49-F238E27FC236}">
                <a16:creationId xmlns:a16="http://schemas.microsoft.com/office/drawing/2014/main" id="{8A903CB3-4851-2E70-1DE9-D9E8D3F515D0}"/>
              </a:ext>
            </a:extLst>
          </p:cNvPr>
          <p:cNvSpPr>
            <a:spLocks noGrp="1"/>
          </p:cNvSpPr>
          <p:nvPr>
            <p:ph idx="1"/>
          </p:nvPr>
        </p:nvSpPr>
        <p:spPr/>
        <p:txBody>
          <a:bodyPr>
            <a:normAutofit fontScale="77500" lnSpcReduction="20000"/>
          </a:bodyPr>
          <a:lstStyle/>
          <a:p>
            <a:pPr marL="0" indent="0" algn="just">
              <a:buNone/>
            </a:pPr>
            <a:r>
              <a:rPr lang="en-IN" b="0" i="0" dirty="0">
                <a:solidFill>
                  <a:srgbClr val="333333"/>
                </a:solidFill>
                <a:effectLst/>
                <a:latin typeface="inter-regular"/>
              </a:rPr>
              <a:t>The PHP </a:t>
            </a:r>
            <a:r>
              <a:rPr lang="en-IN" b="0" i="0" dirty="0" err="1">
                <a:solidFill>
                  <a:srgbClr val="333333"/>
                </a:solidFill>
                <a:effectLst/>
                <a:latin typeface="inter-regular"/>
              </a:rPr>
              <a:t>fgetc</a:t>
            </a:r>
            <a:r>
              <a:rPr lang="en-IN" b="0" i="0" dirty="0">
                <a:solidFill>
                  <a:srgbClr val="333333"/>
                </a:solidFill>
                <a:effectLst/>
                <a:latin typeface="inter-regular"/>
              </a:rPr>
              <a:t>() function is used to read single character from the file. To get all data using </a:t>
            </a:r>
            <a:r>
              <a:rPr lang="en-IN" b="0" i="0" dirty="0" err="1">
                <a:solidFill>
                  <a:srgbClr val="333333"/>
                </a:solidFill>
                <a:effectLst/>
                <a:latin typeface="inter-regular"/>
              </a:rPr>
              <a:t>fgetc</a:t>
            </a:r>
            <a:r>
              <a:rPr lang="en-IN" b="0" i="0" dirty="0">
                <a:solidFill>
                  <a:srgbClr val="333333"/>
                </a:solidFill>
                <a:effectLst/>
                <a:latin typeface="inter-regular"/>
              </a:rPr>
              <a:t>() function, use !</a:t>
            </a:r>
            <a:r>
              <a:rPr lang="en-IN" b="0" i="0" dirty="0" err="1">
                <a:solidFill>
                  <a:srgbClr val="333333"/>
                </a:solidFill>
                <a:effectLst/>
                <a:latin typeface="inter-regular"/>
              </a:rPr>
              <a:t>feof</a:t>
            </a:r>
            <a:r>
              <a:rPr lang="en-IN" b="0" i="0" dirty="0">
                <a:solidFill>
                  <a:srgbClr val="333333"/>
                </a:solidFill>
                <a:effectLst/>
                <a:latin typeface="inter-regular"/>
              </a:rPr>
              <a:t>() function inside the while loop.</a:t>
            </a:r>
          </a:p>
          <a:p>
            <a:pPr marL="0" indent="0" algn="just">
              <a:buNone/>
            </a:pPr>
            <a:r>
              <a:rPr lang="en-IN" b="1" i="0" dirty="0">
                <a:solidFill>
                  <a:srgbClr val="610B4B"/>
                </a:solidFill>
                <a:effectLst/>
                <a:latin typeface="erdana"/>
              </a:rPr>
              <a:t>Syntax</a:t>
            </a:r>
          </a:p>
          <a:p>
            <a:pPr marL="0" indent="0" algn="just">
              <a:buNone/>
            </a:pPr>
            <a:r>
              <a:rPr lang="en-IN" b="0" i="0" dirty="0">
                <a:solidFill>
                  <a:srgbClr val="000000"/>
                </a:solidFill>
                <a:effectLst/>
                <a:latin typeface="inter-regular"/>
              </a:rPr>
              <a:t>string </a:t>
            </a:r>
            <a:r>
              <a:rPr lang="en-IN" b="0" i="0" dirty="0" err="1">
                <a:solidFill>
                  <a:srgbClr val="000000"/>
                </a:solidFill>
                <a:effectLst/>
                <a:latin typeface="inter-regular"/>
              </a:rPr>
              <a:t>fgetc</a:t>
            </a:r>
            <a:r>
              <a:rPr lang="en-IN" b="0" i="0" dirty="0">
                <a:solidFill>
                  <a:srgbClr val="000000"/>
                </a:solidFill>
                <a:effectLst/>
                <a:latin typeface="inter-regular"/>
              </a:rPr>
              <a:t> ( resource $handle )  </a:t>
            </a:r>
          </a:p>
          <a:p>
            <a:pPr marL="0" indent="0" algn="just">
              <a:buNone/>
            </a:pPr>
            <a:r>
              <a:rPr lang="en-IN" b="1" i="0" dirty="0">
                <a:solidFill>
                  <a:srgbClr val="610B4B"/>
                </a:solidFill>
                <a:effectLst/>
                <a:latin typeface="erdana"/>
              </a:rPr>
              <a:t>Example</a:t>
            </a:r>
          </a:p>
          <a:p>
            <a:pPr marL="0" indent="0" algn="just">
              <a:buNone/>
            </a:pPr>
            <a:r>
              <a:rPr lang="en-IN" b="0" i="0" dirty="0">
                <a:solidFill>
                  <a:srgbClr val="000000"/>
                </a:solidFill>
                <a:effectLst/>
                <a:latin typeface="inter-regular"/>
              </a:rPr>
              <a:t>&lt;?</a:t>
            </a:r>
            <a:r>
              <a:rPr lang="en-IN" b="0" i="0" dirty="0" err="1">
                <a:solidFill>
                  <a:srgbClr val="000000"/>
                </a:solidFill>
                <a:effectLst/>
                <a:latin typeface="inter-regular"/>
              </a:rPr>
              <a:t>php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 </a:t>
            </a:r>
            <a:r>
              <a:rPr lang="en-IN" b="0" i="0" dirty="0" err="1">
                <a:solidFill>
                  <a:srgbClr val="000000"/>
                </a:solidFill>
                <a:effectLst/>
                <a:latin typeface="inter-regular"/>
              </a:rPr>
              <a:t>fopen</a:t>
            </a:r>
            <a:r>
              <a:rPr lang="en-IN" b="0" i="0" dirty="0">
                <a:solidFill>
                  <a:srgbClr val="000000"/>
                </a:solidFill>
                <a:effectLst/>
                <a:latin typeface="inter-regular"/>
              </a:rPr>
              <a:t>(</a:t>
            </a:r>
            <a:r>
              <a:rPr lang="en-IN" b="0" i="0" dirty="0">
                <a:solidFill>
                  <a:srgbClr val="0000FF"/>
                </a:solidFill>
                <a:effectLst/>
                <a:latin typeface="inter-regular"/>
              </a:rPr>
              <a:t>"c:\\file1.txt"</a:t>
            </a:r>
            <a:r>
              <a:rPr lang="en-IN" b="0" i="0" dirty="0">
                <a:solidFill>
                  <a:srgbClr val="000000"/>
                </a:solidFill>
                <a:effectLst/>
                <a:latin typeface="inter-regular"/>
              </a:rPr>
              <a:t>, </a:t>
            </a:r>
            <a:r>
              <a:rPr lang="en-IN" b="0" i="0" dirty="0">
                <a:solidFill>
                  <a:srgbClr val="0000FF"/>
                </a:solidFill>
                <a:effectLst/>
                <a:latin typeface="inter-regular"/>
              </a:rPr>
              <a:t>"r"</a:t>
            </a:r>
            <a:r>
              <a:rPr lang="en-IN" b="0" i="0" dirty="0">
                <a:solidFill>
                  <a:srgbClr val="000000"/>
                </a:solidFill>
                <a:effectLst/>
                <a:latin typeface="inter-regular"/>
              </a:rPr>
              <a:t>);</a:t>
            </a:r>
            <a:r>
              <a:rPr lang="en-IN" b="0" i="0" dirty="0">
                <a:solidFill>
                  <a:srgbClr val="008200"/>
                </a:solidFill>
                <a:effectLst/>
                <a:latin typeface="inter-regular"/>
              </a:rPr>
              <a:t>//open file in read mode  </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feof</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echo </a:t>
            </a:r>
            <a:r>
              <a:rPr lang="en-IN" b="0" i="0" dirty="0" err="1">
                <a:solidFill>
                  <a:srgbClr val="000000"/>
                </a:solidFill>
                <a:effectLst/>
                <a:latin typeface="inter-regular"/>
              </a:rPr>
              <a:t>fgetc</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fclose</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33018531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7472-E043-8AAF-AE50-203B36907947}"/>
              </a:ext>
            </a:extLst>
          </p:cNvPr>
          <p:cNvSpPr>
            <a:spLocks noGrp="1"/>
          </p:cNvSpPr>
          <p:nvPr>
            <p:ph type="title"/>
          </p:nvPr>
        </p:nvSpPr>
        <p:spPr/>
        <p:txBody>
          <a:bodyPr/>
          <a:lstStyle/>
          <a:p>
            <a:r>
              <a:rPr lang="en-IN" b="0" i="0" dirty="0">
                <a:solidFill>
                  <a:srgbClr val="610B38"/>
                </a:solidFill>
                <a:effectLst/>
                <a:latin typeface="erdana"/>
              </a:rPr>
              <a:t>PHP Write File - </a:t>
            </a:r>
            <a:r>
              <a:rPr lang="en-IN" b="0" i="0" dirty="0" err="1">
                <a:solidFill>
                  <a:srgbClr val="610B38"/>
                </a:solidFill>
                <a:effectLst/>
                <a:latin typeface="erdana"/>
              </a:rPr>
              <a:t>fwrite</a:t>
            </a:r>
            <a:r>
              <a:rPr lang="en-IN" b="0" i="0" dirty="0">
                <a:solidFill>
                  <a:srgbClr val="610B38"/>
                </a:solidFill>
                <a:effectLst/>
                <a:latin typeface="erdana"/>
              </a:rPr>
              <a:t>()</a:t>
            </a:r>
            <a:endParaRPr lang="en-IN" dirty="0"/>
          </a:p>
        </p:txBody>
      </p:sp>
      <p:sp>
        <p:nvSpPr>
          <p:cNvPr id="3" name="Content Placeholder 2">
            <a:extLst>
              <a:ext uri="{FF2B5EF4-FFF2-40B4-BE49-F238E27FC236}">
                <a16:creationId xmlns:a16="http://schemas.microsoft.com/office/drawing/2014/main" id="{45658A3E-2BE3-74CC-273B-745A752CB5F0}"/>
              </a:ext>
            </a:extLst>
          </p:cNvPr>
          <p:cNvSpPr>
            <a:spLocks noGrp="1"/>
          </p:cNvSpPr>
          <p:nvPr>
            <p:ph idx="1"/>
          </p:nvPr>
        </p:nvSpPr>
        <p:spPr/>
        <p:txBody>
          <a:bodyPr>
            <a:normAutofit fontScale="85000" lnSpcReduction="20000"/>
          </a:bodyPr>
          <a:lstStyle/>
          <a:p>
            <a:pPr marL="0" indent="0" algn="just">
              <a:buNone/>
            </a:pPr>
            <a:r>
              <a:rPr lang="en-IN" b="0" i="0" dirty="0">
                <a:solidFill>
                  <a:srgbClr val="333333"/>
                </a:solidFill>
                <a:effectLst/>
                <a:latin typeface="inter-regular"/>
              </a:rPr>
              <a:t>The PHP </a:t>
            </a:r>
            <a:r>
              <a:rPr lang="en-IN" b="0" i="0" dirty="0" err="1">
                <a:solidFill>
                  <a:srgbClr val="333333"/>
                </a:solidFill>
                <a:effectLst/>
                <a:latin typeface="inter-regular"/>
              </a:rPr>
              <a:t>fwrite</a:t>
            </a:r>
            <a:r>
              <a:rPr lang="en-IN" b="0" i="0" dirty="0">
                <a:solidFill>
                  <a:srgbClr val="333333"/>
                </a:solidFill>
                <a:effectLst/>
                <a:latin typeface="inter-regular"/>
              </a:rPr>
              <a:t>() function is used to write content of the string into file.</a:t>
            </a:r>
          </a:p>
          <a:p>
            <a:pPr marL="0" indent="0" algn="just">
              <a:buNone/>
            </a:pPr>
            <a:r>
              <a:rPr lang="en-IN" b="1" i="0" dirty="0">
                <a:solidFill>
                  <a:srgbClr val="333333"/>
                </a:solidFill>
                <a:effectLst/>
                <a:latin typeface="inter-bold"/>
              </a:rPr>
              <a:t>Syntax</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int </a:t>
            </a:r>
            <a:r>
              <a:rPr lang="en-IN" b="0" i="0" dirty="0" err="1">
                <a:solidFill>
                  <a:srgbClr val="000000"/>
                </a:solidFill>
                <a:effectLst/>
                <a:latin typeface="inter-regular"/>
              </a:rPr>
              <a:t>fwrite</a:t>
            </a:r>
            <a:r>
              <a:rPr lang="en-IN" b="0" i="0" dirty="0">
                <a:solidFill>
                  <a:srgbClr val="000000"/>
                </a:solidFill>
                <a:effectLst/>
                <a:latin typeface="inter-regular"/>
              </a:rPr>
              <a:t> ( resource $handle , string $string [, int $length ] )  </a:t>
            </a:r>
          </a:p>
          <a:p>
            <a:pPr marL="0" indent="0" algn="just">
              <a:buNone/>
            </a:pPr>
            <a:r>
              <a:rPr lang="en-IN" b="1" i="0" dirty="0">
                <a:solidFill>
                  <a:srgbClr val="333333"/>
                </a:solidFill>
                <a:effectLst/>
                <a:latin typeface="inter-bold"/>
              </a:rPr>
              <a:t>Example</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&lt;?</a:t>
            </a:r>
            <a:r>
              <a:rPr lang="en-IN" b="0" i="0" dirty="0" err="1">
                <a:solidFill>
                  <a:srgbClr val="000000"/>
                </a:solidFill>
                <a:effectLst/>
                <a:latin typeface="inter-regular"/>
              </a:rPr>
              <a:t>php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 </a:t>
            </a:r>
            <a:r>
              <a:rPr lang="en-IN" b="0" i="0" dirty="0" err="1">
                <a:solidFill>
                  <a:srgbClr val="000000"/>
                </a:solidFill>
                <a:effectLst/>
                <a:latin typeface="inter-regular"/>
              </a:rPr>
              <a:t>fopen</a:t>
            </a:r>
            <a:r>
              <a:rPr lang="en-IN" b="0" i="0" dirty="0">
                <a:solidFill>
                  <a:srgbClr val="000000"/>
                </a:solidFill>
                <a:effectLst/>
                <a:latin typeface="inter-regular"/>
              </a:rPr>
              <a:t>(</a:t>
            </a:r>
            <a:r>
              <a:rPr lang="en-IN" b="0" i="0" dirty="0">
                <a:solidFill>
                  <a:srgbClr val="0000FF"/>
                </a:solidFill>
                <a:effectLst/>
                <a:latin typeface="inter-regular"/>
              </a:rPr>
              <a:t>'data.txt'</a:t>
            </a:r>
            <a:r>
              <a:rPr lang="en-IN" b="0" i="0" dirty="0">
                <a:solidFill>
                  <a:srgbClr val="000000"/>
                </a:solidFill>
                <a:effectLst/>
                <a:latin typeface="inter-regular"/>
              </a:rPr>
              <a:t>, </a:t>
            </a:r>
            <a:r>
              <a:rPr lang="en-IN" b="0" i="0" dirty="0">
                <a:solidFill>
                  <a:srgbClr val="0000FF"/>
                </a:solidFill>
                <a:effectLst/>
                <a:latin typeface="inter-regular"/>
              </a:rPr>
              <a:t>'w'</a:t>
            </a:r>
            <a:r>
              <a:rPr lang="en-IN" b="0" i="0" dirty="0">
                <a:solidFill>
                  <a:srgbClr val="000000"/>
                </a:solidFill>
                <a:effectLst/>
                <a:latin typeface="inter-regular"/>
              </a:rPr>
              <a:t>);</a:t>
            </a:r>
            <a:r>
              <a:rPr lang="en-IN" b="0" i="0" dirty="0">
                <a:solidFill>
                  <a:srgbClr val="008200"/>
                </a:solidFill>
                <a:effectLst/>
                <a:latin typeface="inter-regular"/>
              </a:rPr>
              <a:t>//open file in write mode</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fwrite</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a:t>
            </a:r>
            <a:r>
              <a:rPr lang="en-IN" b="0" i="0" dirty="0">
                <a:solidFill>
                  <a:srgbClr val="0000FF"/>
                </a:solidFill>
                <a:effectLst/>
                <a:latin typeface="inter-regular"/>
              </a:rPr>
              <a:t>'hello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fwrite</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php</a:t>
            </a:r>
            <a:r>
              <a:rPr lang="en-IN" b="0" i="0" dirty="0">
                <a:solidFill>
                  <a:srgbClr val="0000FF"/>
                </a:solidFill>
                <a:effectLst/>
                <a:latin typeface="inter-regular"/>
              </a:rPr>
              <a:t> file'</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fclose</a:t>
            </a:r>
            <a:r>
              <a:rPr lang="en-IN" b="0" i="0" dirty="0">
                <a:solidFill>
                  <a:srgbClr val="000000"/>
                </a:solidFill>
                <a:effectLst/>
                <a:latin typeface="inter-regular"/>
              </a:rPr>
              <a:t>($</a:t>
            </a:r>
            <a:r>
              <a:rPr lang="en-IN" b="0" i="0" dirty="0" err="1">
                <a:solidFill>
                  <a:srgbClr val="000000"/>
                </a:solidFill>
                <a:effectLst/>
                <a:latin typeface="inter-regular"/>
              </a:rPr>
              <a:t>fp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echo </a:t>
            </a:r>
            <a:r>
              <a:rPr lang="en-IN" b="0" i="0" dirty="0">
                <a:solidFill>
                  <a:srgbClr val="0000FF"/>
                </a:solidFill>
                <a:effectLst/>
                <a:latin typeface="inter-regular"/>
              </a:rPr>
              <a:t>"File written successfully"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42106624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DD0C-8AEA-8DC6-91E1-E7B688A5901E}"/>
              </a:ext>
            </a:extLst>
          </p:cNvPr>
          <p:cNvSpPr>
            <a:spLocks noGrp="1"/>
          </p:cNvSpPr>
          <p:nvPr>
            <p:ph type="title"/>
          </p:nvPr>
        </p:nvSpPr>
        <p:spPr/>
        <p:txBody>
          <a:bodyPr/>
          <a:lstStyle/>
          <a:p>
            <a:r>
              <a:rPr lang="en-US" b="0" i="0" dirty="0">
                <a:solidFill>
                  <a:srgbClr val="610B38"/>
                </a:solidFill>
                <a:effectLst/>
                <a:latin typeface="erdana"/>
              </a:rPr>
              <a:t>PHP Delete File - unlink()</a:t>
            </a:r>
            <a:endParaRPr lang="en-IN" dirty="0"/>
          </a:p>
        </p:txBody>
      </p:sp>
      <p:sp>
        <p:nvSpPr>
          <p:cNvPr id="3" name="Content Placeholder 2">
            <a:extLst>
              <a:ext uri="{FF2B5EF4-FFF2-40B4-BE49-F238E27FC236}">
                <a16:creationId xmlns:a16="http://schemas.microsoft.com/office/drawing/2014/main" id="{230C2A99-A6BE-F949-4F74-27A28E7BA8BF}"/>
              </a:ext>
            </a:extLst>
          </p:cNvPr>
          <p:cNvSpPr>
            <a:spLocks noGrp="1"/>
          </p:cNvSpPr>
          <p:nvPr>
            <p:ph idx="1"/>
          </p:nvPr>
        </p:nvSpPr>
        <p:spPr/>
        <p:txBody>
          <a:bodyPr>
            <a:normAutofit lnSpcReduction="10000"/>
          </a:bodyPr>
          <a:lstStyle/>
          <a:p>
            <a:pPr marL="0" indent="0" algn="just">
              <a:buNone/>
            </a:pPr>
            <a:r>
              <a:rPr lang="en-US" b="0" i="0" dirty="0">
                <a:solidFill>
                  <a:srgbClr val="333333"/>
                </a:solidFill>
                <a:effectLst/>
                <a:latin typeface="inter-regular"/>
              </a:rPr>
              <a:t>The PHP unlink() function is used to delete file.</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bool unlink ( string $filename [, resource $context ] )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unlink(</a:t>
            </a:r>
            <a:r>
              <a:rPr lang="en-US" b="0" i="0" dirty="0">
                <a:solidFill>
                  <a:srgbClr val="0000FF"/>
                </a:solidFill>
                <a:effectLst/>
                <a:latin typeface="inter-regular"/>
              </a:rPr>
              <a:t>'data.txt'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echo </a:t>
            </a:r>
            <a:r>
              <a:rPr lang="en-US" b="0" i="0" dirty="0">
                <a:solidFill>
                  <a:srgbClr val="0000FF"/>
                </a:solidFill>
                <a:effectLst/>
                <a:latin typeface="inter-regular"/>
              </a:rPr>
              <a:t>"File deleted successfully"</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30770451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8B8F-98F5-6E6F-0307-53A195784711}"/>
              </a:ext>
            </a:extLst>
          </p:cNvPr>
          <p:cNvSpPr>
            <a:spLocks noGrp="1"/>
          </p:cNvSpPr>
          <p:nvPr>
            <p:ph type="title"/>
          </p:nvPr>
        </p:nvSpPr>
        <p:spPr/>
        <p:txBody>
          <a:bodyPr/>
          <a:lstStyle/>
          <a:p>
            <a:r>
              <a:rPr lang="en-US" b="0" i="0" dirty="0">
                <a:solidFill>
                  <a:srgbClr val="610B38"/>
                </a:solidFill>
                <a:effectLst/>
                <a:latin typeface="erdana"/>
              </a:rPr>
              <a:t>PHP File Upload</a:t>
            </a:r>
            <a:endParaRPr lang="en-IN" dirty="0"/>
          </a:p>
        </p:txBody>
      </p:sp>
      <p:sp>
        <p:nvSpPr>
          <p:cNvPr id="3" name="Content Placeholder 2">
            <a:extLst>
              <a:ext uri="{FF2B5EF4-FFF2-40B4-BE49-F238E27FC236}">
                <a16:creationId xmlns:a16="http://schemas.microsoft.com/office/drawing/2014/main" id="{3545218B-4F20-EDDA-C7E7-BB48683DF8B1}"/>
              </a:ext>
            </a:extLst>
          </p:cNvPr>
          <p:cNvSpPr>
            <a:spLocks noGrp="1"/>
          </p:cNvSpPr>
          <p:nvPr>
            <p:ph idx="1"/>
          </p:nvPr>
        </p:nvSpPr>
        <p:spPr/>
        <p:txBody>
          <a:bodyPr/>
          <a:lstStyle/>
          <a:p>
            <a:pPr algn="just"/>
            <a:r>
              <a:rPr lang="en-US" b="0" i="0" dirty="0">
                <a:solidFill>
                  <a:srgbClr val="333333"/>
                </a:solidFill>
                <a:effectLst/>
                <a:latin typeface="inter-regular"/>
              </a:rPr>
              <a:t>PHP allows you to upload single and multiple files through few lines of code only.</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PHP file upload features allows you to upload binary and text files both. </a:t>
            </a:r>
          </a:p>
          <a:p>
            <a:pPr algn="just"/>
            <a:endParaRPr lang="en-US" dirty="0">
              <a:solidFill>
                <a:srgbClr val="333333"/>
              </a:solidFill>
              <a:latin typeface="inter-regular"/>
            </a:endParaRPr>
          </a:p>
          <a:p>
            <a:pPr algn="just"/>
            <a:r>
              <a:rPr lang="en-US" b="0" i="0" dirty="0">
                <a:solidFill>
                  <a:srgbClr val="333333"/>
                </a:solidFill>
                <a:effectLst/>
                <a:latin typeface="inter-regular"/>
              </a:rPr>
              <a:t>Moreover, you can have the full control over the file to be uploaded through PHP authentication and file operation functions.</a:t>
            </a:r>
          </a:p>
          <a:p>
            <a:endParaRPr lang="en-IN" dirty="0"/>
          </a:p>
        </p:txBody>
      </p:sp>
    </p:spTree>
    <p:extLst>
      <p:ext uri="{BB962C8B-B14F-4D97-AF65-F5344CB8AC3E}">
        <p14:creationId xmlns:p14="http://schemas.microsoft.com/office/powerpoint/2010/main" val="39822514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9F82-F915-4DE1-4055-D8A28284F3CC}"/>
              </a:ext>
            </a:extLst>
          </p:cNvPr>
          <p:cNvSpPr>
            <a:spLocks noGrp="1"/>
          </p:cNvSpPr>
          <p:nvPr>
            <p:ph type="title"/>
          </p:nvPr>
        </p:nvSpPr>
        <p:spPr/>
        <p:txBody>
          <a:bodyPr/>
          <a:lstStyle/>
          <a:p>
            <a:r>
              <a:rPr lang="en-US" b="0" i="0" dirty="0">
                <a:solidFill>
                  <a:srgbClr val="610B38"/>
                </a:solidFill>
                <a:effectLst/>
                <a:latin typeface="erdana"/>
              </a:rPr>
              <a:t>PHP $_FILES</a:t>
            </a:r>
            <a:endParaRPr lang="en-IN" dirty="0"/>
          </a:p>
        </p:txBody>
      </p:sp>
      <p:sp>
        <p:nvSpPr>
          <p:cNvPr id="3" name="Content Placeholder 2">
            <a:extLst>
              <a:ext uri="{FF2B5EF4-FFF2-40B4-BE49-F238E27FC236}">
                <a16:creationId xmlns:a16="http://schemas.microsoft.com/office/drawing/2014/main" id="{04FC9FAF-0083-08FC-68C8-59863DD331E0}"/>
              </a:ext>
            </a:extLst>
          </p:cNvPr>
          <p:cNvSpPr>
            <a:spLocks noGrp="1"/>
          </p:cNvSpPr>
          <p:nvPr>
            <p:ph idx="1"/>
          </p:nvPr>
        </p:nvSpPr>
        <p:spPr>
          <a:xfrm>
            <a:off x="838200" y="1450109"/>
            <a:ext cx="10515600" cy="4726854"/>
          </a:xfrm>
        </p:spPr>
        <p:txBody>
          <a:bodyPr>
            <a:normAutofit fontScale="77500" lnSpcReduction="20000"/>
          </a:bodyPr>
          <a:lstStyle/>
          <a:p>
            <a:pPr marL="0" indent="0" algn="just">
              <a:buNone/>
            </a:pPr>
            <a:r>
              <a:rPr lang="en-US" b="0" i="0" dirty="0">
                <a:solidFill>
                  <a:srgbClr val="333333"/>
                </a:solidFill>
                <a:effectLst/>
                <a:latin typeface="inter-regular"/>
              </a:rPr>
              <a:t>The PHP global $_FILES contains all the information of file. By the help of $_FILES global, we can get file name, file type, file size, temp file name and errors associated with file.</a:t>
            </a:r>
          </a:p>
          <a:p>
            <a:pPr marL="0" indent="0" algn="just">
              <a:buNone/>
            </a:pPr>
            <a:r>
              <a:rPr lang="en-US" b="0" i="0" dirty="0">
                <a:solidFill>
                  <a:srgbClr val="333333"/>
                </a:solidFill>
                <a:effectLst/>
                <a:latin typeface="inter-regular"/>
              </a:rPr>
              <a:t>Here, we are assuming that file name is </a:t>
            </a:r>
            <a:r>
              <a:rPr lang="en-US" b="0" i="1" dirty="0">
                <a:solidFill>
                  <a:srgbClr val="333333"/>
                </a:solidFill>
                <a:effectLst/>
                <a:latin typeface="inter-regular"/>
              </a:rPr>
              <a:t>filename</a:t>
            </a:r>
            <a:r>
              <a:rPr lang="en-US" b="0" i="0" dirty="0">
                <a:solidFill>
                  <a:srgbClr val="333333"/>
                </a:solidFill>
                <a:effectLst/>
                <a:latin typeface="inter-regular"/>
              </a:rPr>
              <a:t>.</a:t>
            </a:r>
          </a:p>
          <a:p>
            <a:pPr marL="0" indent="0" algn="just">
              <a:buNone/>
            </a:pPr>
            <a:r>
              <a:rPr lang="en-US" b="0" i="0" dirty="0">
                <a:solidFill>
                  <a:srgbClr val="610B4B"/>
                </a:solidFill>
                <a:effectLst/>
                <a:latin typeface="erdana"/>
              </a:rPr>
              <a:t>$_FILES['filename']['name']</a:t>
            </a:r>
          </a:p>
          <a:p>
            <a:pPr marL="0" indent="0" algn="just">
              <a:buNone/>
            </a:pPr>
            <a:r>
              <a:rPr lang="en-US" b="0" i="0" dirty="0">
                <a:solidFill>
                  <a:srgbClr val="333333"/>
                </a:solidFill>
                <a:effectLst/>
                <a:latin typeface="inter-regular"/>
              </a:rPr>
              <a:t>returns file name.</a:t>
            </a:r>
          </a:p>
          <a:p>
            <a:pPr marL="0" indent="0" algn="just">
              <a:buNone/>
            </a:pPr>
            <a:r>
              <a:rPr lang="en-US" b="0" i="0" dirty="0">
                <a:solidFill>
                  <a:srgbClr val="610B4B"/>
                </a:solidFill>
                <a:effectLst/>
                <a:latin typeface="erdana"/>
              </a:rPr>
              <a:t>$_FILES['filename']['type']</a:t>
            </a:r>
          </a:p>
          <a:p>
            <a:pPr marL="0" indent="0" algn="just">
              <a:buNone/>
            </a:pPr>
            <a:r>
              <a:rPr lang="en-US" b="0" i="0" dirty="0">
                <a:solidFill>
                  <a:srgbClr val="333333"/>
                </a:solidFill>
                <a:effectLst/>
                <a:latin typeface="inter-regular"/>
              </a:rPr>
              <a:t>returns MIME type of the file.</a:t>
            </a:r>
          </a:p>
          <a:p>
            <a:pPr marL="0" indent="0" algn="just">
              <a:buNone/>
            </a:pPr>
            <a:r>
              <a:rPr lang="en-US" b="0" i="0" dirty="0">
                <a:solidFill>
                  <a:srgbClr val="610B4B"/>
                </a:solidFill>
                <a:effectLst/>
                <a:latin typeface="erdana"/>
              </a:rPr>
              <a:t>$_FILES['filename']['size']</a:t>
            </a:r>
          </a:p>
          <a:p>
            <a:pPr marL="0" indent="0" algn="just">
              <a:buNone/>
            </a:pPr>
            <a:r>
              <a:rPr lang="en-US" b="0" i="0" dirty="0">
                <a:solidFill>
                  <a:srgbClr val="333333"/>
                </a:solidFill>
                <a:effectLst/>
                <a:latin typeface="inter-regular"/>
              </a:rPr>
              <a:t>returns size of the file (in bytes).</a:t>
            </a:r>
          </a:p>
          <a:p>
            <a:pPr marL="0" indent="0" algn="just">
              <a:buNone/>
            </a:pPr>
            <a:r>
              <a:rPr lang="en-US" b="0" i="0" dirty="0">
                <a:solidFill>
                  <a:srgbClr val="610B4B"/>
                </a:solidFill>
                <a:effectLst/>
                <a:latin typeface="erdana"/>
              </a:rPr>
              <a:t>$_FILES['filename']['</a:t>
            </a:r>
            <a:r>
              <a:rPr lang="en-US" b="0" i="0" dirty="0" err="1">
                <a:solidFill>
                  <a:srgbClr val="610B4B"/>
                </a:solidFill>
                <a:effectLst/>
                <a:latin typeface="erdana"/>
              </a:rPr>
              <a:t>tmp_name</a:t>
            </a:r>
            <a:r>
              <a:rPr lang="en-US" b="0" i="0" dirty="0">
                <a:solidFill>
                  <a:srgbClr val="610B4B"/>
                </a:solidFill>
                <a:effectLst/>
                <a:latin typeface="erdana"/>
              </a:rPr>
              <a:t>']</a:t>
            </a:r>
          </a:p>
          <a:p>
            <a:pPr marL="0" indent="0" algn="just">
              <a:buNone/>
            </a:pPr>
            <a:r>
              <a:rPr lang="en-US" b="0" i="0" dirty="0">
                <a:solidFill>
                  <a:srgbClr val="333333"/>
                </a:solidFill>
                <a:effectLst/>
                <a:latin typeface="inter-regular"/>
              </a:rPr>
              <a:t>returns temporary file name of the file which was stored on the server.</a:t>
            </a:r>
          </a:p>
          <a:p>
            <a:pPr marL="0" indent="0" algn="just">
              <a:buNone/>
            </a:pPr>
            <a:r>
              <a:rPr lang="en-US" b="0" i="0" dirty="0">
                <a:solidFill>
                  <a:srgbClr val="610B4B"/>
                </a:solidFill>
                <a:effectLst/>
                <a:latin typeface="erdana"/>
              </a:rPr>
              <a:t>$_FILES['filename']['error']</a:t>
            </a:r>
          </a:p>
          <a:p>
            <a:pPr marL="0" indent="0" algn="just">
              <a:buNone/>
            </a:pPr>
            <a:r>
              <a:rPr lang="en-US" b="0" i="0" dirty="0">
                <a:solidFill>
                  <a:srgbClr val="333333"/>
                </a:solidFill>
                <a:effectLst/>
                <a:latin typeface="inter-regular"/>
              </a:rPr>
              <a:t>returns error code associated with this file.</a:t>
            </a:r>
          </a:p>
          <a:p>
            <a:endParaRPr lang="en-IN" dirty="0"/>
          </a:p>
        </p:txBody>
      </p:sp>
    </p:spTree>
    <p:extLst>
      <p:ext uri="{BB962C8B-B14F-4D97-AF65-F5344CB8AC3E}">
        <p14:creationId xmlns:p14="http://schemas.microsoft.com/office/powerpoint/2010/main" val="38850978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9D4D-DF47-0163-09C9-8ED2663AF10E}"/>
              </a:ext>
            </a:extLst>
          </p:cNvPr>
          <p:cNvSpPr>
            <a:spLocks noGrp="1"/>
          </p:cNvSpPr>
          <p:nvPr>
            <p:ph type="title"/>
          </p:nvPr>
        </p:nvSpPr>
        <p:spPr/>
        <p:txBody>
          <a:bodyPr/>
          <a:lstStyle/>
          <a:p>
            <a:r>
              <a:rPr lang="en-US" b="0" i="0" dirty="0" err="1">
                <a:solidFill>
                  <a:srgbClr val="610B38"/>
                </a:solidFill>
                <a:effectLst/>
                <a:latin typeface="erdana"/>
              </a:rPr>
              <a:t>move_uploaded_file</a:t>
            </a:r>
            <a:r>
              <a:rPr lang="en-US" b="0" i="0" dirty="0">
                <a:solidFill>
                  <a:srgbClr val="610B38"/>
                </a:solidFill>
                <a:effectLst/>
                <a:latin typeface="erdana"/>
              </a:rPr>
              <a:t>() function</a:t>
            </a:r>
            <a:endParaRPr lang="en-IN" dirty="0"/>
          </a:p>
        </p:txBody>
      </p:sp>
      <p:sp>
        <p:nvSpPr>
          <p:cNvPr id="3" name="Content Placeholder 2">
            <a:extLst>
              <a:ext uri="{FF2B5EF4-FFF2-40B4-BE49-F238E27FC236}">
                <a16:creationId xmlns:a16="http://schemas.microsoft.com/office/drawing/2014/main" id="{1608F93D-A5EF-3019-5AC0-427C1C381071}"/>
              </a:ext>
            </a:extLst>
          </p:cNvPr>
          <p:cNvSpPr>
            <a:spLocks noGrp="1"/>
          </p:cNvSpPr>
          <p:nvPr>
            <p:ph idx="1"/>
          </p:nvPr>
        </p:nvSpPr>
        <p:spPr/>
        <p:txBody>
          <a:bodyPr/>
          <a:lstStyle/>
          <a:p>
            <a:pPr algn="just"/>
            <a:r>
              <a:rPr lang="en-US" b="0" i="0" dirty="0">
                <a:solidFill>
                  <a:srgbClr val="333333"/>
                </a:solidFill>
                <a:effectLst/>
                <a:latin typeface="inter-regular"/>
              </a:rPr>
              <a:t>The </a:t>
            </a:r>
            <a:r>
              <a:rPr lang="en-US" b="0" i="0" dirty="0" err="1">
                <a:solidFill>
                  <a:srgbClr val="333333"/>
                </a:solidFill>
                <a:effectLst/>
                <a:latin typeface="inter-regular"/>
              </a:rPr>
              <a:t>move_uploaded_file</a:t>
            </a:r>
            <a:r>
              <a:rPr lang="en-US" b="0" i="0" dirty="0">
                <a:solidFill>
                  <a:srgbClr val="333333"/>
                </a:solidFill>
                <a:effectLst/>
                <a:latin typeface="inter-regular"/>
              </a:rPr>
              <a:t>() function moves the uploaded file to a new location. </a:t>
            </a:r>
          </a:p>
          <a:p>
            <a:pPr algn="just"/>
            <a:r>
              <a:rPr lang="en-US" b="0" i="0" dirty="0">
                <a:solidFill>
                  <a:srgbClr val="333333"/>
                </a:solidFill>
                <a:effectLst/>
                <a:latin typeface="inter-regular"/>
              </a:rPr>
              <a:t>The </a:t>
            </a:r>
            <a:r>
              <a:rPr lang="en-US" b="0" i="0" dirty="0" err="1">
                <a:solidFill>
                  <a:srgbClr val="333333"/>
                </a:solidFill>
                <a:effectLst/>
                <a:latin typeface="inter-regular"/>
              </a:rPr>
              <a:t>move_uploaded_file</a:t>
            </a:r>
            <a:r>
              <a:rPr lang="en-US" b="0" i="0" dirty="0">
                <a:solidFill>
                  <a:srgbClr val="333333"/>
                </a:solidFill>
                <a:effectLst/>
                <a:latin typeface="inter-regular"/>
              </a:rPr>
              <a:t>() function checks internally if the file is uploaded thorough the POST request. It moves the file if it is uploaded through the POST request.</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bool </a:t>
            </a:r>
            <a:r>
              <a:rPr lang="en-US" b="0" i="0" dirty="0" err="1">
                <a:solidFill>
                  <a:srgbClr val="000000"/>
                </a:solidFill>
                <a:effectLst/>
                <a:latin typeface="inter-regular"/>
              </a:rPr>
              <a:t>move_uploaded_file</a:t>
            </a:r>
            <a:r>
              <a:rPr lang="en-US" b="0" i="0" dirty="0">
                <a:solidFill>
                  <a:srgbClr val="000000"/>
                </a:solidFill>
                <a:effectLst/>
                <a:latin typeface="inter-regular"/>
              </a:rPr>
              <a:t> ( string $filename , string $destination )  </a:t>
            </a:r>
          </a:p>
          <a:p>
            <a:endParaRPr lang="en-IN" dirty="0"/>
          </a:p>
        </p:txBody>
      </p:sp>
    </p:spTree>
    <p:extLst>
      <p:ext uri="{BB962C8B-B14F-4D97-AF65-F5344CB8AC3E}">
        <p14:creationId xmlns:p14="http://schemas.microsoft.com/office/powerpoint/2010/main" val="273961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4EC2-019C-35A7-2A4D-2CB308E8586F}"/>
              </a:ext>
            </a:extLst>
          </p:cNvPr>
          <p:cNvSpPr>
            <a:spLocks noGrp="1"/>
          </p:cNvSpPr>
          <p:nvPr>
            <p:ph type="title"/>
          </p:nvPr>
        </p:nvSpPr>
        <p:spPr/>
        <p:txBody>
          <a:bodyPr/>
          <a:lstStyle/>
          <a:p>
            <a:r>
              <a:rPr lang="en-IN" dirty="0"/>
              <a:t>Local Variable</a:t>
            </a:r>
          </a:p>
        </p:txBody>
      </p:sp>
      <p:pic>
        <p:nvPicPr>
          <p:cNvPr id="5" name="Content Placeholder 4">
            <a:extLst>
              <a:ext uri="{FF2B5EF4-FFF2-40B4-BE49-F238E27FC236}">
                <a16:creationId xmlns:a16="http://schemas.microsoft.com/office/drawing/2014/main" id="{1D3E2F37-BE44-97CA-9C72-771DD8E025CA}"/>
              </a:ext>
            </a:extLst>
          </p:cNvPr>
          <p:cNvPicPr>
            <a:picLocks noGrp="1" noChangeAspect="1"/>
          </p:cNvPicPr>
          <p:nvPr>
            <p:ph idx="1"/>
          </p:nvPr>
        </p:nvPicPr>
        <p:blipFill>
          <a:blip r:embed="rId2"/>
          <a:stretch>
            <a:fillRect/>
          </a:stretch>
        </p:blipFill>
        <p:spPr>
          <a:xfrm>
            <a:off x="3166653" y="2667608"/>
            <a:ext cx="5858693" cy="2667372"/>
          </a:xfrm>
        </p:spPr>
      </p:pic>
      <p:sp>
        <p:nvSpPr>
          <p:cNvPr id="6" name="Rectangle 1">
            <a:extLst>
              <a:ext uri="{FF2B5EF4-FFF2-40B4-BE49-F238E27FC236}">
                <a16:creationId xmlns:a16="http://schemas.microsoft.com/office/drawing/2014/main" id="{80B0048C-03F3-03A5-603A-06967A942111}"/>
              </a:ext>
            </a:extLst>
          </p:cNvPr>
          <p:cNvSpPr>
            <a:spLocks noChangeArrowheads="1"/>
          </p:cNvSpPr>
          <p:nvPr/>
        </p:nvSpPr>
        <p:spPr bwMode="auto">
          <a:xfrm>
            <a:off x="4502454" y="6010359"/>
            <a:ext cx="3187091"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inter-bold"/>
              </a:rPr>
              <a:t>Output:</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Arial Unicode MS"/>
              </a:rPr>
              <a:t>Local variable declared inside the function is: 45</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585888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82BB-82BD-9906-06AC-5996745F302F}"/>
              </a:ext>
            </a:extLst>
          </p:cNvPr>
          <p:cNvSpPr>
            <a:spLocks noGrp="1"/>
          </p:cNvSpPr>
          <p:nvPr>
            <p:ph type="title"/>
          </p:nvPr>
        </p:nvSpPr>
        <p:spPr/>
        <p:txBody>
          <a:bodyPr/>
          <a:lstStyle/>
          <a:p>
            <a:r>
              <a:rPr lang="en-IN" b="0" i="0" dirty="0">
                <a:solidFill>
                  <a:srgbClr val="610B38"/>
                </a:solidFill>
                <a:effectLst/>
                <a:latin typeface="erdana"/>
              </a:rPr>
              <a:t>PHP File Upload Example</a:t>
            </a:r>
            <a:endParaRPr lang="en-IN" dirty="0"/>
          </a:p>
        </p:txBody>
      </p:sp>
      <p:pic>
        <p:nvPicPr>
          <p:cNvPr id="5" name="Content Placeholder 4">
            <a:extLst>
              <a:ext uri="{FF2B5EF4-FFF2-40B4-BE49-F238E27FC236}">
                <a16:creationId xmlns:a16="http://schemas.microsoft.com/office/drawing/2014/main" id="{EDDE32E9-CAE0-9575-B5A3-2F8B6F8B8076}"/>
              </a:ext>
            </a:extLst>
          </p:cNvPr>
          <p:cNvPicPr>
            <a:picLocks noGrp="1" noChangeAspect="1"/>
          </p:cNvPicPr>
          <p:nvPr>
            <p:ph idx="1"/>
          </p:nvPr>
        </p:nvPicPr>
        <p:blipFill>
          <a:blip r:embed="rId2"/>
          <a:stretch>
            <a:fillRect/>
          </a:stretch>
        </p:blipFill>
        <p:spPr>
          <a:xfrm>
            <a:off x="947174" y="1690687"/>
            <a:ext cx="7282426" cy="5113733"/>
          </a:xfrm>
        </p:spPr>
      </p:pic>
    </p:spTree>
    <p:extLst>
      <p:ext uri="{BB962C8B-B14F-4D97-AF65-F5344CB8AC3E}">
        <p14:creationId xmlns:p14="http://schemas.microsoft.com/office/powerpoint/2010/main" val="23096837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DE34-9E0E-8D5F-2FC5-CA2FF78FC6F4}"/>
              </a:ext>
            </a:extLst>
          </p:cNvPr>
          <p:cNvSpPr>
            <a:spLocks noGrp="1"/>
          </p:cNvSpPr>
          <p:nvPr>
            <p:ph type="title"/>
          </p:nvPr>
        </p:nvSpPr>
        <p:spPr/>
        <p:txBody>
          <a:bodyPr/>
          <a:lstStyle/>
          <a:p>
            <a:r>
              <a:rPr lang="en-US" b="0" i="0" dirty="0">
                <a:solidFill>
                  <a:srgbClr val="610B38"/>
                </a:solidFill>
                <a:effectLst/>
                <a:latin typeface="erdana"/>
              </a:rPr>
              <a:t>PHP Download File</a:t>
            </a:r>
            <a:endParaRPr lang="en-IN" dirty="0"/>
          </a:p>
        </p:txBody>
      </p:sp>
      <p:sp>
        <p:nvSpPr>
          <p:cNvPr id="3" name="Content Placeholder 2">
            <a:extLst>
              <a:ext uri="{FF2B5EF4-FFF2-40B4-BE49-F238E27FC236}">
                <a16:creationId xmlns:a16="http://schemas.microsoft.com/office/drawing/2014/main" id="{10459BA2-22D5-8050-6B6E-5B41AADDBCF0}"/>
              </a:ext>
            </a:extLst>
          </p:cNvPr>
          <p:cNvSpPr>
            <a:spLocks noGrp="1"/>
          </p:cNvSpPr>
          <p:nvPr>
            <p:ph idx="1"/>
          </p:nvPr>
        </p:nvSpPr>
        <p:spPr/>
        <p:txBody>
          <a:bodyPr/>
          <a:lstStyle/>
          <a:p>
            <a:pPr algn="just"/>
            <a:r>
              <a:rPr lang="en-US" b="0" i="0" dirty="0">
                <a:solidFill>
                  <a:srgbClr val="333333"/>
                </a:solidFill>
                <a:effectLst/>
                <a:latin typeface="inter-regular"/>
              </a:rPr>
              <a:t>PHP enables you to download file easily using built-in </a:t>
            </a:r>
            <a:r>
              <a:rPr lang="en-US" b="0" i="0" dirty="0" err="1">
                <a:solidFill>
                  <a:srgbClr val="333333"/>
                </a:solidFill>
                <a:effectLst/>
                <a:latin typeface="inter-regular"/>
              </a:rPr>
              <a:t>readfile</a:t>
            </a:r>
            <a:r>
              <a:rPr lang="en-US" b="0" i="0" dirty="0">
                <a:solidFill>
                  <a:srgbClr val="333333"/>
                </a:solidFill>
                <a:effectLst/>
                <a:latin typeface="inter-regular"/>
              </a:rPr>
              <a:t>() function. </a:t>
            </a:r>
          </a:p>
          <a:p>
            <a:pPr algn="just"/>
            <a:endParaRPr lang="en-US" dirty="0">
              <a:solidFill>
                <a:srgbClr val="333333"/>
              </a:solidFill>
              <a:latin typeface="inter-regular"/>
            </a:endParaRPr>
          </a:p>
          <a:p>
            <a:pPr algn="just"/>
            <a:r>
              <a:rPr lang="en-US" b="0" i="0" dirty="0">
                <a:solidFill>
                  <a:srgbClr val="333333"/>
                </a:solidFill>
                <a:effectLst/>
                <a:latin typeface="inter-regular"/>
              </a:rPr>
              <a:t>The </a:t>
            </a:r>
            <a:r>
              <a:rPr lang="en-US" b="0" i="0" dirty="0" err="1">
                <a:solidFill>
                  <a:srgbClr val="333333"/>
                </a:solidFill>
                <a:effectLst/>
                <a:latin typeface="inter-regular"/>
              </a:rPr>
              <a:t>readfile</a:t>
            </a:r>
            <a:r>
              <a:rPr lang="en-US" b="0" i="0" dirty="0">
                <a:solidFill>
                  <a:srgbClr val="333333"/>
                </a:solidFill>
                <a:effectLst/>
                <a:latin typeface="inter-regular"/>
              </a:rPr>
              <a:t>() function reads a file and writes it to the output buffer.</a:t>
            </a:r>
          </a:p>
          <a:p>
            <a:endParaRPr lang="en-IN" dirty="0"/>
          </a:p>
        </p:txBody>
      </p:sp>
    </p:spTree>
    <p:extLst>
      <p:ext uri="{BB962C8B-B14F-4D97-AF65-F5344CB8AC3E}">
        <p14:creationId xmlns:p14="http://schemas.microsoft.com/office/powerpoint/2010/main" val="33420763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B4AB-A9E9-85E5-5969-7814559A8206}"/>
              </a:ext>
            </a:extLst>
          </p:cNvPr>
          <p:cNvSpPr>
            <a:spLocks noGrp="1"/>
          </p:cNvSpPr>
          <p:nvPr>
            <p:ph type="title"/>
          </p:nvPr>
        </p:nvSpPr>
        <p:spPr/>
        <p:txBody>
          <a:bodyPr/>
          <a:lstStyle/>
          <a:p>
            <a:r>
              <a:rPr lang="en-US" b="0" i="0" dirty="0">
                <a:solidFill>
                  <a:srgbClr val="610B38"/>
                </a:solidFill>
                <a:effectLst/>
                <a:latin typeface="erdana"/>
              </a:rPr>
              <a:t>PHP </a:t>
            </a:r>
            <a:r>
              <a:rPr lang="en-US" b="0" i="0" dirty="0" err="1">
                <a:solidFill>
                  <a:srgbClr val="610B38"/>
                </a:solidFill>
                <a:effectLst/>
                <a:latin typeface="erdana"/>
              </a:rPr>
              <a:t>readfile</a:t>
            </a:r>
            <a:r>
              <a:rPr lang="en-US" b="0" i="0" dirty="0">
                <a:solidFill>
                  <a:srgbClr val="610B38"/>
                </a:solidFill>
                <a:effectLst/>
                <a:latin typeface="erdana"/>
              </a:rPr>
              <a:t>() function</a:t>
            </a:r>
            <a:endParaRPr lang="en-IN" dirty="0"/>
          </a:p>
        </p:txBody>
      </p:sp>
      <p:sp>
        <p:nvSpPr>
          <p:cNvPr id="3" name="Content Placeholder 2">
            <a:extLst>
              <a:ext uri="{FF2B5EF4-FFF2-40B4-BE49-F238E27FC236}">
                <a16:creationId xmlns:a16="http://schemas.microsoft.com/office/drawing/2014/main" id="{5F224AF5-39CD-D1FD-7BAA-3CC47A6F143E}"/>
              </a:ext>
            </a:extLst>
          </p:cNvPr>
          <p:cNvSpPr>
            <a:spLocks noGrp="1"/>
          </p:cNvSpPr>
          <p:nvPr>
            <p:ph idx="1"/>
          </p:nvPr>
        </p:nvSpPr>
        <p:spPr/>
        <p:txBody>
          <a:bodyPr/>
          <a:lstStyle/>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int </a:t>
            </a:r>
            <a:r>
              <a:rPr lang="en-US" b="0" i="0" dirty="0" err="1">
                <a:solidFill>
                  <a:srgbClr val="000000"/>
                </a:solidFill>
                <a:effectLst/>
                <a:latin typeface="inter-regular"/>
              </a:rPr>
              <a:t>readfile</a:t>
            </a:r>
            <a:r>
              <a:rPr lang="en-US" b="0" i="0" dirty="0">
                <a:solidFill>
                  <a:srgbClr val="000000"/>
                </a:solidFill>
                <a:effectLst/>
                <a:latin typeface="inter-regular"/>
              </a:rPr>
              <a:t> ( string $filename [, bool $</a:t>
            </a:r>
            <a:r>
              <a:rPr lang="en-US" b="0" i="0" dirty="0" err="1">
                <a:solidFill>
                  <a:srgbClr val="FF0000"/>
                </a:solidFill>
                <a:effectLst/>
                <a:latin typeface="inter-regular"/>
              </a:rPr>
              <a:t>use_include_path</a:t>
            </a:r>
            <a:r>
              <a:rPr lang="en-US" b="0" i="0" dirty="0">
                <a:solidFill>
                  <a:srgbClr val="000000"/>
                </a:solidFill>
                <a:effectLst/>
                <a:latin typeface="inter-regular"/>
              </a:rPr>
              <a:t> = </a:t>
            </a:r>
            <a:r>
              <a:rPr lang="en-US" b="0" i="0" dirty="0">
                <a:solidFill>
                  <a:srgbClr val="0000FF"/>
                </a:solidFill>
                <a:effectLst/>
                <a:latin typeface="inter-regular"/>
              </a:rPr>
              <a:t>false</a:t>
            </a:r>
            <a:r>
              <a:rPr lang="en-US" b="0" i="0" dirty="0">
                <a:solidFill>
                  <a:srgbClr val="000000"/>
                </a:solidFill>
                <a:effectLst/>
                <a:latin typeface="inter-regular"/>
              </a:rPr>
              <a:t> [, resource $context ]] )  </a:t>
            </a:r>
          </a:p>
          <a:p>
            <a:pPr marL="0" indent="0" algn="just">
              <a:buNone/>
            </a:pPr>
            <a:r>
              <a:rPr lang="en-US" b="1" i="0" dirty="0">
                <a:solidFill>
                  <a:srgbClr val="333333"/>
                </a:solidFill>
                <a:effectLst/>
                <a:latin typeface="inter-bold"/>
              </a:rPr>
              <a:t>$filename</a:t>
            </a:r>
            <a:r>
              <a:rPr lang="en-US" b="0" i="0" dirty="0">
                <a:solidFill>
                  <a:srgbClr val="333333"/>
                </a:solidFill>
                <a:effectLst/>
                <a:latin typeface="inter-regular"/>
              </a:rPr>
              <a:t>: represents the file name</a:t>
            </a:r>
          </a:p>
          <a:p>
            <a:pPr marL="0" indent="0" algn="just">
              <a:buNone/>
            </a:pPr>
            <a:r>
              <a:rPr lang="en-US" b="1" i="0" dirty="0">
                <a:solidFill>
                  <a:srgbClr val="333333"/>
                </a:solidFill>
                <a:effectLst/>
                <a:latin typeface="inter-bold"/>
              </a:rPr>
              <a:t>$</a:t>
            </a:r>
            <a:r>
              <a:rPr lang="en-US" b="1" i="0" dirty="0" err="1">
                <a:solidFill>
                  <a:srgbClr val="333333"/>
                </a:solidFill>
                <a:effectLst/>
                <a:latin typeface="inter-bold"/>
              </a:rPr>
              <a:t>use_include_path</a:t>
            </a:r>
            <a:r>
              <a:rPr lang="en-US" b="0" i="0" dirty="0">
                <a:solidFill>
                  <a:srgbClr val="333333"/>
                </a:solidFill>
                <a:effectLst/>
                <a:latin typeface="inter-regular"/>
              </a:rPr>
              <a:t>: it is the optional parameter. It is by default false. You can set it to true to the search the file in the </a:t>
            </a:r>
            <a:r>
              <a:rPr lang="en-US" b="0" i="0" dirty="0" err="1">
                <a:solidFill>
                  <a:srgbClr val="333333"/>
                </a:solidFill>
                <a:effectLst/>
                <a:latin typeface="inter-regular"/>
              </a:rPr>
              <a:t>included_path</a:t>
            </a:r>
            <a:r>
              <a:rPr lang="en-US" b="0" i="0" dirty="0">
                <a:solidFill>
                  <a:srgbClr val="333333"/>
                </a:solidFill>
                <a:effectLst/>
                <a:latin typeface="inter-regular"/>
              </a:rPr>
              <a:t>.</a:t>
            </a:r>
          </a:p>
          <a:p>
            <a:pPr marL="0" indent="0" algn="just">
              <a:buNone/>
            </a:pPr>
            <a:r>
              <a:rPr lang="en-US" b="1" i="0" dirty="0">
                <a:solidFill>
                  <a:srgbClr val="333333"/>
                </a:solidFill>
                <a:effectLst/>
                <a:latin typeface="inter-bold"/>
              </a:rPr>
              <a:t>$context</a:t>
            </a:r>
            <a:r>
              <a:rPr lang="en-US" b="0" i="0" dirty="0">
                <a:solidFill>
                  <a:srgbClr val="333333"/>
                </a:solidFill>
                <a:effectLst/>
                <a:latin typeface="inter-regular"/>
              </a:rPr>
              <a:t>: represents the context stream resource.</a:t>
            </a:r>
          </a:p>
          <a:p>
            <a:pPr marL="0" indent="0" algn="just">
              <a:buNone/>
            </a:pPr>
            <a:r>
              <a:rPr lang="en-US" b="1" i="0" dirty="0">
                <a:solidFill>
                  <a:srgbClr val="333333"/>
                </a:solidFill>
                <a:effectLst/>
                <a:latin typeface="inter-bold"/>
              </a:rPr>
              <a:t>int</a:t>
            </a:r>
            <a:r>
              <a:rPr lang="en-US" b="0" i="0" dirty="0">
                <a:solidFill>
                  <a:srgbClr val="333333"/>
                </a:solidFill>
                <a:effectLst/>
                <a:latin typeface="inter-regular"/>
              </a:rPr>
              <a:t>: it returns the number of bytes read from the file.</a:t>
            </a:r>
          </a:p>
          <a:p>
            <a:endParaRPr lang="en-IN" dirty="0"/>
          </a:p>
        </p:txBody>
      </p:sp>
    </p:spTree>
    <p:extLst>
      <p:ext uri="{BB962C8B-B14F-4D97-AF65-F5344CB8AC3E}">
        <p14:creationId xmlns:p14="http://schemas.microsoft.com/office/powerpoint/2010/main" val="34394472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9D5D-25BD-2E7C-2EB4-F4B2185DCBE3}"/>
              </a:ext>
            </a:extLst>
          </p:cNvPr>
          <p:cNvSpPr>
            <a:spLocks noGrp="1"/>
          </p:cNvSpPr>
          <p:nvPr>
            <p:ph type="title"/>
          </p:nvPr>
        </p:nvSpPr>
        <p:spPr/>
        <p:txBody>
          <a:bodyPr/>
          <a:lstStyle/>
          <a:p>
            <a:r>
              <a:rPr lang="en-US" b="0" i="0" dirty="0">
                <a:solidFill>
                  <a:srgbClr val="610B38"/>
                </a:solidFill>
                <a:effectLst/>
                <a:latin typeface="erdana"/>
              </a:rPr>
              <a:t>PHP Download File Example: Text File</a:t>
            </a:r>
            <a:endParaRPr lang="en-IN" dirty="0"/>
          </a:p>
        </p:txBody>
      </p:sp>
      <p:sp>
        <p:nvSpPr>
          <p:cNvPr id="3" name="Content Placeholder 2">
            <a:extLst>
              <a:ext uri="{FF2B5EF4-FFF2-40B4-BE49-F238E27FC236}">
                <a16:creationId xmlns:a16="http://schemas.microsoft.com/office/drawing/2014/main" id="{00F6B74C-0549-1CEA-2EAB-6A903E815AFE}"/>
              </a:ext>
            </a:extLst>
          </p:cNvPr>
          <p:cNvSpPr>
            <a:spLocks noGrp="1"/>
          </p:cNvSpPr>
          <p:nvPr>
            <p:ph idx="1"/>
          </p:nvPr>
        </p:nvSpPr>
        <p:spPr>
          <a:xfrm>
            <a:off x="838200" y="1825625"/>
            <a:ext cx="11353800" cy="4351338"/>
          </a:xfrm>
        </p:spPr>
        <p:txBody>
          <a:bodyPr/>
          <a:lstStyle/>
          <a:p>
            <a:pPr marL="0" indent="0" algn="just">
              <a:buNone/>
            </a:pPr>
            <a:r>
              <a:rPr lang="en-IN" b="1" i="0" dirty="0">
                <a:solidFill>
                  <a:srgbClr val="006699"/>
                </a:solidFill>
                <a:effectLst/>
                <a:latin typeface="inter-regular"/>
              </a:rPr>
              <a:t>&lt;?</a:t>
            </a:r>
            <a:r>
              <a:rPr lang="en-IN" b="1" i="0" dirty="0" err="1">
                <a:solidFill>
                  <a:srgbClr val="006699"/>
                </a:solidFill>
                <a:effectLst/>
                <a:latin typeface="inter-regular"/>
              </a:rPr>
              <a:t>php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b="0" i="0" dirty="0" err="1">
                <a:solidFill>
                  <a:srgbClr val="FF0000"/>
                </a:solidFill>
                <a:effectLst/>
                <a:latin typeface="inter-regular"/>
              </a:rPr>
              <a:t>file_url</a:t>
            </a:r>
            <a:r>
              <a:rPr lang="en-IN" b="0" i="0" dirty="0">
                <a:solidFill>
                  <a:srgbClr val="000000"/>
                </a:solidFill>
                <a:effectLst/>
                <a:latin typeface="inter-regular"/>
              </a:rPr>
              <a:t> = </a:t>
            </a:r>
            <a:r>
              <a:rPr lang="en-IN" b="0" i="0" dirty="0">
                <a:solidFill>
                  <a:srgbClr val="0000FF"/>
                </a:solidFill>
                <a:effectLst/>
                <a:latin typeface="inter-regular"/>
              </a:rPr>
              <a:t>'http://www.php.com/f.txt'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header('Content-Type: application/octet-stream');  </a:t>
            </a:r>
          </a:p>
          <a:p>
            <a:pPr marL="0" indent="0" algn="just">
              <a:buNone/>
            </a:pPr>
            <a:r>
              <a:rPr lang="en-IN" b="0" i="0" dirty="0">
                <a:solidFill>
                  <a:srgbClr val="000000"/>
                </a:solidFill>
                <a:effectLst/>
                <a:latin typeface="inter-regular"/>
              </a:rPr>
              <a:t>header("Content-Transfer-Encoding: utf-8");   </a:t>
            </a:r>
          </a:p>
          <a:p>
            <a:pPr marL="0" indent="0" algn="just">
              <a:buNone/>
            </a:pPr>
            <a:r>
              <a:rPr lang="en-IN" b="0" i="0" dirty="0">
                <a:solidFill>
                  <a:srgbClr val="000000"/>
                </a:solidFill>
                <a:effectLst/>
                <a:latin typeface="inter-regular"/>
              </a:rPr>
              <a:t>header("Content-disposition: attachment; </a:t>
            </a:r>
            <a:r>
              <a:rPr lang="en-IN" b="0" i="0" dirty="0">
                <a:solidFill>
                  <a:srgbClr val="FF0000"/>
                </a:solidFill>
                <a:effectLst/>
                <a:latin typeface="inter-regular"/>
              </a:rPr>
              <a:t>filename</a:t>
            </a:r>
            <a:r>
              <a:rPr lang="en-IN" b="0" i="0" dirty="0">
                <a:solidFill>
                  <a:srgbClr val="000000"/>
                </a:solidFill>
                <a:effectLst/>
                <a:latin typeface="inter-regular"/>
              </a:rPr>
              <a:t>=\"" . </a:t>
            </a:r>
            <a:r>
              <a:rPr lang="en-IN" b="0" i="0" dirty="0" err="1">
                <a:solidFill>
                  <a:srgbClr val="000000"/>
                </a:solidFill>
                <a:effectLst/>
                <a:latin typeface="inter-regular"/>
              </a:rPr>
              <a:t>basename</a:t>
            </a:r>
            <a:r>
              <a:rPr lang="en-IN" b="0" i="0" dirty="0">
                <a:solidFill>
                  <a:srgbClr val="000000"/>
                </a:solidFill>
                <a:effectLst/>
                <a:latin typeface="inter-regular"/>
              </a:rPr>
              <a:t>($</a:t>
            </a:r>
            <a:r>
              <a:rPr lang="en-IN" b="0" i="0" dirty="0" err="1">
                <a:solidFill>
                  <a:srgbClr val="000000"/>
                </a:solidFill>
                <a:effectLst/>
                <a:latin typeface="inter-regular"/>
              </a:rPr>
              <a:t>file_url</a:t>
            </a:r>
            <a:r>
              <a:rPr lang="en-IN" b="0" i="0" dirty="0">
                <a:solidFill>
                  <a:srgbClr val="000000"/>
                </a:solidFill>
                <a:effectLst/>
                <a:latin typeface="inter-regular"/>
              </a:rPr>
              <a:t>) . "\"");   </a:t>
            </a:r>
          </a:p>
          <a:p>
            <a:pPr marL="0" indent="0" algn="just">
              <a:buNone/>
            </a:pPr>
            <a:r>
              <a:rPr lang="en-IN" b="0" i="0" dirty="0" err="1">
                <a:solidFill>
                  <a:srgbClr val="000000"/>
                </a:solidFill>
                <a:effectLst/>
                <a:latin typeface="inter-regular"/>
              </a:rPr>
              <a:t>readfile</a:t>
            </a:r>
            <a:r>
              <a:rPr lang="en-IN" b="0" i="0" dirty="0">
                <a:solidFill>
                  <a:srgbClr val="000000"/>
                </a:solidFill>
                <a:effectLst/>
                <a:latin typeface="inter-regular"/>
              </a:rPr>
              <a:t>($</a:t>
            </a:r>
            <a:r>
              <a:rPr lang="en-IN" b="0" i="0" dirty="0" err="1">
                <a:solidFill>
                  <a:srgbClr val="000000"/>
                </a:solidFill>
                <a:effectLst/>
                <a:latin typeface="inter-regular"/>
              </a:rPr>
              <a:t>file_url</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?&gt;</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2365513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4D1C-49D4-117A-4B99-6D07494B9F7D}"/>
              </a:ext>
            </a:extLst>
          </p:cNvPr>
          <p:cNvSpPr>
            <a:spLocks noGrp="1"/>
          </p:cNvSpPr>
          <p:nvPr>
            <p:ph type="title"/>
          </p:nvPr>
        </p:nvSpPr>
        <p:spPr/>
        <p:txBody>
          <a:bodyPr/>
          <a:lstStyle/>
          <a:p>
            <a:r>
              <a:rPr lang="en-US" b="0" i="0" dirty="0">
                <a:solidFill>
                  <a:srgbClr val="610B38"/>
                </a:solidFill>
                <a:effectLst/>
                <a:latin typeface="erdana"/>
              </a:rPr>
              <a:t>PHP Download File Example: Binary File</a:t>
            </a:r>
            <a:endParaRPr lang="en-IN" dirty="0"/>
          </a:p>
        </p:txBody>
      </p:sp>
      <p:sp>
        <p:nvSpPr>
          <p:cNvPr id="3" name="Content Placeholder 2">
            <a:extLst>
              <a:ext uri="{FF2B5EF4-FFF2-40B4-BE49-F238E27FC236}">
                <a16:creationId xmlns:a16="http://schemas.microsoft.com/office/drawing/2014/main" id="{65B48026-F8B4-7ACF-D7F8-6FDF53AA4881}"/>
              </a:ext>
            </a:extLst>
          </p:cNvPr>
          <p:cNvSpPr>
            <a:spLocks noGrp="1"/>
          </p:cNvSpPr>
          <p:nvPr>
            <p:ph idx="1"/>
          </p:nvPr>
        </p:nvSpPr>
        <p:spPr/>
        <p:txBody>
          <a:bodyPr/>
          <a:lstStyle/>
          <a:p>
            <a:pPr marL="0" indent="0" algn="just">
              <a:buNone/>
            </a:pPr>
            <a:r>
              <a:rPr lang="en-IN" b="1" i="0" dirty="0">
                <a:solidFill>
                  <a:srgbClr val="006699"/>
                </a:solidFill>
                <a:effectLst/>
                <a:latin typeface="inter-regular"/>
              </a:rPr>
              <a:t>&lt;?</a:t>
            </a:r>
            <a:r>
              <a:rPr lang="en-IN" b="1" i="0" dirty="0" err="1">
                <a:solidFill>
                  <a:srgbClr val="006699"/>
                </a:solidFill>
                <a:effectLst/>
                <a:latin typeface="inter-regular"/>
              </a:rPr>
              <a:t>php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b="0" i="0" dirty="0" err="1">
                <a:solidFill>
                  <a:srgbClr val="FF0000"/>
                </a:solidFill>
                <a:effectLst/>
                <a:latin typeface="inter-regular"/>
              </a:rPr>
              <a:t>file_url</a:t>
            </a:r>
            <a:r>
              <a:rPr lang="en-IN" b="0" i="0" dirty="0">
                <a:solidFill>
                  <a:srgbClr val="000000"/>
                </a:solidFill>
                <a:effectLst/>
                <a:latin typeface="inter-regular"/>
              </a:rPr>
              <a:t> = </a:t>
            </a:r>
            <a:r>
              <a:rPr lang="en-IN" b="0" i="0" dirty="0">
                <a:solidFill>
                  <a:srgbClr val="0000FF"/>
                </a:solidFill>
                <a:effectLst/>
                <a:latin typeface="inter-regular"/>
              </a:rPr>
              <a:t>'http://www.myremoteserver.com/file.exe'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header('Content-Type: application/octet-stream');  </a:t>
            </a:r>
          </a:p>
          <a:p>
            <a:pPr marL="0" indent="0" algn="just">
              <a:buNone/>
            </a:pPr>
            <a:r>
              <a:rPr lang="en-IN" b="0" i="0" dirty="0">
                <a:solidFill>
                  <a:srgbClr val="000000"/>
                </a:solidFill>
                <a:effectLst/>
                <a:latin typeface="inter-regular"/>
              </a:rPr>
              <a:t>header("Content-Transfer-Encoding: Binary");   </a:t>
            </a:r>
          </a:p>
          <a:p>
            <a:pPr marL="0" indent="0" algn="just">
              <a:buNone/>
            </a:pPr>
            <a:r>
              <a:rPr lang="en-IN" b="0" i="0" dirty="0">
                <a:solidFill>
                  <a:srgbClr val="000000"/>
                </a:solidFill>
                <a:effectLst/>
                <a:latin typeface="inter-regular"/>
              </a:rPr>
              <a:t>header("Content-disposition: attachment; </a:t>
            </a:r>
            <a:r>
              <a:rPr lang="en-IN" b="0" i="0" dirty="0">
                <a:solidFill>
                  <a:srgbClr val="FF0000"/>
                </a:solidFill>
                <a:effectLst/>
                <a:latin typeface="inter-regular"/>
              </a:rPr>
              <a:t>filename</a:t>
            </a:r>
            <a:r>
              <a:rPr lang="en-IN" b="0" i="0" dirty="0">
                <a:solidFill>
                  <a:srgbClr val="000000"/>
                </a:solidFill>
                <a:effectLst/>
                <a:latin typeface="inter-regular"/>
              </a:rPr>
              <a:t>=\"" . </a:t>
            </a:r>
            <a:r>
              <a:rPr lang="en-IN" b="0" i="0" dirty="0" err="1">
                <a:solidFill>
                  <a:srgbClr val="000000"/>
                </a:solidFill>
                <a:effectLst/>
                <a:latin typeface="inter-regular"/>
              </a:rPr>
              <a:t>basename</a:t>
            </a:r>
            <a:r>
              <a:rPr lang="en-IN" b="0" i="0" dirty="0">
                <a:solidFill>
                  <a:srgbClr val="000000"/>
                </a:solidFill>
                <a:effectLst/>
                <a:latin typeface="inter-regular"/>
              </a:rPr>
              <a:t>($</a:t>
            </a:r>
            <a:r>
              <a:rPr lang="en-IN" b="0" i="0" dirty="0" err="1">
                <a:solidFill>
                  <a:srgbClr val="000000"/>
                </a:solidFill>
                <a:effectLst/>
                <a:latin typeface="inter-regular"/>
              </a:rPr>
              <a:t>file_url</a:t>
            </a:r>
            <a:r>
              <a:rPr lang="en-IN" b="0" i="0" dirty="0">
                <a:solidFill>
                  <a:srgbClr val="000000"/>
                </a:solidFill>
                <a:effectLst/>
                <a:latin typeface="inter-regular"/>
              </a:rPr>
              <a:t>) . "\"");   </a:t>
            </a:r>
          </a:p>
          <a:p>
            <a:pPr marL="0" indent="0" algn="just">
              <a:buNone/>
            </a:pPr>
            <a:r>
              <a:rPr lang="en-IN" b="0" i="0" dirty="0" err="1">
                <a:solidFill>
                  <a:srgbClr val="000000"/>
                </a:solidFill>
                <a:effectLst/>
                <a:latin typeface="inter-regular"/>
              </a:rPr>
              <a:t>readfile</a:t>
            </a:r>
            <a:r>
              <a:rPr lang="en-IN" b="0" i="0" dirty="0">
                <a:solidFill>
                  <a:srgbClr val="000000"/>
                </a:solidFill>
                <a:effectLst/>
                <a:latin typeface="inter-regular"/>
              </a:rPr>
              <a:t>($</a:t>
            </a:r>
            <a:r>
              <a:rPr lang="en-IN" b="0" i="0" dirty="0" err="1">
                <a:solidFill>
                  <a:srgbClr val="000000"/>
                </a:solidFill>
                <a:effectLst/>
                <a:latin typeface="inter-regular"/>
              </a:rPr>
              <a:t>file_url</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?&gt;</a:t>
            </a: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5430454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1C3A-7DB2-1021-BC4A-3011FFA5B941}"/>
              </a:ext>
            </a:extLst>
          </p:cNvPr>
          <p:cNvSpPr>
            <a:spLocks noGrp="1"/>
          </p:cNvSpPr>
          <p:nvPr>
            <p:ph type="title"/>
          </p:nvPr>
        </p:nvSpPr>
        <p:spPr/>
        <p:txBody>
          <a:bodyPr/>
          <a:lstStyle/>
          <a:p>
            <a:r>
              <a:rPr kumimoji="0" lang="en-US" altLang="en-US" sz="4400" b="0" i="0" u="none" strike="noStrike" cap="none" normalizeH="0" baseline="0" dirty="0">
                <a:ln>
                  <a:noFill/>
                </a:ln>
                <a:solidFill>
                  <a:srgbClr val="444444"/>
                </a:solidFill>
                <a:effectLst/>
                <a:latin typeface="-apple-system"/>
              </a:rPr>
              <a:t>PHP Date and Time</a:t>
            </a:r>
            <a:endParaRPr lang="en-IN" dirty="0"/>
          </a:p>
        </p:txBody>
      </p:sp>
      <p:sp>
        <p:nvSpPr>
          <p:cNvPr id="4" name="Rectangle 1">
            <a:extLst>
              <a:ext uri="{FF2B5EF4-FFF2-40B4-BE49-F238E27FC236}">
                <a16:creationId xmlns:a16="http://schemas.microsoft.com/office/drawing/2014/main" id="{13C98278-700B-2164-DAAC-A507901D281E}"/>
              </a:ext>
            </a:extLst>
          </p:cNvPr>
          <p:cNvSpPr>
            <a:spLocks noGrp="1" noChangeArrowheads="1"/>
          </p:cNvSpPr>
          <p:nvPr>
            <p:ph idx="1"/>
          </p:nvPr>
        </p:nvSpPr>
        <p:spPr bwMode="auto">
          <a:xfrm>
            <a:off x="838200" y="1830433"/>
            <a:ext cx="10068612" cy="3390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b="0" i="0" u="none" strike="noStrike" cap="none" normalizeH="0" baseline="0" dirty="0">
                <a:ln>
                  <a:noFill/>
                </a:ln>
                <a:solidFill>
                  <a:srgbClr val="444444"/>
                </a:solidFill>
                <a:effectLst/>
                <a:latin typeface="-apple-system"/>
              </a:rPr>
              <a:t>PHP makes it easy to work with date and time using built-in PHP </a:t>
            </a:r>
            <a:r>
              <a:rPr kumimoji="0" lang="en-US" altLang="en-US" sz="1800" b="0" i="0" u="none" strike="noStrike" cap="none" normalizeH="0" baseline="0" dirty="0">
                <a:ln>
                  <a:noFill/>
                </a:ln>
                <a:solidFill>
                  <a:srgbClr val="E83E8C"/>
                </a:solidFill>
                <a:effectLst/>
                <a:latin typeface="SFMono-Regular"/>
              </a:rPr>
              <a:t>date()</a:t>
            </a:r>
            <a:r>
              <a:rPr kumimoji="0" lang="en-US" altLang="en-US" b="0" i="0" u="none" strike="noStrike" cap="none" normalizeH="0" baseline="0" dirty="0">
                <a:ln>
                  <a:noFill/>
                </a:ln>
                <a:solidFill>
                  <a:srgbClr val="444444"/>
                </a:solidFill>
                <a:effectLst/>
                <a:latin typeface="-apple-system"/>
              </a:rPr>
              <a:t>, </a:t>
            </a:r>
            <a:r>
              <a:rPr kumimoji="0" lang="en-US" altLang="en-US" sz="1800" b="0" i="0" u="none" strike="noStrike" cap="none" normalizeH="0" baseline="0" dirty="0">
                <a:ln>
                  <a:noFill/>
                </a:ln>
                <a:solidFill>
                  <a:srgbClr val="E83E8C"/>
                </a:solidFill>
                <a:effectLst/>
                <a:latin typeface="SFMono-Regular"/>
              </a:rPr>
              <a:t>time()</a:t>
            </a:r>
            <a:r>
              <a:rPr kumimoji="0" lang="en-US" altLang="en-US" b="0" i="0" u="none" strike="noStrike" cap="none" normalizeH="0" baseline="0" dirty="0">
                <a:ln>
                  <a:noFill/>
                </a:ln>
                <a:solidFill>
                  <a:srgbClr val="444444"/>
                </a:solidFill>
                <a:effectLst/>
                <a:latin typeface="-apple-system"/>
              </a:rPr>
              <a:t>, </a:t>
            </a:r>
            <a:r>
              <a:rPr kumimoji="0" lang="en-US" altLang="en-US" sz="1800" b="0" i="0" u="none" strike="noStrike" cap="none" normalizeH="0" baseline="0" dirty="0" err="1">
                <a:ln>
                  <a:noFill/>
                </a:ln>
                <a:solidFill>
                  <a:srgbClr val="E83E8C"/>
                </a:solidFill>
                <a:effectLst/>
                <a:latin typeface="SFMono-Regular"/>
              </a:rPr>
              <a:t>mktime</a:t>
            </a:r>
            <a:r>
              <a:rPr kumimoji="0" lang="en-US" altLang="en-US" sz="1800" b="0" i="0" u="none" strike="noStrike" cap="none" normalizeH="0" baseline="0" dirty="0">
                <a:ln>
                  <a:noFill/>
                </a:ln>
                <a:solidFill>
                  <a:srgbClr val="E83E8C"/>
                </a:solidFill>
                <a:effectLst/>
                <a:latin typeface="SFMono-Regular"/>
              </a:rPr>
              <a:t>()</a:t>
            </a:r>
            <a:r>
              <a:rPr kumimoji="0" lang="en-US" altLang="en-US" b="0" i="0" u="none" strike="noStrike" cap="none" normalizeH="0" baseline="0" dirty="0">
                <a:ln>
                  <a:noFill/>
                </a:ln>
                <a:solidFill>
                  <a:srgbClr val="444444"/>
                </a:solidFill>
                <a:effectLst/>
                <a:latin typeface="-apple-system"/>
              </a:rPr>
              <a:t>, and </a:t>
            </a:r>
            <a:r>
              <a:rPr kumimoji="0" lang="en-US" altLang="en-US" sz="1800" b="0" i="0" u="none" strike="noStrike" cap="none" normalizeH="0" baseline="0" dirty="0" err="1">
                <a:ln>
                  <a:noFill/>
                </a:ln>
                <a:solidFill>
                  <a:srgbClr val="E83E8C"/>
                </a:solidFill>
                <a:effectLst/>
                <a:latin typeface="SFMono-Regular"/>
              </a:rPr>
              <a:t>strtotime</a:t>
            </a:r>
            <a:r>
              <a:rPr kumimoji="0" lang="en-US" altLang="en-US" sz="1800" b="0" i="0" u="none" strike="noStrike" cap="none" normalizeH="0" baseline="0" dirty="0">
                <a:ln>
                  <a:noFill/>
                </a:ln>
                <a:solidFill>
                  <a:srgbClr val="E83E8C"/>
                </a:solidFill>
                <a:effectLst/>
                <a:latin typeface="SFMono-Regular"/>
              </a:rPr>
              <a:t>()</a:t>
            </a:r>
            <a:r>
              <a:rPr kumimoji="0" lang="en-US" altLang="en-US" b="0" i="0" u="none" strike="noStrike" cap="none" normalizeH="0" baseline="0" dirty="0">
                <a:ln>
                  <a:noFill/>
                </a:ln>
                <a:solidFill>
                  <a:srgbClr val="444444"/>
                </a:solidFill>
                <a:effectLst/>
                <a:latin typeface="-apple-system"/>
              </a:rPr>
              <a:t> functions.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algn="just">
              <a:lnSpc>
                <a:spcPct val="100000"/>
              </a:lnSpc>
            </a:pPr>
            <a:r>
              <a:rPr kumimoji="0" lang="en-US" altLang="en-US" b="0" i="0" u="none" strike="noStrike" cap="none" normalizeH="0" baseline="0" dirty="0">
                <a:ln>
                  <a:noFill/>
                </a:ln>
                <a:solidFill>
                  <a:srgbClr val="444444"/>
                </a:solidFill>
                <a:effectLst/>
                <a:latin typeface="-apple-system"/>
              </a:rPr>
              <a:t>When you need a particular date and time format, PHP </a:t>
            </a:r>
            <a:r>
              <a:rPr kumimoji="0" lang="en-US" altLang="en-US" sz="1800" b="0" i="0" u="none" strike="noStrike" cap="none" normalizeH="0" baseline="0" dirty="0">
                <a:ln>
                  <a:noFill/>
                </a:ln>
                <a:solidFill>
                  <a:srgbClr val="E83E8C"/>
                </a:solidFill>
                <a:effectLst/>
                <a:latin typeface="SFMono-Regular"/>
              </a:rPr>
              <a:t>date()</a:t>
            </a:r>
            <a:r>
              <a:rPr kumimoji="0" lang="en-US" altLang="en-US" b="0" i="0" u="none" strike="noStrike" cap="none" normalizeH="0" baseline="0" dirty="0">
                <a:ln>
                  <a:noFill/>
                </a:ln>
                <a:solidFill>
                  <a:srgbClr val="444444"/>
                </a:solidFill>
                <a:effectLst/>
                <a:latin typeface="-apple-system"/>
              </a:rPr>
              <a:t> is the most important function. </a:t>
            </a:r>
          </a:p>
          <a:p>
            <a:pPr algn="just">
              <a:lnSpc>
                <a:spcPct val="100000"/>
              </a:lnSpc>
            </a:pPr>
            <a:endParaRPr lang="en-US" altLang="en-US" dirty="0">
              <a:solidFill>
                <a:srgbClr val="444444"/>
              </a:solidFill>
              <a:latin typeface="-apple-system"/>
            </a:endParaRPr>
          </a:p>
          <a:p>
            <a:pPr algn="just">
              <a:lnSpc>
                <a:spcPct val="100000"/>
              </a:lnSpc>
            </a:pPr>
            <a:r>
              <a:rPr kumimoji="0" lang="en-US" altLang="en-US" b="0" i="0" u="none" strike="noStrike" cap="none" normalizeH="0" baseline="0" dirty="0">
                <a:ln>
                  <a:noFill/>
                </a:ln>
                <a:solidFill>
                  <a:srgbClr val="444444"/>
                </a:solidFill>
                <a:effectLst/>
                <a:latin typeface="-apple-system"/>
              </a:rPr>
              <a:t>PHP date() supports ‘format’ parameter that provides a wide range of formatting options according to your requirement.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7866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E6FB-6A3E-F1EA-9402-612DAA50E4F0}"/>
              </a:ext>
            </a:extLst>
          </p:cNvPr>
          <p:cNvSpPr>
            <a:spLocks noGrp="1"/>
          </p:cNvSpPr>
          <p:nvPr>
            <p:ph type="title"/>
          </p:nvPr>
        </p:nvSpPr>
        <p:spPr/>
        <p:txBody>
          <a:bodyPr/>
          <a:lstStyle/>
          <a:p>
            <a:r>
              <a:rPr lang="en-US" b="0" i="0" dirty="0">
                <a:solidFill>
                  <a:srgbClr val="610B38"/>
                </a:solidFill>
                <a:effectLst/>
                <a:latin typeface="erdana"/>
              </a:rPr>
              <a:t>PHP date() function</a:t>
            </a:r>
            <a:endParaRPr lang="en-IN" dirty="0"/>
          </a:p>
        </p:txBody>
      </p:sp>
      <p:sp>
        <p:nvSpPr>
          <p:cNvPr id="3" name="Content Placeholder 2">
            <a:extLst>
              <a:ext uri="{FF2B5EF4-FFF2-40B4-BE49-F238E27FC236}">
                <a16:creationId xmlns:a16="http://schemas.microsoft.com/office/drawing/2014/main" id="{EB732923-4882-FCD8-C531-09C6DC89619F}"/>
              </a:ext>
            </a:extLst>
          </p:cNvPr>
          <p:cNvSpPr>
            <a:spLocks noGrp="1"/>
          </p:cNvSpPr>
          <p:nvPr>
            <p:ph idx="1"/>
          </p:nvPr>
        </p:nvSpPr>
        <p:spPr/>
        <p:txBody>
          <a:bodyPr/>
          <a:lstStyle/>
          <a:p>
            <a:pPr algn="just"/>
            <a:r>
              <a:rPr lang="en-US" b="0" i="0" dirty="0">
                <a:solidFill>
                  <a:srgbClr val="333333"/>
                </a:solidFill>
                <a:effectLst/>
                <a:latin typeface="inter-regular"/>
              </a:rPr>
              <a:t>PHP date() function shows day, month and year altogether. </a:t>
            </a:r>
          </a:p>
          <a:p>
            <a:pPr algn="just"/>
            <a:r>
              <a:rPr lang="en-US" b="0" i="0" dirty="0">
                <a:solidFill>
                  <a:srgbClr val="333333"/>
                </a:solidFill>
                <a:effectLst/>
                <a:latin typeface="inter-regular"/>
              </a:rPr>
              <a:t>Date and time are stored in computer in UNIX Timestamp format. </a:t>
            </a:r>
          </a:p>
          <a:p>
            <a:pPr algn="just"/>
            <a:r>
              <a:rPr lang="en-US" b="0" i="0" dirty="0">
                <a:solidFill>
                  <a:srgbClr val="333333"/>
                </a:solidFill>
                <a:effectLst/>
                <a:latin typeface="inter-regular"/>
              </a:rPr>
              <a:t>It calculates time in number of seconds on GMT (Greenwich Mean Time) </a:t>
            </a:r>
            <a:r>
              <a:rPr lang="en-US" b="0" i="0" dirty="0" err="1">
                <a:solidFill>
                  <a:srgbClr val="333333"/>
                </a:solidFill>
                <a:effectLst/>
                <a:latin typeface="inter-regular"/>
              </a:rPr>
              <a:t>i.e</a:t>
            </a:r>
            <a:r>
              <a:rPr lang="en-US" b="0" i="0" dirty="0">
                <a:solidFill>
                  <a:srgbClr val="333333"/>
                </a:solidFill>
                <a:effectLst/>
                <a:latin typeface="inter-regular"/>
              </a:rPr>
              <a:t> started from January 1, 1970, 00:00:00 GMT.</a:t>
            </a:r>
          </a:p>
          <a:p>
            <a:pPr marL="0" indent="0" algn="just">
              <a:buNone/>
            </a:pPr>
            <a:endParaRPr lang="en-US" b="0" i="0" dirty="0">
              <a:solidFill>
                <a:srgbClr val="610B4B"/>
              </a:solidFill>
              <a:effectLst/>
              <a:latin typeface="erdana"/>
            </a:endParaRPr>
          </a:p>
          <a:p>
            <a:pPr marL="0" indent="0" algn="just">
              <a:buNone/>
            </a:pPr>
            <a:r>
              <a:rPr lang="en-US" b="0" i="0" dirty="0">
                <a:solidFill>
                  <a:srgbClr val="610B4B"/>
                </a:solidFill>
                <a:effectLst/>
                <a:latin typeface="erdana"/>
              </a:rPr>
              <a:t>Syntax</a:t>
            </a:r>
          </a:p>
          <a:p>
            <a:pPr marL="0" indent="0" algn="just">
              <a:buNone/>
            </a:pPr>
            <a:endParaRPr lang="en-US" b="0" i="0" dirty="0">
              <a:solidFill>
                <a:srgbClr val="000000"/>
              </a:solidFill>
              <a:effectLst/>
              <a:latin typeface="inter-regular"/>
            </a:endParaRPr>
          </a:p>
          <a:p>
            <a:pPr marL="0" indent="0" algn="just">
              <a:buNone/>
            </a:pPr>
            <a:r>
              <a:rPr lang="en-US" b="0" i="0" dirty="0">
                <a:solidFill>
                  <a:srgbClr val="000000"/>
                </a:solidFill>
                <a:effectLst/>
                <a:latin typeface="inter-regular"/>
              </a:rPr>
              <a:t>string date ( string $format [, int $timestamp = time() ] )  </a:t>
            </a:r>
          </a:p>
          <a:p>
            <a:endParaRPr lang="en-IN" dirty="0"/>
          </a:p>
        </p:txBody>
      </p:sp>
    </p:spTree>
    <p:extLst>
      <p:ext uri="{BB962C8B-B14F-4D97-AF65-F5344CB8AC3E}">
        <p14:creationId xmlns:p14="http://schemas.microsoft.com/office/powerpoint/2010/main" val="912545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39F5-5625-A058-FD6F-7ED0D382D7E3}"/>
              </a:ext>
            </a:extLst>
          </p:cNvPr>
          <p:cNvSpPr>
            <a:spLocks noGrp="1"/>
          </p:cNvSpPr>
          <p:nvPr>
            <p:ph type="title"/>
          </p:nvPr>
        </p:nvSpPr>
        <p:spPr>
          <a:xfrm>
            <a:off x="870204" y="606564"/>
            <a:ext cx="10451592" cy="1325563"/>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a:ln>
                  <a:noFill/>
                </a:ln>
                <a:effectLst/>
                <a:latin typeface="erdana"/>
              </a:rPr>
              <a:t>Parameters</a:t>
            </a: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57DB7A3F-388E-0B80-00CC-D9F13033D60C}"/>
              </a:ext>
            </a:extLst>
          </p:cNvPr>
          <p:cNvGraphicFramePr>
            <a:graphicFrameLocks noGrp="1"/>
          </p:cNvGraphicFramePr>
          <p:nvPr>
            <p:ph idx="1"/>
            <p:extLst>
              <p:ext uri="{D42A27DB-BD31-4B8C-83A1-F6EECF244321}">
                <p14:modId xmlns:p14="http://schemas.microsoft.com/office/powerpoint/2010/main" val="1961535250"/>
              </p:ext>
            </p:extLst>
          </p:nvPr>
        </p:nvGraphicFramePr>
        <p:xfrm>
          <a:off x="1976269" y="2385390"/>
          <a:ext cx="8239463" cy="3617846"/>
        </p:xfrm>
        <a:graphic>
          <a:graphicData uri="http://schemas.openxmlformats.org/drawingml/2006/table">
            <a:tbl>
              <a:tblPr/>
              <a:tblGrid>
                <a:gridCol w="1902997">
                  <a:extLst>
                    <a:ext uri="{9D8B030D-6E8A-4147-A177-3AD203B41FA5}">
                      <a16:colId xmlns:a16="http://schemas.microsoft.com/office/drawing/2014/main" val="1546725266"/>
                    </a:ext>
                  </a:extLst>
                </a:gridCol>
                <a:gridCol w="3366481">
                  <a:extLst>
                    <a:ext uri="{9D8B030D-6E8A-4147-A177-3AD203B41FA5}">
                      <a16:colId xmlns:a16="http://schemas.microsoft.com/office/drawing/2014/main" val="3887578490"/>
                    </a:ext>
                  </a:extLst>
                </a:gridCol>
                <a:gridCol w="2969985">
                  <a:extLst>
                    <a:ext uri="{9D8B030D-6E8A-4147-A177-3AD203B41FA5}">
                      <a16:colId xmlns:a16="http://schemas.microsoft.com/office/drawing/2014/main" val="2643094650"/>
                    </a:ext>
                  </a:extLst>
                </a:gridCol>
              </a:tblGrid>
              <a:tr h="727160">
                <a:tc>
                  <a:txBody>
                    <a:bodyPr/>
                    <a:lstStyle/>
                    <a:p>
                      <a:pPr algn="l" fontAlgn="t">
                        <a:spcBef>
                          <a:spcPts val="0"/>
                        </a:spcBef>
                        <a:spcAft>
                          <a:spcPts val="0"/>
                        </a:spcAft>
                      </a:pPr>
                      <a:r>
                        <a:rPr lang="en-IN" sz="2700" b="0" i="0" u="none" strike="noStrike">
                          <a:solidFill>
                            <a:srgbClr val="000000"/>
                          </a:solidFill>
                          <a:effectLst/>
                          <a:latin typeface="times new roman" panose="02020603050405020304" pitchFamily="18" charset="0"/>
                        </a:rPr>
                        <a:t>Parameter</a:t>
                      </a:r>
                      <a:endParaRPr lang="en-IN" sz="2700" b="0" i="0" u="none" strike="noStrike">
                        <a:effectLst/>
                        <a:latin typeface="Arial" panose="020B0604020202020204" pitchFamily="34" charset="0"/>
                      </a:endParaRPr>
                    </a:p>
                  </a:txBody>
                  <a:tcPr marL="134659" marR="134659" marT="134659" marB="134659">
                    <a:lnL w="7620" cap="flat" cmpd="sng" algn="ctr">
                      <a:solidFill>
                        <a:srgbClr val="001DE1"/>
                      </a:solidFill>
                      <a:prstDash val="solid"/>
                      <a:round/>
                      <a:headEnd type="none" w="med" len="med"/>
                      <a:tailEnd type="none" w="med" len="med"/>
                    </a:lnL>
                    <a:lnR w="7620" cap="flat" cmpd="sng" algn="ctr">
                      <a:solidFill>
                        <a:srgbClr val="001DE1"/>
                      </a:solidFill>
                      <a:prstDash val="solid"/>
                      <a:round/>
                      <a:headEnd type="none" w="med" len="med"/>
                      <a:tailEnd type="none" w="med" len="med"/>
                    </a:lnR>
                    <a:lnT w="7620" cap="flat" cmpd="sng" algn="ctr">
                      <a:solidFill>
                        <a:srgbClr val="001D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IN" sz="2700" b="0" i="0" u="none" strike="noStrike">
                          <a:solidFill>
                            <a:srgbClr val="000000"/>
                          </a:solidFill>
                          <a:effectLst/>
                          <a:latin typeface="times new roman" panose="02020603050405020304" pitchFamily="18" charset="0"/>
                        </a:rPr>
                        <a:t>Description</a:t>
                      </a:r>
                      <a:endParaRPr lang="en-IN" sz="2700" b="0" i="0" u="none" strike="noStrike">
                        <a:effectLst/>
                        <a:latin typeface="Arial" panose="020B0604020202020204" pitchFamily="34" charset="0"/>
                      </a:endParaRPr>
                    </a:p>
                  </a:txBody>
                  <a:tcPr marL="134659" marR="134659" marT="134659" marB="134659">
                    <a:lnL w="7620" cap="flat" cmpd="sng" algn="ctr">
                      <a:solidFill>
                        <a:srgbClr val="001DE1"/>
                      </a:solidFill>
                      <a:prstDash val="solid"/>
                      <a:round/>
                      <a:headEnd type="none" w="med" len="med"/>
                      <a:tailEnd type="none" w="med" len="med"/>
                    </a:lnL>
                    <a:lnR w="7620" cap="flat" cmpd="sng" algn="ctr">
                      <a:solidFill>
                        <a:srgbClr val="001DE1"/>
                      </a:solidFill>
                      <a:prstDash val="solid"/>
                      <a:round/>
                      <a:headEnd type="none" w="med" len="med"/>
                      <a:tailEnd type="none" w="med" len="med"/>
                    </a:lnR>
                    <a:lnT w="7620" cap="flat" cmpd="sng" algn="ctr">
                      <a:solidFill>
                        <a:srgbClr val="001D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IN" sz="2700" b="0" i="0" u="none" strike="noStrike">
                          <a:solidFill>
                            <a:srgbClr val="000000"/>
                          </a:solidFill>
                          <a:effectLst/>
                          <a:latin typeface="times new roman" panose="02020603050405020304" pitchFamily="18" charset="0"/>
                        </a:rPr>
                        <a:t>Required/Optional</a:t>
                      </a:r>
                      <a:endParaRPr lang="en-IN" sz="2700" b="0" i="0" u="none" strike="noStrike">
                        <a:effectLst/>
                        <a:latin typeface="Arial" panose="020B0604020202020204" pitchFamily="34" charset="0"/>
                      </a:endParaRPr>
                    </a:p>
                  </a:txBody>
                  <a:tcPr marL="134659" marR="134659" marT="134659" marB="134659">
                    <a:lnL w="7620" cap="flat" cmpd="sng" algn="ctr">
                      <a:solidFill>
                        <a:srgbClr val="001DE1"/>
                      </a:solidFill>
                      <a:prstDash val="solid"/>
                      <a:round/>
                      <a:headEnd type="none" w="med" len="med"/>
                      <a:tailEnd type="none" w="med" len="med"/>
                    </a:lnL>
                    <a:lnR w="7620" cap="flat" cmpd="sng" algn="ctr">
                      <a:solidFill>
                        <a:srgbClr val="001DE1"/>
                      </a:solidFill>
                      <a:prstDash val="solid"/>
                      <a:round/>
                      <a:headEnd type="none" w="med" len="med"/>
                      <a:tailEnd type="none" w="med" len="med"/>
                    </a:lnR>
                    <a:lnT w="7620" cap="flat" cmpd="sng" algn="ctr">
                      <a:solidFill>
                        <a:srgbClr val="001D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43356965"/>
                  </a:ext>
                </a:extLst>
              </a:tr>
              <a:tr h="1445343">
                <a:tc>
                  <a:txBody>
                    <a:bodyPr/>
                    <a:lstStyle/>
                    <a:p>
                      <a:pPr algn="just" fontAlgn="t">
                        <a:spcBef>
                          <a:spcPts val="0"/>
                        </a:spcBef>
                        <a:spcAft>
                          <a:spcPts val="0"/>
                        </a:spcAft>
                      </a:pPr>
                      <a:r>
                        <a:rPr lang="en-IN" sz="2700" b="0" i="0" u="none" strike="noStrike">
                          <a:solidFill>
                            <a:srgbClr val="333333"/>
                          </a:solidFill>
                          <a:effectLst/>
                          <a:latin typeface="inter-regular"/>
                        </a:rPr>
                        <a:t>Format</a:t>
                      </a:r>
                      <a:endParaRPr lang="en-IN" sz="2700" b="0" i="0" u="none" strike="noStrike">
                        <a:effectLst/>
                        <a:latin typeface="Arial" panose="020B0604020202020204" pitchFamily="34" charset="0"/>
                      </a:endParaRPr>
                    </a:p>
                  </a:txBody>
                  <a:tcPr marL="89773" marR="89773" marT="89773" marB="897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2700" b="0" i="0" u="none" strike="noStrike" dirty="0">
                          <a:solidFill>
                            <a:srgbClr val="333333"/>
                          </a:solidFill>
                          <a:effectLst/>
                          <a:latin typeface="inter-regular"/>
                        </a:rPr>
                        <a:t>Specifies the format of returned date and time</a:t>
                      </a:r>
                      <a:endParaRPr lang="en-US" sz="2700" b="0" i="0" u="none" strike="noStrike" dirty="0">
                        <a:effectLst/>
                        <a:latin typeface="Arial" panose="020B0604020202020204" pitchFamily="34" charset="0"/>
                      </a:endParaRPr>
                    </a:p>
                  </a:txBody>
                  <a:tcPr marL="89773" marR="89773" marT="89773" marB="897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2700" b="0" i="0" u="none" strike="noStrike">
                          <a:solidFill>
                            <a:srgbClr val="333333"/>
                          </a:solidFill>
                          <a:effectLst/>
                          <a:latin typeface="inter-regular"/>
                        </a:rPr>
                        <a:t>required</a:t>
                      </a:r>
                      <a:endParaRPr lang="en-IN" sz="2700" b="0" i="0" u="none" strike="noStrike">
                        <a:effectLst/>
                        <a:latin typeface="Arial" panose="020B0604020202020204" pitchFamily="34" charset="0"/>
                      </a:endParaRPr>
                    </a:p>
                  </a:txBody>
                  <a:tcPr marL="89773" marR="89773" marT="89773" marB="897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23760573"/>
                  </a:ext>
                </a:extLst>
              </a:tr>
              <a:tr h="1445343">
                <a:tc>
                  <a:txBody>
                    <a:bodyPr/>
                    <a:lstStyle/>
                    <a:p>
                      <a:pPr algn="just" fontAlgn="t">
                        <a:spcBef>
                          <a:spcPts val="0"/>
                        </a:spcBef>
                        <a:spcAft>
                          <a:spcPts val="0"/>
                        </a:spcAft>
                      </a:pPr>
                      <a:r>
                        <a:rPr lang="en-IN" sz="2700" b="0" i="0" u="none" strike="noStrike">
                          <a:solidFill>
                            <a:srgbClr val="333333"/>
                          </a:solidFill>
                          <a:effectLst/>
                          <a:latin typeface="inter-regular"/>
                        </a:rPr>
                        <a:t>Timestamp</a:t>
                      </a:r>
                      <a:endParaRPr lang="en-IN" sz="2700" b="0" i="0" u="none" strike="noStrike">
                        <a:effectLst/>
                        <a:latin typeface="Arial" panose="020B0604020202020204" pitchFamily="34" charset="0"/>
                      </a:endParaRPr>
                    </a:p>
                  </a:txBody>
                  <a:tcPr marL="89773" marR="89773" marT="89773" marB="897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2700" b="0" i="0" u="none" strike="noStrike">
                          <a:solidFill>
                            <a:srgbClr val="333333"/>
                          </a:solidFill>
                          <a:effectLst/>
                          <a:latin typeface="inter-regular"/>
                        </a:rPr>
                        <a:t>Current date can be used in place of timestamp</a:t>
                      </a:r>
                      <a:endParaRPr lang="en-US" sz="2700" b="0" i="0" u="none" strike="noStrike">
                        <a:effectLst/>
                        <a:latin typeface="Arial" panose="020B0604020202020204" pitchFamily="34" charset="0"/>
                      </a:endParaRPr>
                    </a:p>
                  </a:txBody>
                  <a:tcPr marL="89773" marR="89773" marT="89773" marB="897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2700" b="0" i="0" u="none" strike="noStrike" dirty="0">
                          <a:solidFill>
                            <a:srgbClr val="333333"/>
                          </a:solidFill>
                          <a:effectLst/>
                          <a:latin typeface="inter-regular"/>
                        </a:rPr>
                        <a:t>optional</a:t>
                      </a:r>
                      <a:endParaRPr lang="en-IN" sz="2700" b="0" i="0" u="none" strike="noStrike" dirty="0">
                        <a:effectLst/>
                        <a:latin typeface="Arial" panose="020B0604020202020204" pitchFamily="34" charset="0"/>
                      </a:endParaRPr>
                    </a:p>
                  </a:txBody>
                  <a:tcPr marL="89773" marR="89773" marT="89773" marB="897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314170"/>
                  </a:ext>
                </a:extLst>
              </a:tr>
            </a:tbl>
          </a:graphicData>
        </a:graphic>
      </p:graphicFrame>
    </p:spTree>
    <p:extLst>
      <p:ext uri="{BB962C8B-B14F-4D97-AF65-F5344CB8AC3E}">
        <p14:creationId xmlns:p14="http://schemas.microsoft.com/office/powerpoint/2010/main" val="1661708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7815-9F7C-E09C-6EDE-27ED8A63D4E6}"/>
              </a:ext>
            </a:extLst>
          </p:cNvPr>
          <p:cNvSpPr>
            <a:spLocks noGrp="1"/>
          </p:cNvSpPr>
          <p:nvPr>
            <p:ph type="title"/>
          </p:nvPr>
        </p:nvSpPr>
        <p:spPr/>
        <p:txBody>
          <a:bodyPr/>
          <a:lstStyle/>
          <a:p>
            <a:r>
              <a:rPr lang="en-US" b="0" i="0" dirty="0">
                <a:solidFill>
                  <a:srgbClr val="610B4B"/>
                </a:solidFill>
                <a:effectLst/>
                <a:latin typeface="erdana"/>
              </a:rPr>
              <a:t>Return</a:t>
            </a:r>
            <a:endParaRPr lang="en-IN" dirty="0"/>
          </a:p>
        </p:txBody>
      </p:sp>
      <p:sp>
        <p:nvSpPr>
          <p:cNvPr id="3" name="Content Placeholder 2">
            <a:extLst>
              <a:ext uri="{FF2B5EF4-FFF2-40B4-BE49-F238E27FC236}">
                <a16:creationId xmlns:a16="http://schemas.microsoft.com/office/drawing/2014/main" id="{D659AFC1-9FB1-99FD-13F3-EB5DD7AF19C6}"/>
              </a:ext>
            </a:extLst>
          </p:cNvPr>
          <p:cNvSpPr>
            <a:spLocks noGrp="1"/>
          </p:cNvSpPr>
          <p:nvPr>
            <p:ph idx="1"/>
          </p:nvPr>
        </p:nvSpPr>
        <p:spPr/>
        <p:txBody>
          <a:bodyPr/>
          <a:lstStyle/>
          <a:p>
            <a:pPr algn="just"/>
            <a:r>
              <a:rPr lang="en-US" b="0" i="0" dirty="0">
                <a:solidFill>
                  <a:srgbClr val="333333"/>
                </a:solidFill>
                <a:effectLst/>
                <a:latin typeface="inter-regular"/>
              </a:rPr>
              <a:t>This function returns a formatted date string. </a:t>
            </a:r>
          </a:p>
          <a:p>
            <a:pPr algn="just"/>
            <a:endParaRPr lang="en-US" dirty="0">
              <a:solidFill>
                <a:srgbClr val="333333"/>
              </a:solidFill>
              <a:latin typeface="inter-regular"/>
            </a:endParaRPr>
          </a:p>
          <a:p>
            <a:pPr algn="just"/>
            <a:r>
              <a:rPr lang="en-US" b="0" i="0" dirty="0">
                <a:solidFill>
                  <a:srgbClr val="333333"/>
                </a:solidFill>
                <a:effectLst/>
                <a:latin typeface="inter-regular"/>
              </a:rPr>
              <a:t>If timestamp is using a non-numeric value, FALSE is returned and an E_WARNING level error is emitted.</a:t>
            </a:r>
          </a:p>
          <a:p>
            <a:endParaRPr lang="en-IN" dirty="0"/>
          </a:p>
        </p:txBody>
      </p:sp>
    </p:spTree>
    <p:extLst>
      <p:ext uri="{BB962C8B-B14F-4D97-AF65-F5344CB8AC3E}">
        <p14:creationId xmlns:p14="http://schemas.microsoft.com/office/powerpoint/2010/main" val="29022288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B220-6B6C-B1A7-78AB-AA1D9CF74B43}"/>
              </a:ext>
            </a:extLst>
          </p:cNvPr>
          <p:cNvSpPr>
            <a:spLocks noGrp="1"/>
          </p:cNvSpPr>
          <p:nvPr>
            <p:ph type="title"/>
          </p:nvPr>
        </p:nvSpPr>
        <p:spPr/>
        <p:txBody>
          <a:bodyPr/>
          <a:lstStyle/>
          <a:p>
            <a:r>
              <a:rPr kumimoji="0" lang="en-US" altLang="en-US" sz="4400" b="0" i="0" u="none" strike="noStrike" cap="none" normalizeH="0" baseline="0" dirty="0">
                <a:ln>
                  <a:noFill/>
                </a:ln>
                <a:solidFill>
                  <a:srgbClr val="610B38"/>
                </a:solidFill>
                <a:effectLst/>
                <a:latin typeface="erdana"/>
              </a:rPr>
              <a:t>Example 1</a:t>
            </a:r>
            <a:endParaRPr lang="en-IN" dirty="0"/>
          </a:p>
        </p:txBody>
      </p:sp>
      <p:sp>
        <p:nvSpPr>
          <p:cNvPr id="4" name="Rectangle 1">
            <a:extLst>
              <a:ext uri="{FF2B5EF4-FFF2-40B4-BE49-F238E27FC236}">
                <a16:creationId xmlns:a16="http://schemas.microsoft.com/office/drawing/2014/main" id="{41AA61D6-969D-089C-CBCE-06D0009A5C35}"/>
              </a:ext>
            </a:extLst>
          </p:cNvPr>
          <p:cNvSpPr>
            <a:spLocks noGrp="1" noChangeArrowheads="1"/>
          </p:cNvSpPr>
          <p:nvPr>
            <p:ph idx="1"/>
          </p:nvPr>
        </p:nvSpPr>
        <p:spPr bwMode="auto">
          <a:xfrm>
            <a:off x="3838428" y="2246971"/>
            <a:ext cx="4515147"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4000" b="0" i="0" u="none" strike="noStrike" cap="none" normalizeH="0" baseline="0" dirty="0">
                <a:ln>
                  <a:noFill/>
                </a:ln>
                <a:effectLst/>
                <a:latin typeface="inter-regular"/>
              </a:rPr>
              <a:t>&lt;?</a:t>
            </a:r>
            <a:r>
              <a:rPr kumimoji="0" lang="en-US" altLang="en-US" sz="4000" b="0" i="0" u="none" strike="noStrike" cap="none" normalizeH="0" baseline="0" dirty="0" err="1">
                <a:ln>
                  <a:noFill/>
                </a:ln>
                <a:effectLst/>
                <a:latin typeface="inter-regular"/>
              </a:rPr>
              <a:t>php</a:t>
            </a:r>
            <a:r>
              <a:rPr kumimoji="0" lang="en-US" altLang="en-US" sz="40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4000" b="0" i="0" u="none" strike="noStrike" cap="none" normalizeH="0" baseline="0" dirty="0">
                <a:ln>
                  <a:noFill/>
                </a:ln>
                <a:effectLst/>
                <a:latin typeface="inter-regular"/>
              </a:rPr>
              <a:t>$day =date('d/m/y');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4000" b="0" i="0" u="none" strike="noStrike" cap="none" normalizeH="0" baseline="0" dirty="0">
                <a:ln>
                  <a:noFill/>
                </a:ln>
                <a:effectLst/>
                <a:latin typeface="inter-regular"/>
              </a:rPr>
              <a:t>Echo $day;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40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4000" b="1" i="0" u="none" strike="noStrike" cap="none" normalizeH="0" baseline="0" dirty="0">
                <a:ln>
                  <a:noFill/>
                </a:ln>
                <a:effectLst/>
                <a:latin typeface="inter-bold"/>
              </a:rPr>
              <a:t>Output:</a:t>
            </a:r>
            <a:endParaRPr kumimoji="0" lang="en-US" altLang="en-US" sz="2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effectLst/>
                <a:latin typeface="Arial Unicode MS"/>
              </a:rPr>
              <a:t>09/08/18</a:t>
            </a:r>
            <a:endParaRPr kumimoji="0" lang="en-US" altLang="en-US" sz="5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7994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45FD-7BF5-835A-2E5B-B69216C74DF6}"/>
              </a:ext>
            </a:extLst>
          </p:cNvPr>
          <p:cNvSpPr>
            <a:spLocks noGrp="1"/>
          </p:cNvSpPr>
          <p:nvPr>
            <p:ph type="title"/>
          </p:nvPr>
        </p:nvSpPr>
        <p:spPr/>
        <p:txBody>
          <a:bodyPr/>
          <a:lstStyle/>
          <a:p>
            <a:r>
              <a:rPr lang="en-IN" dirty="0"/>
              <a:t>Local Variable</a:t>
            </a:r>
          </a:p>
        </p:txBody>
      </p:sp>
      <p:pic>
        <p:nvPicPr>
          <p:cNvPr id="5" name="Content Placeholder 4">
            <a:extLst>
              <a:ext uri="{FF2B5EF4-FFF2-40B4-BE49-F238E27FC236}">
                <a16:creationId xmlns:a16="http://schemas.microsoft.com/office/drawing/2014/main" id="{375806EA-E897-D4E6-E84E-869552E4AEF4}"/>
              </a:ext>
            </a:extLst>
          </p:cNvPr>
          <p:cNvPicPr>
            <a:picLocks noGrp="1" noChangeAspect="1"/>
          </p:cNvPicPr>
          <p:nvPr>
            <p:ph idx="1"/>
          </p:nvPr>
        </p:nvPicPr>
        <p:blipFill>
          <a:blip r:embed="rId2"/>
          <a:stretch>
            <a:fillRect/>
          </a:stretch>
        </p:blipFill>
        <p:spPr>
          <a:xfrm>
            <a:off x="2933258" y="2343712"/>
            <a:ext cx="6325483" cy="3315163"/>
          </a:xfrm>
        </p:spPr>
      </p:pic>
      <p:sp>
        <p:nvSpPr>
          <p:cNvPr id="6" name="Rectangle 1">
            <a:extLst>
              <a:ext uri="{FF2B5EF4-FFF2-40B4-BE49-F238E27FC236}">
                <a16:creationId xmlns:a16="http://schemas.microsoft.com/office/drawing/2014/main" id="{F38687A1-7A77-8CB4-990F-8163927FE1FA}"/>
              </a:ext>
            </a:extLst>
          </p:cNvPr>
          <p:cNvSpPr>
            <a:spLocks noChangeArrowheads="1"/>
          </p:cNvSpPr>
          <p:nvPr/>
        </p:nvSpPr>
        <p:spPr bwMode="auto">
          <a:xfrm>
            <a:off x="3539852" y="5973345"/>
            <a:ext cx="5112297"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inter-bold"/>
              </a:rPr>
              <a:t>Output:</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Arial Unicode MS"/>
              </a:rPr>
              <a:t>Web development language: PHP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Arial Unicode MS"/>
              </a:rPr>
              <a:t>Notice: Undefined variable: lang in D:\xampp\htdocs\program\p3.php on line 28</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2234470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CCC1-8363-6305-025A-366F0BBA0894}"/>
              </a:ext>
            </a:extLst>
          </p:cNvPr>
          <p:cNvSpPr>
            <a:spLocks noGrp="1"/>
          </p:cNvSpPr>
          <p:nvPr>
            <p:ph type="title"/>
          </p:nvPr>
        </p:nvSpPr>
        <p:spPr/>
        <p:txBody>
          <a:bodyPr/>
          <a:lstStyle/>
          <a:p>
            <a:r>
              <a:rPr kumimoji="0" lang="en-US" altLang="en-US" sz="4400" b="0" i="0" u="none" strike="noStrike" cap="none" normalizeH="0" baseline="0" dirty="0">
                <a:ln>
                  <a:noFill/>
                </a:ln>
                <a:solidFill>
                  <a:srgbClr val="610B38"/>
                </a:solidFill>
                <a:effectLst/>
                <a:latin typeface="erdana"/>
              </a:rPr>
              <a:t>Example 2</a:t>
            </a:r>
            <a:endParaRPr lang="en-IN" dirty="0"/>
          </a:p>
        </p:txBody>
      </p:sp>
      <p:sp>
        <p:nvSpPr>
          <p:cNvPr id="4" name="Rectangle 1">
            <a:extLst>
              <a:ext uri="{FF2B5EF4-FFF2-40B4-BE49-F238E27FC236}">
                <a16:creationId xmlns:a16="http://schemas.microsoft.com/office/drawing/2014/main" id="{AD1F65C9-34D3-551B-7BBD-941D118FF0A7}"/>
              </a:ext>
            </a:extLst>
          </p:cNvPr>
          <p:cNvSpPr>
            <a:spLocks noGrp="1" noChangeArrowheads="1"/>
          </p:cNvSpPr>
          <p:nvPr>
            <p:ph idx="1"/>
          </p:nvPr>
        </p:nvSpPr>
        <p:spPr bwMode="auto">
          <a:xfrm>
            <a:off x="1671680" y="1969974"/>
            <a:ext cx="8848641"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effectLst/>
                <a:latin typeface="inter-regular"/>
              </a:rPr>
              <a:t>&lt;?</a:t>
            </a:r>
            <a:r>
              <a:rPr kumimoji="0" lang="en-US" altLang="en-US" sz="3200" b="0" i="0" u="none" strike="noStrike" cap="none" normalizeH="0" baseline="0" dirty="0" err="1">
                <a:ln>
                  <a:noFill/>
                </a:ln>
                <a:effectLst/>
                <a:latin typeface="inter-regular"/>
              </a:rPr>
              <a:t>php</a:t>
            </a:r>
            <a:r>
              <a:rPr kumimoji="0" lang="en-US" altLang="en-US" sz="32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effectLst/>
                <a:latin typeface="inter-regular"/>
              </a:rPr>
              <a:t>   // Prints the day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effectLst/>
                <a:latin typeface="inter-regular"/>
              </a:rPr>
              <a:t> echo date("l") . "\n";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effectLst/>
                <a:latin typeface="inter-regular"/>
              </a:rPr>
              <a:t>// Prints the day, date, month, year, time, AM or PM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effectLst/>
                <a:latin typeface="inter-regular"/>
              </a:rPr>
              <a:t>    echo date("l </a:t>
            </a:r>
            <a:r>
              <a:rPr kumimoji="0" lang="en-US" altLang="en-US" sz="3200" b="0" i="0" u="none" strike="noStrike" cap="none" normalizeH="0" baseline="0" dirty="0" err="1">
                <a:ln>
                  <a:noFill/>
                </a:ln>
                <a:effectLst/>
                <a:latin typeface="inter-regular"/>
              </a:rPr>
              <a:t>jS</a:t>
            </a:r>
            <a:r>
              <a:rPr kumimoji="0" lang="en-US" altLang="en-US" sz="3200" b="0" i="0" u="none" strike="noStrike" cap="none" normalizeH="0" baseline="0" dirty="0">
                <a:ln>
                  <a:noFill/>
                </a:ln>
                <a:effectLst/>
                <a:latin typeface="inter-regular"/>
              </a:rPr>
              <a:t> \of F Y h:i:s A");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effectLst/>
                <a:latin typeface="inter-regular"/>
              </a:rPr>
              <a:t>   ?&gt;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effectLst/>
                <a:latin typeface="inter-bold"/>
              </a:rPr>
              <a:t>Output:</a:t>
            </a:r>
            <a:endParaRPr kumimoji="0" lang="en-US" altLang="en-US" sz="16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Arial Unicode MS"/>
              </a:rPr>
              <a:t>Thursday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Arial Unicode MS"/>
              </a:rPr>
              <a:t>Thursday 9th of August 2018 09:16:30 AM</a:t>
            </a:r>
            <a:endParaRPr kumimoji="0" lang="en-US" altLang="en-US" sz="4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016690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ACDE-69DB-2615-EF64-93A08EDA7A04}"/>
              </a:ext>
            </a:extLst>
          </p:cNvPr>
          <p:cNvSpPr>
            <a:spLocks noGrp="1"/>
          </p:cNvSpPr>
          <p:nvPr>
            <p:ph type="title"/>
          </p:nvPr>
        </p:nvSpPr>
        <p:spPr/>
        <p:txBody>
          <a:bodyPr/>
          <a:lstStyle/>
          <a:p>
            <a:r>
              <a:rPr kumimoji="0" lang="en-US" altLang="en-US" sz="4400" b="0" i="0" u="none" strike="noStrike" cap="none" normalizeH="0" baseline="0" dirty="0">
                <a:ln>
                  <a:noFill/>
                </a:ln>
                <a:solidFill>
                  <a:srgbClr val="610B38"/>
                </a:solidFill>
                <a:effectLst/>
                <a:latin typeface="erdana"/>
              </a:rPr>
              <a:t>Example 3</a:t>
            </a:r>
            <a:endParaRPr lang="en-IN" dirty="0"/>
          </a:p>
        </p:txBody>
      </p:sp>
      <p:sp>
        <p:nvSpPr>
          <p:cNvPr id="4" name="Rectangle 1">
            <a:extLst>
              <a:ext uri="{FF2B5EF4-FFF2-40B4-BE49-F238E27FC236}">
                <a16:creationId xmlns:a16="http://schemas.microsoft.com/office/drawing/2014/main" id="{FC3D2AB0-A5E3-52BE-CEF8-7F6B78FC734B}"/>
              </a:ext>
            </a:extLst>
          </p:cNvPr>
          <p:cNvSpPr>
            <a:spLocks noGrp="1" noChangeArrowheads="1"/>
          </p:cNvSpPr>
          <p:nvPr>
            <p:ph idx="1"/>
          </p:nvPr>
        </p:nvSpPr>
        <p:spPr bwMode="auto">
          <a:xfrm>
            <a:off x="3091782" y="1813587"/>
            <a:ext cx="600844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3600" b="0" i="0" u="none" strike="noStrike" cap="none" normalizeH="0" baseline="0" dirty="0">
                <a:ln>
                  <a:noFill/>
                </a:ln>
                <a:effectLst/>
                <a:latin typeface="inter-regular"/>
              </a:rPr>
              <a:t>&lt;?</a:t>
            </a:r>
            <a:r>
              <a:rPr kumimoji="0" lang="en-US" altLang="en-US" sz="3600" b="0" i="0" u="none" strike="noStrike" cap="none" normalizeH="0" baseline="0" dirty="0" err="1">
                <a:ln>
                  <a:noFill/>
                </a:ln>
                <a:effectLst/>
                <a:latin typeface="inter-regular"/>
              </a:rPr>
              <a:t>php</a:t>
            </a:r>
            <a:r>
              <a:rPr kumimoji="0" lang="en-US" altLang="en-US" sz="36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3600" b="0" i="0" u="none" strike="noStrike" cap="none" normalizeH="0" baseline="0" dirty="0">
                <a:ln>
                  <a:noFill/>
                </a:ln>
                <a:effectLst/>
                <a:latin typeface="inter-regular"/>
              </a:rPr>
              <a:t>     echo date("d/m/Y") . "\n";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3600" b="0" i="0" u="none" strike="noStrike" cap="none" normalizeH="0" baseline="0" dirty="0">
                <a:ln>
                  <a:noFill/>
                </a:ln>
                <a:effectLst/>
                <a:latin typeface="inter-regular"/>
              </a:rPr>
              <a:t>     echo date("d-m-Y") . "\n";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3600" b="0" i="0" u="none" strike="noStrike" cap="none" normalizeH="0" baseline="0" dirty="0">
                <a:ln>
                  <a:noFill/>
                </a:ln>
                <a:effectLst/>
                <a:latin typeface="inter-regular"/>
              </a:rPr>
              <a:t>     echo date("</a:t>
            </a:r>
            <a:r>
              <a:rPr kumimoji="0" lang="en-US" altLang="en-US" sz="3600" b="0" i="0" u="none" strike="noStrike" cap="none" normalizeH="0" baseline="0" dirty="0" err="1">
                <a:ln>
                  <a:noFill/>
                </a:ln>
                <a:effectLst/>
                <a:latin typeface="inter-regular"/>
              </a:rPr>
              <a:t>d.m.Y</a:t>
            </a:r>
            <a:r>
              <a:rPr kumimoji="0" lang="en-US" altLang="en-US" sz="36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3600" b="0" i="0" u="none" strike="noStrike" cap="none" normalizeH="0" baseline="0" dirty="0">
                <a:ln>
                  <a:noFill/>
                </a:ln>
                <a:effectLst/>
                <a:latin typeface="inter-regular"/>
              </a:rPr>
              <a:t>     ?&gt;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inter-bold"/>
              </a:rPr>
              <a:t>Output:</a:t>
            </a:r>
            <a:endParaRPr kumimoji="0" lang="en-US" altLang="en-US" sz="1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rial Unicode MS"/>
              </a:rPr>
              <a:t>09/08/2018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rial Unicode MS"/>
              </a:rPr>
              <a:t>09-08-2018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rial Unicode MS"/>
              </a:rPr>
              <a:t>09.08.2018</a:t>
            </a:r>
            <a:endParaRPr kumimoji="0" lang="en-US" altLang="en-US" sz="4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225846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E23364-987B-1FA2-0033-DCB34C28D631}"/>
              </a:ext>
            </a:extLst>
          </p:cNvPr>
          <p:cNvSpPr>
            <a:spLocks noGrp="1"/>
          </p:cNvSpPr>
          <p:nvPr>
            <p:ph type="title"/>
          </p:nvPr>
        </p:nvSpPr>
        <p:spPr>
          <a:xfrm>
            <a:off x="863029" y="1012004"/>
            <a:ext cx="3416158" cy="4795408"/>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apple-system"/>
              </a:rPr>
              <a:t>Common date and time format characters:</a:t>
            </a: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rgbClr val="FFFFFF"/>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B4ECE4E2-E716-E339-BFB2-E23A824E8C1A}"/>
              </a:ext>
            </a:extLst>
          </p:cNvPr>
          <p:cNvGraphicFramePr>
            <a:graphicFrameLocks noGrp="1"/>
          </p:cNvGraphicFramePr>
          <p:nvPr>
            <p:ph idx="1"/>
            <p:extLst>
              <p:ext uri="{D42A27DB-BD31-4B8C-83A1-F6EECF244321}">
                <p14:modId xmlns:p14="http://schemas.microsoft.com/office/powerpoint/2010/main" val="3912106963"/>
              </p:ext>
            </p:extLst>
          </p:nvPr>
        </p:nvGraphicFramePr>
        <p:xfrm>
          <a:off x="5194300" y="560021"/>
          <a:ext cx="6513605" cy="5707234"/>
        </p:xfrm>
        <a:graphic>
          <a:graphicData uri="http://schemas.openxmlformats.org/drawingml/2006/table">
            <a:tbl>
              <a:tblPr firstRow="1" bandRow="1"/>
              <a:tblGrid>
                <a:gridCol w="1490950">
                  <a:extLst>
                    <a:ext uri="{9D8B030D-6E8A-4147-A177-3AD203B41FA5}">
                      <a16:colId xmlns:a16="http://schemas.microsoft.com/office/drawing/2014/main" val="2639061582"/>
                    </a:ext>
                  </a:extLst>
                </a:gridCol>
                <a:gridCol w="5022655">
                  <a:extLst>
                    <a:ext uri="{9D8B030D-6E8A-4147-A177-3AD203B41FA5}">
                      <a16:colId xmlns:a16="http://schemas.microsoft.com/office/drawing/2014/main" val="3981014537"/>
                    </a:ext>
                  </a:extLst>
                </a:gridCol>
              </a:tblGrid>
              <a:tr h="328752">
                <a:tc>
                  <a:txBody>
                    <a:bodyPr/>
                    <a:lstStyle/>
                    <a:p>
                      <a:pPr algn="l" latinLnBrk="0"/>
                      <a:r>
                        <a:rPr lang="en-IN" sz="1500" b="0">
                          <a:solidFill>
                            <a:srgbClr val="FFFFFF"/>
                          </a:solidFill>
                          <a:effectLst/>
                        </a:rPr>
                        <a:t>Character</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solidFill>
                      <a:srgbClr val="247BA0"/>
                    </a:solidFill>
                  </a:tcPr>
                </a:tc>
                <a:tc>
                  <a:txBody>
                    <a:bodyPr/>
                    <a:lstStyle/>
                    <a:p>
                      <a:pPr algn="l" latinLnBrk="0"/>
                      <a:r>
                        <a:rPr lang="en-IN" sz="1500" b="0">
                          <a:solidFill>
                            <a:srgbClr val="FFFFFF"/>
                          </a:solidFill>
                          <a:effectLst/>
                        </a:rPr>
                        <a:t>Description (Format)</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solidFill>
                      <a:srgbClr val="247BA0"/>
                    </a:solidFill>
                  </a:tcPr>
                </a:tc>
                <a:extLst>
                  <a:ext uri="{0D108BD9-81ED-4DB2-BD59-A6C34878D82A}">
                    <a16:rowId xmlns:a16="http://schemas.microsoft.com/office/drawing/2014/main" val="2682172085"/>
                  </a:ext>
                </a:extLst>
              </a:tr>
              <a:tr h="552353">
                <a:tc>
                  <a:txBody>
                    <a:bodyPr/>
                    <a:lstStyle/>
                    <a:p>
                      <a:pPr latinLnBrk="0"/>
                      <a:r>
                        <a:rPr lang="en-IN" sz="1500">
                          <a:effectLst/>
                        </a:rPr>
                        <a:t>d</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Day of the month with 2 digits (leading zeros) format (</a:t>
                      </a:r>
                      <a:r>
                        <a:rPr lang="en-US" sz="1500" i="1">
                          <a:effectLst/>
                        </a:rPr>
                        <a:t>01</a:t>
                      </a:r>
                      <a:r>
                        <a:rPr lang="en-US" sz="1500">
                          <a:effectLst/>
                        </a:rPr>
                        <a:t> to </a:t>
                      </a:r>
                      <a:r>
                        <a:rPr lang="en-US" sz="1500" i="1">
                          <a:effectLst/>
                        </a:rPr>
                        <a:t>31</a:t>
                      </a:r>
                      <a:r>
                        <a:rPr lang="en-US" sz="1500">
                          <a:effectLst/>
                        </a:rPr>
                        <a:t>)</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139790754"/>
                  </a:ext>
                </a:extLst>
              </a:tr>
              <a:tr h="328752">
                <a:tc>
                  <a:txBody>
                    <a:bodyPr/>
                    <a:lstStyle/>
                    <a:p>
                      <a:pPr latinLnBrk="0"/>
                      <a:r>
                        <a:rPr lang="en-IN" sz="1500" i="1">
                          <a:effectLst/>
                        </a:rPr>
                        <a:t>D</a:t>
                      </a:r>
                      <a:endParaRPr lang="en-IN" sz="1500">
                        <a:effectLst/>
                      </a:endParaRP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Day name of the week in three letters (Mon to Sun)</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2709526984"/>
                  </a:ext>
                </a:extLst>
              </a:tr>
              <a:tr h="328752">
                <a:tc>
                  <a:txBody>
                    <a:bodyPr/>
                    <a:lstStyle/>
                    <a:p>
                      <a:pPr latinLnBrk="0"/>
                      <a:r>
                        <a:rPr lang="en-IN" sz="1500">
                          <a:effectLst/>
                        </a:rPr>
                        <a:t>m</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Month in numbers with 2 digits (01 or 12)</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803398644"/>
                  </a:ext>
                </a:extLst>
              </a:tr>
              <a:tr h="328752">
                <a:tc>
                  <a:txBody>
                    <a:bodyPr/>
                    <a:lstStyle/>
                    <a:p>
                      <a:pPr latinLnBrk="0"/>
                      <a:r>
                        <a:rPr lang="en-IN" sz="1500">
                          <a:effectLst/>
                        </a:rPr>
                        <a:t>M</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Month in three letters (Jan to Dec)</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2747962757"/>
                  </a:ext>
                </a:extLst>
              </a:tr>
              <a:tr h="328752">
                <a:tc>
                  <a:txBody>
                    <a:bodyPr/>
                    <a:lstStyle/>
                    <a:p>
                      <a:pPr latinLnBrk="0"/>
                      <a:r>
                        <a:rPr lang="en-IN" sz="1500">
                          <a:effectLst/>
                        </a:rPr>
                        <a:t>F</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Month full textual representation (January to December)</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2865079890"/>
                  </a:ext>
                </a:extLst>
              </a:tr>
              <a:tr h="328752">
                <a:tc>
                  <a:txBody>
                    <a:bodyPr/>
                    <a:lstStyle/>
                    <a:p>
                      <a:pPr latinLnBrk="0"/>
                      <a:r>
                        <a:rPr lang="en-IN" sz="1500">
                          <a:effectLst/>
                        </a:rPr>
                        <a:t>y</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Year in 2 digits (</a:t>
                      </a:r>
                      <a:r>
                        <a:rPr lang="en-US" sz="1500" i="1">
                          <a:effectLst/>
                        </a:rPr>
                        <a:t>03</a:t>
                      </a:r>
                      <a:r>
                        <a:rPr lang="en-US" sz="1500">
                          <a:effectLst/>
                        </a:rPr>
                        <a:t> or </a:t>
                      </a:r>
                      <a:r>
                        <a:rPr lang="en-US" sz="1500" i="1">
                          <a:effectLst/>
                        </a:rPr>
                        <a:t>21</a:t>
                      </a:r>
                      <a:r>
                        <a:rPr lang="en-US" sz="1500">
                          <a:effectLst/>
                        </a:rPr>
                        <a:t>)</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1627824288"/>
                  </a:ext>
                </a:extLst>
              </a:tr>
              <a:tr h="328752">
                <a:tc>
                  <a:txBody>
                    <a:bodyPr/>
                    <a:lstStyle/>
                    <a:p>
                      <a:pPr latinLnBrk="0"/>
                      <a:r>
                        <a:rPr lang="en-IN" sz="1500" i="1">
                          <a:effectLst/>
                        </a:rPr>
                        <a:t>Y</a:t>
                      </a:r>
                      <a:endParaRPr lang="en-IN" sz="1500">
                        <a:effectLst/>
                      </a:endParaRP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Year in 4 digits (1995 or 2020)</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64710405"/>
                  </a:ext>
                </a:extLst>
              </a:tr>
              <a:tr h="328752">
                <a:tc>
                  <a:txBody>
                    <a:bodyPr/>
                    <a:lstStyle/>
                    <a:p>
                      <a:pPr latinLnBrk="0"/>
                      <a:r>
                        <a:rPr lang="en-IN" sz="1500">
                          <a:effectLst/>
                        </a:rPr>
                        <a:t>h</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Hour in 12-hour format with 2 digits (01 to 12)</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4059743917"/>
                  </a:ext>
                </a:extLst>
              </a:tr>
              <a:tr h="328752">
                <a:tc>
                  <a:txBody>
                    <a:bodyPr/>
                    <a:lstStyle/>
                    <a:p>
                      <a:pPr latinLnBrk="0"/>
                      <a:r>
                        <a:rPr lang="en-IN" sz="1500">
                          <a:effectLst/>
                        </a:rPr>
                        <a:t>H</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Hour in 24-hour format with 2 digits (01 to 24)</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35162147"/>
                  </a:ext>
                </a:extLst>
              </a:tr>
              <a:tr h="328752">
                <a:tc>
                  <a:txBody>
                    <a:bodyPr/>
                    <a:lstStyle/>
                    <a:p>
                      <a:pPr latinLnBrk="0"/>
                      <a:r>
                        <a:rPr lang="en-IN" sz="1500">
                          <a:effectLst/>
                        </a:rPr>
                        <a:t>i</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IN" sz="1500">
                          <a:effectLst/>
                        </a:rPr>
                        <a:t>Minutes in 2 digits (00 to 59)</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1717362876"/>
                  </a:ext>
                </a:extLst>
              </a:tr>
              <a:tr h="328752">
                <a:tc>
                  <a:txBody>
                    <a:bodyPr/>
                    <a:lstStyle/>
                    <a:p>
                      <a:pPr latinLnBrk="0"/>
                      <a:r>
                        <a:rPr lang="en-IN" sz="1500">
                          <a:effectLst/>
                        </a:rPr>
                        <a:t>s</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Seconds in 2 digits (00 to 59)</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701797133"/>
                  </a:ext>
                </a:extLst>
              </a:tr>
              <a:tr h="328752">
                <a:tc>
                  <a:txBody>
                    <a:bodyPr/>
                    <a:lstStyle/>
                    <a:p>
                      <a:pPr latinLnBrk="0"/>
                      <a:r>
                        <a:rPr lang="en-IN" sz="1500" i="1">
                          <a:effectLst/>
                        </a:rPr>
                        <a:t>g</a:t>
                      </a:r>
                      <a:endParaRPr lang="en-IN" sz="1500">
                        <a:effectLst/>
                      </a:endParaRP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dirty="0">
                          <a:effectLst/>
                        </a:rPr>
                        <a:t>Hour in 12-hour format without leading zeros (1 to 12)</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183849725"/>
                  </a:ext>
                </a:extLst>
              </a:tr>
              <a:tr h="328752">
                <a:tc>
                  <a:txBody>
                    <a:bodyPr/>
                    <a:lstStyle/>
                    <a:p>
                      <a:pPr latinLnBrk="0"/>
                      <a:r>
                        <a:rPr lang="en-IN" sz="1500">
                          <a:effectLst/>
                        </a:rPr>
                        <a:t>G</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Hour in 24-hour format without leading zeros (1 to 24)</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480571637"/>
                  </a:ext>
                </a:extLst>
              </a:tr>
              <a:tr h="328752">
                <a:tc>
                  <a:txBody>
                    <a:bodyPr/>
                    <a:lstStyle/>
                    <a:p>
                      <a:pPr latinLnBrk="0"/>
                      <a:r>
                        <a:rPr lang="en-IN" sz="1500">
                          <a:effectLst/>
                        </a:rPr>
                        <a:t>a</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a:effectLst/>
                        </a:rPr>
                        <a:t>Ante meridiem and Post meridiem in Lowercase (am or pm)</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665976726"/>
                  </a:ext>
                </a:extLst>
              </a:tr>
              <a:tr h="552353">
                <a:tc>
                  <a:txBody>
                    <a:bodyPr/>
                    <a:lstStyle/>
                    <a:p>
                      <a:pPr latinLnBrk="0"/>
                      <a:r>
                        <a:rPr lang="en-IN" sz="1500">
                          <a:effectLst/>
                        </a:rPr>
                        <a:t>A</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US" sz="1500" dirty="0">
                          <a:effectLst/>
                        </a:rPr>
                        <a:t>Ante meridiem and Post meridiem in Uppercase (AM or PM)</a:t>
                      </a:r>
                    </a:p>
                  </a:txBody>
                  <a:tcPr marL="51485" marR="51485" marT="25743" marB="2574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331775932"/>
                  </a:ext>
                </a:extLst>
              </a:tr>
            </a:tbl>
          </a:graphicData>
        </a:graphic>
      </p:graphicFrame>
    </p:spTree>
    <p:extLst>
      <p:ext uri="{BB962C8B-B14F-4D97-AF65-F5344CB8AC3E}">
        <p14:creationId xmlns:p14="http://schemas.microsoft.com/office/powerpoint/2010/main" val="19706569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35768-0322-83C7-EB2A-1B30E0347710}"/>
              </a:ext>
            </a:extLst>
          </p:cNvPr>
          <p:cNvSpPr>
            <a:spLocks noGrp="1"/>
          </p:cNvSpPr>
          <p:nvPr>
            <p:ph type="title"/>
          </p:nvPr>
        </p:nvSpPr>
        <p:spPr>
          <a:xfrm>
            <a:off x="838200" y="557188"/>
            <a:ext cx="10515600" cy="1133499"/>
          </a:xfrm>
        </p:spPr>
        <p:txBody>
          <a:bodyPr>
            <a:norm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5200" b="0" i="0" u="none" strike="noStrike" cap="none" normalizeH="0" baseline="0">
                <a:ln>
                  <a:noFill/>
                </a:ln>
                <a:effectLst/>
                <a:latin typeface="-apple-system"/>
              </a:rPr>
              <a:t>Mostly used date formats in PHP:</a:t>
            </a:r>
          </a:p>
          <a:p>
            <a:pPr marL="0" marR="0" lvl="0" indent="0" algn="ctr" defTabSz="914400" rtl="0" eaLnBrk="0" fontAlgn="base" latinLnBrk="0" hangingPunct="0">
              <a:spcBef>
                <a:spcPct val="0"/>
              </a:spcBef>
              <a:spcAft>
                <a:spcPct val="0"/>
              </a:spcAft>
              <a:buClrTx/>
              <a:buSzTx/>
              <a:buFontTx/>
              <a:buNone/>
              <a:tabLst/>
            </a:pPr>
            <a:endParaRPr kumimoji="0" lang="en-US" altLang="en-US" sz="5200" b="0" i="0" u="none" strike="noStrike" cap="none" normalizeH="0" baseline="0">
              <a:ln>
                <a:noFill/>
              </a:ln>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946098A5-8393-734D-1B5F-381E430B0D8A}"/>
              </a:ext>
            </a:extLst>
          </p:cNvPr>
          <p:cNvGraphicFramePr>
            <a:graphicFrameLocks noGrp="1"/>
          </p:cNvGraphicFramePr>
          <p:nvPr>
            <p:ph idx="1"/>
            <p:extLst>
              <p:ext uri="{D42A27DB-BD31-4B8C-83A1-F6EECF244321}">
                <p14:modId xmlns:p14="http://schemas.microsoft.com/office/powerpoint/2010/main" val="3440245543"/>
              </p:ext>
            </p:extLst>
          </p:nvPr>
        </p:nvGraphicFramePr>
        <p:xfrm>
          <a:off x="838200" y="2003104"/>
          <a:ext cx="10515601" cy="4003942"/>
        </p:xfrm>
        <a:graphic>
          <a:graphicData uri="http://schemas.openxmlformats.org/drawingml/2006/table">
            <a:tbl>
              <a:tblPr firstRow="1" bandRow="1"/>
              <a:tblGrid>
                <a:gridCol w="5357467">
                  <a:extLst>
                    <a:ext uri="{9D8B030D-6E8A-4147-A177-3AD203B41FA5}">
                      <a16:colId xmlns:a16="http://schemas.microsoft.com/office/drawing/2014/main" val="3053453042"/>
                    </a:ext>
                  </a:extLst>
                </a:gridCol>
                <a:gridCol w="5158134">
                  <a:extLst>
                    <a:ext uri="{9D8B030D-6E8A-4147-A177-3AD203B41FA5}">
                      <a16:colId xmlns:a16="http://schemas.microsoft.com/office/drawing/2014/main" val="4151728940"/>
                    </a:ext>
                  </a:extLst>
                </a:gridCol>
              </a:tblGrid>
              <a:tr h="801666">
                <a:tc>
                  <a:txBody>
                    <a:bodyPr/>
                    <a:lstStyle/>
                    <a:p>
                      <a:pPr algn="l" latinLnBrk="0"/>
                      <a:r>
                        <a:rPr lang="en-US" sz="2100" b="0">
                          <a:solidFill>
                            <a:srgbClr val="FFFFFF"/>
                          </a:solidFill>
                          <a:effectLst/>
                        </a:rPr>
                        <a:t>PHP date function with useful format parameters</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solidFill>
                      <a:srgbClr val="247BA0"/>
                    </a:solidFill>
                  </a:tcPr>
                </a:tc>
                <a:tc>
                  <a:txBody>
                    <a:bodyPr/>
                    <a:lstStyle/>
                    <a:p>
                      <a:pPr algn="l" latinLnBrk="0"/>
                      <a:r>
                        <a:rPr lang="en-IN" sz="2100" b="0">
                          <a:solidFill>
                            <a:srgbClr val="FFFFFF"/>
                          </a:solidFill>
                          <a:effectLst/>
                        </a:rPr>
                        <a:t>Output</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solidFill>
                      <a:srgbClr val="247BA0"/>
                    </a:solidFill>
                  </a:tcPr>
                </a:tc>
                <a:extLst>
                  <a:ext uri="{0D108BD9-81ED-4DB2-BD59-A6C34878D82A}">
                    <a16:rowId xmlns:a16="http://schemas.microsoft.com/office/drawing/2014/main" val="1383575221"/>
                  </a:ext>
                </a:extLst>
              </a:tr>
              <a:tr h="801666">
                <a:tc>
                  <a:txBody>
                    <a:bodyPr/>
                    <a:lstStyle/>
                    <a:p>
                      <a:pPr latinLnBrk="0"/>
                      <a:r>
                        <a:rPr lang="en-IN" sz="2100">
                          <a:effectLst/>
                        </a:rPr>
                        <a:t>&lt;?php echo date("Y-m-d"); // MySQL date format ?&gt;</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IN" sz="2100">
                          <a:effectLst/>
                        </a:rPr>
                        <a:t>2020-06-20</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874395146"/>
                  </a:ext>
                </a:extLst>
              </a:tr>
              <a:tr h="480122">
                <a:tc>
                  <a:txBody>
                    <a:bodyPr/>
                    <a:lstStyle/>
                    <a:p>
                      <a:pPr latinLnBrk="0"/>
                      <a:r>
                        <a:rPr lang="es-ES" sz="2100">
                          <a:effectLst/>
                        </a:rPr>
                        <a:t>&lt;?php echo date("F j, Y, g:i A"); ?&gt;</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IN" sz="2100">
                          <a:effectLst/>
                        </a:rPr>
                        <a:t>June 20, 2020, 3:22 PM</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528116764"/>
                  </a:ext>
                </a:extLst>
              </a:tr>
              <a:tr h="480122">
                <a:tc>
                  <a:txBody>
                    <a:bodyPr/>
                    <a:lstStyle/>
                    <a:p>
                      <a:pPr latinLnBrk="0"/>
                      <a:r>
                        <a:rPr lang="es-ES" sz="2100">
                          <a:effectLst/>
                        </a:rPr>
                        <a:t>&lt;?php echo date("l, F jS, Y"); ?&gt;</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IN" sz="2100">
                          <a:effectLst/>
                        </a:rPr>
                        <a:t>Saturday, June 20th, 2020</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2948189500"/>
                  </a:ext>
                </a:extLst>
              </a:tr>
              <a:tr h="480122">
                <a:tc>
                  <a:txBody>
                    <a:bodyPr/>
                    <a:lstStyle/>
                    <a:p>
                      <a:pPr latinLnBrk="0"/>
                      <a:r>
                        <a:rPr lang="en-US" sz="2100">
                          <a:effectLst/>
                        </a:rPr>
                        <a:t>&lt;?php echo date("g:i:s a"); // Time only ?&gt;</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IN" sz="2100">
                          <a:effectLst/>
                        </a:rPr>
                        <a:t>3:22:24 pm</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3200274522"/>
                  </a:ext>
                </a:extLst>
              </a:tr>
              <a:tr h="480122">
                <a:tc>
                  <a:txBody>
                    <a:bodyPr/>
                    <a:lstStyle/>
                    <a:p>
                      <a:pPr latinLnBrk="0"/>
                      <a:r>
                        <a:rPr lang="es-ES" sz="2100">
                          <a:effectLst/>
                        </a:rPr>
                        <a:t>&lt;?php echo date("d/m/Y"); ?&gt;</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IN" sz="2100">
                          <a:effectLst/>
                        </a:rPr>
                        <a:t>20/06/2020</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762600705"/>
                  </a:ext>
                </a:extLst>
              </a:tr>
              <a:tr h="480122">
                <a:tc>
                  <a:txBody>
                    <a:bodyPr/>
                    <a:lstStyle/>
                    <a:p>
                      <a:pPr latinLnBrk="0"/>
                      <a:r>
                        <a:rPr lang="es-ES" sz="2100">
                          <a:effectLst/>
                        </a:rPr>
                        <a:t>&lt;?php echo date("Y/m/d g:i a"); ?&gt;</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tc>
                  <a:txBody>
                    <a:bodyPr/>
                    <a:lstStyle/>
                    <a:p>
                      <a:pPr latinLnBrk="0"/>
                      <a:r>
                        <a:rPr lang="en-IN" sz="2100">
                          <a:effectLst/>
                        </a:rPr>
                        <a:t>2020/06/20 3:22 pm</a:t>
                      </a:r>
                    </a:p>
                  </a:txBody>
                  <a:tcPr marL="110346" marR="110346" marT="55173" marB="55173" anchor="ctr">
                    <a:lnL w="7620" cap="flat" cmpd="sng" algn="ctr">
                      <a:solidFill>
                        <a:srgbClr val="36A5B9"/>
                      </a:solidFill>
                      <a:prstDash val="solid"/>
                      <a:round/>
                      <a:headEnd type="none" w="med" len="med"/>
                      <a:tailEnd type="none" w="med" len="med"/>
                    </a:lnL>
                    <a:lnR w="7620" cap="flat" cmpd="sng" algn="ctr">
                      <a:solidFill>
                        <a:srgbClr val="36A5B9"/>
                      </a:solidFill>
                      <a:prstDash val="solid"/>
                      <a:round/>
                      <a:headEnd type="none" w="med" len="med"/>
                      <a:tailEnd type="none" w="med" len="med"/>
                    </a:lnR>
                    <a:lnT w="7620" cap="flat" cmpd="sng" algn="ctr">
                      <a:solidFill>
                        <a:srgbClr val="36A5B9"/>
                      </a:solidFill>
                      <a:prstDash val="solid"/>
                      <a:round/>
                      <a:headEnd type="none" w="med" len="med"/>
                      <a:tailEnd type="none" w="med" len="med"/>
                    </a:lnT>
                    <a:lnB w="7620" cap="flat" cmpd="sng" algn="ctr">
                      <a:solidFill>
                        <a:srgbClr val="36A5B9"/>
                      </a:solidFill>
                      <a:prstDash val="solid"/>
                      <a:round/>
                      <a:headEnd type="none" w="med" len="med"/>
                      <a:tailEnd type="none" w="med" len="med"/>
                    </a:lnB>
                  </a:tcPr>
                </a:tc>
                <a:extLst>
                  <a:ext uri="{0D108BD9-81ED-4DB2-BD59-A6C34878D82A}">
                    <a16:rowId xmlns:a16="http://schemas.microsoft.com/office/drawing/2014/main" val="2643225621"/>
                  </a:ext>
                </a:extLst>
              </a:tr>
            </a:tbl>
          </a:graphicData>
        </a:graphic>
      </p:graphicFrame>
    </p:spTree>
    <p:extLst>
      <p:ext uri="{BB962C8B-B14F-4D97-AF65-F5344CB8AC3E}">
        <p14:creationId xmlns:p14="http://schemas.microsoft.com/office/powerpoint/2010/main" val="3491425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BE03-448C-9AE1-9900-6C8283475075}"/>
              </a:ext>
            </a:extLst>
          </p:cNvPr>
          <p:cNvSpPr>
            <a:spLocks noGrp="1"/>
          </p:cNvSpPr>
          <p:nvPr>
            <p:ph type="title"/>
          </p:nvPr>
        </p:nvSpPr>
        <p:spPr/>
        <p:txBody>
          <a:bodyPr/>
          <a:lstStyle/>
          <a:p>
            <a:r>
              <a:rPr lang="en-US" dirty="0"/>
              <a:t>PHP time() Function</a:t>
            </a:r>
            <a:endParaRPr lang="en-IN" dirty="0"/>
          </a:p>
        </p:txBody>
      </p:sp>
      <p:sp>
        <p:nvSpPr>
          <p:cNvPr id="3" name="Content Placeholder 2">
            <a:extLst>
              <a:ext uri="{FF2B5EF4-FFF2-40B4-BE49-F238E27FC236}">
                <a16:creationId xmlns:a16="http://schemas.microsoft.com/office/drawing/2014/main" id="{287FC5D6-03BF-371E-E935-72803D96F0A3}"/>
              </a:ext>
            </a:extLst>
          </p:cNvPr>
          <p:cNvSpPr>
            <a:spLocks noGrp="1"/>
          </p:cNvSpPr>
          <p:nvPr>
            <p:ph idx="1"/>
          </p:nvPr>
        </p:nvSpPr>
        <p:spPr/>
        <p:txBody>
          <a:bodyPr>
            <a:normAutofit fontScale="85000" lnSpcReduction="10000"/>
          </a:bodyPr>
          <a:lstStyle/>
          <a:p>
            <a:r>
              <a:rPr lang="en-US" dirty="0"/>
              <a:t>The time() function returns the current time as a Unix timestamp, and we can pass it to date() function to change its format according to requirement.</a:t>
            </a:r>
          </a:p>
          <a:p>
            <a:endParaRPr lang="en-US" dirty="0"/>
          </a:p>
          <a:p>
            <a:pPr marL="0" indent="0">
              <a:buNone/>
            </a:pPr>
            <a:r>
              <a:rPr lang="en-US" b="1" dirty="0"/>
              <a:t>What is PHP Timestamp?</a:t>
            </a:r>
          </a:p>
          <a:p>
            <a:r>
              <a:rPr lang="en-US" dirty="0"/>
              <a:t>The Timestamp is the number of seconds calculated between the current time and 1st January 1970 00:00:00 (GMT). This is also called Unix Timestamp.</a:t>
            </a:r>
          </a:p>
          <a:p>
            <a:endParaRPr lang="en-US" dirty="0"/>
          </a:p>
          <a:p>
            <a:r>
              <a:rPr lang="en-US" dirty="0"/>
              <a:t>Example: Using PHP time() Function</a:t>
            </a:r>
          </a:p>
          <a:p>
            <a:endParaRPr lang="en-US" dirty="0"/>
          </a:p>
          <a:p>
            <a:r>
              <a:rPr lang="en-US" dirty="0"/>
              <a:t>First, we will display current timestamp and date. Therefore, calculate next month timestamp and display date.</a:t>
            </a:r>
            <a:endParaRPr lang="en-IN" dirty="0"/>
          </a:p>
        </p:txBody>
      </p:sp>
    </p:spTree>
    <p:extLst>
      <p:ext uri="{BB962C8B-B14F-4D97-AF65-F5344CB8AC3E}">
        <p14:creationId xmlns:p14="http://schemas.microsoft.com/office/powerpoint/2010/main" val="12406761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EE3CE-710C-9D57-7B99-DC6C59E7B6C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AA9E1E6D-92C0-F02E-F1BB-EA1E89766C1A}"/>
              </a:ext>
            </a:extLst>
          </p:cNvPr>
          <p:cNvPicPr>
            <a:picLocks noGrp="1" noChangeAspect="1"/>
          </p:cNvPicPr>
          <p:nvPr>
            <p:ph idx="1"/>
          </p:nvPr>
        </p:nvPicPr>
        <p:blipFill>
          <a:blip r:embed="rId2"/>
          <a:stretch>
            <a:fillRect/>
          </a:stretch>
        </p:blipFill>
        <p:spPr>
          <a:xfrm>
            <a:off x="3962836" y="86548"/>
            <a:ext cx="8182844" cy="5871192"/>
          </a:xfrm>
          <a:prstGeom prst="rect">
            <a:avLst/>
          </a:prstGeom>
        </p:spPr>
      </p:pic>
      <p:sp>
        <p:nvSpPr>
          <p:cNvPr id="8" name="TextBox 7">
            <a:extLst>
              <a:ext uri="{FF2B5EF4-FFF2-40B4-BE49-F238E27FC236}">
                <a16:creationId xmlns:a16="http://schemas.microsoft.com/office/drawing/2014/main" id="{8ADA8730-B7AF-89D9-474E-173DEADD0EDA}"/>
              </a:ext>
            </a:extLst>
          </p:cNvPr>
          <p:cNvSpPr txBox="1"/>
          <p:nvPr/>
        </p:nvSpPr>
        <p:spPr>
          <a:xfrm>
            <a:off x="417137" y="3716593"/>
            <a:ext cx="3469063" cy="2308324"/>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Current Timestamp: 1653377773</a:t>
            </a:r>
            <a:br>
              <a:rPr lang="en-US" dirty="0"/>
            </a:br>
            <a:br>
              <a:rPr lang="en-US" dirty="0"/>
            </a:br>
            <a:r>
              <a:rPr lang="en-US" b="0" i="0" dirty="0">
                <a:solidFill>
                  <a:srgbClr val="000000"/>
                </a:solidFill>
                <a:effectLst/>
                <a:latin typeface="Times New Roman" panose="02020603050405020304" pitchFamily="18" charset="0"/>
              </a:rPr>
              <a:t>Current Date: 2022-05-24</a:t>
            </a:r>
            <a:br>
              <a:rPr lang="en-US" dirty="0"/>
            </a:br>
            <a:br>
              <a:rPr lang="en-US" dirty="0"/>
            </a:br>
            <a:r>
              <a:rPr lang="en-US" b="0" i="0" dirty="0">
                <a:solidFill>
                  <a:srgbClr val="000000"/>
                </a:solidFill>
                <a:effectLst/>
                <a:latin typeface="Times New Roman" panose="02020603050405020304" pitchFamily="18" charset="0"/>
              </a:rPr>
              <a:t>Next Month Timestamp: 1653377773</a:t>
            </a:r>
            <a:br>
              <a:rPr lang="en-US" dirty="0"/>
            </a:br>
            <a:br>
              <a:rPr lang="en-US" dirty="0"/>
            </a:br>
            <a:r>
              <a:rPr lang="en-US" b="0" i="0" dirty="0">
                <a:solidFill>
                  <a:srgbClr val="000000"/>
                </a:solidFill>
                <a:effectLst/>
                <a:latin typeface="Times New Roman" panose="02020603050405020304" pitchFamily="18" charset="0"/>
              </a:rPr>
              <a:t>Next Month: 2022-06-23</a:t>
            </a:r>
            <a:endParaRPr lang="en-IN" dirty="0"/>
          </a:p>
        </p:txBody>
      </p:sp>
    </p:spTree>
    <p:extLst>
      <p:ext uri="{BB962C8B-B14F-4D97-AF65-F5344CB8AC3E}">
        <p14:creationId xmlns:p14="http://schemas.microsoft.com/office/powerpoint/2010/main" val="26482138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0072-B01F-2433-00D4-BE5FC9124E78}"/>
              </a:ext>
            </a:extLst>
          </p:cNvPr>
          <p:cNvSpPr>
            <a:spLocks noGrp="1"/>
          </p:cNvSpPr>
          <p:nvPr>
            <p:ph type="title"/>
          </p:nvPr>
        </p:nvSpPr>
        <p:spPr/>
        <p:txBody>
          <a:bodyPr/>
          <a:lstStyle/>
          <a:p>
            <a:r>
              <a:rPr lang="en-US" dirty="0"/>
              <a:t>How to </a:t>
            </a:r>
            <a:r>
              <a:rPr lang="en-US" dirty="0" err="1"/>
              <a:t>Sendmail</a:t>
            </a:r>
            <a:r>
              <a:rPr lang="en-US" dirty="0"/>
              <a:t> in PHP?</a:t>
            </a:r>
            <a:endParaRPr lang="en-IN" dirty="0"/>
          </a:p>
        </p:txBody>
      </p:sp>
      <p:sp>
        <p:nvSpPr>
          <p:cNvPr id="3" name="Content Placeholder 2">
            <a:extLst>
              <a:ext uri="{FF2B5EF4-FFF2-40B4-BE49-F238E27FC236}">
                <a16:creationId xmlns:a16="http://schemas.microsoft.com/office/drawing/2014/main" id="{D9A94359-B1C0-B646-9E74-8F5BFF1735D5}"/>
              </a:ext>
            </a:extLst>
          </p:cNvPr>
          <p:cNvSpPr>
            <a:spLocks noGrp="1"/>
          </p:cNvSpPr>
          <p:nvPr>
            <p:ph idx="1"/>
          </p:nvPr>
        </p:nvSpPr>
        <p:spPr/>
        <p:txBody>
          <a:bodyPr/>
          <a:lstStyle/>
          <a:p>
            <a:r>
              <a:rPr lang="en-US" dirty="0"/>
              <a:t>PHP comes with a default function mail() that allows you to </a:t>
            </a:r>
            <a:r>
              <a:rPr lang="en-US" dirty="0" err="1"/>
              <a:t>sendmail</a:t>
            </a:r>
            <a:r>
              <a:rPr lang="en-US" dirty="0"/>
              <a:t> directly from a PHP script.</a:t>
            </a:r>
          </a:p>
          <a:p>
            <a:endParaRPr lang="en-US" dirty="0"/>
          </a:p>
          <a:p>
            <a:pPr marL="0" indent="0">
              <a:buNone/>
            </a:pPr>
            <a:r>
              <a:rPr lang="en-US" dirty="0"/>
              <a:t>Syntax</a:t>
            </a:r>
          </a:p>
          <a:p>
            <a:pPr marL="0" indent="0">
              <a:buNone/>
            </a:pPr>
            <a:r>
              <a:rPr lang="en-US" b="0" i="0" dirty="0">
                <a:solidFill>
                  <a:srgbClr val="000000"/>
                </a:solidFill>
                <a:effectLst/>
                <a:latin typeface="inter-regular"/>
              </a:rPr>
              <a:t>bool mail ( string $to , string $subject , string $message [, string $</a:t>
            </a:r>
            <a:r>
              <a:rPr lang="en-US" b="0" i="0" dirty="0" err="1">
                <a:solidFill>
                  <a:srgbClr val="000000"/>
                </a:solidFill>
                <a:effectLst/>
                <a:latin typeface="inter-regular"/>
              </a:rPr>
              <a:t>additional_headers</a:t>
            </a:r>
            <a:r>
              <a:rPr lang="en-US" b="0" i="0" dirty="0">
                <a:solidFill>
                  <a:srgbClr val="000000"/>
                </a:solidFill>
                <a:effectLst/>
                <a:latin typeface="inter-regular"/>
              </a:rPr>
              <a:t> [, string $</a:t>
            </a:r>
            <a:r>
              <a:rPr lang="en-US" b="0" i="0" dirty="0" err="1">
                <a:solidFill>
                  <a:srgbClr val="000000"/>
                </a:solidFill>
                <a:effectLst/>
                <a:latin typeface="inter-regular"/>
              </a:rPr>
              <a:t>additional_parameters</a:t>
            </a:r>
            <a:r>
              <a:rPr lang="en-US" b="0" i="0" dirty="0">
                <a:solidFill>
                  <a:srgbClr val="000000"/>
                </a:solidFill>
                <a:effectLst/>
                <a:latin typeface="inter-regular"/>
              </a:rPr>
              <a:t> ]] ) </a:t>
            </a:r>
            <a:endParaRPr lang="en-US" dirty="0"/>
          </a:p>
          <a:p>
            <a:endParaRPr lang="en-US" dirty="0"/>
          </a:p>
          <a:p>
            <a:endParaRPr lang="en-IN" dirty="0"/>
          </a:p>
        </p:txBody>
      </p:sp>
    </p:spTree>
    <p:extLst>
      <p:ext uri="{BB962C8B-B14F-4D97-AF65-F5344CB8AC3E}">
        <p14:creationId xmlns:p14="http://schemas.microsoft.com/office/powerpoint/2010/main" val="9825889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EEBB-50B9-A3D3-78C8-F2DB1FC8E1AA}"/>
              </a:ext>
            </a:extLst>
          </p:cNvPr>
          <p:cNvSpPr>
            <a:spLocks noGrp="1"/>
          </p:cNvSpPr>
          <p:nvPr>
            <p:ph type="title"/>
          </p:nvPr>
        </p:nvSpPr>
        <p:spPr/>
        <p:txBody>
          <a:bodyPr/>
          <a:lstStyle/>
          <a:p>
            <a:r>
              <a:rPr lang="en-US" dirty="0"/>
              <a:t>Parameters</a:t>
            </a:r>
            <a:endParaRPr lang="en-IN" dirty="0"/>
          </a:p>
        </p:txBody>
      </p:sp>
      <p:sp>
        <p:nvSpPr>
          <p:cNvPr id="3" name="Content Placeholder 2">
            <a:extLst>
              <a:ext uri="{FF2B5EF4-FFF2-40B4-BE49-F238E27FC236}">
                <a16:creationId xmlns:a16="http://schemas.microsoft.com/office/drawing/2014/main" id="{B26A382D-BF93-5B55-29CC-33340999228C}"/>
              </a:ext>
            </a:extLst>
          </p:cNvPr>
          <p:cNvSpPr>
            <a:spLocks noGrp="1"/>
          </p:cNvSpPr>
          <p:nvPr>
            <p:ph idx="1"/>
          </p:nvPr>
        </p:nvSpPr>
        <p:spPr/>
        <p:txBody>
          <a:bodyPr>
            <a:normAutofit fontScale="85000" lnSpcReduction="20000"/>
          </a:bodyPr>
          <a:lstStyle/>
          <a:p>
            <a:pPr marL="0" indent="0">
              <a:buNone/>
            </a:pPr>
            <a:r>
              <a:rPr lang="en-US" b="1" dirty="0"/>
              <a:t>to</a:t>
            </a:r>
          </a:p>
          <a:p>
            <a:r>
              <a:rPr lang="en-US" dirty="0"/>
              <a:t>String | Required</a:t>
            </a:r>
          </a:p>
          <a:p>
            <a:r>
              <a:rPr lang="en-US" dirty="0"/>
              <a:t>The email address of the recipient.</a:t>
            </a:r>
          </a:p>
          <a:p>
            <a:r>
              <a:rPr lang="en-US" dirty="0"/>
              <a:t>Note: The must comply with RFC 2822. You can pass one email address or multiple using comma-separated.</a:t>
            </a:r>
          </a:p>
          <a:p>
            <a:r>
              <a:rPr lang="en-US" dirty="0"/>
              <a:t>Few sample examples of how the values will look like:</a:t>
            </a:r>
          </a:p>
          <a:p>
            <a:endParaRPr lang="en-US" dirty="0"/>
          </a:p>
          <a:p>
            <a:r>
              <a:rPr lang="en-US" dirty="0"/>
              <a:t>user1@example.com</a:t>
            </a:r>
          </a:p>
          <a:p>
            <a:r>
              <a:rPr lang="en-US" dirty="0"/>
              <a:t>user2@example.com, user3@example.com</a:t>
            </a:r>
          </a:p>
          <a:p>
            <a:r>
              <a:rPr lang="en-US" dirty="0"/>
              <a:t>Receiver Name &lt;user1@gmail.com&gt;</a:t>
            </a:r>
          </a:p>
          <a:p>
            <a:r>
              <a:rPr lang="en-US" dirty="0"/>
              <a:t>Receiver Name &lt;user1@gmail.com&gt;, Receiver Name 2 &lt;user2@gmail.com&gt;</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8476108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6708-08A7-68EB-F8B6-6740285291B1}"/>
              </a:ext>
            </a:extLst>
          </p:cNvPr>
          <p:cNvSpPr>
            <a:spLocks noGrp="1"/>
          </p:cNvSpPr>
          <p:nvPr>
            <p:ph type="title"/>
          </p:nvPr>
        </p:nvSpPr>
        <p:spPr/>
        <p:txBody>
          <a:bodyPr/>
          <a:lstStyle/>
          <a:p>
            <a:r>
              <a:rPr lang="en-US" dirty="0"/>
              <a:t>Parameters</a:t>
            </a:r>
            <a:endParaRPr lang="en-IN" dirty="0"/>
          </a:p>
        </p:txBody>
      </p:sp>
      <p:sp>
        <p:nvSpPr>
          <p:cNvPr id="3" name="Content Placeholder 2">
            <a:extLst>
              <a:ext uri="{FF2B5EF4-FFF2-40B4-BE49-F238E27FC236}">
                <a16:creationId xmlns:a16="http://schemas.microsoft.com/office/drawing/2014/main" id="{321CA1B5-D28B-5BB9-8373-4205877C5B64}"/>
              </a:ext>
            </a:extLst>
          </p:cNvPr>
          <p:cNvSpPr>
            <a:spLocks noGrp="1"/>
          </p:cNvSpPr>
          <p:nvPr>
            <p:ph idx="1"/>
          </p:nvPr>
        </p:nvSpPr>
        <p:spPr/>
        <p:txBody>
          <a:bodyPr>
            <a:normAutofit fontScale="92500" lnSpcReduction="10000"/>
          </a:bodyPr>
          <a:lstStyle/>
          <a:p>
            <a:pPr marL="0" indent="0">
              <a:buNone/>
            </a:pPr>
            <a:r>
              <a:rPr lang="en-US" b="1" dirty="0"/>
              <a:t>subject</a:t>
            </a:r>
          </a:p>
          <a:p>
            <a:r>
              <a:rPr lang="en-US" dirty="0"/>
              <a:t>String | Required</a:t>
            </a:r>
          </a:p>
          <a:p>
            <a:r>
              <a:rPr lang="en-US" dirty="0"/>
              <a:t>The subject line of the email to be sent.</a:t>
            </a:r>
          </a:p>
          <a:p>
            <a:r>
              <a:rPr lang="en-US" dirty="0"/>
              <a:t>Note, the subject must comply with RFC 2047.</a:t>
            </a:r>
          </a:p>
          <a:p>
            <a:pPr marL="0" indent="0">
              <a:buNone/>
            </a:pPr>
            <a:endParaRPr lang="en-US" dirty="0"/>
          </a:p>
          <a:p>
            <a:pPr marL="0" indent="0">
              <a:buNone/>
            </a:pPr>
            <a:r>
              <a:rPr lang="en-US" b="1" dirty="0"/>
              <a:t>message</a:t>
            </a:r>
          </a:p>
          <a:p>
            <a:r>
              <a:rPr lang="en-US" dirty="0"/>
              <a:t>String | Required</a:t>
            </a:r>
          </a:p>
          <a:p>
            <a:r>
              <a:rPr lang="en-US" dirty="0"/>
              <a:t>The content of the mail that you want to send. Each line of the email should be separated with a CRLF (\r\n) and each line should not exceed 70 characters.</a:t>
            </a:r>
            <a:endParaRPr lang="en-IN" dirty="0"/>
          </a:p>
        </p:txBody>
      </p:sp>
    </p:spTree>
    <p:extLst>
      <p:ext uri="{BB962C8B-B14F-4D97-AF65-F5344CB8AC3E}">
        <p14:creationId xmlns:p14="http://schemas.microsoft.com/office/powerpoint/2010/main" val="16192393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FFE0-83A5-5052-742A-B4B52D1348F6}"/>
              </a:ext>
            </a:extLst>
          </p:cNvPr>
          <p:cNvSpPr>
            <a:spLocks noGrp="1"/>
          </p:cNvSpPr>
          <p:nvPr>
            <p:ph type="title"/>
          </p:nvPr>
        </p:nvSpPr>
        <p:spPr/>
        <p:txBody>
          <a:bodyPr/>
          <a:lstStyle/>
          <a:p>
            <a:r>
              <a:rPr lang="en-US" dirty="0"/>
              <a:t>Parameters</a:t>
            </a:r>
            <a:endParaRPr lang="en-IN" dirty="0"/>
          </a:p>
        </p:txBody>
      </p:sp>
      <p:sp>
        <p:nvSpPr>
          <p:cNvPr id="3" name="Content Placeholder 2">
            <a:extLst>
              <a:ext uri="{FF2B5EF4-FFF2-40B4-BE49-F238E27FC236}">
                <a16:creationId xmlns:a16="http://schemas.microsoft.com/office/drawing/2014/main" id="{EE6ACA80-F37E-81C1-CA4E-874AF7DA611E}"/>
              </a:ext>
            </a:extLst>
          </p:cNvPr>
          <p:cNvSpPr>
            <a:spLocks noGrp="1"/>
          </p:cNvSpPr>
          <p:nvPr>
            <p:ph idx="1"/>
          </p:nvPr>
        </p:nvSpPr>
        <p:spPr/>
        <p:txBody>
          <a:bodyPr>
            <a:normAutofit/>
          </a:bodyPr>
          <a:lstStyle/>
          <a:p>
            <a:pPr marL="0" indent="0">
              <a:buNone/>
            </a:pPr>
            <a:r>
              <a:rPr lang="en-US" b="1" dirty="0" err="1"/>
              <a:t>additional_headers</a:t>
            </a:r>
            <a:endParaRPr lang="en-US" b="1" dirty="0"/>
          </a:p>
          <a:p>
            <a:r>
              <a:rPr lang="en-US" dirty="0"/>
              <a:t>mixed (String or Array) | Optional</a:t>
            </a:r>
          </a:p>
          <a:p>
            <a:r>
              <a:rPr lang="en-US" dirty="0"/>
              <a:t>This parameter is used to pass any additional email headers like From, Cc and Bcc. Each additional headers should be separated with a CRLF (\r\n).</a:t>
            </a:r>
          </a:p>
          <a:p>
            <a:r>
              <a:rPr lang="en-US" dirty="0"/>
              <a:t>Note: While sending the email, make sure there is a From header. You can set the From header, either by using the </a:t>
            </a:r>
            <a:r>
              <a:rPr lang="en-US" dirty="0" err="1"/>
              <a:t>additional_headers</a:t>
            </a:r>
            <a:r>
              <a:rPr lang="en-US" dirty="0"/>
              <a:t> parameter or, you can also set a default value in php.ini.</a:t>
            </a:r>
          </a:p>
          <a:p>
            <a:pPr marL="0" indent="0">
              <a:buNone/>
            </a:pPr>
            <a:endParaRPr lang="en-US" dirty="0"/>
          </a:p>
        </p:txBody>
      </p:sp>
    </p:spTree>
    <p:extLst>
      <p:ext uri="{BB962C8B-B14F-4D97-AF65-F5344CB8AC3E}">
        <p14:creationId xmlns:p14="http://schemas.microsoft.com/office/powerpoint/2010/main" val="353702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9755-22B6-2841-C36E-F820C8B9E39D}"/>
              </a:ext>
            </a:extLst>
          </p:cNvPr>
          <p:cNvSpPr>
            <a:spLocks noGrp="1"/>
          </p:cNvSpPr>
          <p:nvPr>
            <p:ph type="title"/>
          </p:nvPr>
        </p:nvSpPr>
        <p:spPr/>
        <p:txBody>
          <a:bodyPr/>
          <a:lstStyle/>
          <a:p>
            <a:r>
              <a:rPr lang="en-IN" dirty="0"/>
              <a:t>Global Variable</a:t>
            </a:r>
          </a:p>
        </p:txBody>
      </p:sp>
      <p:pic>
        <p:nvPicPr>
          <p:cNvPr id="5" name="Content Placeholder 4">
            <a:extLst>
              <a:ext uri="{FF2B5EF4-FFF2-40B4-BE49-F238E27FC236}">
                <a16:creationId xmlns:a16="http://schemas.microsoft.com/office/drawing/2014/main" id="{5ED78C9A-FED4-C483-A906-C31CB3B6F20E}"/>
              </a:ext>
            </a:extLst>
          </p:cNvPr>
          <p:cNvPicPr>
            <a:picLocks noGrp="1" noChangeAspect="1"/>
          </p:cNvPicPr>
          <p:nvPr>
            <p:ph idx="1"/>
          </p:nvPr>
        </p:nvPicPr>
        <p:blipFill>
          <a:blip r:embed="rId2"/>
          <a:stretch>
            <a:fillRect/>
          </a:stretch>
        </p:blipFill>
        <p:spPr>
          <a:xfrm>
            <a:off x="3303232" y="1825625"/>
            <a:ext cx="5585536" cy="4351338"/>
          </a:xfrm>
        </p:spPr>
      </p:pic>
    </p:spTree>
    <p:extLst>
      <p:ext uri="{BB962C8B-B14F-4D97-AF65-F5344CB8AC3E}">
        <p14:creationId xmlns:p14="http://schemas.microsoft.com/office/powerpoint/2010/main" val="42239547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CE47-E218-4C89-83F3-B5A609ADB17F}"/>
              </a:ext>
            </a:extLst>
          </p:cNvPr>
          <p:cNvSpPr>
            <a:spLocks noGrp="1"/>
          </p:cNvSpPr>
          <p:nvPr>
            <p:ph type="title"/>
          </p:nvPr>
        </p:nvSpPr>
        <p:spPr/>
        <p:txBody>
          <a:bodyPr/>
          <a:lstStyle/>
          <a:p>
            <a:r>
              <a:rPr lang="en-US" dirty="0"/>
              <a:t>Parameters</a:t>
            </a:r>
            <a:endParaRPr lang="en-IN" dirty="0"/>
          </a:p>
        </p:txBody>
      </p:sp>
      <p:sp>
        <p:nvSpPr>
          <p:cNvPr id="3" name="Content Placeholder 2">
            <a:extLst>
              <a:ext uri="{FF2B5EF4-FFF2-40B4-BE49-F238E27FC236}">
                <a16:creationId xmlns:a16="http://schemas.microsoft.com/office/drawing/2014/main" id="{7EFA2221-AC4D-1612-E0D6-8D78D16B58CD}"/>
              </a:ext>
            </a:extLst>
          </p:cNvPr>
          <p:cNvSpPr>
            <a:spLocks noGrp="1"/>
          </p:cNvSpPr>
          <p:nvPr>
            <p:ph idx="1"/>
          </p:nvPr>
        </p:nvSpPr>
        <p:spPr/>
        <p:txBody>
          <a:bodyPr/>
          <a:lstStyle/>
          <a:p>
            <a:pPr marL="0" indent="0">
              <a:buNone/>
            </a:pPr>
            <a:r>
              <a:rPr lang="en-US" b="1" dirty="0" err="1"/>
              <a:t>additional_parameters</a:t>
            </a:r>
            <a:endParaRPr lang="en-US" b="1" dirty="0"/>
          </a:p>
          <a:p>
            <a:r>
              <a:rPr lang="en-US" dirty="0"/>
              <a:t>String | Optional</a:t>
            </a:r>
          </a:p>
          <a:p>
            <a:r>
              <a:rPr lang="en-US" dirty="0"/>
              <a:t>This </a:t>
            </a:r>
            <a:r>
              <a:rPr lang="en-US" dirty="0" err="1"/>
              <a:t>additional_parameter</a:t>
            </a:r>
            <a:r>
              <a:rPr lang="en-US" dirty="0"/>
              <a:t> can be used to pass additional flags to the </a:t>
            </a:r>
            <a:r>
              <a:rPr lang="en-US" dirty="0" err="1"/>
              <a:t>Sendmail</a:t>
            </a:r>
            <a:r>
              <a:rPr lang="en-US" dirty="0"/>
              <a:t> program as configured in the </a:t>
            </a:r>
            <a:r>
              <a:rPr lang="en-US" dirty="0" err="1"/>
              <a:t>sendmail_path</a:t>
            </a:r>
            <a:r>
              <a:rPr lang="en-US" dirty="0"/>
              <a:t> configuration setting. </a:t>
            </a:r>
          </a:p>
          <a:p>
            <a:r>
              <a:rPr lang="en-US" dirty="0"/>
              <a:t>For example; you can use this parameter to set the envelope sender address when using </a:t>
            </a:r>
            <a:r>
              <a:rPr lang="en-US" dirty="0" err="1"/>
              <a:t>Sendmail</a:t>
            </a:r>
            <a:r>
              <a:rPr lang="en-US" dirty="0"/>
              <a:t> with -f option. PHP by default internally escape the values coming in this parameter with </a:t>
            </a:r>
            <a:r>
              <a:rPr lang="en-US" dirty="0" err="1"/>
              <a:t>escapeshellcmd</a:t>
            </a:r>
            <a:r>
              <a:rPr lang="en-US" dirty="0"/>
              <a:t>() to prevent any potential command execution.</a:t>
            </a:r>
            <a:endParaRPr lang="en-IN" dirty="0"/>
          </a:p>
          <a:p>
            <a:endParaRPr lang="en-IN" dirty="0"/>
          </a:p>
        </p:txBody>
      </p:sp>
    </p:spTree>
    <p:extLst>
      <p:ext uri="{BB962C8B-B14F-4D97-AF65-F5344CB8AC3E}">
        <p14:creationId xmlns:p14="http://schemas.microsoft.com/office/powerpoint/2010/main" val="12607928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2A48-1CB0-285E-BDE3-E7F53FB9348F}"/>
              </a:ext>
            </a:extLst>
          </p:cNvPr>
          <p:cNvSpPr>
            <a:spLocks noGrp="1"/>
          </p:cNvSpPr>
          <p:nvPr>
            <p:ph type="title"/>
          </p:nvPr>
        </p:nvSpPr>
        <p:spPr/>
        <p:txBody>
          <a:bodyPr/>
          <a:lstStyle/>
          <a:p>
            <a:r>
              <a:rPr lang="en-US" dirty="0"/>
              <a:t>Return Value</a:t>
            </a:r>
            <a:endParaRPr lang="en-IN" dirty="0"/>
          </a:p>
        </p:txBody>
      </p:sp>
      <p:sp>
        <p:nvSpPr>
          <p:cNvPr id="3" name="Content Placeholder 2">
            <a:extLst>
              <a:ext uri="{FF2B5EF4-FFF2-40B4-BE49-F238E27FC236}">
                <a16:creationId xmlns:a16="http://schemas.microsoft.com/office/drawing/2014/main" id="{51F15D81-AC2E-75D4-A3BA-C362A1033CAB}"/>
              </a:ext>
            </a:extLst>
          </p:cNvPr>
          <p:cNvSpPr>
            <a:spLocks noGrp="1"/>
          </p:cNvSpPr>
          <p:nvPr>
            <p:ph idx="1"/>
          </p:nvPr>
        </p:nvSpPr>
        <p:spPr/>
        <p:txBody>
          <a:bodyPr>
            <a:normAutofit/>
          </a:bodyPr>
          <a:lstStyle/>
          <a:p>
            <a:pPr algn="just"/>
            <a:r>
              <a:rPr lang="en-US" dirty="0"/>
              <a:t>mail() function returns TRUE if the SMTP server successfully accepted the mail for delivery, else FALSE.</a:t>
            </a:r>
          </a:p>
          <a:p>
            <a:pPr algn="just"/>
            <a:endParaRPr lang="en-US" dirty="0"/>
          </a:p>
          <a:p>
            <a:pPr algn="just"/>
            <a:r>
              <a:rPr lang="en-US" dirty="0"/>
              <a:t>Getting TRUE doesn't necessarily mean that the email is delivered to the recipient's server. TRUE is just an indication that your mail has successfully submitted to the SMTP server's queue for sending.</a:t>
            </a:r>
          </a:p>
          <a:p>
            <a:pPr marL="0" indent="0" algn="just">
              <a:buNone/>
            </a:pPr>
            <a:endParaRPr lang="en-US" dirty="0"/>
          </a:p>
          <a:p>
            <a:pPr algn="just"/>
            <a:r>
              <a:rPr lang="en-US" dirty="0"/>
              <a:t>Note: mail() function will not work in Local server. A server connected to the internet and SMTP ports opened will be required to send mail.</a:t>
            </a:r>
            <a:endParaRPr lang="en-IN" dirty="0"/>
          </a:p>
        </p:txBody>
      </p:sp>
    </p:spTree>
    <p:extLst>
      <p:ext uri="{BB962C8B-B14F-4D97-AF65-F5344CB8AC3E}">
        <p14:creationId xmlns:p14="http://schemas.microsoft.com/office/powerpoint/2010/main" val="4427185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26B2-4B88-49E8-570B-AFCEB3C9BE22}"/>
              </a:ext>
            </a:extLst>
          </p:cNvPr>
          <p:cNvSpPr>
            <a:spLocks noGrp="1"/>
          </p:cNvSpPr>
          <p:nvPr>
            <p:ph type="title"/>
          </p:nvPr>
        </p:nvSpPr>
        <p:spPr>
          <a:xfrm>
            <a:off x="838200" y="47575"/>
            <a:ext cx="10515600" cy="1325563"/>
          </a:xfrm>
        </p:spPr>
        <p:txBody>
          <a:bodyPr/>
          <a:lstStyle/>
          <a:p>
            <a:r>
              <a:rPr lang="en-IN" b="0" i="0" dirty="0">
                <a:solidFill>
                  <a:srgbClr val="610B38"/>
                </a:solidFill>
                <a:effectLst/>
                <a:latin typeface="erdana"/>
              </a:rPr>
              <a:t>PHP Mail Example</a:t>
            </a:r>
            <a:endParaRPr lang="en-IN" dirty="0"/>
          </a:p>
        </p:txBody>
      </p:sp>
      <p:sp>
        <p:nvSpPr>
          <p:cNvPr id="3" name="Content Placeholder 2">
            <a:extLst>
              <a:ext uri="{FF2B5EF4-FFF2-40B4-BE49-F238E27FC236}">
                <a16:creationId xmlns:a16="http://schemas.microsoft.com/office/drawing/2014/main" id="{0CE3E60D-A0B6-CDF5-4A20-FACFD8A2DF19}"/>
              </a:ext>
            </a:extLst>
          </p:cNvPr>
          <p:cNvSpPr>
            <a:spLocks noGrp="1"/>
          </p:cNvSpPr>
          <p:nvPr>
            <p:ph idx="1"/>
          </p:nvPr>
        </p:nvSpPr>
        <p:spPr>
          <a:xfrm>
            <a:off x="3069602" y="1322388"/>
            <a:ext cx="6052795" cy="5484862"/>
          </a:xfrm>
        </p:spPr>
        <p:txBody>
          <a:bodyPr>
            <a:normAutofit fontScale="92500" lnSpcReduction="10000"/>
          </a:bodyPr>
          <a:lstStyle/>
          <a:p>
            <a:pPr marL="0" indent="0" algn="just">
              <a:buNone/>
            </a:pPr>
            <a:r>
              <a:rPr lang="en-IN" sz="1800" b="0" i="1" dirty="0">
                <a:solidFill>
                  <a:srgbClr val="333333"/>
                </a:solidFill>
                <a:effectLst/>
                <a:latin typeface="inter-regular"/>
              </a:rPr>
              <a:t>File: </a:t>
            </a:r>
            <a:r>
              <a:rPr lang="en-IN" sz="1800" b="0" i="1" dirty="0" err="1">
                <a:solidFill>
                  <a:srgbClr val="333333"/>
                </a:solidFill>
                <a:effectLst/>
                <a:latin typeface="inter-regular"/>
              </a:rPr>
              <a:t>mailer.php</a:t>
            </a:r>
            <a:endParaRPr lang="en-IN" sz="1800" b="0" i="0" dirty="0">
              <a:solidFill>
                <a:srgbClr val="333333"/>
              </a:solidFill>
              <a:effectLst/>
              <a:latin typeface="inter-regular"/>
            </a:endParaRPr>
          </a:p>
          <a:p>
            <a:pPr marL="342900" indent="-342900" algn="just">
              <a:buFont typeface="+mj-lt"/>
              <a:buAutoNum type="arabicPeriod"/>
            </a:pPr>
            <a:r>
              <a:rPr lang="en-IN" sz="1800" b="1" i="0" dirty="0">
                <a:solidFill>
                  <a:srgbClr val="006699"/>
                </a:solidFill>
                <a:effectLst/>
                <a:latin typeface="inter-regular"/>
              </a:rPr>
              <a:t>&lt;?</a:t>
            </a:r>
            <a:r>
              <a:rPr lang="en-IN" sz="1800" b="1" i="0" dirty="0" err="1">
                <a:solidFill>
                  <a:srgbClr val="006699"/>
                </a:solidFill>
                <a:effectLst/>
                <a:latin typeface="inter-regular"/>
              </a:rPr>
              <a:t>php</a:t>
            </a:r>
            <a:r>
              <a:rPr lang="en-IN" sz="1800" b="0" i="0" dirty="0">
                <a:solidFill>
                  <a:srgbClr val="000000"/>
                </a:solidFill>
                <a:effectLst/>
                <a:latin typeface="inter-regular"/>
              </a:rPr>
              <a:t>  </a:t>
            </a:r>
          </a:p>
          <a:p>
            <a:pPr marL="342900" indent="-342900" algn="just">
              <a:buFont typeface="+mj-lt"/>
              <a:buAutoNum type="arabicPeriod"/>
            </a:pPr>
            <a:r>
              <a:rPr lang="en-IN" sz="1800" b="0" i="0" dirty="0">
                <a:solidFill>
                  <a:srgbClr val="000000"/>
                </a:solidFill>
                <a:effectLst/>
                <a:latin typeface="inter-regular"/>
              </a:rPr>
              <a:t>   </a:t>
            </a:r>
            <a:r>
              <a:rPr lang="en-IN" sz="1800" b="0" i="0" dirty="0" err="1">
                <a:solidFill>
                  <a:srgbClr val="000000"/>
                </a:solidFill>
                <a:effectLst/>
                <a:latin typeface="inter-regular"/>
              </a:rPr>
              <a:t>ini_set</a:t>
            </a:r>
            <a:r>
              <a:rPr lang="en-IN" sz="1800" b="0" i="0" dirty="0">
                <a:solidFill>
                  <a:srgbClr val="000000"/>
                </a:solidFill>
                <a:effectLst/>
                <a:latin typeface="inter-regular"/>
              </a:rPr>
              <a:t>("</a:t>
            </a:r>
            <a:r>
              <a:rPr lang="en-IN" sz="1800" b="0" i="0" dirty="0" err="1">
                <a:solidFill>
                  <a:srgbClr val="000000"/>
                </a:solidFill>
                <a:effectLst/>
                <a:latin typeface="inter-regular"/>
              </a:rPr>
              <a:t>sendmail_from</a:t>
            </a:r>
            <a:r>
              <a:rPr lang="en-IN" sz="1800" b="0" i="0" dirty="0">
                <a:solidFill>
                  <a:srgbClr val="000000"/>
                </a:solidFill>
                <a:effectLst/>
                <a:latin typeface="inter-regular"/>
              </a:rPr>
              <a:t>", "sonoojaiswal@javatpoint.com");  </a:t>
            </a:r>
          </a:p>
          <a:p>
            <a:pPr marL="342900" indent="-342900" algn="just">
              <a:buFont typeface="+mj-lt"/>
              <a:buAutoNum type="arabicPeriod"/>
            </a:pPr>
            <a:r>
              <a:rPr lang="en-IN" sz="1800" b="0" i="0" dirty="0">
                <a:solidFill>
                  <a:srgbClr val="000000"/>
                </a:solidFill>
                <a:effectLst/>
                <a:latin typeface="inter-regular"/>
              </a:rPr>
              <a:t>   $</a:t>
            </a:r>
            <a:r>
              <a:rPr lang="en-IN" sz="1800" b="0" i="0" dirty="0">
                <a:solidFill>
                  <a:srgbClr val="FF0000"/>
                </a:solidFill>
                <a:effectLst/>
                <a:latin typeface="inter-regular"/>
              </a:rPr>
              <a:t>to</a:t>
            </a:r>
            <a:r>
              <a:rPr lang="en-IN" sz="1800" b="0" i="0" dirty="0">
                <a:solidFill>
                  <a:srgbClr val="000000"/>
                </a:solidFill>
                <a:effectLst/>
                <a:latin typeface="inter-regular"/>
              </a:rPr>
              <a:t> = </a:t>
            </a:r>
            <a:r>
              <a:rPr lang="en-IN" sz="1800" b="0" i="0" dirty="0">
                <a:solidFill>
                  <a:srgbClr val="0000FF"/>
                </a:solidFill>
                <a:effectLst/>
                <a:latin typeface="inter-regular"/>
              </a:rPr>
              <a:t>“abc1987@gmail.com"</a:t>
            </a:r>
            <a:r>
              <a:rPr lang="en-IN" sz="1800" b="0" i="0" dirty="0">
                <a:solidFill>
                  <a:srgbClr val="000000"/>
                </a:solidFill>
                <a:effectLst/>
                <a:latin typeface="inter-regular"/>
              </a:rPr>
              <a:t>;//change receiver address  </a:t>
            </a:r>
          </a:p>
          <a:p>
            <a:pPr marL="342900" indent="-342900" algn="just">
              <a:buFont typeface="+mj-lt"/>
              <a:buAutoNum type="arabicPeriod"/>
            </a:pPr>
            <a:r>
              <a:rPr lang="en-IN" sz="1800" b="0" i="0" dirty="0">
                <a:solidFill>
                  <a:srgbClr val="000000"/>
                </a:solidFill>
                <a:effectLst/>
                <a:latin typeface="inter-regular"/>
              </a:rPr>
              <a:t>   $</a:t>
            </a:r>
            <a:r>
              <a:rPr lang="en-IN" sz="1800" b="0" i="0" dirty="0">
                <a:solidFill>
                  <a:srgbClr val="FF0000"/>
                </a:solidFill>
                <a:effectLst/>
                <a:latin typeface="inter-regular"/>
              </a:rPr>
              <a:t>subject</a:t>
            </a:r>
            <a:r>
              <a:rPr lang="en-IN" sz="1800" b="0" i="0" dirty="0">
                <a:solidFill>
                  <a:srgbClr val="000000"/>
                </a:solidFill>
                <a:effectLst/>
                <a:latin typeface="inter-regular"/>
              </a:rPr>
              <a:t> = </a:t>
            </a:r>
            <a:r>
              <a:rPr lang="en-IN" sz="1800" b="0" i="0" dirty="0">
                <a:solidFill>
                  <a:srgbClr val="0000FF"/>
                </a:solidFill>
                <a:effectLst/>
                <a:latin typeface="inter-regular"/>
              </a:rPr>
              <a:t>"This is subject"</a:t>
            </a:r>
            <a:r>
              <a:rPr lang="en-IN" sz="1800" b="0" i="0" dirty="0">
                <a:solidFill>
                  <a:srgbClr val="000000"/>
                </a:solidFill>
                <a:effectLst/>
                <a:latin typeface="inter-regular"/>
              </a:rPr>
              <a:t>;  </a:t>
            </a:r>
          </a:p>
          <a:p>
            <a:pPr marL="342900" indent="-342900" algn="just">
              <a:buFont typeface="+mj-lt"/>
              <a:buAutoNum type="arabicPeriod"/>
            </a:pPr>
            <a:r>
              <a:rPr lang="en-IN" sz="1800" b="0" i="0" dirty="0">
                <a:solidFill>
                  <a:srgbClr val="000000"/>
                </a:solidFill>
                <a:effectLst/>
                <a:latin typeface="inter-regular"/>
              </a:rPr>
              <a:t>   $</a:t>
            </a:r>
            <a:r>
              <a:rPr lang="en-IN" sz="1800" b="0" i="0" dirty="0">
                <a:solidFill>
                  <a:srgbClr val="FF0000"/>
                </a:solidFill>
                <a:effectLst/>
                <a:latin typeface="inter-regular"/>
              </a:rPr>
              <a:t>message</a:t>
            </a:r>
            <a:r>
              <a:rPr lang="en-IN" sz="1800" b="0" i="0" dirty="0">
                <a:solidFill>
                  <a:srgbClr val="000000"/>
                </a:solidFill>
                <a:effectLst/>
                <a:latin typeface="inter-regular"/>
              </a:rPr>
              <a:t> = </a:t>
            </a:r>
            <a:r>
              <a:rPr lang="en-IN" sz="1800" b="0" i="0" dirty="0">
                <a:solidFill>
                  <a:srgbClr val="0000FF"/>
                </a:solidFill>
                <a:effectLst/>
                <a:latin typeface="inter-regular"/>
              </a:rPr>
              <a:t>"This is simple text message."</a:t>
            </a:r>
            <a:r>
              <a:rPr lang="en-IN" sz="1800" b="0" i="0" dirty="0">
                <a:solidFill>
                  <a:srgbClr val="000000"/>
                </a:solidFill>
                <a:effectLst/>
                <a:latin typeface="inter-regular"/>
              </a:rPr>
              <a:t>;  </a:t>
            </a:r>
          </a:p>
          <a:p>
            <a:pPr marL="342900" indent="-342900" algn="just">
              <a:buFont typeface="+mj-lt"/>
              <a:buAutoNum type="arabicPeriod"/>
            </a:pPr>
            <a:r>
              <a:rPr lang="en-IN" sz="1800" b="0" i="0" dirty="0">
                <a:solidFill>
                  <a:srgbClr val="000000"/>
                </a:solidFill>
                <a:effectLst/>
                <a:latin typeface="inter-regular"/>
              </a:rPr>
              <a:t>   $</a:t>
            </a:r>
            <a:r>
              <a:rPr lang="en-IN" sz="1800" b="0" i="0" dirty="0">
                <a:solidFill>
                  <a:srgbClr val="FF0000"/>
                </a:solidFill>
                <a:effectLst/>
                <a:latin typeface="inter-regular"/>
              </a:rPr>
              <a:t>header</a:t>
            </a:r>
            <a:r>
              <a:rPr lang="en-IN" sz="1800" b="0" i="0" dirty="0">
                <a:solidFill>
                  <a:srgbClr val="000000"/>
                </a:solidFill>
                <a:effectLst/>
                <a:latin typeface="inter-regular"/>
              </a:rPr>
              <a:t> = </a:t>
            </a:r>
            <a:r>
              <a:rPr lang="en-IN" sz="1800" b="0" i="0" dirty="0">
                <a:solidFill>
                  <a:srgbClr val="0000FF"/>
                </a:solidFill>
                <a:effectLst/>
                <a:latin typeface="inter-regular"/>
              </a:rPr>
              <a:t>"</a:t>
            </a:r>
            <a:r>
              <a:rPr lang="en-IN" sz="1800" b="0" i="0" dirty="0" err="1">
                <a:solidFill>
                  <a:srgbClr val="0000FF"/>
                </a:solidFill>
                <a:effectLst/>
                <a:latin typeface="inter-regular"/>
              </a:rPr>
              <a:t>From:xyz@gmail.com</a:t>
            </a:r>
            <a:r>
              <a:rPr lang="en-IN" sz="1800" b="0" i="0" dirty="0">
                <a:solidFill>
                  <a:srgbClr val="0000FF"/>
                </a:solidFill>
                <a:effectLst/>
                <a:latin typeface="inter-regular"/>
              </a:rPr>
              <a:t> \r\n"</a:t>
            </a:r>
            <a:r>
              <a:rPr lang="en-IN" sz="1800" b="0" i="0" dirty="0">
                <a:solidFill>
                  <a:srgbClr val="000000"/>
                </a:solidFill>
                <a:effectLst/>
                <a:latin typeface="inter-regular"/>
              </a:rPr>
              <a:t>;  </a:t>
            </a:r>
          </a:p>
          <a:p>
            <a:pPr marL="342900" indent="-342900" algn="just">
              <a:buFont typeface="+mj-lt"/>
              <a:buAutoNum type="arabicPeriod"/>
            </a:pPr>
            <a:r>
              <a:rPr lang="en-IN" sz="1800" b="0" i="0" dirty="0">
                <a:solidFill>
                  <a:srgbClr val="000000"/>
                </a:solidFill>
                <a:effectLst/>
                <a:latin typeface="inter-regular"/>
              </a:rPr>
              <a:t>  </a:t>
            </a:r>
          </a:p>
          <a:p>
            <a:pPr marL="342900" indent="-342900" algn="just">
              <a:buFont typeface="+mj-lt"/>
              <a:buAutoNum type="arabicPeriod"/>
            </a:pPr>
            <a:r>
              <a:rPr lang="en-IN" sz="1800" b="0" i="0" dirty="0">
                <a:solidFill>
                  <a:srgbClr val="000000"/>
                </a:solidFill>
                <a:effectLst/>
                <a:latin typeface="inter-regular"/>
              </a:rPr>
              <a:t>   $</a:t>
            </a:r>
            <a:r>
              <a:rPr lang="en-IN" sz="1800" b="0" i="0" dirty="0">
                <a:solidFill>
                  <a:srgbClr val="FF0000"/>
                </a:solidFill>
                <a:effectLst/>
                <a:latin typeface="inter-regular"/>
              </a:rPr>
              <a:t>result</a:t>
            </a:r>
            <a:r>
              <a:rPr lang="en-IN" sz="1800" b="0" i="0" dirty="0">
                <a:solidFill>
                  <a:srgbClr val="000000"/>
                </a:solidFill>
                <a:effectLst/>
                <a:latin typeface="inter-regular"/>
              </a:rPr>
              <a:t> = </a:t>
            </a:r>
            <a:r>
              <a:rPr lang="en-IN" sz="1800" b="0" i="0" dirty="0">
                <a:solidFill>
                  <a:srgbClr val="0000FF"/>
                </a:solidFill>
                <a:effectLst/>
                <a:latin typeface="inter-regular"/>
              </a:rPr>
              <a:t>mail</a:t>
            </a:r>
            <a:r>
              <a:rPr lang="en-IN" sz="1800" b="0" i="0" dirty="0">
                <a:solidFill>
                  <a:srgbClr val="000000"/>
                </a:solidFill>
                <a:effectLst/>
                <a:latin typeface="inter-regular"/>
              </a:rPr>
              <a:t> ($</a:t>
            </a:r>
            <a:r>
              <a:rPr lang="en-IN" sz="1800" b="0" i="0" dirty="0" err="1">
                <a:solidFill>
                  <a:srgbClr val="000000"/>
                </a:solidFill>
                <a:effectLst/>
                <a:latin typeface="inter-regular"/>
              </a:rPr>
              <a:t>to,$subject,$message,$header</a:t>
            </a:r>
            <a:r>
              <a:rPr lang="en-IN" sz="1800" b="0" i="0" dirty="0">
                <a:solidFill>
                  <a:srgbClr val="000000"/>
                </a:solidFill>
                <a:effectLst/>
                <a:latin typeface="inter-regular"/>
              </a:rPr>
              <a:t>);  </a:t>
            </a:r>
          </a:p>
          <a:p>
            <a:pPr marL="342900" indent="-342900" algn="just">
              <a:buFont typeface="+mj-lt"/>
              <a:buAutoNum type="arabicPeriod"/>
            </a:pPr>
            <a:r>
              <a:rPr lang="en-IN" sz="1800" b="0" i="0" dirty="0">
                <a:solidFill>
                  <a:srgbClr val="000000"/>
                </a:solidFill>
                <a:effectLst/>
                <a:latin typeface="inter-regular"/>
              </a:rPr>
              <a:t>  </a:t>
            </a:r>
          </a:p>
          <a:p>
            <a:pPr marL="342900" indent="-342900" algn="just">
              <a:buFont typeface="+mj-lt"/>
              <a:buAutoNum type="arabicPeriod"/>
            </a:pPr>
            <a:r>
              <a:rPr lang="en-IN" sz="1800" b="0" i="0" dirty="0">
                <a:solidFill>
                  <a:srgbClr val="000000"/>
                </a:solidFill>
                <a:effectLst/>
                <a:latin typeface="inter-regular"/>
              </a:rPr>
              <a:t>   if( $</a:t>
            </a:r>
            <a:r>
              <a:rPr lang="en-IN" sz="1800" b="0" i="0" dirty="0">
                <a:solidFill>
                  <a:srgbClr val="FF0000"/>
                </a:solidFill>
                <a:effectLst/>
                <a:latin typeface="inter-regular"/>
              </a:rPr>
              <a:t>result</a:t>
            </a:r>
            <a:r>
              <a:rPr lang="en-IN" sz="1800" b="0" i="0" dirty="0">
                <a:solidFill>
                  <a:srgbClr val="000000"/>
                </a:solidFill>
                <a:effectLst/>
                <a:latin typeface="inter-regular"/>
              </a:rPr>
              <a:t> == true ){  </a:t>
            </a:r>
          </a:p>
          <a:p>
            <a:pPr marL="342900" indent="-342900" algn="just">
              <a:buFont typeface="+mj-lt"/>
              <a:buAutoNum type="arabicPeriod"/>
            </a:pPr>
            <a:r>
              <a:rPr lang="en-IN" sz="1800" b="0" i="0" dirty="0">
                <a:solidFill>
                  <a:srgbClr val="000000"/>
                </a:solidFill>
                <a:effectLst/>
                <a:latin typeface="inter-regular"/>
              </a:rPr>
              <a:t>      echo "Message sent successfully...";  </a:t>
            </a:r>
          </a:p>
          <a:p>
            <a:pPr marL="342900" indent="-342900" algn="just">
              <a:buFont typeface="+mj-lt"/>
              <a:buAutoNum type="arabicPeriod"/>
            </a:pPr>
            <a:r>
              <a:rPr lang="en-IN" sz="1800" b="0" i="0" dirty="0">
                <a:solidFill>
                  <a:srgbClr val="000000"/>
                </a:solidFill>
                <a:effectLst/>
                <a:latin typeface="inter-regular"/>
              </a:rPr>
              <a:t>   }else{  </a:t>
            </a:r>
          </a:p>
          <a:p>
            <a:pPr marL="342900" indent="-342900" algn="just">
              <a:buFont typeface="+mj-lt"/>
              <a:buAutoNum type="arabicPeriod"/>
            </a:pPr>
            <a:r>
              <a:rPr lang="en-IN" sz="1800" b="0" i="0" dirty="0">
                <a:solidFill>
                  <a:srgbClr val="000000"/>
                </a:solidFill>
                <a:effectLst/>
                <a:latin typeface="inter-regular"/>
              </a:rPr>
              <a:t>      echo "Sorry, unable to send mail...";  </a:t>
            </a:r>
          </a:p>
          <a:p>
            <a:pPr marL="342900" indent="-342900" algn="just">
              <a:buFont typeface="+mj-lt"/>
              <a:buAutoNum type="arabicPeriod"/>
            </a:pPr>
            <a:r>
              <a:rPr lang="en-IN" sz="1800" b="0" i="0" dirty="0">
                <a:solidFill>
                  <a:srgbClr val="000000"/>
                </a:solidFill>
                <a:effectLst/>
                <a:latin typeface="inter-regular"/>
              </a:rPr>
              <a:t>   }  </a:t>
            </a:r>
          </a:p>
          <a:p>
            <a:pPr marL="342900" indent="-342900" algn="just">
              <a:buFont typeface="+mj-lt"/>
              <a:buAutoNum type="arabicPeriod"/>
            </a:pPr>
            <a:r>
              <a:rPr lang="en-IN" sz="1800" b="1" i="0" dirty="0">
                <a:solidFill>
                  <a:srgbClr val="006699"/>
                </a:solidFill>
                <a:effectLst/>
                <a:latin typeface="inter-regular"/>
              </a:rPr>
              <a:t>?&gt;</a:t>
            </a:r>
            <a:r>
              <a:rPr lang="en-IN" sz="1800" b="0" i="0" dirty="0">
                <a:solidFill>
                  <a:srgbClr val="000000"/>
                </a:solidFill>
                <a:effectLst/>
                <a:latin typeface="inter-regular"/>
              </a:rPr>
              <a:t>  </a:t>
            </a:r>
          </a:p>
        </p:txBody>
      </p:sp>
    </p:spTree>
    <p:extLst>
      <p:ext uri="{BB962C8B-B14F-4D97-AF65-F5344CB8AC3E}">
        <p14:creationId xmlns:p14="http://schemas.microsoft.com/office/powerpoint/2010/main" val="30730429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A414-4A60-AAA6-7D71-E69D1233F639}"/>
              </a:ext>
            </a:extLst>
          </p:cNvPr>
          <p:cNvSpPr>
            <a:spLocks noGrp="1"/>
          </p:cNvSpPr>
          <p:nvPr>
            <p:ph type="title"/>
          </p:nvPr>
        </p:nvSpPr>
        <p:spPr>
          <a:xfrm>
            <a:off x="838200" y="18255"/>
            <a:ext cx="10515600" cy="1325563"/>
          </a:xfrm>
        </p:spPr>
        <p:txBody>
          <a:bodyPr/>
          <a:lstStyle/>
          <a:p>
            <a:r>
              <a:rPr lang="en-US" b="0" i="0" dirty="0">
                <a:solidFill>
                  <a:srgbClr val="610B38"/>
                </a:solidFill>
                <a:effectLst/>
                <a:latin typeface="erdana"/>
              </a:rPr>
              <a:t>PHP Mail: Send HTML Message</a:t>
            </a:r>
            <a:endParaRPr lang="en-IN" dirty="0"/>
          </a:p>
        </p:txBody>
      </p:sp>
      <p:sp>
        <p:nvSpPr>
          <p:cNvPr id="3" name="Content Placeholder 2">
            <a:extLst>
              <a:ext uri="{FF2B5EF4-FFF2-40B4-BE49-F238E27FC236}">
                <a16:creationId xmlns:a16="http://schemas.microsoft.com/office/drawing/2014/main" id="{D2DC9E66-87C9-2E5B-65CD-236B7774726A}"/>
              </a:ext>
            </a:extLst>
          </p:cNvPr>
          <p:cNvSpPr>
            <a:spLocks noGrp="1"/>
          </p:cNvSpPr>
          <p:nvPr>
            <p:ph idx="1"/>
          </p:nvPr>
        </p:nvSpPr>
        <p:spPr>
          <a:xfrm>
            <a:off x="2593549" y="1108589"/>
            <a:ext cx="7004901" cy="5749411"/>
          </a:xfrm>
        </p:spPr>
        <p:txBody>
          <a:bodyPr>
            <a:normAutofit fontScale="92500" lnSpcReduction="10000"/>
          </a:bodyPr>
          <a:lstStyle/>
          <a:p>
            <a:pPr marL="0" indent="0" algn="just">
              <a:buNone/>
            </a:pPr>
            <a:r>
              <a:rPr lang="en-US" sz="1600" b="0" i="0" dirty="0">
                <a:solidFill>
                  <a:srgbClr val="333333"/>
                </a:solidFill>
                <a:effectLst/>
                <a:latin typeface="inter-regular"/>
              </a:rPr>
              <a:t>To send HTML message, you need to mention Content-type </a:t>
            </a:r>
            <a:r>
              <a:rPr lang="en-US" sz="1600" b="1" i="0" dirty="0">
                <a:solidFill>
                  <a:srgbClr val="333333"/>
                </a:solidFill>
                <a:effectLst/>
                <a:latin typeface="inter-bold"/>
              </a:rPr>
              <a:t>text/html</a:t>
            </a:r>
            <a:r>
              <a:rPr lang="en-US" sz="1600" b="0" i="0" dirty="0">
                <a:solidFill>
                  <a:srgbClr val="333333"/>
                </a:solidFill>
                <a:effectLst/>
                <a:latin typeface="inter-regular"/>
              </a:rPr>
              <a:t> in the message header.</a:t>
            </a:r>
          </a:p>
          <a:p>
            <a:pPr algn="just">
              <a:buFont typeface="+mj-lt"/>
              <a:buAutoNum type="arabicPeriod"/>
            </a:pPr>
            <a:r>
              <a:rPr lang="en-US" sz="1600" b="1" i="0" dirty="0">
                <a:solidFill>
                  <a:srgbClr val="006699"/>
                </a:solidFill>
                <a:effectLst/>
                <a:latin typeface="inter-regular"/>
              </a:rPr>
              <a:t>&lt;?</a:t>
            </a:r>
            <a:r>
              <a:rPr lang="en-US" sz="1600" b="1" i="0" dirty="0" err="1">
                <a:solidFill>
                  <a:srgbClr val="006699"/>
                </a:solidFill>
                <a:effectLst/>
                <a:latin typeface="inter-regular"/>
              </a:rPr>
              <a:t>php</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a:solidFill>
                  <a:srgbClr val="FF0000"/>
                </a:solidFill>
                <a:effectLst/>
                <a:latin typeface="inter-regular"/>
              </a:rPr>
              <a:t>to</a:t>
            </a:r>
            <a:r>
              <a:rPr lang="en-US" sz="1600" b="0" i="0" dirty="0">
                <a:solidFill>
                  <a:srgbClr val="000000"/>
                </a:solidFill>
                <a:effectLst/>
                <a:latin typeface="inter-regular"/>
              </a:rPr>
              <a:t> = </a:t>
            </a:r>
            <a:r>
              <a:rPr lang="en-US" sz="1600" b="0" i="0" dirty="0">
                <a:solidFill>
                  <a:srgbClr val="0000FF"/>
                </a:solidFill>
                <a:effectLst/>
                <a:latin typeface="inter-regular"/>
              </a:rPr>
              <a:t>"abc@example.com"</a:t>
            </a:r>
            <a:r>
              <a:rPr lang="en-US" sz="1600" b="0" i="0" dirty="0">
                <a:solidFill>
                  <a:srgbClr val="000000"/>
                </a:solidFill>
                <a:effectLst/>
                <a:latin typeface="inter-regular"/>
              </a:rPr>
              <a:t>;//change receiver address  </a:t>
            </a:r>
          </a:p>
          <a:p>
            <a:pPr algn="just">
              <a:buFont typeface="+mj-lt"/>
              <a:buAutoNum type="arabicPeriod"/>
            </a:pPr>
            <a:r>
              <a:rPr lang="en-US" sz="1600" b="0" i="0" dirty="0">
                <a:solidFill>
                  <a:srgbClr val="000000"/>
                </a:solidFill>
                <a:effectLst/>
                <a:latin typeface="inter-regular"/>
              </a:rPr>
              <a:t>   $</a:t>
            </a:r>
            <a:r>
              <a:rPr lang="en-US" sz="1600" b="0" i="0" dirty="0">
                <a:solidFill>
                  <a:srgbClr val="FF0000"/>
                </a:solidFill>
                <a:effectLst/>
                <a:latin typeface="inter-regular"/>
              </a:rPr>
              <a:t>subject</a:t>
            </a:r>
            <a:r>
              <a:rPr lang="en-US" sz="1600" b="0" i="0" dirty="0">
                <a:solidFill>
                  <a:srgbClr val="000000"/>
                </a:solidFill>
                <a:effectLst/>
                <a:latin typeface="inter-regular"/>
              </a:rPr>
              <a:t> = </a:t>
            </a:r>
            <a:r>
              <a:rPr lang="en-US" sz="1600" b="0" i="0" dirty="0">
                <a:solidFill>
                  <a:srgbClr val="0000FF"/>
                </a:solidFill>
                <a:effectLst/>
                <a:latin typeface="inter-regular"/>
              </a:rPr>
              <a:t>"This is subject"</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a:solidFill>
                  <a:srgbClr val="FF0000"/>
                </a:solidFill>
                <a:effectLst/>
                <a:latin typeface="inter-regular"/>
              </a:rPr>
              <a:t>message</a:t>
            </a:r>
            <a:r>
              <a:rPr lang="en-US" sz="1600" b="0" i="0" dirty="0">
                <a:solidFill>
                  <a:srgbClr val="000000"/>
                </a:solidFill>
                <a:effectLst/>
                <a:latin typeface="inter-regular"/>
              </a:rPr>
              <a:t> = </a:t>
            </a:r>
            <a:r>
              <a:rPr lang="en-US" sz="1600" b="0" i="0" dirty="0">
                <a:solidFill>
                  <a:srgbClr val="0000FF"/>
                </a:solidFill>
                <a:effectLst/>
                <a:latin typeface="inter-regular"/>
              </a:rPr>
              <a:t>"&lt;h1&gt;This is HTML heading&lt;/h1&gt;"</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a:solidFill>
                  <a:srgbClr val="FF0000"/>
                </a:solidFill>
                <a:effectLst/>
                <a:latin typeface="inter-regular"/>
              </a:rPr>
              <a:t>header</a:t>
            </a:r>
            <a:r>
              <a:rPr lang="en-US" sz="1600" b="0" i="0" dirty="0">
                <a:solidFill>
                  <a:srgbClr val="000000"/>
                </a:solidFill>
                <a:effectLst/>
                <a:latin typeface="inter-regular"/>
              </a:rPr>
              <a:t> = </a:t>
            </a:r>
            <a:r>
              <a:rPr lang="en-US" sz="1600" b="0" i="0" dirty="0">
                <a:solidFill>
                  <a:srgbClr val="0000FF"/>
                </a:solidFill>
                <a:effectLst/>
                <a:latin typeface="inter-regular"/>
              </a:rPr>
              <a:t>"</a:t>
            </a:r>
            <a:r>
              <a:rPr lang="en-US" sz="1600" b="0" i="0" dirty="0" err="1">
                <a:solidFill>
                  <a:srgbClr val="0000FF"/>
                </a:solidFill>
                <a:effectLst/>
                <a:latin typeface="inter-regular"/>
              </a:rPr>
              <a:t>From:xyz@example.com</a:t>
            </a:r>
            <a:r>
              <a:rPr lang="en-US" sz="1600" b="0" i="0" dirty="0">
                <a:solidFill>
                  <a:srgbClr val="0000FF"/>
                </a:solidFill>
                <a:effectLst/>
                <a:latin typeface="inter-regular"/>
              </a:rPr>
              <a:t> \r\n"</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a:t>
            </a:r>
            <a:r>
              <a:rPr lang="en-US" sz="1600" b="0" i="0" dirty="0">
                <a:solidFill>
                  <a:srgbClr val="0000FF"/>
                </a:solidFill>
                <a:effectLst/>
                <a:latin typeface="inter-regular"/>
              </a:rPr>
              <a:t>"MIME-Version: 1.0 \r\n"</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a:t>
            </a:r>
            <a:r>
              <a:rPr lang="en-US" sz="1600" b="0" i="0" dirty="0">
                <a:solidFill>
                  <a:srgbClr val="0000FF"/>
                </a:solidFill>
                <a:effectLst/>
                <a:latin typeface="inter-regular"/>
              </a:rPr>
              <a:t>"Content-type: text/</a:t>
            </a:r>
            <a:r>
              <a:rPr lang="en-US" sz="1600" b="0" i="0" dirty="0" err="1">
                <a:solidFill>
                  <a:srgbClr val="0000FF"/>
                </a:solidFill>
                <a:effectLst/>
                <a:latin typeface="inter-regular"/>
              </a:rPr>
              <a:t>html;charset</a:t>
            </a:r>
            <a:r>
              <a:rPr lang="en-US" sz="1600" b="0" i="0" dirty="0">
                <a:solidFill>
                  <a:srgbClr val="0000FF"/>
                </a:solidFill>
                <a:effectLst/>
                <a:latin typeface="inter-regular"/>
              </a:rPr>
              <a:t>=UTF-8 \r\n"</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r>
              <a:rPr lang="en-US" sz="1600" b="0" i="0" dirty="0">
                <a:solidFill>
                  <a:srgbClr val="FF0000"/>
                </a:solidFill>
                <a:effectLst/>
                <a:latin typeface="inter-regular"/>
              </a:rPr>
              <a:t>result</a:t>
            </a:r>
            <a:r>
              <a:rPr lang="en-US" sz="1600" b="0" i="0" dirty="0">
                <a:solidFill>
                  <a:srgbClr val="000000"/>
                </a:solidFill>
                <a:effectLst/>
                <a:latin typeface="inter-regular"/>
              </a:rPr>
              <a:t> = </a:t>
            </a:r>
            <a:r>
              <a:rPr lang="en-US" sz="1600" b="0" i="0" dirty="0">
                <a:solidFill>
                  <a:srgbClr val="0000FF"/>
                </a:solidFill>
                <a:effectLst/>
                <a:latin typeface="inter-regular"/>
              </a:rPr>
              <a:t>mail</a:t>
            </a:r>
            <a:r>
              <a:rPr lang="en-US" sz="1600" b="0" i="0" dirty="0">
                <a:solidFill>
                  <a:srgbClr val="000000"/>
                </a:solidFill>
                <a:effectLst/>
                <a:latin typeface="inter-regular"/>
              </a:rPr>
              <a:t> ($</a:t>
            </a:r>
            <a:r>
              <a:rPr lang="en-US" sz="1600" b="0" i="0" dirty="0" err="1">
                <a:solidFill>
                  <a:srgbClr val="000000"/>
                </a:solidFill>
                <a:effectLst/>
                <a:latin typeface="inter-regular"/>
              </a:rPr>
              <a:t>to,$subject,$message,$header</a:t>
            </a: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sz="1600" b="0" i="0" dirty="0">
                <a:solidFill>
                  <a:srgbClr val="000000"/>
                </a:solidFill>
                <a:effectLst/>
                <a:latin typeface="inter-regular"/>
              </a:rPr>
              <a:t>   if( $</a:t>
            </a:r>
            <a:r>
              <a:rPr lang="en-US" sz="1600" b="0" i="0" dirty="0">
                <a:solidFill>
                  <a:srgbClr val="FF0000"/>
                </a:solidFill>
                <a:effectLst/>
                <a:latin typeface="inter-regular"/>
              </a:rPr>
              <a:t>result</a:t>
            </a:r>
            <a:r>
              <a:rPr lang="en-US" sz="1600" b="0" i="0" dirty="0">
                <a:solidFill>
                  <a:srgbClr val="000000"/>
                </a:solidFill>
                <a:effectLst/>
                <a:latin typeface="inter-regular"/>
              </a:rPr>
              <a:t> == true ){  </a:t>
            </a:r>
          </a:p>
          <a:p>
            <a:pPr algn="just">
              <a:buFont typeface="+mj-lt"/>
              <a:buAutoNum type="arabicPeriod"/>
            </a:pPr>
            <a:r>
              <a:rPr lang="en-US" sz="1600" b="0" i="0" dirty="0">
                <a:solidFill>
                  <a:srgbClr val="000000"/>
                </a:solidFill>
                <a:effectLst/>
                <a:latin typeface="inter-regular"/>
              </a:rPr>
              <a:t>      echo "Message sent successfully...";  </a:t>
            </a:r>
          </a:p>
          <a:p>
            <a:pPr algn="just">
              <a:buFont typeface="+mj-lt"/>
              <a:buAutoNum type="arabicPeriod"/>
            </a:pPr>
            <a:r>
              <a:rPr lang="en-US" sz="1600" b="0" i="0" dirty="0">
                <a:solidFill>
                  <a:srgbClr val="000000"/>
                </a:solidFill>
                <a:effectLst/>
                <a:latin typeface="inter-regular"/>
              </a:rPr>
              <a:t>   }else{  </a:t>
            </a:r>
          </a:p>
          <a:p>
            <a:pPr algn="just">
              <a:buFont typeface="+mj-lt"/>
              <a:buAutoNum type="arabicPeriod"/>
            </a:pPr>
            <a:r>
              <a:rPr lang="en-US" sz="1600" b="0" i="0" dirty="0">
                <a:solidFill>
                  <a:srgbClr val="000000"/>
                </a:solidFill>
                <a:effectLst/>
                <a:latin typeface="inter-regular"/>
              </a:rPr>
              <a:t>      echo "Sorry, unable to send mail...";  </a:t>
            </a:r>
          </a:p>
          <a:p>
            <a:pPr algn="just">
              <a:buFont typeface="+mj-lt"/>
              <a:buAutoNum type="arabicPeriod"/>
            </a:pPr>
            <a:r>
              <a:rPr lang="en-US" sz="1600" b="0" i="0" dirty="0">
                <a:solidFill>
                  <a:srgbClr val="000000"/>
                </a:solidFill>
                <a:effectLst/>
                <a:latin typeface="inter-regular"/>
              </a:rPr>
              <a:t>   }  </a:t>
            </a:r>
          </a:p>
          <a:p>
            <a:pPr algn="just">
              <a:buFont typeface="+mj-lt"/>
              <a:buAutoNum type="arabicPeriod"/>
            </a:pPr>
            <a:r>
              <a:rPr lang="en-US" sz="1600" b="1" i="0" dirty="0">
                <a:solidFill>
                  <a:srgbClr val="006699"/>
                </a:solidFill>
                <a:effectLst/>
                <a:latin typeface="inter-regular"/>
              </a:rPr>
              <a:t>?&gt;</a:t>
            </a:r>
            <a:r>
              <a:rPr lang="en-US" sz="1600" b="0" i="0" dirty="0">
                <a:solidFill>
                  <a:srgbClr val="000000"/>
                </a:solidFill>
                <a:effectLst/>
                <a:latin typeface="inter-regular"/>
              </a:rPr>
              <a:t>  </a:t>
            </a:r>
          </a:p>
          <a:p>
            <a:endParaRPr lang="en-IN" sz="1600" dirty="0"/>
          </a:p>
        </p:txBody>
      </p:sp>
    </p:spTree>
    <p:extLst>
      <p:ext uri="{BB962C8B-B14F-4D97-AF65-F5344CB8AC3E}">
        <p14:creationId xmlns:p14="http://schemas.microsoft.com/office/powerpoint/2010/main" val="27899645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E074A-45B8-A40D-AA8A-15A6EA0C08D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to send an HTML mail</a:t>
            </a:r>
          </a:p>
        </p:txBody>
      </p:sp>
      <p:pic>
        <p:nvPicPr>
          <p:cNvPr id="6" name="Content Placeholder 5">
            <a:extLst>
              <a:ext uri="{FF2B5EF4-FFF2-40B4-BE49-F238E27FC236}">
                <a16:creationId xmlns:a16="http://schemas.microsoft.com/office/drawing/2014/main" id="{247269E2-3679-5764-2FB2-2AF7E71AA2F7}"/>
              </a:ext>
            </a:extLst>
          </p:cNvPr>
          <p:cNvPicPr>
            <a:picLocks noGrp="1" noChangeAspect="1"/>
          </p:cNvPicPr>
          <p:nvPr>
            <p:ph idx="1"/>
          </p:nvPr>
        </p:nvPicPr>
        <p:blipFill>
          <a:blip r:embed="rId2"/>
          <a:stretch>
            <a:fillRect/>
          </a:stretch>
        </p:blipFill>
        <p:spPr>
          <a:xfrm>
            <a:off x="4385761" y="319001"/>
            <a:ext cx="7473142" cy="6538999"/>
          </a:xfrm>
          <a:prstGeom prst="rect">
            <a:avLst/>
          </a:prstGeom>
        </p:spPr>
      </p:pic>
    </p:spTree>
    <p:extLst>
      <p:ext uri="{BB962C8B-B14F-4D97-AF65-F5344CB8AC3E}">
        <p14:creationId xmlns:p14="http://schemas.microsoft.com/office/powerpoint/2010/main" val="8247545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9E63-2E42-A09B-3CF9-5DE08281C9AE}"/>
              </a:ext>
            </a:extLst>
          </p:cNvPr>
          <p:cNvSpPr>
            <a:spLocks noGrp="1"/>
          </p:cNvSpPr>
          <p:nvPr>
            <p:ph type="title"/>
          </p:nvPr>
        </p:nvSpPr>
        <p:spPr>
          <a:xfrm>
            <a:off x="838200" y="0"/>
            <a:ext cx="10515600" cy="775518"/>
          </a:xfrm>
        </p:spPr>
        <p:txBody>
          <a:bodyPr/>
          <a:lstStyle/>
          <a:p>
            <a:r>
              <a:rPr lang="en-US" b="0" i="0" dirty="0">
                <a:solidFill>
                  <a:srgbClr val="610B38"/>
                </a:solidFill>
                <a:effectLst/>
                <a:latin typeface="erdana"/>
              </a:rPr>
              <a:t>PHP Mail: Send Mail with Attachment</a:t>
            </a:r>
            <a:endParaRPr lang="en-IN" dirty="0"/>
          </a:p>
        </p:txBody>
      </p:sp>
      <p:sp>
        <p:nvSpPr>
          <p:cNvPr id="3" name="Content Placeholder 2">
            <a:extLst>
              <a:ext uri="{FF2B5EF4-FFF2-40B4-BE49-F238E27FC236}">
                <a16:creationId xmlns:a16="http://schemas.microsoft.com/office/drawing/2014/main" id="{07B43525-6056-73F1-03B9-8E4D9D1AA389}"/>
              </a:ext>
            </a:extLst>
          </p:cNvPr>
          <p:cNvSpPr>
            <a:spLocks noGrp="1"/>
          </p:cNvSpPr>
          <p:nvPr>
            <p:ph idx="1"/>
          </p:nvPr>
        </p:nvSpPr>
        <p:spPr>
          <a:xfrm>
            <a:off x="0" y="775518"/>
            <a:ext cx="6411013" cy="6082482"/>
          </a:xfrm>
        </p:spPr>
        <p:txBody>
          <a:bodyPr>
            <a:normAutofit fontScale="62500" lnSpcReduction="20000"/>
          </a:bodyPr>
          <a:lstStyle/>
          <a:p>
            <a:pPr marL="0" indent="0" algn="just">
              <a:buNone/>
            </a:pPr>
            <a:r>
              <a:rPr lang="en-US" b="0" i="0" dirty="0">
                <a:solidFill>
                  <a:srgbClr val="333333"/>
                </a:solidFill>
                <a:effectLst/>
                <a:latin typeface="inter-regular"/>
              </a:rPr>
              <a:t>To send message with attachment, you need to mention many header information which is used in the example given below.</a:t>
            </a:r>
          </a:p>
          <a:p>
            <a:pPr algn="just">
              <a:buFont typeface="+mj-lt"/>
              <a:buAutoNum type="arabicPeriod"/>
            </a:pPr>
            <a:r>
              <a:rPr lang="en-US" b="1" i="0" dirty="0">
                <a:solidFill>
                  <a:srgbClr val="006699"/>
                </a:solidFill>
                <a:effectLst/>
                <a:latin typeface="inter-regular"/>
              </a:rPr>
              <a:t>&lt;?</a:t>
            </a:r>
            <a:r>
              <a:rPr lang="en-US" b="1" i="0" dirty="0" err="1">
                <a:solidFill>
                  <a:srgbClr val="006699"/>
                </a:solidFill>
                <a:effectLst/>
                <a:latin typeface="inter-regular"/>
              </a:rPr>
              <a:t>php</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FF0000"/>
                </a:solidFill>
                <a:effectLst/>
                <a:latin typeface="inter-regular"/>
              </a:rPr>
              <a:t>to</a:t>
            </a:r>
            <a:r>
              <a:rPr lang="en-US" b="0" i="0" dirty="0">
                <a:solidFill>
                  <a:srgbClr val="000000"/>
                </a:solidFill>
                <a:effectLst/>
                <a:latin typeface="inter-regular"/>
              </a:rPr>
              <a:t> = </a:t>
            </a:r>
            <a:r>
              <a:rPr lang="en-US" b="0" i="0" dirty="0">
                <a:solidFill>
                  <a:srgbClr val="0000FF"/>
                </a:solidFill>
                <a:effectLst/>
                <a:latin typeface="inter-regular"/>
              </a:rPr>
              <a:t>"abc@example.com"</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FF0000"/>
                </a:solidFill>
                <a:effectLst/>
                <a:latin typeface="inter-regular"/>
              </a:rPr>
              <a:t>subject</a:t>
            </a:r>
            <a:r>
              <a:rPr lang="en-US" b="0" i="0" dirty="0">
                <a:solidFill>
                  <a:srgbClr val="000000"/>
                </a:solidFill>
                <a:effectLst/>
                <a:latin typeface="inter-regular"/>
              </a:rPr>
              <a:t> = </a:t>
            </a:r>
            <a:r>
              <a:rPr lang="en-US" b="0" i="0" dirty="0">
                <a:solidFill>
                  <a:srgbClr val="0000FF"/>
                </a:solidFill>
                <a:effectLst/>
                <a:latin typeface="inter-regular"/>
              </a:rPr>
              <a:t>"This is subject"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FF0000"/>
                </a:solidFill>
                <a:effectLst/>
                <a:latin typeface="inter-regular"/>
              </a:rPr>
              <a:t>message</a:t>
            </a:r>
            <a:r>
              <a:rPr lang="en-US" b="0" i="0" dirty="0">
                <a:solidFill>
                  <a:srgbClr val="000000"/>
                </a:solidFill>
                <a:effectLst/>
                <a:latin typeface="inter-regular"/>
              </a:rPr>
              <a:t> = </a:t>
            </a:r>
            <a:r>
              <a:rPr lang="en-US" b="0" i="0" dirty="0">
                <a:solidFill>
                  <a:srgbClr val="0000FF"/>
                </a:solidFill>
                <a:effectLst/>
                <a:latin typeface="inter-regular"/>
              </a:rPr>
              <a:t>"This is a text message."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Open a file  </a:t>
            </a:r>
          </a:p>
          <a:p>
            <a:pPr algn="just">
              <a:buFont typeface="+mj-lt"/>
              <a:buAutoNum type="arabicPeriod"/>
            </a:pPr>
            <a:r>
              <a:rPr lang="en-US" b="0" i="0" dirty="0">
                <a:solidFill>
                  <a:srgbClr val="000000"/>
                </a:solidFill>
                <a:effectLst/>
                <a:latin typeface="inter-regular"/>
              </a:rPr>
              <a:t>  $</a:t>
            </a:r>
            <a:r>
              <a:rPr lang="en-US" b="0" i="0" dirty="0">
                <a:solidFill>
                  <a:srgbClr val="FF0000"/>
                </a:solidFill>
                <a:effectLst/>
                <a:latin typeface="inter-regular"/>
              </a:rPr>
              <a:t>file</a:t>
            </a:r>
            <a:r>
              <a:rPr lang="en-US" b="0" i="0" dirty="0">
                <a:solidFill>
                  <a:srgbClr val="000000"/>
                </a:solidFill>
                <a:effectLst/>
                <a:latin typeface="inter-regular"/>
              </a:rPr>
              <a:t> = </a:t>
            </a:r>
            <a:r>
              <a:rPr lang="en-US" b="0" i="0" dirty="0" err="1">
                <a:solidFill>
                  <a:srgbClr val="0000FF"/>
                </a:solidFill>
                <a:effectLst/>
                <a:latin typeface="inter-regular"/>
              </a:rPr>
              <a:t>fopen</a:t>
            </a:r>
            <a:r>
              <a:rPr lang="en-US" b="0" i="0" dirty="0">
                <a:solidFill>
                  <a:srgbClr val="000000"/>
                </a:solidFill>
                <a:effectLst/>
                <a:latin typeface="inter-regular"/>
              </a:rPr>
              <a:t>("/</a:t>
            </a:r>
            <a:r>
              <a:rPr lang="en-US" b="0" i="0" dirty="0" err="1">
                <a:solidFill>
                  <a:srgbClr val="000000"/>
                </a:solidFill>
                <a:effectLst/>
                <a:latin typeface="inter-regular"/>
              </a:rPr>
              <a:t>tmp</a:t>
            </a:r>
            <a:r>
              <a:rPr lang="en-US" b="0" i="0" dirty="0">
                <a:solidFill>
                  <a:srgbClr val="000000"/>
                </a:solidFill>
                <a:effectLst/>
                <a:latin typeface="inter-regular"/>
              </a:rPr>
              <a:t>/test.txt", "r" );//change your file location  </a:t>
            </a:r>
          </a:p>
          <a:p>
            <a:pPr algn="just">
              <a:buFont typeface="+mj-lt"/>
              <a:buAutoNum type="arabicPeriod"/>
            </a:pPr>
            <a:r>
              <a:rPr lang="en-US" b="0" i="0" dirty="0">
                <a:solidFill>
                  <a:srgbClr val="000000"/>
                </a:solidFill>
                <a:effectLst/>
                <a:latin typeface="inter-regular"/>
              </a:rPr>
              <a:t>  if( $</a:t>
            </a:r>
            <a:r>
              <a:rPr lang="en-US" b="0" i="0" dirty="0">
                <a:solidFill>
                  <a:srgbClr val="FF0000"/>
                </a:solidFill>
                <a:effectLst/>
                <a:latin typeface="inter-regular"/>
              </a:rPr>
              <a:t>file</a:t>
            </a:r>
            <a:r>
              <a:rPr lang="en-US" b="0" i="0" dirty="0">
                <a:solidFill>
                  <a:srgbClr val="000000"/>
                </a:solidFill>
                <a:effectLst/>
                <a:latin typeface="inter-regular"/>
              </a:rPr>
              <a:t> == false )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echo "Error in opening file";  </a:t>
            </a:r>
          </a:p>
          <a:p>
            <a:pPr algn="just">
              <a:buFont typeface="+mj-lt"/>
              <a:buAutoNum type="arabicPeriod"/>
            </a:pPr>
            <a:r>
              <a:rPr lang="en-US" b="0" i="0" dirty="0">
                <a:solidFill>
                  <a:srgbClr val="000000"/>
                </a:solidFill>
                <a:effectLst/>
                <a:latin typeface="inter-regular"/>
              </a:rPr>
              <a:t>     exit();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 Read the file into a variable  </a:t>
            </a:r>
          </a:p>
          <a:p>
            <a:pPr algn="just">
              <a:buFont typeface="+mj-lt"/>
              <a:buAutoNum type="arabicPeriod"/>
            </a:pPr>
            <a:r>
              <a:rPr lang="en-US" b="0" i="0" dirty="0">
                <a:solidFill>
                  <a:srgbClr val="000000"/>
                </a:solidFill>
                <a:effectLst/>
                <a:latin typeface="inter-regular"/>
              </a:rPr>
              <a:t>  $</a:t>
            </a:r>
            <a:r>
              <a:rPr lang="en-US" b="0" i="0" dirty="0">
                <a:solidFill>
                  <a:srgbClr val="FF0000"/>
                </a:solidFill>
                <a:effectLst/>
                <a:latin typeface="inter-regular"/>
              </a:rPr>
              <a:t>size</a:t>
            </a:r>
            <a:r>
              <a:rPr lang="en-US" b="0" i="0" dirty="0">
                <a:solidFill>
                  <a:srgbClr val="000000"/>
                </a:solidFill>
                <a:effectLst/>
                <a:latin typeface="inter-regular"/>
              </a:rPr>
              <a:t> = </a:t>
            </a:r>
            <a:r>
              <a:rPr lang="en-US" b="0" i="0" dirty="0" err="1">
                <a:solidFill>
                  <a:srgbClr val="0000FF"/>
                </a:solidFill>
                <a:effectLst/>
                <a:latin typeface="inter-regular"/>
              </a:rPr>
              <a:t>filesize</a:t>
            </a:r>
            <a:r>
              <a:rPr lang="en-US" b="0" i="0" dirty="0">
                <a:solidFill>
                  <a:srgbClr val="000000"/>
                </a:solidFill>
                <a:effectLst/>
                <a:latin typeface="inter-regular"/>
              </a:rPr>
              <a:t>("/</a:t>
            </a:r>
            <a:r>
              <a:rPr lang="en-US" b="0" i="0" dirty="0" err="1">
                <a:solidFill>
                  <a:srgbClr val="000000"/>
                </a:solidFill>
                <a:effectLst/>
                <a:latin typeface="inter-regular"/>
              </a:rPr>
              <a:t>tmp</a:t>
            </a:r>
            <a:r>
              <a:rPr lang="en-US" b="0" i="0" dirty="0">
                <a:solidFill>
                  <a:srgbClr val="000000"/>
                </a:solidFill>
                <a:effectLst/>
                <a:latin typeface="inter-regular"/>
              </a:rPr>
              <a:t>/test.txt");  </a:t>
            </a:r>
          </a:p>
          <a:p>
            <a:pPr algn="just">
              <a:buFont typeface="+mj-lt"/>
              <a:buAutoNum type="arabicPeriod"/>
            </a:pPr>
            <a:r>
              <a:rPr lang="en-US" b="0" i="0" dirty="0">
                <a:solidFill>
                  <a:srgbClr val="000000"/>
                </a:solidFill>
                <a:effectLst/>
                <a:latin typeface="inter-regular"/>
              </a:rPr>
              <a:t>  $</a:t>
            </a:r>
            <a:r>
              <a:rPr lang="en-US" b="0" i="0" dirty="0">
                <a:solidFill>
                  <a:srgbClr val="FF0000"/>
                </a:solidFill>
                <a:effectLst/>
                <a:latin typeface="inter-regular"/>
              </a:rPr>
              <a:t>content</a:t>
            </a:r>
            <a:r>
              <a:rPr lang="en-US" b="0" i="0" dirty="0">
                <a:solidFill>
                  <a:srgbClr val="000000"/>
                </a:solidFill>
                <a:effectLst/>
                <a:latin typeface="inter-regular"/>
              </a:rPr>
              <a:t> = </a:t>
            </a:r>
            <a:r>
              <a:rPr lang="en-US" b="0" i="0" dirty="0" err="1">
                <a:solidFill>
                  <a:srgbClr val="0000FF"/>
                </a:solidFill>
                <a:effectLst/>
                <a:latin typeface="inter-regular"/>
              </a:rPr>
              <a:t>fread</a:t>
            </a:r>
            <a:r>
              <a:rPr lang="en-US" b="0" i="0" dirty="0">
                <a:solidFill>
                  <a:srgbClr val="000000"/>
                </a:solidFill>
                <a:effectLst/>
                <a:latin typeface="inter-regular"/>
              </a:rPr>
              <a:t>( $file, $size);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endParaRPr lang="en-IN" dirty="0"/>
          </a:p>
        </p:txBody>
      </p:sp>
      <p:sp>
        <p:nvSpPr>
          <p:cNvPr id="5" name="TextBox 4">
            <a:extLst>
              <a:ext uri="{FF2B5EF4-FFF2-40B4-BE49-F238E27FC236}">
                <a16:creationId xmlns:a16="http://schemas.microsoft.com/office/drawing/2014/main" id="{51F3054E-8FBA-E884-EBC0-335CFF270B9C}"/>
              </a:ext>
            </a:extLst>
          </p:cNvPr>
          <p:cNvSpPr txBox="1"/>
          <p:nvPr/>
        </p:nvSpPr>
        <p:spPr>
          <a:xfrm>
            <a:off x="6334812" y="759184"/>
            <a:ext cx="5778630" cy="6186309"/>
          </a:xfrm>
          <a:prstGeom prst="rect">
            <a:avLst/>
          </a:prstGeom>
          <a:noFill/>
        </p:spPr>
        <p:txBody>
          <a:bodyPr wrap="square">
            <a:spAutoFit/>
          </a:bodyPr>
          <a:lstStyle/>
          <a:p>
            <a:pPr marL="342900" indent="-342900" algn="just">
              <a:buFont typeface="+mj-lt"/>
              <a:buAutoNum type="arabicPeriod" startAt="17"/>
            </a:pPr>
            <a:r>
              <a:rPr lang="en-US" b="0" i="0" dirty="0">
                <a:solidFill>
                  <a:srgbClr val="000000"/>
                </a:solidFill>
                <a:effectLst/>
                <a:latin typeface="inter-regular"/>
              </a:rPr>
              <a:t># encode the data for safe transit  </a:t>
            </a:r>
          </a:p>
          <a:p>
            <a:pPr algn="just">
              <a:buFont typeface="+mj-lt"/>
              <a:buAutoNum type="arabicPeriod" startAt="17"/>
            </a:pPr>
            <a:r>
              <a:rPr lang="en-US" b="0" i="0" dirty="0">
                <a:solidFill>
                  <a:srgbClr val="000000"/>
                </a:solidFill>
                <a:effectLst/>
                <a:latin typeface="inter-regular"/>
              </a:rPr>
              <a:t>  # and insert \r\n after every 76 chars.  </a:t>
            </a:r>
          </a:p>
          <a:p>
            <a:pPr algn="just">
              <a:buFont typeface="+mj-lt"/>
              <a:buAutoNum type="arabicPeriod" startAt="17"/>
            </a:pPr>
            <a:r>
              <a:rPr lang="en-US" b="0" i="0" dirty="0">
                <a:solidFill>
                  <a:srgbClr val="000000"/>
                </a:solidFill>
                <a:effectLst/>
                <a:latin typeface="inter-regular"/>
              </a:rPr>
              <a:t>  $</a:t>
            </a:r>
            <a:r>
              <a:rPr lang="en-US" b="0" i="0" dirty="0" err="1">
                <a:solidFill>
                  <a:srgbClr val="FF0000"/>
                </a:solidFill>
                <a:effectLst/>
                <a:latin typeface="inter-regular"/>
              </a:rPr>
              <a:t>encoded_content</a:t>
            </a:r>
            <a:r>
              <a:rPr lang="en-US" b="0" i="0" dirty="0">
                <a:solidFill>
                  <a:srgbClr val="000000"/>
                </a:solidFill>
                <a:effectLst/>
                <a:latin typeface="inter-regular"/>
              </a:rPr>
              <a:t> = </a:t>
            </a:r>
            <a:r>
              <a:rPr lang="en-US" b="0" i="0" dirty="0" err="1">
                <a:solidFill>
                  <a:srgbClr val="0000FF"/>
                </a:solidFill>
                <a:effectLst/>
                <a:latin typeface="inter-regular"/>
              </a:rPr>
              <a:t>chunk_split</a:t>
            </a:r>
            <a:r>
              <a:rPr lang="en-US" b="0" i="0" dirty="0">
                <a:solidFill>
                  <a:srgbClr val="000000"/>
                </a:solidFill>
                <a:effectLst/>
                <a:latin typeface="inter-regular"/>
              </a:rPr>
              <a:t>( base64_encode($content)); </a:t>
            </a:r>
          </a:p>
          <a:p>
            <a:pPr algn="just">
              <a:buFont typeface="+mj-lt"/>
              <a:buAutoNum type="arabicPeriod" startAt="17"/>
            </a:pP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 Get a random 32 bit number using time() as seed.  </a:t>
            </a:r>
          </a:p>
          <a:p>
            <a:pPr algn="just">
              <a:buFont typeface="+mj-lt"/>
              <a:buAutoNum type="arabicPeriod" startAt="17"/>
            </a:pPr>
            <a:r>
              <a:rPr lang="en-US" b="0" i="0" dirty="0">
                <a:solidFill>
                  <a:srgbClr val="000000"/>
                </a:solidFill>
                <a:effectLst/>
                <a:latin typeface="inter-regular"/>
              </a:rPr>
              <a:t>  $</a:t>
            </a:r>
            <a:r>
              <a:rPr lang="en-US" b="0" i="0" dirty="0">
                <a:solidFill>
                  <a:srgbClr val="FF0000"/>
                </a:solidFill>
                <a:effectLst/>
                <a:latin typeface="inter-regular"/>
              </a:rPr>
              <a:t>num</a:t>
            </a:r>
            <a:r>
              <a:rPr lang="en-US" b="0" i="0" dirty="0">
                <a:solidFill>
                  <a:srgbClr val="000000"/>
                </a:solidFill>
                <a:effectLst/>
                <a:latin typeface="inter-regular"/>
              </a:rPr>
              <a:t> = </a:t>
            </a:r>
            <a:r>
              <a:rPr lang="en-US" b="0" i="0" dirty="0">
                <a:solidFill>
                  <a:srgbClr val="0000FF"/>
                </a:solidFill>
                <a:effectLst/>
                <a:latin typeface="inter-regular"/>
              </a:rPr>
              <a:t>md5</a:t>
            </a:r>
            <a:r>
              <a:rPr lang="en-US" b="0" i="0" dirty="0">
                <a:solidFill>
                  <a:srgbClr val="000000"/>
                </a:solidFill>
                <a:effectLst/>
                <a:latin typeface="inter-regular"/>
              </a:rPr>
              <a:t>( time() );  </a:t>
            </a:r>
          </a:p>
          <a:p>
            <a:pPr algn="just">
              <a:buFont typeface="+mj-lt"/>
              <a:buAutoNum type="arabicPeriod" startAt="17"/>
            </a:pP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 Define the main headers.  </a:t>
            </a:r>
          </a:p>
          <a:p>
            <a:pPr algn="just">
              <a:buFont typeface="+mj-lt"/>
              <a:buAutoNum type="arabicPeriod" startAt="17"/>
            </a:pPr>
            <a:r>
              <a:rPr lang="en-US" b="0" i="0" dirty="0">
                <a:solidFill>
                  <a:srgbClr val="000000"/>
                </a:solidFill>
                <a:effectLst/>
                <a:latin typeface="inter-regular"/>
              </a:rPr>
              <a:t>  $</a:t>
            </a:r>
            <a:r>
              <a:rPr lang="en-US" b="0" i="0" dirty="0">
                <a:solidFill>
                  <a:srgbClr val="FF0000"/>
                </a:solidFill>
                <a:effectLst/>
                <a:latin typeface="inter-regular"/>
              </a:rPr>
              <a:t>header</a:t>
            </a:r>
            <a:r>
              <a:rPr lang="en-US" b="0" i="0" dirty="0">
                <a:solidFill>
                  <a:srgbClr val="000000"/>
                </a:solidFill>
                <a:effectLst/>
                <a:latin typeface="inter-regular"/>
              </a:rPr>
              <a:t> = </a:t>
            </a:r>
            <a:r>
              <a:rPr lang="en-US" b="0" i="0" dirty="0">
                <a:solidFill>
                  <a:srgbClr val="0000FF"/>
                </a:solidFill>
                <a:effectLst/>
                <a:latin typeface="inter-regular"/>
              </a:rPr>
              <a:t>"</a:t>
            </a:r>
            <a:r>
              <a:rPr lang="en-US" b="0" i="0" dirty="0" err="1">
                <a:solidFill>
                  <a:srgbClr val="0000FF"/>
                </a:solidFill>
                <a:effectLst/>
                <a:latin typeface="inter-regular"/>
              </a:rPr>
              <a:t>From:xyz@example.com</a:t>
            </a:r>
            <a:r>
              <a:rPr lang="en-US" b="0" i="0" dirty="0">
                <a:solidFill>
                  <a:srgbClr val="0000FF"/>
                </a:solidFill>
                <a:effectLst/>
                <a:latin typeface="inter-regular"/>
              </a:rPr>
              <a:t>\r\n"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"MIME-Version: 1.0\r\n"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"Content-Type: multipart/mixed; "</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"boundary=$num\r\n"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"--$num\r\n"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 Define the message section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"Content-Type: text/plain\r\n"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"Content-Transfer-Encoding:8bit\r\n\n"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"$message\r\n"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$header </a:t>
            </a:r>
            <a:r>
              <a:rPr lang="en-US" b="0" i="0" dirty="0">
                <a:solidFill>
                  <a:srgbClr val="FF0000"/>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"--$num\r\n"</a:t>
            </a: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a:t>
            </a:r>
          </a:p>
          <a:p>
            <a:pPr algn="just">
              <a:buFont typeface="+mj-lt"/>
              <a:buAutoNum type="arabicPeriod" startAt="17"/>
            </a:pPr>
            <a:r>
              <a:rPr lang="en-US" b="0" i="0" dirty="0">
                <a:solidFill>
                  <a:srgbClr val="000000"/>
                </a:solidFill>
                <a:effectLst/>
                <a:latin typeface="inter-regular"/>
              </a:rPr>
              <a:t>  </a:t>
            </a:r>
            <a:endParaRPr lang="en-IN" dirty="0"/>
          </a:p>
        </p:txBody>
      </p:sp>
    </p:spTree>
    <p:extLst>
      <p:ext uri="{BB962C8B-B14F-4D97-AF65-F5344CB8AC3E}">
        <p14:creationId xmlns:p14="http://schemas.microsoft.com/office/powerpoint/2010/main" val="1355034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81B0998-9475-8ED0-4EFE-A74150DBA998}"/>
              </a:ext>
            </a:extLst>
          </p:cNvPr>
          <p:cNvSpPr txBox="1">
            <a:spLocks noGrp="1"/>
          </p:cNvSpPr>
          <p:nvPr>
            <p:ph idx="1"/>
          </p:nvPr>
        </p:nvSpPr>
        <p:spPr>
          <a:xfrm>
            <a:off x="913614" y="882945"/>
            <a:ext cx="10515600" cy="5911362"/>
          </a:xfrm>
          <a:prstGeom prst="rect">
            <a:avLst/>
          </a:prstGeom>
          <a:noFill/>
        </p:spPr>
        <p:txBody>
          <a:bodyPr wrap="square">
            <a:spAutoFit/>
          </a:bodyPr>
          <a:lstStyle/>
          <a:p>
            <a:pPr marL="342900" indent="-342900" algn="just">
              <a:buFont typeface="+mj-lt"/>
              <a:buAutoNum type="arabicPeriod" startAt="38"/>
            </a:pPr>
            <a:r>
              <a:rPr lang="en-US" sz="1600" b="0" i="0" dirty="0">
                <a:solidFill>
                  <a:srgbClr val="000000"/>
                </a:solidFill>
                <a:effectLst/>
                <a:latin typeface="inter-regular"/>
              </a:rPr>
              <a:t># Define the attachment section  </a:t>
            </a:r>
          </a:p>
          <a:p>
            <a:pPr algn="just">
              <a:buFont typeface="+mj-lt"/>
              <a:buAutoNum type="arabicPeriod" startAt="38"/>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a:t>
            </a:r>
            <a:r>
              <a:rPr lang="en-US" sz="1600" b="0" i="0" dirty="0">
                <a:solidFill>
                  <a:srgbClr val="0000FF"/>
                </a:solidFill>
                <a:effectLst/>
                <a:latin typeface="inter-regular"/>
              </a:rPr>
              <a:t>"Content-Type:  multipart/mixed; "</a:t>
            </a:r>
            <a:r>
              <a:rPr lang="en-US" sz="1600" b="0" i="0" dirty="0">
                <a:solidFill>
                  <a:srgbClr val="000000"/>
                </a:solidFill>
                <a:effectLst/>
                <a:latin typeface="inter-regular"/>
              </a:rPr>
              <a:t>;  </a:t>
            </a:r>
          </a:p>
          <a:p>
            <a:pPr algn="just">
              <a:buFont typeface="+mj-lt"/>
              <a:buAutoNum type="arabicPeriod" startAt="38"/>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"name=\"</a:t>
            </a:r>
            <a:r>
              <a:rPr lang="en-US" sz="1600" b="0" i="0" dirty="0">
                <a:solidFill>
                  <a:srgbClr val="0000FF"/>
                </a:solidFill>
                <a:effectLst/>
                <a:latin typeface="inter-regular"/>
              </a:rPr>
              <a:t>test</a:t>
            </a:r>
            <a:r>
              <a:rPr lang="en-US" sz="1600" b="0" i="0" dirty="0">
                <a:solidFill>
                  <a:srgbClr val="000000"/>
                </a:solidFill>
                <a:effectLst/>
                <a:latin typeface="inter-regular"/>
              </a:rPr>
              <a:t>.txt\"\r\n";  </a:t>
            </a:r>
          </a:p>
          <a:p>
            <a:pPr algn="just">
              <a:buFont typeface="+mj-lt"/>
              <a:buAutoNum type="arabicPeriod" startAt="38"/>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a:t>
            </a:r>
            <a:r>
              <a:rPr lang="en-US" sz="1600" b="0" i="0" dirty="0">
                <a:solidFill>
                  <a:srgbClr val="0000FF"/>
                </a:solidFill>
                <a:effectLst/>
                <a:latin typeface="inter-regular"/>
              </a:rPr>
              <a:t>"Content-Transfer-Encoding:base64\r\n"</a:t>
            </a:r>
            <a:r>
              <a:rPr lang="en-US" sz="1600" b="0" i="0" dirty="0">
                <a:solidFill>
                  <a:srgbClr val="000000"/>
                </a:solidFill>
                <a:effectLst/>
                <a:latin typeface="inter-regular"/>
              </a:rPr>
              <a:t>;  </a:t>
            </a:r>
          </a:p>
          <a:p>
            <a:pPr algn="just">
              <a:buFont typeface="+mj-lt"/>
              <a:buAutoNum type="arabicPeriod" startAt="38"/>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a:t>
            </a:r>
            <a:r>
              <a:rPr lang="en-US" sz="1600" b="0" i="0" dirty="0">
                <a:solidFill>
                  <a:srgbClr val="0000FF"/>
                </a:solidFill>
                <a:effectLst/>
                <a:latin typeface="inter-regular"/>
              </a:rPr>
              <a:t>"</a:t>
            </a:r>
            <a:r>
              <a:rPr lang="en-US" sz="1600" b="0" i="0" dirty="0" err="1">
                <a:solidFill>
                  <a:srgbClr val="0000FF"/>
                </a:solidFill>
                <a:effectLst/>
                <a:latin typeface="inter-regular"/>
              </a:rPr>
              <a:t>Content-Disposition:attachment</a:t>
            </a:r>
            <a:r>
              <a:rPr lang="en-US" sz="1600" b="0" i="0" dirty="0">
                <a:solidFill>
                  <a:srgbClr val="0000FF"/>
                </a:solidFill>
                <a:effectLst/>
                <a:latin typeface="inter-regular"/>
              </a:rPr>
              <a:t>; "</a:t>
            </a:r>
            <a:r>
              <a:rPr lang="en-US" sz="1600" b="0" i="0" dirty="0">
                <a:solidFill>
                  <a:srgbClr val="000000"/>
                </a:solidFill>
                <a:effectLst/>
                <a:latin typeface="inter-regular"/>
              </a:rPr>
              <a:t>;  </a:t>
            </a:r>
          </a:p>
          <a:p>
            <a:pPr algn="just">
              <a:buFont typeface="+mj-lt"/>
              <a:buAutoNum type="arabicPeriod" startAt="38"/>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"filename=\"</a:t>
            </a:r>
            <a:r>
              <a:rPr lang="en-US" sz="1600" b="0" i="0" dirty="0">
                <a:solidFill>
                  <a:srgbClr val="0000FF"/>
                </a:solidFill>
                <a:effectLst/>
                <a:latin typeface="inter-regular"/>
              </a:rPr>
              <a:t>test</a:t>
            </a:r>
            <a:r>
              <a:rPr lang="en-US" sz="1600" b="0" i="0" dirty="0">
                <a:solidFill>
                  <a:srgbClr val="000000"/>
                </a:solidFill>
                <a:effectLst/>
                <a:latin typeface="inter-regular"/>
              </a:rPr>
              <a:t>.txt\"\r\n\n";  </a:t>
            </a:r>
          </a:p>
          <a:p>
            <a:pPr algn="just">
              <a:buFont typeface="+mj-lt"/>
              <a:buAutoNum type="arabicPeriod" startAt="38"/>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a:t>
            </a:r>
            <a:r>
              <a:rPr lang="en-US" sz="1600" b="0" i="0" dirty="0">
                <a:solidFill>
                  <a:srgbClr val="0000FF"/>
                </a:solidFill>
                <a:effectLst/>
                <a:latin typeface="inter-regular"/>
              </a:rPr>
              <a:t>"$</a:t>
            </a:r>
            <a:r>
              <a:rPr lang="en-US" sz="1600" b="0" i="0" dirty="0" err="1">
                <a:solidFill>
                  <a:srgbClr val="0000FF"/>
                </a:solidFill>
                <a:effectLst/>
                <a:latin typeface="inter-regular"/>
              </a:rPr>
              <a:t>encoded_content</a:t>
            </a:r>
            <a:r>
              <a:rPr lang="en-US" sz="1600" b="0" i="0" dirty="0">
                <a:solidFill>
                  <a:srgbClr val="0000FF"/>
                </a:solidFill>
                <a:effectLst/>
                <a:latin typeface="inter-regular"/>
              </a:rPr>
              <a:t>\r\n"</a:t>
            </a:r>
            <a:r>
              <a:rPr lang="en-US" sz="1600" b="0" i="0" dirty="0">
                <a:solidFill>
                  <a:srgbClr val="000000"/>
                </a:solidFill>
                <a:effectLst/>
                <a:latin typeface="inter-regular"/>
              </a:rPr>
              <a:t>;  </a:t>
            </a:r>
          </a:p>
          <a:p>
            <a:pPr algn="just">
              <a:buFont typeface="+mj-lt"/>
              <a:buAutoNum type="arabicPeriod" startAt="38"/>
            </a:pPr>
            <a:r>
              <a:rPr lang="en-US" sz="1600" b="0" i="0" dirty="0">
                <a:solidFill>
                  <a:srgbClr val="000000"/>
                </a:solidFill>
                <a:effectLst/>
                <a:latin typeface="inter-regular"/>
              </a:rPr>
              <a:t>  $header </a:t>
            </a:r>
            <a:r>
              <a:rPr lang="en-US" sz="1600" b="0" i="0" dirty="0">
                <a:solidFill>
                  <a:srgbClr val="FF0000"/>
                </a:solidFill>
                <a:effectLst/>
                <a:latin typeface="inter-regular"/>
              </a:rPr>
              <a:t>.</a:t>
            </a:r>
            <a:r>
              <a:rPr lang="en-US" sz="1600" b="0" i="0" dirty="0">
                <a:solidFill>
                  <a:srgbClr val="000000"/>
                </a:solidFill>
                <a:effectLst/>
                <a:latin typeface="inter-regular"/>
              </a:rPr>
              <a:t>= </a:t>
            </a:r>
            <a:r>
              <a:rPr lang="en-US" sz="1600" b="0" i="0" dirty="0">
                <a:solidFill>
                  <a:srgbClr val="0000FF"/>
                </a:solidFill>
                <a:effectLst/>
                <a:latin typeface="inter-regular"/>
              </a:rPr>
              <a:t>"--$num--"</a:t>
            </a:r>
            <a:r>
              <a:rPr lang="en-US" sz="1600" b="0" i="0" dirty="0">
                <a:solidFill>
                  <a:srgbClr val="000000"/>
                </a:solidFill>
                <a:effectLst/>
                <a:latin typeface="inter-regular"/>
              </a:rPr>
              <a:t>;  </a:t>
            </a:r>
          </a:p>
          <a:p>
            <a:pPr algn="just">
              <a:buFont typeface="+mj-lt"/>
              <a:buAutoNum type="arabicPeriod" startAt="38"/>
            </a:pPr>
            <a:r>
              <a:rPr lang="en-US" sz="1600" b="0" i="0" dirty="0">
                <a:solidFill>
                  <a:srgbClr val="000000"/>
                </a:solidFill>
                <a:effectLst/>
                <a:latin typeface="inter-regular"/>
              </a:rPr>
              <a:t>  </a:t>
            </a:r>
          </a:p>
          <a:p>
            <a:pPr algn="just">
              <a:buFont typeface="+mj-lt"/>
              <a:buAutoNum type="arabicPeriod" startAt="38"/>
            </a:pPr>
            <a:r>
              <a:rPr lang="en-US" sz="1600" b="0" i="0" dirty="0">
                <a:solidFill>
                  <a:srgbClr val="000000"/>
                </a:solidFill>
                <a:effectLst/>
                <a:latin typeface="inter-regular"/>
              </a:rPr>
              <a:t>  # Send email now  </a:t>
            </a:r>
          </a:p>
          <a:p>
            <a:pPr algn="just">
              <a:buFont typeface="+mj-lt"/>
              <a:buAutoNum type="arabicPeriod" startAt="38"/>
            </a:pPr>
            <a:r>
              <a:rPr lang="en-US" sz="1600" b="0" i="0" dirty="0">
                <a:solidFill>
                  <a:srgbClr val="000000"/>
                </a:solidFill>
                <a:effectLst/>
                <a:latin typeface="inter-regular"/>
              </a:rPr>
              <a:t>  $</a:t>
            </a:r>
            <a:r>
              <a:rPr lang="en-US" sz="1600" b="0" i="0" dirty="0">
                <a:solidFill>
                  <a:srgbClr val="FF0000"/>
                </a:solidFill>
                <a:effectLst/>
                <a:latin typeface="inter-regular"/>
              </a:rPr>
              <a:t>result</a:t>
            </a:r>
            <a:r>
              <a:rPr lang="en-US" sz="1600" b="0" i="0" dirty="0">
                <a:solidFill>
                  <a:srgbClr val="000000"/>
                </a:solidFill>
                <a:effectLst/>
                <a:latin typeface="inter-regular"/>
              </a:rPr>
              <a:t> = </a:t>
            </a:r>
            <a:r>
              <a:rPr lang="en-US" sz="1600" b="0" i="0" dirty="0">
                <a:solidFill>
                  <a:srgbClr val="0000FF"/>
                </a:solidFill>
                <a:effectLst/>
                <a:latin typeface="inter-regular"/>
              </a:rPr>
              <a:t>mail</a:t>
            </a:r>
            <a:r>
              <a:rPr lang="en-US" sz="1600" b="0" i="0" dirty="0">
                <a:solidFill>
                  <a:srgbClr val="000000"/>
                </a:solidFill>
                <a:effectLst/>
                <a:latin typeface="inter-regular"/>
              </a:rPr>
              <a:t> ( $to, $subject, "", $header );  </a:t>
            </a:r>
          </a:p>
          <a:p>
            <a:pPr algn="just">
              <a:buFont typeface="+mj-lt"/>
              <a:buAutoNum type="arabicPeriod" startAt="38"/>
            </a:pPr>
            <a:r>
              <a:rPr lang="en-US" sz="1600" b="0" i="0" dirty="0">
                <a:solidFill>
                  <a:srgbClr val="000000"/>
                </a:solidFill>
                <a:effectLst/>
                <a:latin typeface="inter-regular"/>
              </a:rPr>
              <a:t>  if( $</a:t>
            </a:r>
            <a:r>
              <a:rPr lang="en-US" sz="1600" b="0" i="0" dirty="0">
                <a:solidFill>
                  <a:srgbClr val="FF0000"/>
                </a:solidFill>
                <a:effectLst/>
                <a:latin typeface="inter-regular"/>
              </a:rPr>
              <a:t>result</a:t>
            </a:r>
            <a:r>
              <a:rPr lang="en-US" sz="1600" b="0" i="0" dirty="0">
                <a:solidFill>
                  <a:srgbClr val="000000"/>
                </a:solidFill>
                <a:effectLst/>
                <a:latin typeface="inter-regular"/>
              </a:rPr>
              <a:t> == true ){  </a:t>
            </a:r>
          </a:p>
          <a:p>
            <a:pPr algn="just">
              <a:buFont typeface="+mj-lt"/>
              <a:buAutoNum type="arabicPeriod" startAt="38"/>
            </a:pPr>
            <a:r>
              <a:rPr lang="en-US" sz="1600" b="0" i="0" dirty="0">
                <a:solidFill>
                  <a:srgbClr val="000000"/>
                </a:solidFill>
                <a:effectLst/>
                <a:latin typeface="inter-regular"/>
              </a:rPr>
              <a:t>      echo "Message sent successfully...";  </a:t>
            </a:r>
          </a:p>
          <a:p>
            <a:pPr algn="just">
              <a:buFont typeface="+mj-lt"/>
              <a:buAutoNum type="arabicPeriod" startAt="38"/>
            </a:pPr>
            <a:r>
              <a:rPr lang="en-US" sz="1600" b="0" i="0" dirty="0">
                <a:solidFill>
                  <a:srgbClr val="000000"/>
                </a:solidFill>
                <a:effectLst/>
                <a:latin typeface="inter-regular"/>
              </a:rPr>
              <a:t>   }else{  </a:t>
            </a:r>
          </a:p>
          <a:p>
            <a:pPr algn="just">
              <a:buFont typeface="+mj-lt"/>
              <a:buAutoNum type="arabicPeriod" startAt="38"/>
            </a:pPr>
            <a:r>
              <a:rPr lang="en-US" sz="1600" b="0" i="0" dirty="0">
                <a:solidFill>
                  <a:srgbClr val="000000"/>
                </a:solidFill>
                <a:effectLst/>
                <a:latin typeface="inter-regular"/>
              </a:rPr>
              <a:t>      echo "Sorry, unable to send mail...";  </a:t>
            </a:r>
          </a:p>
          <a:p>
            <a:pPr algn="just">
              <a:buFont typeface="+mj-lt"/>
              <a:buAutoNum type="arabicPeriod" startAt="38"/>
            </a:pPr>
            <a:r>
              <a:rPr lang="en-US" sz="1600" b="0" i="0" dirty="0">
                <a:solidFill>
                  <a:srgbClr val="000000"/>
                </a:solidFill>
                <a:effectLst/>
                <a:latin typeface="inter-regular"/>
              </a:rPr>
              <a:t>   }  </a:t>
            </a:r>
          </a:p>
          <a:p>
            <a:pPr algn="just">
              <a:buFont typeface="+mj-lt"/>
              <a:buAutoNum type="arabicPeriod" startAt="38"/>
            </a:pPr>
            <a:r>
              <a:rPr lang="en-US" sz="1600" b="1" i="0" dirty="0">
                <a:solidFill>
                  <a:srgbClr val="006699"/>
                </a:solidFill>
                <a:effectLst/>
                <a:latin typeface="inter-regular"/>
              </a:rPr>
              <a:t>?&gt;</a:t>
            </a:r>
            <a:r>
              <a:rPr lang="en-US" sz="1600" b="0" i="0" dirty="0">
                <a:solidFill>
                  <a:srgbClr val="000000"/>
                </a:solidFill>
                <a:effectLst/>
                <a:latin typeface="inter-regular"/>
              </a:rPr>
              <a:t>  </a:t>
            </a:r>
            <a:endParaRPr lang="en-IN" sz="1600" dirty="0"/>
          </a:p>
        </p:txBody>
      </p:sp>
      <p:sp>
        <p:nvSpPr>
          <p:cNvPr id="7" name="Title 1">
            <a:extLst>
              <a:ext uri="{FF2B5EF4-FFF2-40B4-BE49-F238E27FC236}">
                <a16:creationId xmlns:a16="http://schemas.microsoft.com/office/drawing/2014/main" id="{5F38D8AB-70FC-CF09-4C04-4FE3DD29B275}"/>
              </a:ext>
            </a:extLst>
          </p:cNvPr>
          <p:cNvSpPr>
            <a:spLocks noGrp="1"/>
          </p:cNvSpPr>
          <p:nvPr>
            <p:ph type="title"/>
          </p:nvPr>
        </p:nvSpPr>
        <p:spPr>
          <a:xfrm>
            <a:off x="838200" y="0"/>
            <a:ext cx="10515600" cy="775518"/>
          </a:xfrm>
        </p:spPr>
        <p:txBody>
          <a:bodyPr/>
          <a:lstStyle/>
          <a:p>
            <a:r>
              <a:rPr lang="en-US" b="0" i="0" dirty="0">
                <a:solidFill>
                  <a:srgbClr val="610B38"/>
                </a:solidFill>
                <a:effectLst/>
                <a:latin typeface="erdana"/>
              </a:rPr>
              <a:t>PHP Mail: Send Mail with Attachment</a:t>
            </a:r>
            <a:endParaRPr lang="en-IN" dirty="0"/>
          </a:p>
        </p:txBody>
      </p:sp>
    </p:spTree>
    <p:extLst>
      <p:ext uri="{BB962C8B-B14F-4D97-AF65-F5344CB8AC3E}">
        <p14:creationId xmlns:p14="http://schemas.microsoft.com/office/powerpoint/2010/main" val="195457849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37A2-9D82-7927-D74B-B7A14E0FC4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534855-0B0A-6CAE-3240-032FAF7F763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943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E83A-3FC1-4FD8-2F7C-9642F257E35E}"/>
              </a:ext>
            </a:extLst>
          </p:cNvPr>
          <p:cNvSpPr>
            <a:spLocks noGrp="1"/>
          </p:cNvSpPr>
          <p:nvPr>
            <p:ph type="title"/>
          </p:nvPr>
        </p:nvSpPr>
        <p:spPr/>
        <p:txBody>
          <a:bodyPr/>
          <a:lstStyle/>
          <a:p>
            <a:r>
              <a:rPr lang="en-IN" dirty="0"/>
              <a:t>Global Variable</a:t>
            </a:r>
          </a:p>
        </p:txBody>
      </p:sp>
      <p:pic>
        <p:nvPicPr>
          <p:cNvPr id="5" name="Content Placeholder 4">
            <a:extLst>
              <a:ext uri="{FF2B5EF4-FFF2-40B4-BE49-F238E27FC236}">
                <a16:creationId xmlns:a16="http://schemas.microsoft.com/office/drawing/2014/main" id="{A1214835-32D6-AA22-7B89-5D526302CBD7}"/>
              </a:ext>
            </a:extLst>
          </p:cNvPr>
          <p:cNvPicPr>
            <a:picLocks noGrp="1" noChangeAspect="1"/>
          </p:cNvPicPr>
          <p:nvPr>
            <p:ph idx="1"/>
          </p:nvPr>
        </p:nvPicPr>
        <p:blipFill>
          <a:blip r:embed="rId2"/>
          <a:stretch>
            <a:fillRect/>
          </a:stretch>
        </p:blipFill>
        <p:spPr>
          <a:xfrm>
            <a:off x="2441238" y="1825625"/>
            <a:ext cx="7309524" cy="4351338"/>
          </a:xfrm>
        </p:spPr>
      </p:pic>
    </p:spTree>
    <p:extLst>
      <p:ext uri="{BB962C8B-B14F-4D97-AF65-F5344CB8AC3E}">
        <p14:creationId xmlns:p14="http://schemas.microsoft.com/office/powerpoint/2010/main" val="2435524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7C33-DED3-0034-141E-3B0C71F5BE6B}"/>
              </a:ext>
            </a:extLst>
          </p:cNvPr>
          <p:cNvSpPr>
            <a:spLocks noGrp="1"/>
          </p:cNvSpPr>
          <p:nvPr>
            <p:ph type="title"/>
          </p:nvPr>
        </p:nvSpPr>
        <p:spPr/>
        <p:txBody>
          <a:bodyPr/>
          <a:lstStyle/>
          <a:p>
            <a:r>
              <a:rPr lang="en-US" dirty="0"/>
              <a:t>Using $GLOBALS instead of global</a:t>
            </a:r>
            <a:endParaRPr lang="en-IN" dirty="0"/>
          </a:p>
        </p:txBody>
      </p:sp>
      <p:pic>
        <p:nvPicPr>
          <p:cNvPr id="5" name="Content Placeholder 4">
            <a:extLst>
              <a:ext uri="{FF2B5EF4-FFF2-40B4-BE49-F238E27FC236}">
                <a16:creationId xmlns:a16="http://schemas.microsoft.com/office/drawing/2014/main" id="{F5175434-71E2-F5FA-B402-4D4CD6D90619}"/>
              </a:ext>
            </a:extLst>
          </p:cNvPr>
          <p:cNvPicPr>
            <a:picLocks noGrp="1" noChangeAspect="1"/>
          </p:cNvPicPr>
          <p:nvPr>
            <p:ph idx="1"/>
          </p:nvPr>
        </p:nvPicPr>
        <p:blipFill>
          <a:blip r:embed="rId2"/>
          <a:stretch>
            <a:fillRect/>
          </a:stretch>
        </p:blipFill>
        <p:spPr>
          <a:xfrm>
            <a:off x="3524755" y="1825625"/>
            <a:ext cx="5142490" cy="4351338"/>
          </a:xfrm>
        </p:spPr>
      </p:pic>
    </p:spTree>
    <p:extLst>
      <p:ext uri="{BB962C8B-B14F-4D97-AF65-F5344CB8AC3E}">
        <p14:creationId xmlns:p14="http://schemas.microsoft.com/office/powerpoint/2010/main" val="1614776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03CD-7936-46B7-9FEC-20F40C4EAC16}"/>
              </a:ext>
            </a:extLst>
          </p:cNvPr>
          <p:cNvSpPr>
            <a:spLocks noGrp="1"/>
          </p:cNvSpPr>
          <p:nvPr>
            <p:ph type="title"/>
          </p:nvPr>
        </p:nvSpPr>
        <p:spPr/>
        <p:txBody>
          <a:bodyPr>
            <a:normAutofit fontScale="90000"/>
          </a:bodyPr>
          <a:lstStyle/>
          <a:p>
            <a:r>
              <a:rPr lang="en-US" dirty="0"/>
              <a:t>If two variables, local and global, have the same name, then the local variable has higher priority than the global variable inside the function.</a:t>
            </a:r>
            <a:endParaRPr lang="en-IN" dirty="0"/>
          </a:p>
        </p:txBody>
      </p:sp>
      <p:pic>
        <p:nvPicPr>
          <p:cNvPr id="5" name="Content Placeholder 4">
            <a:extLst>
              <a:ext uri="{FF2B5EF4-FFF2-40B4-BE49-F238E27FC236}">
                <a16:creationId xmlns:a16="http://schemas.microsoft.com/office/drawing/2014/main" id="{C3FBCAA8-FB15-E93D-D220-38D21148CF41}"/>
              </a:ext>
            </a:extLst>
          </p:cNvPr>
          <p:cNvPicPr>
            <a:picLocks noGrp="1" noChangeAspect="1"/>
          </p:cNvPicPr>
          <p:nvPr>
            <p:ph idx="1"/>
          </p:nvPr>
        </p:nvPicPr>
        <p:blipFill>
          <a:blip r:embed="rId2"/>
          <a:stretch>
            <a:fillRect/>
          </a:stretch>
        </p:blipFill>
        <p:spPr>
          <a:xfrm>
            <a:off x="4119286" y="1886449"/>
            <a:ext cx="3953427" cy="4229690"/>
          </a:xfrm>
        </p:spPr>
      </p:pic>
    </p:spTree>
    <p:extLst>
      <p:ext uri="{BB962C8B-B14F-4D97-AF65-F5344CB8AC3E}">
        <p14:creationId xmlns:p14="http://schemas.microsoft.com/office/powerpoint/2010/main" val="114121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16B8-BDD9-3B20-B774-E2F542238006}"/>
              </a:ext>
            </a:extLst>
          </p:cNvPr>
          <p:cNvSpPr>
            <a:spLocks noGrp="1"/>
          </p:cNvSpPr>
          <p:nvPr>
            <p:ph type="title"/>
          </p:nvPr>
        </p:nvSpPr>
        <p:spPr/>
        <p:txBody>
          <a:bodyPr/>
          <a:lstStyle/>
          <a:p>
            <a:r>
              <a:rPr lang="en-IN" dirty="0"/>
              <a:t>Static Variable</a:t>
            </a:r>
          </a:p>
        </p:txBody>
      </p:sp>
      <p:sp>
        <p:nvSpPr>
          <p:cNvPr id="3" name="Content Placeholder 2">
            <a:extLst>
              <a:ext uri="{FF2B5EF4-FFF2-40B4-BE49-F238E27FC236}">
                <a16:creationId xmlns:a16="http://schemas.microsoft.com/office/drawing/2014/main" id="{E17BA96A-F00F-7D68-BE5C-B764F82377A3}"/>
              </a:ext>
            </a:extLst>
          </p:cNvPr>
          <p:cNvSpPr>
            <a:spLocks noGrp="1"/>
          </p:cNvSpPr>
          <p:nvPr>
            <p:ph idx="1"/>
          </p:nvPr>
        </p:nvSpPr>
        <p:spPr/>
        <p:txBody>
          <a:bodyPr>
            <a:normAutofit lnSpcReduction="10000"/>
          </a:bodyPr>
          <a:lstStyle/>
          <a:p>
            <a:r>
              <a:rPr lang="en-US" dirty="0"/>
              <a:t>It is a feature of PHP to delete the variable, once it completes its execution and memory is freed. </a:t>
            </a:r>
          </a:p>
          <a:p>
            <a:r>
              <a:rPr lang="en-US" dirty="0"/>
              <a:t>Sometimes we need to store a variable even after completion of function execution. </a:t>
            </a:r>
          </a:p>
          <a:p>
            <a:r>
              <a:rPr lang="en-US" dirty="0"/>
              <a:t>Therefore, another important feature of variable scoping is static variable. </a:t>
            </a:r>
          </a:p>
          <a:p>
            <a:r>
              <a:rPr lang="en-US" dirty="0"/>
              <a:t>We use the static keyword before the variable to define a variable, and this variable is called as static variable.</a:t>
            </a:r>
          </a:p>
          <a:p>
            <a:r>
              <a:rPr lang="en-US" dirty="0"/>
              <a:t>Static variables exist only in a local function, but it does not free its memory after the program execution leaves the scope.</a:t>
            </a:r>
            <a:endParaRPr lang="en-IN" dirty="0"/>
          </a:p>
        </p:txBody>
      </p:sp>
    </p:spTree>
    <p:extLst>
      <p:ext uri="{BB962C8B-B14F-4D97-AF65-F5344CB8AC3E}">
        <p14:creationId xmlns:p14="http://schemas.microsoft.com/office/powerpoint/2010/main" val="3661833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4755-C44E-A949-CE51-894A9038A073}"/>
              </a:ext>
            </a:extLst>
          </p:cNvPr>
          <p:cNvSpPr>
            <a:spLocks noGrp="1"/>
          </p:cNvSpPr>
          <p:nvPr>
            <p:ph type="title"/>
          </p:nvPr>
        </p:nvSpPr>
        <p:spPr/>
        <p:txBody>
          <a:bodyPr/>
          <a:lstStyle/>
          <a:p>
            <a:r>
              <a:rPr lang="en-IN" dirty="0"/>
              <a:t>Static Variable</a:t>
            </a:r>
          </a:p>
        </p:txBody>
      </p:sp>
      <p:pic>
        <p:nvPicPr>
          <p:cNvPr id="5" name="Content Placeholder 4">
            <a:extLst>
              <a:ext uri="{FF2B5EF4-FFF2-40B4-BE49-F238E27FC236}">
                <a16:creationId xmlns:a16="http://schemas.microsoft.com/office/drawing/2014/main" id="{502D00B7-7141-D392-148A-235C66901CF9}"/>
              </a:ext>
            </a:extLst>
          </p:cNvPr>
          <p:cNvPicPr>
            <a:picLocks noGrp="1" noChangeAspect="1"/>
          </p:cNvPicPr>
          <p:nvPr>
            <p:ph idx="1"/>
          </p:nvPr>
        </p:nvPicPr>
        <p:blipFill>
          <a:blip r:embed="rId2"/>
          <a:stretch>
            <a:fillRect/>
          </a:stretch>
        </p:blipFill>
        <p:spPr>
          <a:xfrm>
            <a:off x="2894120" y="258052"/>
            <a:ext cx="4791359" cy="6558385"/>
          </a:xfrm>
        </p:spPr>
      </p:pic>
    </p:spTree>
    <p:extLst>
      <p:ext uri="{BB962C8B-B14F-4D97-AF65-F5344CB8AC3E}">
        <p14:creationId xmlns:p14="http://schemas.microsoft.com/office/powerpoint/2010/main" val="350042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C110-E8BC-B920-D696-DADA3A0326F8}"/>
              </a:ext>
            </a:extLst>
          </p:cNvPr>
          <p:cNvSpPr>
            <a:spLocks noGrp="1"/>
          </p:cNvSpPr>
          <p:nvPr>
            <p:ph type="title"/>
          </p:nvPr>
        </p:nvSpPr>
        <p:spPr/>
        <p:txBody>
          <a:bodyPr/>
          <a:lstStyle/>
          <a:p>
            <a:r>
              <a:rPr lang="en-US" dirty="0"/>
              <a:t>PHP $ and $$ Variables</a:t>
            </a:r>
            <a:endParaRPr lang="en-IN" dirty="0"/>
          </a:p>
        </p:txBody>
      </p:sp>
      <p:sp>
        <p:nvSpPr>
          <p:cNvPr id="3" name="Content Placeholder 2">
            <a:extLst>
              <a:ext uri="{FF2B5EF4-FFF2-40B4-BE49-F238E27FC236}">
                <a16:creationId xmlns:a16="http://schemas.microsoft.com/office/drawing/2014/main" id="{11F09975-7FD5-80BA-7268-32BBAD25068A}"/>
              </a:ext>
            </a:extLst>
          </p:cNvPr>
          <p:cNvSpPr>
            <a:spLocks noGrp="1"/>
          </p:cNvSpPr>
          <p:nvPr>
            <p:ph idx="1"/>
          </p:nvPr>
        </p:nvSpPr>
        <p:spPr/>
        <p:txBody>
          <a:bodyPr/>
          <a:lstStyle/>
          <a:p>
            <a:r>
              <a:rPr lang="en-US" dirty="0"/>
              <a:t>The $var (single dollar) is a normal variable with the name var that stores any value like string, integer, float, etc.</a:t>
            </a:r>
          </a:p>
          <a:p>
            <a:endParaRPr lang="en-US" dirty="0"/>
          </a:p>
          <a:p>
            <a:r>
              <a:rPr lang="en-US" dirty="0"/>
              <a:t>The $$var (double dollar) is a reference variable that stores the value of the $variable inside it.</a:t>
            </a:r>
          </a:p>
          <a:p>
            <a:endParaRPr lang="en-US" dirty="0"/>
          </a:p>
          <a:p>
            <a:r>
              <a:rPr lang="en-US" dirty="0"/>
              <a:t>To understand the difference better, let's see some examples.</a:t>
            </a:r>
            <a:endParaRPr lang="en-IN" dirty="0"/>
          </a:p>
        </p:txBody>
      </p:sp>
    </p:spTree>
    <p:extLst>
      <p:ext uri="{BB962C8B-B14F-4D97-AF65-F5344CB8AC3E}">
        <p14:creationId xmlns:p14="http://schemas.microsoft.com/office/powerpoint/2010/main" val="282766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E5B7-B0E4-88C3-8E33-08AB5BFACC75}"/>
              </a:ext>
            </a:extLst>
          </p:cNvPr>
          <p:cNvSpPr>
            <a:spLocks noGrp="1"/>
          </p:cNvSpPr>
          <p:nvPr>
            <p:ph type="title"/>
          </p:nvPr>
        </p:nvSpPr>
        <p:spPr/>
        <p:txBody>
          <a:bodyPr/>
          <a:lstStyle/>
          <a:p>
            <a:r>
              <a:rPr lang="en-US" dirty="0"/>
              <a:t>PHP Echo</a:t>
            </a:r>
            <a:endParaRPr lang="en-IN" dirty="0"/>
          </a:p>
        </p:txBody>
      </p:sp>
      <p:sp>
        <p:nvSpPr>
          <p:cNvPr id="3" name="Content Placeholder 2">
            <a:extLst>
              <a:ext uri="{FF2B5EF4-FFF2-40B4-BE49-F238E27FC236}">
                <a16:creationId xmlns:a16="http://schemas.microsoft.com/office/drawing/2014/main" id="{8419E107-681A-B621-F0D2-53F894BD7EC5}"/>
              </a:ext>
            </a:extLst>
          </p:cNvPr>
          <p:cNvSpPr>
            <a:spLocks noGrp="1"/>
          </p:cNvSpPr>
          <p:nvPr>
            <p:ph idx="1"/>
          </p:nvPr>
        </p:nvSpPr>
        <p:spPr/>
        <p:txBody>
          <a:bodyPr>
            <a:normAutofit/>
          </a:bodyPr>
          <a:lstStyle/>
          <a:p>
            <a:r>
              <a:rPr lang="en-US" dirty="0"/>
              <a:t>PHP echo is a language construct, not a function. </a:t>
            </a:r>
          </a:p>
          <a:p>
            <a:r>
              <a:rPr lang="en-US" dirty="0"/>
              <a:t>Therefore, you don't need to use parenthesis with it. </a:t>
            </a:r>
          </a:p>
          <a:p>
            <a:r>
              <a:rPr lang="en-US" dirty="0"/>
              <a:t>But if you want to use more than one parameter, it is required to use parenthesis.</a:t>
            </a:r>
          </a:p>
          <a:p>
            <a:endParaRPr lang="en-US" dirty="0"/>
          </a:p>
          <a:p>
            <a:r>
              <a:rPr lang="en-US" dirty="0"/>
              <a:t>The syntax of PHP echo is given below:</a:t>
            </a:r>
          </a:p>
          <a:p>
            <a:endParaRPr lang="en-US" dirty="0"/>
          </a:p>
          <a:p>
            <a:r>
              <a:rPr lang="en-US" dirty="0"/>
              <a:t>void echo ( string $arg1 [, string $... ] )  </a:t>
            </a:r>
          </a:p>
        </p:txBody>
      </p:sp>
    </p:spTree>
    <p:extLst>
      <p:ext uri="{BB962C8B-B14F-4D97-AF65-F5344CB8AC3E}">
        <p14:creationId xmlns:p14="http://schemas.microsoft.com/office/powerpoint/2010/main" val="2368648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9CB9-EB06-5163-EBD5-F49B8A9CB5CD}"/>
              </a:ext>
            </a:extLst>
          </p:cNvPr>
          <p:cNvSpPr>
            <a:spLocks noGrp="1"/>
          </p:cNvSpPr>
          <p:nvPr>
            <p:ph type="title"/>
          </p:nvPr>
        </p:nvSpPr>
        <p:spPr/>
        <p:txBody>
          <a:bodyPr/>
          <a:lstStyle/>
          <a:p>
            <a:r>
              <a:rPr lang="en-US" dirty="0"/>
              <a:t>PHP $ and $$ Variables</a:t>
            </a:r>
            <a:endParaRPr lang="en-IN" dirty="0"/>
          </a:p>
        </p:txBody>
      </p:sp>
      <p:pic>
        <p:nvPicPr>
          <p:cNvPr id="5" name="Content Placeholder 4">
            <a:extLst>
              <a:ext uri="{FF2B5EF4-FFF2-40B4-BE49-F238E27FC236}">
                <a16:creationId xmlns:a16="http://schemas.microsoft.com/office/drawing/2014/main" id="{0B8652D9-9A5A-A96F-B296-D13F8129EB8F}"/>
              </a:ext>
            </a:extLst>
          </p:cNvPr>
          <p:cNvPicPr>
            <a:picLocks noGrp="1" noChangeAspect="1"/>
          </p:cNvPicPr>
          <p:nvPr>
            <p:ph idx="1"/>
          </p:nvPr>
        </p:nvPicPr>
        <p:blipFill>
          <a:blip r:embed="rId2"/>
          <a:stretch>
            <a:fillRect/>
          </a:stretch>
        </p:blipFill>
        <p:spPr>
          <a:xfrm>
            <a:off x="3713343" y="1825625"/>
            <a:ext cx="4765313" cy="4351338"/>
          </a:xfrm>
        </p:spPr>
      </p:pic>
    </p:spTree>
    <p:extLst>
      <p:ext uri="{BB962C8B-B14F-4D97-AF65-F5344CB8AC3E}">
        <p14:creationId xmlns:p14="http://schemas.microsoft.com/office/powerpoint/2010/main" val="409469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C66C-4A3A-6197-8D1A-B389536F2314}"/>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EEA3F787-A55C-DD7A-307C-7EA6229BE322}"/>
              </a:ext>
            </a:extLst>
          </p:cNvPr>
          <p:cNvPicPr>
            <a:picLocks noGrp="1" noChangeAspect="1"/>
          </p:cNvPicPr>
          <p:nvPr>
            <p:ph idx="1"/>
          </p:nvPr>
        </p:nvPicPr>
        <p:blipFill>
          <a:blip r:embed="rId2"/>
          <a:stretch>
            <a:fillRect/>
          </a:stretch>
        </p:blipFill>
        <p:spPr>
          <a:xfrm>
            <a:off x="3966426" y="1825625"/>
            <a:ext cx="4259148" cy="4351338"/>
          </a:xfrm>
        </p:spPr>
      </p:pic>
    </p:spTree>
    <p:extLst>
      <p:ext uri="{BB962C8B-B14F-4D97-AF65-F5344CB8AC3E}">
        <p14:creationId xmlns:p14="http://schemas.microsoft.com/office/powerpoint/2010/main" val="1445346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4A98-4306-5225-C631-56AEC413CE1A}"/>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61C843A8-D071-F9BE-7BD1-409040C48B7F}"/>
              </a:ext>
            </a:extLst>
          </p:cNvPr>
          <p:cNvPicPr>
            <a:picLocks noGrp="1" noChangeAspect="1"/>
          </p:cNvPicPr>
          <p:nvPr>
            <p:ph idx="1"/>
          </p:nvPr>
        </p:nvPicPr>
        <p:blipFill>
          <a:blip r:embed="rId2"/>
          <a:stretch>
            <a:fillRect/>
          </a:stretch>
        </p:blipFill>
        <p:spPr>
          <a:xfrm>
            <a:off x="4238205" y="1825625"/>
            <a:ext cx="3715590" cy="4351338"/>
          </a:xfrm>
        </p:spPr>
      </p:pic>
    </p:spTree>
    <p:extLst>
      <p:ext uri="{BB962C8B-B14F-4D97-AF65-F5344CB8AC3E}">
        <p14:creationId xmlns:p14="http://schemas.microsoft.com/office/powerpoint/2010/main" val="330577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7799-40FF-227A-3FAA-CA38704E0D63}"/>
              </a:ext>
            </a:extLst>
          </p:cNvPr>
          <p:cNvSpPr>
            <a:spLocks noGrp="1"/>
          </p:cNvSpPr>
          <p:nvPr>
            <p:ph type="title"/>
          </p:nvPr>
        </p:nvSpPr>
        <p:spPr/>
        <p:txBody>
          <a:bodyPr/>
          <a:lstStyle/>
          <a:p>
            <a:r>
              <a:rPr lang="en-US" dirty="0"/>
              <a:t>PHP Constants</a:t>
            </a:r>
            <a:endParaRPr lang="en-IN" dirty="0"/>
          </a:p>
        </p:txBody>
      </p:sp>
      <p:sp>
        <p:nvSpPr>
          <p:cNvPr id="3" name="Content Placeholder 2">
            <a:extLst>
              <a:ext uri="{FF2B5EF4-FFF2-40B4-BE49-F238E27FC236}">
                <a16:creationId xmlns:a16="http://schemas.microsoft.com/office/drawing/2014/main" id="{5552F40D-9A51-020E-42EC-89F36B9A2115}"/>
              </a:ext>
            </a:extLst>
          </p:cNvPr>
          <p:cNvSpPr>
            <a:spLocks noGrp="1"/>
          </p:cNvSpPr>
          <p:nvPr>
            <p:ph idx="1"/>
          </p:nvPr>
        </p:nvSpPr>
        <p:spPr/>
        <p:txBody>
          <a:bodyPr>
            <a:normAutofit/>
          </a:bodyPr>
          <a:lstStyle/>
          <a:p>
            <a:r>
              <a:rPr lang="en-US" dirty="0"/>
              <a:t>PHP constants are name or identifier that can't be changed during the execution of the script except for magic constants, which are not really constants. PHP constants can be defined by 2 ways:</a:t>
            </a:r>
          </a:p>
          <a:p>
            <a:endParaRPr lang="en-US" dirty="0"/>
          </a:p>
          <a:p>
            <a:pPr lvl="1"/>
            <a:r>
              <a:rPr lang="en-US" dirty="0"/>
              <a:t>Using define() function</a:t>
            </a:r>
          </a:p>
          <a:p>
            <a:pPr lvl="1"/>
            <a:r>
              <a:rPr lang="en-US" dirty="0"/>
              <a:t>Using const keyword</a:t>
            </a:r>
          </a:p>
        </p:txBody>
      </p:sp>
    </p:spTree>
    <p:extLst>
      <p:ext uri="{BB962C8B-B14F-4D97-AF65-F5344CB8AC3E}">
        <p14:creationId xmlns:p14="http://schemas.microsoft.com/office/powerpoint/2010/main" val="364643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0E10-BB57-7A7C-C1E0-9EFC42B69B95}"/>
              </a:ext>
            </a:extLst>
          </p:cNvPr>
          <p:cNvSpPr>
            <a:spLocks noGrp="1"/>
          </p:cNvSpPr>
          <p:nvPr>
            <p:ph type="title"/>
          </p:nvPr>
        </p:nvSpPr>
        <p:spPr/>
        <p:txBody>
          <a:bodyPr/>
          <a:lstStyle/>
          <a:p>
            <a:r>
              <a:rPr lang="en-US" dirty="0"/>
              <a:t>PHP Constants</a:t>
            </a:r>
            <a:endParaRPr lang="en-IN" dirty="0"/>
          </a:p>
        </p:txBody>
      </p:sp>
      <p:sp>
        <p:nvSpPr>
          <p:cNvPr id="3" name="Content Placeholder 2">
            <a:extLst>
              <a:ext uri="{FF2B5EF4-FFF2-40B4-BE49-F238E27FC236}">
                <a16:creationId xmlns:a16="http://schemas.microsoft.com/office/drawing/2014/main" id="{AA477E7F-85C1-8E99-10C1-83F1FA7676CE}"/>
              </a:ext>
            </a:extLst>
          </p:cNvPr>
          <p:cNvSpPr>
            <a:spLocks noGrp="1"/>
          </p:cNvSpPr>
          <p:nvPr>
            <p:ph idx="1"/>
          </p:nvPr>
        </p:nvSpPr>
        <p:spPr/>
        <p:txBody>
          <a:bodyPr/>
          <a:lstStyle/>
          <a:p>
            <a:r>
              <a:rPr lang="en-US" dirty="0"/>
              <a:t>Constants are similar to the variable except once they defined, they can never be undefined or changed. </a:t>
            </a:r>
          </a:p>
          <a:p>
            <a:r>
              <a:rPr lang="en-US" dirty="0"/>
              <a:t>They remain constant across the entire program. PHP constants follow the same PHP variable rules. </a:t>
            </a:r>
          </a:p>
          <a:p>
            <a:r>
              <a:rPr lang="en-US" dirty="0"/>
              <a:t>For example, it can be started with a letter or underscore only.</a:t>
            </a:r>
          </a:p>
          <a:p>
            <a:endParaRPr lang="en-US" dirty="0"/>
          </a:p>
          <a:p>
            <a:r>
              <a:rPr lang="en-US" dirty="0"/>
              <a:t>Conventionally, PHP constants should be defined in uppercase letters.</a:t>
            </a:r>
            <a:endParaRPr lang="en-IN" dirty="0"/>
          </a:p>
          <a:p>
            <a:endParaRPr lang="en-IN" dirty="0"/>
          </a:p>
        </p:txBody>
      </p:sp>
    </p:spTree>
    <p:extLst>
      <p:ext uri="{BB962C8B-B14F-4D97-AF65-F5344CB8AC3E}">
        <p14:creationId xmlns:p14="http://schemas.microsoft.com/office/powerpoint/2010/main" val="58248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4F5D-CE82-A87F-DF5E-C1FF88CB6770}"/>
              </a:ext>
            </a:extLst>
          </p:cNvPr>
          <p:cNvSpPr>
            <a:spLocks noGrp="1"/>
          </p:cNvSpPr>
          <p:nvPr>
            <p:ph type="title"/>
          </p:nvPr>
        </p:nvSpPr>
        <p:spPr/>
        <p:txBody>
          <a:bodyPr/>
          <a:lstStyle/>
          <a:p>
            <a:r>
              <a:rPr lang="en-US" dirty="0"/>
              <a:t>PHP constant: define()</a:t>
            </a:r>
            <a:endParaRPr lang="en-IN" dirty="0"/>
          </a:p>
        </p:txBody>
      </p:sp>
      <p:sp>
        <p:nvSpPr>
          <p:cNvPr id="3" name="Content Placeholder 2">
            <a:extLst>
              <a:ext uri="{FF2B5EF4-FFF2-40B4-BE49-F238E27FC236}">
                <a16:creationId xmlns:a16="http://schemas.microsoft.com/office/drawing/2014/main" id="{9EAC81A9-A4E0-44AF-6CCE-0FF7583D0CB6}"/>
              </a:ext>
            </a:extLst>
          </p:cNvPr>
          <p:cNvSpPr>
            <a:spLocks noGrp="1"/>
          </p:cNvSpPr>
          <p:nvPr>
            <p:ph idx="1"/>
          </p:nvPr>
        </p:nvSpPr>
        <p:spPr/>
        <p:txBody>
          <a:bodyPr>
            <a:normAutofit/>
          </a:bodyPr>
          <a:lstStyle/>
          <a:p>
            <a:r>
              <a:rPr lang="en-US" dirty="0"/>
              <a:t>Use the define() function to create a constant. </a:t>
            </a:r>
          </a:p>
          <a:p>
            <a:r>
              <a:rPr lang="en-US" dirty="0"/>
              <a:t>It defines constant at run time. Let's see the syntax of define() function in PHP.</a:t>
            </a:r>
          </a:p>
          <a:p>
            <a:pPr marL="457200" lvl="1" indent="0">
              <a:buNone/>
            </a:pPr>
            <a:endParaRPr lang="en-US" dirty="0"/>
          </a:p>
          <a:p>
            <a:pPr marL="457200" lvl="1" indent="0">
              <a:buNone/>
            </a:pPr>
            <a:r>
              <a:rPr lang="en-US" dirty="0"/>
              <a:t>define(name, value, case-insensitive)  </a:t>
            </a:r>
          </a:p>
          <a:p>
            <a:endParaRPr lang="en-US" dirty="0"/>
          </a:p>
          <a:p>
            <a:pPr lvl="1"/>
            <a:r>
              <a:rPr lang="en-US" dirty="0"/>
              <a:t>name: It specifies the constant name.</a:t>
            </a:r>
          </a:p>
          <a:p>
            <a:pPr lvl="1"/>
            <a:r>
              <a:rPr lang="en-US" dirty="0"/>
              <a:t>value: It specifies the constant value.</a:t>
            </a:r>
          </a:p>
          <a:p>
            <a:pPr lvl="1"/>
            <a:r>
              <a:rPr lang="en-US" dirty="0"/>
              <a:t>case-insensitive: Specifies whether a constant is case-insensitive. Default value is false. It means it is case sensitive by default.</a:t>
            </a:r>
            <a:endParaRPr lang="en-IN" dirty="0"/>
          </a:p>
        </p:txBody>
      </p:sp>
    </p:spTree>
    <p:extLst>
      <p:ext uri="{BB962C8B-B14F-4D97-AF65-F5344CB8AC3E}">
        <p14:creationId xmlns:p14="http://schemas.microsoft.com/office/powerpoint/2010/main" val="224352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209D-ABA7-F551-159C-EDCC99C294AE}"/>
              </a:ext>
            </a:extLst>
          </p:cNvPr>
          <p:cNvSpPr>
            <a:spLocks noGrp="1"/>
          </p:cNvSpPr>
          <p:nvPr>
            <p:ph type="title"/>
          </p:nvPr>
        </p:nvSpPr>
        <p:spPr/>
        <p:txBody>
          <a:bodyPr/>
          <a:lstStyle/>
          <a:p>
            <a:r>
              <a:rPr lang="en-IN" dirty="0"/>
              <a:t>Example</a:t>
            </a:r>
          </a:p>
        </p:txBody>
      </p:sp>
      <p:sp>
        <p:nvSpPr>
          <p:cNvPr id="8" name="Rectangle 1">
            <a:extLst>
              <a:ext uri="{FF2B5EF4-FFF2-40B4-BE49-F238E27FC236}">
                <a16:creationId xmlns:a16="http://schemas.microsoft.com/office/drawing/2014/main" id="{6E84E27A-3F27-5979-881B-BEDA6C3152CF}"/>
              </a:ext>
            </a:extLst>
          </p:cNvPr>
          <p:cNvSpPr>
            <a:spLocks noGrp="1" noChangeArrowheads="1"/>
          </p:cNvSpPr>
          <p:nvPr>
            <p:ph idx="1"/>
          </p:nvPr>
        </p:nvSpPr>
        <p:spPr bwMode="auto">
          <a:xfrm>
            <a:off x="2588054" y="1600639"/>
            <a:ext cx="7015895"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inter-regular"/>
              </a:rPr>
              <a:t>&lt;?</a:t>
            </a:r>
            <a:r>
              <a:rPr kumimoji="0" lang="en-US" altLang="en-US" sz="1800" b="1"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rPr>
              <a:t>define("</a:t>
            </a:r>
            <a:r>
              <a:rPr kumimoji="0" lang="en-US" altLang="en-US" sz="1800" b="0" i="0" u="none" strike="noStrike" cap="none" normalizeH="0" baseline="0" dirty="0" err="1">
                <a:ln>
                  <a:noFill/>
                </a:ln>
                <a:effectLst/>
                <a:latin typeface="inter-regular"/>
              </a:rPr>
              <a:t>MESSAGE","Hello</a:t>
            </a:r>
            <a:r>
              <a:rPr kumimoji="0" lang="en-US" altLang="en-US" sz="1800" b="0" i="0" u="none" strike="noStrike" cap="none" normalizeH="0" baseline="0" dirty="0">
                <a:ln>
                  <a:noFill/>
                </a:ln>
                <a:effectLst/>
                <a:latin typeface="inter-regular"/>
              </a:rPr>
              <a:t> Welcome to PHP");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rPr>
              <a:t>echo MESSAGE;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effectLst/>
                <a:latin typeface="inter-regular"/>
              </a:rPr>
              <a:t>?&gt;</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bold"/>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Hello </a:t>
            </a:r>
            <a:r>
              <a:rPr kumimoji="0" lang="en-US" altLang="en-US" sz="1200" b="0" i="0" u="none" strike="noStrike" cap="none" normalizeH="0" baseline="0" dirty="0">
                <a:ln>
                  <a:noFill/>
                </a:ln>
                <a:effectLst/>
                <a:latin typeface="inter-regular"/>
              </a:rPr>
              <a:t>Welcome to</a:t>
            </a:r>
            <a:r>
              <a:rPr kumimoji="0" lang="en-US" altLang="en-US" sz="1200" b="0" i="0" u="none" strike="noStrike" cap="none" normalizeH="0" baseline="0" dirty="0">
                <a:ln>
                  <a:noFill/>
                </a:ln>
                <a:effectLst/>
                <a:latin typeface="Arial Unicode MS"/>
              </a:rPr>
              <a:t> PHP </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inter-regular"/>
              </a:rPr>
              <a:t>Create a constant with </a:t>
            </a:r>
            <a:r>
              <a:rPr kumimoji="0" lang="en-US" altLang="en-US" sz="1800" b="1" i="0" u="none" strike="noStrike" cap="none" normalizeH="0" baseline="0" dirty="0">
                <a:ln>
                  <a:noFill/>
                </a:ln>
                <a:effectLst/>
                <a:latin typeface="inter-bold"/>
              </a:rPr>
              <a:t>case-insensitive</a:t>
            </a:r>
            <a:r>
              <a:rPr kumimoji="0" lang="en-US" altLang="en-US" sz="1800" b="0" i="0" u="none" strike="noStrike" cap="none" normalizeH="0" baseline="0" dirty="0">
                <a:ln>
                  <a:noFill/>
                </a:ln>
                <a:effectLst/>
                <a:latin typeface="inter-regular"/>
              </a:rPr>
              <a:t> name:</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inter-regular"/>
              </a:rPr>
              <a:t>&lt;?</a:t>
            </a:r>
            <a:r>
              <a:rPr kumimoji="0" lang="en-US" altLang="en-US" sz="1800" b="1"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rPr>
              <a:t>define("</a:t>
            </a:r>
            <a:r>
              <a:rPr kumimoji="0" lang="en-US" altLang="en-US" sz="1800" b="0" i="0" u="none" strike="noStrike" cap="none" normalizeH="0" baseline="0" dirty="0" err="1">
                <a:ln>
                  <a:noFill/>
                </a:ln>
                <a:effectLst/>
                <a:latin typeface="inter-regular"/>
              </a:rPr>
              <a:t>MESSAGE","Hello</a:t>
            </a:r>
            <a:r>
              <a:rPr kumimoji="0" lang="en-US" altLang="en-US" sz="1800" b="0" i="0" u="none" strike="noStrike" cap="none" normalizeH="0" baseline="0" dirty="0">
                <a:ln>
                  <a:noFill/>
                </a:ln>
                <a:effectLst/>
                <a:latin typeface="inter-regular"/>
              </a:rPr>
              <a:t>  Welcome to </a:t>
            </a:r>
            <a:r>
              <a:rPr kumimoji="0" lang="en-US" altLang="en-US" sz="1800" b="0" i="0" u="none" strike="noStrike" cap="none" normalizeH="0" baseline="0" dirty="0" err="1">
                <a:ln>
                  <a:noFill/>
                </a:ln>
                <a:effectLst/>
                <a:latin typeface="inter-regular"/>
              </a:rPr>
              <a:t>PHP",true</a:t>
            </a:r>
            <a:r>
              <a:rPr kumimoji="0" lang="en-US" altLang="en-US" sz="1800" b="0" i="0" u="none" strike="noStrike" cap="none" normalizeH="0" baseline="0" dirty="0">
                <a:ln>
                  <a:noFill/>
                </a:ln>
                <a:effectLst/>
                <a:latin typeface="inter-regular"/>
              </a:rPr>
              <a:t>);//not case sensitive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rPr>
              <a:t>echo MESSAGE, "</a:t>
            </a:r>
            <a:r>
              <a:rPr kumimoji="0" lang="en-US" altLang="en-US" sz="1800" b="1" i="0" u="none" strike="noStrike" cap="none" normalizeH="0" baseline="0" dirty="0">
                <a:ln>
                  <a:noFill/>
                </a:ln>
                <a:effectLst/>
                <a:latin typeface="inter-regular"/>
              </a:rPr>
              <a:t>&lt;/</a:t>
            </a:r>
            <a:r>
              <a:rPr kumimoji="0" lang="en-US" altLang="en-US" sz="1800" b="1" i="0" u="none" strike="noStrike" cap="none" normalizeH="0" baseline="0" dirty="0" err="1">
                <a:ln>
                  <a:noFill/>
                </a:ln>
                <a:effectLst/>
                <a:latin typeface="inter-regular"/>
              </a:rPr>
              <a:t>br</a:t>
            </a:r>
            <a:r>
              <a:rPr kumimoji="0" lang="en-US" altLang="en-US" sz="1800" b="1" i="0" u="none" strike="noStrike" cap="none" normalizeH="0" baseline="0" dirty="0">
                <a:ln>
                  <a:noFill/>
                </a:ln>
                <a:effectLst/>
                <a:latin typeface="inter-regular"/>
              </a:rPr>
              <a:t>&gt;</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inter-regular"/>
              </a:rPr>
              <a:t>echo message;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effectLst/>
                <a:latin typeface="inter-regular"/>
              </a:rPr>
              <a:t>?&gt;</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bold"/>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Hello </a:t>
            </a:r>
            <a:r>
              <a:rPr kumimoji="0" lang="en-US" altLang="en-US" sz="1200" b="0" i="0" u="none" strike="noStrike" cap="none" normalizeH="0" baseline="0" dirty="0">
                <a:ln>
                  <a:noFill/>
                </a:ln>
                <a:effectLst/>
                <a:latin typeface="inter-regular"/>
              </a:rPr>
              <a:t>Welcome to </a:t>
            </a:r>
            <a:r>
              <a:rPr kumimoji="0" lang="en-US" altLang="en-US" sz="1200" b="0" i="0" u="none" strike="noStrike" cap="none" normalizeH="0" baseline="0" dirty="0">
                <a:ln>
                  <a:noFill/>
                </a:ln>
                <a:effectLst/>
                <a:latin typeface="Arial Unicode MS"/>
              </a:rPr>
              <a:t>PHP Hello </a:t>
            </a:r>
            <a:r>
              <a:rPr kumimoji="0" lang="en-US" altLang="en-US" sz="1200" b="0" i="0" u="none" strike="noStrike" cap="none" normalizeH="0" baseline="0" dirty="0">
                <a:ln>
                  <a:noFill/>
                </a:ln>
                <a:effectLst/>
                <a:latin typeface="inter-regular"/>
              </a:rPr>
              <a:t>Welcome to </a:t>
            </a:r>
            <a:r>
              <a:rPr kumimoji="0" lang="en-US" altLang="en-US" sz="1200" b="0" i="0" u="none" strike="noStrike" cap="none" normalizeH="0" baseline="0" dirty="0">
                <a:ln>
                  <a:noFill/>
                </a:ln>
                <a:effectLst/>
                <a:latin typeface="Arial Unicode MS"/>
              </a:rPr>
              <a:t>PHP</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099817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C3B9-5B1E-8701-B7F1-8ED00764C26C}"/>
              </a:ext>
            </a:extLst>
          </p:cNvPr>
          <p:cNvSpPr>
            <a:spLocks noGrp="1"/>
          </p:cNvSpPr>
          <p:nvPr>
            <p:ph type="title"/>
          </p:nvPr>
        </p:nvSpPr>
        <p:spPr/>
        <p:txBody>
          <a:bodyPr/>
          <a:lstStyle/>
          <a:p>
            <a:r>
              <a:rPr lang="en-IN" dirty="0"/>
              <a:t>Example</a:t>
            </a:r>
          </a:p>
        </p:txBody>
      </p:sp>
      <p:sp>
        <p:nvSpPr>
          <p:cNvPr id="8" name="Rectangle 1">
            <a:extLst>
              <a:ext uri="{FF2B5EF4-FFF2-40B4-BE49-F238E27FC236}">
                <a16:creationId xmlns:a16="http://schemas.microsoft.com/office/drawing/2014/main" id="{34C7C07D-0A6F-1ACF-533F-2933BC35FFA3}"/>
              </a:ext>
            </a:extLst>
          </p:cNvPr>
          <p:cNvSpPr>
            <a:spLocks noGrp="1" noChangeArrowheads="1"/>
          </p:cNvSpPr>
          <p:nvPr>
            <p:ph idx="1"/>
          </p:nvPr>
        </p:nvSpPr>
        <p:spPr bwMode="auto">
          <a:xfrm>
            <a:off x="2091700" y="2847135"/>
            <a:ext cx="8008603"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inter-regular"/>
              </a:rPr>
              <a:t>&lt;?</a:t>
            </a:r>
            <a:r>
              <a:rPr kumimoji="0" lang="en-US" altLang="en-US" sz="1800" b="1"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rPr>
              <a:t>define("</a:t>
            </a:r>
            <a:r>
              <a:rPr kumimoji="0" lang="en-US" altLang="en-US" sz="1800" b="0" i="0" u="none" strike="noStrike" cap="none" normalizeH="0" baseline="0" dirty="0" err="1">
                <a:ln>
                  <a:noFill/>
                </a:ln>
                <a:effectLst/>
                <a:latin typeface="inter-regular"/>
              </a:rPr>
              <a:t>MESSAGE","Hello</a:t>
            </a:r>
            <a:r>
              <a:rPr kumimoji="0" lang="en-US" altLang="en-US" sz="1800" b="0" i="0" u="none" strike="noStrike" cap="none" normalizeH="0" baseline="0" dirty="0">
                <a:ln>
                  <a:noFill/>
                </a:ln>
                <a:effectLst/>
                <a:latin typeface="inter-regular"/>
              </a:rPr>
              <a:t> Welcome to </a:t>
            </a:r>
            <a:r>
              <a:rPr kumimoji="0" lang="en-US" altLang="en-US" sz="1800" b="0" i="0" u="none" strike="noStrike" cap="none" normalizeH="0" baseline="0" dirty="0" err="1">
                <a:ln>
                  <a:noFill/>
                </a:ln>
                <a:effectLst/>
                <a:latin typeface="inter-regular"/>
              </a:rPr>
              <a:t>PHP",false</a:t>
            </a:r>
            <a:r>
              <a:rPr kumimoji="0" lang="en-US" altLang="en-US" sz="1800" b="0" i="0" u="none" strike="noStrike" cap="none" normalizeH="0" baseline="0" dirty="0">
                <a:ln>
                  <a:noFill/>
                </a:ln>
                <a:effectLst/>
                <a:latin typeface="inter-regular"/>
              </a:rPr>
              <a:t>);//case sensitive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rPr>
              <a:t>echo MESSAGE;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inter-regular"/>
              </a:rPr>
              <a:t>echo message;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effectLst/>
                <a:latin typeface="inter-regular"/>
              </a:rPr>
              <a:t>?&gt;</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bold"/>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Hello </a:t>
            </a:r>
            <a:r>
              <a:rPr kumimoji="0" lang="en-US" altLang="en-US" sz="1200" b="0" i="0" u="none" strike="noStrike" cap="none" normalizeH="0" baseline="0" dirty="0">
                <a:ln>
                  <a:noFill/>
                </a:ln>
                <a:effectLst/>
                <a:latin typeface="inter-regular"/>
              </a:rPr>
              <a:t>Welcome to </a:t>
            </a:r>
            <a:r>
              <a:rPr kumimoji="0" lang="en-US" altLang="en-US" sz="1200" b="0" i="0" u="none" strike="noStrike" cap="none" normalizeH="0" baseline="0" dirty="0">
                <a:ln>
                  <a:noFill/>
                </a:ln>
                <a:effectLst/>
                <a:latin typeface="Arial Unicode MS"/>
              </a:rPr>
              <a:t>PHP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Notice: Use of undefined constant message - assumed 'message' in C:\wamp\www\vconstant3.php on line 4 message</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8530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E329-9032-911C-7C3A-61BC157F6C1B}"/>
              </a:ext>
            </a:extLst>
          </p:cNvPr>
          <p:cNvSpPr>
            <a:spLocks noGrp="1"/>
          </p:cNvSpPr>
          <p:nvPr>
            <p:ph type="title"/>
          </p:nvPr>
        </p:nvSpPr>
        <p:spPr/>
        <p:txBody>
          <a:bodyPr/>
          <a:lstStyle/>
          <a:p>
            <a:r>
              <a:rPr lang="en-US" dirty="0"/>
              <a:t>PHP constant: const keyword</a:t>
            </a:r>
            <a:endParaRPr lang="en-IN" dirty="0"/>
          </a:p>
        </p:txBody>
      </p:sp>
      <p:sp>
        <p:nvSpPr>
          <p:cNvPr id="3" name="Content Placeholder 2">
            <a:extLst>
              <a:ext uri="{FF2B5EF4-FFF2-40B4-BE49-F238E27FC236}">
                <a16:creationId xmlns:a16="http://schemas.microsoft.com/office/drawing/2014/main" id="{2B66F182-0B37-53AA-1903-E49F9E1991BF}"/>
              </a:ext>
            </a:extLst>
          </p:cNvPr>
          <p:cNvSpPr>
            <a:spLocks noGrp="1"/>
          </p:cNvSpPr>
          <p:nvPr>
            <p:ph idx="1"/>
          </p:nvPr>
        </p:nvSpPr>
        <p:spPr/>
        <p:txBody>
          <a:bodyPr/>
          <a:lstStyle/>
          <a:p>
            <a:r>
              <a:rPr lang="en-US" dirty="0"/>
              <a:t>PHP introduced a keyword const to create a constant. </a:t>
            </a:r>
          </a:p>
          <a:p>
            <a:endParaRPr lang="en-US" dirty="0"/>
          </a:p>
          <a:p>
            <a:r>
              <a:rPr lang="en-US" dirty="0"/>
              <a:t>The const keyword defines constants at compile time. </a:t>
            </a:r>
          </a:p>
          <a:p>
            <a:endParaRPr lang="en-US" dirty="0"/>
          </a:p>
          <a:p>
            <a:r>
              <a:rPr lang="en-US" dirty="0"/>
              <a:t>It is a language construct, not a function. </a:t>
            </a:r>
          </a:p>
          <a:p>
            <a:endParaRPr lang="en-US" dirty="0"/>
          </a:p>
          <a:p>
            <a:r>
              <a:rPr lang="en-US" dirty="0"/>
              <a:t>The constant defined using const keyword are case-sensitive.</a:t>
            </a:r>
            <a:endParaRPr lang="en-IN" dirty="0"/>
          </a:p>
        </p:txBody>
      </p:sp>
    </p:spTree>
    <p:extLst>
      <p:ext uri="{BB962C8B-B14F-4D97-AF65-F5344CB8AC3E}">
        <p14:creationId xmlns:p14="http://schemas.microsoft.com/office/powerpoint/2010/main" val="314255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7C86-ACD0-3E02-18F1-853837E55C9E}"/>
              </a:ext>
            </a:extLst>
          </p:cNvPr>
          <p:cNvSpPr>
            <a:spLocks noGrp="1"/>
          </p:cNvSpPr>
          <p:nvPr>
            <p:ph type="title"/>
          </p:nvPr>
        </p:nvSpPr>
        <p:spPr/>
        <p:txBody>
          <a:bodyPr/>
          <a:lstStyle/>
          <a:p>
            <a:r>
              <a:rPr lang="en-IN" dirty="0"/>
              <a:t>Example</a:t>
            </a:r>
          </a:p>
        </p:txBody>
      </p:sp>
      <p:sp>
        <p:nvSpPr>
          <p:cNvPr id="4" name="Rectangle 1">
            <a:extLst>
              <a:ext uri="{FF2B5EF4-FFF2-40B4-BE49-F238E27FC236}">
                <a16:creationId xmlns:a16="http://schemas.microsoft.com/office/drawing/2014/main" id="{6332AC9D-A72E-B79A-AA8D-2829DA61532B}"/>
              </a:ext>
            </a:extLst>
          </p:cNvPr>
          <p:cNvSpPr>
            <a:spLocks noGrp="1" noChangeArrowheads="1"/>
          </p:cNvSpPr>
          <p:nvPr>
            <p:ph idx="1"/>
          </p:nvPr>
        </p:nvSpPr>
        <p:spPr bwMode="auto">
          <a:xfrm>
            <a:off x="4137772" y="3077965"/>
            <a:ext cx="3916457"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inter-regular"/>
              </a:rPr>
              <a:t>&lt;?</a:t>
            </a:r>
            <a:r>
              <a:rPr kumimoji="0" lang="en-US" altLang="en-US" sz="1800" b="1"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rPr>
              <a:t>const MESSAGE="Hello const by PHP";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rPr>
              <a:t>echo MESSAGE;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effectLst/>
                <a:latin typeface="inter-regular"/>
              </a:rPr>
              <a:t>?&gt;</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bold"/>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Hello const by PHP</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6441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C0C5-D0C5-F17B-9998-F993832BCABD}"/>
              </a:ext>
            </a:extLst>
          </p:cNvPr>
          <p:cNvSpPr>
            <a:spLocks noGrp="1"/>
          </p:cNvSpPr>
          <p:nvPr>
            <p:ph type="title"/>
          </p:nvPr>
        </p:nvSpPr>
        <p:spPr/>
        <p:txBody>
          <a:bodyPr/>
          <a:lstStyle/>
          <a:p>
            <a:r>
              <a:rPr lang="en-IN" dirty="0"/>
              <a:t>PHP Echo</a:t>
            </a:r>
          </a:p>
        </p:txBody>
      </p:sp>
      <p:sp>
        <p:nvSpPr>
          <p:cNvPr id="3" name="Content Placeholder 2">
            <a:extLst>
              <a:ext uri="{FF2B5EF4-FFF2-40B4-BE49-F238E27FC236}">
                <a16:creationId xmlns:a16="http://schemas.microsoft.com/office/drawing/2014/main" id="{1F09829F-7224-E062-0B85-F09DC147B297}"/>
              </a:ext>
            </a:extLst>
          </p:cNvPr>
          <p:cNvSpPr>
            <a:spLocks noGrp="1"/>
          </p:cNvSpPr>
          <p:nvPr>
            <p:ph idx="1"/>
          </p:nvPr>
        </p:nvSpPr>
        <p:spPr/>
        <p:txBody>
          <a:bodyPr/>
          <a:lstStyle/>
          <a:p>
            <a:r>
              <a:rPr lang="en-US" dirty="0"/>
              <a:t>PHP echo statement can be used to print the string, multi-line strings, escaping characters, variable, array, etc. Some important points that you must know about the echo statement are:</a:t>
            </a:r>
          </a:p>
          <a:p>
            <a:pPr lvl="1"/>
            <a:endParaRPr lang="en-US" dirty="0"/>
          </a:p>
          <a:p>
            <a:pPr lvl="1"/>
            <a:r>
              <a:rPr lang="en-US" dirty="0"/>
              <a:t>echo is a statement, which is used to display the output.</a:t>
            </a:r>
          </a:p>
          <a:p>
            <a:pPr lvl="1"/>
            <a:r>
              <a:rPr lang="en-US" dirty="0"/>
              <a:t>echo can be used with or without parentheses: echo(), and echo.</a:t>
            </a:r>
          </a:p>
          <a:p>
            <a:pPr lvl="1"/>
            <a:r>
              <a:rPr lang="en-US" dirty="0"/>
              <a:t>echo does not return any value.</a:t>
            </a:r>
          </a:p>
          <a:p>
            <a:pPr lvl="1"/>
            <a:r>
              <a:rPr lang="en-US" dirty="0"/>
              <a:t>We can pass multiple strings separated by a comma (,) in echo.</a:t>
            </a:r>
          </a:p>
          <a:p>
            <a:pPr lvl="1"/>
            <a:r>
              <a:rPr lang="en-US" dirty="0"/>
              <a:t>echo is faster than the print statement.</a:t>
            </a:r>
            <a:endParaRPr lang="en-IN" dirty="0"/>
          </a:p>
          <a:p>
            <a:endParaRPr lang="en-IN" dirty="0"/>
          </a:p>
        </p:txBody>
      </p:sp>
    </p:spTree>
    <p:extLst>
      <p:ext uri="{BB962C8B-B14F-4D97-AF65-F5344CB8AC3E}">
        <p14:creationId xmlns:p14="http://schemas.microsoft.com/office/powerpoint/2010/main" val="1577200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E7D9-138E-B727-7C3D-7548B9A09ABB}"/>
              </a:ext>
            </a:extLst>
          </p:cNvPr>
          <p:cNvSpPr>
            <a:spLocks noGrp="1"/>
          </p:cNvSpPr>
          <p:nvPr>
            <p:ph type="title"/>
          </p:nvPr>
        </p:nvSpPr>
        <p:spPr/>
        <p:txBody>
          <a:bodyPr/>
          <a:lstStyle/>
          <a:p>
            <a:r>
              <a:rPr lang="en-US" dirty="0"/>
              <a:t>Constant() function</a:t>
            </a:r>
            <a:endParaRPr lang="en-IN" dirty="0"/>
          </a:p>
        </p:txBody>
      </p:sp>
      <p:sp>
        <p:nvSpPr>
          <p:cNvPr id="3" name="Content Placeholder 2">
            <a:extLst>
              <a:ext uri="{FF2B5EF4-FFF2-40B4-BE49-F238E27FC236}">
                <a16:creationId xmlns:a16="http://schemas.microsoft.com/office/drawing/2014/main" id="{5D8DC383-020D-BEA1-856B-9742A447953D}"/>
              </a:ext>
            </a:extLst>
          </p:cNvPr>
          <p:cNvSpPr>
            <a:spLocks noGrp="1"/>
          </p:cNvSpPr>
          <p:nvPr>
            <p:ph idx="1"/>
          </p:nvPr>
        </p:nvSpPr>
        <p:spPr>
          <a:xfrm>
            <a:off x="838200" y="1825625"/>
            <a:ext cx="10515600" cy="1059618"/>
          </a:xfrm>
        </p:spPr>
        <p:txBody>
          <a:bodyPr/>
          <a:lstStyle/>
          <a:p>
            <a:r>
              <a:rPr lang="en-US" dirty="0"/>
              <a:t>There is another way to print the value of constants using constant() function instead of using the echo statement.</a:t>
            </a:r>
            <a:endParaRPr lang="en-IN" dirty="0"/>
          </a:p>
        </p:txBody>
      </p:sp>
      <p:sp>
        <p:nvSpPr>
          <p:cNvPr id="5" name="Rectangle 2">
            <a:extLst>
              <a:ext uri="{FF2B5EF4-FFF2-40B4-BE49-F238E27FC236}">
                <a16:creationId xmlns:a16="http://schemas.microsoft.com/office/drawing/2014/main" id="{37242C11-8F2C-A010-441B-3091DF7D26BA}"/>
              </a:ext>
            </a:extLst>
          </p:cNvPr>
          <p:cNvSpPr>
            <a:spLocks noChangeArrowheads="1"/>
          </p:cNvSpPr>
          <p:nvPr/>
        </p:nvSpPr>
        <p:spPr bwMode="auto">
          <a:xfrm>
            <a:off x="3916333" y="2821968"/>
            <a:ext cx="4359335"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inter-bold"/>
              </a:rPr>
              <a:t>Syntax</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The syntax for the following constant function:</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inter-regular"/>
              </a:rPr>
              <a:t>constant (name)  </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lang="en-US" altLang="en-US" dirty="0">
              <a:latin typeface="inter-regular"/>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inter-regular"/>
              </a:rPr>
              <a:t>&lt;?</a:t>
            </a:r>
            <a:r>
              <a:rPr kumimoji="0" lang="en-US" altLang="en-US" b="1" i="0" u="none" strike="noStrike" cap="none" normalizeH="0" baseline="0" dirty="0" err="1">
                <a:ln>
                  <a:noFill/>
                </a:ln>
                <a:effectLst/>
                <a:latin typeface="inter-regular"/>
              </a:rPr>
              <a:t>php</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effectLst/>
                <a:latin typeface="inter-regular"/>
              </a:rPr>
              <a:t>    define("MSG", “Welcome");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effectLst/>
                <a:latin typeface="inter-regular"/>
              </a:rPr>
              <a:t>    echo MSG, "</a:t>
            </a:r>
            <a:r>
              <a:rPr kumimoji="0" lang="en-US" altLang="en-US" b="1" i="0" u="none" strike="noStrike" cap="none" normalizeH="0" baseline="0" dirty="0">
                <a:ln>
                  <a:noFill/>
                </a:ln>
                <a:effectLst/>
                <a:latin typeface="inter-regular"/>
              </a:rPr>
              <a:t>&lt;/</a:t>
            </a:r>
            <a:r>
              <a:rPr kumimoji="0" lang="en-US" altLang="en-US" b="1" i="0" u="none" strike="noStrike" cap="none" normalizeH="0" baseline="0" dirty="0" err="1">
                <a:ln>
                  <a:noFill/>
                </a:ln>
                <a:effectLst/>
                <a:latin typeface="inter-regular"/>
              </a:rPr>
              <a:t>br</a:t>
            </a:r>
            <a:r>
              <a:rPr kumimoji="0" lang="en-US" altLang="en-US" b="1" i="0" u="none" strike="noStrike" cap="none" normalizeH="0" baseline="0" dirty="0">
                <a:ln>
                  <a:noFill/>
                </a:ln>
                <a:effectLst/>
                <a:latin typeface="inter-regular"/>
              </a:rPr>
              <a:t>&gt;</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effectLst/>
                <a:latin typeface="inter-regular"/>
              </a:rPr>
              <a:t>    echo constant("MSG");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effectLst/>
                <a:latin typeface="inter-regular"/>
              </a:rPr>
              <a:t>    //both are similar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effectLst/>
                <a:latin typeface="inter-regular"/>
              </a:rPr>
              <a:t>?&gt;</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Welcome </a:t>
            </a:r>
            <a:r>
              <a:rPr kumimoji="0" lang="en-US" altLang="en-US" sz="1200" b="0" i="0" u="none" strike="noStrike" cap="none" normalizeH="0" baseline="0" dirty="0" err="1">
                <a:ln>
                  <a:noFill/>
                </a:ln>
                <a:effectLst/>
                <a:latin typeface="Arial Unicode MS"/>
              </a:rPr>
              <a:t>Welcome</a:t>
            </a: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334584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AC7A-92D0-2733-9EBB-A1CC98A039DD}"/>
              </a:ext>
            </a:extLst>
          </p:cNvPr>
          <p:cNvSpPr>
            <a:spLocks noGrp="1"/>
          </p:cNvSpPr>
          <p:nvPr>
            <p:ph type="title"/>
          </p:nvPr>
        </p:nvSpPr>
        <p:spPr/>
        <p:txBody>
          <a:bodyPr/>
          <a:lstStyle/>
          <a:p>
            <a:r>
              <a:rPr lang="en-IN" dirty="0"/>
              <a:t>PHP Data Types</a:t>
            </a:r>
          </a:p>
        </p:txBody>
      </p:sp>
      <p:sp>
        <p:nvSpPr>
          <p:cNvPr id="3" name="Content Placeholder 2">
            <a:extLst>
              <a:ext uri="{FF2B5EF4-FFF2-40B4-BE49-F238E27FC236}">
                <a16:creationId xmlns:a16="http://schemas.microsoft.com/office/drawing/2014/main" id="{4CB6A2C8-7878-675E-336E-20BA858ACB6A}"/>
              </a:ext>
            </a:extLst>
          </p:cNvPr>
          <p:cNvSpPr>
            <a:spLocks noGrp="1"/>
          </p:cNvSpPr>
          <p:nvPr>
            <p:ph idx="1"/>
          </p:nvPr>
        </p:nvSpPr>
        <p:spPr/>
        <p:txBody>
          <a:bodyPr>
            <a:normAutofit/>
          </a:bodyPr>
          <a:lstStyle/>
          <a:p>
            <a:r>
              <a:rPr lang="en-IN" dirty="0"/>
              <a:t>PHP data types are used to hold different types of data or values. PHP supports 8 primitive data types that can be categorized further in 3 types:</a:t>
            </a:r>
          </a:p>
          <a:p>
            <a:endParaRPr lang="en-IN" dirty="0"/>
          </a:p>
          <a:p>
            <a:pPr lvl="1"/>
            <a:r>
              <a:rPr lang="en-IN" dirty="0"/>
              <a:t>Scalar Types (predefined)</a:t>
            </a:r>
          </a:p>
          <a:p>
            <a:pPr lvl="1"/>
            <a:r>
              <a:rPr lang="en-IN" dirty="0"/>
              <a:t>Compound Types (user-defined)</a:t>
            </a:r>
          </a:p>
          <a:p>
            <a:pPr lvl="1"/>
            <a:r>
              <a:rPr lang="en-IN" dirty="0"/>
              <a:t>Special Types</a:t>
            </a:r>
          </a:p>
          <a:p>
            <a:endParaRPr lang="en-IN" dirty="0"/>
          </a:p>
        </p:txBody>
      </p:sp>
    </p:spTree>
    <p:extLst>
      <p:ext uri="{BB962C8B-B14F-4D97-AF65-F5344CB8AC3E}">
        <p14:creationId xmlns:p14="http://schemas.microsoft.com/office/powerpoint/2010/main" val="174617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E57D-2383-08A5-6179-28581432D230}"/>
              </a:ext>
            </a:extLst>
          </p:cNvPr>
          <p:cNvSpPr>
            <a:spLocks noGrp="1"/>
          </p:cNvSpPr>
          <p:nvPr>
            <p:ph type="title"/>
          </p:nvPr>
        </p:nvSpPr>
        <p:spPr/>
        <p:txBody>
          <a:bodyPr/>
          <a:lstStyle/>
          <a:p>
            <a:r>
              <a:rPr lang="en-IN" dirty="0"/>
              <a:t>PHP Data Types: Scalar Types</a:t>
            </a:r>
          </a:p>
        </p:txBody>
      </p:sp>
      <p:sp>
        <p:nvSpPr>
          <p:cNvPr id="3" name="Content Placeholder 2">
            <a:extLst>
              <a:ext uri="{FF2B5EF4-FFF2-40B4-BE49-F238E27FC236}">
                <a16:creationId xmlns:a16="http://schemas.microsoft.com/office/drawing/2014/main" id="{BB134139-4098-F962-EC49-442C8890CF37}"/>
              </a:ext>
            </a:extLst>
          </p:cNvPr>
          <p:cNvSpPr>
            <a:spLocks noGrp="1"/>
          </p:cNvSpPr>
          <p:nvPr>
            <p:ph idx="1"/>
          </p:nvPr>
        </p:nvSpPr>
        <p:spPr/>
        <p:txBody>
          <a:bodyPr>
            <a:normAutofit/>
          </a:bodyPr>
          <a:lstStyle/>
          <a:p>
            <a:r>
              <a:rPr lang="en-IN" dirty="0"/>
              <a:t>It holds only single value. There are 4 scalar data types in PHP.</a:t>
            </a:r>
          </a:p>
          <a:p>
            <a:endParaRPr lang="en-IN" dirty="0"/>
          </a:p>
          <a:p>
            <a:pPr lvl="1"/>
            <a:r>
              <a:rPr lang="en-IN" dirty="0" err="1"/>
              <a:t>boolean</a:t>
            </a:r>
            <a:endParaRPr lang="en-IN" dirty="0"/>
          </a:p>
          <a:p>
            <a:pPr lvl="1"/>
            <a:r>
              <a:rPr lang="en-IN" dirty="0"/>
              <a:t>integer</a:t>
            </a:r>
          </a:p>
          <a:p>
            <a:pPr lvl="1"/>
            <a:r>
              <a:rPr lang="en-IN" dirty="0"/>
              <a:t>float</a:t>
            </a:r>
          </a:p>
          <a:p>
            <a:pPr lvl="1"/>
            <a:r>
              <a:rPr lang="en-IN" dirty="0"/>
              <a:t>string</a:t>
            </a:r>
          </a:p>
          <a:p>
            <a:endParaRPr lang="en-IN" dirty="0"/>
          </a:p>
        </p:txBody>
      </p:sp>
    </p:spTree>
    <p:extLst>
      <p:ext uri="{BB962C8B-B14F-4D97-AF65-F5344CB8AC3E}">
        <p14:creationId xmlns:p14="http://schemas.microsoft.com/office/powerpoint/2010/main" val="2940672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39BF-C8F7-7B11-47D2-F2673227ADA1}"/>
              </a:ext>
            </a:extLst>
          </p:cNvPr>
          <p:cNvSpPr>
            <a:spLocks noGrp="1"/>
          </p:cNvSpPr>
          <p:nvPr>
            <p:ph type="title"/>
          </p:nvPr>
        </p:nvSpPr>
        <p:spPr/>
        <p:txBody>
          <a:bodyPr/>
          <a:lstStyle/>
          <a:p>
            <a:r>
              <a:rPr lang="en-IN" dirty="0"/>
              <a:t>PHP Data Types: Compound Types</a:t>
            </a:r>
          </a:p>
        </p:txBody>
      </p:sp>
      <p:sp>
        <p:nvSpPr>
          <p:cNvPr id="3" name="Content Placeholder 2">
            <a:extLst>
              <a:ext uri="{FF2B5EF4-FFF2-40B4-BE49-F238E27FC236}">
                <a16:creationId xmlns:a16="http://schemas.microsoft.com/office/drawing/2014/main" id="{0A16A3AD-38D9-A877-A545-D571DD4202FC}"/>
              </a:ext>
            </a:extLst>
          </p:cNvPr>
          <p:cNvSpPr>
            <a:spLocks noGrp="1"/>
          </p:cNvSpPr>
          <p:nvPr>
            <p:ph idx="1"/>
          </p:nvPr>
        </p:nvSpPr>
        <p:spPr/>
        <p:txBody>
          <a:bodyPr>
            <a:normAutofit/>
          </a:bodyPr>
          <a:lstStyle/>
          <a:p>
            <a:r>
              <a:rPr lang="en-IN" dirty="0"/>
              <a:t>It can hold multiple values. There are 2 compound data types in PHP.</a:t>
            </a:r>
          </a:p>
          <a:p>
            <a:endParaRPr lang="en-IN" dirty="0"/>
          </a:p>
          <a:p>
            <a:pPr lvl="1"/>
            <a:r>
              <a:rPr lang="en-IN" dirty="0"/>
              <a:t>array</a:t>
            </a:r>
          </a:p>
          <a:p>
            <a:pPr lvl="1"/>
            <a:r>
              <a:rPr lang="en-IN" dirty="0"/>
              <a:t>object</a:t>
            </a:r>
          </a:p>
          <a:p>
            <a:endParaRPr lang="en-IN" dirty="0"/>
          </a:p>
        </p:txBody>
      </p:sp>
    </p:spTree>
    <p:extLst>
      <p:ext uri="{BB962C8B-B14F-4D97-AF65-F5344CB8AC3E}">
        <p14:creationId xmlns:p14="http://schemas.microsoft.com/office/powerpoint/2010/main" val="29417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513E-53E1-F73D-68D8-D4AEA4DA4B34}"/>
              </a:ext>
            </a:extLst>
          </p:cNvPr>
          <p:cNvSpPr>
            <a:spLocks noGrp="1"/>
          </p:cNvSpPr>
          <p:nvPr>
            <p:ph type="title"/>
          </p:nvPr>
        </p:nvSpPr>
        <p:spPr/>
        <p:txBody>
          <a:bodyPr/>
          <a:lstStyle/>
          <a:p>
            <a:r>
              <a:rPr lang="en-IN" dirty="0"/>
              <a:t>PHP Data Types: Special Types</a:t>
            </a:r>
          </a:p>
        </p:txBody>
      </p:sp>
      <p:sp>
        <p:nvSpPr>
          <p:cNvPr id="3" name="Content Placeholder 2">
            <a:extLst>
              <a:ext uri="{FF2B5EF4-FFF2-40B4-BE49-F238E27FC236}">
                <a16:creationId xmlns:a16="http://schemas.microsoft.com/office/drawing/2014/main" id="{88173F9D-0937-F424-7086-2BC016BF7DB3}"/>
              </a:ext>
            </a:extLst>
          </p:cNvPr>
          <p:cNvSpPr>
            <a:spLocks noGrp="1"/>
          </p:cNvSpPr>
          <p:nvPr>
            <p:ph idx="1"/>
          </p:nvPr>
        </p:nvSpPr>
        <p:spPr/>
        <p:txBody>
          <a:bodyPr/>
          <a:lstStyle/>
          <a:p>
            <a:r>
              <a:rPr lang="en-IN" dirty="0"/>
              <a:t>There are 2 special data types in PHP.</a:t>
            </a:r>
          </a:p>
          <a:p>
            <a:endParaRPr lang="en-IN" dirty="0"/>
          </a:p>
          <a:p>
            <a:pPr lvl="1"/>
            <a:r>
              <a:rPr lang="en-IN" dirty="0"/>
              <a:t>resource</a:t>
            </a:r>
          </a:p>
          <a:p>
            <a:pPr lvl="1"/>
            <a:r>
              <a:rPr lang="en-IN" dirty="0"/>
              <a:t>NULL</a:t>
            </a:r>
          </a:p>
        </p:txBody>
      </p:sp>
    </p:spTree>
    <p:extLst>
      <p:ext uri="{BB962C8B-B14F-4D97-AF65-F5344CB8AC3E}">
        <p14:creationId xmlns:p14="http://schemas.microsoft.com/office/powerpoint/2010/main" val="3605376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627A-7EC5-E1E5-3094-E21AB998AE87}"/>
              </a:ext>
            </a:extLst>
          </p:cNvPr>
          <p:cNvSpPr>
            <a:spLocks noGrp="1"/>
          </p:cNvSpPr>
          <p:nvPr>
            <p:ph type="title"/>
          </p:nvPr>
        </p:nvSpPr>
        <p:spPr/>
        <p:txBody>
          <a:bodyPr/>
          <a:lstStyle/>
          <a:p>
            <a:r>
              <a:rPr lang="en-US" dirty="0"/>
              <a:t>PHP Call By Value</a:t>
            </a:r>
            <a:endParaRPr lang="en-IN" dirty="0"/>
          </a:p>
        </p:txBody>
      </p:sp>
      <p:sp>
        <p:nvSpPr>
          <p:cNvPr id="3" name="Content Placeholder 2">
            <a:extLst>
              <a:ext uri="{FF2B5EF4-FFF2-40B4-BE49-F238E27FC236}">
                <a16:creationId xmlns:a16="http://schemas.microsoft.com/office/drawing/2014/main" id="{671967E0-003E-4BFB-D821-67C9DAA78CB5}"/>
              </a:ext>
            </a:extLst>
          </p:cNvPr>
          <p:cNvSpPr>
            <a:spLocks noGrp="1"/>
          </p:cNvSpPr>
          <p:nvPr>
            <p:ph idx="1"/>
          </p:nvPr>
        </p:nvSpPr>
        <p:spPr/>
        <p:txBody>
          <a:bodyPr/>
          <a:lstStyle/>
          <a:p>
            <a:r>
              <a:rPr lang="en-US" dirty="0"/>
              <a:t>PHP allows you to call function by value and reference both. </a:t>
            </a:r>
          </a:p>
          <a:p>
            <a:r>
              <a:rPr lang="en-US" dirty="0"/>
              <a:t>In case of PHP call by value, actual value is not modified if it is modified inside the function.</a:t>
            </a:r>
          </a:p>
          <a:p>
            <a:endParaRPr lang="en-US" dirty="0"/>
          </a:p>
          <a:p>
            <a:r>
              <a:rPr lang="en-US" dirty="0"/>
              <a:t>Let's understand the concept of call by value by the help of examples.</a:t>
            </a:r>
            <a:endParaRPr lang="en-IN" dirty="0"/>
          </a:p>
        </p:txBody>
      </p:sp>
    </p:spTree>
    <p:extLst>
      <p:ext uri="{BB962C8B-B14F-4D97-AF65-F5344CB8AC3E}">
        <p14:creationId xmlns:p14="http://schemas.microsoft.com/office/powerpoint/2010/main" val="889800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406-6A91-441B-C964-65BF27D36AF4}"/>
              </a:ext>
            </a:extLst>
          </p:cNvPr>
          <p:cNvSpPr>
            <a:spLocks noGrp="1"/>
          </p:cNvSpPr>
          <p:nvPr>
            <p:ph type="title"/>
          </p:nvPr>
        </p:nvSpPr>
        <p:spPr/>
        <p:txBody>
          <a:bodyPr>
            <a:normAutofit/>
          </a:bodyPr>
          <a:lstStyle/>
          <a:p>
            <a:r>
              <a:rPr lang="en-US" b="0" i="0" dirty="0">
                <a:solidFill>
                  <a:srgbClr val="610B4B"/>
                </a:solidFill>
                <a:effectLst/>
                <a:latin typeface="erdana"/>
              </a:rPr>
              <a:t>Example 1</a:t>
            </a:r>
            <a:endParaRPr lang="en-IN" dirty="0"/>
          </a:p>
        </p:txBody>
      </p:sp>
      <p:pic>
        <p:nvPicPr>
          <p:cNvPr id="5" name="Content Placeholder 4">
            <a:extLst>
              <a:ext uri="{FF2B5EF4-FFF2-40B4-BE49-F238E27FC236}">
                <a16:creationId xmlns:a16="http://schemas.microsoft.com/office/drawing/2014/main" id="{38ED5B18-B18D-F758-3816-75B32DC50FBA}"/>
              </a:ext>
            </a:extLst>
          </p:cNvPr>
          <p:cNvPicPr>
            <a:picLocks noGrp="1" noChangeAspect="1"/>
          </p:cNvPicPr>
          <p:nvPr>
            <p:ph idx="1"/>
          </p:nvPr>
        </p:nvPicPr>
        <p:blipFill>
          <a:blip r:embed="rId2"/>
          <a:stretch>
            <a:fillRect/>
          </a:stretch>
        </p:blipFill>
        <p:spPr>
          <a:xfrm>
            <a:off x="6095999" y="1786849"/>
            <a:ext cx="5169763" cy="5004568"/>
          </a:xfrm>
        </p:spPr>
      </p:pic>
      <p:sp>
        <p:nvSpPr>
          <p:cNvPr id="7" name="TextBox 6">
            <a:extLst>
              <a:ext uri="{FF2B5EF4-FFF2-40B4-BE49-F238E27FC236}">
                <a16:creationId xmlns:a16="http://schemas.microsoft.com/office/drawing/2014/main" id="{57AE64C7-715B-4DDD-8184-D5F2696248E3}"/>
              </a:ext>
            </a:extLst>
          </p:cNvPr>
          <p:cNvSpPr txBox="1"/>
          <p:nvPr/>
        </p:nvSpPr>
        <p:spPr>
          <a:xfrm>
            <a:off x="579267" y="2048029"/>
            <a:ext cx="5262240" cy="1754326"/>
          </a:xfrm>
          <a:prstGeom prst="rect">
            <a:avLst/>
          </a:prstGeom>
          <a:noFill/>
        </p:spPr>
        <p:txBody>
          <a:bodyPr wrap="square">
            <a:spAutoFit/>
          </a:bodyPr>
          <a:lstStyle/>
          <a:p>
            <a:r>
              <a:rPr lang="en-US" b="0" i="0" dirty="0">
                <a:solidFill>
                  <a:srgbClr val="333333"/>
                </a:solidFill>
                <a:effectLst/>
                <a:latin typeface="inter-regular"/>
              </a:rPr>
              <a:t>In this example, variable $str is passed to the adder function where it is concatenated with 'Call By Value' string. But, printing $str variable results 'Hello' only. It is because changes are done in the local variable $str2 only. It doesn't reflect to $str variable.</a:t>
            </a:r>
            <a:br>
              <a:rPr lang="en-US" b="0" i="0" dirty="0">
                <a:solidFill>
                  <a:srgbClr val="333333"/>
                </a:solidFill>
                <a:effectLst/>
                <a:latin typeface="inter-regular"/>
              </a:rPr>
            </a:br>
            <a:endParaRPr lang="en-IN" dirty="0"/>
          </a:p>
        </p:txBody>
      </p:sp>
    </p:spTree>
    <p:extLst>
      <p:ext uri="{BB962C8B-B14F-4D97-AF65-F5344CB8AC3E}">
        <p14:creationId xmlns:p14="http://schemas.microsoft.com/office/powerpoint/2010/main" val="622225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E159-EB6F-A8DF-1DDB-51B3DD147AB1}"/>
              </a:ext>
            </a:extLst>
          </p:cNvPr>
          <p:cNvSpPr>
            <a:spLocks noGrp="1"/>
          </p:cNvSpPr>
          <p:nvPr>
            <p:ph type="title"/>
          </p:nvPr>
        </p:nvSpPr>
        <p:spPr/>
        <p:txBody>
          <a:bodyPr>
            <a:normAutofit/>
          </a:bodyPr>
          <a:lstStyle/>
          <a:p>
            <a:r>
              <a:rPr lang="en-US" b="0" i="0" dirty="0">
                <a:solidFill>
                  <a:srgbClr val="610B4B"/>
                </a:solidFill>
                <a:effectLst/>
                <a:latin typeface="erdana"/>
              </a:rPr>
              <a:t>Example 2</a:t>
            </a:r>
            <a:endParaRPr lang="en-IN" dirty="0"/>
          </a:p>
        </p:txBody>
      </p:sp>
      <p:sp>
        <p:nvSpPr>
          <p:cNvPr id="3" name="Content Placeholder 2">
            <a:extLst>
              <a:ext uri="{FF2B5EF4-FFF2-40B4-BE49-F238E27FC236}">
                <a16:creationId xmlns:a16="http://schemas.microsoft.com/office/drawing/2014/main" id="{FAEA76F7-80B7-09A9-2138-D5F48399014C}"/>
              </a:ext>
            </a:extLst>
          </p:cNvPr>
          <p:cNvSpPr>
            <a:spLocks noGrp="1"/>
          </p:cNvSpPr>
          <p:nvPr>
            <p:ph idx="1"/>
          </p:nvPr>
        </p:nvSpPr>
        <p:spPr>
          <a:xfrm>
            <a:off x="838200" y="1825625"/>
            <a:ext cx="3067975" cy="4351338"/>
          </a:xfrm>
        </p:spPr>
        <p:txBody>
          <a:bodyPr/>
          <a:lstStyle/>
          <a:p>
            <a:pPr marL="0" indent="0">
              <a:buNone/>
            </a:pPr>
            <a:r>
              <a:rPr lang="en-US" b="0" i="0" dirty="0">
                <a:solidFill>
                  <a:srgbClr val="333333"/>
                </a:solidFill>
                <a:effectLst/>
                <a:latin typeface="inter-regular"/>
              </a:rPr>
              <a:t>Let's understand PHP call by value concept through another example.</a:t>
            </a:r>
            <a:endParaRPr lang="en-IN" dirty="0"/>
          </a:p>
        </p:txBody>
      </p:sp>
      <p:pic>
        <p:nvPicPr>
          <p:cNvPr id="5" name="Picture 4">
            <a:extLst>
              <a:ext uri="{FF2B5EF4-FFF2-40B4-BE49-F238E27FC236}">
                <a16:creationId xmlns:a16="http://schemas.microsoft.com/office/drawing/2014/main" id="{955866A6-B1D9-8E0B-EE87-C8229EC21ABD}"/>
              </a:ext>
            </a:extLst>
          </p:cNvPr>
          <p:cNvPicPr>
            <a:picLocks noChangeAspect="1"/>
          </p:cNvPicPr>
          <p:nvPr/>
        </p:nvPicPr>
        <p:blipFill>
          <a:blip r:embed="rId2"/>
          <a:stretch>
            <a:fillRect/>
          </a:stretch>
        </p:blipFill>
        <p:spPr>
          <a:xfrm>
            <a:off x="4838330" y="846257"/>
            <a:ext cx="6077320" cy="5500815"/>
          </a:xfrm>
          <a:prstGeom prst="rect">
            <a:avLst/>
          </a:prstGeom>
        </p:spPr>
      </p:pic>
    </p:spTree>
    <p:extLst>
      <p:ext uri="{BB962C8B-B14F-4D97-AF65-F5344CB8AC3E}">
        <p14:creationId xmlns:p14="http://schemas.microsoft.com/office/powerpoint/2010/main" val="647458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63FA-B13D-B130-55B7-39DCC0C249DC}"/>
              </a:ext>
            </a:extLst>
          </p:cNvPr>
          <p:cNvSpPr>
            <a:spLocks noGrp="1"/>
          </p:cNvSpPr>
          <p:nvPr>
            <p:ph type="title"/>
          </p:nvPr>
        </p:nvSpPr>
        <p:spPr/>
        <p:txBody>
          <a:bodyPr/>
          <a:lstStyle/>
          <a:p>
            <a:r>
              <a:rPr lang="en-US" dirty="0"/>
              <a:t>PHP Call By Reference</a:t>
            </a:r>
            <a:endParaRPr lang="en-IN" dirty="0"/>
          </a:p>
        </p:txBody>
      </p:sp>
      <p:sp>
        <p:nvSpPr>
          <p:cNvPr id="3" name="Content Placeholder 2">
            <a:extLst>
              <a:ext uri="{FF2B5EF4-FFF2-40B4-BE49-F238E27FC236}">
                <a16:creationId xmlns:a16="http://schemas.microsoft.com/office/drawing/2014/main" id="{3077DCA0-6382-9A6C-BF34-924C524001C9}"/>
              </a:ext>
            </a:extLst>
          </p:cNvPr>
          <p:cNvSpPr>
            <a:spLocks noGrp="1"/>
          </p:cNvSpPr>
          <p:nvPr>
            <p:ph idx="1"/>
          </p:nvPr>
        </p:nvSpPr>
        <p:spPr/>
        <p:txBody>
          <a:bodyPr/>
          <a:lstStyle/>
          <a:p>
            <a:r>
              <a:rPr lang="en-US" dirty="0"/>
              <a:t>In case of PHP call by reference, actual value is modified if it is modified inside the function. </a:t>
            </a:r>
          </a:p>
          <a:p>
            <a:r>
              <a:rPr lang="en-US" dirty="0"/>
              <a:t>In such case, you need to use &amp; (ampersand) symbol with formal arguments. The &amp; represents reference of the variable.</a:t>
            </a:r>
          </a:p>
          <a:p>
            <a:endParaRPr lang="en-US" dirty="0"/>
          </a:p>
          <a:p>
            <a:r>
              <a:rPr lang="en-US" dirty="0"/>
              <a:t>Let's understand the concept of call by reference by the help of examples.</a:t>
            </a:r>
            <a:endParaRPr lang="en-IN" dirty="0"/>
          </a:p>
        </p:txBody>
      </p:sp>
    </p:spTree>
    <p:extLst>
      <p:ext uri="{BB962C8B-B14F-4D97-AF65-F5344CB8AC3E}">
        <p14:creationId xmlns:p14="http://schemas.microsoft.com/office/powerpoint/2010/main" val="3697133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8B29-98BA-88B6-2C06-020C500006F4}"/>
              </a:ext>
            </a:extLst>
          </p:cNvPr>
          <p:cNvSpPr>
            <a:spLocks noGrp="1"/>
          </p:cNvSpPr>
          <p:nvPr>
            <p:ph type="title"/>
          </p:nvPr>
        </p:nvSpPr>
        <p:spPr/>
        <p:txBody>
          <a:bodyPr>
            <a:normAutofit/>
          </a:bodyPr>
          <a:lstStyle/>
          <a:p>
            <a:r>
              <a:rPr lang="en-US" b="0" i="0" dirty="0">
                <a:solidFill>
                  <a:srgbClr val="610B4B"/>
                </a:solidFill>
                <a:effectLst/>
                <a:latin typeface="erdana"/>
              </a:rPr>
              <a:t>Example 1</a:t>
            </a:r>
            <a:endParaRPr lang="en-IN" dirty="0"/>
          </a:p>
        </p:txBody>
      </p:sp>
      <p:sp>
        <p:nvSpPr>
          <p:cNvPr id="3" name="Content Placeholder 2">
            <a:extLst>
              <a:ext uri="{FF2B5EF4-FFF2-40B4-BE49-F238E27FC236}">
                <a16:creationId xmlns:a16="http://schemas.microsoft.com/office/drawing/2014/main" id="{7CEA5C9A-415A-CF89-0D97-9547DC820F93}"/>
              </a:ext>
            </a:extLst>
          </p:cNvPr>
          <p:cNvSpPr>
            <a:spLocks noGrp="1"/>
          </p:cNvSpPr>
          <p:nvPr>
            <p:ph idx="1"/>
          </p:nvPr>
        </p:nvSpPr>
        <p:spPr>
          <a:xfrm>
            <a:off x="838200" y="1825625"/>
            <a:ext cx="3813699" cy="4351338"/>
          </a:xfrm>
        </p:spPr>
        <p:txBody>
          <a:bodyPr>
            <a:normAutofit lnSpcReduction="10000"/>
          </a:bodyPr>
          <a:lstStyle/>
          <a:p>
            <a:pPr marL="0" indent="0">
              <a:buNone/>
            </a:pPr>
            <a:r>
              <a:rPr lang="en-US" b="0" i="0" dirty="0">
                <a:solidFill>
                  <a:srgbClr val="333333"/>
                </a:solidFill>
                <a:effectLst/>
                <a:latin typeface="inter-regular"/>
              </a:rPr>
              <a:t>In this example, variable $str is passed to the adder function where it is concatenated with 'Call By Reference' string. Here, printing $str variable results 'This is Call By Reference'. It is because changes are done in the actual variable $str.</a:t>
            </a:r>
            <a:br>
              <a:rPr lang="en-US" b="0" i="0" dirty="0">
                <a:solidFill>
                  <a:srgbClr val="333333"/>
                </a:solidFill>
                <a:effectLst/>
                <a:latin typeface="inter-regular"/>
              </a:rPr>
            </a:br>
            <a:endParaRPr lang="en-IN" dirty="0"/>
          </a:p>
        </p:txBody>
      </p:sp>
      <p:pic>
        <p:nvPicPr>
          <p:cNvPr id="5" name="Picture 4">
            <a:extLst>
              <a:ext uri="{FF2B5EF4-FFF2-40B4-BE49-F238E27FC236}">
                <a16:creationId xmlns:a16="http://schemas.microsoft.com/office/drawing/2014/main" id="{D3C7369F-6A26-4845-CDA7-09D35FBD811A}"/>
              </a:ext>
            </a:extLst>
          </p:cNvPr>
          <p:cNvPicPr>
            <a:picLocks noChangeAspect="1"/>
          </p:cNvPicPr>
          <p:nvPr/>
        </p:nvPicPr>
        <p:blipFill>
          <a:blip r:embed="rId2"/>
          <a:stretch>
            <a:fillRect/>
          </a:stretch>
        </p:blipFill>
        <p:spPr>
          <a:xfrm>
            <a:off x="5379868" y="1074921"/>
            <a:ext cx="4859507" cy="5094104"/>
          </a:xfrm>
          <a:prstGeom prst="rect">
            <a:avLst/>
          </a:prstGeom>
        </p:spPr>
      </p:pic>
    </p:spTree>
    <p:extLst>
      <p:ext uri="{BB962C8B-B14F-4D97-AF65-F5344CB8AC3E}">
        <p14:creationId xmlns:p14="http://schemas.microsoft.com/office/powerpoint/2010/main" val="186610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4132-E883-15EF-CA62-F8E12F054C92}"/>
              </a:ext>
            </a:extLst>
          </p:cNvPr>
          <p:cNvSpPr>
            <a:spLocks noGrp="1"/>
          </p:cNvSpPr>
          <p:nvPr>
            <p:ph type="title"/>
          </p:nvPr>
        </p:nvSpPr>
        <p:spPr/>
        <p:txBody>
          <a:bodyPr/>
          <a:lstStyle/>
          <a:p>
            <a:r>
              <a:rPr lang="en-IN" dirty="0"/>
              <a:t>Echo - Example</a:t>
            </a:r>
          </a:p>
        </p:txBody>
      </p:sp>
      <p:sp>
        <p:nvSpPr>
          <p:cNvPr id="4" name="Rectangle 1">
            <a:extLst>
              <a:ext uri="{FF2B5EF4-FFF2-40B4-BE49-F238E27FC236}">
                <a16:creationId xmlns:a16="http://schemas.microsoft.com/office/drawing/2014/main" id="{08EA9B05-DE0D-DD73-F1D6-4BA4A5DAB8A2}"/>
              </a:ext>
            </a:extLst>
          </p:cNvPr>
          <p:cNvSpPr>
            <a:spLocks noGrp="1" noChangeArrowheads="1"/>
          </p:cNvSpPr>
          <p:nvPr>
            <p:ph idx="1"/>
          </p:nvPr>
        </p:nvSpPr>
        <p:spPr bwMode="auto">
          <a:xfrm>
            <a:off x="2645546" y="1794473"/>
            <a:ext cx="6265264" cy="483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erdana"/>
              </a:rPr>
              <a:t>PHP echo: printing string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effectLst/>
                <a:latin typeface="inter-regular"/>
              </a:rPr>
              <a:t>File: echo1.php</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inter-regular"/>
              </a:rPr>
              <a:t>&lt;?</a:t>
            </a:r>
            <a:r>
              <a:rPr kumimoji="0" lang="en-US" altLang="en-US" sz="1800" b="1"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rPr>
              <a:t>echo "Hello by PHP echo";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effectLst/>
                <a:latin typeface="inter-regular"/>
              </a:rPr>
              <a:t>?&gt;</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bold"/>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Hello by PHP echo </a:t>
            </a:r>
            <a:endParaRPr kumimoji="0" lang="en-US" altLang="en-US" sz="2000" b="0" i="0" u="none" strike="noStrike" cap="none" normalizeH="0" baseline="0" dirty="0">
              <a:ln>
                <a:noFill/>
              </a:ln>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erdana"/>
              </a:rPr>
              <a:t>PHP echo: printing multi line string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effectLst/>
                <a:latin typeface="inter-regular"/>
              </a:rPr>
              <a:t>File: echo2.php</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effectLst/>
                <a:latin typeface="inter-regular"/>
              </a:rPr>
              <a:t>&lt;?</a:t>
            </a:r>
            <a:r>
              <a:rPr kumimoji="0" lang="en-US" altLang="en-US" sz="1800" b="1"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rPr>
              <a:t>echo "Hello by PHP echo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rPr>
              <a:t>this is multi line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inter-regular"/>
              </a:rPr>
              <a:t>text printed by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effectLst/>
                <a:latin typeface="inter-regular"/>
              </a:rPr>
              <a:t>PHP echo statement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effectLst/>
                <a:latin typeface="inter-regular"/>
              </a:rPr>
              <a:t>?&gt;</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inter-bold"/>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Hello by PHP echo this is multi line text printed by PHP echo statement</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51520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11C4-0443-4D46-CA0C-78DA14104EC6}"/>
              </a:ext>
            </a:extLst>
          </p:cNvPr>
          <p:cNvSpPr>
            <a:spLocks noGrp="1"/>
          </p:cNvSpPr>
          <p:nvPr>
            <p:ph type="title"/>
          </p:nvPr>
        </p:nvSpPr>
        <p:spPr/>
        <p:txBody>
          <a:bodyPr/>
          <a:lstStyle/>
          <a:p>
            <a:r>
              <a:rPr lang="en-IN" dirty="0"/>
              <a:t>Example 2</a:t>
            </a:r>
          </a:p>
        </p:txBody>
      </p:sp>
      <p:pic>
        <p:nvPicPr>
          <p:cNvPr id="5" name="Picture 4">
            <a:extLst>
              <a:ext uri="{FF2B5EF4-FFF2-40B4-BE49-F238E27FC236}">
                <a16:creationId xmlns:a16="http://schemas.microsoft.com/office/drawing/2014/main" id="{47AE1A36-B477-3B06-5F02-88FC10FF43EB}"/>
              </a:ext>
            </a:extLst>
          </p:cNvPr>
          <p:cNvPicPr>
            <a:picLocks noChangeAspect="1"/>
          </p:cNvPicPr>
          <p:nvPr/>
        </p:nvPicPr>
        <p:blipFill>
          <a:blip r:embed="rId2"/>
          <a:stretch>
            <a:fillRect/>
          </a:stretch>
        </p:blipFill>
        <p:spPr>
          <a:xfrm>
            <a:off x="3391271" y="1483786"/>
            <a:ext cx="4766892" cy="5009090"/>
          </a:xfrm>
          <a:prstGeom prst="rect">
            <a:avLst/>
          </a:prstGeom>
        </p:spPr>
      </p:pic>
    </p:spTree>
    <p:extLst>
      <p:ext uri="{BB962C8B-B14F-4D97-AF65-F5344CB8AC3E}">
        <p14:creationId xmlns:p14="http://schemas.microsoft.com/office/powerpoint/2010/main" val="1787669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F74C-083E-C7A3-4538-4D069ED8E8C4}"/>
              </a:ext>
            </a:extLst>
          </p:cNvPr>
          <p:cNvSpPr>
            <a:spLocks noGrp="1"/>
          </p:cNvSpPr>
          <p:nvPr>
            <p:ph type="title"/>
          </p:nvPr>
        </p:nvSpPr>
        <p:spPr/>
        <p:txBody>
          <a:bodyPr/>
          <a:lstStyle/>
          <a:p>
            <a:r>
              <a:rPr lang="en-US" dirty="0"/>
              <a:t>PHP Default Argument Values Function</a:t>
            </a:r>
            <a:endParaRPr lang="en-IN" dirty="0"/>
          </a:p>
        </p:txBody>
      </p:sp>
      <p:sp>
        <p:nvSpPr>
          <p:cNvPr id="3" name="Content Placeholder 2">
            <a:extLst>
              <a:ext uri="{FF2B5EF4-FFF2-40B4-BE49-F238E27FC236}">
                <a16:creationId xmlns:a16="http://schemas.microsoft.com/office/drawing/2014/main" id="{DB1D1623-9C5F-6FC7-89B8-210F096BDB69}"/>
              </a:ext>
            </a:extLst>
          </p:cNvPr>
          <p:cNvSpPr>
            <a:spLocks noGrp="1"/>
          </p:cNvSpPr>
          <p:nvPr>
            <p:ph idx="1"/>
          </p:nvPr>
        </p:nvSpPr>
        <p:spPr/>
        <p:txBody>
          <a:bodyPr/>
          <a:lstStyle/>
          <a:p>
            <a:r>
              <a:rPr lang="en-US" dirty="0"/>
              <a:t>PHP allows you to define C++ style default argument values. In such case, if you don't pass any value to the function, it will use default argument value.</a:t>
            </a:r>
          </a:p>
          <a:p>
            <a:endParaRPr lang="en-US" dirty="0"/>
          </a:p>
          <a:p>
            <a:r>
              <a:rPr lang="en-US" dirty="0"/>
              <a:t>Let' see the simple example of using PHP default arguments in function.</a:t>
            </a:r>
            <a:endParaRPr lang="en-IN" dirty="0"/>
          </a:p>
        </p:txBody>
      </p:sp>
    </p:spTree>
    <p:extLst>
      <p:ext uri="{BB962C8B-B14F-4D97-AF65-F5344CB8AC3E}">
        <p14:creationId xmlns:p14="http://schemas.microsoft.com/office/powerpoint/2010/main" val="3188610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9068-D9E6-3D97-4467-8A513F536C7E}"/>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D969A558-4E32-54AB-1FFF-7D22A75F4092}"/>
              </a:ext>
            </a:extLst>
          </p:cNvPr>
          <p:cNvPicPr>
            <a:picLocks noGrp="1" noChangeAspect="1"/>
          </p:cNvPicPr>
          <p:nvPr>
            <p:ph idx="1"/>
          </p:nvPr>
        </p:nvPicPr>
        <p:blipFill>
          <a:blip r:embed="rId2"/>
          <a:stretch>
            <a:fillRect/>
          </a:stretch>
        </p:blipFill>
        <p:spPr>
          <a:xfrm>
            <a:off x="3382392" y="691514"/>
            <a:ext cx="4497386" cy="5485449"/>
          </a:xfrm>
        </p:spPr>
      </p:pic>
    </p:spTree>
    <p:extLst>
      <p:ext uri="{BB962C8B-B14F-4D97-AF65-F5344CB8AC3E}">
        <p14:creationId xmlns:p14="http://schemas.microsoft.com/office/powerpoint/2010/main" val="110103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D869-07F4-02DE-538C-1789B2C688DB}"/>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34FC8854-550C-6113-0926-9D8D2B72BB65}"/>
              </a:ext>
            </a:extLst>
          </p:cNvPr>
          <p:cNvPicPr>
            <a:picLocks noGrp="1" noChangeAspect="1"/>
          </p:cNvPicPr>
          <p:nvPr>
            <p:ph idx="1"/>
          </p:nvPr>
        </p:nvPicPr>
        <p:blipFill>
          <a:blip r:embed="rId2"/>
          <a:stretch>
            <a:fillRect/>
          </a:stretch>
        </p:blipFill>
        <p:spPr>
          <a:xfrm>
            <a:off x="3024299" y="1136342"/>
            <a:ext cx="5404377" cy="5040621"/>
          </a:xfrm>
        </p:spPr>
      </p:pic>
    </p:spTree>
    <p:extLst>
      <p:ext uri="{BB962C8B-B14F-4D97-AF65-F5344CB8AC3E}">
        <p14:creationId xmlns:p14="http://schemas.microsoft.com/office/powerpoint/2010/main" val="574796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60A3-1B1B-0823-E585-F438F530EEFB}"/>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419C7E53-D544-2E97-6D5F-7804E5F565BC}"/>
              </a:ext>
            </a:extLst>
          </p:cNvPr>
          <p:cNvPicPr>
            <a:picLocks noGrp="1" noChangeAspect="1"/>
          </p:cNvPicPr>
          <p:nvPr>
            <p:ph idx="1"/>
          </p:nvPr>
        </p:nvPicPr>
        <p:blipFill>
          <a:blip r:embed="rId2"/>
          <a:stretch>
            <a:fillRect/>
          </a:stretch>
        </p:blipFill>
        <p:spPr>
          <a:xfrm>
            <a:off x="3391270" y="678339"/>
            <a:ext cx="4475623" cy="5498624"/>
          </a:xfrm>
        </p:spPr>
      </p:pic>
    </p:spTree>
    <p:extLst>
      <p:ext uri="{BB962C8B-B14F-4D97-AF65-F5344CB8AC3E}">
        <p14:creationId xmlns:p14="http://schemas.microsoft.com/office/powerpoint/2010/main" val="3843914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F141-0797-55B3-9038-1D0348B4C3F7}"/>
              </a:ext>
            </a:extLst>
          </p:cNvPr>
          <p:cNvSpPr>
            <a:spLocks noGrp="1"/>
          </p:cNvSpPr>
          <p:nvPr>
            <p:ph type="title"/>
          </p:nvPr>
        </p:nvSpPr>
        <p:spPr/>
        <p:txBody>
          <a:bodyPr/>
          <a:lstStyle/>
          <a:p>
            <a:r>
              <a:rPr lang="en-US" dirty="0"/>
              <a:t>PHP Variable Length Argument Function</a:t>
            </a:r>
            <a:endParaRPr lang="en-IN" dirty="0"/>
          </a:p>
        </p:txBody>
      </p:sp>
      <p:sp>
        <p:nvSpPr>
          <p:cNvPr id="3" name="Content Placeholder 2">
            <a:extLst>
              <a:ext uri="{FF2B5EF4-FFF2-40B4-BE49-F238E27FC236}">
                <a16:creationId xmlns:a16="http://schemas.microsoft.com/office/drawing/2014/main" id="{DA6EC82C-8790-41A8-C702-889C3D7F8CF7}"/>
              </a:ext>
            </a:extLst>
          </p:cNvPr>
          <p:cNvSpPr>
            <a:spLocks noGrp="1"/>
          </p:cNvSpPr>
          <p:nvPr>
            <p:ph idx="1"/>
          </p:nvPr>
        </p:nvSpPr>
        <p:spPr/>
        <p:txBody>
          <a:bodyPr/>
          <a:lstStyle/>
          <a:p>
            <a:r>
              <a:rPr lang="en-US" dirty="0"/>
              <a:t>PHP supports variable length argument function. </a:t>
            </a:r>
          </a:p>
          <a:p>
            <a:r>
              <a:rPr lang="en-US" dirty="0"/>
              <a:t>It means you can pass 0, 1 or n number of arguments in function. </a:t>
            </a:r>
          </a:p>
          <a:p>
            <a:r>
              <a:rPr lang="en-US" dirty="0"/>
              <a:t>To do so, you need to use 3 ellipses (dots) before the argument name.</a:t>
            </a:r>
          </a:p>
          <a:p>
            <a:endParaRPr lang="en-US" dirty="0"/>
          </a:p>
          <a:p>
            <a:r>
              <a:rPr lang="en-US" dirty="0"/>
              <a:t>The 3 dot concept is implemented for variable length argument since PHP 5.6.</a:t>
            </a:r>
          </a:p>
          <a:p>
            <a:endParaRPr lang="en-US" dirty="0"/>
          </a:p>
          <a:p>
            <a:r>
              <a:rPr lang="en-US" dirty="0"/>
              <a:t>Let's see a simple example of PHP variable length argument function.</a:t>
            </a:r>
            <a:endParaRPr lang="en-IN" dirty="0"/>
          </a:p>
        </p:txBody>
      </p:sp>
    </p:spTree>
    <p:extLst>
      <p:ext uri="{BB962C8B-B14F-4D97-AF65-F5344CB8AC3E}">
        <p14:creationId xmlns:p14="http://schemas.microsoft.com/office/powerpoint/2010/main" val="2478254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0108-8DA7-3506-51A0-C71CB6982CBB}"/>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1DA2BD18-CAE4-A65A-56F2-C367D63114E1}"/>
              </a:ext>
            </a:extLst>
          </p:cNvPr>
          <p:cNvPicPr>
            <a:picLocks noGrp="1" noChangeAspect="1"/>
          </p:cNvPicPr>
          <p:nvPr>
            <p:ph idx="1"/>
          </p:nvPr>
        </p:nvPicPr>
        <p:blipFill>
          <a:blip r:embed="rId2"/>
          <a:stretch>
            <a:fillRect/>
          </a:stretch>
        </p:blipFill>
        <p:spPr>
          <a:xfrm>
            <a:off x="3284739" y="1118255"/>
            <a:ext cx="4932764" cy="5058708"/>
          </a:xfrm>
        </p:spPr>
      </p:pic>
    </p:spTree>
    <p:extLst>
      <p:ext uri="{BB962C8B-B14F-4D97-AF65-F5344CB8AC3E}">
        <p14:creationId xmlns:p14="http://schemas.microsoft.com/office/powerpoint/2010/main" val="1141838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08DF-9163-68E0-207B-3A646B5A8B2B}"/>
              </a:ext>
            </a:extLst>
          </p:cNvPr>
          <p:cNvSpPr>
            <a:spLocks noGrp="1"/>
          </p:cNvSpPr>
          <p:nvPr>
            <p:ph type="title"/>
          </p:nvPr>
        </p:nvSpPr>
        <p:spPr/>
        <p:txBody>
          <a:bodyPr/>
          <a:lstStyle/>
          <a:p>
            <a:r>
              <a:rPr lang="en-US" dirty="0"/>
              <a:t>PHP Recursive Function</a:t>
            </a:r>
            <a:endParaRPr lang="en-IN" dirty="0"/>
          </a:p>
        </p:txBody>
      </p:sp>
      <p:sp>
        <p:nvSpPr>
          <p:cNvPr id="3" name="Content Placeholder 2">
            <a:extLst>
              <a:ext uri="{FF2B5EF4-FFF2-40B4-BE49-F238E27FC236}">
                <a16:creationId xmlns:a16="http://schemas.microsoft.com/office/drawing/2014/main" id="{0AB632ED-DFF0-3AB9-AB89-EAE1B7BB0CAE}"/>
              </a:ext>
            </a:extLst>
          </p:cNvPr>
          <p:cNvSpPr>
            <a:spLocks noGrp="1"/>
          </p:cNvSpPr>
          <p:nvPr>
            <p:ph idx="1"/>
          </p:nvPr>
        </p:nvSpPr>
        <p:spPr/>
        <p:txBody>
          <a:bodyPr/>
          <a:lstStyle/>
          <a:p>
            <a:r>
              <a:rPr lang="en-US" dirty="0"/>
              <a:t>PHP also supports recursive function call like C/C++. </a:t>
            </a:r>
          </a:p>
          <a:p>
            <a:r>
              <a:rPr lang="en-US" dirty="0"/>
              <a:t>In such case, we call current function within function. It is also known as recursion.</a:t>
            </a:r>
          </a:p>
          <a:p>
            <a:endParaRPr lang="en-US" dirty="0"/>
          </a:p>
          <a:p>
            <a:r>
              <a:rPr lang="en-US" dirty="0"/>
              <a:t>It is recommended to avoid recursive function call over 200 recursion level because it may smash the stack and may cause the termination of script.</a:t>
            </a:r>
            <a:endParaRPr lang="en-IN" dirty="0"/>
          </a:p>
        </p:txBody>
      </p:sp>
    </p:spTree>
    <p:extLst>
      <p:ext uri="{BB962C8B-B14F-4D97-AF65-F5344CB8AC3E}">
        <p14:creationId xmlns:p14="http://schemas.microsoft.com/office/powerpoint/2010/main" val="2752493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A465-2FBD-F160-D3FB-08EC13976847}"/>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1DD6A521-6160-A609-A434-0FB7D7CA8BE7}"/>
              </a:ext>
            </a:extLst>
          </p:cNvPr>
          <p:cNvPicPr>
            <a:picLocks noGrp="1" noChangeAspect="1"/>
          </p:cNvPicPr>
          <p:nvPr>
            <p:ph idx="1"/>
          </p:nvPr>
        </p:nvPicPr>
        <p:blipFill>
          <a:blip r:embed="rId2"/>
          <a:stretch>
            <a:fillRect/>
          </a:stretch>
        </p:blipFill>
        <p:spPr>
          <a:xfrm>
            <a:off x="3098307" y="709238"/>
            <a:ext cx="4978822" cy="5467725"/>
          </a:xfrm>
        </p:spPr>
      </p:pic>
    </p:spTree>
    <p:extLst>
      <p:ext uri="{BB962C8B-B14F-4D97-AF65-F5344CB8AC3E}">
        <p14:creationId xmlns:p14="http://schemas.microsoft.com/office/powerpoint/2010/main" val="4218706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31E1-983C-C3CB-7459-2ECE9885328C}"/>
              </a:ext>
            </a:extLst>
          </p:cNvPr>
          <p:cNvSpPr>
            <a:spLocks noGrp="1"/>
          </p:cNvSpPr>
          <p:nvPr>
            <p:ph type="title"/>
          </p:nvPr>
        </p:nvSpPr>
        <p:spPr/>
        <p:txBody>
          <a:bodyPr/>
          <a:lstStyle/>
          <a:p>
            <a:r>
              <a:rPr lang="en-US" dirty="0"/>
              <a:t>PHP String</a:t>
            </a:r>
            <a:endParaRPr lang="en-IN" dirty="0"/>
          </a:p>
        </p:txBody>
      </p:sp>
      <p:sp>
        <p:nvSpPr>
          <p:cNvPr id="3" name="Content Placeholder 2">
            <a:extLst>
              <a:ext uri="{FF2B5EF4-FFF2-40B4-BE49-F238E27FC236}">
                <a16:creationId xmlns:a16="http://schemas.microsoft.com/office/drawing/2014/main" id="{E4913C54-525C-0E29-B029-67CEC0268BA9}"/>
              </a:ext>
            </a:extLst>
          </p:cNvPr>
          <p:cNvSpPr>
            <a:spLocks noGrp="1"/>
          </p:cNvSpPr>
          <p:nvPr>
            <p:ph idx="1"/>
          </p:nvPr>
        </p:nvSpPr>
        <p:spPr/>
        <p:txBody>
          <a:bodyPr>
            <a:normAutofit/>
          </a:bodyPr>
          <a:lstStyle/>
          <a:p>
            <a:r>
              <a:rPr lang="en-US" dirty="0"/>
              <a:t>PHP string is a sequence of characters i.e., used to store and manipulate text. </a:t>
            </a:r>
          </a:p>
          <a:p>
            <a:r>
              <a:rPr lang="en-US" dirty="0"/>
              <a:t>PHP supports only 256-character set and so that it does not offer native Unicode support. There are 4 ways to specify a string literal in PHP.</a:t>
            </a:r>
          </a:p>
          <a:p>
            <a:endParaRPr lang="en-US" dirty="0"/>
          </a:p>
          <a:p>
            <a:pPr lvl="1"/>
            <a:r>
              <a:rPr lang="en-US" dirty="0"/>
              <a:t>single quoted</a:t>
            </a:r>
          </a:p>
          <a:p>
            <a:pPr lvl="1"/>
            <a:r>
              <a:rPr lang="en-US" dirty="0"/>
              <a:t>double quoted</a:t>
            </a:r>
          </a:p>
          <a:p>
            <a:pPr lvl="1"/>
            <a:r>
              <a:rPr lang="en-US" dirty="0"/>
              <a:t>heredoc syntax</a:t>
            </a:r>
          </a:p>
          <a:p>
            <a:pPr lvl="1"/>
            <a:r>
              <a:rPr lang="en-US" dirty="0" err="1"/>
              <a:t>newdoc</a:t>
            </a:r>
            <a:r>
              <a:rPr lang="en-US" dirty="0"/>
              <a:t> syntax (since PHP 5.3)</a:t>
            </a:r>
          </a:p>
          <a:p>
            <a:endParaRPr lang="en-IN" dirty="0"/>
          </a:p>
        </p:txBody>
      </p:sp>
    </p:spTree>
    <p:extLst>
      <p:ext uri="{BB962C8B-B14F-4D97-AF65-F5344CB8AC3E}">
        <p14:creationId xmlns:p14="http://schemas.microsoft.com/office/powerpoint/2010/main" val="212929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EAA3-9A70-928D-AF7D-72B358808E13}"/>
              </a:ext>
            </a:extLst>
          </p:cNvPr>
          <p:cNvSpPr>
            <a:spLocks noGrp="1"/>
          </p:cNvSpPr>
          <p:nvPr>
            <p:ph type="title"/>
          </p:nvPr>
        </p:nvSpPr>
        <p:spPr/>
        <p:txBody>
          <a:bodyPr/>
          <a:lstStyle/>
          <a:p>
            <a:r>
              <a:rPr lang="en-IN" dirty="0"/>
              <a:t>Echo - Example</a:t>
            </a:r>
          </a:p>
        </p:txBody>
      </p:sp>
      <p:sp>
        <p:nvSpPr>
          <p:cNvPr id="4" name="Rectangle 1">
            <a:extLst>
              <a:ext uri="{FF2B5EF4-FFF2-40B4-BE49-F238E27FC236}">
                <a16:creationId xmlns:a16="http://schemas.microsoft.com/office/drawing/2014/main" id="{875E5F93-55EA-1D2B-3457-FD2777602F3C}"/>
              </a:ext>
            </a:extLst>
          </p:cNvPr>
          <p:cNvSpPr>
            <a:spLocks noGrp="1" noChangeArrowheads="1"/>
          </p:cNvSpPr>
          <p:nvPr>
            <p:ph idx="1"/>
          </p:nvPr>
        </p:nvSpPr>
        <p:spPr bwMode="auto">
          <a:xfrm>
            <a:off x="3560885" y="1754530"/>
            <a:ext cx="5070234"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erdana"/>
              </a:rPr>
              <a:t>PHP echo: printing escaping characters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effectLst/>
                <a:latin typeface="inter-regular"/>
              </a:rPr>
              <a:t>File: echo3.php</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effectLst/>
                <a:latin typeface="inter-regular"/>
              </a:rPr>
              <a:t>&lt;?</a:t>
            </a:r>
            <a:r>
              <a:rPr kumimoji="0" lang="en-US" altLang="en-US" sz="2000" b="1" i="0" u="none" strike="noStrike" cap="none" normalizeH="0" baseline="0" dirty="0" err="1">
                <a:ln>
                  <a:noFill/>
                </a:ln>
                <a:effectLst/>
                <a:latin typeface="inter-regular"/>
              </a:rPr>
              <a:t>php</a:t>
            </a:r>
            <a:r>
              <a:rPr kumimoji="0" lang="en-US" altLang="en-US" sz="20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inter-regular"/>
              </a:rPr>
              <a:t>echo "Hello escape \"sequence\" characters";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effectLst/>
                <a:latin typeface="inter-regular"/>
              </a:rPr>
              <a:t>?&gt;</a:t>
            </a:r>
            <a:r>
              <a:rPr kumimoji="0" lang="en-US" altLang="en-US" sz="20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Output:</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Hello escape "sequence" characters </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erdana"/>
              </a:rPr>
              <a:t>PHP echo: printing variable value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effectLst/>
                <a:latin typeface="inter-regular"/>
              </a:rPr>
              <a:t>File: echo4.php</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effectLst/>
                <a:latin typeface="inter-regular"/>
              </a:rPr>
              <a:t>&lt;?</a:t>
            </a:r>
            <a:r>
              <a:rPr kumimoji="0" lang="en-US" altLang="en-US" sz="2000" b="1" i="0" u="none" strike="noStrike" cap="none" normalizeH="0" baseline="0" dirty="0" err="1">
                <a:ln>
                  <a:noFill/>
                </a:ln>
                <a:effectLst/>
                <a:latin typeface="inter-regular"/>
              </a:rPr>
              <a:t>php</a:t>
            </a:r>
            <a:r>
              <a:rPr kumimoji="0" lang="en-US" altLang="en-US" sz="20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inter-regular"/>
              </a:rPr>
              <a:t>$msg="Hello Welcome to PHP";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inter-regular"/>
              </a:rPr>
              <a:t>echo "Message is: $msg";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effectLst/>
                <a:latin typeface="inter-regular"/>
              </a:rPr>
              <a:t>?&gt;</a:t>
            </a:r>
            <a:r>
              <a:rPr kumimoji="0" lang="en-US" altLang="en-US" sz="20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Output:</a:t>
            </a:r>
            <a:endParaRPr kumimoji="0" lang="en-US" altLang="en-US" sz="1100" b="0" i="0" u="none" strike="noStrike" cap="none" normalizeH="0" baseline="0" dirty="0">
              <a:ln>
                <a:noFill/>
              </a:ln>
              <a:effectLst/>
            </a:endParaRPr>
          </a:p>
          <a:p>
            <a:pPr marL="0" lvl="0" indent="0" algn="just">
              <a:lnSpc>
                <a:spcPct val="100000"/>
              </a:lnSpc>
              <a:buNone/>
            </a:pPr>
            <a:r>
              <a:rPr kumimoji="0" lang="en-US" altLang="en-US" sz="1400" b="0" i="0" u="none" strike="noStrike" cap="none" normalizeH="0" baseline="0" dirty="0">
                <a:ln>
                  <a:noFill/>
                </a:ln>
                <a:effectLst/>
                <a:latin typeface="Arial Unicode MS"/>
              </a:rPr>
              <a:t>Message is: Hello </a:t>
            </a:r>
            <a:r>
              <a:rPr kumimoji="0" lang="en-US" altLang="en-US" sz="1400" b="0" i="0" u="none" strike="noStrike" cap="none" normalizeH="0" baseline="0" dirty="0">
                <a:ln>
                  <a:noFill/>
                </a:ln>
                <a:effectLst/>
                <a:latin typeface="inter-regular"/>
              </a:rPr>
              <a:t>Welcome to</a:t>
            </a:r>
            <a:r>
              <a:rPr kumimoji="0" lang="en-US" altLang="en-US" sz="1400" b="0" i="0" u="none" strike="noStrike" cap="none" normalizeH="0" baseline="0" dirty="0">
                <a:ln>
                  <a:noFill/>
                </a:ln>
                <a:effectLst/>
                <a:latin typeface="Arial Unicode MS"/>
              </a:rPr>
              <a:t> PHP</a:t>
            </a:r>
            <a:endParaRPr kumimoji="0" lang="en-US" altLang="en-US" sz="3200" b="0" i="0" u="none" strike="noStrike" cap="none" normalizeH="0" baseline="0" dirty="0">
              <a:ln>
                <a:noFill/>
              </a:ln>
              <a:effectLst/>
            </a:endParaRPr>
          </a:p>
        </p:txBody>
      </p:sp>
    </p:spTree>
    <p:extLst>
      <p:ext uri="{BB962C8B-B14F-4D97-AF65-F5344CB8AC3E}">
        <p14:creationId xmlns:p14="http://schemas.microsoft.com/office/powerpoint/2010/main" val="39621083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52E8-1299-0231-BFF3-7C111EC4CDF0}"/>
              </a:ext>
            </a:extLst>
          </p:cNvPr>
          <p:cNvSpPr>
            <a:spLocks noGrp="1"/>
          </p:cNvSpPr>
          <p:nvPr>
            <p:ph type="title"/>
          </p:nvPr>
        </p:nvSpPr>
        <p:spPr/>
        <p:txBody>
          <a:bodyPr/>
          <a:lstStyle/>
          <a:p>
            <a:r>
              <a:rPr lang="en-US" dirty="0"/>
              <a:t>Single Quoted</a:t>
            </a:r>
            <a:endParaRPr lang="en-IN" dirty="0"/>
          </a:p>
        </p:txBody>
      </p:sp>
      <p:sp>
        <p:nvSpPr>
          <p:cNvPr id="3" name="Content Placeholder 2">
            <a:extLst>
              <a:ext uri="{FF2B5EF4-FFF2-40B4-BE49-F238E27FC236}">
                <a16:creationId xmlns:a16="http://schemas.microsoft.com/office/drawing/2014/main" id="{0E3E6219-1433-7AA0-A2F9-22B04223A0F9}"/>
              </a:ext>
            </a:extLst>
          </p:cNvPr>
          <p:cNvSpPr>
            <a:spLocks noGrp="1"/>
          </p:cNvSpPr>
          <p:nvPr>
            <p:ph idx="1"/>
          </p:nvPr>
        </p:nvSpPr>
        <p:spPr/>
        <p:txBody>
          <a:bodyPr>
            <a:normAutofit lnSpcReduction="10000"/>
          </a:bodyPr>
          <a:lstStyle/>
          <a:p>
            <a:r>
              <a:rPr lang="en-US" dirty="0"/>
              <a:t>We can create a string in PHP by enclosing the text in a single-quote. It is the easiest way to specify string in PHP.</a:t>
            </a:r>
          </a:p>
          <a:p>
            <a:endParaRPr lang="en-US" dirty="0"/>
          </a:p>
          <a:p>
            <a:r>
              <a:rPr lang="en-US" dirty="0"/>
              <a:t>For specifying a literal single quote, escape it with a backslash (\) and to specify a literal backslash (\) use double backslash (\\). All the other instances with backslash such as \r or \n, will be output same as they specified instead of having any special meaning.</a:t>
            </a:r>
          </a:p>
          <a:p>
            <a:pPr marL="0" indent="0">
              <a:buNone/>
            </a:pPr>
            <a:endParaRPr lang="en-US" dirty="0"/>
          </a:p>
          <a:p>
            <a:r>
              <a:rPr lang="en-US" dirty="0"/>
              <a:t>Following some examples are given to understand the single quoted PHP String in a better way:</a:t>
            </a:r>
            <a:endParaRPr lang="en-IN" dirty="0"/>
          </a:p>
        </p:txBody>
      </p:sp>
    </p:spTree>
    <p:extLst>
      <p:ext uri="{BB962C8B-B14F-4D97-AF65-F5344CB8AC3E}">
        <p14:creationId xmlns:p14="http://schemas.microsoft.com/office/powerpoint/2010/main" val="151863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12D0-8E24-1A98-6933-BCE44C89BCD1}"/>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4BCB26E3-219F-7E73-998B-04139BFF389E}"/>
              </a:ext>
            </a:extLst>
          </p:cNvPr>
          <p:cNvPicPr>
            <a:picLocks noGrp="1" noChangeAspect="1"/>
          </p:cNvPicPr>
          <p:nvPr>
            <p:ph idx="1"/>
          </p:nvPr>
        </p:nvPicPr>
        <p:blipFill>
          <a:blip r:embed="rId2"/>
          <a:stretch>
            <a:fillRect/>
          </a:stretch>
        </p:blipFill>
        <p:spPr>
          <a:xfrm>
            <a:off x="2792311" y="1828800"/>
            <a:ext cx="5403952" cy="3553619"/>
          </a:xfrm>
        </p:spPr>
      </p:pic>
    </p:spTree>
    <p:extLst>
      <p:ext uri="{BB962C8B-B14F-4D97-AF65-F5344CB8AC3E}">
        <p14:creationId xmlns:p14="http://schemas.microsoft.com/office/powerpoint/2010/main" val="3213701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DDBC-B7D5-20A4-4B04-A0675CAE32C5}"/>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82A31219-5B70-D5D2-5840-80DB46D54E44}"/>
              </a:ext>
            </a:extLst>
          </p:cNvPr>
          <p:cNvPicPr>
            <a:picLocks noGrp="1" noChangeAspect="1"/>
          </p:cNvPicPr>
          <p:nvPr>
            <p:ph idx="1"/>
          </p:nvPr>
        </p:nvPicPr>
        <p:blipFill>
          <a:blip r:embed="rId2"/>
          <a:stretch>
            <a:fillRect/>
          </a:stretch>
        </p:blipFill>
        <p:spPr>
          <a:xfrm>
            <a:off x="2927682" y="1825624"/>
            <a:ext cx="7192649" cy="4939159"/>
          </a:xfrm>
        </p:spPr>
      </p:pic>
    </p:spTree>
    <p:extLst>
      <p:ext uri="{BB962C8B-B14F-4D97-AF65-F5344CB8AC3E}">
        <p14:creationId xmlns:p14="http://schemas.microsoft.com/office/powerpoint/2010/main" val="2135672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AFA2-A765-0179-ED6C-C29A0E1BF7F2}"/>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70847982-00EB-5593-EBC8-1849DAFDBDAC}"/>
              </a:ext>
            </a:extLst>
          </p:cNvPr>
          <p:cNvPicPr>
            <a:picLocks noGrp="1" noChangeAspect="1"/>
          </p:cNvPicPr>
          <p:nvPr>
            <p:ph idx="1"/>
          </p:nvPr>
        </p:nvPicPr>
        <p:blipFill>
          <a:blip r:embed="rId2"/>
          <a:stretch>
            <a:fillRect/>
          </a:stretch>
        </p:blipFill>
        <p:spPr>
          <a:xfrm>
            <a:off x="2686049" y="1862931"/>
            <a:ext cx="7760137" cy="4866343"/>
          </a:xfrm>
        </p:spPr>
      </p:pic>
    </p:spTree>
    <p:extLst>
      <p:ext uri="{BB962C8B-B14F-4D97-AF65-F5344CB8AC3E}">
        <p14:creationId xmlns:p14="http://schemas.microsoft.com/office/powerpoint/2010/main" val="1377108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B6E5-7097-5B22-B46E-5C7431C47FE5}"/>
              </a:ext>
            </a:extLst>
          </p:cNvPr>
          <p:cNvSpPr>
            <a:spLocks noGrp="1"/>
          </p:cNvSpPr>
          <p:nvPr>
            <p:ph type="title"/>
          </p:nvPr>
        </p:nvSpPr>
        <p:spPr/>
        <p:txBody>
          <a:bodyPr/>
          <a:lstStyle/>
          <a:p>
            <a:r>
              <a:rPr lang="en-US" dirty="0"/>
              <a:t>Heredoc</a:t>
            </a:r>
            <a:endParaRPr lang="en-IN" dirty="0"/>
          </a:p>
        </p:txBody>
      </p:sp>
      <p:sp>
        <p:nvSpPr>
          <p:cNvPr id="3" name="Content Placeholder 2">
            <a:extLst>
              <a:ext uri="{FF2B5EF4-FFF2-40B4-BE49-F238E27FC236}">
                <a16:creationId xmlns:a16="http://schemas.microsoft.com/office/drawing/2014/main" id="{F7CBF29F-DD1A-684F-8EB6-E89F5AAF1B69}"/>
              </a:ext>
            </a:extLst>
          </p:cNvPr>
          <p:cNvSpPr>
            <a:spLocks noGrp="1"/>
          </p:cNvSpPr>
          <p:nvPr>
            <p:ph idx="1"/>
          </p:nvPr>
        </p:nvSpPr>
        <p:spPr/>
        <p:txBody>
          <a:bodyPr>
            <a:normAutofit fontScale="92500" lnSpcReduction="20000"/>
          </a:bodyPr>
          <a:lstStyle/>
          <a:p>
            <a:r>
              <a:rPr lang="en-US" dirty="0"/>
              <a:t>Heredoc syntax (&lt;&lt;&lt;) is the third way to delimit strings. </a:t>
            </a:r>
          </a:p>
          <a:p>
            <a:r>
              <a:rPr lang="en-US" dirty="0"/>
              <a:t>In Heredoc syntax, an identifier is provided after this heredoc &lt;&lt;&lt; operator, and immediately a new line is started to write any text. </a:t>
            </a:r>
          </a:p>
          <a:p>
            <a:r>
              <a:rPr lang="en-US" dirty="0"/>
              <a:t>To close the quotation, the string follows itself and then again that same identifier is provided. </a:t>
            </a:r>
          </a:p>
          <a:p>
            <a:r>
              <a:rPr lang="en-US" dirty="0"/>
              <a:t>That closing identifier must begin from the new line without any whitespace or tab.</a:t>
            </a:r>
          </a:p>
          <a:p>
            <a:endParaRPr lang="en-US" dirty="0"/>
          </a:p>
          <a:p>
            <a:pPr marL="0" indent="0">
              <a:buNone/>
            </a:pPr>
            <a:r>
              <a:rPr lang="en-US" dirty="0"/>
              <a:t>Naming Rules</a:t>
            </a:r>
          </a:p>
          <a:p>
            <a:r>
              <a:rPr lang="en-US" dirty="0"/>
              <a:t>The identifier should follow the naming rule that it must contain only alphanumeric characters and underscores, and must start with an underscore or a non-digit character.</a:t>
            </a:r>
            <a:endParaRPr lang="en-IN" dirty="0"/>
          </a:p>
        </p:txBody>
      </p:sp>
    </p:spTree>
    <p:extLst>
      <p:ext uri="{BB962C8B-B14F-4D97-AF65-F5344CB8AC3E}">
        <p14:creationId xmlns:p14="http://schemas.microsoft.com/office/powerpoint/2010/main" val="3722543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A4F4-CE79-C226-5022-50A616254805}"/>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01A6928E-EE2A-3916-F1AD-C9FD3380FE00}"/>
              </a:ext>
            </a:extLst>
          </p:cNvPr>
          <p:cNvPicPr>
            <a:picLocks noGrp="1" noChangeAspect="1"/>
          </p:cNvPicPr>
          <p:nvPr>
            <p:ph idx="1"/>
          </p:nvPr>
        </p:nvPicPr>
        <p:blipFill>
          <a:blip r:embed="rId2"/>
          <a:stretch>
            <a:fillRect/>
          </a:stretch>
        </p:blipFill>
        <p:spPr>
          <a:xfrm>
            <a:off x="2743200" y="2072481"/>
            <a:ext cx="8110202" cy="4665670"/>
          </a:xfrm>
        </p:spPr>
      </p:pic>
    </p:spTree>
    <p:extLst>
      <p:ext uri="{BB962C8B-B14F-4D97-AF65-F5344CB8AC3E}">
        <p14:creationId xmlns:p14="http://schemas.microsoft.com/office/powerpoint/2010/main" val="1182797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3FA8-CED5-0AF9-07DF-4F3E3C1EF512}"/>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71F06EAD-FE12-8240-ECC1-808FF1278B91}"/>
              </a:ext>
            </a:extLst>
          </p:cNvPr>
          <p:cNvPicPr>
            <a:picLocks noGrp="1" noChangeAspect="1"/>
          </p:cNvPicPr>
          <p:nvPr>
            <p:ph idx="1"/>
          </p:nvPr>
        </p:nvPicPr>
        <p:blipFill>
          <a:blip r:embed="rId2"/>
          <a:stretch>
            <a:fillRect/>
          </a:stretch>
        </p:blipFill>
        <p:spPr>
          <a:xfrm>
            <a:off x="958788" y="1447038"/>
            <a:ext cx="10748807" cy="5344379"/>
          </a:xfrm>
        </p:spPr>
      </p:pic>
    </p:spTree>
    <p:extLst>
      <p:ext uri="{BB962C8B-B14F-4D97-AF65-F5344CB8AC3E}">
        <p14:creationId xmlns:p14="http://schemas.microsoft.com/office/powerpoint/2010/main" val="2944452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25AA-F85B-CA12-0FF5-C69D4B7D7484}"/>
              </a:ext>
            </a:extLst>
          </p:cNvPr>
          <p:cNvSpPr>
            <a:spLocks noGrp="1"/>
          </p:cNvSpPr>
          <p:nvPr>
            <p:ph type="title"/>
          </p:nvPr>
        </p:nvSpPr>
        <p:spPr/>
        <p:txBody>
          <a:bodyPr/>
          <a:lstStyle/>
          <a:p>
            <a:r>
              <a:rPr lang="en-US" dirty="0" err="1"/>
              <a:t>Newdoc</a:t>
            </a:r>
            <a:endParaRPr lang="en-IN" dirty="0"/>
          </a:p>
        </p:txBody>
      </p:sp>
      <p:sp>
        <p:nvSpPr>
          <p:cNvPr id="3" name="Content Placeholder 2">
            <a:extLst>
              <a:ext uri="{FF2B5EF4-FFF2-40B4-BE49-F238E27FC236}">
                <a16:creationId xmlns:a16="http://schemas.microsoft.com/office/drawing/2014/main" id="{A6CC2183-54BA-0CBB-176E-87E6DCB5C160}"/>
              </a:ext>
            </a:extLst>
          </p:cNvPr>
          <p:cNvSpPr>
            <a:spLocks noGrp="1"/>
          </p:cNvSpPr>
          <p:nvPr>
            <p:ph idx="1"/>
          </p:nvPr>
        </p:nvSpPr>
        <p:spPr/>
        <p:txBody>
          <a:bodyPr/>
          <a:lstStyle/>
          <a:p>
            <a:r>
              <a:rPr lang="en-US" dirty="0" err="1"/>
              <a:t>Newdoc</a:t>
            </a:r>
            <a:r>
              <a:rPr lang="en-US" dirty="0"/>
              <a:t> is similar to the heredoc, but in </a:t>
            </a:r>
            <a:r>
              <a:rPr lang="en-US" dirty="0" err="1"/>
              <a:t>newdoc</a:t>
            </a:r>
            <a:r>
              <a:rPr lang="en-US" dirty="0"/>
              <a:t> parsing is not done. </a:t>
            </a:r>
          </a:p>
          <a:p>
            <a:r>
              <a:rPr lang="en-US" dirty="0"/>
              <a:t>It is also identified with three less than symbols &lt;&lt;&lt; followed by an identifier. </a:t>
            </a:r>
          </a:p>
          <a:p>
            <a:r>
              <a:rPr lang="en-US" dirty="0"/>
              <a:t>But here identifier is enclosed in single-quote, e.g. &lt;&lt;&lt;'EXP'. </a:t>
            </a:r>
            <a:r>
              <a:rPr lang="en-US" dirty="0" err="1"/>
              <a:t>Newdoc</a:t>
            </a:r>
            <a:r>
              <a:rPr lang="en-US" dirty="0"/>
              <a:t> follows the same rule as heredocs.</a:t>
            </a:r>
          </a:p>
          <a:p>
            <a:endParaRPr lang="en-US" dirty="0"/>
          </a:p>
          <a:p>
            <a:r>
              <a:rPr lang="en-US" dirty="0"/>
              <a:t>The difference between </a:t>
            </a:r>
            <a:r>
              <a:rPr lang="en-US" dirty="0" err="1"/>
              <a:t>newdoc</a:t>
            </a:r>
            <a:r>
              <a:rPr lang="en-US" dirty="0"/>
              <a:t> and heredoc is that - </a:t>
            </a:r>
            <a:r>
              <a:rPr lang="en-US" dirty="0" err="1"/>
              <a:t>Newdoc</a:t>
            </a:r>
            <a:r>
              <a:rPr lang="en-US" dirty="0"/>
              <a:t> is a single-quoted string whereas heredoc is a double-quoted string.</a:t>
            </a:r>
            <a:endParaRPr lang="en-IN" dirty="0"/>
          </a:p>
        </p:txBody>
      </p:sp>
    </p:spTree>
    <p:extLst>
      <p:ext uri="{BB962C8B-B14F-4D97-AF65-F5344CB8AC3E}">
        <p14:creationId xmlns:p14="http://schemas.microsoft.com/office/powerpoint/2010/main" val="362788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37DD-C9EE-D3F6-A721-7B5D34D6F85F}"/>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27D72FA5-D687-B1E9-6B6B-CFA133F37DFA}"/>
              </a:ext>
            </a:extLst>
          </p:cNvPr>
          <p:cNvPicPr>
            <a:picLocks noGrp="1" noChangeAspect="1"/>
          </p:cNvPicPr>
          <p:nvPr>
            <p:ph idx="1"/>
          </p:nvPr>
        </p:nvPicPr>
        <p:blipFill>
          <a:blip r:embed="rId2"/>
          <a:stretch>
            <a:fillRect/>
          </a:stretch>
        </p:blipFill>
        <p:spPr>
          <a:xfrm>
            <a:off x="2991775" y="1194234"/>
            <a:ext cx="6140631" cy="5552795"/>
          </a:xfrm>
        </p:spPr>
      </p:pic>
    </p:spTree>
    <p:extLst>
      <p:ext uri="{BB962C8B-B14F-4D97-AF65-F5344CB8AC3E}">
        <p14:creationId xmlns:p14="http://schemas.microsoft.com/office/powerpoint/2010/main" val="37816221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7739-7B4C-29F8-7FE0-6E6685E8F869}"/>
              </a:ext>
            </a:extLst>
          </p:cNvPr>
          <p:cNvSpPr>
            <a:spLocks noGrp="1"/>
          </p:cNvSpPr>
          <p:nvPr>
            <p:ph type="title"/>
          </p:nvPr>
        </p:nvSpPr>
        <p:spPr/>
        <p:txBody>
          <a:bodyPr/>
          <a:lstStyle/>
          <a:p>
            <a:r>
              <a:rPr kumimoji="0" lang="en-US" altLang="en-US" sz="4400" b="0" i="0" u="none" strike="noStrike" cap="none" normalizeH="0" baseline="0" dirty="0">
                <a:ln>
                  <a:noFill/>
                </a:ln>
                <a:solidFill>
                  <a:srgbClr val="610B38"/>
                </a:solidFill>
                <a:effectLst/>
                <a:latin typeface="erdana"/>
              </a:rPr>
              <a:t>PHP String Function Examples</a:t>
            </a:r>
            <a:endParaRPr lang="en-IN" dirty="0"/>
          </a:p>
        </p:txBody>
      </p:sp>
      <p:sp>
        <p:nvSpPr>
          <p:cNvPr id="4" name="Rectangle 1">
            <a:extLst>
              <a:ext uri="{FF2B5EF4-FFF2-40B4-BE49-F238E27FC236}">
                <a16:creationId xmlns:a16="http://schemas.microsoft.com/office/drawing/2014/main" id="{64C55F35-38DA-EE19-70E5-1A3986A5DD5A}"/>
              </a:ext>
            </a:extLst>
          </p:cNvPr>
          <p:cNvSpPr>
            <a:spLocks noGrp="1" noChangeArrowheads="1"/>
          </p:cNvSpPr>
          <p:nvPr>
            <p:ph idx="1"/>
          </p:nvPr>
        </p:nvSpPr>
        <p:spPr bwMode="auto">
          <a:xfrm>
            <a:off x="3043723" y="2000751"/>
            <a:ext cx="610455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erdana"/>
              </a:rPr>
              <a:t>PHP </a:t>
            </a:r>
            <a:r>
              <a:rPr kumimoji="0" lang="en-US" altLang="en-US" sz="2400" b="0" i="0" u="none" strike="noStrike" cap="none" normalizeH="0" baseline="0" dirty="0" err="1">
                <a:ln>
                  <a:noFill/>
                </a:ln>
                <a:effectLst/>
                <a:latin typeface="erdana"/>
              </a:rPr>
              <a:t>strtolower</a:t>
            </a:r>
            <a:r>
              <a:rPr kumimoji="0" lang="en-US" altLang="en-US" sz="2400" b="0" i="0" u="none" strike="noStrike" cap="none" normalizeH="0" baseline="0" dirty="0">
                <a:ln>
                  <a:noFill/>
                </a:ln>
                <a:effectLst/>
                <a:latin typeface="erdana"/>
              </a:rPr>
              <a:t>()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inter-regular"/>
              </a:rPr>
              <a:t>The </a:t>
            </a:r>
            <a:r>
              <a:rPr kumimoji="0" lang="en-US" altLang="en-US" sz="2000" b="0" i="0" u="none" strike="noStrike" cap="none" normalizeH="0" baseline="0" dirty="0" err="1">
                <a:ln>
                  <a:noFill/>
                </a:ln>
                <a:effectLst/>
                <a:latin typeface="inter-regular"/>
              </a:rPr>
              <a:t>strtolower</a:t>
            </a:r>
            <a:r>
              <a:rPr kumimoji="0" lang="en-US" altLang="en-US" sz="2000" b="0" i="0" u="none" strike="noStrike" cap="none" normalizeH="0" baseline="0" dirty="0">
                <a:ln>
                  <a:noFill/>
                </a:ln>
                <a:effectLst/>
                <a:latin typeface="inter-regular"/>
              </a:rPr>
              <a:t>() function returns string in lowercase letter.</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Syntax</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inter-regular"/>
              </a:rPr>
              <a:t>string </a:t>
            </a:r>
            <a:r>
              <a:rPr kumimoji="0" lang="en-US" altLang="en-US" sz="2000" b="0" i="0" u="none" strike="noStrike" cap="none" normalizeH="0" baseline="0" dirty="0" err="1">
                <a:ln>
                  <a:noFill/>
                </a:ln>
                <a:effectLst/>
                <a:latin typeface="inter-regular"/>
              </a:rPr>
              <a:t>strtolower</a:t>
            </a:r>
            <a:r>
              <a:rPr kumimoji="0" lang="en-US" altLang="en-US" sz="2000" b="0" i="0" u="none" strike="noStrike" cap="none" normalizeH="0" baseline="0" dirty="0">
                <a:ln>
                  <a:noFill/>
                </a:ln>
                <a:effectLst/>
                <a:latin typeface="inter-regular"/>
              </a:rPr>
              <a:t> ( string $string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Example</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inter-regular"/>
              </a:rPr>
              <a:t>&lt;?</a:t>
            </a:r>
            <a:r>
              <a:rPr kumimoji="0" lang="en-US" altLang="en-US" sz="2000" b="0" i="0" u="none" strike="noStrike" cap="none" normalizeH="0" baseline="0" dirty="0" err="1">
                <a:ln>
                  <a:noFill/>
                </a:ln>
                <a:effectLst/>
                <a:latin typeface="inter-regular"/>
              </a:rPr>
              <a:t>php</a:t>
            </a:r>
            <a:r>
              <a:rPr kumimoji="0" lang="en-US" altLang="en-US" sz="20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inter-regular"/>
              </a:rPr>
              <a:t>$str="My name is XYZ";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inter-regular"/>
              </a:rPr>
              <a:t>$str=</a:t>
            </a:r>
            <a:r>
              <a:rPr kumimoji="0" lang="en-US" altLang="en-US" sz="2000" b="0" i="0" u="none" strike="noStrike" cap="none" normalizeH="0" baseline="0" dirty="0" err="1">
                <a:ln>
                  <a:noFill/>
                </a:ln>
                <a:effectLst/>
                <a:latin typeface="inter-regular"/>
              </a:rPr>
              <a:t>strtolower</a:t>
            </a:r>
            <a:r>
              <a:rPr kumimoji="0" lang="en-US" altLang="en-US" sz="2000" b="0" i="0" u="none" strike="noStrike" cap="none" normalizeH="0" baseline="0" dirty="0">
                <a:ln>
                  <a:noFill/>
                </a:ln>
                <a:effectLst/>
                <a:latin typeface="inter-regular"/>
              </a:rPr>
              <a:t>($str);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effectLst/>
                <a:latin typeface="inter-regular"/>
              </a:rPr>
              <a:t>echo $str;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Output:</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my name is </a:t>
            </a:r>
            <a:r>
              <a:rPr kumimoji="0" lang="en-US" altLang="en-US" sz="1400" b="0" i="0" u="none" strike="noStrike" cap="none" normalizeH="0" baseline="0" dirty="0" err="1">
                <a:ln>
                  <a:noFill/>
                </a:ln>
                <a:effectLst/>
                <a:latin typeface="Arial Unicode MS"/>
              </a:rPr>
              <a:t>xyz</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5959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29D1-5FE0-6715-A993-99F203924C07}"/>
              </a:ext>
            </a:extLst>
          </p:cNvPr>
          <p:cNvSpPr>
            <a:spLocks noGrp="1"/>
          </p:cNvSpPr>
          <p:nvPr>
            <p:ph type="title"/>
          </p:nvPr>
        </p:nvSpPr>
        <p:spPr/>
        <p:txBody>
          <a:bodyPr/>
          <a:lstStyle/>
          <a:p>
            <a:r>
              <a:rPr lang="en-US" dirty="0"/>
              <a:t>PHP Print</a:t>
            </a:r>
            <a:endParaRPr lang="en-IN" dirty="0"/>
          </a:p>
        </p:txBody>
      </p:sp>
      <p:sp>
        <p:nvSpPr>
          <p:cNvPr id="3" name="Content Placeholder 2">
            <a:extLst>
              <a:ext uri="{FF2B5EF4-FFF2-40B4-BE49-F238E27FC236}">
                <a16:creationId xmlns:a16="http://schemas.microsoft.com/office/drawing/2014/main" id="{0A3E0F30-B2E0-B749-F4E3-310C3F08301B}"/>
              </a:ext>
            </a:extLst>
          </p:cNvPr>
          <p:cNvSpPr>
            <a:spLocks noGrp="1"/>
          </p:cNvSpPr>
          <p:nvPr>
            <p:ph idx="1"/>
          </p:nvPr>
        </p:nvSpPr>
        <p:spPr/>
        <p:txBody>
          <a:bodyPr>
            <a:normAutofit/>
          </a:bodyPr>
          <a:lstStyle/>
          <a:p>
            <a:r>
              <a:rPr lang="en-US" dirty="0"/>
              <a:t>Like PHP echo, PHP print is a language construct, so you don't need to use parenthesis with the argument list. </a:t>
            </a:r>
          </a:p>
          <a:p>
            <a:r>
              <a:rPr lang="en-US" dirty="0"/>
              <a:t>Print statement can be used with or without parentheses: print and print(). Unlike echo, it always returns 1.</a:t>
            </a:r>
          </a:p>
          <a:p>
            <a:endParaRPr lang="en-US" dirty="0"/>
          </a:p>
          <a:p>
            <a:r>
              <a:rPr lang="en-US" dirty="0"/>
              <a:t>The syntax of PHP print is given below:</a:t>
            </a:r>
          </a:p>
          <a:p>
            <a:endParaRPr lang="en-US" dirty="0"/>
          </a:p>
          <a:p>
            <a:r>
              <a:rPr lang="en-US" dirty="0"/>
              <a:t>int print(string $</a:t>
            </a:r>
            <a:r>
              <a:rPr lang="en-US" dirty="0" err="1"/>
              <a:t>arg</a:t>
            </a:r>
            <a:r>
              <a:rPr lang="en-US" dirty="0"/>
              <a:t>)  </a:t>
            </a:r>
          </a:p>
        </p:txBody>
      </p:sp>
    </p:spTree>
    <p:extLst>
      <p:ext uri="{BB962C8B-B14F-4D97-AF65-F5344CB8AC3E}">
        <p14:creationId xmlns:p14="http://schemas.microsoft.com/office/powerpoint/2010/main" val="3725397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81E9-4653-135F-40E0-D7E759ABC867}"/>
              </a:ext>
            </a:extLst>
          </p:cNvPr>
          <p:cNvSpPr>
            <a:spLocks noGrp="1"/>
          </p:cNvSpPr>
          <p:nvPr>
            <p:ph type="title"/>
          </p:nvPr>
        </p:nvSpPr>
        <p:spPr/>
        <p:txBody>
          <a:bodyPr/>
          <a:lstStyle/>
          <a:p>
            <a:r>
              <a:rPr kumimoji="0" lang="en-US" altLang="en-US" sz="4400" b="0" i="0" u="none" strike="noStrike" cap="none" normalizeH="0" baseline="0" dirty="0">
                <a:ln>
                  <a:noFill/>
                </a:ln>
                <a:solidFill>
                  <a:srgbClr val="610B4B"/>
                </a:solidFill>
                <a:effectLst/>
                <a:latin typeface="erdana"/>
              </a:rPr>
              <a:t>PHP </a:t>
            </a:r>
            <a:r>
              <a:rPr kumimoji="0" lang="en-US" altLang="en-US" sz="4400" b="0" i="0" u="none" strike="noStrike" cap="none" normalizeH="0" baseline="0" dirty="0" err="1">
                <a:ln>
                  <a:noFill/>
                </a:ln>
                <a:solidFill>
                  <a:srgbClr val="610B4B"/>
                </a:solidFill>
                <a:effectLst/>
                <a:latin typeface="erdana"/>
              </a:rPr>
              <a:t>strtoupper</a:t>
            </a:r>
            <a:r>
              <a:rPr kumimoji="0" lang="en-US" altLang="en-US" sz="4400" b="0" i="0" u="none" strike="noStrike" cap="none" normalizeH="0" baseline="0" dirty="0">
                <a:ln>
                  <a:noFill/>
                </a:ln>
                <a:solidFill>
                  <a:srgbClr val="610B4B"/>
                </a:solidFill>
                <a:effectLst/>
                <a:latin typeface="erdana"/>
              </a:rPr>
              <a:t>() function</a:t>
            </a:r>
            <a:endParaRPr lang="en-IN" dirty="0"/>
          </a:p>
        </p:txBody>
      </p:sp>
      <p:sp>
        <p:nvSpPr>
          <p:cNvPr id="4" name="Rectangle 1">
            <a:extLst>
              <a:ext uri="{FF2B5EF4-FFF2-40B4-BE49-F238E27FC236}">
                <a16:creationId xmlns:a16="http://schemas.microsoft.com/office/drawing/2014/main" id="{65BB032B-9CBC-9018-A6FF-B21A0C9A0A56}"/>
              </a:ext>
            </a:extLst>
          </p:cNvPr>
          <p:cNvSpPr>
            <a:spLocks noGrp="1" noChangeArrowheads="1"/>
          </p:cNvSpPr>
          <p:nvPr>
            <p:ph idx="1"/>
          </p:nvPr>
        </p:nvSpPr>
        <p:spPr bwMode="auto">
          <a:xfrm>
            <a:off x="3013202" y="2370081"/>
            <a:ext cx="6165599" cy="3262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inter-regular"/>
              </a:rPr>
              <a:t>The </a:t>
            </a:r>
            <a:r>
              <a:rPr kumimoji="0" lang="en-US" altLang="en-US" sz="2000" b="0" i="0" u="none" strike="noStrike" cap="none" normalizeH="0" baseline="0" dirty="0" err="1">
                <a:ln>
                  <a:noFill/>
                </a:ln>
                <a:effectLst/>
                <a:latin typeface="inter-regular"/>
              </a:rPr>
              <a:t>strtoupper</a:t>
            </a:r>
            <a:r>
              <a:rPr kumimoji="0" lang="en-US" altLang="en-US" sz="2000" b="0" i="0" u="none" strike="noStrike" cap="none" normalizeH="0" baseline="0" dirty="0">
                <a:ln>
                  <a:noFill/>
                </a:ln>
                <a:effectLst/>
                <a:latin typeface="inter-regular"/>
              </a:rPr>
              <a:t>() function returns string in uppercase letter.</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Syntax</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inter-regular"/>
              </a:rPr>
              <a:t>string </a:t>
            </a:r>
            <a:r>
              <a:rPr kumimoji="0" lang="en-US" altLang="en-US" sz="2000" b="0" i="0" u="none" strike="noStrike" cap="none" normalizeH="0" baseline="0" dirty="0" err="1">
                <a:ln>
                  <a:noFill/>
                </a:ln>
                <a:effectLst/>
                <a:latin typeface="inter-regular"/>
              </a:rPr>
              <a:t>strtoupper</a:t>
            </a:r>
            <a:r>
              <a:rPr kumimoji="0" lang="en-US" altLang="en-US" sz="2000" b="0" i="0" u="none" strike="noStrike" cap="none" normalizeH="0" baseline="0" dirty="0">
                <a:ln>
                  <a:noFill/>
                </a:ln>
                <a:effectLst/>
                <a:latin typeface="inter-regular"/>
              </a:rPr>
              <a:t> ( string $string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Example</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inter-regular"/>
              </a:rPr>
              <a:t>&lt;?</a:t>
            </a:r>
            <a:r>
              <a:rPr kumimoji="0" lang="en-US" altLang="en-US" sz="2000" b="0" i="0" u="none" strike="noStrike" cap="none" normalizeH="0" baseline="0" dirty="0" err="1">
                <a:ln>
                  <a:noFill/>
                </a:ln>
                <a:effectLst/>
                <a:latin typeface="inter-regular"/>
              </a:rPr>
              <a:t>php</a:t>
            </a:r>
            <a:r>
              <a:rPr kumimoji="0" lang="en-US" altLang="en-US" sz="20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inter-regular"/>
              </a:rPr>
              <a:t>$str="My name is XYZ";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inter-regular"/>
              </a:rPr>
              <a:t>$str=</a:t>
            </a:r>
            <a:r>
              <a:rPr kumimoji="0" lang="en-US" altLang="en-US" sz="2000" b="0" i="0" u="none" strike="noStrike" cap="none" normalizeH="0" baseline="0" dirty="0" err="1">
                <a:ln>
                  <a:noFill/>
                </a:ln>
                <a:effectLst/>
                <a:latin typeface="inter-regular"/>
              </a:rPr>
              <a:t>strtoupper</a:t>
            </a:r>
            <a:r>
              <a:rPr kumimoji="0" lang="en-US" altLang="en-US" sz="2000" b="0" i="0" u="none" strike="noStrike" cap="none" normalizeH="0" baseline="0" dirty="0">
                <a:ln>
                  <a:noFill/>
                </a:ln>
                <a:effectLst/>
                <a:latin typeface="inter-regular"/>
              </a:rPr>
              <a:t>($str);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effectLst/>
                <a:latin typeface="inter-regular"/>
              </a:rPr>
              <a:t>echo $str;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Output:</a:t>
            </a:r>
            <a:endParaRPr kumimoji="0" lang="en-US" altLang="en-US" sz="11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MY NAME IS XYZ</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62077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D11D-8BA4-8677-6102-AF9048367628}"/>
              </a:ext>
            </a:extLst>
          </p:cNvPr>
          <p:cNvSpPr>
            <a:spLocks noGrp="1"/>
          </p:cNvSpPr>
          <p:nvPr>
            <p:ph type="title"/>
          </p:nvPr>
        </p:nvSpPr>
        <p:spPr/>
        <p:txBody>
          <a:bodyPr/>
          <a:lstStyle/>
          <a:p>
            <a:r>
              <a:rPr kumimoji="0" lang="en-US" altLang="en-US" sz="4400" b="0" i="0" u="none" strike="noStrike" cap="none" normalizeH="0" baseline="0" dirty="0">
                <a:ln>
                  <a:noFill/>
                </a:ln>
                <a:solidFill>
                  <a:srgbClr val="610B4B"/>
                </a:solidFill>
                <a:effectLst/>
                <a:latin typeface="erdana"/>
              </a:rPr>
              <a:t>PHP </a:t>
            </a:r>
            <a:r>
              <a:rPr kumimoji="0" lang="en-US" altLang="en-US" sz="4400" b="0" i="0" u="none" strike="noStrike" cap="none" normalizeH="0" baseline="0" dirty="0" err="1">
                <a:ln>
                  <a:noFill/>
                </a:ln>
                <a:solidFill>
                  <a:srgbClr val="610B4B"/>
                </a:solidFill>
                <a:effectLst/>
                <a:latin typeface="erdana"/>
              </a:rPr>
              <a:t>ucfirst</a:t>
            </a:r>
            <a:r>
              <a:rPr kumimoji="0" lang="en-US" altLang="en-US" sz="4400" b="0" i="0" u="none" strike="noStrike" cap="none" normalizeH="0" baseline="0" dirty="0">
                <a:ln>
                  <a:noFill/>
                </a:ln>
                <a:solidFill>
                  <a:srgbClr val="610B4B"/>
                </a:solidFill>
                <a:effectLst/>
                <a:latin typeface="erdana"/>
              </a:rPr>
              <a:t>() function</a:t>
            </a:r>
            <a:endParaRPr lang="en-IN" dirty="0"/>
          </a:p>
        </p:txBody>
      </p:sp>
      <p:sp>
        <p:nvSpPr>
          <p:cNvPr id="4" name="Rectangle 1">
            <a:extLst>
              <a:ext uri="{FF2B5EF4-FFF2-40B4-BE49-F238E27FC236}">
                <a16:creationId xmlns:a16="http://schemas.microsoft.com/office/drawing/2014/main" id="{41930668-EDFB-A4B0-AB44-B7C3C6DC488B}"/>
              </a:ext>
            </a:extLst>
          </p:cNvPr>
          <p:cNvSpPr>
            <a:spLocks noGrp="1" noChangeArrowheads="1"/>
          </p:cNvSpPr>
          <p:nvPr>
            <p:ph idx="1"/>
          </p:nvPr>
        </p:nvSpPr>
        <p:spPr bwMode="auto">
          <a:xfrm>
            <a:off x="2121806" y="1773475"/>
            <a:ext cx="7948388"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inter-regular"/>
              </a:rPr>
              <a:t>The </a:t>
            </a:r>
            <a:r>
              <a:rPr kumimoji="0" lang="en-US" altLang="en-US" sz="2400" b="0" i="0" u="none" strike="noStrike" cap="none" normalizeH="0" baseline="0" dirty="0" err="1">
                <a:ln>
                  <a:noFill/>
                </a:ln>
                <a:effectLst/>
                <a:latin typeface="inter-regular"/>
              </a:rPr>
              <a:t>ucfirst</a:t>
            </a:r>
            <a:r>
              <a:rPr kumimoji="0" lang="en-US" altLang="en-US" sz="2400" b="0" i="0" u="none" strike="noStrike" cap="none" normalizeH="0" baseline="0" dirty="0">
                <a:ln>
                  <a:noFill/>
                </a:ln>
                <a:effectLst/>
                <a:latin typeface="inter-regular"/>
              </a:rPr>
              <a:t>() function returns string converting first character into uppercase. It doesn't change the case of other characters.</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inter-bold"/>
              </a:rPr>
              <a:t>Syntax</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inter-regular"/>
              </a:rPr>
              <a:t>string </a:t>
            </a:r>
            <a:r>
              <a:rPr kumimoji="0" lang="en-US" altLang="en-US" sz="2400" b="0" i="0" u="none" strike="noStrike" cap="none" normalizeH="0" baseline="0" dirty="0" err="1">
                <a:ln>
                  <a:noFill/>
                </a:ln>
                <a:effectLst/>
                <a:latin typeface="inter-regular"/>
              </a:rPr>
              <a:t>ucfirst</a:t>
            </a:r>
            <a:r>
              <a:rPr kumimoji="0" lang="en-US" altLang="en-US" sz="2400" b="0" i="0" u="none" strike="noStrike" cap="none" normalizeH="0" baseline="0" dirty="0">
                <a:ln>
                  <a:noFill/>
                </a:ln>
                <a:effectLst/>
                <a:latin typeface="inter-regular"/>
              </a:rPr>
              <a:t> ( string $str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inter-bold"/>
              </a:rPr>
              <a:t>Example</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inter-regular"/>
              </a:rPr>
              <a:t>&lt;?</a:t>
            </a:r>
            <a:r>
              <a:rPr kumimoji="0" lang="en-US" altLang="en-US" sz="2400" b="0" i="0" u="none" strike="noStrike" cap="none" normalizeH="0" baseline="0" dirty="0" err="1">
                <a:ln>
                  <a:noFill/>
                </a:ln>
                <a:effectLst/>
                <a:latin typeface="inter-regular"/>
              </a:rPr>
              <a:t>php</a:t>
            </a:r>
            <a:r>
              <a:rPr kumimoji="0" lang="en-US" altLang="en-US" sz="24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effectLst/>
                <a:latin typeface="inter-regular"/>
              </a:rPr>
              <a:t>$str="my name is </a:t>
            </a:r>
            <a:r>
              <a:rPr kumimoji="0" lang="en-US" altLang="en-US" sz="2400" b="0" i="0" u="none" strike="noStrike" cap="none" normalizeH="0" baseline="0" dirty="0" err="1">
                <a:ln>
                  <a:noFill/>
                </a:ln>
                <a:effectLst/>
                <a:latin typeface="inter-regular"/>
              </a:rPr>
              <a:t>xyz</a:t>
            </a:r>
            <a:r>
              <a:rPr kumimoji="0" lang="en-US" altLang="en-US" sz="24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effectLst/>
                <a:latin typeface="inter-regular"/>
              </a:rPr>
              <a:t>$str=</a:t>
            </a:r>
            <a:r>
              <a:rPr kumimoji="0" lang="en-US" altLang="en-US" sz="2400" b="0" i="0" u="none" strike="noStrike" cap="none" normalizeH="0" baseline="0" dirty="0" err="1">
                <a:ln>
                  <a:noFill/>
                </a:ln>
                <a:effectLst/>
                <a:latin typeface="inter-regular"/>
              </a:rPr>
              <a:t>ucfirst</a:t>
            </a:r>
            <a:r>
              <a:rPr kumimoji="0" lang="en-US" altLang="en-US" sz="2400" b="0" i="0" u="none" strike="noStrike" cap="none" normalizeH="0" baseline="0" dirty="0">
                <a:ln>
                  <a:noFill/>
                </a:ln>
                <a:effectLst/>
                <a:latin typeface="inter-regular"/>
              </a:rPr>
              <a:t>($str);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effectLst/>
                <a:latin typeface="inter-regular"/>
              </a:rPr>
              <a:t>echo $str;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inter-bold"/>
              </a:rPr>
              <a:t>Output:</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My name is </a:t>
            </a:r>
            <a:r>
              <a:rPr kumimoji="0" lang="en-US" altLang="en-US" sz="1600" b="0" i="0" u="none" strike="noStrike" cap="none" normalizeH="0" baseline="0" dirty="0" err="1">
                <a:ln>
                  <a:noFill/>
                </a:ln>
                <a:effectLst/>
                <a:latin typeface="Arial Unicode MS"/>
              </a:rPr>
              <a:t>xyz</a:t>
            </a: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56668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449B-1CF4-2609-39BF-766C0E565875}"/>
              </a:ext>
            </a:extLst>
          </p:cNvPr>
          <p:cNvSpPr>
            <a:spLocks noGrp="1"/>
          </p:cNvSpPr>
          <p:nvPr>
            <p:ph type="title"/>
          </p:nvPr>
        </p:nvSpPr>
        <p:spPr/>
        <p:txBody>
          <a:bodyPr/>
          <a:lstStyle/>
          <a:p>
            <a:r>
              <a:rPr kumimoji="0" lang="en-US" altLang="en-US" sz="4400" b="0" i="0" u="none" strike="noStrike" cap="none" normalizeH="0" baseline="0" dirty="0">
                <a:ln>
                  <a:noFill/>
                </a:ln>
                <a:solidFill>
                  <a:srgbClr val="610B4B"/>
                </a:solidFill>
                <a:effectLst/>
                <a:latin typeface="erdana"/>
              </a:rPr>
              <a:t>PHP </a:t>
            </a:r>
            <a:r>
              <a:rPr kumimoji="0" lang="en-US" altLang="en-US" sz="4400" b="0" i="0" u="none" strike="noStrike" cap="none" normalizeH="0" baseline="0" dirty="0" err="1">
                <a:ln>
                  <a:noFill/>
                </a:ln>
                <a:solidFill>
                  <a:srgbClr val="610B4B"/>
                </a:solidFill>
                <a:effectLst/>
                <a:latin typeface="erdana"/>
              </a:rPr>
              <a:t>ucwords</a:t>
            </a:r>
            <a:r>
              <a:rPr kumimoji="0" lang="en-US" altLang="en-US" sz="4400" b="0" i="0" u="none" strike="noStrike" cap="none" normalizeH="0" baseline="0" dirty="0">
                <a:ln>
                  <a:noFill/>
                </a:ln>
                <a:solidFill>
                  <a:srgbClr val="610B4B"/>
                </a:solidFill>
                <a:effectLst/>
                <a:latin typeface="erdana"/>
              </a:rPr>
              <a:t>() function</a:t>
            </a:r>
            <a:endParaRPr lang="en-IN" dirty="0"/>
          </a:p>
        </p:txBody>
      </p:sp>
      <p:sp>
        <p:nvSpPr>
          <p:cNvPr id="4" name="Rectangle 1">
            <a:extLst>
              <a:ext uri="{FF2B5EF4-FFF2-40B4-BE49-F238E27FC236}">
                <a16:creationId xmlns:a16="http://schemas.microsoft.com/office/drawing/2014/main" id="{CFF0C481-F46A-2E4A-8A34-46BE78AAD88D}"/>
              </a:ext>
            </a:extLst>
          </p:cNvPr>
          <p:cNvSpPr>
            <a:spLocks noGrp="1" noChangeArrowheads="1"/>
          </p:cNvSpPr>
          <p:nvPr>
            <p:ph idx="1"/>
          </p:nvPr>
        </p:nvSpPr>
        <p:spPr bwMode="auto">
          <a:xfrm>
            <a:off x="2669868" y="1888883"/>
            <a:ext cx="6852263"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inter-regular"/>
              </a:rPr>
              <a:t>The </a:t>
            </a:r>
            <a:r>
              <a:rPr kumimoji="0" lang="en-US" altLang="en-US" sz="2400" b="0" i="0" u="none" strike="noStrike" cap="none" normalizeH="0" baseline="0" dirty="0" err="1">
                <a:ln>
                  <a:noFill/>
                </a:ln>
                <a:effectLst/>
                <a:latin typeface="inter-regular"/>
              </a:rPr>
              <a:t>ucwords</a:t>
            </a:r>
            <a:r>
              <a:rPr kumimoji="0" lang="en-US" altLang="en-US" sz="2400" b="0" i="0" u="none" strike="noStrike" cap="none" normalizeH="0" baseline="0" dirty="0">
                <a:ln>
                  <a:noFill/>
                </a:ln>
                <a:effectLst/>
                <a:latin typeface="inter-regular"/>
              </a:rPr>
              <a:t>() function returns string converting first character of each word into uppercase.</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inter-bold"/>
              </a:rPr>
              <a:t>Syntax</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inter-regular"/>
              </a:rPr>
              <a:t>string </a:t>
            </a:r>
            <a:r>
              <a:rPr kumimoji="0" lang="en-US" altLang="en-US" sz="2400" b="0" i="0" u="none" strike="noStrike" cap="none" normalizeH="0" baseline="0" dirty="0" err="1">
                <a:ln>
                  <a:noFill/>
                </a:ln>
                <a:effectLst/>
                <a:latin typeface="inter-regular"/>
              </a:rPr>
              <a:t>ucwords</a:t>
            </a:r>
            <a:r>
              <a:rPr kumimoji="0" lang="en-US" altLang="en-US" sz="2400" b="0" i="0" u="none" strike="noStrike" cap="none" normalizeH="0" baseline="0" dirty="0">
                <a:ln>
                  <a:noFill/>
                </a:ln>
                <a:effectLst/>
                <a:latin typeface="inter-regular"/>
              </a:rPr>
              <a:t> ( string $str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inter-bold"/>
              </a:rPr>
              <a:t>Example</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inter-regular"/>
              </a:rPr>
              <a:t>&lt;?</a:t>
            </a:r>
            <a:r>
              <a:rPr kumimoji="0" lang="en-US" altLang="en-US" sz="2400" b="0" i="0" u="none" strike="noStrike" cap="none" normalizeH="0" baseline="0" dirty="0" err="1">
                <a:ln>
                  <a:noFill/>
                </a:ln>
                <a:effectLst/>
                <a:latin typeface="inter-regular"/>
              </a:rPr>
              <a:t>php</a:t>
            </a:r>
            <a:r>
              <a:rPr kumimoji="0" lang="en-US" altLang="en-US" sz="24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effectLst/>
                <a:latin typeface="inter-regular"/>
              </a:rPr>
              <a:t>$str="my name is </a:t>
            </a:r>
            <a:r>
              <a:rPr kumimoji="0" lang="en-US" altLang="en-US" sz="2400" b="0" i="0" u="none" strike="noStrike" cap="none" normalizeH="0" baseline="0" dirty="0" err="1">
                <a:ln>
                  <a:noFill/>
                </a:ln>
                <a:effectLst/>
                <a:latin typeface="inter-regular"/>
              </a:rPr>
              <a:t>abc</a:t>
            </a:r>
            <a:r>
              <a:rPr kumimoji="0" lang="en-US" altLang="en-US" sz="2400" b="0" i="0" u="none" strike="noStrike" cap="none" normalizeH="0" baseline="0" dirty="0">
                <a:ln>
                  <a:noFill/>
                </a:ln>
                <a:effectLst/>
                <a:latin typeface="inter-regular"/>
              </a:rPr>
              <a:t> </a:t>
            </a:r>
            <a:r>
              <a:rPr kumimoji="0" lang="en-US" altLang="en-US" sz="2400" b="0" i="0" u="none" strike="noStrike" cap="none" normalizeH="0" baseline="0" dirty="0" err="1">
                <a:ln>
                  <a:noFill/>
                </a:ln>
                <a:effectLst/>
                <a:latin typeface="inter-regular"/>
              </a:rPr>
              <a:t>xyz</a:t>
            </a:r>
            <a:r>
              <a:rPr kumimoji="0" lang="en-US" altLang="en-US" sz="24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effectLst/>
                <a:latin typeface="inter-regular"/>
              </a:rPr>
              <a:t>$str=</a:t>
            </a:r>
            <a:r>
              <a:rPr kumimoji="0" lang="en-US" altLang="en-US" sz="2400" b="0" i="0" u="none" strike="noStrike" cap="none" normalizeH="0" baseline="0" dirty="0" err="1">
                <a:ln>
                  <a:noFill/>
                </a:ln>
                <a:effectLst/>
                <a:latin typeface="inter-regular"/>
              </a:rPr>
              <a:t>ucwords</a:t>
            </a:r>
            <a:r>
              <a:rPr kumimoji="0" lang="en-US" altLang="en-US" sz="2400" b="0" i="0" u="none" strike="noStrike" cap="none" normalizeH="0" baseline="0" dirty="0">
                <a:ln>
                  <a:noFill/>
                </a:ln>
                <a:effectLst/>
                <a:latin typeface="inter-regular"/>
              </a:rPr>
              <a:t>($str);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effectLst/>
                <a:latin typeface="inter-regular"/>
              </a:rPr>
              <a:t>echo $str;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inter-bold"/>
              </a:rPr>
              <a:t>Output:</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My Name Is </a:t>
            </a:r>
            <a:r>
              <a:rPr kumimoji="0" lang="en-US" altLang="en-US" sz="1600" b="0" i="0" u="none" strike="noStrike" cap="none" normalizeH="0" baseline="0" dirty="0" err="1">
                <a:ln>
                  <a:noFill/>
                </a:ln>
                <a:effectLst/>
                <a:latin typeface="Arial Unicode MS"/>
              </a:rPr>
              <a:t>Abc</a:t>
            </a:r>
            <a:r>
              <a:rPr kumimoji="0" lang="en-US" altLang="en-US" sz="1600" b="0" i="0" u="none" strike="noStrike" cap="none" normalizeH="0" baseline="0" dirty="0">
                <a:ln>
                  <a:noFill/>
                </a:ln>
                <a:effectLst/>
                <a:latin typeface="Arial Unicode MS"/>
              </a:rPr>
              <a:t> </a:t>
            </a:r>
            <a:r>
              <a:rPr kumimoji="0" lang="en-US" altLang="en-US" sz="1600" b="0" i="0" u="none" strike="noStrike" cap="none" normalizeH="0" baseline="0" dirty="0" err="1">
                <a:ln>
                  <a:noFill/>
                </a:ln>
                <a:effectLst/>
                <a:latin typeface="Arial Unicode MS"/>
              </a:rPr>
              <a:t>Xyz</a:t>
            </a: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6003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4086-83AF-9FF3-C2E7-2661C83A2ACC}"/>
              </a:ext>
            </a:extLst>
          </p:cNvPr>
          <p:cNvSpPr>
            <a:spLocks noGrp="1"/>
          </p:cNvSpPr>
          <p:nvPr>
            <p:ph type="title"/>
          </p:nvPr>
        </p:nvSpPr>
        <p:spPr/>
        <p:txBody>
          <a:bodyPr/>
          <a:lstStyle/>
          <a:p>
            <a:r>
              <a:rPr kumimoji="0" lang="en-US" altLang="en-US" sz="4400" b="0" i="0" u="none" strike="noStrike" cap="none" normalizeH="0" baseline="0" dirty="0">
                <a:ln>
                  <a:noFill/>
                </a:ln>
                <a:solidFill>
                  <a:srgbClr val="610B4B"/>
                </a:solidFill>
                <a:effectLst/>
                <a:latin typeface="erdana"/>
              </a:rPr>
              <a:t>PHP </a:t>
            </a:r>
            <a:r>
              <a:rPr kumimoji="0" lang="en-US" altLang="en-US" sz="4400" b="0" i="0" u="none" strike="noStrike" cap="none" normalizeH="0" baseline="0" dirty="0" err="1">
                <a:ln>
                  <a:noFill/>
                </a:ln>
                <a:solidFill>
                  <a:srgbClr val="610B4B"/>
                </a:solidFill>
                <a:effectLst/>
                <a:latin typeface="erdana"/>
              </a:rPr>
              <a:t>strrev</a:t>
            </a:r>
            <a:r>
              <a:rPr kumimoji="0" lang="en-US" altLang="en-US" sz="4400" b="0" i="0" u="none" strike="noStrike" cap="none" normalizeH="0" baseline="0" dirty="0">
                <a:ln>
                  <a:noFill/>
                </a:ln>
                <a:solidFill>
                  <a:srgbClr val="610B4B"/>
                </a:solidFill>
                <a:effectLst/>
                <a:latin typeface="erdana"/>
              </a:rPr>
              <a:t>() function</a:t>
            </a:r>
            <a:endParaRPr lang="en-IN" dirty="0"/>
          </a:p>
        </p:txBody>
      </p:sp>
      <p:sp>
        <p:nvSpPr>
          <p:cNvPr id="4" name="Rectangle 1">
            <a:extLst>
              <a:ext uri="{FF2B5EF4-FFF2-40B4-BE49-F238E27FC236}">
                <a16:creationId xmlns:a16="http://schemas.microsoft.com/office/drawing/2014/main" id="{F340A960-D242-E215-EDBE-15FD590F6C81}"/>
              </a:ext>
            </a:extLst>
          </p:cNvPr>
          <p:cNvSpPr>
            <a:spLocks noGrp="1" noChangeArrowheads="1"/>
          </p:cNvSpPr>
          <p:nvPr>
            <p:ph idx="1"/>
          </p:nvPr>
        </p:nvSpPr>
        <p:spPr bwMode="auto">
          <a:xfrm>
            <a:off x="2864604" y="1723752"/>
            <a:ext cx="6462795"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The </a:t>
            </a:r>
            <a:r>
              <a:rPr kumimoji="0" lang="en-US" altLang="en-US" b="0" i="0" u="none" strike="noStrike" cap="none" normalizeH="0" baseline="0" dirty="0" err="1">
                <a:ln>
                  <a:noFill/>
                </a:ln>
                <a:effectLst/>
                <a:latin typeface="inter-regular"/>
              </a:rPr>
              <a:t>strrev</a:t>
            </a:r>
            <a:r>
              <a:rPr kumimoji="0" lang="en-US" altLang="en-US" b="0" i="0" u="none" strike="noStrike" cap="none" normalizeH="0" baseline="0" dirty="0">
                <a:ln>
                  <a:noFill/>
                </a:ln>
                <a:effectLst/>
                <a:latin typeface="inter-regular"/>
              </a:rPr>
              <a:t>() function returns reversed string.</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Syntax</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inter-regular"/>
              </a:rPr>
              <a:t>string </a:t>
            </a:r>
            <a:r>
              <a:rPr kumimoji="0" lang="en-US" altLang="en-US" b="0" i="0" u="none" strike="noStrike" cap="none" normalizeH="0" baseline="0" dirty="0" err="1">
                <a:ln>
                  <a:noFill/>
                </a:ln>
                <a:effectLst/>
                <a:latin typeface="inter-regular"/>
              </a:rPr>
              <a:t>strrev</a:t>
            </a:r>
            <a:r>
              <a:rPr kumimoji="0" lang="en-US" altLang="en-US" b="0" i="0" u="none" strike="noStrike" cap="none" normalizeH="0" baseline="0" dirty="0">
                <a:ln>
                  <a:noFill/>
                </a:ln>
                <a:effectLst/>
                <a:latin typeface="inter-regular"/>
              </a:rPr>
              <a:t> ( string $string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Example</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inter-regular"/>
              </a:rPr>
              <a:t>&lt;?</a:t>
            </a:r>
            <a:r>
              <a:rPr kumimoji="0" lang="en-US" altLang="en-US" b="0" i="0" u="none" strike="noStrike" cap="none" normalizeH="0" baseline="0" dirty="0" err="1">
                <a:ln>
                  <a:noFill/>
                </a:ln>
                <a:effectLst/>
                <a:latin typeface="inter-regular"/>
              </a:rPr>
              <a:t>php</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effectLst/>
                <a:latin typeface="inter-regular"/>
              </a:rPr>
              <a:t>$str="my name is </a:t>
            </a:r>
            <a:r>
              <a:rPr kumimoji="0" lang="en-US" altLang="en-US" b="0" i="0" u="none" strike="noStrike" cap="none" normalizeH="0" baseline="0" dirty="0" err="1">
                <a:ln>
                  <a:noFill/>
                </a:ln>
                <a:effectLst/>
                <a:latin typeface="inter-regular"/>
              </a:rPr>
              <a:t>xyz</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effectLst/>
                <a:latin typeface="inter-regular"/>
              </a:rPr>
              <a:t>$str=</a:t>
            </a:r>
            <a:r>
              <a:rPr kumimoji="0" lang="en-US" altLang="en-US" b="0" i="0" u="none" strike="noStrike" cap="none" normalizeH="0" baseline="0" dirty="0" err="1">
                <a:ln>
                  <a:noFill/>
                </a:ln>
                <a:effectLst/>
                <a:latin typeface="inter-regular"/>
              </a:rPr>
              <a:t>strrev</a:t>
            </a:r>
            <a:r>
              <a:rPr kumimoji="0" lang="en-US" altLang="en-US" b="0" i="0" u="none" strike="noStrike" cap="none" normalizeH="0" baseline="0" dirty="0">
                <a:ln>
                  <a:noFill/>
                </a:ln>
                <a:effectLst/>
                <a:latin typeface="inter-regular"/>
              </a:rPr>
              <a:t>($str);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effectLst/>
                <a:latin typeface="inter-regular"/>
              </a:rPr>
              <a:t>echo $str;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Output:</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rial Unicode MS"/>
              </a:rPr>
              <a:t>zyx</a:t>
            </a:r>
            <a:r>
              <a:rPr kumimoji="0" lang="en-US" altLang="en-US" sz="1800" b="0" i="0" u="none" strike="noStrike" cap="none" normalizeH="0" baseline="0" dirty="0">
                <a:ln>
                  <a:noFill/>
                </a:ln>
                <a:effectLst/>
                <a:latin typeface="Arial Unicode MS"/>
              </a:rPr>
              <a:t> </a:t>
            </a:r>
            <a:r>
              <a:rPr kumimoji="0" lang="en-US" altLang="en-US" sz="1800" b="0" i="0" u="none" strike="noStrike" cap="none" normalizeH="0" baseline="0" dirty="0" err="1">
                <a:ln>
                  <a:noFill/>
                </a:ln>
                <a:effectLst/>
                <a:latin typeface="Arial Unicode MS"/>
              </a:rPr>
              <a:t>si</a:t>
            </a:r>
            <a:r>
              <a:rPr kumimoji="0" lang="en-US" altLang="en-US" sz="1800" b="0" i="0" u="none" strike="noStrike" cap="none" normalizeH="0" baseline="0" dirty="0">
                <a:ln>
                  <a:noFill/>
                </a:ln>
                <a:effectLst/>
                <a:latin typeface="Arial Unicode MS"/>
              </a:rPr>
              <a:t> </a:t>
            </a:r>
            <a:r>
              <a:rPr kumimoji="0" lang="en-US" altLang="en-US" sz="1800" b="0" i="0" u="none" strike="noStrike" cap="none" normalizeH="0" baseline="0" dirty="0" err="1">
                <a:ln>
                  <a:noFill/>
                </a:ln>
                <a:effectLst/>
                <a:latin typeface="Arial Unicode MS"/>
              </a:rPr>
              <a:t>eman</a:t>
            </a:r>
            <a:r>
              <a:rPr kumimoji="0" lang="en-US" altLang="en-US" sz="1800" b="0" i="0" u="none" strike="noStrike" cap="none" normalizeH="0" baseline="0" dirty="0">
                <a:ln>
                  <a:noFill/>
                </a:ln>
                <a:effectLst/>
                <a:latin typeface="Arial Unicode MS"/>
              </a:rPr>
              <a:t> </a:t>
            </a:r>
            <a:r>
              <a:rPr kumimoji="0" lang="en-US" altLang="en-US" sz="1800" b="0" i="0" u="none" strike="noStrike" cap="none" normalizeH="0" baseline="0" dirty="0" err="1">
                <a:ln>
                  <a:noFill/>
                </a:ln>
                <a:effectLst/>
                <a:latin typeface="Arial Unicode MS"/>
              </a:rPr>
              <a:t>ym</a:t>
            </a:r>
            <a:endParaRPr kumimoji="0" lang="en-US" altLang="en-US"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603126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C415-3A2D-7B08-FCA1-69EE65E7186E}"/>
              </a:ext>
            </a:extLst>
          </p:cNvPr>
          <p:cNvSpPr>
            <a:spLocks noGrp="1"/>
          </p:cNvSpPr>
          <p:nvPr>
            <p:ph type="title"/>
          </p:nvPr>
        </p:nvSpPr>
        <p:spPr/>
        <p:txBody>
          <a:bodyPr/>
          <a:lstStyle/>
          <a:p>
            <a:r>
              <a:rPr kumimoji="0" lang="en-US" altLang="en-US" sz="4400" b="0" i="0" u="none" strike="noStrike" cap="none" normalizeH="0" baseline="0" dirty="0">
                <a:ln>
                  <a:noFill/>
                </a:ln>
                <a:solidFill>
                  <a:srgbClr val="610B4B"/>
                </a:solidFill>
                <a:effectLst/>
                <a:latin typeface="erdana"/>
              </a:rPr>
              <a:t>PHP </a:t>
            </a:r>
            <a:r>
              <a:rPr kumimoji="0" lang="en-US" altLang="en-US" sz="4400" b="0" i="0" u="none" strike="noStrike" cap="none" normalizeH="0" baseline="0" dirty="0" err="1">
                <a:ln>
                  <a:noFill/>
                </a:ln>
                <a:solidFill>
                  <a:srgbClr val="610B4B"/>
                </a:solidFill>
                <a:effectLst/>
                <a:latin typeface="erdana"/>
              </a:rPr>
              <a:t>strlen</a:t>
            </a:r>
            <a:r>
              <a:rPr kumimoji="0" lang="en-US" altLang="en-US" sz="4400" b="0" i="0" u="none" strike="noStrike" cap="none" normalizeH="0" baseline="0" dirty="0">
                <a:ln>
                  <a:noFill/>
                </a:ln>
                <a:solidFill>
                  <a:srgbClr val="610B4B"/>
                </a:solidFill>
                <a:effectLst/>
                <a:latin typeface="erdana"/>
              </a:rPr>
              <a:t>() function</a:t>
            </a:r>
            <a:endParaRPr lang="en-IN" dirty="0"/>
          </a:p>
        </p:txBody>
      </p:sp>
      <p:sp>
        <p:nvSpPr>
          <p:cNvPr id="4" name="Rectangle 1">
            <a:extLst>
              <a:ext uri="{FF2B5EF4-FFF2-40B4-BE49-F238E27FC236}">
                <a16:creationId xmlns:a16="http://schemas.microsoft.com/office/drawing/2014/main" id="{A7DDCAA2-9F8B-07FB-0F05-994231A59697}"/>
              </a:ext>
            </a:extLst>
          </p:cNvPr>
          <p:cNvSpPr>
            <a:spLocks noGrp="1" noChangeArrowheads="1"/>
          </p:cNvSpPr>
          <p:nvPr>
            <p:ph idx="1"/>
          </p:nvPr>
        </p:nvSpPr>
        <p:spPr bwMode="auto">
          <a:xfrm>
            <a:off x="2564265" y="1723752"/>
            <a:ext cx="7063472"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The </a:t>
            </a:r>
            <a:r>
              <a:rPr kumimoji="0" lang="en-US" altLang="en-US" b="0" i="0" u="none" strike="noStrike" cap="none" normalizeH="0" baseline="0" dirty="0" err="1">
                <a:ln>
                  <a:noFill/>
                </a:ln>
                <a:effectLst/>
                <a:latin typeface="inter-regular"/>
              </a:rPr>
              <a:t>strlen</a:t>
            </a:r>
            <a:r>
              <a:rPr kumimoji="0" lang="en-US" altLang="en-US" b="0" i="0" u="none" strike="noStrike" cap="none" normalizeH="0" baseline="0" dirty="0">
                <a:ln>
                  <a:noFill/>
                </a:ln>
                <a:effectLst/>
                <a:latin typeface="inter-regular"/>
              </a:rPr>
              <a:t>() function returns length of the string.</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Syntax</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inter-regular"/>
              </a:rPr>
              <a:t>int </a:t>
            </a:r>
            <a:r>
              <a:rPr kumimoji="0" lang="en-US" altLang="en-US" b="0" i="0" u="none" strike="noStrike" cap="none" normalizeH="0" baseline="0" dirty="0" err="1">
                <a:ln>
                  <a:noFill/>
                </a:ln>
                <a:effectLst/>
                <a:latin typeface="inter-regular"/>
              </a:rPr>
              <a:t>strlen</a:t>
            </a:r>
            <a:r>
              <a:rPr kumimoji="0" lang="en-US" altLang="en-US" b="0" i="0" u="none" strike="noStrike" cap="none" normalizeH="0" baseline="0" dirty="0">
                <a:ln>
                  <a:noFill/>
                </a:ln>
                <a:effectLst/>
                <a:latin typeface="inter-regular"/>
              </a:rPr>
              <a:t> ( string $string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Example</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inter-regular"/>
              </a:rPr>
              <a:t>&lt;?</a:t>
            </a:r>
            <a:r>
              <a:rPr kumimoji="0" lang="en-US" altLang="en-US" b="0" i="0" u="none" strike="noStrike" cap="none" normalizeH="0" baseline="0" dirty="0" err="1">
                <a:ln>
                  <a:noFill/>
                </a:ln>
                <a:effectLst/>
                <a:latin typeface="inter-regular"/>
              </a:rPr>
              <a:t>php</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effectLst/>
                <a:latin typeface="inter-regular"/>
              </a:rPr>
              <a:t>$str="my name is </a:t>
            </a:r>
            <a:r>
              <a:rPr kumimoji="0" lang="en-US" altLang="en-US" b="0" i="0" u="none" strike="noStrike" cap="none" normalizeH="0" baseline="0" dirty="0" err="1">
                <a:ln>
                  <a:noFill/>
                </a:ln>
                <a:effectLst/>
                <a:latin typeface="inter-regular"/>
              </a:rPr>
              <a:t>xyz</a:t>
            </a:r>
            <a:r>
              <a:rPr kumimoji="0" lang="en-US" altLang="en-US"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effectLst/>
                <a:latin typeface="inter-regular"/>
              </a:rPr>
              <a:t>$str=</a:t>
            </a:r>
            <a:r>
              <a:rPr kumimoji="0" lang="en-US" altLang="en-US" b="0" i="0" u="none" strike="noStrike" cap="none" normalizeH="0" baseline="0" dirty="0" err="1">
                <a:ln>
                  <a:noFill/>
                </a:ln>
                <a:effectLst/>
                <a:latin typeface="inter-regular"/>
              </a:rPr>
              <a:t>strlen</a:t>
            </a:r>
            <a:r>
              <a:rPr kumimoji="0" lang="en-US" altLang="en-US" b="0" i="0" u="none" strike="noStrike" cap="none" normalizeH="0" baseline="0" dirty="0">
                <a:ln>
                  <a:noFill/>
                </a:ln>
                <a:effectLst/>
                <a:latin typeface="inter-regular"/>
              </a:rPr>
              <a:t>($str);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effectLst/>
                <a:latin typeface="inter-regular"/>
              </a:rPr>
              <a:t>echo $str;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Output:</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Unicode MS"/>
              </a:rPr>
              <a:t>14</a:t>
            </a:r>
            <a:endParaRPr kumimoji="0" lang="en-US" altLang="en-US"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33185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287A-94CB-1B29-E7FA-5FDE08E6D7AD}"/>
              </a:ext>
            </a:extLst>
          </p:cNvPr>
          <p:cNvSpPr>
            <a:spLocks noGrp="1"/>
          </p:cNvSpPr>
          <p:nvPr>
            <p:ph type="title"/>
          </p:nvPr>
        </p:nvSpPr>
        <p:spPr/>
        <p:txBody>
          <a:bodyPr/>
          <a:lstStyle/>
          <a:p>
            <a:r>
              <a:rPr lang="en-US" dirty="0"/>
              <a:t>PHP Math</a:t>
            </a:r>
            <a:endParaRPr lang="en-IN" dirty="0"/>
          </a:p>
        </p:txBody>
      </p:sp>
      <p:sp>
        <p:nvSpPr>
          <p:cNvPr id="3" name="Content Placeholder 2">
            <a:extLst>
              <a:ext uri="{FF2B5EF4-FFF2-40B4-BE49-F238E27FC236}">
                <a16:creationId xmlns:a16="http://schemas.microsoft.com/office/drawing/2014/main" id="{7D3952FF-917C-054B-0D8F-7CDA4A200BFB}"/>
              </a:ext>
            </a:extLst>
          </p:cNvPr>
          <p:cNvSpPr>
            <a:spLocks noGrp="1"/>
          </p:cNvSpPr>
          <p:nvPr>
            <p:ph idx="1"/>
          </p:nvPr>
        </p:nvSpPr>
        <p:spPr/>
        <p:txBody>
          <a:bodyPr/>
          <a:lstStyle/>
          <a:p>
            <a:r>
              <a:rPr lang="en-US" dirty="0"/>
              <a:t>PHP provides many predefined math constants and functions that can be used to perform mathematical operations.</a:t>
            </a:r>
          </a:p>
          <a:p>
            <a:endParaRPr lang="en-US" dirty="0"/>
          </a:p>
          <a:p>
            <a:r>
              <a:rPr lang="en-US" dirty="0"/>
              <a:t>PHP Math: abs() function</a:t>
            </a:r>
          </a:p>
          <a:p>
            <a:r>
              <a:rPr lang="en-US" dirty="0"/>
              <a:t>The abs() function returns absolute value of given number. It returns an integer value but if you pass floating point value, it returns a float value.</a:t>
            </a:r>
            <a:endParaRPr lang="en-IN" dirty="0"/>
          </a:p>
        </p:txBody>
      </p:sp>
    </p:spTree>
    <p:extLst>
      <p:ext uri="{BB962C8B-B14F-4D97-AF65-F5344CB8AC3E}">
        <p14:creationId xmlns:p14="http://schemas.microsoft.com/office/powerpoint/2010/main" val="3804419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C6A4-D8CD-9117-2A67-3BF2E5813F88}"/>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6E24459C-5AF4-E275-061C-4DFFE951591D}"/>
              </a:ext>
            </a:extLst>
          </p:cNvPr>
          <p:cNvPicPr>
            <a:picLocks noGrp="1" noChangeAspect="1"/>
          </p:cNvPicPr>
          <p:nvPr>
            <p:ph idx="1"/>
          </p:nvPr>
        </p:nvPicPr>
        <p:blipFill>
          <a:blip r:embed="rId2"/>
          <a:stretch>
            <a:fillRect/>
          </a:stretch>
        </p:blipFill>
        <p:spPr>
          <a:xfrm>
            <a:off x="3049839" y="1553593"/>
            <a:ext cx="5470274" cy="4395564"/>
          </a:xfrm>
        </p:spPr>
      </p:pic>
    </p:spTree>
    <p:extLst>
      <p:ext uri="{BB962C8B-B14F-4D97-AF65-F5344CB8AC3E}">
        <p14:creationId xmlns:p14="http://schemas.microsoft.com/office/powerpoint/2010/main" val="84550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752E-7762-CC10-CCF9-15771D37E844}"/>
              </a:ext>
            </a:extLst>
          </p:cNvPr>
          <p:cNvSpPr>
            <a:spLocks noGrp="1"/>
          </p:cNvSpPr>
          <p:nvPr>
            <p:ph type="title"/>
          </p:nvPr>
        </p:nvSpPr>
        <p:spPr/>
        <p:txBody>
          <a:bodyPr/>
          <a:lstStyle/>
          <a:p>
            <a:r>
              <a:rPr lang="en-IN" dirty="0"/>
              <a:t>ceil()</a:t>
            </a:r>
          </a:p>
        </p:txBody>
      </p:sp>
      <p:pic>
        <p:nvPicPr>
          <p:cNvPr id="5" name="Content Placeholder 4">
            <a:extLst>
              <a:ext uri="{FF2B5EF4-FFF2-40B4-BE49-F238E27FC236}">
                <a16:creationId xmlns:a16="http://schemas.microsoft.com/office/drawing/2014/main" id="{9ED8BDA1-A7CD-34C3-E275-6D31A9D96B31}"/>
              </a:ext>
            </a:extLst>
          </p:cNvPr>
          <p:cNvPicPr>
            <a:picLocks noGrp="1" noChangeAspect="1"/>
          </p:cNvPicPr>
          <p:nvPr>
            <p:ph idx="1"/>
          </p:nvPr>
        </p:nvPicPr>
        <p:blipFill>
          <a:blip r:embed="rId2"/>
          <a:stretch>
            <a:fillRect/>
          </a:stretch>
        </p:blipFill>
        <p:spPr>
          <a:xfrm>
            <a:off x="2888991" y="1690688"/>
            <a:ext cx="5950209" cy="4287043"/>
          </a:xfrm>
        </p:spPr>
      </p:pic>
    </p:spTree>
    <p:extLst>
      <p:ext uri="{BB962C8B-B14F-4D97-AF65-F5344CB8AC3E}">
        <p14:creationId xmlns:p14="http://schemas.microsoft.com/office/powerpoint/2010/main" val="1606569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B773-0705-6C5F-1CEB-8C45C7F2B5F6}"/>
              </a:ext>
            </a:extLst>
          </p:cNvPr>
          <p:cNvSpPr>
            <a:spLocks noGrp="1"/>
          </p:cNvSpPr>
          <p:nvPr>
            <p:ph type="title"/>
          </p:nvPr>
        </p:nvSpPr>
        <p:spPr/>
        <p:txBody>
          <a:bodyPr/>
          <a:lstStyle/>
          <a:p>
            <a:r>
              <a:rPr lang="en-IN" dirty="0"/>
              <a:t>floor()</a:t>
            </a:r>
          </a:p>
        </p:txBody>
      </p:sp>
      <p:pic>
        <p:nvPicPr>
          <p:cNvPr id="5" name="Content Placeholder 4">
            <a:extLst>
              <a:ext uri="{FF2B5EF4-FFF2-40B4-BE49-F238E27FC236}">
                <a16:creationId xmlns:a16="http://schemas.microsoft.com/office/drawing/2014/main" id="{BC599FA7-6370-7C1E-2424-53BEC16E5663}"/>
              </a:ext>
            </a:extLst>
          </p:cNvPr>
          <p:cNvPicPr>
            <a:picLocks noGrp="1" noChangeAspect="1"/>
          </p:cNvPicPr>
          <p:nvPr>
            <p:ph idx="1"/>
          </p:nvPr>
        </p:nvPicPr>
        <p:blipFill>
          <a:blip r:embed="rId2"/>
          <a:stretch>
            <a:fillRect/>
          </a:stretch>
        </p:blipFill>
        <p:spPr>
          <a:xfrm>
            <a:off x="3133818" y="1547769"/>
            <a:ext cx="5319620" cy="4406150"/>
          </a:xfrm>
        </p:spPr>
      </p:pic>
    </p:spTree>
    <p:extLst>
      <p:ext uri="{BB962C8B-B14F-4D97-AF65-F5344CB8AC3E}">
        <p14:creationId xmlns:p14="http://schemas.microsoft.com/office/powerpoint/2010/main" val="1129488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BBDD-45A5-6A64-F6DC-36607A6C9621}"/>
              </a:ext>
            </a:extLst>
          </p:cNvPr>
          <p:cNvSpPr>
            <a:spLocks noGrp="1"/>
          </p:cNvSpPr>
          <p:nvPr>
            <p:ph type="title"/>
          </p:nvPr>
        </p:nvSpPr>
        <p:spPr/>
        <p:txBody>
          <a:bodyPr/>
          <a:lstStyle/>
          <a:p>
            <a:r>
              <a:rPr lang="en-IN" dirty="0"/>
              <a:t>sqrt()</a:t>
            </a:r>
          </a:p>
        </p:txBody>
      </p:sp>
      <p:pic>
        <p:nvPicPr>
          <p:cNvPr id="5" name="Content Placeholder 4">
            <a:extLst>
              <a:ext uri="{FF2B5EF4-FFF2-40B4-BE49-F238E27FC236}">
                <a16:creationId xmlns:a16="http://schemas.microsoft.com/office/drawing/2014/main" id="{A0E16101-292F-CE77-9EF5-D80F86AE17F9}"/>
              </a:ext>
            </a:extLst>
          </p:cNvPr>
          <p:cNvPicPr>
            <a:picLocks noGrp="1" noChangeAspect="1"/>
          </p:cNvPicPr>
          <p:nvPr>
            <p:ph idx="1"/>
          </p:nvPr>
        </p:nvPicPr>
        <p:blipFill>
          <a:blip r:embed="rId2"/>
          <a:stretch>
            <a:fillRect/>
          </a:stretch>
        </p:blipFill>
        <p:spPr>
          <a:xfrm>
            <a:off x="2858610" y="1299118"/>
            <a:ext cx="5599590" cy="4673851"/>
          </a:xfrm>
        </p:spPr>
      </p:pic>
    </p:spTree>
    <p:extLst>
      <p:ext uri="{BB962C8B-B14F-4D97-AF65-F5344CB8AC3E}">
        <p14:creationId xmlns:p14="http://schemas.microsoft.com/office/powerpoint/2010/main" val="233503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E3D8-4768-4CDB-B676-BECD84B20A1B}"/>
              </a:ext>
            </a:extLst>
          </p:cNvPr>
          <p:cNvSpPr>
            <a:spLocks noGrp="1"/>
          </p:cNvSpPr>
          <p:nvPr>
            <p:ph type="title"/>
          </p:nvPr>
        </p:nvSpPr>
        <p:spPr/>
        <p:txBody>
          <a:bodyPr/>
          <a:lstStyle/>
          <a:p>
            <a:r>
              <a:rPr lang="en-US" dirty="0"/>
              <a:t>PHP Print</a:t>
            </a:r>
            <a:endParaRPr lang="en-IN" dirty="0"/>
          </a:p>
        </p:txBody>
      </p:sp>
      <p:sp>
        <p:nvSpPr>
          <p:cNvPr id="3" name="Content Placeholder 2">
            <a:extLst>
              <a:ext uri="{FF2B5EF4-FFF2-40B4-BE49-F238E27FC236}">
                <a16:creationId xmlns:a16="http://schemas.microsoft.com/office/drawing/2014/main" id="{9544DBCD-F93E-5CF2-CAB0-B3ABCE389482}"/>
              </a:ext>
            </a:extLst>
          </p:cNvPr>
          <p:cNvSpPr>
            <a:spLocks noGrp="1"/>
          </p:cNvSpPr>
          <p:nvPr>
            <p:ph idx="1"/>
          </p:nvPr>
        </p:nvSpPr>
        <p:spPr/>
        <p:txBody>
          <a:bodyPr>
            <a:normAutofit lnSpcReduction="10000"/>
          </a:bodyPr>
          <a:lstStyle/>
          <a:p>
            <a:r>
              <a:rPr lang="en-US" dirty="0"/>
              <a:t>PHP print statement can be used to print the string, multi-line strings, escaping characters, variable, array, etc. </a:t>
            </a:r>
          </a:p>
          <a:p>
            <a:r>
              <a:rPr lang="en-US" dirty="0"/>
              <a:t>Some important points that you must know about the echo statement are:</a:t>
            </a:r>
          </a:p>
          <a:p>
            <a:endParaRPr lang="en-US" dirty="0"/>
          </a:p>
          <a:p>
            <a:pPr lvl="1"/>
            <a:r>
              <a:rPr lang="en-US" dirty="0"/>
              <a:t>print is a statement, used as an alternative to echo at many times to display the output.</a:t>
            </a:r>
          </a:p>
          <a:p>
            <a:pPr lvl="1"/>
            <a:r>
              <a:rPr lang="en-US" dirty="0"/>
              <a:t>print can be used with or without parentheses.</a:t>
            </a:r>
          </a:p>
          <a:p>
            <a:pPr lvl="1"/>
            <a:r>
              <a:rPr lang="en-US" dirty="0"/>
              <a:t>print always returns an integer value, which is 1.</a:t>
            </a:r>
          </a:p>
          <a:p>
            <a:pPr lvl="1"/>
            <a:r>
              <a:rPr lang="en-US" dirty="0"/>
              <a:t>Using print, we cannot pass multiple arguments.</a:t>
            </a:r>
          </a:p>
          <a:p>
            <a:pPr lvl="1"/>
            <a:r>
              <a:rPr lang="en-US" dirty="0"/>
              <a:t>print is slower than the echo statement.</a:t>
            </a:r>
            <a:endParaRPr lang="en-IN" dirty="0"/>
          </a:p>
          <a:p>
            <a:endParaRPr lang="en-IN" dirty="0"/>
          </a:p>
        </p:txBody>
      </p:sp>
    </p:spTree>
    <p:extLst>
      <p:ext uri="{BB962C8B-B14F-4D97-AF65-F5344CB8AC3E}">
        <p14:creationId xmlns:p14="http://schemas.microsoft.com/office/powerpoint/2010/main" val="2174012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DF54-72CB-B8A6-59D0-E64F40D003B3}"/>
              </a:ext>
            </a:extLst>
          </p:cNvPr>
          <p:cNvSpPr>
            <a:spLocks noGrp="1"/>
          </p:cNvSpPr>
          <p:nvPr>
            <p:ph type="title"/>
          </p:nvPr>
        </p:nvSpPr>
        <p:spPr/>
        <p:txBody>
          <a:bodyPr/>
          <a:lstStyle/>
          <a:p>
            <a:r>
              <a:rPr lang="en-IN" dirty="0" err="1"/>
              <a:t>decbin</a:t>
            </a:r>
            <a:r>
              <a:rPr lang="en-IN" dirty="0"/>
              <a:t>()</a:t>
            </a:r>
          </a:p>
        </p:txBody>
      </p:sp>
      <p:pic>
        <p:nvPicPr>
          <p:cNvPr id="5" name="Content Placeholder 4">
            <a:extLst>
              <a:ext uri="{FF2B5EF4-FFF2-40B4-BE49-F238E27FC236}">
                <a16:creationId xmlns:a16="http://schemas.microsoft.com/office/drawing/2014/main" id="{FCA0215F-5DD2-11D5-52FC-049F3AB40ED8}"/>
              </a:ext>
            </a:extLst>
          </p:cNvPr>
          <p:cNvPicPr>
            <a:picLocks noGrp="1" noChangeAspect="1"/>
          </p:cNvPicPr>
          <p:nvPr>
            <p:ph idx="1"/>
          </p:nvPr>
        </p:nvPicPr>
        <p:blipFill>
          <a:blip r:embed="rId2"/>
          <a:stretch>
            <a:fillRect/>
          </a:stretch>
        </p:blipFill>
        <p:spPr>
          <a:xfrm>
            <a:off x="3142695" y="1279233"/>
            <a:ext cx="5354383" cy="4935136"/>
          </a:xfrm>
        </p:spPr>
      </p:pic>
    </p:spTree>
    <p:extLst>
      <p:ext uri="{BB962C8B-B14F-4D97-AF65-F5344CB8AC3E}">
        <p14:creationId xmlns:p14="http://schemas.microsoft.com/office/powerpoint/2010/main" val="3074756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884A-910B-4C43-C6F3-1D2FC225A266}"/>
              </a:ext>
            </a:extLst>
          </p:cNvPr>
          <p:cNvSpPr>
            <a:spLocks noGrp="1"/>
          </p:cNvSpPr>
          <p:nvPr>
            <p:ph type="title"/>
          </p:nvPr>
        </p:nvSpPr>
        <p:spPr/>
        <p:txBody>
          <a:bodyPr/>
          <a:lstStyle/>
          <a:p>
            <a:r>
              <a:rPr lang="en-IN" dirty="0" err="1"/>
              <a:t>dechex</a:t>
            </a:r>
            <a:r>
              <a:rPr lang="en-IN" dirty="0"/>
              <a:t>()</a:t>
            </a:r>
          </a:p>
        </p:txBody>
      </p:sp>
      <p:pic>
        <p:nvPicPr>
          <p:cNvPr id="5" name="Content Placeholder 4">
            <a:extLst>
              <a:ext uri="{FF2B5EF4-FFF2-40B4-BE49-F238E27FC236}">
                <a16:creationId xmlns:a16="http://schemas.microsoft.com/office/drawing/2014/main" id="{16337754-084A-CE49-064A-3DD09BA2194C}"/>
              </a:ext>
            </a:extLst>
          </p:cNvPr>
          <p:cNvPicPr>
            <a:picLocks noGrp="1" noChangeAspect="1"/>
          </p:cNvPicPr>
          <p:nvPr>
            <p:ph idx="1"/>
          </p:nvPr>
        </p:nvPicPr>
        <p:blipFill>
          <a:blip r:embed="rId2"/>
          <a:stretch>
            <a:fillRect/>
          </a:stretch>
        </p:blipFill>
        <p:spPr>
          <a:xfrm>
            <a:off x="3213717" y="1520641"/>
            <a:ext cx="5206383" cy="4480903"/>
          </a:xfrm>
        </p:spPr>
      </p:pic>
    </p:spTree>
    <p:extLst>
      <p:ext uri="{BB962C8B-B14F-4D97-AF65-F5344CB8AC3E}">
        <p14:creationId xmlns:p14="http://schemas.microsoft.com/office/powerpoint/2010/main" val="14374067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3CFF-86A1-5E52-8405-0F0E05788515}"/>
              </a:ext>
            </a:extLst>
          </p:cNvPr>
          <p:cNvSpPr>
            <a:spLocks noGrp="1"/>
          </p:cNvSpPr>
          <p:nvPr>
            <p:ph type="title"/>
          </p:nvPr>
        </p:nvSpPr>
        <p:spPr/>
        <p:txBody>
          <a:bodyPr/>
          <a:lstStyle/>
          <a:p>
            <a:r>
              <a:rPr lang="en-IN" dirty="0"/>
              <a:t>decoct()</a:t>
            </a:r>
          </a:p>
        </p:txBody>
      </p:sp>
      <p:pic>
        <p:nvPicPr>
          <p:cNvPr id="5" name="Content Placeholder 4">
            <a:extLst>
              <a:ext uri="{FF2B5EF4-FFF2-40B4-BE49-F238E27FC236}">
                <a16:creationId xmlns:a16="http://schemas.microsoft.com/office/drawing/2014/main" id="{EF009A77-4838-AB21-6586-3D23F4BA7D6B}"/>
              </a:ext>
            </a:extLst>
          </p:cNvPr>
          <p:cNvPicPr>
            <a:picLocks noGrp="1" noChangeAspect="1"/>
          </p:cNvPicPr>
          <p:nvPr>
            <p:ph idx="1"/>
          </p:nvPr>
        </p:nvPicPr>
        <p:blipFill>
          <a:blip r:embed="rId2"/>
          <a:stretch>
            <a:fillRect/>
          </a:stretch>
        </p:blipFill>
        <p:spPr>
          <a:xfrm>
            <a:off x="3222594" y="1493928"/>
            <a:ext cx="5116543" cy="4464754"/>
          </a:xfrm>
        </p:spPr>
      </p:pic>
    </p:spTree>
    <p:extLst>
      <p:ext uri="{BB962C8B-B14F-4D97-AF65-F5344CB8AC3E}">
        <p14:creationId xmlns:p14="http://schemas.microsoft.com/office/powerpoint/2010/main" val="12127725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3512-3407-D080-EB88-CEA290FBBB93}"/>
              </a:ext>
            </a:extLst>
          </p:cNvPr>
          <p:cNvSpPr>
            <a:spLocks noGrp="1"/>
          </p:cNvSpPr>
          <p:nvPr>
            <p:ph type="title"/>
          </p:nvPr>
        </p:nvSpPr>
        <p:spPr/>
        <p:txBody>
          <a:bodyPr/>
          <a:lstStyle/>
          <a:p>
            <a:r>
              <a:rPr lang="en-IN" dirty="0" err="1"/>
              <a:t>bindec</a:t>
            </a:r>
            <a:r>
              <a:rPr lang="en-IN" dirty="0"/>
              <a:t>()</a:t>
            </a:r>
          </a:p>
        </p:txBody>
      </p:sp>
      <p:pic>
        <p:nvPicPr>
          <p:cNvPr id="5" name="Content Placeholder 4">
            <a:extLst>
              <a:ext uri="{FF2B5EF4-FFF2-40B4-BE49-F238E27FC236}">
                <a16:creationId xmlns:a16="http://schemas.microsoft.com/office/drawing/2014/main" id="{8506D80A-0B92-7C9F-62A2-D7B995F25B52}"/>
              </a:ext>
            </a:extLst>
          </p:cNvPr>
          <p:cNvPicPr>
            <a:picLocks noGrp="1" noChangeAspect="1"/>
          </p:cNvPicPr>
          <p:nvPr>
            <p:ph idx="1"/>
          </p:nvPr>
        </p:nvPicPr>
        <p:blipFill>
          <a:blip r:embed="rId2"/>
          <a:stretch>
            <a:fillRect/>
          </a:stretch>
        </p:blipFill>
        <p:spPr>
          <a:xfrm>
            <a:off x="3137023" y="1509204"/>
            <a:ext cx="5283077" cy="4449477"/>
          </a:xfrm>
        </p:spPr>
      </p:pic>
    </p:spTree>
    <p:extLst>
      <p:ext uri="{BB962C8B-B14F-4D97-AF65-F5344CB8AC3E}">
        <p14:creationId xmlns:p14="http://schemas.microsoft.com/office/powerpoint/2010/main" val="3486207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0E94-63AD-3380-9887-894FC3DD9DCF}"/>
              </a:ext>
            </a:extLst>
          </p:cNvPr>
          <p:cNvSpPr>
            <a:spLocks noGrp="1"/>
          </p:cNvSpPr>
          <p:nvPr>
            <p:ph type="title"/>
          </p:nvPr>
        </p:nvSpPr>
        <p:spPr/>
        <p:txBody>
          <a:bodyPr/>
          <a:lstStyle/>
          <a:p>
            <a:r>
              <a:rPr lang="en-US" dirty="0"/>
              <a:t>PHP Math: </a:t>
            </a:r>
            <a:r>
              <a:rPr lang="en-US" dirty="0" err="1"/>
              <a:t>base_convert</a:t>
            </a:r>
            <a:r>
              <a:rPr lang="en-US" dirty="0"/>
              <a:t>() function</a:t>
            </a:r>
            <a:endParaRPr lang="en-IN" dirty="0"/>
          </a:p>
        </p:txBody>
      </p:sp>
      <p:sp>
        <p:nvSpPr>
          <p:cNvPr id="3" name="Content Placeholder 2">
            <a:extLst>
              <a:ext uri="{FF2B5EF4-FFF2-40B4-BE49-F238E27FC236}">
                <a16:creationId xmlns:a16="http://schemas.microsoft.com/office/drawing/2014/main" id="{DAB45A82-635C-0727-6387-BCAFE71AA9EB}"/>
              </a:ext>
            </a:extLst>
          </p:cNvPr>
          <p:cNvSpPr>
            <a:spLocks noGrp="1"/>
          </p:cNvSpPr>
          <p:nvPr>
            <p:ph idx="1"/>
          </p:nvPr>
        </p:nvSpPr>
        <p:spPr/>
        <p:txBody>
          <a:bodyPr/>
          <a:lstStyle/>
          <a:p>
            <a:r>
              <a:rPr lang="en-US" dirty="0"/>
              <a:t>The </a:t>
            </a:r>
            <a:r>
              <a:rPr lang="en-US" dirty="0" err="1"/>
              <a:t>base_convert</a:t>
            </a:r>
            <a:r>
              <a:rPr lang="en-US" dirty="0"/>
              <a:t>() function allows you to convert any base number to any base number. </a:t>
            </a:r>
          </a:p>
          <a:p>
            <a:endParaRPr lang="en-US" dirty="0"/>
          </a:p>
          <a:p>
            <a:r>
              <a:rPr lang="en-US" dirty="0"/>
              <a:t>For example, you can convert hexadecimal number to binary, hexadecimal to octal, binary to octal, octal to hexadecimal, binary to decimal etc.</a:t>
            </a:r>
            <a:endParaRPr lang="en-IN" dirty="0"/>
          </a:p>
        </p:txBody>
      </p:sp>
      <p:pic>
        <p:nvPicPr>
          <p:cNvPr id="5" name="Picture 4">
            <a:extLst>
              <a:ext uri="{FF2B5EF4-FFF2-40B4-BE49-F238E27FC236}">
                <a16:creationId xmlns:a16="http://schemas.microsoft.com/office/drawing/2014/main" id="{E27F51EF-76FF-BBC2-4599-669CC5319012}"/>
              </a:ext>
            </a:extLst>
          </p:cNvPr>
          <p:cNvPicPr>
            <a:picLocks noChangeAspect="1"/>
          </p:cNvPicPr>
          <p:nvPr/>
        </p:nvPicPr>
        <p:blipFill>
          <a:blip r:embed="rId2"/>
          <a:stretch>
            <a:fillRect/>
          </a:stretch>
        </p:blipFill>
        <p:spPr>
          <a:xfrm>
            <a:off x="4785063" y="4083253"/>
            <a:ext cx="4349133" cy="2774747"/>
          </a:xfrm>
          <a:prstGeom prst="rect">
            <a:avLst/>
          </a:prstGeom>
        </p:spPr>
      </p:pic>
    </p:spTree>
    <p:extLst>
      <p:ext uri="{BB962C8B-B14F-4D97-AF65-F5344CB8AC3E}">
        <p14:creationId xmlns:p14="http://schemas.microsoft.com/office/powerpoint/2010/main" val="698186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6173-8287-70EE-2530-621C73B71FD1}"/>
              </a:ext>
            </a:extLst>
          </p:cNvPr>
          <p:cNvSpPr>
            <a:spLocks noGrp="1"/>
          </p:cNvSpPr>
          <p:nvPr>
            <p:ph type="title"/>
          </p:nvPr>
        </p:nvSpPr>
        <p:spPr/>
        <p:txBody>
          <a:bodyPr/>
          <a:lstStyle/>
          <a:p>
            <a:r>
              <a:rPr lang="en-US" dirty="0"/>
              <a:t>PHP Include and Require</a:t>
            </a:r>
            <a:endParaRPr lang="en-IN" dirty="0"/>
          </a:p>
        </p:txBody>
      </p:sp>
      <p:sp>
        <p:nvSpPr>
          <p:cNvPr id="3" name="Content Placeholder 2">
            <a:extLst>
              <a:ext uri="{FF2B5EF4-FFF2-40B4-BE49-F238E27FC236}">
                <a16:creationId xmlns:a16="http://schemas.microsoft.com/office/drawing/2014/main" id="{1E0AF447-4F75-6AF1-3029-7CE4E27F10FA}"/>
              </a:ext>
            </a:extLst>
          </p:cNvPr>
          <p:cNvSpPr>
            <a:spLocks noGrp="1"/>
          </p:cNvSpPr>
          <p:nvPr>
            <p:ph idx="1"/>
          </p:nvPr>
        </p:nvSpPr>
        <p:spPr/>
        <p:txBody>
          <a:bodyPr>
            <a:normAutofit/>
          </a:bodyPr>
          <a:lstStyle/>
          <a:p>
            <a:r>
              <a:rPr lang="en-US" dirty="0"/>
              <a:t>PHP allows us to create various elements and functions, which are used several times in many pages. </a:t>
            </a:r>
          </a:p>
          <a:p>
            <a:endParaRPr lang="en-US" dirty="0"/>
          </a:p>
          <a:p>
            <a:r>
              <a:rPr lang="en-US" dirty="0"/>
              <a:t>It takes much time to script these functions in multiple pages. </a:t>
            </a:r>
          </a:p>
          <a:p>
            <a:endParaRPr lang="en-US" dirty="0"/>
          </a:p>
          <a:p>
            <a:r>
              <a:rPr lang="en-US" dirty="0"/>
              <a:t>Therefore, use the concept of file inclusion that helps to include files in various programs and saves the effort of writing code multiple times.</a:t>
            </a:r>
          </a:p>
          <a:p>
            <a:endParaRPr lang="en-US" dirty="0"/>
          </a:p>
          <a:p>
            <a:endParaRPr lang="en-IN" dirty="0"/>
          </a:p>
        </p:txBody>
      </p:sp>
    </p:spTree>
    <p:extLst>
      <p:ext uri="{BB962C8B-B14F-4D97-AF65-F5344CB8AC3E}">
        <p14:creationId xmlns:p14="http://schemas.microsoft.com/office/powerpoint/2010/main" val="93566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B159-5A96-C918-C002-CF353D081706}"/>
              </a:ext>
            </a:extLst>
          </p:cNvPr>
          <p:cNvSpPr>
            <a:spLocks noGrp="1"/>
          </p:cNvSpPr>
          <p:nvPr>
            <p:ph type="title"/>
          </p:nvPr>
        </p:nvSpPr>
        <p:spPr/>
        <p:txBody>
          <a:bodyPr/>
          <a:lstStyle/>
          <a:p>
            <a:r>
              <a:rPr lang="en-US" dirty="0"/>
              <a:t>PHP Include and Require</a:t>
            </a:r>
            <a:endParaRPr lang="en-IN" dirty="0"/>
          </a:p>
        </p:txBody>
      </p:sp>
      <p:sp>
        <p:nvSpPr>
          <p:cNvPr id="3" name="Content Placeholder 2">
            <a:extLst>
              <a:ext uri="{FF2B5EF4-FFF2-40B4-BE49-F238E27FC236}">
                <a16:creationId xmlns:a16="http://schemas.microsoft.com/office/drawing/2014/main" id="{0208384B-A4F6-1DD5-6E03-AED651E6CA2B}"/>
              </a:ext>
            </a:extLst>
          </p:cNvPr>
          <p:cNvSpPr>
            <a:spLocks noGrp="1"/>
          </p:cNvSpPr>
          <p:nvPr>
            <p:ph idx="1"/>
          </p:nvPr>
        </p:nvSpPr>
        <p:spPr/>
        <p:txBody>
          <a:bodyPr/>
          <a:lstStyle/>
          <a:p>
            <a:r>
              <a:rPr lang="en-US" dirty="0"/>
              <a:t>"PHP allows you to include file so that a page content can be reused many times. </a:t>
            </a:r>
          </a:p>
          <a:p>
            <a:r>
              <a:rPr lang="en-US" dirty="0"/>
              <a:t>It is very helpful to include files when you want to apply the same HTML or PHP code to multiple pages of a website." There are two ways to include file in PHP.</a:t>
            </a:r>
          </a:p>
          <a:p>
            <a:endParaRPr lang="en-US" dirty="0"/>
          </a:p>
          <a:p>
            <a:pPr lvl="1"/>
            <a:r>
              <a:rPr lang="en-US" dirty="0"/>
              <a:t>include</a:t>
            </a:r>
          </a:p>
          <a:p>
            <a:pPr lvl="1"/>
            <a:r>
              <a:rPr lang="en-US" dirty="0"/>
              <a:t>require</a:t>
            </a:r>
            <a:endParaRPr lang="en-IN" dirty="0"/>
          </a:p>
        </p:txBody>
      </p:sp>
    </p:spTree>
    <p:extLst>
      <p:ext uri="{BB962C8B-B14F-4D97-AF65-F5344CB8AC3E}">
        <p14:creationId xmlns:p14="http://schemas.microsoft.com/office/powerpoint/2010/main" val="29686477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1EB8-0866-1B8F-5056-1A3867426460}"/>
              </a:ext>
            </a:extLst>
          </p:cNvPr>
          <p:cNvSpPr>
            <a:spLocks noGrp="1"/>
          </p:cNvSpPr>
          <p:nvPr>
            <p:ph type="title"/>
          </p:nvPr>
        </p:nvSpPr>
        <p:spPr/>
        <p:txBody>
          <a:bodyPr/>
          <a:lstStyle/>
          <a:p>
            <a:r>
              <a:rPr lang="en-US" dirty="0"/>
              <a:t>PHP Include and Require</a:t>
            </a:r>
            <a:endParaRPr lang="en-IN" dirty="0"/>
          </a:p>
        </p:txBody>
      </p:sp>
      <p:sp>
        <p:nvSpPr>
          <p:cNvPr id="3" name="Content Placeholder 2">
            <a:extLst>
              <a:ext uri="{FF2B5EF4-FFF2-40B4-BE49-F238E27FC236}">
                <a16:creationId xmlns:a16="http://schemas.microsoft.com/office/drawing/2014/main" id="{582CE5EE-79C0-6257-29C9-54154EDBDE0F}"/>
              </a:ext>
            </a:extLst>
          </p:cNvPr>
          <p:cNvSpPr>
            <a:spLocks noGrp="1"/>
          </p:cNvSpPr>
          <p:nvPr>
            <p:ph idx="1"/>
          </p:nvPr>
        </p:nvSpPr>
        <p:spPr/>
        <p:txBody>
          <a:bodyPr>
            <a:normAutofit fontScale="92500"/>
          </a:bodyPr>
          <a:lstStyle/>
          <a:p>
            <a:pPr marL="0" indent="0" algn="just">
              <a:buNone/>
            </a:pPr>
            <a:r>
              <a:rPr lang="en-US" b="1" i="0" dirty="0">
                <a:solidFill>
                  <a:srgbClr val="333333"/>
                </a:solidFill>
                <a:effectLst/>
                <a:latin typeface="inter-bold"/>
              </a:rPr>
              <a:t>Both include and require are identical to each other, except failure.</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include</a:t>
            </a:r>
            <a:r>
              <a:rPr lang="en-US" b="0" i="0" dirty="0">
                <a:solidFill>
                  <a:srgbClr val="000000"/>
                </a:solidFill>
                <a:effectLst/>
                <a:latin typeface="inter-regular"/>
              </a:rPr>
              <a:t> only generates a warning, i.e., E_WARNING, and continue the execution of the script.</a:t>
            </a:r>
          </a:p>
          <a:p>
            <a:pPr algn="just">
              <a:buFont typeface="Arial" panose="020B0604020202020204" pitchFamily="34" charset="0"/>
              <a:buChar char="•"/>
            </a:pPr>
            <a:r>
              <a:rPr lang="en-US" b="1" i="0" dirty="0">
                <a:solidFill>
                  <a:srgbClr val="000000"/>
                </a:solidFill>
                <a:effectLst/>
                <a:latin typeface="inter-bold"/>
              </a:rPr>
              <a:t>require</a:t>
            </a:r>
            <a:r>
              <a:rPr lang="en-US" b="0" i="0" dirty="0">
                <a:solidFill>
                  <a:srgbClr val="000000"/>
                </a:solidFill>
                <a:effectLst/>
                <a:latin typeface="inter-regular"/>
              </a:rPr>
              <a:t> generates a fatal error, i.e., E_COMPILE_ERROR, and stop the execution of the script.</a:t>
            </a:r>
          </a:p>
          <a:p>
            <a:pPr marL="0" indent="0" algn="just">
              <a:buNone/>
            </a:pPr>
            <a:r>
              <a:rPr lang="en-US" b="0" i="0" dirty="0">
                <a:solidFill>
                  <a:srgbClr val="610B4B"/>
                </a:solidFill>
                <a:effectLst/>
                <a:latin typeface="erdana"/>
              </a:rPr>
              <a:t>Advantage</a:t>
            </a:r>
          </a:p>
          <a:p>
            <a:pPr algn="just"/>
            <a:r>
              <a:rPr lang="en-US" b="1" i="0" dirty="0">
                <a:solidFill>
                  <a:srgbClr val="333333"/>
                </a:solidFill>
                <a:effectLst/>
                <a:latin typeface="inter-bold"/>
              </a:rPr>
              <a:t>Code Reusability:</a:t>
            </a:r>
            <a:r>
              <a:rPr lang="en-US" b="0" i="0" dirty="0">
                <a:solidFill>
                  <a:srgbClr val="333333"/>
                </a:solidFill>
                <a:effectLst/>
                <a:latin typeface="inter-regular"/>
              </a:rPr>
              <a:t> By the help of include and require construct, we can reuse HTML code or PHP script in many PHP scripts.</a:t>
            </a:r>
          </a:p>
          <a:p>
            <a:pPr algn="just"/>
            <a:r>
              <a:rPr lang="en-US" b="1" i="0" dirty="0">
                <a:solidFill>
                  <a:srgbClr val="333333"/>
                </a:solidFill>
                <a:effectLst/>
                <a:latin typeface="inter-bold"/>
              </a:rPr>
              <a:t>Easy editable:</a:t>
            </a:r>
            <a:r>
              <a:rPr lang="en-US" b="0" i="0" dirty="0">
                <a:solidFill>
                  <a:srgbClr val="333333"/>
                </a:solidFill>
                <a:effectLst/>
                <a:latin typeface="inter-regular"/>
              </a:rPr>
              <a:t> If we want to change anything in webpages, edit the source file included in all webpage rather than editing in all the files separately.</a:t>
            </a:r>
          </a:p>
          <a:p>
            <a:endParaRPr lang="en-IN" dirty="0"/>
          </a:p>
        </p:txBody>
      </p:sp>
    </p:spTree>
    <p:extLst>
      <p:ext uri="{BB962C8B-B14F-4D97-AF65-F5344CB8AC3E}">
        <p14:creationId xmlns:p14="http://schemas.microsoft.com/office/powerpoint/2010/main" val="17209698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4021-D56D-E023-A95E-62645B345CBE}"/>
              </a:ext>
            </a:extLst>
          </p:cNvPr>
          <p:cNvSpPr>
            <a:spLocks noGrp="1"/>
          </p:cNvSpPr>
          <p:nvPr>
            <p:ph type="title"/>
          </p:nvPr>
        </p:nvSpPr>
        <p:spPr/>
        <p:txBody>
          <a:bodyPr/>
          <a:lstStyle/>
          <a:p>
            <a:r>
              <a:rPr lang="en-US" b="0" i="0" dirty="0">
                <a:solidFill>
                  <a:srgbClr val="610B38"/>
                </a:solidFill>
                <a:effectLst/>
                <a:latin typeface="erdana"/>
              </a:rPr>
              <a:t>PHP include</a:t>
            </a:r>
            <a:endParaRPr lang="en-IN" dirty="0"/>
          </a:p>
        </p:txBody>
      </p:sp>
      <p:sp>
        <p:nvSpPr>
          <p:cNvPr id="3" name="Content Placeholder 2">
            <a:extLst>
              <a:ext uri="{FF2B5EF4-FFF2-40B4-BE49-F238E27FC236}">
                <a16:creationId xmlns:a16="http://schemas.microsoft.com/office/drawing/2014/main" id="{CDB7D5D9-8E87-A3FD-E8F1-5464B0A5FF1D}"/>
              </a:ext>
            </a:extLst>
          </p:cNvPr>
          <p:cNvSpPr>
            <a:spLocks noGrp="1"/>
          </p:cNvSpPr>
          <p:nvPr>
            <p:ph idx="1"/>
          </p:nvPr>
        </p:nvSpPr>
        <p:spPr/>
        <p:txBody>
          <a:bodyPr/>
          <a:lstStyle/>
          <a:p>
            <a:pPr algn="just"/>
            <a:r>
              <a:rPr lang="en-US" b="0" i="0" dirty="0">
                <a:solidFill>
                  <a:srgbClr val="333333"/>
                </a:solidFill>
                <a:effectLst/>
                <a:latin typeface="inter-regular"/>
              </a:rPr>
              <a:t>PHP include is used to include a file on the basis of given path. You may use a relative or absolute path of the file.</a:t>
            </a:r>
          </a:p>
          <a:p>
            <a:pPr marL="0" indent="0" algn="just">
              <a:buNone/>
            </a:pPr>
            <a:r>
              <a:rPr lang="en-US" b="0" i="0" dirty="0">
                <a:solidFill>
                  <a:srgbClr val="610B4B"/>
                </a:solidFill>
                <a:effectLst/>
                <a:latin typeface="erdana"/>
              </a:rPr>
              <a:t>Syntax</a:t>
            </a:r>
          </a:p>
          <a:p>
            <a:pPr marL="0" indent="0" algn="just">
              <a:buNone/>
            </a:pPr>
            <a:r>
              <a:rPr lang="en-US" b="0" i="0" dirty="0">
                <a:solidFill>
                  <a:srgbClr val="333333"/>
                </a:solidFill>
                <a:effectLst/>
                <a:latin typeface="inter-regular"/>
              </a:rPr>
              <a:t>There are two syntaxes available for include:</a:t>
            </a:r>
          </a:p>
          <a:p>
            <a:pPr marL="0" indent="0" algn="just">
              <a:buNone/>
            </a:pPr>
            <a:r>
              <a:rPr lang="en-US" b="1" i="0" dirty="0">
                <a:solidFill>
                  <a:srgbClr val="006699"/>
                </a:solidFill>
                <a:effectLst/>
                <a:latin typeface="inter-regular"/>
              </a:rPr>
              <a:t>include</a:t>
            </a:r>
            <a:r>
              <a:rPr lang="en-US" b="0" i="0" dirty="0">
                <a:solidFill>
                  <a:srgbClr val="000000"/>
                </a:solidFill>
                <a:effectLst/>
                <a:latin typeface="inter-regular"/>
              </a:rPr>
              <a:t> </a:t>
            </a:r>
            <a:r>
              <a:rPr lang="en-US" b="0" i="0" dirty="0">
                <a:solidFill>
                  <a:srgbClr val="0000FF"/>
                </a:solidFill>
                <a:effectLst/>
                <a:latin typeface="inter-regular"/>
              </a:rPr>
              <a:t>'filename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Or   </a:t>
            </a:r>
          </a:p>
          <a:p>
            <a:pPr marL="0" indent="0" algn="just">
              <a:buNone/>
            </a:pPr>
            <a:r>
              <a:rPr lang="en-US" b="1" i="0" dirty="0">
                <a:solidFill>
                  <a:srgbClr val="006699"/>
                </a:solidFill>
                <a:effectLst/>
                <a:latin typeface="inter-regular"/>
              </a:rPr>
              <a:t>include</a:t>
            </a:r>
            <a:r>
              <a:rPr lang="en-US" b="0" i="0" dirty="0">
                <a:solidFill>
                  <a:srgbClr val="000000"/>
                </a:solidFill>
                <a:effectLst/>
                <a:latin typeface="inter-regular"/>
              </a:rPr>
              <a:t> (</a:t>
            </a:r>
            <a:r>
              <a:rPr lang="en-US" b="0" i="0" dirty="0">
                <a:solidFill>
                  <a:srgbClr val="0000FF"/>
                </a:solidFill>
                <a:effectLst/>
                <a:latin typeface="inter-regular"/>
              </a:rPr>
              <a:t>'filename'</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7209305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CA69-F39B-FFE0-98DA-C8194D8852DF}"/>
              </a:ext>
            </a:extLst>
          </p:cNvPr>
          <p:cNvSpPr>
            <a:spLocks noGrp="1"/>
          </p:cNvSpPr>
          <p:nvPr>
            <p:ph type="title"/>
          </p:nvPr>
        </p:nvSpPr>
        <p:spPr/>
        <p:txBody>
          <a:bodyPr/>
          <a:lstStyle/>
          <a:p>
            <a:r>
              <a:rPr lang="en-US" b="0" i="0" dirty="0">
                <a:solidFill>
                  <a:srgbClr val="610B4B"/>
                </a:solidFill>
                <a:effectLst/>
                <a:latin typeface="erdana"/>
              </a:rPr>
              <a:t>Examples</a:t>
            </a:r>
            <a:endParaRPr lang="en-IN" dirty="0"/>
          </a:p>
        </p:txBody>
      </p:sp>
      <p:sp>
        <p:nvSpPr>
          <p:cNvPr id="3" name="Content Placeholder 2">
            <a:extLst>
              <a:ext uri="{FF2B5EF4-FFF2-40B4-BE49-F238E27FC236}">
                <a16:creationId xmlns:a16="http://schemas.microsoft.com/office/drawing/2014/main" id="{095EC07F-E655-0750-0A3D-2D0F01A65F48}"/>
              </a:ext>
            </a:extLst>
          </p:cNvPr>
          <p:cNvSpPr>
            <a:spLocks noGrp="1"/>
          </p:cNvSpPr>
          <p:nvPr>
            <p:ph idx="1"/>
          </p:nvPr>
        </p:nvSpPr>
        <p:spPr/>
        <p:txBody>
          <a:bodyPr>
            <a:normAutofit lnSpcReduction="10000"/>
          </a:bodyPr>
          <a:lstStyle/>
          <a:p>
            <a:pPr marL="0" indent="0" algn="just">
              <a:buNone/>
            </a:pPr>
            <a:r>
              <a:rPr lang="en-US" b="0" i="0" dirty="0">
                <a:solidFill>
                  <a:srgbClr val="333333"/>
                </a:solidFill>
                <a:effectLst/>
                <a:latin typeface="inter-regular"/>
              </a:rPr>
              <a:t>Let's see a simple PHP include example.</a:t>
            </a:r>
          </a:p>
          <a:p>
            <a:pPr marL="0" indent="0" algn="just">
              <a:buNone/>
            </a:pPr>
            <a:r>
              <a:rPr lang="en-US" b="0" i="1" dirty="0">
                <a:solidFill>
                  <a:srgbClr val="333333"/>
                </a:solidFill>
                <a:effectLst/>
                <a:latin typeface="inter-regular"/>
              </a:rPr>
              <a:t>File: menu.html</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a:t>
            </a:r>
            <a:r>
              <a:rPr lang="en-US" b="0" i="0" dirty="0">
                <a:solidFill>
                  <a:srgbClr val="000000"/>
                </a:solidFill>
                <a:effectLst/>
                <a:latin typeface="inter-regular"/>
              </a:rPr>
              <a:t>&gt;Home&lt;/a&gt; |     </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"http://www.java.com/php-tutorial"</a:t>
            </a:r>
            <a:r>
              <a:rPr lang="en-US" b="0" i="0" dirty="0">
                <a:solidFill>
                  <a:srgbClr val="000000"/>
                </a:solidFill>
                <a:effectLst/>
                <a:latin typeface="inter-regular"/>
              </a:rPr>
              <a:t>&gt;PHP&lt;/a&gt; |     </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"http://www.java.com/java-tutorial"</a:t>
            </a:r>
            <a:r>
              <a:rPr lang="en-US" b="0" i="0" dirty="0">
                <a:solidFill>
                  <a:srgbClr val="000000"/>
                </a:solidFill>
                <a:effectLst/>
                <a:latin typeface="inter-regular"/>
              </a:rPr>
              <a:t>&gt;Java&lt;/a&gt; |      </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"http://www.java.com/html-tutorial"</a:t>
            </a:r>
            <a:r>
              <a:rPr lang="en-US" b="0" i="0" dirty="0">
                <a:solidFill>
                  <a:srgbClr val="000000"/>
                </a:solidFill>
                <a:effectLst/>
                <a:latin typeface="inter-regular"/>
              </a:rPr>
              <a:t>&gt;HTML&lt;/a&gt;    </a:t>
            </a:r>
          </a:p>
          <a:p>
            <a:pPr marL="0" indent="0" algn="just">
              <a:buNone/>
            </a:pPr>
            <a:r>
              <a:rPr lang="en-US" b="0" i="1" dirty="0">
                <a:solidFill>
                  <a:srgbClr val="333333"/>
                </a:solidFill>
                <a:effectLst/>
                <a:latin typeface="inter-regular"/>
              </a:rPr>
              <a:t>File: include1.php</a:t>
            </a: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r>
              <a:rPr lang="en-US" b="1" i="0" dirty="0">
                <a:solidFill>
                  <a:srgbClr val="006699"/>
                </a:solidFill>
                <a:effectLst/>
                <a:latin typeface="inter-regular"/>
              </a:rPr>
              <a:t>include</a:t>
            </a:r>
            <a:r>
              <a:rPr lang="en-US" b="0" i="0" dirty="0">
                <a:solidFill>
                  <a:srgbClr val="000000"/>
                </a:solidFill>
                <a:effectLst/>
                <a:latin typeface="inter-regular"/>
              </a:rPr>
              <a:t>(</a:t>
            </a:r>
            <a:r>
              <a:rPr lang="en-US" b="0" i="0" dirty="0">
                <a:solidFill>
                  <a:srgbClr val="0000FF"/>
                </a:solidFill>
                <a:effectLst/>
                <a:latin typeface="inter-regular"/>
              </a:rPr>
              <a:t>"menu.html"</a:t>
            </a:r>
            <a:r>
              <a:rPr lang="en-US" b="0" i="0" dirty="0">
                <a:solidFill>
                  <a:srgbClr val="000000"/>
                </a:solidFill>
                <a:effectLst/>
                <a:latin typeface="inter-regular"/>
              </a:rPr>
              <a:t>); ?&gt;  </a:t>
            </a:r>
          </a:p>
          <a:p>
            <a:pPr marL="0" indent="0" algn="just">
              <a:buNone/>
            </a:pPr>
            <a:r>
              <a:rPr lang="en-US" b="0" i="0" dirty="0">
                <a:solidFill>
                  <a:srgbClr val="000000"/>
                </a:solidFill>
                <a:effectLst/>
                <a:latin typeface="inter-regular"/>
              </a:rPr>
              <a:t>&lt;h1&gt;This is Main Page&lt;/h1&gt;  </a:t>
            </a:r>
          </a:p>
          <a:p>
            <a:endParaRPr lang="en-IN" dirty="0"/>
          </a:p>
        </p:txBody>
      </p:sp>
    </p:spTree>
    <p:extLst>
      <p:ext uri="{BB962C8B-B14F-4D97-AF65-F5344CB8AC3E}">
        <p14:creationId xmlns:p14="http://schemas.microsoft.com/office/powerpoint/2010/main" val="188240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1D1E-9F47-00E8-D5C2-76C2E6C32987}"/>
              </a:ext>
            </a:extLst>
          </p:cNvPr>
          <p:cNvSpPr>
            <a:spLocks noGrp="1"/>
          </p:cNvSpPr>
          <p:nvPr>
            <p:ph type="title"/>
          </p:nvPr>
        </p:nvSpPr>
        <p:spPr/>
        <p:txBody>
          <a:bodyPr/>
          <a:lstStyle/>
          <a:p>
            <a:r>
              <a:rPr lang="en-IN" dirty="0"/>
              <a:t>Print - Example</a:t>
            </a:r>
          </a:p>
        </p:txBody>
      </p:sp>
      <p:sp>
        <p:nvSpPr>
          <p:cNvPr id="4" name="Rectangle 1">
            <a:extLst>
              <a:ext uri="{FF2B5EF4-FFF2-40B4-BE49-F238E27FC236}">
                <a16:creationId xmlns:a16="http://schemas.microsoft.com/office/drawing/2014/main" id="{44588813-C3AE-9488-82A7-F6A49E3D70E2}"/>
              </a:ext>
            </a:extLst>
          </p:cNvPr>
          <p:cNvSpPr>
            <a:spLocks noGrp="1" noChangeArrowheads="1"/>
          </p:cNvSpPr>
          <p:nvPr>
            <p:ph idx="1"/>
          </p:nvPr>
        </p:nvSpPr>
        <p:spPr bwMode="auto">
          <a:xfrm>
            <a:off x="3911107" y="1785304"/>
            <a:ext cx="4369786"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erdana"/>
              </a:rPr>
              <a:t>PHP print: printing string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effectLst/>
                <a:latin typeface="inter-regular"/>
              </a:rPr>
              <a:t>File: print1.php</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effectLst/>
                <a:latin typeface="inter-regular"/>
              </a:rPr>
              <a:t>&lt;?</a:t>
            </a:r>
            <a:r>
              <a:rPr kumimoji="0" lang="en-US" altLang="en-US" sz="1600" b="1" i="0" u="none" strike="noStrike" cap="none" normalizeH="0" baseline="0" dirty="0" err="1">
                <a:ln>
                  <a:noFill/>
                </a:ln>
                <a:effectLst/>
                <a:latin typeface="inter-regular"/>
              </a:rPr>
              <a:t>php</a:t>
            </a:r>
            <a:r>
              <a:rPr kumimoji="0" lang="en-US" altLang="en-US" sz="16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effectLst/>
                <a:latin typeface="inter-regular"/>
              </a:rPr>
              <a:t>print "Hello by PHP print ";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effectLst/>
                <a:latin typeface="inter-regular"/>
              </a:rPr>
              <a:t>print ("Hello by PHP print()");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effectLst/>
                <a:latin typeface="inter-regular"/>
              </a:rPr>
              <a:t>?&gt;</a:t>
            </a:r>
            <a:r>
              <a:rPr kumimoji="0" lang="en-US" altLang="en-US" sz="16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inter-bold"/>
              </a:rPr>
              <a:t>Output:</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Arial Unicode MS"/>
              </a:rPr>
              <a:t>Hello by PHP print Hello by PHP print() </a:t>
            </a:r>
            <a:endParaRPr kumimoji="0" lang="en-US" altLang="en-US" sz="1800" b="0" i="0" u="none" strike="noStrike" cap="none" normalizeH="0" baseline="0" dirty="0">
              <a:ln>
                <a:noFill/>
              </a:ln>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erdana"/>
              </a:rPr>
              <a:t>PHP print: printing multi line string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effectLst/>
                <a:latin typeface="inter-regular"/>
              </a:rPr>
              <a:t>File: print2.php</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effectLst/>
                <a:latin typeface="inter-regular"/>
              </a:rPr>
              <a:t>&lt;?</a:t>
            </a:r>
            <a:r>
              <a:rPr kumimoji="0" lang="en-US" altLang="en-US" sz="1600" b="1" i="0" u="none" strike="noStrike" cap="none" normalizeH="0" baseline="0" dirty="0" err="1">
                <a:ln>
                  <a:noFill/>
                </a:ln>
                <a:effectLst/>
                <a:latin typeface="inter-regular"/>
              </a:rPr>
              <a:t>php</a:t>
            </a:r>
            <a:r>
              <a:rPr kumimoji="0" lang="en-US" altLang="en-US" sz="16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effectLst/>
                <a:latin typeface="inter-regular"/>
              </a:rPr>
              <a:t>print "Hello by PHP print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effectLst/>
                <a:latin typeface="inter-regular"/>
              </a:rPr>
              <a:t>this is multi line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effectLst/>
                <a:latin typeface="inter-regular"/>
              </a:rPr>
              <a:t>text printed by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effectLst/>
                <a:latin typeface="inter-regular"/>
              </a:rPr>
              <a:t>PHP print statement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effectLst/>
                <a:latin typeface="inter-regular"/>
              </a:rPr>
              <a:t>?&gt;</a:t>
            </a:r>
            <a:r>
              <a:rPr kumimoji="0" lang="en-US" altLang="en-US" sz="16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inter-bold"/>
              </a:rPr>
              <a:t>Output:</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Arial Unicode MS"/>
              </a:rPr>
              <a:t>Hello by PHP print this is multi line text printed by PHP print statement</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8356510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D5C5-EAB7-1B55-B446-53F6675B87CE}"/>
              </a:ext>
            </a:extLst>
          </p:cNvPr>
          <p:cNvSpPr>
            <a:spLocks noGrp="1"/>
          </p:cNvSpPr>
          <p:nvPr>
            <p:ph type="title"/>
          </p:nvPr>
        </p:nvSpPr>
        <p:spPr/>
        <p:txBody>
          <a:bodyPr/>
          <a:lstStyle/>
          <a:p>
            <a:r>
              <a:rPr lang="en-US" b="0" i="0" dirty="0">
                <a:solidFill>
                  <a:srgbClr val="610B38"/>
                </a:solidFill>
                <a:effectLst/>
                <a:latin typeface="erdana"/>
              </a:rPr>
              <a:t>PHP require</a:t>
            </a:r>
            <a:endParaRPr lang="en-IN" dirty="0"/>
          </a:p>
        </p:txBody>
      </p:sp>
      <p:sp>
        <p:nvSpPr>
          <p:cNvPr id="3" name="Content Placeholder 2">
            <a:extLst>
              <a:ext uri="{FF2B5EF4-FFF2-40B4-BE49-F238E27FC236}">
                <a16:creationId xmlns:a16="http://schemas.microsoft.com/office/drawing/2014/main" id="{906F890F-F44A-404E-A239-4ADEC71447AB}"/>
              </a:ext>
            </a:extLst>
          </p:cNvPr>
          <p:cNvSpPr>
            <a:spLocks noGrp="1"/>
          </p:cNvSpPr>
          <p:nvPr>
            <p:ph idx="1"/>
          </p:nvPr>
        </p:nvSpPr>
        <p:spPr/>
        <p:txBody>
          <a:bodyPr/>
          <a:lstStyle/>
          <a:p>
            <a:pPr algn="just"/>
            <a:r>
              <a:rPr lang="en-US" b="0" i="0" dirty="0">
                <a:solidFill>
                  <a:srgbClr val="333333"/>
                </a:solidFill>
                <a:effectLst/>
                <a:latin typeface="inter-regular"/>
              </a:rPr>
              <a:t>PHP require is similar to include, which is also used to include files. The only difference is that it stops the execution of script if the file is not found whereas include doesn't.</a:t>
            </a:r>
          </a:p>
          <a:p>
            <a:pPr marL="0" indent="0" algn="just">
              <a:buNone/>
            </a:pPr>
            <a:r>
              <a:rPr lang="en-US" b="0" i="0" dirty="0">
                <a:solidFill>
                  <a:srgbClr val="610B4B"/>
                </a:solidFill>
                <a:effectLst/>
                <a:latin typeface="erdana"/>
              </a:rPr>
              <a:t>Syntax</a:t>
            </a:r>
          </a:p>
          <a:p>
            <a:pPr marL="0" indent="0" algn="just">
              <a:buNone/>
            </a:pPr>
            <a:r>
              <a:rPr lang="en-US" b="0" i="0" dirty="0">
                <a:solidFill>
                  <a:srgbClr val="333333"/>
                </a:solidFill>
                <a:effectLst/>
                <a:latin typeface="inter-regular"/>
              </a:rPr>
              <a:t>There are two syntaxes available for require:</a:t>
            </a:r>
          </a:p>
          <a:p>
            <a:pPr marL="0" indent="0" algn="just">
              <a:buNone/>
            </a:pPr>
            <a:r>
              <a:rPr lang="en-US" b="1" i="0" dirty="0">
                <a:solidFill>
                  <a:srgbClr val="006699"/>
                </a:solidFill>
                <a:effectLst/>
                <a:latin typeface="inter-regular"/>
              </a:rPr>
              <a:t>require</a:t>
            </a:r>
            <a:r>
              <a:rPr lang="en-US" b="0" i="0" dirty="0">
                <a:solidFill>
                  <a:srgbClr val="000000"/>
                </a:solidFill>
                <a:effectLst/>
                <a:latin typeface="inter-regular"/>
              </a:rPr>
              <a:t> </a:t>
            </a:r>
            <a:r>
              <a:rPr lang="en-US" b="0" i="0" dirty="0">
                <a:solidFill>
                  <a:srgbClr val="0000FF"/>
                </a:solidFill>
                <a:effectLst/>
                <a:latin typeface="inter-regular"/>
              </a:rPr>
              <a:t>'filename'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Or   </a:t>
            </a:r>
          </a:p>
          <a:p>
            <a:pPr marL="0" indent="0" algn="just">
              <a:buNone/>
            </a:pPr>
            <a:r>
              <a:rPr lang="en-US" b="1" i="0" dirty="0">
                <a:solidFill>
                  <a:srgbClr val="006699"/>
                </a:solidFill>
                <a:effectLst/>
                <a:latin typeface="inter-regular"/>
              </a:rPr>
              <a:t>require</a:t>
            </a:r>
            <a:r>
              <a:rPr lang="en-US" b="0" i="0" dirty="0">
                <a:solidFill>
                  <a:srgbClr val="000000"/>
                </a:solidFill>
                <a:effectLst/>
                <a:latin typeface="inter-regular"/>
              </a:rPr>
              <a:t> (</a:t>
            </a:r>
            <a:r>
              <a:rPr lang="en-US" b="0" i="0" dirty="0">
                <a:solidFill>
                  <a:srgbClr val="0000FF"/>
                </a:solidFill>
                <a:effectLst/>
                <a:latin typeface="inter-regular"/>
              </a:rPr>
              <a:t>'filename'</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9754978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5AB3-26F2-7640-2F16-393FFCE40162}"/>
              </a:ext>
            </a:extLst>
          </p:cNvPr>
          <p:cNvSpPr>
            <a:spLocks noGrp="1"/>
          </p:cNvSpPr>
          <p:nvPr>
            <p:ph type="title"/>
          </p:nvPr>
        </p:nvSpPr>
        <p:spPr/>
        <p:txBody>
          <a:bodyPr/>
          <a:lstStyle/>
          <a:p>
            <a:r>
              <a:rPr lang="en-US" b="0" i="0" dirty="0">
                <a:solidFill>
                  <a:srgbClr val="610B4B"/>
                </a:solidFill>
                <a:effectLst/>
                <a:latin typeface="erdana"/>
              </a:rPr>
              <a:t>Examples</a:t>
            </a:r>
            <a:endParaRPr lang="en-IN" dirty="0"/>
          </a:p>
        </p:txBody>
      </p:sp>
      <p:sp>
        <p:nvSpPr>
          <p:cNvPr id="3" name="Content Placeholder 2">
            <a:extLst>
              <a:ext uri="{FF2B5EF4-FFF2-40B4-BE49-F238E27FC236}">
                <a16:creationId xmlns:a16="http://schemas.microsoft.com/office/drawing/2014/main" id="{D3788C3C-875C-84D2-DA03-64F64F8A90F1}"/>
              </a:ext>
            </a:extLst>
          </p:cNvPr>
          <p:cNvSpPr>
            <a:spLocks noGrp="1"/>
          </p:cNvSpPr>
          <p:nvPr>
            <p:ph idx="1"/>
          </p:nvPr>
        </p:nvSpPr>
        <p:spPr/>
        <p:txBody>
          <a:bodyPr>
            <a:normAutofit lnSpcReduction="10000"/>
          </a:bodyPr>
          <a:lstStyle/>
          <a:p>
            <a:pPr marL="0" indent="0" algn="just">
              <a:buNone/>
            </a:pPr>
            <a:r>
              <a:rPr lang="en-US" b="0" i="0" dirty="0">
                <a:solidFill>
                  <a:srgbClr val="333333"/>
                </a:solidFill>
                <a:effectLst/>
                <a:latin typeface="inter-regular"/>
              </a:rPr>
              <a:t>Let's see a simple PHP require example.</a:t>
            </a:r>
          </a:p>
          <a:p>
            <a:pPr marL="0" indent="0" algn="just">
              <a:buNone/>
            </a:pPr>
            <a:r>
              <a:rPr lang="en-US" b="0" i="1" dirty="0">
                <a:solidFill>
                  <a:srgbClr val="333333"/>
                </a:solidFill>
                <a:effectLst/>
                <a:latin typeface="inter-regular"/>
              </a:rPr>
              <a:t>File: menu.html</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a:t>
            </a:r>
            <a:r>
              <a:rPr lang="en-US" b="0" i="0" dirty="0">
                <a:solidFill>
                  <a:srgbClr val="000000"/>
                </a:solidFill>
                <a:effectLst/>
                <a:latin typeface="inter-regular"/>
              </a:rPr>
              <a:t>&gt;Home&lt;/a&gt; |     </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"http://www.java.com/php-tutorial"</a:t>
            </a:r>
            <a:r>
              <a:rPr lang="en-US" b="0" i="0" dirty="0">
                <a:solidFill>
                  <a:srgbClr val="000000"/>
                </a:solidFill>
                <a:effectLst/>
                <a:latin typeface="inter-regular"/>
              </a:rPr>
              <a:t>&gt;PHP&lt;/a&gt; |     </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"http://www.java.com/java-tutorial"</a:t>
            </a:r>
            <a:r>
              <a:rPr lang="en-US" b="0" i="0" dirty="0">
                <a:solidFill>
                  <a:srgbClr val="000000"/>
                </a:solidFill>
                <a:effectLst/>
                <a:latin typeface="inter-regular"/>
              </a:rPr>
              <a:t>&gt;Java&lt;/a&gt; |      </a:t>
            </a:r>
          </a:p>
          <a:p>
            <a:pPr marL="0" indent="0" algn="just">
              <a:buNone/>
            </a:pPr>
            <a:r>
              <a:rPr lang="en-US" b="0" i="0" dirty="0">
                <a:solidFill>
                  <a:srgbClr val="000000"/>
                </a:solidFill>
                <a:effectLst/>
                <a:latin typeface="inter-regular"/>
              </a:rPr>
              <a:t>&lt;a </a:t>
            </a:r>
            <a:r>
              <a:rPr lang="en-US" b="0" i="0" dirty="0" err="1">
                <a:solidFill>
                  <a:srgbClr val="000000"/>
                </a:solidFill>
                <a:effectLst/>
                <a:latin typeface="inter-regular"/>
              </a:rPr>
              <a:t>href</a:t>
            </a:r>
            <a:r>
              <a:rPr lang="en-US" b="0" i="0" dirty="0">
                <a:solidFill>
                  <a:srgbClr val="000000"/>
                </a:solidFill>
                <a:effectLst/>
                <a:latin typeface="inter-regular"/>
              </a:rPr>
              <a:t>=</a:t>
            </a:r>
            <a:r>
              <a:rPr lang="en-US" b="0" i="0" dirty="0">
                <a:solidFill>
                  <a:srgbClr val="0000FF"/>
                </a:solidFill>
                <a:effectLst/>
                <a:latin typeface="inter-regular"/>
              </a:rPr>
              <a:t>"http://www.java.com/html-tutorial"</a:t>
            </a:r>
            <a:r>
              <a:rPr lang="en-US" b="0" i="0" dirty="0">
                <a:solidFill>
                  <a:srgbClr val="000000"/>
                </a:solidFill>
                <a:effectLst/>
                <a:latin typeface="inter-regular"/>
              </a:rPr>
              <a:t>&gt;HTML&lt;/a&gt;  </a:t>
            </a:r>
          </a:p>
          <a:p>
            <a:pPr marL="0" indent="0" algn="just">
              <a:buNone/>
            </a:pPr>
            <a:r>
              <a:rPr lang="en-US" b="0" i="1" dirty="0">
                <a:solidFill>
                  <a:srgbClr val="333333"/>
                </a:solidFill>
                <a:effectLst/>
                <a:latin typeface="inter-regular"/>
              </a:rPr>
              <a:t>File: require1.php</a:t>
            </a:r>
          </a:p>
          <a:p>
            <a:pPr marL="0" indent="0" algn="just">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r>
              <a:rPr lang="en-US" b="1" i="0" dirty="0">
                <a:solidFill>
                  <a:srgbClr val="006699"/>
                </a:solidFill>
                <a:effectLst/>
                <a:latin typeface="inter-regular"/>
              </a:rPr>
              <a:t>require</a:t>
            </a:r>
            <a:r>
              <a:rPr lang="en-US" b="0" i="0" dirty="0">
                <a:solidFill>
                  <a:srgbClr val="000000"/>
                </a:solidFill>
                <a:effectLst/>
                <a:latin typeface="inter-regular"/>
              </a:rPr>
              <a:t>(</a:t>
            </a:r>
            <a:r>
              <a:rPr lang="en-US" b="0" i="0" dirty="0">
                <a:solidFill>
                  <a:srgbClr val="0000FF"/>
                </a:solidFill>
                <a:effectLst/>
                <a:latin typeface="inter-regular"/>
              </a:rPr>
              <a:t>"menu.html"</a:t>
            </a:r>
            <a:r>
              <a:rPr lang="en-US" b="0" i="0" dirty="0">
                <a:solidFill>
                  <a:srgbClr val="000000"/>
                </a:solidFill>
                <a:effectLst/>
                <a:latin typeface="inter-regular"/>
              </a:rPr>
              <a:t>); ?&gt;  </a:t>
            </a:r>
          </a:p>
          <a:p>
            <a:pPr marL="0" indent="0" algn="just">
              <a:buNone/>
            </a:pPr>
            <a:r>
              <a:rPr lang="en-US" b="0" i="0" dirty="0">
                <a:solidFill>
                  <a:srgbClr val="000000"/>
                </a:solidFill>
                <a:effectLst/>
                <a:latin typeface="inter-regular"/>
              </a:rPr>
              <a:t>&lt;h1&gt;This is Main Page&lt;/h1&gt;  </a:t>
            </a:r>
          </a:p>
          <a:p>
            <a:endParaRPr lang="en-IN" dirty="0"/>
          </a:p>
        </p:txBody>
      </p:sp>
    </p:spTree>
    <p:extLst>
      <p:ext uri="{BB962C8B-B14F-4D97-AF65-F5344CB8AC3E}">
        <p14:creationId xmlns:p14="http://schemas.microsoft.com/office/powerpoint/2010/main" val="1306079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D2D6-B649-C9ED-6385-B11323805519}"/>
              </a:ext>
            </a:extLst>
          </p:cNvPr>
          <p:cNvSpPr>
            <a:spLocks noGrp="1"/>
          </p:cNvSpPr>
          <p:nvPr>
            <p:ph type="title"/>
          </p:nvPr>
        </p:nvSpPr>
        <p:spPr/>
        <p:txBody>
          <a:bodyPr/>
          <a:lstStyle/>
          <a:p>
            <a:r>
              <a:rPr kumimoji="0" lang="en-US" altLang="en-US" sz="4400" b="0" i="0" u="none" strike="noStrike" cap="none" normalizeH="0" baseline="0" dirty="0">
                <a:ln>
                  <a:noFill/>
                </a:ln>
                <a:solidFill>
                  <a:srgbClr val="610B4B"/>
                </a:solidFill>
                <a:effectLst/>
                <a:latin typeface="erdana"/>
              </a:rPr>
              <a:t>Example</a:t>
            </a:r>
            <a:br>
              <a:rPr kumimoji="0" lang="en-US" altLang="en-US" sz="4400" b="0" i="0" u="none" strike="noStrike" cap="none" normalizeH="0" baseline="0" dirty="0">
                <a:ln>
                  <a:noFill/>
                </a:ln>
                <a:solidFill>
                  <a:srgbClr val="610B4B"/>
                </a:solidFill>
                <a:effectLst/>
                <a:latin typeface="erdana"/>
              </a:rPr>
            </a:br>
            <a:endParaRPr lang="en-IN" dirty="0"/>
          </a:p>
        </p:txBody>
      </p:sp>
      <p:sp>
        <p:nvSpPr>
          <p:cNvPr id="4" name="Rectangle 1">
            <a:extLst>
              <a:ext uri="{FF2B5EF4-FFF2-40B4-BE49-F238E27FC236}">
                <a16:creationId xmlns:a16="http://schemas.microsoft.com/office/drawing/2014/main" id="{CE1E1C06-ECFC-8E2D-38C1-1F173DFFF480}"/>
              </a:ext>
            </a:extLst>
          </p:cNvPr>
          <p:cNvSpPr>
            <a:spLocks noGrp="1" noChangeArrowheads="1"/>
          </p:cNvSpPr>
          <p:nvPr>
            <p:ph idx="1"/>
          </p:nvPr>
        </p:nvSpPr>
        <p:spPr bwMode="auto">
          <a:xfrm>
            <a:off x="838200" y="1826787"/>
            <a:ext cx="10515600"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effectLst/>
                <a:latin typeface="inter-regular"/>
              </a:rPr>
              <a:t>include.php</a:t>
            </a: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inter-regular"/>
              </a:rPr>
              <a:t>&lt;?</a:t>
            </a:r>
            <a:r>
              <a:rPr kumimoji="0" lang="en-US" altLang="en-US" sz="2400" b="0" i="0" u="none" strike="noStrike" cap="none" normalizeH="0" baseline="0" dirty="0" err="1">
                <a:ln>
                  <a:noFill/>
                </a:ln>
                <a:effectLst/>
                <a:latin typeface="inter-regular"/>
              </a:rPr>
              <a:t>php</a:t>
            </a:r>
            <a:r>
              <a:rPr kumimoji="0" lang="en-US" altLang="en-US" sz="24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effectLst/>
                <a:latin typeface="inter-regular"/>
              </a:rPr>
              <a:t>    //include </a:t>
            </a:r>
            <a:r>
              <a:rPr kumimoji="0" lang="en-US" altLang="en-US" sz="2400" b="0" i="0" u="none" strike="noStrike" cap="none" normalizeH="0" baseline="0" dirty="0" err="1">
                <a:ln>
                  <a:noFill/>
                </a:ln>
                <a:effectLst/>
                <a:latin typeface="inter-regular"/>
              </a:rPr>
              <a:t>welcome.php</a:t>
            </a:r>
            <a:r>
              <a:rPr kumimoji="0" lang="en-US" altLang="en-US" sz="2400" b="0" i="0" u="none" strike="noStrike" cap="none" normalizeH="0" baseline="0" dirty="0">
                <a:ln>
                  <a:noFill/>
                </a:ln>
                <a:effectLst/>
                <a:latin typeface="inter-regular"/>
              </a:rPr>
              <a:t> file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effectLst/>
                <a:latin typeface="inter-regular"/>
              </a:rPr>
              <a:t>    </a:t>
            </a:r>
            <a:r>
              <a:rPr kumimoji="0" lang="en-US" altLang="en-US" sz="2400" b="1" i="0" u="none" strike="noStrike" cap="none" normalizeH="0" baseline="0" dirty="0">
                <a:ln>
                  <a:noFill/>
                </a:ln>
                <a:effectLst/>
                <a:latin typeface="inter-regular"/>
              </a:rPr>
              <a:t>include</a:t>
            </a:r>
            <a:r>
              <a:rPr kumimoji="0" lang="en-US" altLang="en-US" sz="2400" b="0" i="0" u="none" strike="noStrike" cap="none" normalizeH="0" baseline="0" dirty="0">
                <a:ln>
                  <a:noFill/>
                </a:ln>
                <a:effectLst/>
                <a:latin typeface="inter-regular"/>
              </a:rPr>
              <a:t>("</a:t>
            </a:r>
            <a:r>
              <a:rPr kumimoji="0" lang="en-US" altLang="en-US" sz="2400" b="0" i="0" u="none" strike="noStrike" cap="none" normalizeH="0" baseline="0" dirty="0" err="1">
                <a:ln>
                  <a:noFill/>
                </a:ln>
                <a:effectLst/>
                <a:latin typeface="inter-regular"/>
              </a:rPr>
              <a:t>welcome.php</a:t>
            </a:r>
            <a:r>
              <a:rPr kumimoji="0" lang="en-US" altLang="en-US" sz="24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effectLst/>
                <a:latin typeface="inter-regular"/>
              </a:rPr>
              <a:t>    echo "The welcome file is included.";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inter-regular"/>
              </a:rPr>
              <a:t>The </a:t>
            </a:r>
            <a:r>
              <a:rPr kumimoji="0" lang="en-US" altLang="en-US" sz="2400" b="1" i="0" u="none" strike="noStrike" cap="none" normalizeH="0" baseline="0" dirty="0" err="1">
                <a:ln>
                  <a:noFill/>
                </a:ln>
                <a:effectLst/>
                <a:latin typeface="inter-bold"/>
              </a:rPr>
              <a:t>welcome.php</a:t>
            </a:r>
            <a:r>
              <a:rPr kumimoji="0" lang="en-US" altLang="en-US" sz="2400" b="0" i="0" u="none" strike="noStrike" cap="none" normalizeH="0" baseline="0" dirty="0">
                <a:ln>
                  <a:noFill/>
                </a:ln>
                <a:effectLst/>
                <a:latin typeface="inter-regular"/>
              </a:rPr>
              <a:t> file is not available in the same directory, which we have included. So, it will produce a warning about that missing file but also display the output.</a:t>
            </a:r>
          </a:p>
          <a:p>
            <a:pPr marL="0" indent="0" algn="just">
              <a:lnSpc>
                <a:spcPct val="100000"/>
              </a:lnSpc>
              <a:buNone/>
            </a:pPr>
            <a:endParaRPr kumimoji="0" lang="en-US" altLang="en-US" sz="1200" b="1" i="0" u="none" strike="noStrike" cap="none" normalizeH="0" baseline="0" dirty="0">
              <a:ln>
                <a:noFill/>
              </a:ln>
              <a:effectLst/>
              <a:latin typeface="inter-bold"/>
            </a:endParaRPr>
          </a:p>
          <a:p>
            <a:pPr marL="0" indent="0" algn="just">
              <a:lnSpc>
                <a:spcPct val="100000"/>
              </a:lnSpc>
              <a:buNone/>
            </a:pPr>
            <a:r>
              <a:rPr kumimoji="0" lang="en-US" altLang="en-US" sz="1600" b="1" i="0" u="none" strike="noStrike" cap="none" normalizeH="0" baseline="0" dirty="0">
                <a:ln>
                  <a:noFill/>
                </a:ln>
                <a:effectLst/>
                <a:latin typeface="inter-bold"/>
              </a:rPr>
              <a:t>Output:</a:t>
            </a:r>
            <a:endParaRPr kumimoji="0" lang="en-US" altLang="en-US" sz="10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Warning: include(</a:t>
            </a:r>
            <a:r>
              <a:rPr kumimoji="0" lang="en-US" altLang="en-US" sz="1600" b="0" i="0" u="none" strike="noStrike" cap="none" normalizeH="0" baseline="0" dirty="0" err="1">
                <a:ln>
                  <a:noFill/>
                </a:ln>
                <a:effectLst/>
                <a:latin typeface="Arial Unicode MS"/>
              </a:rPr>
              <a:t>welcome.php</a:t>
            </a:r>
            <a:r>
              <a:rPr kumimoji="0" lang="en-US" altLang="en-US" sz="1600" b="0" i="0" u="none" strike="noStrike" cap="none" normalizeH="0" baseline="0" dirty="0">
                <a:ln>
                  <a:noFill/>
                </a:ln>
                <a:effectLst/>
                <a:latin typeface="Arial Unicode MS"/>
              </a:rPr>
              <a:t>): failed to open stream: No such file or directory in C:\xampp\htdocs\program\include.php on line 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Warning: include(): Failed opening '</a:t>
            </a:r>
            <a:r>
              <a:rPr kumimoji="0" lang="en-US" altLang="en-US" sz="1600" b="0" i="0" u="none" strike="noStrike" cap="none" normalizeH="0" baseline="0" dirty="0" err="1">
                <a:ln>
                  <a:noFill/>
                </a:ln>
                <a:effectLst/>
                <a:latin typeface="Arial Unicode MS"/>
              </a:rPr>
              <a:t>welcome.php</a:t>
            </a:r>
            <a:r>
              <a:rPr kumimoji="0" lang="en-US" altLang="en-US" sz="1600" b="0" i="0" u="none" strike="noStrike" cap="none" normalizeH="0" baseline="0" dirty="0">
                <a:ln>
                  <a:noFill/>
                </a:ln>
                <a:effectLst/>
                <a:latin typeface="Arial Unicode MS"/>
              </a:rPr>
              <a:t>' for inclusion (</a:t>
            </a:r>
            <a:r>
              <a:rPr kumimoji="0" lang="en-US" altLang="en-US" sz="1600" b="0" i="0" u="none" strike="noStrike" cap="none" normalizeH="0" baseline="0" dirty="0" err="1">
                <a:ln>
                  <a:noFill/>
                </a:ln>
                <a:effectLst/>
                <a:latin typeface="Arial Unicode MS"/>
              </a:rPr>
              <a:t>include_path</a:t>
            </a:r>
            <a:r>
              <a:rPr kumimoji="0" lang="en-US" altLang="en-US" sz="1600" b="0" i="0" u="none" strike="noStrike" cap="none" normalizeH="0" baseline="0" dirty="0">
                <a:ln>
                  <a:noFill/>
                </a:ln>
                <a:effectLst/>
                <a:latin typeface="Arial Unicode MS"/>
              </a:rPr>
              <a:t>='C:\</a:t>
            </a:r>
            <a:r>
              <a:rPr kumimoji="0" lang="en-US" altLang="en-US" sz="1600" b="0" i="0" u="none" strike="noStrike" cap="none" normalizeH="0" baseline="0" dirty="0" err="1">
                <a:ln>
                  <a:noFill/>
                </a:ln>
                <a:effectLst/>
                <a:latin typeface="Arial Unicode MS"/>
              </a:rPr>
              <a:t>xampp</a:t>
            </a:r>
            <a:r>
              <a:rPr kumimoji="0" lang="en-US" altLang="en-US" sz="1600" b="0" i="0" u="none" strike="noStrike" cap="none" normalizeH="0" baseline="0" dirty="0">
                <a:ln>
                  <a:noFill/>
                </a:ln>
                <a:effectLst/>
                <a:latin typeface="Arial Unicode MS"/>
              </a:rPr>
              <a:t>\</a:t>
            </a:r>
            <a:r>
              <a:rPr kumimoji="0" lang="en-US" altLang="en-US" sz="1600" b="0" i="0" u="none" strike="noStrike" cap="none" normalizeH="0" baseline="0" dirty="0" err="1">
                <a:ln>
                  <a:noFill/>
                </a:ln>
                <a:effectLst/>
                <a:latin typeface="Arial Unicode MS"/>
              </a:rPr>
              <a:t>php</a:t>
            </a:r>
            <a:r>
              <a:rPr kumimoji="0" lang="en-US" altLang="en-US" sz="1600" b="0" i="0" u="none" strike="noStrike" cap="none" normalizeH="0" baseline="0" dirty="0">
                <a:ln>
                  <a:noFill/>
                </a:ln>
                <a:effectLst/>
                <a:latin typeface="Arial Unicode MS"/>
              </a:rPr>
              <a:t>\PEAR') in C:\xampp\htdocs\program\include.php on line 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The welcome file is included.</a:t>
            </a: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166884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552F-DBC9-FB99-A1AC-634F2ABC779B}"/>
              </a:ext>
            </a:extLst>
          </p:cNvPr>
          <p:cNvSpPr>
            <a:spLocks noGrp="1"/>
          </p:cNvSpPr>
          <p:nvPr>
            <p:ph type="title"/>
          </p:nvPr>
        </p:nvSpPr>
        <p:spPr/>
        <p:txBody>
          <a:bodyPr/>
          <a:lstStyle/>
          <a:p>
            <a:r>
              <a:rPr kumimoji="0" lang="en-US" altLang="en-US" sz="4400" b="0" i="1" u="none" strike="noStrike" cap="none" normalizeH="0" baseline="0" dirty="0" err="1">
                <a:ln>
                  <a:noFill/>
                </a:ln>
                <a:solidFill>
                  <a:srgbClr val="333333"/>
                </a:solidFill>
                <a:effectLst/>
                <a:latin typeface="inter-regular"/>
              </a:rPr>
              <a:t>require.php</a:t>
            </a:r>
            <a:endParaRPr lang="en-IN" dirty="0"/>
          </a:p>
        </p:txBody>
      </p:sp>
      <p:sp>
        <p:nvSpPr>
          <p:cNvPr id="4" name="Rectangle 1">
            <a:extLst>
              <a:ext uri="{FF2B5EF4-FFF2-40B4-BE49-F238E27FC236}">
                <a16:creationId xmlns:a16="http://schemas.microsoft.com/office/drawing/2014/main" id="{8393513A-487B-1780-2988-F541969EBEEE}"/>
              </a:ext>
            </a:extLst>
          </p:cNvPr>
          <p:cNvSpPr>
            <a:spLocks noGrp="1" noChangeArrowheads="1"/>
          </p:cNvSpPr>
          <p:nvPr>
            <p:ph idx="1"/>
          </p:nvPr>
        </p:nvSpPr>
        <p:spPr bwMode="auto">
          <a:xfrm>
            <a:off x="838200" y="1609272"/>
            <a:ext cx="10114750" cy="36394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inter-regular"/>
              </a:rPr>
              <a:t>&lt;?</a:t>
            </a:r>
            <a:r>
              <a:rPr kumimoji="0" lang="en-US" altLang="en-US" sz="1800" b="0"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inter-regular"/>
              </a:rPr>
              <a:t>    echo "HELLO";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rPr>
              <a:t>    //require </a:t>
            </a:r>
            <a:r>
              <a:rPr kumimoji="0" lang="en-US" altLang="en-US" sz="1800" b="0" i="0" u="none" strike="noStrike" cap="none" normalizeH="0" baseline="0" dirty="0" err="1">
                <a:ln>
                  <a:noFill/>
                </a:ln>
                <a:effectLst/>
                <a:latin typeface="inter-regular"/>
              </a:rPr>
              <a:t>welcome.php</a:t>
            </a:r>
            <a:r>
              <a:rPr kumimoji="0" lang="en-US" altLang="en-US" sz="1800" b="0" i="0" u="none" strike="noStrike" cap="none" normalizeH="0" baseline="0" dirty="0">
                <a:ln>
                  <a:noFill/>
                </a:ln>
                <a:effectLst/>
                <a:latin typeface="inter-regular"/>
              </a:rPr>
              <a:t> file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inter-regular"/>
              </a:rPr>
              <a:t>    </a:t>
            </a:r>
            <a:r>
              <a:rPr kumimoji="0" lang="en-US" altLang="en-US" sz="1800" b="1" i="0" u="none" strike="noStrike" cap="none" normalizeH="0" baseline="0" dirty="0">
                <a:ln>
                  <a:noFill/>
                </a:ln>
                <a:effectLst/>
                <a:latin typeface="inter-regular"/>
              </a:rPr>
              <a:t>require</a:t>
            </a:r>
            <a:r>
              <a:rPr kumimoji="0" lang="en-US" altLang="en-US" sz="1800" b="0" i="0" u="none" strike="noStrike" cap="none" normalizeH="0" baseline="0" dirty="0">
                <a:ln>
                  <a:noFill/>
                </a:ln>
                <a:effectLst/>
                <a:latin typeface="inter-regular"/>
              </a:rPr>
              <a:t>("</a:t>
            </a:r>
            <a:r>
              <a:rPr kumimoji="0" lang="en-US" altLang="en-US" sz="1800" b="0" i="0" u="none" strike="noStrike" cap="none" normalizeH="0" baseline="0" dirty="0" err="1">
                <a:ln>
                  <a:noFill/>
                </a:ln>
                <a:effectLst/>
                <a:latin typeface="inter-regular"/>
              </a:rPr>
              <a:t>welcome.php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effectLst/>
                <a:latin typeface="inter-regular"/>
              </a:rPr>
              <a:t>    echo "The welcome file is required.";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inter-regular"/>
              </a:rPr>
              <a:t>In case of require() if the file (</a:t>
            </a:r>
            <a:r>
              <a:rPr kumimoji="0" lang="en-US" altLang="en-US" sz="1800" b="1" i="0" u="none" strike="noStrike" cap="none" normalizeH="0" baseline="0" dirty="0" err="1">
                <a:ln>
                  <a:noFill/>
                </a:ln>
                <a:effectLst/>
                <a:latin typeface="inter-bold"/>
              </a:rPr>
              <a:t>welcome.php</a:t>
            </a:r>
            <a:r>
              <a:rPr kumimoji="0" lang="en-US" altLang="en-US" sz="1800" b="0" i="0" u="none" strike="noStrike" cap="none" normalizeH="0" baseline="0" dirty="0">
                <a:ln>
                  <a:noFill/>
                </a:ln>
                <a:effectLst/>
                <a:latin typeface="inter-regular"/>
              </a:rPr>
              <a:t>) is not found in the same directory. The require() will generate a </a:t>
            </a:r>
            <a:r>
              <a:rPr kumimoji="0" lang="en-US" altLang="en-US" sz="1800" b="1" i="0" u="none" strike="noStrike" cap="none" normalizeH="0" baseline="0" dirty="0">
                <a:ln>
                  <a:noFill/>
                </a:ln>
                <a:effectLst/>
                <a:latin typeface="inter-bold"/>
              </a:rPr>
              <a:t>fatal error</a:t>
            </a:r>
            <a:r>
              <a:rPr kumimoji="0" lang="en-US" altLang="en-US" sz="1800" b="0" i="0" u="none" strike="noStrike" cap="none" normalizeH="0" baseline="0" dirty="0">
                <a:ln>
                  <a:noFill/>
                </a:ln>
                <a:effectLst/>
                <a:latin typeface="inter-regular"/>
              </a:rPr>
              <a:t> and stop the execution of the script, as you can see in the below output.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latin typeface="inter-regular"/>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HELLO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Warning: require(</a:t>
            </a:r>
            <a:r>
              <a:rPr kumimoji="0" lang="en-US" altLang="en-US" sz="1600" b="0" i="0" u="none" strike="noStrike" cap="none" normalizeH="0" baseline="0" dirty="0" err="1">
                <a:ln>
                  <a:noFill/>
                </a:ln>
                <a:effectLst/>
                <a:latin typeface="Arial Unicode MS"/>
              </a:rPr>
              <a:t>Welcome.php</a:t>
            </a:r>
            <a:r>
              <a:rPr kumimoji="0" lang="en-US" altLang="en-US" sz="1600" b="0" i="0" u="none" strike="noStrike" cap="none" normalizeH="0" baseline="0" dirty="0">
                <a:ln>
                  <a:noFill/>
                </a:ln>
                <a:effectLst/>
                <a:latin typeface="Arial Unicode MS"/>
              </a:rPr>
              <a:t>): failed to open stream: No such file or directory in C:\xampp\htdocs\program\include.php on line 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Fatal error: require(): Failed opening required '</a:t>
            </a:r>
            <a:r>
              <a:rPr kumimoji="0" lang="en-US" altLang="en-US" sz="1600" b="0" i="0" u="none" strike="noStrike" cap="none" normalizeH="0" baseline="0" dirty="0" err="1">
                <a:ln>
                  <a:noFill/>
                </a:ln>
                <a:effectLst/>
                <a:latin typeface="Arial Unicode MS"/>
              </a:rPr>
              <a:t>Welcome.php</a:t>
            </a:r>
            <a:r>
              <a:rPr kumimoji="0" lang="en-US" altLang="en-US" sz="1600" b="0" i="0" u="none" strike="noStrike" cap="none" normalizeH="0" baseline="0" dirty="0">
                <a:ln>
                  <a:noFill/>
                </a:ln>
                <a:effectLst/>
                <a:latin typeface="Arial Unicode MS"/>
              </a:rPr>
              <a:t>' (</a:t>
            </a:r>
            <a:r>
              <a:rPr kumimoji="0" lang="en-US" altLang="en-US" sz="1600" b="0" i="0" u="none" strike="noStrike" cap="none" normalizeH="0" baseline="0" dirty="0" err="1">
                <a:ln>
                  <a:noFill/>
                </a:ln>
                <a:effectLst/>
                <a:latin typeface="Arial Unicode MS"/>
              </a:rPr>
              <a:t>include_path</a:t>
            </a:r>
            <a:r>
              <a:rPr kumimoji="0" lang="en-US" altLang="en-US" sz="1600" b="0" i="0" u="none" strike="noStrike" cap="none" normalizeH="0" baseline="0" dirty="0">
                <a:ln>
                  <a:noFill/>
                </a:ln>
                <a:effectLst/>
                <a:latin typeface="Arial Unicode MS"/>
              </a:rPr>
              <a:t>='C:\</a:t>
            </a:r>
            <a:r>
              <a:rPr kumimoji="0" lang="en-US" altLang="en-US" sz="1600" b="0" i="0" u="none" strike="noStrike" cap="none" normalizeH="0" baseline="0" dirty="0" err="1">
                <a:ln>
                  <a:noFill/>
                </a:ln>
                <a:effectLst/>
                <a:latin typeface="Arial Unicode MS"/>
              </a:rPr>
              <a:t>xampp</a:t>
            </a:r>
            <a:r>
              <a:rPr kumimoji="0" lang="en-US" altLang="en-US" sz="1600" b="0" i="0" u="none" strike="noStrike" cap="none" normalizeH="0" baseline="0" dirty="0">
                <a:ln>
                  <a:noFill/>
                </a:ln>
                <a:effectLst/>
                <a:latin typeface="Arial Unicode MS"/>
              </a:rPr>
              <a:t>\</a:t>
            </a:r>
            <a:r>
              <a:rPr kumimoji="0" lang="en-US" altLang="en-US" sz="1600" b="0" i="0" u="none" strike="noStrike" cap="none" normalizeH="0" baseline="0" dirty="0" err="1">
                <a:ln>
                  <a:noFill/>
                </a:ln>
                <a:effectLst/>
                <a:latin typeface="Arial Unicode MS"/>
              </a:rPr>
              <a:t>php</a:t>
            </a:r>
            <a:r>
              <a:rPr kumimoji="0" lang="en-US" altLang="en-US" sz="1600" b="0" i="0" u="none" strike="noStrike" cap="none" normalizeH="0" baseline="0" dirty="0">
                <a:ln>
                  <a:noFill/>
                </a:ln>
                <a:effectLst/>
                <a:latin typeface="Arial Unicode MS"/>
              </a:rPr>
              <a:t>\PEAR') in C:\xampp</a:t>
            </a:r>
            <a:endParaRPr kumimoji="0" lang="en-US" altLang="en-US" sz="3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708558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EE95-F978-FF25-FA2F-48BF27BB0426}"/>
              </a:ext>
            </a:extLst>
          </p:cNvPr>
          <p:cNvSpPr>
            <a:spLocks noGrp="1"/>
          </p:cNvSpPr>
          <p:nvPr>
            <p:ph type="title"/>
          </p:nvPr>
        </p:nvSpPr>
        <p:spPr/>
        <p:txBody>
          <a:bodyPr/>
          <a:lstStyle/>
          <a:p>
            <a:r>
              <a:rPr lang="en-US" b="0" i="0" dirty="0">
                <a:solidFill>
                  <a:srgbClr val="610B38"/>
                </a:solidFill>
                <a:effectLst/>
                <a:latin typeface="erdana"/>
              </a:rPr>
              <a:t>PHP Cookie</a:t>
            </a:r>
            <a:endParaRPr lang="en-IN" dirty="0"/>
          </a:p>
        </p:txBody>
      </p:sp>
      <p:sp>
        <p:nvSpPr>
          <p:cNvPr id="3" name="Content Placeholder 2">
            <a:extLst>
              <a:ext uri="{FF2B5EF4-FFF2-40B4-BE49-F238E27FC236}">
                <a16:creationId xmlns:a16="http://schemas.microsoft.com/office/drawing/2014/main" id="{1126FEF2-3F81-2C57-9609-706F64848980}"/>
              </a:ext>
            </a:extLst>
          </p:cNvPr>
          <p:cNvSpPr>
            <a:spLocks noGrp="1"/>
          </p:cNvSpPr>
          <p:nvPr>
            <p:ph idx="1"/>
          </p:nvPr>
        </p:nvSpPr>
        <p:spPr/>
        <p:txBody>
          <a:bodyPr/>
          <a:lstStyle/>
          <a:p>
            <a:pPr algn="just"/>
            <a:r>
              <a:rPr lang="en-US" b="0" i="0" dirty="0">
                <a:solidFill>
                  <a:srgbClr val="333333"/>
                </a:solidFill>
                <a:effectLst/>
                <a:latin typeface="inter-regular"/>
              </a:rPr>
              <a:t>PHP cookie is a small piece of information which is stored at client browser. It is used to recognize the user.</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Cookie is created at server side and saved to client browser. Each time when client sends request to the server, cookie is embedded with request. Such way, cookie can be received at the server side.</a:t>
            </a:r>
          </a:p>
          <a:p>
            <a:pPr marL="0" indent="0">
              <a:buNone/>
            </a:pPr>
            <a:br>
              <a:rPr lang="en-US" dirty="0"/>
            </a:br>
            <a:endParaRPr lang="en-IN" dirty="0"/>
          </a:p>
        </p:txBody>
      </p:sp>
    </p:spTree>
    <p:extLst>
      <p:ext uri="{BB962C8B-B14F-4D97-AF65-F5344CB8AC3E}">
        <p14:creationId xmlns:p14="http://schemas.microsoft.com/office/powerpoint/2010/main" val="2796582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E544-48AE-761D-4160-55E25119994A}"/>
              </a:ext>
            </a:extLst>
          </p:cNvPr>
          <p:cNvSpPr>
            <a:spLocks noGrp="1"/>
          </p:cNvSpPr>
          <p:nvPr>
            <p:ph type="title"/>
          </p:nvPr>
        </p:nvSpPr>
        <p:spPr/>
        <p:txBody>
          <a:bodyPr/>
          <a:lstStyle/>
          <a:p>
            <a:r>
              <a:rPr lang="en-US" b="0" i="0" dirty="0">
                <a:solidFill>
                  <a:srgbClr val="610B38"/>
                </a:solidFill>
                <a:effectLst/>
                <a:latin typeface="erdana"/>
              </a:rPr>
              <a:t>PHP Cookie</a:t>
            </a:r>
            <a:endParaRPr lang="en-IN" dirty="0"/>
          </a:p>
        </p:txBody>
      </p:sp>
      <p:pic>
        <p:nvPicPr>
          <p:cNvPr id="4098" name="Picture 2" descr="cookies in php">
            <a:extLst>
              <a:ext uri="{FF2B5EF4-FFF2-40B4-BE49-F238E27FC236}">
                <a16:creationId xmlns:a16="http://schemas.microsoft.com/office/drawing/2014/main" id="{E6F1190B-1A14-E3AB-155E-E0D5669521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682" y="3032752"/>
            <a:ext cx="6120635" cy="1955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839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644C-CE5D-3B9D-5E70-E9829C1A0469}"/>
              </a:ext>
            </a:extLst>
          </p:cNvPr>
          <p:cNvSpPr>
            <a:spLocks noGrp="1"/>
          </p:cNvSpPr>
          <p:nvPr>
            <p:ph type="title"/>
          </p:nvPr>
        </p:nvSpPr>
        <p:spPr/>
        <p:txBody>
          <a:bodyPr/>
          <a:lstStyle/>
          <a:p>
            <a:r>
              <a:rPr lang="en-US" b="0" i="0" dirty="0">
                <a:solidFill>
                  <a:srgbClr val="610B38"/>
                </a:solidFill>
                <a:effectLst/>
                <a:latin typeface="erdana"/>
              </a:rPr>
              <a:t>PHP </a:t>
            </a:r>
            <a:r>
              <a:rPr lang="en-US" b="0" i="0" dirty="0" err="1">
                <a:solidFill>
                  <a:srgbClr val="610B38"/>
                </a:solidFill>
                <a:effectLst/>
                <a:latin typeface="erdana"/>
              </a:rPr>
              <a:t>setcookie</a:t>
            </a:r>
            <a:r>
              <a:rPr lang="en-US" b="0" i="0" dirty="0">
                <a:solidFill>
                  <a:srgbClr val="610B38"/>
                </a:solidFill>
                <a:effectLst/>
                <a:latin typeface="erdana"/>
              </a:rPr>
              <a:t>() function</a:t>
            </a:r>
            <a:endParaRPr lang="en-IN" dirty="0"/>
          </a:p>
        </p:txBody>
      </p:sp>
      <p:sp>
        <p:nvSpPr>
          <p:cNvPr id="3" name="Content Placeholder 2">
            <a:extLst>
              <a:ext uri="{FF2B5EF4-FFF2-40B4-BE49-F238E27FC236}">
                <a16:creationId xmlns:a16="http://schemas.microsoft.com/office/drawing/2014/main" id="{F6579BC0-6DB9-3480-7DDC-C3783BF0DAEB}"/>
              </a:ext>
            </a:extLst>
          </p:cNvPr>
          <p:cNvSpPr>
            <a:spLocks noGrp="1"/>
          </p:cNvSpPr>
          <p:nvPr>
            <p:ph idx="1"/>
          </p:nvPr>
        </p:nvSpPr>
        <p:spPr>
          <a:xfrm>
            <a:off x="838199" y="1825625"/>
            <a:ext cx="10906957" cy="4351338"/>
          </a:xfrm>
        </p:spPr>
        <p:txBody>
          <a:bodyPr>
            <a:normAutofit fontScale="92500" lnSpcReduction="20000"/>
          </a:bodyPr>
          <a:lstStyle/>
          <a:p>
            <a:pPr algn="just"/>
            <a:r>
              <a:rPr lang="en-US" b="0" i="0" dirty="0">
                <a:solidFill>
                  <a:srgbClr val="333333"/>
                </a:solidFill>
                <a:effectLst/>
                <a:latin typeface="inter-regular"/>
              </a:rPr>
              <a:t>PHP </a:t>
            </a:r>
            <a:r>
              <a:rPr lang="en-US" b="0" i="0" dirty="0" err="1">
                <a:solidFill>
                  <a:srgbClr val="333333"/>
                </a:solidFill>
                <a:effectLst/>
                <a:latin typeface="inter-regular"/>
              </a:rPr>
              <a:t>setcookie</a:t>
            </a:r>
            <a:r>
              <a:rPr lang="en-US" b="0" i="0" dirty="0">
                <a:solidFill>
                  <a:srgbClr val="333333"/>
                </a:solidFill>
                <a:effectLst/>
                <a:latin typeface="inter-regular"/>
              </a:rPr>
              <a:t>() function is used to set cookie with HTTP response. </a:t>
            </a:r>
          </a:p>
          <a:p>
            <a:pPr algn="just"/>
            <a:r>
              <a:rPr lang="en-US" b="0" i="0" dirty="0">
                <a:solidFill>
                  <a:srgbClr val="333333"/>
                </a:solidFill>
                <a:effectLst/>
                <a:latin typeface="inter-regular"/>
              </a:rPr>
              <a:t>Once cookie is set, you can access it by $_COOKIE </a:t>
            </a:r>
            <a:r>
              <a:rPr lang="en-US" b="0" i="0" dirty="0" err="1">
                <a:solidFill>
                  <a:srgbClr val="333333"/>
                </a:solidFill>
                <a:effectLst/>
                <a:latin typeface="inter-regular"/>
              </a:rPr>
              <a:t>superglobal</a:t>
            </a:r>
            <a:r>
              <a:rPr lang="en-US" b="0" i="0" dirty="0">
                <a:solidFill>
                  <a:srgbClr val="333333"/>
                </a:solidFill>
                <a:effectLst/>
                <a:latin typeface="inter-regular"/>
              </a:rPr>
              <a:t> variable.</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bool </a:t>
            </a:r>
            <a:r>
              <a:rPr lang="en-US" b="0" i="0" dirty="0" err="1">
                <a:solidFill>
                  <a:srgbClr val="000000"/>
                </a:solidFill>
                <a:effectLst/>
                <a:latin typeface="inter-regular"/>
              </a:rPr>
              <a:t>setcookie</a:t>
            </a:r>
            <a:r>
              <a:rPr lang="en-US" b="0" i="0" dirty="0">
                <a:solidFill>
                  <a:srgbClr val="000000"/>
                </a:solidFill>
                <a:effectLst/>
                <a:latin typeface="inter-regular"/>
              </a:rPr>
              <a:t> ( string $name [, string $value [, int $expire = 0 [, string $path   </a:t>
            </a:r>
          </a:p>
          <a:p>
            <a:pPr marL="0" indent="0" algn="just">
              <a:buNone/>
            </a:pPr>
            <a:r>
              <a:rPr lang="en-US" b="0" i="0" dirty="0">
                <a:solidFill>
                  <a:srgbClr val="000000"/>
                </a:solidFill>
                <a:effectLst/>
                <a:latin typeface="inter-regular"/>
              </a:rPr>
              <a:t>[, string $domain [, bool $secure = false [, bool $</a:t>
            </a:r>
            <a:r>
              <a:rPr lang="en-US" b="0" i="0" dirty="0" err="1">
                <a:solidFill>
                  <a:srgbClr val="000000"/>
                </a:solidFill>
                <a:effectLst/>
                <a:latin typeface="inter-regular"/>
              </a:rPr>
              <a:t>httponly</a:t>
            </a:r>
            <a:r>
              <a:rPr lang="en-US" b="0" i="0" dirty="0">
                <a:solidFill>
                  <a:srgbClr val="000000"/>
                </a:solidFill>
                <a:effectLst/>
                <a:latin typeface="inter-regular"/>
              </a:rPr>
              <a:t> = false ]]]]]] )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algn="just">
              <a:buFont typeface="+mj-lt"/>
              <a:buAutoNum type="arabicPeriod"/>
            </a:pPr>
            <a:r>
              <a:rPr lang="en-US" b="0" i="0" dirty="0" err="1">
                <a:solidFill>
                  <a:srgbClr val="000000"/>
                </a:solidFill>
                <a:effectLst/>
                <a:latin typeface="inter-regular"/>
              </a:rPr>
              <a:t>setcookie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CookieName</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a:t>
            </a:r>
            <a:r>
              <a:rPr lang="en-US" b="0" i="0" dirty="0" err="1">
                <a:solidFill>
                  <a:srgbClr val="0000FF"/>
                </a:solidFill>
                <a:effectLst/>
                <a:latin typeface="inter-regular"/>
              </a:rPr>
              <a:t>CookieValue</a:t>
            </a:r>
            <a:r>
              <a:rPr lang="en-US" b="0" i="0" dirty="0">
                <a:solidFill>
                  <a:srgbClr val="0000FF"/>
                </a:solidFill>
                <a:effectLst/>
                <a:latin typeface="inter-regular"/>
              </a:rPr>
              <a:t>"</a:t>
            </a:r>
            <a:r>
              <a:rPr lang="en-US" b="0" i="0" dirty="0">
                <a:solidFill>
                  <a:srgbClr val="000000"/>
                </a:solidFill>
                <a:effectLst/>
                <a:latin typeface="inter-regular"/>
              </a:rPr>
              <a:t>);</a:t>
            </a:r>
            <a:r>
              <a:rPr lang="en-US" b="0" i="0" dirty="0">
                <a:solidFill>
                  <a:srgbClr val="008200"/>
                </a:solidFill>
                <a:effectLst/>
                <a:latin typeface="inter-regular"/>
              </a:rPr>
              <a:t>/* defining name and value only*/</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setcookie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CookieName</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a:t>
            </a:r>
            <a:r>
              <a:rPr lang="en-US" b="0" i="0" dirty="0" err="1">
                <a:solidFill>
                  <a:srgbClr val="0000FF"/>
                </a:solidFill>
                <a:effectLst/>
                <a:latin typeface="inter-regular"/>
              </a:rPr>
              <a:t>CookieValue</a:t>
            </a:r>
            <a:r>
              <a:rPr lang="en-US" b="0" i="0" dirty="0">
                <a:solidFill>
                  <a:srgbClr val="0000FF"/>
                </a:solidFill>
                <a:effectLst/>
                <a:latin typeface="inter-regular"/>
              </a:rPr>
              <a:t>"</a:t>
            </a:r>
            <a:r>
              <a:rPr lang="en-US" b="0" i="0" dirty="0">
                <a:solidFill>
                  <a:srgbClr val="000000"/>
                </a:solidFill>
                <a:effectLst/>
                <a:latin typeface="inter-regular"/>
              </a:rPr>
              <a:t>, time()+1*60*60);</a:t>
            </a:r>
            <a:r>
              <a:rPr lang="en-US" b="0" i="0" dirty="0">
                <a:solidFill>
                  <a:srgbClr val="008200"/>
                </a:solidFill>
                <a:effectLst/>
                <a:latin typeface="inter-regular"/>
              </a:rPr>
              <a:t>//using expiry in 1 hour(1*60*60 seconds or 3600 seconds)</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setcookie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CookieName</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a:t>
            </a:r>
            <a:r>
              <a:rPr lang="en-US" b="0" i="0" dirty="0" err="1">
                <a:solidFill>
                  <a:srgbClr val="0000FF"/>
                </a:solidFill>
                <a:effectLst/>
                <a:latin typeface="inter-regular"/>
              </a:rPr>
              <a:t>CookieValue</a:t>
            </a:r>
            <a:r>
              <a:rPr lang="en-US" b="0" i="0" dirty="0">
                <a:solidFill>
                  <a:srgbClr val="0000FF"/>
                </a:solidFill>
                <a:effectLst/>
                <a:latin typeface="inter-regular"/>
              </a:rPr>
              <a:t>"</a:t>
            </a:r>
            <a:r>
              <a:rPr lang="en-US" b="0" i="0" dirty="0">
                <a:solidFill>
                  <a:srgbClr val="000000"/>
                </a:solidFill>
                <a:effectLst/>
                <a:latin typeface="inter-regular"/>
              </a:rPr>
              <a:t>, time()+1*60*60, </a:t>
            </a:r>
            <a:r>
              <a:rPr lang="en-US" b="0" i="0" dirty="0">
                <a:solidFill>
                  <a:srgbClr val="0000FF"/>
                </a:solidFill>
                <a:effectLst/>
                <a:latin typeface="inter-regular"/>
              </a:rPr>
              <a:t>"/</a:t>
            </a:r>
            <a:r>
              <a:rPr lang="en-US" b="0" i="0" dirty="0" err="1">
                <a:solidFill>
                  <a:srgbClr val="0000FF"/>
                </a:solidFill>
                <a:effectLst/>
                <a:latin typeface="inter-regular"/>
              </a:rPr>
              <a:t>mypath</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"mydomain.com"</a:t>
            </a:r>
            <a:r>
              <a:rPr lang="en-US" b="0" i="0" dirty="0">
                <a:solidFill>
                  <a:srgbClr val="000000"/>
                </a:solidFill>
                <a:effectLst/>
                <a:latin typeface="inter-regular"/>
              </a:rPr>
              <a:t>, 1);  </a:t>
            </a:r>
          </a:p>
          <a:p>
            <a:endParaRPr lang="en-IN" dirty="0"/>
          </a:p>
        </p:txBody>
      </p:sp>
    </p:spTree>
    <p:extLst>
      <p:ext uri="{BB962C8B-B14F-4D97-AF65-F5344CB8AC3E}">
        <p14:creationId xmlns:p14="http://schemas.microsoft.com/office/powerpoint/2010/main" val="3061670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C955-76FF-3261-FB92-D24DC412540C}"/>
              </a:ext>
            </a:extLst>
          </p:cNvPr>
          <p:cNvSpPr>
            <a:spLocks noGrp="1"/>
          </p:cNvSpPr>
          <p:nvPr>
            <p:ph type="title"/>
          </p:nvPr>
        </p:nvSpPr>
        <p:spPr/>
        <p:txBody>
          <a:bodyPr/>
          <a:lstStyle/>
          <a:p>
            <a:r>
              <a:rPr lang="en-US" b="0" i="0" dirty="0">
                <a:solidFill>
                  <a:srgbClr val="610B38"/>
                </a:solidFill>
                <a:effectLst/>
                <a:latin typeface="erdana"/>
              </a:rPr>
              <a:t>PHP $_COOKIE</a:t>
            </a:r>
            <a:endParaRPr lang="en-IN" dirty="0"/>
          </a:p>
        </p:txBody>
      </p:sp>
      <p:sp>
        <p:nvSpPr>
          <p:cNvPr id="3" name="Content Placeholder 2">
            <a:extLst>
              <a:ext uri="{FF2B5EF4-FFF2-40B4-BE49-F238E27FC236}">
                <a16:creationId xmlns:a16="http://schemas.microsoft.com/office/drawing/2014/main" id="{8C800D69-8C8E-3D02-DBE1-D7B33E84789A}"/>
              </a:ext>
            </a:extLst>
          </p:cNvPr>
          <p:cNvSpPr>
            <a:spLocks noGrp="1"/>
          </p:cNvSpPr>
          <p:nvPr>
            <p:ph idx="1"/>
          </p:nvPr>
        </p:nvSpPr>
        <p:spPr/>
        <p:txBody>
          <a:bodyPr/>
          <a:lstStyle/>
          <a:p>
            <a:pPr algn="just"/>
            <a:r>
              <a:rPr lang="en-US" b="0" i="0" dirty="0">
                <a:solidFill>
                  <a:srgbClr val="333333"/>
                </a:solidFill>
                <a:effectLst/>
                <a:latin typeface="inter-regular"/>
              </a:rPr>
              <a:t>PHP $_COOKIE </a:t>
            </a:r>
            <a:r>
              <a:rPr lang="en-US" b="0" i="0" dirty="0" err="1">
                <a:solidFill>
                  <a:srgbClr val="333333"/>
                </a:solidFill>
                <a:effectLst/>
                <a:latin typeface="inter-regular"/>
              </a:rPr>
              <a:t>superglobal</a:t>
            </a:r>
            <a:r>
              <a:rPr lang="en-US" b="0" i="0" dirty="0">
                <a:solidFill>
                  <a:srgbClr val="333333"/>
                </a:solidFill>
                <a:effectLst/>
                <a:latin typeface="inter-regular"/>
              </a:rPr>
              <a:t> variable is used to get cookie.</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$value=$_COOKIE[</a:t>
            </a:r>
            <a:r>
              <a:rPr lang="en-US" b="0" i="0" dirty="0">
                <a:solidFill>
                  <a:srgbClr val="0000FF"/>
                </a:solidFill>
                <a:effectLst/>
                <a:latin typeface="inter-regular"/>
              </a:rPr>
              <a:t>"</a:t>
            </a:r>
            <a:r>
              <a:rPr lang="en-US" b="0" i="0" dirty="0" err="1">
                <a:solidFill>
                  <a:srgbClr val="0000FF"/>
                </a:solidFill>
                <a:effectLst/>
                <a:latin typeface="inter-regular"/>
              </a:rPr>
              <a:t>CookieName</a:t>
            </a:r>
            <a:r>
              <a:rPr lang="en-US" b="0" i="0" dirty="0">
                <a:solidFill>
                  <a:srgbClr val="0000FF"/>
                </a:solidFill>
                <a:effectLst/>
                <a:latin typeface="inter-regular"/>
              </a:rPr>
              <a:t>"</a:t>
            </a:r>
            <a:r>
              <a:rPr lang="en-US" b="0" i="0" dirty="0">
                <a:solidFill>
                  <a:srgbClr val="000000"/>
                </a:solidFill>
                <a:effectLst/>
                <a:latin typeface="inter-regular"/>
              </a:rPr>
              <a:t>];</a:t>
            </a:r>
            <a:r>
              <a:rPr lang="en-US" b="0" i="0" dirty="0">
                <a:solidFill>
                  <a:srgbClr val="008200"/>
                </a:solidFill>
                <a:effectLst/>
                <a:latin typeface="inter-regular"/>
              </a:rPr>
              <a:t>//returns cookie value</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9488456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A3FE-9C5A-80C0-118A-612A93894DDD}"/>
              </a:ext>
            </a:extLst>
          </p:cNvPr>
          <p:cNvSpPr>
            <a:spLocks noGrp="1"/>
          </p:cNvSpPr>
          <p:nvPr>
            <p:ph type="title"/>
          </p:nvPr>
        </p:nvSpPr>
        <p:spPr>
          <a:xfrm>
            <a:off x="838200" y="0"/>
            <a:ext cx="10515600" cy="1325563"/>
          </a:xfrm>
        </p:spPr>
        <p:txBody>
          <a:bodyPr/>
          <a:lstStyle/>
          <a:p>
            <a:r>
              <a:rPr kumimoji="0" lang="en-US" altLang="en-US" sz="4400" b="0" i="0" u="none" strike="noStrike" cap="none" normalizeH="0" baseline="0" dirty="0">
                <a:ln>
                  <a:noFill/>
                </a:ln>
                <a:effectLst/>
                <a:latin typeface="erdana"/>
              </a:rPr>
              <a:t>PHP Cookie Example</a:t>
            </a:r>
            <a:endParaRPr lang="en-IN" dirty="0"/>
          </a:p>
        </p:txBody>
      </p:sp>
      <p:sp>
        <p:nvSpPr>
          <p:cNvPr id="4" name="Rectangle 1">
            <a:extLst>
              <a:ext uri="{FF2B5EF4-FFF2-40B4-BE49-F238E27FC236}">
                <a16:creationId xmlns:a16="http://schemas.microsoft.com/office/drawing/2014/main" id="{E83BD217-05E8-1F6D-D1D8-03B8D45E666F}"/>
              </a:ext>
            </a:extLst>
          </p:cNvPr>
          <p:cNvSpPr>
            <a:spLocks noGrp="1" noChangeArrowheads="1"/>
          </p:cNvSpPr>
          <p:nvPr>
            <p:ph idx="1"/>
          </p:nvPr>
        </p:nvSpPr>
        <p:spPr bwMode="auto">
          <a:xfrm>
            <a:off x="3657601" y="1225689"/>
            <a:ext cx="5885896"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effectLst/>
                <a:latin typeface="inter-regular"/>
              </a:rPr>
              <a:t>File: cookie1.php</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inter-regular"/>
              </a:rPr>
              <a:t>&lt;?</a:t>
            </a:r>
            <a:r>
              <a:rPr kumimoji="0" lang="en-US" altLang="en-US" sz="1800" b="0"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err="1">
                <a:ln>
                  <a:noFill/>
                </a:ln>
                <a:effectLst/>
                <a:latin typeface="inter-regular"/>
              </a:rPr>
              <a:t>setcookie</a:t>
            </a:r>
            <a:r>
              <a:rPr kumimoji="0" lang="en-US" altLang="en-US" sz="1800" b="0" i="0" u="none" strike="noStrike" cap="none" normalizeH="0" baseline="0" dirty="0">
                <a:ln>
                  <a:noFill/>
                </a:ln>
                <a:effectLst/>
                <a:latin typeface="inter-regular"/>
              </a:rPr>
              <a:t>("user", “</a:t>
            </a:r>
            <a:r>
              <a:rPr kumimoji="0" lang="en-US" altLang="en-US" sz="1800" b="0" i="0" u="none" strike="noStrike" cap="none" normalizeH="0" baseline="0" dirty="0" err="1">
                <a:ln>
                  <a:noFill/>
                </a:ln>
                <a:effectLst/>
                <a:latin typeface="inter-regular"/>
              </a:rPr>
              <a:t>xyz</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inter-regular"/>
              </a:rPr>
              <a:t>&lt;html&gt;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effectLst/>
                <a:latin typeface="inter-regular"/>
              </a:rPr>
              <a:t>&lt;body&gt;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effectLst/>
                <a:latin typeface="inter-regular"/>
              </a:rPr>
              <a:t>&lt;?</a:t>
            </a:r>
            <a:r>
              <a:rPr kumimoji="0" lang="en-US" altLang="en-US" sz="1800" b="0" i="0" u="none" strike="noStrike" cap="none" normalizeH="0" baseline="0" dirty="0" err="1">
                <a:ln>
                  <a:noFill/>
                </a:ln>
                <a:effectLst/>
                <a:latin typeface="inter-regular"/>
              </a:rPr>
              <a:t>php</a:t>
            </a: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effectLst/>
                <a:latin typeface="inter-regular"/>
              </a:rPr>
              <a:t>if</a:t>
            </a:r>
            <a:r>
              <a:rPr kumimoji="0" lang="en-US" altLang="en-US" sz="1800" b="0" i="0" u="none" strike="noStrike" cap="none" normalizeH="0" baseline="0" dirty="0">
                <a:ln>
                  <a:noFill/>
                </a:ln>
                <a:effectLst/>
                <a:latin typeface="inter-regular"/>
              </a:rPr>
              <a:t>(!</a:t>
            </a:r>
            <a:r>
              <a:rPr kumimoji="0" lang="en-US" altLang="en-US" sz="1800" b="0" i="0" u="none" strike="noStrike" cap="none" normalizeH="0" baseline="0" dirty="0" err="1">
                <a:ln>
                  <a:noFill/>
                </a:ln>
                <a:effectLst/>
                <a:latin typeface="inter-regular"/>
              </a:rPr>
              <a:t>isset</a:t>
            </a:r>
            <a:r>
              <a:rPr kumimoji="0" lang="en-US" altLang="en-US" sz="1800" b="0" i="0" u="none" strike="noStrike" cap="none" normalizeH="0" baseline="0" dirty="0">
                <a:ln>
                  <a:noFill/>
                </a:ln>
                <a:effectLst/>
                <a:latin typeface="inter-regular"/>
              </a:rPr>
              <a:t>($_COOKIE["user"])) {  </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effectLst/>
                <a:latin typeface="inter-regular"/>
              </a:rPr>
              <a:t>    echo "Sorry, cookie is not found!";  </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effectLst/>
                <a:latin typeface="inter-regular"/>
              </a:rPr>
              <a:t>} </a:t>
            </a:r>
            <a:r>
              <a:rPr kumimoji="0" lang="en-US" altLang="en-US" sz="1800" b="1" i="0" u="none" strike="noStrike" cap="none" normalizeH="0" baseline="0" dirty="0">
                <a:ln>
                  <a:noFill/>
                </a:ln>
                <a:effectLst/>
                <a:latin typeface="inter-regular"/>
              </a:rPr>
              <a:t>else</a:t>
            </a:r>
            <a:r>
              <a:rPr kumimoji="0" lang="en-US" altLang="en-US" sz="1800" b="0" i="0" u="none" strike="noStrike" cap="none" normalizeH="0" baseline="0" dirty="0">
                <a:ln>
                  <a:noFill/>
                </a:ln>
                <a:effectLst/>
                <a:latin typeface="inter-regular"/>
              </a:rPr>
              <a:t> {  </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dirty="0">
                <a:ln>
                  <a:noFill/>
                </a:ln>
                <a:effectLst/>
                <a:latin typeface="inter-regular"/>
              </a:rPr>
              <a:t>    echo "&lt;</a:t>
            </a:r>
            <a:r>
              <a:rPr kumimoji="0" lang="en-US" altLang="en-US" sz="1800" b="0" i="0" u="none" strike="noStrike" cap="none" normalizeH="0" baseline="0" dirty="0" err="1">
                <a:ln>
                  <a:noFill/>
                </a:ln>
                <a:effectLst/>
                <a:latin typeface="inter-regular"/>
              </a:rPr>
              <a:t>br</a:t>
            </a:r>
            <a:r>
              <a:rPr kumimoji="0" lang="en-US" altLang="en-US" sz="1800" b="0" i="0" u="none" strike="noStrike" cap="none" normalizeH="0" baseline="0" dirty="0">
                <a:ln>
                  <a:noFill/>
                </a:ln>
                <a:effectLst/>
                <a:latin typeface="inter-regular"/>
              </a:rPr>
              <a:t>/&gt;Cookie Value: " . $_COOKIE["user"];  </a:t>
            </a:r>
          </a:p>
          <a:p>
            <a:pPr marL="0" marR="0" lvl="0" indent="0" algn="just" defTabSz="914400" rtl="0" eaLnBrk="0" fontAlgn="base" latinLnBrk="0" hangingPunct="0">
              <a:lnSpc>
                <a:spcPct val="100000"/>
              </a:lnSpc>
              <a:spcBef>
                <a:spcPct val="0"/>
              </a:spcBef>
              <a:spcAft>
                <a:spcPct val="0"/>
              </a:spcAft>
              <a:buClrTx/>
              <a:buSzTx/>
              <a:buFontTx/>
              <a:buAutoNum type="arabicPeriod" startAt="11"/>
              <a:tabLst/>
            </a:pPr>
            <a:r>
              <a:rPr kumimoji="0" lang="en-US" altLang="en-US" sz="1800" b="0" i="0" u="none" strike="noStrike" cap="none" normalizeH="0" baseline="0" dirty="0">
                <a:ln>
                  <a:noFill/>
                </a:ln>
                <a:effectLst/>
                <a:latin typeface="inter-regular"/>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12"/>
              <a:tabLst/>
            </a:pPr>
            <a:r>
              <a:rPr kumimoji="0" lang="en-US" altLang="en-US" sz="1800" b="0" i="0" u="none" strike="noStrike" cap="none" normalizeH="0" baseline="0" dirty="0">
                <a:ln>
                  <a:noFill/>
                </a:ln>
                <a:effectLst/>
                <a:latin typeface="inter-regular"/>
              </a:rPr>
              <a:t>?&gt;  </a:t>
            </a:r>
          </a:p>
          <a:p>
            <a:pPr marL="0" marR="0" lvl="0" indent="0" algn="just" defTabSz="914400" rtl="0" eaLnBrk="0" fontAlgn="base" latinLnBrk="0" hangingPunct="0">
              <a:lnSpc>
                <a:spcPct val="100000"/>
              </a:lnSpc>
              <a:spcBef>
                <a:spcPct val="0"/>
              </a:spcBef>
              <a:spcAft>
                <a:spcPct val="0"/>
              </a:spcAft>
              <a:buClrTx/>
              <a:buSzTx/>
              <a:buFontTx/>
              <a:buAutoNum type="arabicPeriod" startAt="13"/>
              <a:tabLst/>
            </a:pPr>
            <a:r>
              <a:rPr kumimoji="0" lang="en-US" altLang="en-US" sz="1800" b="0" i="0" u="none" strike="noStrike" cap="none" normalizeH="0" baseline="0" dirty="0">
                <a:ln>
                  <a:noFill/>
                </a:ln>
                <a:effectLst/>
                <a:latin typeface="inter-regular"/>
              </a:rPr>
              <a:t>&lt;/body&gt;  </a:t>
            </a:r>
          </a:p>
          <a:p>
            <a:pPr marL="0" marR="0" lvl="0" indent="0" algn="just" defTabSz="914400" rtl="0" eaLnBrk="0" fontAlgn="base" latinLnBrk="0" hangingPunct="0">
              <a:lnSpc>
                <a:spcPct val="100000"/>
              </a:lnSpc>
              <a:spcBef>
                <a:spcPct val="0"/>
              </a:spcBef>
              <a:spcAft>
                <a:spcPct val="0"/>
              </a:spcAft>
              <a:buClrTx/>
              <a:buSzTx/>
              <a:buFontTx/>
              <a:buAutoNum type="arabicPeriod" startAt="14"/>
              <a:tabLst/>
            </a:pPr>
            <a:r>
              <a:rPr kumimoji="0" lang="en-US" altLang="en-US" sz="1800" b="0" i="0" u="none" strike="noStrike" cap="none" normalizeH="0" baseline="0" dirty="0">
                <a:ln>
                  <a:noFill/>
                </a:ln>
                <a:effectLst/>
                <a:latin typeface="inter-regular"/>
              </a:rPr>
              <a:t>&lt;/html&gt;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inter-regular"/>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inter-regular"/>
              </a:rPr>
              <a:t>Sorry, cookie is not found!</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inter-regular"/>
              </a:rPr>
              <a:t>Firstly cookie is not set. But, if you </a:t>
            </a:r>
            <a:r>
              <a:rPr kumimoji="0" lang="en-US" altLang="en-US" sz="1800" b="0" i="1" u="none" strike="noStrike" cap="none" normalizeH="0" baseline="0" dirty="0">
                <a:ln>
                  <a:noFill/>
                </a:ln>
                <a:effectLst/>
                <a:latin typeface="inter-regular"/>
              </a:rPr>
              <a:t>refresh</a:t>
            </a:r>
            <a:r>
              <a:rPr kumimoji="0" lang="en-US" altLang="en-US" sz="1800" b="0" i="0" u="none" strike="noStrike" cap="none" normalizeH="0" baseline="0" dirty="0">
                <a:ln>
                  <a:noFill/>
                </a:ln>
                <a:effectLst/>
                <a:latin typeface="inter-regular"/>
              </a:rPr>
              <a:t> the page, you will see cookie is set now.</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inter-regular"/>
              </a:rPr>
              <a:t>Output:</a:t>
            </a:r>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Arial Unicode MS"/>
              </a:rPr>
              <a:t>Cookie Value: </a:t>
            </a:r>
            <a:r>
              <a:rPr kumimoji="0" lang="en-US" altLang="en-US" sz="1200" b="0" i="0" u="none" strike="noStrike" cap="none" normalizeH="0" baseline="0" dirty="0" err="1">
                <a:ln>
                  <a:noFill/>
                </a:ln>
                <a:effectLst/>
                <a:latin typeface="Arial Unicode MS"/>
              </a:rPr>
              <a:t>xyz</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848269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9310-E164-9F17-3AAE-1ED4B3B9D8C8}"/>
              </a:ext>
            </a:extLst>
          </p:cNvPr>
          <p:cNvSpPr>
            <a:spLocks noGrp="1"/>
          </p:cNvSpPr>
          <p:nvPr>
            <p:ph type="title"/>
          </p:nvPr>
        </p:nvSpPr>
        <p:spPr/>
        <p:txBody>
          <a:bodyPr/>
          <a:lstStyle/>
          <a:p>
            <a:r>
              <a:rPr lang="en-US" b="0" i="0" dirty="0">
                <a:solidFill>
                  <a:srgbClr val="610B38"/>
                </a:solidFill>
                <a:effectLst/>
                <a:latin typeface="erdana"/>
              </a:rPr>
              <a:t>PHP Delete Cookie</a:t>
            </a:r>
            <a:endParaRPr lang="en-IN" dirty="0"/>
          </a:p>
        </p:txBody>
      </p:sp>
      <p:sp>
        <p:nvSpPr>
          <p:cNvPr id="3" name="Content Placeholder 2">
            <a:extLst>
              <a:ext uri="{FF2B5EF4-FFF2-40B4-BE49-F238E27FC236}">
                <a16:creationId xmlns:a16="http://schemas.microsoft.com/office/drawing/2014/main" id="{9901BA76-EF31-90E5-C8A7-CF77DEE78D55}"/>
              </a:ext>
            </a:extLst>
          </p:cNvPr>
          <p:cNvSpPr>
            <a:spLocks noGrp="1"/>
          </p:cNvSpPr>
          <p:nvPr>
            <p:ph idx="1"/>
          </p:nvPr>
        </p:nvSpPr>
        <p:spPr>
          <a:xfrm>
            <a:off x="838200" y="1825625"/>
            <a:ext cx="11141364" cy="4351338"/>
          </a:xfrm>
        </p:spPr>
        <p:txBody>
          <a:bodyPr/>
          <a:lstStyle/>
          <a:p>
            <a:r>
              <a:rPr lang="en-US" b="0" i="0" dirty="0">
                <a:solidFill>
                  <a:srgbClr val="333333"/>
                </a:solidFill>
                <a:effectLst/>
                <a:latin typeface="inter-regular"/>
              </a:rPr>
              <a:t>If you set the expiration date in past, cookie will be deleted.</a:t>
            </a:r>
          </a:p>
          <a:p>
            <a:pPr marL="0" indent="0">
              <a:buNone/>
            </a:pPr>
            <a:r>
              <a:rPr lang="en-US" b="0" i="1" dirty="0">
                <a:solidFill>
                  <a:srgbClr val="333333"/>
                </a:solidFill>
                <a:effectLst/>
                <a:latin typeface="inter-regular"/>
              </a:rPr>
              <a:t>File: cookie1.php</a:t>
            </a:r>
            <a:endParaRPr lang="en-US" b="0" i="0" dirty="0">
              <a:solidFill>
                <a:srgbClr val="333333"/>
              </a:solidFill>
              <a:effectLst/>
              <a:latin typeface="inter-regular"/>
            </a:endParaRPr>
          </a:p>
          <a:p>
            <a:pPr marL="0" indent="0">
              <a:buNone/>
            </a:pPr>
            <a:r>
              <a:rPr lang="en-US" b="0" i="0" dirty="0">
                <a:solidFill>
                  <a:srgbClr val="000000"/>
                </a:solidFill>
                <a:effectLst/>
                <a:latin typeface="inter-regular"/>
              </a:rPr>
              <a:t>&lt;?</a:t>
            </a:r>
            <a:r>
              <a:rPr lang="en-US" b="0" i="0" dirty="0" err="1">
                <a:solidFill>
                  <a:srgbClr val="000000"/>
                </a:solidFill>
                <a:effectLst/>
                <a:latin typeface="inter-regular"/>
              </a:rPr>
              <a:t>php</a:t>
            </a:r>
            <a:r>
              <a:rPr lang="en-US" b="0" i="0" dirty="0">
                <a:solidFill>
                  <a:srgbClr val="000000"/>
                </a:solidFill>
                <a:effectLst/>
                <a:latin typeface="inter-regular"/>
              </a:rPr>
              <a:t>  </a:t>
            </a:r>
          </a:p>
          <a:p>
            <a:pPr marL="176213" indent="-82550" defTabSz="1001713">
              <a:buNone/>
            </a:pPr>
            <a:r>
              <a:rPr lang="en-US" b="0" i="0" dirty="0" err="1">
                <a:solidFill>
                  <a:srgbClr val="000000"/>
                </a:solidFill>
                <a:effectLst/>
                <a:latin typeface="inter-regular"/>
              </a:rPr>
              <a:t>setcookie</a:t>
            </a:r>
            <a:r>
              <a:rPr lang="en-US" b="0" i="0" dirty="0">
                <a:solidFill>
                  <a:srgbClr val="000000"/>
                </a:solidFill>
                <a:effectLst/>
                <a:latin typeface="inter-regular"/>
              </a:rPr>
              <a:t> (</a:t>
            </a:r>
            <a:r>
              <a:rPr lang="en-US" b="0" i="0" dirty="0">
                <a:solidFill>
                  <a:srgbClr val="0000FF"/>
                </a:solidFill>
                <a:effectLst/>
                <a:latin typeface="inter-regular"/>
              </a:rPr>
              <a:t>"</a:t>
            </a:r>
            <a:r>
              <a:rPr lang="en-US" b="0" i="0" dirty="0" err="1">
                <a:solidFill>
                  <a:srgbClr val="0000FF"/>
                </a:solidFill>
                <a:effectLst/>
                <a:latin typeface="inter-regular"/>
              </a:rPr>
              <a:t>CookieName</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a:t>
            </a:r>
            <a:r>
              <a:rPr lang="en-US" b="0" i="0" dirty="0">
                <a:solidFill>
                  <a:srgbClr val="000000"/>
                </a:solidFill>
                <a:effectLst/>
                <a:latin typeface="inter-regular"/>
              </a:rPr>
              <a:t>, time()-3600);</a:t>
            </a:r>
            <a:r>
              <a:rPr lang="en-US" b="0" i="0" dirty="0">
                <a:solidFill>
                  <a:srgbClr val="008200"/>
                </a:solidFill>
                <a:effectLst/>
                <a:latin typeface="inter-regular"/>
              </a:rPr>
              <a:t>// set the expiration date to one hour ago</a:t>
            </a:r>
            <a:r>
              <a:rPr lang="en-US" b="0" i="0" dirty="0">
                <a:solidFill>
                  <a:srgbClr val="000000"/>
                </a:solidFill>
                <a:effectLst/>
                <a:latin typeface="inter-regular"/>
              </a:rPr>
              <a:t>  </a:t>
            </a:r>
          </a:p>
          <a:p>
            <a:pPr marL="0" indent="0">
              <a:buNone/>
            </a:pPr>
            <a:r>
              <a:rPr lang="en-US"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223903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AE4-152D-3DBF-9412-287C95FE963C}"/>
              </a:ext>
            </a:extLst>
          </p:cNvPr>
          <p:cNvSpPr>
            <a:spLocks noGrp="1"/>
          </p:cNvSpPr>
          <p:nvPr>
            <p:ph type="title"/>
          </p:nvPr>
        </p:nvSpPr>
        <p:spPr/>
        <p:txBody>
          <a:bodyPr/>
          <a:lstStyle/>
          <a:p>
            <a:r>
              <a:rPr lang="en-IN" dirty="0"/>
              <a:t>Print - Example</a:t>
            </a:r>
          </a:p>
        </p:txBody>
      </p:sp>
      <p:sp>
        <p:nvSpPr>
          <p:cNvPr id="4" name="Rectangle 1">
            <a:extLst>
              <a:ext uri="{FF2B5EF4-FFF2-40B4-BE49-F238E27FC236}">
                <a16:creationId xmlns:a16="http://schemas.microsoft.com/office/drawing/2014/main" id="{641F20E1-B026-5F7B-089B-5A569575A792}"/>
              </a:ext>
            </a:extLst>
          </p:cNvPr>
          <p:cNvSpPr>
            <a:spLocks noGrp="1" noChangeArrowheads="1"/>
          </p:cNvSpPr>
          <p:nvPr>
            <p:ph idx="1"/>
          </p:nvPr>
        </p:nvSpPr>
        <p:spPr bwMode="auto">
          <a:xfrm>
            <a:off x="2887429" y="1767632"/>
            <a:ext cx="6417141" cy="44935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erdana"/>
              </a:rPr>
              <a:t>PHP print: printing escaping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effectLst/>
                <a:latin typeface="inter-regular"/>
              </a:rPr>
              <a:t>File: print3.php</a:t>
            </a:r>
            <a:endParaRPr kumimoji="0" lang="en-US" altLang="en-US" sz="11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effectLst/>
                <a:latin typeface="inter-regular"/>
              </a:rPr>
              <a:t>&lt;?</a:t>
            </a:r>
            <a:r>
              <a:rPr kumimoji="0" lang="en-US" altLang="en-US" sz="2000" b="1" i="0" u="none" strike="noStrike" cap="none" normalizeH="0" baseline="0" dirty="0" err="1">
                <a:ln>
                  <a:noFill/>
                </a:ln>
                <a:effectLst/>
                <a:latin typeface="inter-regular"/>
              </a:rPr>
              <a:t>php</a:t>
            </a:r>
            <a:r>
              <a:rPr kumimoji="0" lang="en-US" altLang="en-US" sz="2000" b="0" i="0" u="none" strike="noStrike" cap="none" normalizeH="0" baseline="0" dirty="0">
                <a:ln>
                  <a:noFill/>
                </a:ln>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inter-regular"/>
              </a:rPr>
              <a:t>print "Hello escape \"sequence\" characters by PHP print";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effectLst/>
                <a:latin typeface="inter-regular"/>
              </a:rPr>
              <a:t>?&gt;</a:t>
            </a:r>
            <a:r>
              <a:rPr kumimoji="0" lang="en-US" altLang="en-US" sz="2000" b="0" i="0" u="none" strike="noStrike" cap="none" normalizeH="0" baseline="0" dirty="0">
                <a:ln>
                  <a:noFill/>
                </a:ln>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Output:</a:t>
            </a:r>
            <a:endParaRPr kumimoji="0" lang="en-US" altLang="en-US" sz="11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Hello escape "sequence" characters by PHP print </a:t>
            </a:r>
            <a:endParaRPr kumimoji="0" lang="en-US" altLang="en-US" sz="3200" b="0" i="0" u="none" strike="noStrike" cap="none" normalizeH="0" baseline="0" dirty="0">
              <a:ln>
                <a:noFill/>
              </a:ln>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erdana"/>
              </a:rPr>
              <a:t>PHP print: printing variable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effectLst/>
                <a:latin typeface="inter-regular"/>
              </a:rPr>
              <a:t>File: print4.php</a:t>
            </a:r>
            <a:endParaRPr kumimoji="0" lang="en-US" altLang="en-US" sz="11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effectLst/>
                <a:latin typeface="inter-regular"/>
              </a:rPr>
              <a:t>&lt;?</a:t>
            </a:r>
            <a:r>
              <a:rPr kumimoji="0" lang="en-US" altLang="en-US" sz="2000" b="1" i="0" u="none" strike="noStrike" cap="none" normalizeH="0" baseline="0" dirty="0" err="1">
                <a:ln>
                  <a:noFill/>
                </a:ln>
                <a:effectLst/>
                <a:latin typeface="inter-regular"/>
              </a:rPr>
              <a:t>php</a:t>
            </a:r>
            <a:r>
              <a:rPr kumimoji="0" lang="en-US" altLang="en-US" sz="2000" b="0" i="0" u="none" strike="noStrike" cap="none" normalizeH="0" baseline="0" dirty="0">
                <a:ln>
                  <a:noFill/>
                </a:ln>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inter-regular"/>
              </a:rPr>
              <a:t>$msg="Hello print() in PHP";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inter-regular"/>
              </a:rPr>
              <a:t>print "Message is: $msg";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effectLst/>
                <a:latin typeface="inter-regular"/>
              </a:rPr>
              <a:t>?&gt;</a:t>
            </a:r>
            <a:r>
              <a:rPr kumimoji="0" lang="en-US" altLang="en-US" sz="2000" b="0" i="0" u="none" strike="noStrike" cap="none" normalizeH="0" baseline="0" dirty="0">
                <a:ln>
                  <a:noFill/>
                </a:ln>
                <a:effectLst/>
                <a:latin typeface="inter-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inter-bold"/>
              </a:rPr>
              <a:t>Output:</a:t>
            </a:r>
            <a:endParaRPr kumimoji="0" lang="en-US" altLang="en-US" sz="11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Message is: Hello print() in PHP </a:t>
            </a:r>
            <a:endParaRPr kumimoji="0" lang="en-US" altLang="en-US" sz="1100" b="0" i="0" u="none" strike="noStrike" cap="none" normalizeH="0" baseline="0" dirty="0">
              <a:ln>
                <a:noFill/>
              </a:ln>
              <a:effectLst/>
            </a:endParaRPr>
          </a:p>
        </p:txBody>
      </p:sp>
    </p:spTree>
    <p:extLst>
      <p:ext uri="{BB962C8B-B14F-4D97-AF65-F5344CB8AC3E}">
        <p14:creationId xmlns:p14="http://schemas.microsoft.com/office/powerpoint/2010/main" val="24707394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661B-50A0-B103-4F1A-585AD7E1C2CD}"/>
              </a:ext>
            </a:extLst>
          </p:cNvPr>
          <p:cNvSpPr>
            <a:spLocks noGrp="1"/>
          </p:cNvSpPr>
          <p:nvPr>
            <p:ph type="title"/>
          </p:nvPr>
        </p:nvSpPr>
        <p:spPr/>
        <p:txBody>
          <a:bodyPr/>
          <a:lstStyle/>
          <a:p>
            <a:r>
              <a:rPr lang="en-US" b="0" i="0" dirty="0">
                <a:solidFill>
                  <a:srgbClr val="610B38"/>
                </a:solidFill>
                <a:effectLst/>
                <a:latin typeface="erdana"/>
              </a:rPr>
              <a:t>PHP Session</a:t>
            </a:r>
            <a:endParaRPr lang="en-IN" dirty="0"/>
          </a:p>
        </p:txBody>
      </p:sp>
      <p:sp>
        <p:nvSpPr>
          <p:cNvPr id="3" name="Content Placeholder 2">
            <a:extLst>
              <a:ext uri="{FF2B5EF4-FFF2-40B4-BE49-F238E27FC236}">
                <a16:creationId xmlns:a16="http://schemas.microsoft.com/office/drawing/2014/main" id="{21EE56FA-CA45-659A-1B04-6A6EA809FAE1}"/>
              </a:ext>
            </a:extLst>
          </p:cNvPr>
          <p:cNvSpPr>
            <a:spLocks noGrp="1"/>
          </p:cNvSpPr>
          <p:nvPr>
            <p:ph idx="1"/>
          </p:nvPr>
        </p:nvSpPr>
        <p:spPr/>
        <p:txBody>
          <a:bodyPr/>
          <a:lstStyle/>
          <a:p>
            <a:pPr algn="just"/>
            <a:r>
              <a:rPr lang="en-US" b="0" i="0" dirty="0">
                <a:solidFill>
                  <a:srgbClr val="333333"/>
                </a:solidFill>
                <a:effectLst/>
                <a:latin typeface="inter-regular"/>
              </a:rPr>
              <a:t>PHP session is used to store and pass information from one page to another temporarily (until user close the website).</a:t>
            </a:r>
          </a:p>
          <a:p>
            <a:pPr algn="just"/>
            <a:r>
              <a:rPr lang="en-US" b="0" i="0" dirty="0">
                <a:solidFill>
                  <a:srgbClr val="333333"/>
                </a:solidFill>
                <a:effectLst/>
                <a:latin typeface="inter-regular"/>
              </a:rPr>
              <a:t>PHP session technique is widely used in shopping websites where we need to store and pass cart information e.g. username, product code, product name, product price </a:t>
            </a:r>
            <a:r>
              <a:rPr lang="en-US" b="0" i="0" dirty="0" err="1">
                <a:solidFill>
                  <a:srgbClr val="333333"/>
                </a:solidFill>
                <a:effectLst/>
                <a:latin typeface="inter-regular"/>
              </a:rPr>
              <a:t>etc</a:t>
            </a:r>
            <a:r>
              <a:rPr lang="en-US" b="0" i="0" dirty="0">
                <a:solidFill>
                  <a:srgbClr val="333333"/>
                </a:solidFill>
                <a:effectLst/>
                <a:latin typeface="inter-regular"/>
              </a:rPr>
              <a:t> from one page to another.</a:t>
            </a:r>
          </a:p>
          <a:p>
            <a:pPr algn="just"/>
            <a:r>
              <a:rPr lang="en-US" b="0" i="0" dirty="0">
                <a:solidFill>
                  <a:srgbClr val="333333"/>
                </a:solidFill>
                <a:effectLst/>
                <a:latin typeface="inter-regular"/>
              </a:rPr>
              <a:t>PHP session creates unique user id for each browser to recognize the user and avoid conflict between multiple browsers.</a:t>
            </a:r>
          </a:p>
          <a:p>
            <a:endParaRPr lang="en-IN" dirty="0"/>
          </a:p>
        </p:txBody>
      </p:sp>
    </p:spTree>
    <p:extLst>
      <p:ext uri="{BB962C8B-B14F-4D97-AF65-F5344CB8AC3E}">
        <p14:creationId xmlns:p14="http://schemas.microsoft.com/office/powerpoint/2010/main" val="5367244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C6B6-6074-A8A6-D52B-6844B1748348}"/>
              </a:ext>
            </a:extLst>
          </p:cNvPr>
          <p:cNvSpPr>
            <a:spLocks noGrp="1"/>
          </p:cNvSpPr>
          <p:nvPr>
            <p:ph type="title"/>
          </p:nvPr>
        </p:nvSpPr>
        <p:spPr/>
        <p:txBody>
          <a:bodyPr/>
          <a:lstStyle/>
          <a:p>
            <a:r>
              <a:rPr lang="en-US" b="0" i="0" dirty="0">
                <a:solidFill>
                  <a:srgbClr val="610B38"/>
                </a:solidFill>
                <a:effectLst/>
                <a:latin typeface="erdana"/>
              </a:rPr>
              <a:t>PHP Session</a:t>
            </a:r>
            <a:endParaRPr lang="en-IN" dirty="0"/>
          </a:p>
        </p:txBody>
      </p:sp>
      <p:pic>
        <p:nvPicPr>
          <p:cNvPr id="1026" name="Picture 2" descr="php session working">
            <a:extLst>
              <a:ext uri="{FF2B5EF4-FFF2-40B4-BE49-F238E27FC236}">
                <a16:creationId xmlns:a16="http://schemas.microsoft.com/office/drawing/2014/main" id="{C0DF4B18-F52F-39F3-5C09-BF18B4A1EE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8108" y="2105891"/>
            <a:ext cx="8681236" cy="374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835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02C0-622F-8E97-89EF-FBC38C55ED85}"/>
              </a:ext>
            </a:extLst>
          </p:cNvPr>
          <p:cNvSpPr>
            <a:spLocks noGrp="1"/>
          </p:cNvSpPr>
          <p:nvPr>
            <p:ph type="title"/>
          </p:nvPr>
        </p:nvSpPr>
        <p:spPr/>
        <p:txBody>
          <a:bodyPr/>
          <a:lstStyle/>
          <a:p>
            <a:r>
              <a:rPr lang="en-US" b="0" i="0" dirty="0">
                <a:solidFill>
                  <a:srgbClr val="610B38"/>
                </a:solidFill>
                <a:effectLst/>
                <a:latin typeface="erdana"/>
              </a:rPr>
              <a:t>PHP </a:t>
            </a:r>
            <a:r>
              <a:rPr lang="en-US" b="0" i="0" dirty="0" err="1">
                <a:solidFill>
                  <a:srgbClr val="610B38"/>
                </a:solidFill>
                <a:effectLst/>
                <a:latin typeface="erdana"/>
              </a:rPr>
              <a:t>session_start</a:t>
            </a:r>
            <a:r>
              <a:rPr lang="en-US" b="0" i="0" dirty="0">
                <a:solidFill>
                  <a:srgbClr val="610B38"/>
                </a:solidFill>
                <a:effectLst/>
                <a:latin typeface="erdana"/>
              </a:rPr>
              <a:t>() function</a:t>
            </a:r>
            <a:endParaRPr lang="en-IN" dirty="0"/>
          </a:p>
        </p:txBody>
      </p:sp>
      <p:sp>
        <p:nvSpPr>
          <p:cNvPr id="3" name="Content Placeholder 2">
            <a:extLst>
              <a:ext uri="{FF2B5EF4-FFF2-40B4-BE49-F238E27FC236}">
                <a16:creationId xmlns:a16="http://schemas.microsoft.com/office/drawing/2014/main" id="{FC63AEA8-4344-9312-E0A7-917DDBF23681}"/>
              </a:ext>
            </a:extLst>
          </p:cNvPr>
          <p:cNvSpPr>
            <a:spLocks noGrp="1"/>
          </p:cNvSpPr>
          <p:nvPr>
            <p:ph idx="1"/>
          </p:nvPr>
        </p:nvSpPr>
        <p:spPr/>
        <p:txBody>
          <a:bodyPr/>
          <a:lstStyle/>
          <a:p>
            <a:pPr algn="just"/>
            <a:r>
              <a:rPr lang="en-US" b="0" i="0" dirty="0">
                <a:solidFill>
                  <a:srgbClr val="333333"/>
                </a:solidFill>
                <a:effectLst/>
                <a:latin typeface="inter-regular"/>
              </a:rPr>
              <a:t>PHP </a:t>
            </a:r>
            <a:r>
              <a:rPr lang="en-US" b="0" i="0" dirty="0" err="1">
                <a:solidFill>
                  <a:srgbClr val="333333"/>
                </a:solidFill>
                <a:effectLst/>
                <a:latin typeface="inter-regular"/>
              </a:rPr>
              <a:t>session_start</a:t>
            </a:r>
            <a:r>
              <a:rPr lang="en-US" b="0" i="0" dirty="0">
                <a:solidFill>
                  <a:srgbClr val="333333"/>
                </a:solidFill>
                <a:effectLst/>
                <a:latin typeface="inter-regular"/>
              </a:rPr>
              <a:t>() function is used to start the session. </a:t>
            </a:r>
          </a:p>
          <a:p>
            <a:pPr algn="just"/>
            <a:r>
              <a:rPr lang="en-US" b="0" i="0" dirty="0">
                <a:solidFill>
                  <a:srgbClr val="333333"/>
                </a:solidFill>
                <a:effectLst/>
                <a:latin typeface="inter-regular"/>
              </a:rPr>
              <a:t>It starts a new or resumes existing session. It returns existing session if session is created already. </a:t>
            </a:r>
          </a:p>
          <a:p>
            <a:pPr algn="just"/>
            <a:r>
              <a:rPr lang="en-US" b="0" i="0" dirty="0">
                <a:solidFill>
                  <a:srgbClr val="333333"/>
                </a:solidFill>
                <a:effectLst/>
                <a:latin typeface="inter-regular"/>
              </a:rPr>
              <a:t>If session is not available, it creates and returns new session.</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bool </a:t>
            </a:r>
            <a:r>
              <a:rPr lang="en-US" b="0" i="0" dirty="0" err="1">
                <a:solidFill>
                  <a:srgbClr val="000000"/>
                </a:solidFill>
                <a:effectLst/>
                <a:latin typeface="inter-regular"/>
              </a:rPr>
              <a:t>session_start</a:t>
            </a:r>
            <a:r>
              <a:rPr lang="en-US" b="0" i="0" dirty="0">
                <a:solidFill>
                  <a:srgbClr val="000000"/>
                </a:solidFill>
                <a:effectLst/>
                <a:latin typeface="inter-regular"/>
              </a:rPr>
              <a:t> ( void )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err="1">
                <a:solidFill>
                  <a:srgbClr val="000000"/>
                </a:solidFill>
                <a:effectLst/>
                <a:latin typeface="inter-regular"/>
              </a:rPr>
              <a:t>session_start</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674331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2EF5-454D-D97C-923E-B96BE3CF8071}"/>
              </a:ext>
            </a:extLst>
          </p:cNvPr>
          <p:cNvSpPr>
            <a:spLocks noGrp="1"/>
          </p:cNvSpPr>
          <p:nvPr>
            <p:ph type="title"/>
          </p:nvPr>
        </p:nvSpPr>
        <p:spPr/>
        <p:txBody>
          <a:bodyPr/>
          <a:lstStyle/>
          <a:p>
            <a:r>
              <a:rPr lang="en-US" b="0" i="0" dirty="0">
                <a:solidFill>
                  <a:srgbClr val="610B38"/>
                </a:solidFill>
                <a:effectLst/>
                <a:latin typeface="erdana"/>
              </a:rPr>
              <a:t>PHP $_SESSION</a:t>
            </a:r>
            <a:endParaRPr lang="en-IN" dirty="0"/>
          </a:p>
        </p:txBody>
      </p:sp>
      <p:sp>
        <p:nvSpPr>
          <p:cNvPr id="3" name="Content Placeholder 2">
            <a:extLst>
              <a:ext uri="{FF2B5EF4-FFF2-40B4-BE49-F238E27FC236}">
                <a16:creationId xmlns:a16="http://schemas.microsoft.com/office/drawing/2014/main" id="{1E5B0070-451F-0BE7-F95E-C1CAA604365F}"/>
              </a:ext>
            </a:extLst>
          </p:cNvPr>
          <p:cNvSpPr>
            <a:spLocks noGrp="1"/>
          </p:cNvSpPr>
          <p:nvPr>
            <p:ph idx="1"/>
          </p:nvPr>
        </p:nvSpPr>
        <p:spPr/>
        <p:txBody>
          <a:bodyPr/>
          <a:lstStyle/>
          <a:p>
            <a:pPr algn="just"/>
            <a:r>
              <a:rPr lang="en-US" b="0" i="0" dirty="0">
                <a:solidFill>
                  <a:srgbClr val="333333"/>
                </a:solidFill>
                <a:effectLst/>
                <a:latin typeface="inter-regular"/>
              </a:rPr>
              <a:t>PHP $_SESSION is an associative array that contains all session variables. It is used to set and get session variable values.</a:t>
            </a:r>
          </a:p>
          <a:p>
            <a:pPr marL="0" indent="0" algn="just">
              <a:buNone/>
            </a:pPr>
            <a:r>
              <a:rPr lang="en-US" b="1" i="0" dirty="0">
                <a:solidFill>
                  <a:srgbClr val="333333"/>
                </a:solidFill>
                <a:effectLst/>
                <a:latin typeface="inter-bold"/>
              </a:rPr>
              <a:t>Example: Store information</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$_SESSION[</a:t>
            </a:r>
            <a:r>
              <a:rPr lang="en-US" b="0" i="0" dirty="0">
                <a:solidFill>
                  <a:srgbClr val="0000FF"/>
                </a:solidFill>
                <a:effectLst/>
                <a:latin typeface="inter-regular"/>
              </a:rPr>
              <a:t>"user"</a:t>
            </a:r>
            <a:r>
              <a:rPr lang="en-US" b="0" i="0" dirty="0">
                <a:solidFill>
                  <a:srgbClr val="000000"/>
                </a:solidFill>
                <a:effectLst/>
                <a:latin typeface="inter-regular"/>
              </a:rPr>
              <a:t>] = </a:t>
            </a:r>
            <a:r>
              <a:rPr lang="en-US" b="0" i="0" dirty="0">
                <a:solidFill>
                  <a:srgbClr val="0000FF"/>
                </a:solidFill>
                <a:effectLst/>
                <a:latin typeface="inter-regular"/>
              </a:rPr>
              <a:t>"</a:t>
            </a:r>
            <a:r>
              <a:rPr lang="en-US" b="0" i="0" dirty="0" err="1">
                <a:solidFill>
                  <a:srgbClr val="0000FF"/>
                </a:solidFill>
                <a:effectLst/>
                <a:latin typeface="inter-regular"/>
              </a:rPr>
              <a:t>Sachin</a:t>
            </a:r>
            <a:r>
              <a:rPr lang="en-US" b="0" i="0" dirty="0">
                <a:solidFill>
                  <a:srgbClr val="0000FF"/>
                </a:solidFill>
                <a:effectLst/>
                <a:latin typeface="inter-regular"/>
              </a:rPr>
              <a:t>"</a:t>
            </a:r>
            <a:r>
              <a:rPr lang="en-US" b="0" i="0" dirty="0">
                <a:solidFill>
                  <a:srgbClr val="000000"/>
                </a:solidFill>
                <a:effectLst/>
                <a:latin typeface="inter-regular"/>
              </a:rPr>
              <a:t>;  </a:t>
            </a:r>
          </a:p>
          <a:p>
            <a:pPr marL="0" indent="0" algn="just">
              <a:buNone/>
            </a:pPr>
            <a:r>
              <a:rPr lang="en-US" b="1" i="0" dirty="0">
                <a:solidFill>
                  <a:srgbClr val="333333"/>
                </a:solidFill>
                <a:effectLst/>
                <a:latin typeface="inter-bold"/>
              </a:rPr>
              <a:t>Example: Get information</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echo $_SESSION[</a:t>
            </a:r>
            <a:r>
              <a:rPr lang="en-US" b="0" i="0" dirty="0">
                <a:solidFill>
                  <a:srgbClr val="0000FF"/>
                </a:solidFill>
                <a:effectLst/>
                <a:latin typeface="inter-regular"/>
              </a:rPr>
              <a:t>"user"</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8408345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C8DA-2A6E-A6DE-8E28-38B9F54315B7}"/>
              </a:ext>
            </a:extLst>
          </p:cNvPr>
          <p:cNvSpPr>
            <a:spLocks noGrp="1"/>
          </p:cNvSpPr>
          <p:nvPr>
            <p:ph type="title"/>
          </p:nvPr>
        </p:nvSpPr>
        <p:spPr/>
        <p:txBody>
          <a:bodyPr/>
          <a:lstStyle/>
          <a:p>
            <a:r>
              <a:rPr lang="en-IN" b="0" i="0" dirty="0">
                <a:solidFill>
                  <a:srgbClr val="610B38"/>
                </a:solidFill>
                <a:effectLst/>
                <a:latin typeface="erdana"/>
              </a:rPr>
              <a:t>PHP Session Example</a:t>
            </a:r>
            <a:endParaRPr lang="en-IN" dirty="0"/>
          </a:p>
        </p:txBody>
      </p:sp>
      <p:pic>
        <p:nvPicPr>
          <p:cNvPr id="5" name="Content Placeholder 4">
            <a:extLst>
              <a:ext uri="{FF2B5EF4-FFF2-40B4-BE49-F238E27FC236}">
                <a16:creationId xmlns:a16="http://schemas.microsoft.com/office/drawing/2014/main" id="{D1D686A9-8D1A-7760-3467-4A4EBB89C329}"/>
              </a:ext>
            </a:extLst>
          </p:cNvPr>
          <p:cNvPicPr>
            <a:picLocks noGrp="1" noChangeAspect="1"/>
          </p:cNvPicPr>
          <p:nvPr>
            <p:ph idx="1"/>
          </p:nvPr>
        </p:nvPicPr>
        <p:blipFill>
          <a:blip r:embed="rId2"/>
          <a:stretch>
            <a:fillRect/>
          </a:stretch>
        </p:blipFill>
        <p:spPr>
          <a:xfrm>
            <a:off x="838199" y="1584671"/>
            <a:ext cx="5514667" cy="4797655"/>
          </a:xfrm>
        </p:spPr>
      </p:pic>
      <p:pic>
        <p:nvPicPr>
          <p:cNvPr id="7" name="Picture 6">
            <a:extLst>
              <a:ext uri="{FF2B5EF4-FFF2-40B4-BE49-F238E27FC236}">
                <a16:creationId xmlns:a16="http://schemas.microsoft.com/office/drawing/2014/main" id="{699B43B3-65A4-CC69-16F2-C1506A293F49}"/>
              </a:ext>
            </a:extLst>
          </p:cNvPr>
          <p:cNvPicPr>
            <a:picLocks noChangeAspect="1"/>
          </p:cNvPicPr>
          <p:nvPr/>
        </p:nvPicPr>
        <p:blipFill>
          <a:blip r:embed="rId3"/>
          <a:stretch>
            <a:fillRect/>
          </a:stretch>
        </p:blipFill>
        <p:spPr>
          <a:xfrm>
            <a:off x="6352865" y="1690687"/>
            <a:ext cx="4656879" cy="4693741"/>
          </a:xfrm>
          <a:prstGeom prst="rect">
            <a:avLst/>
          </a:prstGeom>
        </p:spPr>
      </p:pic>
    </p:spTree>
    <p:extLst>
      <p:ext uri="{BB962C8B-B14F-4D97-AF65-F5344CB8AC3E}">
        <p14:creationId xmlns:p14="http://schemas.microsoft.com/office/powerpoint/2010/main" val="38577531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191F-5AB9-597C-74DE-C3B1F236B6C6}"/>
              </a:ext>
            </a:extLst>
          </p:cNvPr>
          <p:cNvSpPr>
            <a:spLocks noGrp="1"/>
          </p:cNvSpPr>
          <p:nvPr>
            <p:ph type="title"/>
          </p:nvPr>
        </p:nvSpPr>
        <p:spPr/>
        <p:txBody>
          <a:bodyPr/>
          <a:lstStyle/>
          <a:p>
            <a:r>
              <a:rPr lang="en-IN" b="0" i="0" dirty="0">
                <a:solidFill>
                  <a:srgbClr val="610B38"/>
                </a:solidFill>
                <a:effectLst/>
                <a:latin typeface="erdana"/>
              </a:rPr>
              <a:t>PHP Session Counter Example</a:t>
            </a:r>
            <a:endParaRPr lang="en-IN" dirty="0"/>
          </a:p>
        </p:txBody>
      </p:sp>
      <p:pic>
        <p:nvPicPr>
          <p:cNvPr id="5" name="Picture 4">
            <a:extLst>
              <a:ext uri="{FF2B5EF4-FFF2-40B4-BE49-F238E27FC236}">
                <a16:creationId xmlns:a16="http://schemas.microsoft.com/office/drawing/2014/main" id="{DBD7FD6C-D733-9FE8-9CAB-686ECB69BE0B}"/>
              </a:ext>
            </a:extLst>
          </p:cNvPr>
          <p:cNvPicPr>
            <a:picLocks noChangeAspect="1"/>
          </p:cNvPicPr>
          <p:nvPr/>
        </p:nvPicPr>
        <p:blipFill>
          <a:blip r:embed="rId2"/>
          <a:stretch>
            <a:fillRect/>
          </a:stretch>
        </p:blipFill>
        <p:spPr>
          <a:xfrm>
            <a:off x="1374926" y="1690688"/>
            <a:ext cx="5589292" cy="5100394"/>
          </a:xfrm>
          <a:prstGeom prst="rect">
            <a:avLst/>
          </a:prstGeom>
        </p:spPr>
      </p:pic>
    </p:spTree>
    <p:extLst>
      <p:ext uri="{BB962C8B-B14F-4D97-AF65-F5344CB8AC3E}">
        <p14:creationId xmlns:p14="http://schemas.microsoft.com/office/powerpoint/2010/main" val="20600966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52F2-C17B-4493-2784-D113938A20CE}"/>
              </a:ext>
            </a:extLst>
          </p:cNvPr>
          <p:cNvSpPr>
            <a:spLocks noGrp="1"/>
          </p:cNvSpPr>
          <p:nvPr>
            <p:ph type="title"/>
          </p:nvPr>
        </p:nvSpPr>
        <p:spPr/>
        <p:txBody>
          <a:bodyPr/>
          <a:lstStyle/>
          <a:p>
            <a:r>
              <a:rPr lang="en-US" b="0" i="0" dirty="0">
                <a:solidFill>
                  <a:srgbClr val="610B38"/>
                </a:solidFill>
                <a:effectLst/>
                <a:latin typeface="erdana"/>
              </a:rPr>
              <a:t>PHP Destroying Session</a:t>
            </a:r>
            <a:endParaRPr lang="en-IN" dirty="0"/>
          </a:p>
        </p:txBody>
      </p:sp>
      <p:sp>
        <p:nvSpPr>
          <p:cNvPr id="3" name="Content Placeholder 2">
            <a:extLst>
              <a:ext uri="{FF2B5EF4-FFF2-40B4-BE49-F238E27FC236}">
                <a16:creationId xmlns:a16="http://schemas.microsoft.com/office/drawing/2014/main" id="{F2A905E3-CE0B-58CA-841C-830155CC1954}"/>
              </a:ext>
            </a:extLst>
          </p:cNvPr>
          <p:cNvSpPr>
            <a:spLocks noGrp="1"/>
          </p:cNvSpPr>
          <p:nvPr>
            <p:ph idx="1"/>
          </p:nvPr>
        </p:nvSpPr>
        <p:spPr/>
        <p:txBody>
          <a:bodyPr/>
          <a:lstStyle/>
          <a:p>
            <a:pPr algn="just"/>
            <a:r>
              <a:rPr lang="en-US" b="0" i="0" dirty="0">
                <a:solidFill>
                  <a:srgbClr val="333333"/>
                </a:solidFill>
                <a:effectLst/>
                <a:latin typeface="inter-regular"/>
              </a:rPr>
              <a:t>PHP </a:t>
            </a:r>
            <a:r>
              <a:rPr lang="en-US" b="0" i="0" dirty="0" err="1">
                <a:solidFill>
                  <a:srgbClr val="333333"/>
                </a:solidFill>
                <a:effectLst/>
                <a:latin typeface="inter-regular"/>
              </a:rPr>
              <a:t>session_destroy</a:t>
            </a:r>
            <a:r>
              <a:rPr lang="en-US" b="0" i="0" dirty="0">
                <a:solidFill>
                  <a:srgbClr val="333333"/>
                </a:solidFill>
                <a:effectLst/>
                <a:latin typeface="inter-regular"/>
              </a:rPr>
              <a:t>() function is used to destroy all session variables completely.</a:t>
            </a:r>
          </a:p>
          <a:p>
            <a:endParaRPr lang="en-IN" dirty="0"/>
          </a:p>
        </p:txBody>
      </p:sp>
      <p:pic>
        <p:nvPicPr>
          <p:cNvPr id="5" name="Picture 4">
            <a:extLst>
              <a:ext uri="{FF2B5EF4-FFF2-40B4-BE49-F238E27FC236}">
                <a16:creationId xmlns:a16="http://schemas.microsoft.com/office/drawing/2014/main" id="{1749825E-1E4C-4E95-DCC3-06A001759062}"/>
              </a:ext>
            </a:extLst>
          </p:cNvPr>
          <p:cNvPicPr>
            <a:picLocks noChangeAspect="1"/>
          </p:cNvPicPr>
          <p:nvPr/>
        </p:nvPicPr>
        <p:blipFill>
          <a:blip r:embed="rId2"/>
          <a:stretch>
            <a:fillRect/>
          </a:stretch>
        </p:blipFill>
        <p:spPr>
          <a:xfrm>
            <a:off x="3945496" y="2903269"/>
            <a:ext cx="3933121" cy="2998199"/>
          </a:xfrm>
          <a:prstGeom prst="rect">
            <a:avLst/>
          </a:prstGeom>
        </p:spPr>
      </p:pic>
    </p:spTree>
    <p:extLst>
      <p:ext uri="{BB962C8B-B14F-4D97-AF65-F5344CB8AC3E}">
        <p14:creationId xmlns:p14="http://schemas.microsoft.com/office/powerpoint/2010/main" val="16817923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76BD-AC65-0463-2F08-84A2CCFF3C5D}"/>
              </a:ext>
            </a:extLst>
          </p:cNvPr>
          <p:cNvSpPr>
            <a:spLocks noGrp="1"/>
          </p:cNvSpPr>
          <p:nvPr>
            <p:ph type="title"/>
          </p:nvPr>
        </p:nvSpPr>
        <p:spPr/>
        <p:txBody>
          <a:bodyPr/>
          <a:lstStyle/>
          <a:p>
            <a:r>
              <a:rPr lang="en-US" b="0" i="0" dirty="0">
                <a:solidFill>
                  <a:srgbClr val="610B38"/>
                </a:solidFill>
                <a:effectLst/>
                <a:latin typeface="erdana"/>
              </a:rPr>
              <a:t>PHP File Handling</a:t>
            </a:r>
            <a:endParaRPr lang="en-IN" dirty="0"/>
          </a:p>
        </p:txBody>
      </p:sp>
      <p:sp>
        <p:nvSpPr>
          <p:cNvPr id="3" name="Content Placeholder 2">
            <a:extLst>
              <a:ext uri="{FF2B5EF4-FFF2-40B4-BE49-F238E27FC236}">
                <a16:creationId xmlns:a16="http://schemas.microsoft.com/office/drawing/2014/main" id="{55CA9E3E-A91C-056D-14DD-38A810EDD0CA}"/>
              </a:ext>
            </a:extLst>
          </p:cNvPr>
          <p:cNvSpPr>
            <a:spLocks noGrp="1"/>
          </p:cNvSpPr>
          <p:nvPr>
            <p:ph idx="1"/>
          </p:nvPr>
        </p:nvSpPr>
        <p:spPr/>
        <p:txBody>
          <a:bodyPr/>
          <a:lstStyle/>
          <a:p>
            <a:pPr algn="just"/>
            <a:r>
              <a:rPr lang="en-US" b="0" i="0" dirty="0">
                <a:solidFill>
                  <a:srgbClr val="333333"/>
                </a:solidFill>
                <a:effectLst/>
                <a:latin typeface="inter-regular"/>
              </a:rPr>
              <a:t>PHP File System allows us to create file, read file line by line, read file character by character, write file, append file, delete file and close file.</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8932096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0613-1C81-F523-1AA4-56CAB5CA4F86}"/>
              </a:ext>
            </a:extLst>
          </p:cNvPr>
          <p:cNvSpPr>
            <a:spLocks noGrp="1"/>
          </p:cNvSpPr>
          <p:nvPr>
            <p:ph type="title"/>
          </p:nvPr>
        </p:nvSpPr>
        <p:spPr/>
        <p:txBody>
          <a:bodyPr/>
          <a:lstStyle/>
          <a:p>
            <a:r>
              <a:rPr lang="en-US" b="0" i="0" dirty="0">
                <a:solidFill>
                  <a:srgbClr val="610B38"/>
                </a:solidFill>
                <a:effectLst/>
                <a:latin typeface="erdana"/>
              </a:rPr>
              <a:t>PHP Open File - </a:t>
            </a:r>
            <a:r>
              <a:rPr lang="en-US" b="0" i="0" dirty="0" err="1">
                <a:solidFill>
                  <a:srgbClr val="610B38"/>
                </a:solidFill>
                <a:effectLst/>
                <a:latin typeface="erdana"/>
              </a:rPr>
              <a:t>fopen</a:t>
            </a:r>
            <a:r>
              <a:rPr lang="en-US" b="0" i="0" dirty="0">
                <a:solidFill>
                  <a:srgbClr val="610B38"/>
                </a:solidFill>
                <a:effectLst/>
                <a:latin typeface="erdana"/>
              </a:rPr>
              <a:t>()</a:t>
            </a:r>
            <a:endParaRPr lang="en-IN" dirty="0"/>
          </a:p>
        </p:txBody>
      </p:sp>
      <p:sp>
        <p:nvSpPr>
          <p:cNvPr id="3" name="Content Placeholder 2">
            <a:extLst>
              <a:ext uri="{FF2B5EF4-FFF2-40B4-BE49-F238E27FC236}">
                <a16:creationId xmlns:a16="http://schemas.microsoft.com/office/drawing/2014/main" id="{95E7A4E3-6FD0-956E-F5A0-4FC6508BAD67}"/>
              </a:ext>
            </a:extLst>
          </p:cNvPr>
          <p:cNvSpPr>
            <a:spLocks noGrp="1"/>
          </p:cNvSpPr>
          <p:nvPr>
            <p:ph idx="1"/>
          </p:nvPr>
        </p:nvSpPr>
        <p:spPr/>
        <p:txBody>
          <a:bodyPr/>
          <a:lstStyle/>
          <a:p>
            <a:pPr algn="just"/>
            <a:r>
              <a:rPr lang="en-US" b="0" i="0" dirty="0">
                <a:solidFill>
                  <a:srgbClr val="333333"/>
                </a:solidFill>
                <a:effectLst/>
                <a:latin typeface="inter-regular"/>
              </a:rPr>
              <a:t>The PHP </a:t>
            </a:r>
            <a:r>
              <a:rPr lang="en-US" b="0" i="0" dirty="0" err="1">
                <a:solidFill>
                  <a:srgbClr val="333333"/>
                </a:solidFill>
                <a:effectLst/>
                <a:latin typeface="inter-regular"/>
              </a:rPr>
              <a:t>fopen</a:t>
            </a:r>
            <a:r>
              <a:rPr lang="en-US" b="0" i="0" dirty="0">
                <a:solidFill>
                  <a:srgbClr val="333333"/>
                </a:solidFill>
                <a:effectLst/>
                <a:latin typeface="inter-regular"/>
              </a:rPr>
              <a:t>() function is used to open a file.</a:t>
            </a:r>
          </a:p>
          <a:p>
            <a:pPr marL="0" indent="0" algn="just">
              <a:buNone/>
            </a:pPr>
            <a:r>
              <a:rPr lang="en-IN" b="1" i="0" dirty="0">
                <a:solidFill>
                  <a:srgbClr val="333333"/>
                </a:solidFill>
                <a:effectLst/>
                <a:latin typeface="inter-bold"/>
              </a:rPr>
              <a:t>Syntax</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resource </a:t>
            </a:r>
            <a:r>
              <a:rPr lang="en-IN" b="0" i="0" dirty="0" err="1">
                <a:solidFill>
                  <a:srgbClr val="000000"/>
                </a:solidFill>
                <a:effectLst/>
                <a:latin typeface="inter-regular"/>
              </a:rPr>
              <a:t>fopen</a:t>
            </a:r>
            <a:r>
              <a:rPr lang="en-IN" b="0" i="0" dirty="0">
                <a:solidFill>
                  <a:srgbClr val="000000"/>
                </a:solidFill>
                <a:effectLst/>
                <a:latin typeface="inter-regular"/>
              </a:rPr>
              <a:t> ( string $filename , string $mode [, bool $</a:t>
            </a:r>
            <a:r>
              <a:rPr lang="en-IN" b="0" i="0" dirty="0" err="1">
                <a:solidFill>
                  <a:srgbClr val="000000"/>
                </a:solidFill>
                <a:effectLst/>
                <a:latin typeface="inter-regular"/>
              </a:rPr>
              <a:t>use_include_path</a:t>
            </a:r>
            <a:r>
              <a:rPr lang="en-IN" b="0" i="0" dirty="0">
                <a:solidFill>
                  <a:srgbClr val="000000"/>
                </a:solidFill>
                <a:effectLst/>
                <a:latin typeface="inter-regular"/>
              </a:rPr>
              <a:t> = false [, resource $context ]] )  </a:t>
            </a:r>
          </a:p>
          <a:p>
            <a:pPr marL="0" indent="0" algn="just">
              <a:buNone/>
            </a:pPr>
            <a:r>
              <a:rPr lang="en-IN" b="1" i="0" dirty="0">
                <a:solidFill>
                  <a:srgbClr val="333333"/>
                </a:solidFill>
                <a:effectLst/>
                <a:latin typeface="inter-bold"/>
              </a:rPr>
              <a:t>Example</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&lt;?</a:t>
            </a:r>
            <a:r>
              <a:rPr lang="en-IN" b="0" i="0" dirty="0" err="1">
                <a:solidFill>
                  <a:srgbClr val="000000"/>
                </a:solidFill>
                <a:effectLst/>
                <a:latin typeface="inter-regular"/>
              </a:rPr>
              <a:t>php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$handle = </a:t>
            </a:r>
            <a:r>
              <a:rPr lang="en-IN" b="0" i="0" dirty="0" err="1">
                <a:solidFill>
                  <a:srgbClr val="000000"/>
                </a:solidFill>
                <a:effectLst/>
                <a:latin typeface="inter-regular"/>
              </a:rPr>
              <a:t>fopen</a:t>
            </a:r>
            <a:r>
              <a:rPr lang="en-IN" b="0" i="0" dirty="0">
                <a:solidFill>
                  <a:srgbClr val="000000"/>
                </a:solidFill>
                <a:effectLst/>
                <a:latin typeface="inter-regular"/>
              </a:rPr>
              <a:t>(</a:t>
            </a:r>
            <a:r>
              <a:rPr lang="en-IN" b="0" i="0" dirty="0">
                <a:solidFill>
                  <a:srgbClr val="0000FF"/>
                </a:solidFill>
                <a:effectLst/>
                <a:latin typeface="inter-regular"/>
              </a:rPr>
              <a:t>"c:\\folder\\file.txt"</a:t>
            </a:r>
            <a:r>
              <a:rPr lang="en-IN" b="0" i="0" dirty="0">
                <a:solidFill>
                  <a:srgbClr val="000000"/>
                </a:solidFill>
                <a:effectLst/>
                <a:latin typeface="inter-regular"/>
              </a:rPr>
              <a:t>, </a:t>
            </a:r>
            <a:r>
              <a:rPr lang="en-IN" b="0" i="0" dirty="0">
                <a:solidFill>
                  <a:srgbClr val="0000FF"/>
                </a:solidFill>
                <a:effectLst/>
                <a:latin typeface="inter-regular"/>
              </a:rPr>
              <a:t>"r"</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?&gt;  </a:t>
            </a:r>
          </a:p>
          <a:p>
            <a:endParaRPr lang="en-IN" dirty="0"/>
          </a:p>
        </p:txBody>
      </p:sp>
    </p:spTree>
    <p:extLst>
      <p:ext uri="{BB962C8B-B14F-4D97-AF65-F5344CB8AC3E}">
        <p14:creationId xmlns:p14="http://schemas.microsoft.com/office/powerpoint/2010/main" val="30980533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9029-AAC7-F986-7BF0-240FF142EF10}"/>
              </a:ext>
            </a:extLst>
          </p:cNvPr>
          <p:cNvSpPr>
            <a:spLocks noGrp="1"/>
          </p:cNvSpPr>
          <p:nvPr>
            <p:ph type="title"/>
          </p:nvPr>
        </p:nvSpPr>
        <p:spPr>
          <a:xfrm>
            <a:off x="838200" y="0"/>
            <a:ext cx="10515600" cy="1325563"/>
          </a:xfrm>
        </p:spPr>
        <p:txBody>
          <a:bodyPr/>
          <a:lstStyle/>
          <a:p>
            <a:r>
              <a:rPr lang="en-IN" b="0" i="0" dirty="0">
                <a:solidFill>
                  <a:srgbClr val="610B38"/>
                </a:solidFill>
                <a:effectLst/>
                <a:latin typeface="erdana"/>
              </a:rPr>
              <a:t>PHP Open File Mode</a:t>
            </a:r>
            <a:endParaRPr lang="en-IN" dirty="0"/>
          </a:p>
        </p:txBody>
      </p:sp>
      <p:pic>
        <p:nvPicPr>
          <p:cNvPr id="5" name="Content Placeholder 4">
            <a:extLst>
              <a:ext uri="{FF2B5EF4-FFF2-40B4-BE49-F238E27FC236}">
                <a16:creationId xmlns:a16="http://schemas.microsoft.com/office/drawing/2014/main" id="{C3D4305B-04AD-A382-FC84-3026B32025F4}"/>
              </a:ext>
            </a:extLst>
          </p:cNvPr>
          <p:cNvPicPr>
            <a:picLocks noGrp="1" noChangeAspect="1"/>
          </p:cNvPicPr>
          <p:nvPr>
            <p:ph idx="1"/>
          </p:nvPr>
        </p:nvPicPr>
        <p:blipFill>
          <a:blip r:embed="rId2"/>
          <a:stretch>
            <a:fillRect/>
          </a:stretch>
        </p:blipFill>
        <p:spPr>
          <a:xfrm>
            <a:off x="1539178" y="918500"/>
            <a:ext cx="9113643" cy="5847136"/>
          </a:xfrm>
        </p:spPr>
      </p:pic>
    </p:spTree>
    <p:extLst>
      <p:ext uri="{BB962C8B-B14F-4D97-AF65-F5344CB8AC3E}">
        <p14:creationId xmlns:p14="http://schemas.microsoft.com/office/powerpoint/2010/main" val="191467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7257</Words>
  <Application>Microsoft Office PowerPoint</Application>
  <PresentationFormat>Widescreen</PresentationFormat>
  <Paragraphs>942</Paragraphs>
  <Slides>137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137</vt:i4>
      </vt:variant>
    </vt:vector>
  </HeadingPairs>
  <TitlesOfParts>
    <vt:vector size="149" baseType="lpstr">
      <vt:lpstr>-apple-system</vt:lpstr>
      <vt:lpstr>Arial</vt:lpstr>
      <vt:lpstr>Arial Unicode MS</vt:lpstr>
      <vt:lpstr>Calibri</vt:lpstr>
      <vt:lpstr>Calibri Light</vt:lpstr>
      <vt:lpstr>erdana</vt:lpstr>
      <vt:lpstr>inter-bold</vt:lpstr>
      <vt:lpstr>inter-regular</vt:lpstr>
      <vt:lpstr>SFMono-Regular</vt:lpstr>
      <vt:lpstr>Times New Roman</vt:lpstr>
      <vt:lpstr>Times New Roman</vt:lpstr>
      <vt:lpstr>Office Theme</vt:lpstr>
      <vt:lpstr>PHP</vt:lpstr>
      <vt:lpstr>PHP Echo</vt:lpstr>
      <vt:lpstr>PHP Echo</vt:lpstr>
      <vt:lpstr>Echo - Example</vt:lpstr>
      <vt:lpstr>Echo - Example</vt:lpstr>
      <vt:lpstr>PHP Print</vt:lpstr>
      <vt:lpstr>PHP Print</vt:lpstr>
      <vt:lpstr>Print - Example</vt:lpstr>
      <vt:lpstr>Print - Example</vt:lpstr>
      <vt:lpstr>PHP Variable Scope</vt:lpstr>
      <vt:lpstr>Local Variable</vt:lpstr>
      <vt:lpstr>Local Variable</vt:lpstr>
      <vt:lpstr>Global Variable</vt:lpstr>
      <vt:lpstr>Global Variable</vt:lpstr>
      <vt:lpstr>Using $GLOBALS instead of global</vt:lpstr>
      <vt:lpstr>If two variables, local and global, have the same name, then the local variable has higher priority than the global variable inside the function.</vt:lpstr>
      <vt:lpstr>Static Variable</vt:lpstr>
      <vt:lpstr>Static Variable</vt:lpstr>
      <vt:lpstr>PHP $ and $$ Variables</vt:lpstr>
      <vt:lpstr>PHP $ and $$ Variables</vt:lpstr>
      <vt:lpstr>Example</vt:lpstr>
      <vt:lpstr>Example</vt:lpstr>
      <vt:lpstr>PHP Constants</vt:lpstr>
      <vt:lpstr>PHP Constants</vt:lpstr>
      <vt:lpstr>PHP constant: define()</vt:lpstr>
      <vt:lpstr>Example</vt:lpstr>
      <vt:lpstr>Example</vt:lpstr>
      <vt:lpstr>PHP constant: const keyword</vt:lpstr>
      <vt:lpstr>Example</vt:lpstr>
      <vt:lpstr>Constant() function</vt:lpstr>
      <vt:lpstr>PHP Data Types</vt:lpstr>
      <vt:lpstr>PHP Data Types: Scalar Types</vt:lpstr>
      <vt:lpstr>PHP Data Types: Compound Types</vt:lpstr>
      <vt:lpstr>PHP Data Types: Special Types</vt:lpstr>
      <vt:lpstr>PHP Call By Value</vt:lpstr>
      <vt:lpstr>Example 1</vt:lpstr>
      <vt:lpstr>Example 2</vt:lpstr>
      <vt:lpstr>PHP Call By Reference</vt:lpstr>
      <vt:lpstr>Example 1</vt:lpstr>
      <vt:lpstr>Example 2</vt:lpstr>
      <vt:lpstr>PHP Default Argument Values Function</vt:lpstr>
      <vt:lpstr>Example</vt:lpstr>
      <vt:lpstr>Example</vt:lpstr>
      <vt:lpstr>Example</vt:lpstr>
      <vt:lpstr>PHP Variable Length Argument Function</vt:lpstr>
      <vt:lpstr>Example</vt:lpstr>
      <vt:lpstr>PHP Recursive Function</vt:lpstr>
      <vt:lpstr>Example</vt:lpstr>
      <vt:lpstr>PHP String</vt:lpstr>
      <vt:lpstr>Single Quoted</vt:lpstr>
      <vt:lpstr>Example</vt:lpstr>
      <vt:lpstr>Example</vt:lpstr>
      <vt:lpstr>Example</vt:lpstr>
      <vt:lpstr>Heredoc</vt:lpstr>
      <vt:lpstr>Example</vt:lpstr>
      <vt:lpstr>Example</vt:lpstr>
      <vt:lpstr>Newdoc</vt:lpstr>
      <vt:lpstr>Example</vt:lpstr>
      <vt:lpstr>PHP String Function Examples</vt:lpstr>
      <vt:lpstr>PHP strtoupper() function</vt:lpstr>
      <vt:lpstr>PHP ucfirst() function</vt:lpstr>
      <vt:lpstr>PHP ucwords() function</vt:lpstr>
      <vt:lpstr>PHP strrev() function</vt:lpstr>
      <vt:lpstr>PHP strlen() function</vt:lpstr>
      <vt:lpstr>PHP Math</vt:lpstr>
      <vt:lpstr>Example</vt:lpstr>
      <vt:lpstr>ceil()</vt:lpstr>
      <vt:lpstr>floor()</vt:lpstr>
      <vt:lpstr>sqrt()</vt:lpstr>
      <vt:lpstr>decbin()</vt:lpstr>
      <vt:lpstr>dechex()</vt:lpstr>
      <vt:lpstr>decoct()</vt:lpstr>
      <vt:lpstr>bindec()</vt:lpstr>
      <vt:lpstr>PHP Math: base_convert() function</vt:lpstr>
      <vt:lpstr>PHP Include and Require</vt:lpstr>
      <vt:lpstr>PHP Include and Require</vt:lpstr>
      <vt:lpstr>PHP Include and Require</vt:lpstr>
      <vt:lpstr>PHP include</vt:lpstr>
      <vt:lpstr>Examples</vt:lpstr>
      <vt:lpstr>PHP require</vt:lpstr>
      <vt:lpstr>Examples</vt:lpstr>
      <vt:lpstr>Example </vt:lpstr>
      <vt:lpstr>require.php</vt:lpstr>
      <vt:lpstr>PHP Cookie</vt:lpstr>
      <vt:lpstr>PHP Cookie</vt:lpstr>
      <vt:lpstr>PHP setcookie() function</vt:lpstr>
      <vt:lpstr>PHP $_COOKIE</vt:lpstr>
      <vt:lpstr>PHP Cookie Example</vt:lpstr>
      <vt:lpstr>PHP Delete Cookie</vt:lpstr>
      <vt:lpstr>PHP Session</vt:lpstr>
      <vt:lpstr>PHP Session</vt:lpstr>
      <vt:lpstr>PHP session_start() function</vt:lpstr>
      <vt:lpstr>PHP $_SESSION</vt:lpstr>
      <vt:lpstr>PHP Session Example</vt:lpstr>
      <vt:lpstr>PHP Session Counter Example</vt:lpstr>
      <vt:lpstr>PHP Destroying Session</vt:lpstr>
      <vt:lpstr>PHP File Handling</vt:lpstr>
      <vt:lpstr>PHP Open File - fopen()</vt:lpstr>
      <vt:lpstr>PHP Open File Mode</vt:lpstr>
      <vt:lpstr>PHP Close File - fclose()</vt:lpstr>
      <vt:lpstr>PHP Read File</vt:lpstr>
      <vt:lpstr>PHP Read File - fread()</vt:lpstr>
      <vt:lpstr>PHP Read File - fgets()</vt:lpstr>
      <vt:lpstr>PHP Read File - fgetc()</vt:lpstr>
      <vt:lpstr>PHP Write File - fwrite()</vt:lpstr>
      <vt:lpstr>PHP Delete File - unlink()</vt:lpstr>
      <vt:lpstr>PHP File Upload</vt:lpstr>
      <vt:lpstr>PHP $_FILES</vt:lpstr>
      <vt:lpstr>move_uploaded_file() function</vt:lpstr>
      <vt:lpstr>PHP File Upload Example</vt:lpstr>
      <vt:lpstr>PHP Download File</vt:lpstr>
      <vt:lpstr>PHP readfile() function</vt:lpstr>
      <vt:lpstr>PHP Download File Example: Text File</vt:lpstr>
      <vt:lpstr>PHP Download File Example: Binary File</vt:lpstr>
      <vt:lpstr>PHP Date and Time</vt:lpstr>
      <vt:lpstr>PHP date() function</vt:lpstr>
      <vt:lpstr>Parameters </vt:lpstr>
      <vt:lpstr>Return</vt:lpstr>
      <vt:lpstr>Example 1</vt:lpstr>
      <vt:lpstr>Example 2</vt:lpstr>
      <vt:lpstr>Example 3</vt:lpstr>
      <vt:lpstr>Common date and time format characters: </vt:lpstr>
      <vt:lpstr>Mostly used date formats in PHP: </vt:lpstr>
      <vt:lpstr>PHP time() Function</vt:lpstr>
      <vt:lpstr>Example</vt:lpstr>
      <vt:lpstr>How to Sendmail in PHP?</vt:lpstr>
      <vt:lpstr>Parameters</vt:lpstr>
      <vt:lpstr>Parameters</vt:lpstr>
      <vt:lpstr>Parameters</vt:lpstr>
      <vt:lpstr>Parameters</vt:lpstr>
      <vt:lpstr>Return Value</vt:lpstr>
      <vt:lpstr>PHP Mail Example</vt:lpstr>
      <vt:lpstr>PHP Mail: Send HTML Message</vt:lpstr>
      <vt:lpstr>How to send an HTML mail</vt:lpstr>
      <vt:lpstr>PHP Mail: Send Mail with Attachment</vt:lpstr>
      <vt:lpstr>PHP Mail: Send Mail with Attachment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Sandeep Satapathy</dc:creator>
  <cp:lastModifiedBy>Sandeep Satapathy</cp:lastModifiedBy>
  <cp:revision>91</cp:revision>
  <dcterms:created xsi:type="dcterms:W3CDTF">2022-05-10T07:17:36Z</dcterms:created>
  <dcterms:modified xsi:type="dcterms:W3CDTF">2022-05-24T09:09:32Z</dcterms:modified>
</cp:coreProperties>
</file>