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</p:sldIdLst>
  <p:sldSz cx="13433425" cy="7556500"/>
  <p:notesSz cx="100711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92" y="58"/>
      </p:cViewPr>
      <p:guideLst>
        <p:guide orient="horz" pos="2880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07507" y="2342516"/>
            <a:ext cx="11418411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15014" y="4231641"/>
            <a:ext cx="9403398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71671" y="1737995"/>
            <a:ext cx="5843539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918213" y="1737995"/>
            <a:ext cx="5843539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0564" y="436309"/>
            <a:ext cx="12072294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1493" y="1794826"/>
            <a:ext cx="11123655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567365" y="7027546"/>
            <a:ext cx="429869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71672" y="7027546"/>
            <a:ext cx="308968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672067" y="7027546"/>
            <a:ext cx="308968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7.png"/><Relationship Id="rId7" Type="http://schemas.openxmlformats.org/officeDocument/2006/relationships/image" Target="../media/image2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38.png"/><Relationship Id="rId9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sql/sql_datatypes.asp" TargetMode="Externa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sql/sql_datatypes.asp" TargetMode="Externa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sql/sql_datatypes.asp" TargetMode="Externa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4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30330" y="2593685"/>
            <a:ext cx="6686550" cy="2204720"/>
            <a:chOff x="1749168" y="2593685"/>
            <a:chExt cx="6686550" cy="22047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9168" y="2593685"/>
              <a:ext cx="6686149" cy="220452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5575" y="2747957"/>
              <a:ext cx="6613333" cy="179438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785575" y="2747957"/>
              <a:ext cx="6613525" cy="1794510"/>
            </a:xfrm>
            <a:custGeom>
              <a:avLst/>
              <a:gdLst/>
              <a:ahLst/>
              <a:cxnLst/>
              <a:rect l="l" t="t" r="r" b="b"/>
              <a:pathLst>
                <a:path w="6613525" h="1794510">
                  <a:moveTo>
                    <a:pt x="0" y="0"/>
                  </a:moveTo>
                  <a:lnTo>
                    <a:pt x="6314262" y="0"/>
                  </a:lnTo>
                  <a:lnTo>
                    <a:pt x="6613333" y="299069"/>
                  </a:lnTo>
                  <a:lnTo>
                    <a:pt x="6613333" y="1794383"/>
                  </a:lnTo>
                  <a:lnTo>
                    <a:pt x="299069" y="1794383"/>
                  </a:lnTo>
                  <a:lnTo>
                    <a:pt x="0" y="1495313"/>
                  </a:lnTo>
                  <a:lnTo>
                    <a:pt x="0" y="0"/>
                  </a:lnTo>
                  <a:close/>
                </a:path>
              </a:pathLst>
            </a:custGeom>
            <a:ln w="571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31050" y="2801692"/>
            <a:ext cx="6083300" cy="162544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013585" marR="5080" indent="-2001520">
              <a:lnSpc>
                <a:spcPts val="6080"/>
              </a:lnSpc>
              <a:spcBef>
                <a:spcPts val="475"/>
              </a:spcBef>
            </a:pPr>
            <a:r>
              <a:rPr sz="5300" spc="-5" dirty="0">
                <a:solidFill>
                  <a:srgbClr val="0066FF"/>
                </a:solidFill>
              </a:rPr>
              <a:t>Databases,</a:t>
            </a:r>
            <a:r>
              <a:rPr sz="5300" spc="-105" dirty="0">
                <a:solidFill>
                  <a:srgbClr val="0066FF"/>
                </a:solidFill>
              </a:rPr>
              <a:t> </a:t>
            </a:r>
            <a:r>
              <a:rPr sz="5300" spc="-5" dirty="0">
                <a:solidFill>
                  <a:srgbClr val="0066FF"/>
                </a:solidFill>
              </a:rPr>
              <a:t>MySQL </a:t>
            </a:r>
            <a:r>
              <a:rPr sz="5300" spc="-1455" dirty="0">
                <a:solidFill>
                  <a:srgbClr val="0066FF"/>
                </a:solidFill>
              </a:rPr>
              <a:t> </a:t>
            </a:r>
            <a:r>
              <a:rPr sz="5300" dirty="0">
                <a:solidFill>
                  <a:srgbClr val="0066FF"/>
                </a:solidFill>
              </a:rPr>
              <a:t>&amp;</a:t>
            </a:r>
            <a:r>
              <a:rPr sz="5300" spc="-20" dirty="0">
                <a:solidFill>
                  <a:srgbClr val="0066FF"/>
                </a:solidFill>
              </a:rPr>
              <a:t> </a:t>
            </a:r>
            <a:r>
              <a:rPr sz="5300" spc="-10" dirty="0">
                <a:solidFill>
                  <a:srgbClr val="0066FF"/>
                </a:solidFill>
              </a:rPr>
              <a:t>PHP</a:t>
            </a:r>
            <a:endParaRPr sz="5300"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35589" y="5045601"/>
            <a:ext cx="2984766" cy="55497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435590" y="5045601"/>
            <a:ext cx="2985135" cy="489878"/>
          </a:xfrm>
          <a:prstGeom prst="rect">
            <a:avLst/>
          </a:prstGeom>
          <a:ln w="57149">
            <a:solidFill>
              <a:srgbClr val="0066FF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95250">
              <a:spcBef>
                <a:spcPts val="100"/>
              </a:spcBef>
            </a:pPr>
            <a:r>
              <a:rPr sz="3100" b="1" dirty="0">
                <a:latin typeface="Arial"/>
                <a:cs typeface="Arial"/>
              </a:rPr>
              <a:t>Managing</a:t>
            </a:r>
            <a:r>
              <a:rPr sz="3100" b="1" spc="-55" dirty="0">
                <a:latin typeface="Arial"/>
                <a:cs typeface="Arial"/>
              </a:rPr>
              <a:t> </a:t>
            </a:r>
            <a:r>
              <a:rPr sz="3100" b="1" spc="-5" dirty="0">
                <a:latin typeface="Arial"/>
                <a:cs typeface="Arial"/>
              </a:rPr>
              <a:t>data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1163" y="166687"/>
            <a:ext cx="10071099" cy="12604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37311" y="537907"/>
            <a:ext cx="79495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Basic</a:t>
            </a:r>
            <a:r>
              <a:rPr spc="-35" dirty="0"/>
              <a:t> </a:t>
            </a:r>
            <a:r>
              <a:rPr spc="-5" dirty="0"/>
              <a:t>Database</a:t>
            </a:r>
            <a:r>
              <a:rPr spc="-30" dirty="0"/>
              <a:t> </a:t>
            </a:r>
            <a:r>
              <a:rPr spc="-10" dirty="0"/>
              <a:t>Server</a:t>
            </a:r>
            <a:r>
              <a:rPr spc="-40" dirty="0"/>
              <a:t> </a:t>
            </a:r>
            <a:r>
              <a:rPr spc="-5" dirty="0"/>
              <a:t>Concepts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01987" y="1499744"/>
            <a:ext cx="8202930" cy="526097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0520" indent="-338455">
              <a:spcBef>
                <a:spcPts val="720"/>
              </a:spcBef>
              <a:buSzPct val="43750"/>
              <a:buChar char="●"/>
              <a:tabLst>
                <a:tab pos="350520" algn="l"/>
                <a:tab pos="351155" algn="l"/>
              </a:tabLst>
            </a:pPr>
            <a:r>
              <a:rPr sz="2400" b="1" spc="-5" dirty="0">
                <a:latin typeface="Arial"/>
                <a:cs typeface="Arial"/>
              </a:rPr>
              <a:t>Database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runs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as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server</a:t>
            </a:r>
            <a:endParaRPr sz="2400">
              <a:latin typeface="Arial"/>
              <a:cs typeface="Arial"/>
            </a:endParaRPr>
          </a:p>
          <a:p>
            <a:pPr marL="782320" marR="561340" lvl="1" indent="-304165">
              <a:lnSpc>
                <a:spcPct val="105000"/>
              </a:lnSpc>
              <a:spcBef>
                <a:spcPts val="475"/>
              </a:spcBef>
              <a:buSzPct val="75000"/>
              <a:buFont typeface="Lucida Sans Unicode"/>
              <a:buChar char="–"/>
              <a:tabLst>
                <a:tab pos="782320" algn="l"/>
                <a:tab pos="782955" algn="l"/>
              </a:tabLst>
            </a:pPr>
            <a:r>
              <a:rPr sz="2400" spc="-5" dirty="0">
                <a:latin typeface="Arial MT"/>
                <a:cs typeface="Arial MT"/>
              </a:rPr>
              <a:t>Attaches to either </a:t>
            </a:r>
            <a:r>
              <a:rPr sz="2400" dirty="0">
                <a:latin typeface="Arial MT"/>
                <a:cs typeface="Arial MT"/>
              </a:rPr>
              <a:t>a </a:t>
            </a:r>
            <a:r>
              <a:rPr sz="2400" spc="-5" dirty="0">
                <a:latin typeface="Arial MT"/>
                <a:cs typeface="Arial MT"/>
              </a:rPr>
              <a:t>default port or an administrator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specified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port</a:t>
            </a:r>
            <a:endParaRPr sz="2400">
              <a:latin typeface="Arial MT"/>
              <a:cs typeface="Arial MT"/>
            </a:endParaRPr>
          </a:p>
          <a:p>
            <a:pPr marL="350520" indent="-338455">
              <a:spcBef>
                <a:spcPts val="620"/>
              </a:spcBef>
              <a:buSzPct val="43750"/>
              <a:buChar char="●"/>
              <a:tabLst>
                <a:tab pos="350520" algn="l"/>
                <a:tab pos="351155" algn="l"/>
              </a:tabLst>
            </a:pPr>
            <a:r>
              <a:rPr sz="2400" b="1" spc="-5" dirty="0">
                <a:latin typeface="Arial"/>
                <a:cs typeface="Arial"/>
              </a:rPr>
              <a:t>Clients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connect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to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database</a:t>
            </a:r>
            <a:endParaRPr sz="2400">
              <a:latin typeface="Arial"/>
              <a:cs typeface="Arial"/>
            </a:endParaRPr>
          </a:p>
          <a:p>
            <a:pPr marL="782320" lvl="1" indent="-304165">
              <a:spcBef>
                <a:spcPts val="645"/>
              </a:spcBef>
              <a:buSzPct val="75000"/>
              <a:buFont typeface="Lucida Sans Unicode"/>
              <a:buChar char="–"/>
              <a:tabLst>
                <a:tab pos="782320" algn="l"/>
                <a:tab pos="782955" algn="l"/>
              </a:tabLst>
            </a:pPr>
            <a:r>
              <a:rPr sz="2400" spc="-5" dirty="0">
                <a:latin typeface="Arial MT"/>
                <a:cs typeface="Arial MT"/>
              </a:rPr>
              <a:t>For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secure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systems</a:t>
            </a:r>
            <a:endParaRPr sz="2400">
              <a:latin typeface="Arial MT"/>
              <a:cs typeface="Arial MT"/>
            </a:endParaRPr>
          </a:p>
          <a:p>
            <a:pPr marL="1214120" lvl="2" indent="-230504">
              <a:spcBef>
                <a:spcPts val="645"/>
              </a:spcBef>
              <a:buSzPct val="43750"/>
              <a:buChar char="●"/>
              <a:tabLst>
                <a:tab pos="1214120" algn="l"/>
                <a:tab pos="1214755" algn="l"/>
              </a:tabLst>
            </a:pPr>
            <a:r>
              <a:rPr sz="2400" spc="-5" dirty="0">
                <a:latin typeface="Arial MT"/>
                <a:cs typeface="Arial MT"/>
              </a:rPr>
              <a:t>authenticated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connections</a:t>
            </a:r>
            <a:endParaRPr sz="2400">
              <a:latin typeface="Arial MT"/>
              <a:cs typeface="Arial MT"/>
            </a:endParaRPr>
          </a:p>
          <a:p>
            <a:pPr marL="1214120" lvl="2" indent="-230504">
              <a:spcBef>
                <a:spcPts val="645"/>
              </a:spcBef>
              <a:buSzPct val="43750"/>
              <a:buChar char="●"/>
              <a:tabLst>
                <a:tab pos="1214120" algn="l"/>
                <a:tab pos="1214755" algn="l"/>
              </a:tabLst>
            </a:pPr>
            <a:r>
              <a:rPr sz="2400" spc="-5" dirty="0">
                <a:latin typeface="Arial MT"/>
                <a:cs typeface="Arial MT"/>
              </a:rPr>
              <a:t>usernames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passwords</a:t>
            </a:r>
            <a:endParaRPr sz="2400">
              <a:latin typeface="Arial MT"/>
              <a:cs typeface="Arial MT"/>
            </a:endParaRPr>
          </a:p>
          <a:p>
            <a:pPr marL="350520" indent="-338455">
              <a:spcBef>
                <a:spcPts val="645"/>
              </a:spcBef>
              <a:buSzPct val="43750"/>
              <a:buChar char="●"/>
              <a:tabLst>
                <a:tab pos="350520" algn="l"/>
                <a:tab pos="351155" algn="l"/>
              </a:tabLst>
            </a:pPr>
            <a:r>
              <a:rPr sz="2400" b="1" spc="-5" dirty="0">
                <a:latin typeface="Arial"/>
                <a:cs typeface="Arial"/>
              </a:rPr>
              <a:t>Clients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make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queries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on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database</a:t>
            </a:r>
            <a:endParaRPr sz="2400">
              <a:latin typeface="Arial"/>
              <a:cs typeface="Arial"/>
            </a:endParaRPr>
          </a:p>
          <a:p>
            <a:pPr marL="782320" lvl="1" indent="-304165">
              <a:spcBef>
                <a:spcPts val="645"/>
              </a:spcBef>
              <a:buSzPct val="75000"/>
              <a:buFont typeface="Lucida Sans Unicode"/>
              <a:buChar char="–"/>
              <a:tabLst>
                <a:tab pos="782320" algn="l"/>
                <a:tab pos="782955" algn="l"/>
              </a:tabLst>
            </a:pPr>
            <a:r>
              <a:rPr sz="2400" spc="-5" dirty="0">
                <a:latin typeface="Arial MT"/>
                <a:cs typeface="Arial MT"/>
              </a:rPr>
              <a:t>Retrieve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content</a:t>
            </a:r>
            <a:endParaRPr sz="2400">
              <a:latin typeface="Arial MT"/>
              <a:cs typeface="Arial MT"/>
            </a:endParaRPr>
          </a:p>
          <a:p>
            <a:pPr marL="782320" lvl="1" indent="-304165">
              <a:spcBef>
                <a:spcPts val="645"/>
              </a:spcBef>
              <a:buSzPct val="75000"/>
              <a:buFont typeface="Lucida Sans Unicode"/>
              <a:buChar char="–"/>
              <a:tabLst>
                <a:tab pos="782320" algn="l"/>
                <a:tab pos="782955" algn="l"/>
              </a:tabLst>
            </a:pPr>
            <a:r>
              <a:rPr sz="2400" spc="-5" dirty="0">
                <a:latin typeface="Arial MT"/>
                <a:cs typeface="Arial MT"/>
              </a:rPr>
              <a:t>Insert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content</a:t>
            </a:r>
            <a:endParaRPr sz="2400">
              <a:latin typeface="Arial MT"/>
              <a:cs typeface="Arial MT"/>
            </a:endParaRPr>
          </a:p>
          <a:p>
            <a:pPr marL="350520" marR="5080" indent="-338455">
              <a:lnSpc>
                <a:spcPct val="105000"/>
              </a:lnSpc>
              <a:spcBef>
                <a:spcPts val="500"/>
              </a:spcBef>
              <a:buSzPct val="43750"/>
              <a:buChar char="●"/>
              <a:tabLst>
                <a:tab pos="350520" algn="l"/>
                <a:tab pos="351155" algn="l"/>
              </a:tabLst>
            </a:pPr>
            <a:r>
              <a:rPr sz="2400" b="1" spc="-5" dirty="0">
                <a:latin typeface="Arial"/>
                <a:cs typeface="Arial"/>
              </a:rPr>
              <a:t>SQL </a:t>
            </a:r>
            <a:r>
              <a:rPr sz="2400" b="1" dirty="0">
                <a:latin typeface="Arial"/>
                <a:cs typeface="Arial"/>
              </a:rPr>
              <a:t>(Structured </a:t>
            </a:r>
            <a:r>
              <a:rPr sz="2400" b="1" spc="-5" dirty="0">
                <a:latin typeface="Arial"/>
                <a:cs typeface="Arial"/>
              </a:rPr>
              <a:t>Query Language) </a:t>
            </a:r>
            <a:r>
              <a:rPr sz="2400" spc="-5" dirty="0">
                <a:latin typeface="Arial MT"/>
                <a:cs typeface="Arial MT"/>
              </a:rPr>
              <a:t>is the language used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to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insert and </a:t>
            </a:r>
            <a:r>
              <a:rPr sz="2400" dirty="0">
                <a:latin typeface="Arial MT"/>
                <a:cs typeface="Arial MT"/>
              </a:rPr>
              <a:t>retrieve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content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92304" y="1810389"/>
            <a:ext cx="9058910" cy="3326129"/>
            <a:chOff x="511142" y="1810388"/>
            <a:chExt cx="9058910" cy="33261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6884" y="1810388"/>
              <a:ext cx="8906855" cy="33261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9717" y="1922449"/>
              <a:ext cx="9001188" cy="300039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39717" y="1922449"/>
              <a:ext cx="9001760" cy="3001010"/>
            </a:xfrm>
            <a:custGeom>
              <a:avLst/>
              <a:gdLst/>
              <a:ahLst/>
              <a:cxnLst/>
              <a:rect l="l" t="t" r="r" b="b"/>
              <a:pathLst>
                <a:path w="9001760" h="3001010">
                  <a:moveTo>
                    <a:pt x="0" y="0"/>
                  </a:moveTo>
                  <a:lnTo>
                    <a:pt x="8501111" y="0"/>
                  </a:lnTo>
                  <a:lnTo>
                    <a:pt x="9001188" y="500075"/>
                  </a:lnTo>
                  <a:lnTo>
                    <a:pt x="9001188" y="3000395"/>
                  </a:lnTo>
                  <a:lnTo>
                    <a:pt x="500075" y="3000395"/>
                  </a:lnTo>
                  <a:lnTo>
                    <a:pt x="0" y="2500320"/>
                  </a:lnTo>
                  <a:lnTo>
                    <a:pt x="0" y="0"/>
                  </a:lnTo>
                  <a:close/>
                </a:path>
              </a:pathLst>
            </a:custGeom>
            <a:ln w="571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05682" y="2660978"/>
            <a:ext cx="6629400" cy="1471557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044700" marR="5080" indent="-2032635">
              <a:lnSpc>
                <a:spcPts val="5480"/>
              </a:lnSpc>
              <a:spcBef>
                <a:spcPts val="475"/>
              </a:spcBef>
            </a:pPr>
            <a:r>
              <a:rPr sz="4800" spc="-5" dirty="0">
                <a:solidFill>
                  <a:srgbClr val="0000FF"/>
                </a:solidFill>
              </a:rPr>
              <a:t>Database</a:t>
            </a:r>
            <a:r>
              <a:rPr sz="4800" spc="-100" dirty="0">
                <a:solidFill>
                  <a:srgbClr val="0000FF"/>
                </a:solidFill>
              </a:rPr>
              <a:t> </a:t>
            </a:r>
            <a:r>
              <a:rPr sz="4800" spc="-5" dirty="0">
                <a:solidFill>
                  <a:srgbClr val="0000FF"/>
                </a:solidFill>
              </a:rPr>
              <a:t>Management </a:t>
            </a:r>
            <a:r>
              <a:rPr sz="4800" spc="-1320" dirty="0">
                <a:solidFill>
                  <a:srgbClr val="0000FF"/>
                </a:solidFill>
              </a:rPr>
              <a:t> </a:t>
            </a:r>
            <a:r>
              <a:rPr sz="4800" spc="-5" dirty="0">
                <a:solidFill>
                  <a:srgbClr val="0000FF"/>
                </a:solidFill>
              </a:rPr>
              <a:t>System?</a:t>
            </a:r>
            <a:endParaRPr sz="4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4400" y="301625"/>
            <a:ext cx="9069387" cy="12604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62274" y="672846"/>
            <a:ext cx="74739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Database</a:t>
            </a:r>
            <a:r>
              <a:rPr spc="-50" dirty="0"/>
              <a:t> </a:t>
            </a:r>
            <a:r>
              <a:rPr spc="-5" dirty="0"/>
              <a:t>Management</a:t>
            </a:r>
            <a:r>
              <a:rPr spc="-45" dirty="0"/>
              <a:t> </a:t>
            </a:r>
            <a:r>
              <a:rPr spc="-5" dirty="0"/>
              <a:t>System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49475" y="1708150"/>
            <a:ext cx="8529955" cy="2000250"/>
          </a:xfrm>
          <a:prstGeom prst="rect">
            <a:avLst/>
          </a:prstGeom>
          <a:solidFill>
            <a:srgbClr val="FFFF99"/>
          </a:solidFill>
          <a:ln w="9524">
            <a:solidFill>
              <a:srgbClr val="FF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428625" marR="317500" indent="-281940">
              <a:lnSpc>
                <a:spcPts val="3679"/>
              </a:lnSpc>
              <a:spcBef>
                <a:spcPts val="275"/>
              </a:spcBef>
              <a:buChar char="•"/>
              <a:tabLst>
                <a:tab pos="428625" algn="l"/>
              </a:tabLst>
            </a:pPr>
            <a:r>
              <a:rPr sz="3200" b="1" spc="-5" dirty="0">
                <a:latin typeface="Arial"/>
                <a:cs typeface="Arial"/>
              </a:rPr>
              <a:t>Manages the storage and retrieval </a:t>
            </a:r>
            <a:r>
              <a:rPr sz="3200" b="1" spc="-10" dirty="0">
                <a:latin typeface="Arial"/>
                <a:cs typeface="Arial"/>
              </a:rPr>
              <a:t>of </a:t>
            </a:r>
            <a:r>
              <a:rPr sz="3200" b="1" spc="-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data </a:t>
            </a:r>
            <a:r>
              <a:rPr sz="3200" b="1" spc="-5" dirty="0">
                <a:latin typeface="Arial"/>
                <a:cs typeface="Arial"/>
              </a:rPr>
              <a:t>to and from the </a:t>
            </a:r>
            <a:r>
              <a:rPr sz="3200" b="1" spc="-10" dirty="0">
                <a:latin typeface="Arial"/>
                <a:cs typeface="Arial"/>
              </a:rPr>
              <a:t>database </a:t>
            </a:r>
            <a:r>
              <a:rPr sz="3200" b="1" spc="-5" dirty="0">
                <a:latin typeface="Arial"/>
                <a:cs typeface="Arial"/>
              </a:rPr>
              <a:t>and </a:t>
            </a:r>
            <a:r>
              <a:rPr sz="3200" b="1" spc="-10" dirty="0">
                <a:latin typeface="Arial"/>
                <a:cs typeface="Arial"/>
              </a:rPr>
              <a:t>hides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the complexity of </a:t>
            </a:r>
            <a:r>
              <a:rPr sz="3200" b="1" spc="-10" dirty="0">
                <a:latin typeface="Arial"/>
                <a:cs typeface="Arial"/>
              </a:rPr>
              <a:t>what </a:t>
            </a:r>
            <a:r>
              <a:rPr sz="3200" b="1" spc="-5" dirty="0">
                <a:latin typeface="Arial"/>
                <a:cs typeface="Arial"/>
              </a:rPr>
              <a:t>is actually </a:t>
            </a:r>
            <a:r>
              <a:rPr sz="3200" b="1" spc="-10" dirty="0">
                <a:latin typeface="Arial"/>
                <a:cs typeface="Arial"/>
              </a:rPr>
              <a:t>going </a:t>
            </a:r>
            <a:r>
              <a:rPr sz="3200" b="1" spc="-5" dirty="0">
                <a:latin typeface="Arial"/>
                <a:cs typeface="Arial"/>
              </a:rPr>
              <a:t> on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from the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user.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500437" y="4702175"/>
            <a:ext cx="1938655" cy="516255"/>
            <a:chOff x="1819274" y="4702174"/>
            <a:chExt cx="1938655" cy="516255"/>
          </a:xfrm>
        </p:grpSpPr>
        <p:sp>
          <p:nvSpPr>
            <p:cNvPr id="6" name="object 6"/>
            <p:cNvSpPr/>
            <p:nvPr/>
          </p:nvSpPr>
          <p:spPr>
            <a:xfrm>
              <a:off x="1824036" y="4706937"/>
              <a:ext cx="1929130" cy="506730"/>
            </a:xfrm>
            <a:custGeom>
              <a:avLst/>
              <a:gdLst/>
              <a:ahLst/>
              <a:cxnLst/>
              <a:rect l="l" t="t" r="r" b="b"/>
              <a:pathLst>
                <a:path w="1929129" h="506729">
                  <a:moveTo>
                    <a:pt x="1844408" y="506411"/>
                  </a:moveTo>
                  <a:lnTo>
                    <a:pt x="84403" y="506411"/>
                  </a:lnTo>
                  <a:lnTo>
                    <a:pt x="51549" y="499778"/>
                  </a:lnTo>
                  <a:lnTo>
                    <a:pt x="24721" y="481690"/>
                  </a:lnTo>
                  <a:lnTo>
                    <a:pt x="6632" y="454861"/>
                  </a:lnTo>
                  <a:lnTo>
                    <a:pt x="0" y="422008"/>
                  </a:lnTo>
                  <a:lnTo>
                    <a:pt x="0" y="84403"/>
                  </a:lnTo>
                  <a:lnTo>
                    <a:pt x="6632" y="51549"/>
                  </a:lnTo>
                  <a:lnTo>
                    <a:pt x="24721" y="24721"/>
                  </a:lnTo>
                  <a:lnTo>
                    <a:pt x="51549" y="6632"/>
                  </a:lnTo>
                  <a:lnTo>
                    <a:pt x="84403" y="0"/>
                  </a:lnTo>
                  <a:lnTo>
                    <a:pt x="1844408" y="0"/>
                  </a:lnTo>
                  <a:lnTo>
                    <a:pt x="1891235" y="14180"/>
                  </a:lnTo>
                  <a:lnTo>
                    <a:pt x="1922387" y="52103"/>
                  </a:lnTo>
                  <a:lnTo>
                    <a:pt x="1928811" y="84403"/>
                  </a:lnTo>
                  <a:lnTo>
                    <a:pt x="1928811" y="422008"/>
                  </a:lnTo>
                  <a:lnTo>
                    <a:pt x="1922178" y="454861"/>
                  </a:lnTo>
                  <a:lnTo>
                    <a:pt x="1904090" y="481690"/>
                  </a:lnTo>
                  <a:lnTo>
                    <a:pt x="1877261" y="499778"/>
                  </a:lnTo>
                  <a:lnTo>
                    <a:pt x="1844408" y="506411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24036" y="4706937"/>
              <a:ext cx="1929130" cy="506730"/>
            </a:xfrm>
            <a:custGeom>
              <a:avLst/>
              <a:gdLst/>
              <a:ahLst/>
              <a:cxnLst/>
              <a:rect l="l" t="t" r="r" b="b"/>
              <a:pathLst>
                <a:path w="1929129" h="506729">
                  <a:moveTo>
                    <a:pt x="0" y="84403"/>
                  </a:moveTo>
                  <a:lnTo>
                    <a:pt x="6632" y="51549"/>
                  </a:lnTo>
                  <a:lnTo>
                    <a:pt x="24721" y="24721"/>
                  </a:lnTo>
                  <a:lnTo>
                    <a:pt x="51549" y="6632"/>
                  </a:lnTo>
                  <a:lnTo>
                    <a:pt x="84403" y="0"/>
                  </a:lnTo>
                  <a:lnTo>
                    <a:pt x="1844408" y="0"/>
                  </a:lnTo>
                  <a:lnTo>
                    <a:pt x="1891235" y="14180"/>
                  </a:lnTo>
                  <a:lnTo>
                    <a:pt x="1922387" y="52103"/>
                  </a:lnTo>
                  <a:lnTo>
                    <a:pt x="1928811" y="84403"/>
                  </a:lnTo>
                  <a:lnTo>
                    <a:pt x="1928811" y="422008"/>
                  </a:lnTo>
                  <a:lnTo>
                    <a:pt x="1922178" y="454861"/>
                  </a:lnTo>
                  <a:lnTo>
                    <a:pt x="1904090" y="481690"/>
                  </a:lnTo>
                  <a:lnTo>
                    <a:pt x="1877261" y="499778"/>
                  </a:lnTo>
                  <a:lnTo>
                    <a:pt x="1844408" y="506411"/>
                  </a:lnTo>
                  <a:lnTo>
                    <a:pt x="84403" y="506411"/>
                  </a:lnTo>
                  <a:lnTo>
                    <a:pt x="51549" y="499778"/>
                  </a:lnTo>
                  <a:lnTo>
                    <a:pt x="24721" y="481690"/>
                  </a:lnTo>
                  <a:lnTo>
                    <a:pt x="6632" y="454861"/>
                  </a:lnTo>
                  <a:lnTo>
                    <a:pt x="0" y="422008"/>
                  </a:lnTo>
                  <a:lnTo>
                    <a:pt x="0" y="84403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948639" y="4736941"/>
            <a:ext cx="1042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Database</a:t>
            </a:r>
            <a:endParaRPr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651750" y="4695825"/>
            <a:ext cx="1938655" cy="517525"/>
            <a:chOff x="5970587" y="4695824"/>
            <a:chExt cx="1938655" cy="517525"/>
          </a:xfrm>
        </p:grpSpPr>
        <p:sp>
          <p:nvSpPr>
            <p:cNvPr id="10" name="object 10"/>
            <p:cNvSpPr/>
            <p:nvPr/>
          </p:nvSpPr>
          <p:spPr>
            <a:xfrm>
              <a:off x="5975350" y="4700587"/>
              <a:ext cx="1929130" cy="508000"/>
            </a:xfrm>
            <a:custGeom>
              <a:avLst/>
              <a:gdLst/>
              <a:ahLst/>
              <a:cxnLst/>
              <a:rect l="l" t="t" r="r" b="b"/>
              <a:pathLst>
                <a:path w="1929129" h="508000">
                  <a:moveTo>
                    <a:pt x="1844143" y="507999"/>
                  </a:moveTo>
                  <a:lnTo>
                    <a:pt x="84668" y="507999"/>
                  </a:lnTo>
                  <a:lnTo>
                    <a:pt x="51711" y="501346"/>
                  </a:lnTo>
                  <a:lnTo>
                    <a:pt x="24798" y="483201"/>
                  </a:lnTo>
                  <a:lnTo>
                    <a:pt x="6653" y="456288"/>
                  </a:lnTo>
                  <a:lnTo>
                    <a:pt x="0" y="423331"/>
                  </a:lnTo>
                  <a:lnTo>
                    <a:pt x="0" y="84668"/>
                  </a:lnTo>
                  <a:lnTo>
                    <a:pt x="6653" y="51711"/>
                  </a:lnTo>
                  <a:lnTo>
                    <a:pt x="24798" y="24798"/>
                  </a:lnTo>
                  <a:lnTo>
                    <a:pt x="51711" y="6653"/>
                  </a:lnTo>
                  <a:lnTo>
                    <a:pt x="84668" y="0"/>
                  </a:lnTo>
                  <a:lnTo>
                    <a:pt x="1844143" y="0"/>
                  </a:lnTo>
                  <a:lnTo>
                    <a:pt x="1891117" y="14225"/>
                  </a:lnTo>
                  <a:lnTo>
                    <a:pt x="1922366" y="52267"/>
                  </a:lnTo>
                  <a:lnTo>
                    <a:pt x="1928811" y="84668"/>
                  </a:lnTo>
                  <a:lnTo>
                    <a:pt x="1928811" y="423331"/>
                  </a:lnTo>
                  <a:lnTo>
                    <a:pt x="1922158" y="456288"/>
                  </a:lnTo>
                  <a:lnTo>
                    <a:pt x="1904013" y="483201"/>
                  </a:lnTo>
                  <a:lnTo>
                    <a:pt x="1877100" y="501346"/>
                  </a:lnTo>
                  <a:lnTo>
                    <a:pt x="1844143" y="507999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75350" y="4700587"/>
              <a:ext cx="1929130" cy="508000"/>
            </a:xfrm>
            <a:custGeom>
              <a:avLst/>
              <a:gdLst/>
              <a:ahLst/>
              <a:cxnLst/>
              <a:rect l="l" t="t" r="r" b="b"/>
              <a:pathLst>
                <a:path w="1929129" h="508000">
                  <a:moveTo>
                    <a:pt x="0" y="84668"/>
                  </a:moveTo>
                  <a:lnTo>
                    <a:pt x="6653" y="51711"/>
                  </a:lnTo>
                  <a:lnTo>
                    <a:pt x="24798" y="24798"/>
                  </a:lnTo>
                  <a:lnTo>
                    <a:pt x="51711" y="6653"/>
                  </a:lnTo>
                  <a:lnTo>
                    <a:pt x="84668" y="0"/>
                  </a:lnTo>
                  <a:lnTo>
                    <a:pt x="1844143" y="0"/>
                  </a:lnTo>
                  <a:lnTo>
                    <a:pt x="1891117" y="14225"/>
                  </a:lnTo>
                  <a:lnTo>
                    <a:pt x="1922366" y="52267"/>
                  </a:lnTo>
                  <a:lnTo>
                    <a:pt x="1928811" y="84668"/>
                  </a:lnTo>
                  <a:lnTo>
                    <a:pt x="1928811" y="423331"/>
                  </a:lnTo>
                  <a:lnTo>
                    <a:pt x="1922158" y="456288"/>
                  </a:lnTo>
                  <a:lnTo>
                    <a:pt x="1904013" y="483201"/>
                  </a:lnTo>
                  <a:lnTo>
                    <a:pt x="1877100" y="501346"/>
                  </a:lnTo>
                  <a:lnTo>
                    <a:pt x="1844143" y="507999"/>
                  </a:lnTo>
                  <a:lnTo>
                    <a:pt x="84668" y="507999"/>
                  </a:lnTo>
                  <a:lnTo>
                    <a:pt x="51711" y="501346"/>
                  </a:lnTo>
                  <a:lnTo>
                    <a:pt x="24798" y="483201"/>
                  </a:lnTo>
                  <a:lnTo>
                    <a:pt x="6653" y="456288"/>
                  </a:lnTo>
                  <a:lnTo>
                    <a:pt x="0" y="423331"/>
                  </a:lnTo>
                  <a:lnTo>
                    <a:pt x="0" y="8466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354057" y="4730668"/>
            <a:ext cx="534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User</a:t>
            </a:r>
            <a:endParaRPr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573712" y="4346575"/>
            <a:ext cx="1938655" cy="1081405"/>
            <a:chOff x="3892549" y="4346574"/>
            <a:chExt cx="1938655" cy="1081405"/>
          </a:xfrm>
        </p:grpSpPr>
        <p:sp>
          <p:nvSpPr>
            <p:cNvPr id="14" name="object 14"/>
            <p:cNvSpPr/>
            <p:nvPr/>
          </p:nvSpPr>
          <p:spPr>
            <a:xfrm>
              <a:off x="3897312" y="4351337"/>
              <a:ext cx="1929130" cy="1071880"/>
            </a:xfrm>
            <a:custGeom>
              <a:avLst/>
              <a:gdLst/>
              <a:ahLst/>
              <a:cxnLst/>
              <a:rect l="l" t="t" r="r" b="b"/>
              <a:pathLst>
                <a:path w="1929129" h="1071879">
                  <a:moveTo>
                    <a:pt x="1750214" y="1071561"/>
                  </a:moveTo>
                  <a:lnTo>
                    <a:pt x="178597" y="1071561"/>
                  </a:lnTo>
                  <a:lnTo>
                    <a:pt x="131119" y="1065182"/>
                  </a:lnTo>
                  <a:lnTo>
                    <a:pt x="88455" y="1047178"/>
                  </a:lnTo>
                  <a:lnTo>
                    <a:pt x="52309" y="1019251"/>
                  </a:lnTo>
                  <a:lnTo>
                    <a:pt x="24383" y="983106"/>
                  </a:lnTo>
                  <a:lnTo>
                    <a:pt x="6379" y="940443"/>
                  </a:lnTo>
                  <a:lnTo>
                    <a:pt x="0" y="892964"/>
                  </a:lnTo>
                  <a:lnTo>
                    <a:pt x="0" y="178597"/>
                  </a:lnTo>
                  <a:lnTo>
                    <a:pt x="6379" y="131119"/>
                  </a:lnTo>
                  <a:lnTo>
                    <a:pt x="24383" y="88455"/>
                  </a:lnTo>
                  <a:lnTo>
                    <a:pt x="52309" y="52309"/>
                  </a:lnTo>
                  <a:lnTo>
                    <a:pt x="88455" y="24383"/>
                  </a:lnTo>
                  <a:lnTo>
                    <a:pt x="131119" y="6379"/>
                  </a:lnTo>
                  <a:lnTo>
                    <a:pt x="178597" y="0"/>
                  </a:lnTo>
                  <a:lnTo>
                    <a:pt x="1750214" y="0"/>
                  </a:lnTo>
                  <a:lnTo>
                    <a:pt x="1818561" y="13594"/>
                  </a:lnTo>
                  <a:lnTo>
                    <a:pt x="1876501" y="52309"/>
                  </a:lnTo>
                  <a:lnTo>
                    <a:pt x="1915216" y="110250"/>
                  </a:lnTo>
                  <a:lnTo>
                    <a:pt x="1928811" y="178597"/>
                  </a:lnTo>
                  <a:lnTo>
                    <a:pt x="1928811" y="892964"/>
                  </a:lnTo>
                  <a:lnTo>
                    <a:pt x="1922432" y="940443"/>
                  </a:lnTo>
                  <a:lnTo>
                    <a:pt x="1904428" y="983106"/>
                  </a:lnTo>
                  <a:lnTo>
                    <a:pt x="1876501" y="1019251"/>
                  </a:lnTo>
                  <a:lnTo>
                    <a:pt x="1840356" y="1047178"/>
                  </a:lnTo>
                  <a:lnTo>
                    <a:pt x="1797693" y="1065182"/>
                  </a:lnTo>
                  <a:lnTo>
                    <a:pt x="1750214" y="1071561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97312" y="4351337"/>
              <a:ext cx="1929130" cy="1071880"/>
            </a:xfrm>
            <a:custGeom>
              <a:avLst/>
              <a:gdLst/>
              <a:ahLst/>
              <a:cxnLst/>
              <a:rect l="l" t="t" r="r" b="b"/>
              <a:pathLst>
                <a:path w="1929129" h="1071879">
                  <a:moveTo>
                    <a:pt x="0" y="178597"/>
                  </a:moveTo>
                  <a:lnTo>
                    <a:pt x="6379" y="131119"/>
                  </a:lnTo>
                  <a:lnTo>
                    <a:pt x="24383" y="88455"/>
                  </a:lnTo>
                  <a:lnTo>
                    <a:pt x="52309" y="52309"/>
                  </a:lnTo>
                  <a:lnTo>
                    <a:pt x="88455" y="24383"/>
                  </a:lnTo>
                  <a:lnTo>
                    <a:pt x="131119" y="6379"/>
                  </a:lnTo>
                  <a:lnTo>
                    <a:pt x="178597" y="0"/>
                  </a:lnTo>
                  <a:lnTo>
                    <a:pt x="1750214" y="0"/>
                  </a:lnTo>
                  <a:lnTo>
                    <a:pt x="1818561" y="13594"/>
                  </a:lnTo>
                  <a:lnTo>
                    <a:pt x="1876501" y="52309"/>
                  </a:lnTo>
                  <a:lnTo>
                    <a:pt x="1915216" y="110250"/>
                  </a:lnTo>
                  <a:lnTo>
                    <a:pt x="1928811" y="178597"/>
                  </a:lnTo>
                  <a:lnTo>
                    <a:pt x="1928811" y="892964"/>
                  </a:lnTo>
                  <a:lnTo>
                    <a:pt x="1922432" y="940443"/>
                  </a:lnTo>
                  <a:lnTo>
                    <a:pt x="1904428" y="983106"/>
                  </a:lnTo>
                  <a:lnTo>
                    <a:pt x="1876501" y="1019251"/>
                  </a:lnTo>
                  <a:lnTo>
                    <a:pt x="1840356" y="1047178"/>
                  </a:lnTo>
                  <a:lnTo>
                    <a:pt x="1797693" y="1065182"/>
                  </a:lnTo>
                  <a:lnTo>
                    <a:pt x="1750214" y="1071561"/>
                  </a:lnTo>
                  <a:lnTo>
                    <a:pt x="178597" y="1071561"/>
                  </a:lnTo>
                  <a:lnTo>
                    <a:pt x="131119" y="1065182"/>
                  </a:lnTo>
                  <a:lnTo>
                    <a:pt x="88455" y="1047178"/>
                  </a:lnTo>
                  <a:lnTo>
                    <a:pt x="52309" y="1019251"/>
                  </a:lnTo>
                  <a:lnTo>
                    <a:pt x="24383" y="983106"/>
                  </a:lnTo>
                  <a:lnTo>
                    <a:pt x="6379" y="940443"/>
                  </a:lnTo>
                  <a:lnTo>
                    <a:pt x="0" y="892964"/>
                  </a:lnTo>
                  <a:lnTo>
                    <a:pt x="0" y="17859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831544" y="4408930"/>
            <a:ext cx="1423035" cy="814069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 indent="-635" algn="ctr">
              <a:lnSpc>
                <a:spcPts val="2030"/>
              </a:lnSpc>
              <a:spcBef>
                <a:spcPts val="275"/>
              </a:spcBef>
            </a:pPr>
            <a:r>
              <a:rPr b="1" spc="-5" dirty="0">
                <a:latin typeface="Arial"/>
                <a:cs typeface="Arial"/>
              </a:rPr>
              <a:t>Database </a:t>
            </a:r>
            <a:r>
              <a:rPr b="1" dirty="0">
                <a:latin typeface="Arial"/>
                <a:cs typeface="Arial"/>
              </a:rPr>
              <a:t> Management  </a:t>
            </a:r>
            <a:r>
              <a:rPr b="1" spc="-5" dirty="0">
                <a:latin typeface="Arial"/>
                <a:cs typeface="Arial"/>
              </a:rPr>
              <a:t>Ssytem</a:t>
            </a:r>
            <a:endParaRPr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35225" y="5994400"/>
            <a:ext cx="8529955" cy="984244"/>
          </a:xfrm>
          <a:prstGeom prst="rect">
            <a:avLst/>
          </a:prstGeom>
          <a:solidFill>
            <a:srgbClr val="FFFF99"/>
          </a:solidFill>
          <a:ln w="9524">
            <a:solidFill>
              <a:srgbClr val="FF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428625" marR="2117725" indent="-281940">
              <a:lnSpc>
                <a:spcPts val="3679"/>
              </a:lnSpc>
              <a:spcBef>
                <a:spcPts val="275"/>
              </a:spcBef>
              <a:buClr>
                <a:srgbClr val="000000"/>
              </a:buClr>
              <a:buChar char="•"/>
              <a:tabLst>
                <a:tab pos="428625" algn="l"/>
              </a:tabLst>
            </a:pPr>
            <a:r>
              <a:rPr sz="3200" b="1" spc="-5" dirty="0">
                <a:solidFill>
                  <a:srgbClr val="0000FF"/>
                </a:solidFill>
                <a:latin typeface="Arial"/>
                <a:cs typeface="Arial"/>
              </a:rPr>
              <a:t>MySQL </a:t>
            </a:r>
            <a:r>
              <a:rPr sz="3200" b="1" spc="-5" dirty="0">
                <a:latin typeface="Arial"/>
                <a:cs typeface="Arial"/>
              </a:rPr>
              <a:t>is </a:t>
            </a:r>
            <a:r>
              <a:rPr sz="3200" b="1" dirty="0">
                <a:latin typeface="Arial"/>
                <a:cs typeface="Arial"/>
              </a:rPr>
              <a:t>a </a:t>
            </a:r>
            <a:r>
              <a:rPr sz="3200" b="1" spc="-5" dirty="0">
                <a:latin typeface="Arial"/>
                <a:cs typeface="Arial"/>
              </a:rPr>
              <a:t>relational </a:t>
            </a:r>
            <a:r>
              <a:rPr sz="3200" b="1" spc="-10" dirty="0">
                <a:latin typeface="Arial"/>
                <a:cs typeface="Arial"/>
              </a:rPr>
              <a:t>database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management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system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60612" y="2346325"/>
            <a:ext cx="1936750" cy="3348354"/>
            <a:chOff x="679450" y="2346325"/>
            <a:chExt cx="1936750" cy="3348354"/>
          </a:xfrm>
        </p:grpSpPr>
        <p:sp>
          <p:nvSpPr>
            <p:cNvPr id="3" name="object 3"/>
            <p:cNvSpPr/>
            <p:nvPr/>
          </p:nvSpPr>
          <p:spPr>
            <a:xfrm>
              <a:off x="692150" y="2359025"/>
              <a:ext cx="1911350" cy="3322954"/>
            </a:xfrm>
            <a:custGeom>
              <a:avLst/>
              <a:gdLst/>
              <a:ahLst/>
              <a:cxnLst/>
              <a:rect l="l" t="t" r="r" b="b"/>
              <a:pathLst>
                <a:path w="1911350" h="3322954">
                  <a:moveTo>
                    <a:pt x="1911349" y="3322636"/>
                  </a:moveTo>
                  <a:lnTo>
                    <a:pt x="0" y="3322636"/>
                  </a:lnTo>
                  <a:lnTo>
                    <a:pt x="0" y="0"/>
                  </a:lnTo>
                  <a:lnTo>
                    <a:pt x="1911349" y="0"/>
                  </a:lnTo>
                  <a:lnTo>
                    <a:pt x="1911349" y="3322636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92150" y="2359025"/>
              <a:ext cx="1911350" cy="3322954"/>
            </a:xfrm>
            <a:custGeom>
              <a:avLst/>
              <a:gdLst/>
              <a:ahLst/>
              <a:cxnLst/>
              <a:rect l="l" t="t" r="r" b="b"/>
              <a:pathLst>
                <a:path w="1911350" h="3322954">
                  <a:moveTo>
                    <a:pt x="0" y="0"/>
                  </a:moveTo>
                  <a:lnTo>
                    <a:pt x="1911349" y="0"/>
                  </a:lnTo>
                  <a:lnTo>
                    <a:pt x="1911349" y="3322636"/>
                  </a:lnTo>
                  <a:lnTo>
                    <a:pt x="0" y="3322636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0095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6612" y="2481262"/>
              <a:ext cx="1412874" cy="83026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36612" y="2481262"/>
              <a:ext cx="1412875" cy="830580"/>
            </a:xfrm>
            <a:custGeom>
              <a:avLst/>
              <a:gdLst/>
              <a:ahLst/>
              <a:cxnLst/>
              <a:rect l="l" t="t" r="r" b="b"/>
              <a:pathLst>
                <a:path w="1412875" h="830579">
                  <a:moveTo>
                    <a:pt x="0" y="138379"/>
                  </a:moveTo>
                  <a:lnTo>
                    <a:pt x="7054" y="94641"/>
                  </a:lnTo>
                  <a:lnTo>
                    <a:pt x="26699" y="56654"/>
                  </a:lnTo>
                  <a:lnTo>
                    <a:pt x="56654" y="26699"/>
                  </a:lnTo>
                  <a:lnTo>
                    <a:pt x="94641" y="7054"/>
                  </a:lnTo>
                  <a:lnTo>
                    <a:pt x="138379" y="0"/>
                  </a:lnTo>
                  <a:lnTo>
                    <a:pt x="1274495" y="0"/>
                  </a:lnTo>
                  <a:lnTo>
                    <a:pt x="1327450" y="10533"/>
                  </a:lnTo>
                  <a:lnTo>
                    <a:pt x="1372344" y="40530"/>
                  </a:lnTo>
                  <a:lnTo>
                    <a:pt x="1402341" y="85424"/>
                  </a:lnTo>
                  <a:lnTo>
                    <a:pt x="1412874" y="138379"/>
                  </a:lnTo>
                  <a:lnTo>
                    <a:pt x="1412874" y="691882"/>
                  </a:lnTo>
                  <a:lnTo>
                    <a:pt x="1405820" y="735620"/>
                  </a:lnTo>
                  <a:lnTo>
                    <a:pt x="1386175" y="773607"/>
                  </a:lnTo>
                  <a:lnTo>
                    <a:pt x="1356220" y="803562"/>
                  </a:lnTo>
                  <a:lnTo>
                    <a:pt x="1318233" y="823207"/>
                  </a:lnTo>
                  <a:lnTo>
                    <a:pt x="1274495" y="830261"/>
                  </a:lnTo>
                  <a:lnTo>
                    <a:pt x="138379" y="830261"/>
                  </a:lnTo>
                  <a:lnTo>
                    <a:pt x="94641" y="823207"/>
                  </a:lnTo>
                  <a:lnTo>
                    <a:pt x="56654" y="803562"/>
                  </a:lnTo>
                  <a:lnTo>
                    <a:pt x="26699" y="773607"/>
                  </a:lnTo>
                  <a:lnTo>
                    <a:pt x="7054" y="735620"/>
                  </a:lnTo>
                  <a:lnTo>
                    <a:pt x="0" y="691882"/>
                  </a:lnTo>
                  <a:lnTo>
                    <a:pt x="0" y="138379"/>
                  </a:lnTo>
                  <a:close/>
                </a:path>
              </a:pathLst>
            </a:custGeom>
            <a:ln w="25399">
              <a:solidFill>
                <a:srgbClr val="0095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77330" y="246894"/>
            <a:ext cx="62960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400" spc="-5" dirty="0">
                <a:solidFill>
                  <a:srgbClr val="FFC000"/>
                </a:solidFill>
              </a:rPr>
              <a:t>Client:</a:t>
            </a:r>
            <a:r>
              <a:rPr sz="4400" spc="-25" dirty="0">
                <a:solidFill>
                  <a:srgbClr val="FFC000"/>
                </a:solidFill>
              </a:rPr>
              <a:t> </a:t>
            </a:r>
            <a:r>
              <a:rPr sz="4400" spc="-5" dirty="0">
                <a:solidFill>
                  <a:srgbClr val="0066FF"/>
                </a:solidFill>
              </a:rPr>
              <a:t>makes</a:t>
            </a:r>
            <a:r>
              <a:rPr sz="4400" spc="-40" dirty="0">
                <a:solidFill>
                  <a:srgbClr val="0066FF"/>
                </a:solidFill>
              </a:rPr>
              <a:t> </a:t>
            </a:r>
            <a:r>
              <a:rPr sz="4400" dirty="0">
                <a:solidFill>
                  <a:srgbClr val="0066FF"/>
                </a:solidFill>
              </a:rPr>
              <a:t>a</a:t>
            </a:r>
            <a:r>
              <a:rPr sz="4400" spc="-35" dirty="0">
                <a:solidFill>
                  <a:srgbClr val="0066FF"/>
                </a:solidFill>
              </a:rPr>
              <a:t> </a:t>
            </a:r>
            <a:r>
              <a:rPr sz="4400" spc="-5" dirty="0">
                <a:solidFill>
                  <a:srgbClr val="0066FF"/>
                </a:solidFill>
              </a:rPr>
              <a:t>request</a:t>
            </a:r>
            <a:endParaRPr sz="4400"/>
          </a:p>
        </p:txBody>
      </p:sp>
      <p:sp>
        <p:nvSpPr>
          <p:cNvPr id="8" name="object 8"/>
          <p:cNvSpPr txBox="1"/>
          <p:nvPr/>
        </p:nvSpPr>
        <p:spPr>
          <a:xfrm>
            <a:off x="2867750" y="1643584"/>
            <a:ext cx="1067435" cy="55689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 indent="203200">
              <a:lnSpc>
                <a:spcPts val="2030"/>
              </a:lnSpc>
              <a:spcBef>
                <a:spcPts val="275"/>
              </a:spcBef>
            </a:pPr>
            <a:r>
              <a:rPr b="1" spc="-5" dirty="0">
                <a:latin typeface="Arial"/>
                <a:cs typeface="Arial"/>
              </a:rPr>
              <a:t>Client </a:t>
            </a:r>
            <a:r>
              <a:rPr b="1" dirty="0">
                <a:latin typeface="Arial"/>
                <a:cs typeface="Arial"/>
              </a:rPr>
              <a:t> (browser)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79569" y="2606402"/>
            <a:ext cx="901065" cy="55689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R="5080" indent="203200">
              <a:lnSpc>
                <a:spcPts val="2030"/>
              </a:lnSpc>
              <a:spcBef>
                <a:spcPts val="275"/>
              </a:spcBef>
            </a:pPr>
            <a:r>
              <a:rPr b="1" spc="-5" dirty="0">
                <a:solidFill>
                  <a:srgbClr val="FFFFFF"/>
                </a:solidFill>
                <a:latin typeface="Arial"/>
                <a:cs typeface="Arial"/>
              </a:rPr>
              <a:t>Web 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FFFFFF"/>
                </a:solidFill>
                <a:latin typeface="Arial"/>
                <a:cs typeface="Arial"/>
              </a:rPr>
              <a:t>browser</a:t>
            </a:r>
            <a:endParaRPr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505075" y="3863975"/>
            <a:ext cx="1438275" cy="690880"/>
            <a:chOff x="823912" y="3863975"/>
            <a:chExt cx="1438275" cy="690880"/>
          </a:xfrm>
        </p:grpSpPr>
        <p:sp>
          <p:nvSpPr>
            <p:cNvPr id="11" name="object 11"/>
            <p:cNvSpPr/>
            <p:nvPr/>
          </p:nvSpPr>
          <p:spPr>
            <a:xfrm>
              <a:off x="836612" y="3876675"/>
              <a:ext cx="1412875" cy="665480"/>
            </a:xfrm>
            <a:custGeom>
              <a:avLst/>
              <a:gdLst/>
              <a:ahLst/>
              <a:cxnLst/>
              <a:rect l="l" t="t" r="r" b="b"/>
              <a:pathLst>
                <a:path w="1412875" h="665479">
                  <a:moveTo>
                    <a:pt x="1302012" y="665161"/>
                  </a:moveTo>
                  <a:lnTo>
                    <a:pt x="110862" y="665161"/>
                  </a:lnTo>
                  <a:lnTo>
                    <a:pt x="67709" y="656449"/>
                  </a:lnTo>
                  <a:lnTo>
                    <a:pt x="32470" y="632691"/>
                  </a:lnTo>
                  <a:lnTo>
                    <a:pt x="8712" y="597452"/>
                  </a:lnTo>
                  <a:lnTo>
                    <a:pt x="0" y="554299"/>
                  </a:lnTo>
                  <a:lnTo>
                    <a:pt x="0" y="110862"/>
                  </a:lnTo>
                  <a:lnTo>
                    <a:pt x="8712" y="67709"/>
                  </a:lnTo>
                  <a:lnTo>
                    <a:pt x="32470" y="32470"/>
                  </a:lnTo>
                  <a:lnTo>
                    <a:pt x="67709" y="8712"/>
                  </a:lnTo>
                  <a:lnTo>
                    <a:pt x="110862" y="0"/>
                  </a:lnTo>
                  <a:lnTo>
                    <a:pt x="1302012" y="0"/>
                  </a:lnTo>
                  <a:lnTo>
                    <a:pt x="1344437" y="8438"/>
                  </a:lnTo>
                  <a:lnTo>
                    <a:pt x="1380403" y="32470"/>
                  </a:lnTo>
                  <a:lnTo>
                    <a:pt x="1404436" y="68437"/>
                  </a:lnTo>
                  <a:lnTo>
                    <a:pt x="1412874" y="110862"/>
                  </a:lnTo>
                  <a:lnTo>
                    <a:pt x="1412874" y="554299"/>
                  </a:lnTo>
                  <a:lnTo>
                    <a:pt x="1404162" y="597452"/>
                  </a:lnTo>
                  <a:lnTo>
                    <a:pt x="1380404" y="632691"/>
                  </a:lnTo>
                  <a:lnTo>
                    <a:pt x="1345165" y="656449"/>
                  </a:lnTo>
                  <a:lnTo>
                    <a:pt x="1302012" y="665161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36612" y="3876675"/>
              <a:ext cx="1412875" cy="665480"/>
            </a:xfrm>
            <a:custGeom>
              <a:avLst/>
              <a:gdLst/>
              <a:ahLst/>
              <a:cxnLst/>
              <a:rect l="l" t="t" r="r" b="b"/>
              <a:pathLst>
                <a:path w="1412875" h="665479">
                  <a:moveTo>
                    <a:pt x="0" y="110862"/>
                  </a:moveTo>
                  <a:lnTo>
                    <a:pt x="8712" y="67709"/>
                  </a:lnTo>
                  <a:lnTo>
                    <a:pt x="32470" y="32470"/>
                  </a:lnTo>
                  <a:lnTo>
                    <a:pt x="67709" y="8712"/>
                  </a:lnTo>
                  <a:lnTo>
                    <a:pt x="110862" y="0"/>
                  </a:lnTo>
                  <a:lnTo>
                    <a:pt x="1302012" y="0"/>
                  </a:lnTo>
                  <a:lnTo>
                    <a:pt x="1344437" y="8438"/>
                  </a:lnTo>
                  <a:lnTo>
                    <a:pt x="1380403" y="32470"/>
                  </a:lnTo>
                  <a:lnTo>
                    <a:pt x="1404436" y="68437"/>
                  </a:lnTo>
                  <a:lnTo>
                    <a:pt x="1412874" y="110862"/>
                  </a:lnTo>
                  <a:lnTo>
                    <a:pt x="1412874" y="554299"/>
                  </a:lnTo>
                  <a:lnTo>
                    <a:pt x="1404162" y="597452"/>
                  </a:lnTo>
                  <a:lnTo>
                    <a:pt x="1380404" y="632691"/>
                  </a:lnTo>
                  <a:lnTo>
                    <a:pt x="1345165" y="656449"/>
                  </a:lnTo>
                  <a:lnTo>
                    <a:pt x="1302012" y="665161"/>
                  </a:lnTo>
                  <a:lnTo>
                    <a:pt x="110862" y="665161"/>
                  </a:lnTo>
                  <a:lnTo>
                    <a:pt x="67709" y="656449"/>
                  </a:lnTo>
                  <a:lnTo>
                    <a:pt x="32470" y="632691"/>
                  </a:lnTo>
                  <a:lnTo>
                    <a:pt x="8712" y="597452"/>
                  </a:lnTo>
                  <a:lnTo>
                    <a:pt x="0" y="554299"/>
                  </a:lnTo>
                  <a:lnTo>
                    <a:pt x="0" y="110862"/>
                  </a:lnTo>
                  <a:close/>
                </a:path>
              </a:pathLst>
            </a:custGeom>
            <a:ln w="25399">
              <a:solidFill>
                <a:srgbClr val="0095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103494" y="4047851"/>
            <a:ext cx="254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os</a:t>
            </a:r>
            <a:endParaRPr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9053512" y="3976687"/>
            <a:ext cx="1911350" cy="3322954"/>
            <a:chOff x="7372350" y="3976687"/>
            <a:chExt cx="1911350" cy="3322954"/>
          </a:xfrm>
        </p:grpSpPr>
        <p:sp>
          <p:nvSpPr>
            <p:cNvPr id="15" name="object 15"/>
            <p:cNvSpPr/>
            <p:nvPr/>
          </p:nvSpPr>
          <p:spPr>
            <a:xfrm>
              <a:off x="7372350" y="3976687"/>
              <a:ext cx="1911350" cy="3322954"/>
            </a:xfrm>
            <a:custGeom>
              <a:avLst/>
              <a:gdLst/>
              <a:ahLst/>
              <a:cxnLst/>
              <a:rect l="l" t="t" r="r" b="b"/>
              <a:pathLst>
                <a:path w="1911350" h="3322954">
                  <a:moveTo>
                    <a:pt x="1911349" y="3322637"/>
                  </a:moveTo>
                  <a:lnTo>
                    <a:pt x="0" y="3322637"/>
                  </a:lnTo>
                  <a:lnTo>
                    <a:pt x="0" y="0"/>
                  </a:lnTo>
                  <a:lnTo>
                    <a:pt x="1911349" y="0"/>
                  </a:lnTo>
                  <a:lnTo>
                    <a:pt x="1911349" y="3322637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16811" y="4098925"/>
              <a:ext cx="1411287" cy="83026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516811" y="4098925"/>
              <a:ext cx="1411605" cy="830580"/>
            </a:xfrm>
            <a:custGeom>
              <a:avLst/>
              <a:gdLst/>
              <a:ahLst/>
              <a:cxnLst/>
              <a:rect l="l" t="t" r="r" b="b"/>
              <a:pathLst>
                <a:path w="1411604" h="830579">
                  <a:moveTo>
                    <a:pt x="0" y="138379"/>
                  </a:moveTo>
                  <a:lnTo>
                    <a:pt x="7054" y="94641"/>
                  </a:lnTo>
                  <a:lnTo>
                    <a:pt x="26699" y="56654"/>
                  </a:lnTo>
                  <a:lnTo>
                    <a:pt x="56654" y="26699"/>
                  </a:lnTo>
                  <a:lnTo>
                    <a:pt x="94641" y="7054"/>
                  </a:lnTo>
                  <a:lnTo>
                    <a:pt x="138379" y="0"/>
                  </a:lnTo>
                  <a:lnTo>
                    <a:pt x="1272907" y="0"/>
                  </a:lnTo>
                  <a:lnTo>
                    <a:pt x="1325863" y="10533"/>
                  </a:lnTo>
                  <a:lnTo>
                    <a:pt x="1370756" y="40530"/>
                  </a:lnTo>
                  <a:lnTo>
                    <a:pt x="1400753" y="85424"/>
                  </a:lnTo>
                  <a:lnTo>
                    <a:pt x="1411287" y="138379"/>
                  </a:lnTo>
                  <a:lnTo>
                    <a:pt x="1411287" y="691882"/>
                  </a:lnTo>
                  <a:lnTo>
                    <a:pt x="1404232" y="735621"/>
                  </a:lnTo>
                  <a:lnTo>
                    <a:pt x="1384588" y="773607"/>
                  </a:lnTo>
                  <a:lnTo>
                    <a:pt x="1354633" y="803562"/>
                  </a:lnTo>
                  <a:lnTo>
                    <a:pt x="1316646" y="823207"/>
                  </a:lnTo>
                  <a:lnTo>
                    <a:pt x="1272907" y="830261"/>
                  </a:lnTo>
                  <a:lnTo>
                    <a:pt x="138379" y="830261"/>
                  </a:lnTo>
                  <a:lnTo>
                    <a:pt x="94641" y="823207"/>
                  </a:lnTo>
                  <a:lnTo>
                    <a:pt x="56654" y="803562"/>
                  </a:lnTo>
                  <a:lnTo>
                    <a:pt x="26699" y="773607"/>
                  </a:lnTo>
                  <a:lnTo>
                    <a:pt x="7054" y="735621"/>
                  </a:lnTo>
                  <a:lnTo>
                    <a:pt x="0" y="691882"/>
                  </a:lnTo>
                  <a:lnTo>
                    <a:pt x="0" y="138379"/>
                  </a:lnTo>
                  <a:close/>
                </a:path>
              </a:pathLst>
            </a:custGeom>
            <a:ln w="25399">
              <a:solidFill>
                <a:srgbClr val="0095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516811" y="4929187"/>
              <a:ext cx="1411605" cy="665480"/>
            </a:xfrm>
            <a:custGeom>
              <a:avLst/>
              <a:gdLst/>
              <a:ahLst/>
              <a:cxnLst/>
              <a:rect l="l" t="t" r="r" b="b"/>
              <a:pathLst>
                <a:path w="1411604" h="665479">
                  <a:moveTo>
                    <a:pt x="1300424" y="665161"/>
                  </a:moveTo>
                  <a:lnTo>
                    <a:pt x="110862" y="665161"/>
                  </a:lnTo>
                  <a:lnTo>
                    <a:pt x="67709" y="656449"/>
                  </a:lnTo>
                  <a:lnTo>
                    <a:pt x="32471" y="632690"/>
                  </a:lnTo>
                  <a:lnTo>
                    <a:pt x="8712" y="597451"/>
                  </a:lnTo>
                  <a:lnTo>
                    <a:pt x="0" y="554299"/>
                  </a:lnTo>
                  <a:lnTo>
                    <a:pt x="0" y="110862"/>
                  </a:lnTo>
                  <a:lnTo>
                    <a:pt x="8712" y="67709"/>
                  </a:lnTo>
                  <a:lnTo>
                    <a:pt x="32471" y="32470"/>
                  </a:lnTo>
                  <a:lnTo>
                    <a:pt x="67709" y="8712"/>
                  </a:lnTo>
                  <a:lnTo>
                    <a:pt x="110862" y="0"/>
                  </a:lnTo>
                  <a:lnTo>
                    <a:pt x="1300424" y="0"/>
                  </a:lnTo>
                  <a:lnTo>
                    <a:pt x="1342850" y="8438"/>
                  </a:lnTo>
                  <a:lnTo>
                    <a:pt x="1378816" y="32470"/>
                  </a:lnTo>
                  <a:lnTo>
                    <a:pt x="1402848" y="68437"/>
                  </a:lnTo>
                  <a:lnTo>
                    <a:pt x="1411287" y="110862"/>
                  </a:lnTo>
                  <a:lnTo>
                    <a:pt x="1411287" y="554299"/>
                  </a:lnTo>
                  <a:lnTo>
                    <a:pt x="1402575" y="597451"/>
                  </a:lnTo>
                  <a:lnTo>
                    <a:pt x="1378816" y="632690"/>
                  </a:lnTo>
                  <a:lnTo>
                    <a:pt x="1343577" y="656449"/>
                  </a:lnTo>
                  <a:lnTo>
                    <a:pt x="1300424" y="665161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516811" y="4929187"/>
              <a:ext cx="1411605" cy="665480"/>
            </a:xfrm>
            <a:custGeom>
              <a:avLst/>
              <a:gdLst/>
              <a:ahLst/>
              <a:cxnLst/>
              <a:rect l="l" t="t" r="r" b="b"/>
              <a:pathLst>
                <a:path w="1411604" h="665479">
                  <a:moveTo>
                    <a:pt x="0" y="110862"/>
                  </a:moveTo>
                  <a:lnTo>
                    <a:pt x="8712" y="67709"/>
                  </a:lnTo>
                  <a:lnTo>
                    <a:pt x="32471" y="32470"/>
                  </a:lnTo>
                  <a:lnTo>
                    <a:pt x="67709" y="8712"/>
                  </a:lnTo>
                  <a:lnTo>
                    <a:pt x="110862" y="0"/>
                  </a:lnTo>
                  <a:lnTo>
                    <a:pt x="1300424" y="0"/>
                  </a:lnTo>
                  <a:lnTo>
                    <a:pt x="1342850" y="8438"/>
                  </a:lnTo>
                  <a:lnTo>
                    <a:pt x="1378816" y="32470"/>
                  </a:lnTo>
                  <a:lnTo>
                    <a:pt x="1402848" y="68437"/>
                  </a:lnTo>
                  <a:lnTo>
                    <a:pt x="1411287" y="110862"/>
                  </a:lnTo>
                  <a:lnTo>
                    <a:pt x="1411287" y="554299"/>
                  </a:lnTo>
                  <a:lnTo>
                    <a:pt x="1402575" y="597451"/>
                  </a:lnTo>
                  <a:lnTo>
                    <a:pt x="1378816" y="632690"/>
                  </a:lnTo>
                  <a:lnTo>
                    <a:pt x="1343577" y="656449"/>
                  </a:lnTo>
                  <a:lnTo>
                    <a:pt x="1300424" y="665161"/>
                  </a:lnTo>
                  <a:lnTo>
                    <a:pt x="110862" y="665161"/>
                  </a:lnTo>
                  <a:lnTo>
                    <a:pt x="67709" y="656449"/>
                  </a:lnTo>
                  <a:lnTo>
                    <a:pt x="32471" y="632690"/>
                  </a:lnTo>
                  <a:lnTo>
                    <a:pt x="8712" y="597451"/>
                  </a:lnTo>
                  <a:lnTo>
                    <a:pt x="0" y="554299"/>
                  </a:lnTo>
                  <a:lnTo>
                    <a:pt x="0" y="110862"/>
                  </a:lnTo>
                  <a:close/>
                </a:path>
              </a:pathLst>
            </a:custGeom>
            <a:ln w="25399">
              <a:solidFill>
                <a:srgbClr val="0095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9053512" y="3976688"/>
            <a:ext cx="1911350" cy="1440779"/>
          </a:xfrm>
          <a:prstGeom prst="rect">
            <a:avLst/>
          </a:prstGeom>
          <a:ln w="25399">
            <a:solidFill>
              <a:srgbClr val="00956F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spcBef>
                <a:spcPts val="35"/>
              </a:spcBef>
            </a:pPr>
            <a:endParaRPr sz="1900">
              <a:latin typeface="Times New Roman"/>
              <a:cs typeface="Times New Roman"/>
            </a:endParaRPr>
          </a:p>
          <a:p>
            <a:pPr marL="506730" marR="710565" indent="-1270" algn="ctr">
              <a:lnSpc>
                <a:spcPts val="2030"/>
              </a:lnSpc>
              <a:spcBef>
                <a:spcPts val="5"/>
              </a:spcBef>
            </a:pPr>
            <a:r>
              <a:rPr b="1" spc="-5" dirty="0">
                <a:solidFill>
                  <a:srgbClr val="FFFFFF"/>
                </a:solidFill>
                <a:latin typeface="Arial"/>
                <a:cs typeface="Arial"/>
              </a:rPr>
              <a:t>Web 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endParaRPr>
              <a:latin typeface="Arial"/>
              <a:cs typeface="Arial"/>
            </a:endParaRPr>
          </a:p>
          <a:p>
            <a:pPr>
              <a:spcBef>
                <a:spcPts val="15"/>
              </a:spcBef>
            </a:pPr>
            <a:endParaRPr sz="2300">
              <a:latin typeface="Arial"/>
              <a:cs typeface="Arial"/>
            </a:endParaRPr>
          </a:p>
          <a:p>
            <a:pPr marR="203200" algn="ctr"/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os</a:t>
            </a:r>
            <a:endParaRPr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712814" y="3470795"/>
            <a:ext cx="735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Server</a:t>
            </a:r>
            <a:endParaRPr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129867" y="3284537"/>
            <a:ext cx="3859529" cy="3509645"/>
            <a:chOff x="1448704" y="3284536"/>
            <a:chExt cx="3859529" cy="3509645"/>
          </a:xfrm>
        </p:grpSpPr>
        <p:sp>
          <p:nvSpPr>
            <p:cNvPr id="23" name="object 23"/>
            <p:cNvSpPr/>
            <p:nvPr/>
          </p:nvSpPr>
          <p:spPr>
            <a:xfrm>
              <a:off x="1541549" y="3313111"/>
              <a:ext cx="1905" cy="369570"/>
            </a:xfrm>
            <a:custGeom>
              <a:avLst/>
              <a:gdLst/>
              <a:ahLst/>
              <a:cxnLst/>
              <a:rect l="l" t="t" r="r" b="b"/>
              <a:pathLst>
                <a:path w="1905" h="369570">
                  <a:moveTo>
                    <a:pt x="1499" y="0"/>
                  </a:moveTo>
                  <a:lnTo>
                    <a:pt x="1499" y="282599"/>
                  </a:lnTo>
                  <a:lnTo>
                    <a:pt x="0" y="282599"/>
                  </a:lnTo>
                  <a:lnTo>
                    <a:pt x="0" y="369342"/>
                  </a:lnTo>
                </a:path>
              </a:pathLst>
            </a:custGeom>
            <a:ln w="571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8704" y="3589608"/>
              <a:ext cx="185689" cy="23373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647825" y="5681662"/>
              <a:ext cx="1786255" cy="491490"/>
            </a:xfrm>
            <a:custGeom>
              <a:avLst/>
              <a:gdLst/>
              <a:ahLst/>
              <a:cxnLst/>
              <a:rect l="l" t="t" r="r" b="b"/>
              <a:pathLst>
                <a:path w="1786254" h="491489">
                  <a:moveTo>
                    <a:pt x="0" y="0"/>
                  </a:moveTo>
                  <a:lnTo>
                    <a:pt x="1785899" y="0"/>
                  </a:lnTo>
                  <a:lnTo>
                    <a:pt x="1785899" y="491442"/>
                  </a:lnTo>
                </a:path>
              </a:pathLst>
            </a:custGeom>
            <a:ln w="571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40879" y="6080259"/>
              <a:ext cx="185689" cy="23373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432506" y="6028653"/>
              <a:ext cx="1863089" cy="753110"/>
            </a:xfrm>
            <a:custGeom>
              <a:avLst/>
              <a:gdLst/>
              <a:ahLst/>
              <a:cxnLst/>
              <a:rect l="l" t="t" r="r" b="b"/>
              <a:pathLst>
                <a:path w="1863089" h="753109">
                  <a:moveTo>
                    <a:pt x="1625938" y="57276"/>
                  </a:moveTo>
                  <a:lnTo>
                    <a:pt x="968397" y="57276"/>
                  </a:lnTo>
                  <a:lnTo>
                    <a:pt x="980374" y="45911"/>
                  </a:lnTo>
                  <a:lnTo>
                    <a:pt x="1030243" y="18102"/>
                  </a:lnTo>
                  <a:lnTo>
                    <a:pt x="1072525" y="6144"/>
                  </a:lnTo>
                  <a:lnTo>
                    <a:pt x="1118877" y="405"/>
                  </a:lnTo>
                  <a:lnTo>
                    <a:pt x="1142716" y="0"/>
                  </a:lnTo>
                  <a:lnTo>
                    <a:pt x="1166365" y="1250"/>
                  </a:lnTo>
                  <a:lnTo>
                    <a:pt x="1211948" y="8627"/>
                  </a:lnTo>
                  <a:lnTo>
                    <a:pt x="1252723" y="22069"/>
                  </a:lnTo>
                  <a:lnTo>
                    <a:pt x="1286068" y="40711"/>
                  </a:lnTo>
                  <a:lnTo>
                    <a:pt x="1604682" y="40711"/>
                  </a:lnTo>
                  <a:lnTo>
                    <a:pt x="1618102" y="49955"/>
                  </a:lnTo>
                  <a:lnTo>
                    <a:pt x="1625938" y="57276"/>
                  </a:lnTo>
                  <a:close/>
                </a:path>
                <a:path w="1863089" h="753109">
                  <a:moveTo>
                    <a:pt x="1604682" y="40711"/>
                  </a:moveTo>
                  <a:lnTo>
                    <a:pt x="1286111" y="40711"/>
                  </a:lnTo>
                  <a:lnTo>
                    <a:pt x="1306787" y="29077"/>
                  </a:lnTo>
                  <a:lnTo>
                    <a:pt x="1355761" y="11249"/>
                  </a:lnTo>
                  <a:lnTo>
                    <a:pt x="1412121" y="1588"/>
                  </a:lnTo>
                  <a:lnTo>
                    <a:pt x="1441453" y="126"/>
                  </a:lnTo>
                  <a:lnTo>
                    <a:pt x="1470875" y="937"/>
                  </a:lnTo>
                  <a:lnTo>
                    <a:pt x="1527904" y="9351"/>
                  </a:lnTo>
                  <a:lnTo>
                    <a:pt x="1578135" y="26083"/>
                  </a:lnTo>
                  <a:lnTo>
                    <a:pt x="1604682" y="40711"/>
                  </a:lnTo>
                  <a:close/>
                </a:path>
                <a:path w="1863089" h="753109">
                  <a:moveTo>
                    <a:pt x="1648530" y="88107"/>
                  </a:moveTo>
                  <a:lnTo>
                    <a:pt x="604426" y="88107"/>
                  </a:lnTo>
                  <a:lnTo>
                    <a:pt x="618309" y="75515"/>
                  </a:lnTo>
                  <a:lnTo>
                    <a:pt x="653423" y="53493"/>
                  </a:lnTo>
                  <a:lnTo>
                    <a:pt x="696941" y="36466"/>
                  </a:lnTo>
                  <a:lnTo>
                    <a:pt x="746228" y="25453"/>
                  </a:lnTo>
                  <a:lnTo>
                    <a:pt x="798969" y="20982"/>
                  </a:lnTo>
                  <a:lnTo>
                    <a:pt x="825609" y="21305"/>
                  </a:lnTo>
                  <a:lnTo>
                    <a:pt x="877867" y="27020"/>
                  </a:lnTo>
                  <a:lnTo>
                    <a:pt x="926330" y="39233"/>
                  </a:lnTo>
                  <a:lnTo>
                    <a:pt x="968397" y="57259"/>
                  </a:lnTo>
                  <a:lnTo>
                    <a:pt x="1625938" y="57276"/>
                  </a:lnTo>
                  <a:lnTo>
                    <a:pt x="1633058" y="63941"/>
                  </a:lnTo>
                  <a:lnTo>
                    <a:pt x="1644236" y="78856"/>
                  </a:lnTo>
                  <a:lnTo>
                    <a:pt x="1648530" y="88107"/>
                  </a:lnTo>
                  <a:close/>
                </a:path>
                <a:path w="1863089" h="753109">
                  <a:moveTo>
                    <a:pt x="1825801" y="442502"/>
                  </a:moveTo>
                  <a:lnTo>
                    <a:pt x="92258" y="442502"/>
                  </a:lnTo>
                  <a:lnTo>
                    <a:pt x="68117" y="433195"/>
                  </a:lnTo>
                  <a:lnTo>
                    <a:pt x="29362" y="409108"/>
                  </a:lnTo>
                  <a:lnTo>
                    <a:pt x="652" y="363483"/>
                  </a:lnTo>
                  <a:lnTo>
                    <a:pt x="0" y="347314"/>
                  </a:lnTo>
                  <a:lnTo>
                    <a:pt x="3926" y="331198"/>
                  </a:lnTo>
                  <a:lnTo>
                    <a:pt x="41712" y="287744"/>
                  </a:lnTo>
                  <a:lnTo>
                    <a:pt x="85399" y="266115"/>
                  </a:lnTo>
                  <a:lnTo>
                    <a:pt x="138706" y="253072"/>
                  </a:lnTo>
                  <a:lnTo>
                    <a:pt x="167628" y="250132"/>
                  </a:lnTo>
                  <a:lnTo>
                    <a:pt x="169221" y="247799"/>
                  </a:lnTo>
                  <a:lnTo>
                    <a:pt x="169550" y="203201"/>
                  </a:lnTo>
                  <a:lnTo>
                    <a:pt x="192263" y="160393"/>
                  </a:lnTo>
                  <a:lnTo>
                    <a:pt x="235552" y="122682"/>
                  </a:lnTo>
                  <a:lnTo>
                    <a:pt x="296058" y="93019"/>
                  </a:lnTo>
                  <a:lnTo>
                    <a:pt x="369064" y="73689"/>
                  </a:lnTo>
                  <a:lnTo>
                    <a:pt x="408436" y="68411"/>
                  </a:lnTo>
                  <a:lnTo>
                    <a:pt x="448950" y="66194"/>
                  </a:lnTo>
                  <a:lnTo>
                    <a:pt x="489626" y="67114"/>
                  </a:lnTo>
                  <a:lnTo>
                    <a:pt x="529482" y="71126"/>
                  </a:lnTo>
                  <a:lnTo>
                    <a:pt x="567942" y="78145"/>
                  </a:lnTo>
                  <a:lnTo>
                    <a:pt x="604426" y="88089"/>
                  </a:lnTo>
                  <a:lnTo>
                    <a:pt x="1648530" y="88107"/>
                  </a:lnTo>
                  <a:lnTo>
                    <a:pt x="1651546" y="94604"/>
                  </a:lnTo>
                  <a:lnTo>
                    <a:pt x="1674851" y="98874"/>
                  </a:lnTo>
                  <a:lnTo>
                    <a:pt x="1718264" y="111331"/>
                  </a:lnTo>
                  <a:lnTo>
                    <a:pt x="1756019" y="128630"/>
                  </a:lnTo>
                  <a:lnTo>
                    <a:pt x="1798021" y="161752"/>
                  </a:lnTo>
                  <a:lnTo>
                    <a:pt x="1818940" y="200495"/>
                  </a:lnTo>
                  <a:lnTo>
                    <a:pt x="1820804" y="214007"/>
                  </a:lnTo>
                  <a:lnTo>
                    <a:pt x="1820042" y="227554"/>
                  </a:lnTo>
                  <a:lnTo>
                    <a:pt x="1816680" y="240944"/>
                  </a:lnTo>
                  <a:lnTo>
                    <a:pt x="1810750" y="254060"/>
                  </a:lnTo>
                  <a:lnTo>
                    <a:pt x="1802285" y="266785"/>
                  </a:lnTo>
                  <a:lnTo>
                    <a:pt x="1823434" y="284184"/>
                  </a:lnTo>
                  <a:lnTo>
                    <a:pt x="1840239" y="302876"/>
                  </a:lnTo>
                  <a:lnTo>
                    <a:pt x="1852505" y="322613"/>
                  </a:lnTo>
                  <a:lnTo>
                    <a:pt x="1860039" y="343147"/>
                  </a:lnTo>
                  <a:lnTo>
                    <a:pt x="1862650" y="364034"/>
                  </a:lnTo>
                  <a:lnTo>
                    <a:pt x="1860319" y="384847"/>
                  </a:lnTo>
                  <a:lnTo>
                    <a:pt x="1853111" y="405319"/>
                  </a:lnTo>
                  <a:lnTo>
                    <a:pt x="1841089" y="425188"/>
                  </a:lnTo>
                  <a:lnTo>
                    <a:pt x="1825801" y="442502"/>
                  </a:lnTo>
                  <a:close/>
                </a:path>
                <a:path w="1863089" h="753109">
                  <a:moveTo>
                    <a:pt x="92215" y="442485"/>
                  </a:moveTo>
                  <a:close/>
                </a:path>
                <a:path w="1863089" h="753109">
                  <a:moveTo>
                    <a:pt x="222541" y="615949"/>
                  </a:moveTo>
                  <a:lnTo>
                    <a:pt x="166645" y="610100"/>
                  </a:lnTo>
                  <a:lnTo>
                    <a:pt x="116249" y="595232"/>
                  </a:lnTo>
                  <a:lnTo>
                    <a:pt x="76555" y="572868"/>
                  </a:lnTo>
                  <a:lnTo>
                    <a:pt x="44033" y="529624"/>
                  </a:lnTo>
                  <a:lnTo>
                    <a:pt x="41567" y="514023"/>
                  </a:lnTo>
                  <a:lnTo>
                    <a:pt x="43462" y="498310"/>
                  </a:lnTo>
                  <a:lnTo>
                    <a:pt x="49675" y="482932"/>
                  </a:lnTo>
                  <a:lnTo>
                    <a:pt x="60022" y="468340"/>
                  </a:lnTo>
                  <a:lnTo>
                    <a:pt x="74277" y="454776"/>
                  </a:lnTo>
                  <a:lnTo>
                    <a:pt x="92215" y="442485"/>
                  </a:lnTo>
                  <a:lnTo>
                    <a:pt x="1825801" y="442502"/>
                  </a:lnTo>
                  <a:lnTo>
                    <a:pt x="1778841" y="477236"/>
                  </a:lnTo>
                  <a:lnTo>
                    <a:pt x="1718987" y="502957"/>
                  </a:lnTo>
                  <a:lnTo>
                    <a:pt x="1649414" y="519271"/>
                  </a:lnTo>
                  <a:lnTo>
                    <a:pt x="1612181" y="523584"/>
                  </a:lnTo>
                  <a:lnTo>
                    <a:pt x="1609705" y="541718"/>
                  </a:lnTo>
                  <a:lnTo>
                    <a:pt x="1591977" y="576515"/>
                  </a:lnTo>
                  <a:lnTo>
                    <a:pt x="1558149" y="607684"/>
                  </a:lnTo>
                  <a:lnTo>
                    <a:pt x="1545556" y="615309"/>
                  </a:lnTo>
                  <a:lnTo>
                    <a:pt x="251224" y="615309"/>
                  </a:lnTo>
                  <a:lnTo>
                    <a:pt x="222541" y="615949"/>
                  </a:lnTo>
                  <a:close/>
                </a:path>
                <a:path w="1863089" h="753109">
                  <a:moveTo>
                    <a:pt x="554236" y="707476"/>
                  </a:moveTo>
                  <a:lnTo>
                    <a:pt x="488376" y="705455"/>
                  </a:lnTo>
                  <a:lnTo>
                    <a:pt x="424393" y="696253"/>
                  </a:lnTo>
                  <a:lnTo>
                    <a:pt x="365099" y="680282"/>
                  </a:lnTo>
                  <a:lnTo>
                    <a:pt x="312551" y="658104"/>
                  </a:lnTo>
                  <a:lnTo>
                    <a:pt x="269093" y="630698"/>
                  </a:lnTo>
                  <a:lnTo>
                    <a:pt x="251224" y="615309"/>
                  </a:lnTo>
                  <a:lnTo>
                    <a:pt x="1545556" y="615309"/>
                  </a:lnTo>
                  <a:lnTo>
                    <a:pt x="1536004" y="621093"/>
                  </a:lnTo>
                  <a:lnTo>
                    <a:pt x="1510839" y="632777"/>
                  </a:lnTo>
                  <a:lnTo>
                    <a:pt x="1493930" y="638720"/>
                  </a:lnTo>
                  <a:lnTo>
                    <a:pt x="1231070" y="638720"/>
                  </a:lnTo>
                  <a:lnTo>
                    <a:pt x="1216440" y="659913"/>
                  </a:lnTo>
                  <a:lnTo>
                    <a:pt x="1196610" y="679668"/>
                  </a:lnTo>
                  <a:lnTo>
                    <a:pt x="1194249" y="681395"/>
                  </a:lnTo>
                  <a:lnTo>
                    <a:pt x="711021" y="681395"/>
                  </a:lnTo>
                  <a:lnTo>
                    <a:pt x="681826" y="690040"/>
                  </a:lnTo>
                  <a:lnTo>
                    <a:pt x="651307" y="697004"/>
                  </a:lnTo>
                  <a:lnTo>
                    <a:pt x="619689" y="702260"/>
                  </a:lnTo>
                  <a:lnTo>
                    <a:pt x="587199" y="705764"/>
                  </a:lnTo>
                  <a:lnTo>
                    <a:pt x="554236" y="707476"/>
                  </a:lnTo>
                  <a:close/>
                </a:path>
                <a:path w="1863089" h="753109">
                  <a:moveTo>
                    <a:pt x="1356097" y="659448"/>
                  </a:moveTo>
                  <a:lnTo>
                    <a:pt x="1323171" y="657745"/>
                  </a:lnTo>
                  <a:lnTo>
                    <a:pt x="1291080" y="653676"/>
                  </a:lnTo>
                  <a:lnTo>
                    <a:pt x="1260241" y="647310"/>
                  </a:lnTo>
                  <a:lnTo>
                    <a:pt x="1231106" y="638730"/>
                  </a:lnTo>
                  <a:lnTo>
                    <a:pt x="1493930" y="638720"/>
                  </a:lnTo>
                  <a:lnTo>
                    <a:pt x="1482976" y="642570"/>
                  </a:lnTo>
                  <a:lnTo>
                    <a:pt x="1453007" y="650255"/>
                  </a:lnTo>
                  <a:lnTo>
                    <a:pt x="1421588" y="655666"/>
                  </a:lnTo>
                  <a:lnTo>
                    <a:pt x="1389144" y="658748"/>
                  </a:lnTo>
                  <a:lnTo>
                    <a:pt x="1356097" y="659448"/>
                  </a:lnTo>
                  <a:close/>
                </a:path>
                <a:path w="1863089" h="753109">
                  <a:moveTo>
                    <a:pt x="954563" y="752709"/>
                  </a:moveTo>
                  <a:lnTo>
                    <a:pt x="913727" y="751260"/>
                  </a:lnTo>
                  <a:lnTo>
                    <a:pt x="873674" y="746663"/>
                  </a:lnTo>
                  <a:lnTo>
                    <a:pt x="835014" y="738963"/>
                  </a:lnTo>
                  <a:lnTo>
                    <a:pt x="765604" y="715038"/>
                  </a:lnTo>
                  <a:lnTo>
                    <a:pt x="711021" y="681395"/>
                  </a:lnTo>
                  <a:lnTo>
                    <a:pt x="1194249" y="681395"/>
                  </a:lnTo>
                  <a:lnTo>
                    <a:pt x="1142823" y="713706"/>
                  </a:lnTo>
                  <a:lnTo>
                    <a:pt x="1073995" y="738109"/>
                  </a:lnTo>
                  <a:lnTo>
                    <a:pt x="1035702" y="746054"/>
                  </a:lnTo>
                  <a:lnTo>
                    <a:pt x="995573" y="750964"/>
                  </a:lnTo>
                  <a:lnTo>
                    <a:pt x="954563" y="752709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432506" y="6028653"/>
              <a:ext cx="1863089" cy="753110"/>
            </a:xfrm>
            <a:custGeom>
              <a:avLst/>
              <a:gdLst/>
              <a:ahLst/>
              <a:cxnLst/>
              <a:rect l="l" t="t" r="r" b="b"/>
              <a:pathLst>
                <a:path w="1863089" h="753109">
                  <a:moveTo>
                    <a:pt x="169221" y="247799"/>
                  </a:moveTo>
                  <a:lnTo>
                    <a:pt x="166541" y="225439"/>
                  </a:lnTo>
                  <a:lnTo>
                    <a:pt x="169550" y="203201"/>
                  </a:lnTo>
                  <a:lnTo>
                    <a:pt x="192263" y="160393"/>
                  </a:lnTo>
                  <a:lnTo>
                    <a:pt x="235552" y="122682"/>
                  </a:lnTo>
                  <a:lnTo>
                    <a:pt x="296058" y="93019"/>
                  </a:lnTo>
                  <a:lnTo>
                    <a:pt x="369064" y="73689"/>
                  </a:lnTo>
                  <a:lnTo>
                    <a:pt x="408436" y="68411"/>
                  </a:lnTo>
                  <a:lnTo>
                    <a:pt x="448950" y="66194"/>
                  </a:lnTo>
                  <a:lnTo>
                    <a:pt x="489626" y="67114"/>
                  </a:lnTo>
                  <a:lnTo>
                    <a:pt x="529482" y="71126"/>
                  </a:lnTo>
                  <a:lnTo>
                    <a:pt x="567942" y="78145"/>
                  </a:lnTo>
                  <a:lnTo>
                    <a:pt x="604426" y="88089"/>
                  </a:lnTo>
                  <a:lnTo>
                    <a:pt x="618309" y="75515"/>
                  </a:lnTo>
                  <a:lnTo>
                    <a:pt x="653423" y="53493"/>
                  </a:lnTo>
                  <a:lnTo>
                    <a:pt x="696941" y="36466"/>
                  </a:lnTo>
                  <a:lnTo>
                    <a:pt x="746228" y="25453"/>
                  </a:lnTo>
                  <a:lnTo>
                    <a:pt x="798969" y="20982"/>
                  </a:lnTo>
                  <a:lnTo>
                    <a:pt x="825609" y="21305"/>
                  </a:lnTo>
                  <a:lnTo>
                    <a:pt x="877867" y="27020"/>
                  </a:lnTo>
                  <a:lnTo>
                    <a:pt x="926330" y="39233"/>
                  </a:lnTo>
                  <a:lnTo>
                    <a:pt x="968397" y="57259"/>
                  </a:lnTo>
                  <a:lnTo>
                    <a:pt x="980374" y="45911"/>
                  </a:lnTo>
                  <a:lnTo>
                    <a:pt x="1030243" y="18102"/>
                  </a:lnTo>
                  <a:lnTo>
                    <a:pt x="1072525" y="6144"/>
                  </a:lnTo>
                  <a:lnTo>
                    <a:pt x="1118877" y="405"/>
                  </a:lnTo>
                  <a:lnTo>
                    <a:pt x="1142716" y="0"/>
                  </a:lnTo>
                  <a:lnTo>
                    <a:pt x="1166365" y="1250"/>
                  </a:lnTo>
                  <a:lnTo>
                    <a:pt x="1211948" y="8627"/>
                  </a:lnTo>
                  <a:lnTo>
                    <a:pt x="1252723" y="22069"/>
                  </a:lnTo>
                  <a:lnTo>
                    <a:pt x="1286068" y="40711"/>
                  </a:lnTo>
                  <a:lnTo>
                    <a:pt x="1330127" y="19212"/>
                  </a:lnTo>
                  <a:lnTo>
                    <a:pt x="1383317" y="5317"/>
                  </a:lnTo>
                  <a:lnTo>
                    <a:pt x="1441453" y="126"/>
                  </a:lnTo>
                  <a:lnTo>
                    <a:pt x="1470875" y="937"/>
                  </a:lnTo>
                  <a:lnTo>
                    <a:pt x="1527904" y="9351"/>
                  </a:lnTo>
                  <a:lnTo>
                    <a:pt x="1578135" y="26083"/>
                  </a:lnTo>
                  <a:lnTo>
                    <a:pt x="1618102" y="49955"/>
                  </a:lnTo>
                  <a:lnTo>
                    <a:pt x="1644236" y="78856"/>
                  </a:lnTo>
                  <a:lnTo>
                    <a:pt x="1651546" y="94604"/>
                  </a:lnTo>
                  <a:lnTo>
                    <a:pt x="1674851" y="98874"/>
                  </a:lnTo>
                  <a:lnTo>
                    <a:pt x="1718264" y="111331"/>
                  </a:lnTo>
                  <a:lnTo>
                    <a:pt x="1756019" y="128630"/>
                  </a:lnTo>
                  <a:lnTo>
                    <a:pt x="1798021" y="161752"/>
                  </a:lnTo>
                  <a:lnTo>
                    <a:pt x="1818940" y="200495"/>
                  </a:lnTo>
                  <a:lnTo>
                    <a:pt x="1820804" y="214007"/>
                  </a:lnTo>
                  <a:lnTo>
                    <a:pt x="1820042" y="227554"/>
                  </a:lnTo>
                  <a:lnTo>
                    <a:pt x="1816680" y="240944"/>
                  </a:lnTo>
                  <a:lnTo>
                    <a:pt x="1810750" y="254060"/>
                  </a:lnTo>
                  <a:lnTo>
                    <a:pt x="1802285" y="266785"/>
                  </a:lnTo>
                  <a:lnTo>
                    <a:pt x="1840239" y="302876"/>
                  </a:lnTo>
                  <a:lnTo>
                    <a:pt x="1860039" y="343147"/>
                  </a:lnTo>
                  <a:lnTo>
                    <a:pt x="1862650" y="364034"/>
                  </a:lnTo>
                  <a:lnTo>
                    <a:pt x="1860319" y="384847"/>
                  </a:lnTo>
                  <a:lnTo>
                    <a:pt x="1841089" y="425188"/>
                  </a:lnTo>
                  <a:lnTo>
                    <a:pt x="1803609" y="461450"/>
                  </a:lnTo>
                  <a:lnTo>
                    <a:pt x="1750431" y="491168"/>
                  </a:lnTo>
                  <a:lnTo>
                    <a:pt x="1685166" y="512360"/>
                  </a:lnTo>
                  <a:lnTo>
                    <a:pt x="1612181" y="523584"/>
                  </a:lnTo>
                  <a:lnTo>
                    <a:pt x="1591977" y="576515"/>
                  </a:lnTo>
                  <a:lnTo>
                    <a:pt x="1558149" y="607684"/>
                  </a:lnTo>
                  <a:lnTo>
                    <a:pt x="1510839" y="632777"/>
                  </a:lnTo>
                  <a:lnTo>
                    <a:pt x="1453007" y="650255"/>
                  </a:lnTo>
                  <a:lnTo>
                    <a:pt x="1389144" y="658748"/>
                  </a:lnTo>
                  <a:lnTo>
                    <a:pt x="1323171" y="657745"/>
                  </a:lnTo>
                  <a:lnTo>
                    <a:pt x="1260241" y="647310"/>
                  </a:lnTo>
                  <a:lnTo>
                    <a:pt x="1216440" y="659913"/>
                  </a:lnTo>
                  <a:lnTo>
                    <a:pt x="1171960" y="697695"/>
                  </a:lnTo>
                  <a:lnTo>
                    <a:pt x="1109889" y="727278"/>
                  </a:lnTo>
                  <a:lnTo>
                    <a:pt x="1035702" y="746054"/>
                  </a:lnTo>
                  <a:lnTo>
                    <a:pt x="995573" y="750964"/>
                  </a:lnTo>
                  <a:lnTo>
                    <a:pt x="954563" y="752709"/>
                  </a:lnTo>
                  <a:lnTo>
                    <a:pt x="913727" y="751260"/>
                  </a:lnTo>
                  <a:lnTo>
                    <a:pt x="873674" y="746663"/>
                  </a:lnTo>
                  <a:lnTo>
                    <a:pt x="835014" y="738963"/>
                  </a:lnTo>
                  <a:lnTo>
                    <a:pt x="765604" y="715038"/>
                  </a:lnTo>
                  <a:lnTo>
                    <a:pt x="711021" y="681395"/>
                  </a:lnTo>
                  <a:lnTo>
                    <a:pt x="651307" y="697004"/>
                  </a:lnTo>
                  <a:lnTo>
                    <a:pt x="587199" y="705764"/>
                  </a:lnTo>
                  <a:lnTo>
                    <a:pt x="554236" y="707476"/>
                  </a:lnTo>
                  <a:lnTo>
                    <a:pt x="521213" y="707370"/>
                  </a:lnTo>
                  <a:lnTo>
                    <a:pt x="455970" y="701740"/>
                  </a:lnTo>
                  <a:lnTo>
                    <a:pt x="394027" y="689081"/>
                  </a:lnTo>
                  <a:lnTo>
                    <a:pt x="337834" y="669916"/>
                  </a:lnTo>
                  <a:lnTo>
                    <a:pt x="289587" y="644997"/>
                  </a:lnTo>
                  <a:lnTo>
                    <a:pt x="251224" y="615309"/>
                  </a:lnTo>
                  <a:lnTo>
                    <a:pt x="194185" y="614190"/>
                  </a:lnTo>
                  <a:lnTo>
                    <a:pt x="140409" y="603727"/>
                  </a:lnTo>
                  <a:lnTo>
                    <a:pt x="94848" y="584879"/>
                  </a:lnTo>
                  <a:lnTo>
                    <a:pt x="61723" y="559396"/>
                  </a:lnTo>
                  <a:lnTo>
                    <a:pt x="41567" y="514023"/>
                  </a:lnTo>
                  <a:lnTo>
                    <a:pt x="60022" y="468340"/>
                  </a:lnTo>
                  <a:lnTo>
                    <a:pt x="92215" y="442484"/>
                  </a:lnTo>
                  <a:lnTo>
                    <a:pt x="47031" y="421989"/>
                  </a:lnTo>
                  <a:lnTo>
                    <a:pt x="15468" y="394775"/>
                  </a:lnTo>
                  <a:lnTo>
                    <a:pt x="0" y="347314"/>
                  </a:lnTo>
                  <a:lnTo>
                    <a:pt x="3926" y="331198"/>
                  </a:lnTo>
                  <a:lnTo>
                    <a:pt x="41712" y="287744"/>
                  </a:lnTo>
                  <a:lnTo>
                    <a:pt x="85399" y="266115"/>
                  </a:lnTo>
                  <a:lnTo>
                    <a:pt x="138706" y="253072"/>
                  </a:lnTo>
                  <a:lnTo>
                    <a:pt x="167628" y="250132"/>
                  </a:lnTo>
                  <a:lnTo>
                    <a:pt x="169221" y="247799"/>
                  </a:lnTo>
                  <a:close/>
                </a:path>
                <a:path w="1863089" h="753109">
                  <a:moveTo>
                    <a:pt x="203375" y="453458"/>
                  </a:moveTo>
                  <a:lnTo>
                    <a:pt x="196269" y="453683"/>
                  </a:lnTo>
                  <a:lnTo>
                    <a:pt x="189162" y="453760"/>
                  </a:lnTo>
                  <a:lnTo>
                    <a:pt x="146869" y="451124"/>
                  </a:lnTo>
                  <a:lnTo>
                    <a:pt x="106789" y="443281"/>
                  </a:lnTo>
                  <a:lnTo>
                    <a:pt x="100465" y="441488"/>
                  </a:lnTo>
                  <a:lnTo>
                    <a:pt x="94283" y="439558"/>
                  </a:lnTo>
                </a:path>
                <a:path w="1863089" h="753109">
                  <a:moveTo>
                    <a:pt x="299632" y="605381"/>
                  </a:moveTo>
                  <a:lnTo>
                    <a:pt x="295799" y="606217"/>
                  </a:lnTo>
                  <a:lnTo>
                    <a:pt x="291923" y="606984"/>
                  </a:lnTo>
                  <a:lnTo>
                    <a:pt x="264101" y="611007"/>
                  </a:lnTo>
                  <a:lnTo>
                    <a:pt x="260053" y="611425"/>
                  </a:lnTo>
                  <a:lnTo>
                    <a:pt x="255961" y="611756"/>
                  </a:lnTo>
                  <a:lnTo>
                    <a:pt x="251913" y="612017"/>
                  </a:lnTo>
                </a:path>
                <a:path w="1863089" h="753109">
                  <a:moveTo>
                    <a:pt x="710935" y="678381"/>
                  </a:moveTo>
                  <a:lnTo>
                    <a:pt x="708006" y="675995"/>
                  </a:lnTo>
                  <a:lnTo>
                    <a:pt x="705249" y="673591"/>
                  </a:lnTo>
                  <a:lnTo>
                    <a:pt x="702622" y="671135"/>
                  </a:lnTo>
                  <a:lnTo>
                    <a:pt x="699995" y="668680"/>
                  </a:lnTo>
                  <a:lnTo>
                    <a:pt x="697454" y="666171"/>
                  </a:lnTo>
                  <a:lnTo>
                    <a:pt x="695042" y="663645"/>
                  </a:lnTo>
                  <a:lnTo>
                    <a:pt x="692630" y="661120"/>
                  </a:lnTo>
                  <a:lnTo>
                    <a:pt x="690391" y="658542"/>
                  </a:lnTo>
                  <a:lnTo>
                    <a:pt x="688237" y="655947"/>
                  </a:lnTo>
                  <a:lnTo>
                    <a:pt x="686084" y="653352"/>
                  </a:lnTo>
                  <a:lnTo>
                    <a:pt x="684017" y="650721"/>
                  </a:lnTo>
                  <a:lnTo>
                    <a:pt x="682122" y="648074"/>
                  </a:lnTo>
                </a:path>
                <a:path w="1863089" h="753109">
                  <a:moveTo>
                    <a:pt x="1242785" y="602803"/>
                  </a:moveTo>
                  <a:lnTo>
                    <a:pt x="1242354" y="605607"/>
                  </a:lnTo>
                  <a:lnTo>
                    <a:pt x="1241794" y="608429"/>
                  </a:lnTo>
                  <a:lnTo>
                    <a:pt x="1241105" y="611216"/>
                  </a:lnTo>
                  <a:lnTo>
                    <a:pt x="1240416" y="614020"/>
                  </a:lnTo>
                  <a:lnTo>
                    <a:pt x="1239554" y="616807"/>
                  </a:lnTo>
                  <a:lnTo>
                    <a:pt x="1238607" y="619595"/>
                  </a:lnTo>
                  <a:lnTo>
                    <a:pt x="1237660" y="622364"/>
                  </a:lnTo>
                  <a:lnTo>
                    <a:pt x="1236583" y="625134"/>
                  </a:lnTo>
                  <a:lnTo>
                    <a:pt x="1235334" y="627868"/>
                  </a:lnTo>
                  <a:lnTo>
                    <a:pt x="1234128" y="630620"/>
                  </a:lnTo>
                  <a:lnTo>
                    <a:pt x="1232750" y="633338"/>
                  </a:lnTo>
                  <a:lnTo>
                    <a:pt x="1231285" y="636055"/>
                  </a:lnTo>
                </a:path>
              </a:pathLst>
            </a:custGeom>
            <a:ln w="25399">
              <a:solidFill>
                <a:srgbClr val="0095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90939" y="6413272"/>
              <a:ext cx="165415" cy="14969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58867" y="6280892"/>
              <a:ext cx="87762" cy="72011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3601728" y="6066909"/>
              <a:ext cx="1485900" cy="234315"/>
            </a:xfrm>
            <a:custGeom>
              <a:avLst/>
              <a:gdLst/>
              <a:ahLst/>
              <a:cxnLst/>
              <a:rect l="l" t="t" r="r" b="b"/>
              <a:pathLst>
                <a:path w="1485900" h="234314">
                  <a:moveTo>
                    <a:pt x="1482582" y="53752"/>
                  </a:moveTo>
                  <a:lnTo>
                    <a:pt x="1483142" y="55564"/>
                  </a:lnTo>
                  <a:lnTo>
                    <a:pt x="1483659" y="57375"/>
                  </a:lnTo>
                  <a:lnTo>
                    <a:pt x="1484090" y="59204"/>
                  </a:lnTo>
                  <a:lnTo>
                    <a:pt x="1484564" y="61033"/>
                  </a:lnTo>
                  <a:lnTo>
                    <a:pt x="1484908" y="62863"/>
                  </a:lnTo>
                  <a:lnTo>
                    <a:pt x="1485167" y="64709"/>
                  </a:lnTo>
                  <a:lnTo>
                    <a:pt x="1485468" y="66538"/>
                  </a:lnTo>
                  <a:lnTo>
                    <a:pt x="1485640" y="68384"/>
                  </a:lnTo>
                  <a:lnTo>
                    <a:pt x="1485769" y="70231"/>
                  </a:lnTo>
                  <a:lnTo>
                    <a:pt x="1485856" y="72077"/>
                  </a:lnTo>
                  <a:lnTo>
                    <a:pt x="1485899" y="73923"/>
                  </a:lnTo>
                  <a:lnTo>
                    <a:pt x="1485856" y="75770"/>
                  </a:lnTo>
                </a:path>
                <a:path w="1485900" h="234314">
                  <a:moveTo>
                    <a:pt x="1084373" y="28078"/>
                  </a:moveTo>
                  <a:lnTo>
                    <a:pt x="1086397" y="25535"/>
                  </a:lnTo>
                  <a:lnTo>
                    <a:pt x="1088594" y="23044"/>
                  </a:lnTo>
                  <a:lnTo>
                    <a:pt x="1090962" y="20588"/>
                  </a:lnTo>
                  <a:lnTo>
                    <a:pt x="1093288" y="18149"/>
                  </a:lnTo>
                  <a:lnTo>
                    <a:pt x="1095829" y="15746"/>
                  </a:lnTo>
                  <a:lnTo>
                    <a:pt x="1113056" y="2107"/>
                  </a:lnTo>
                  <a:lnTo>
                    <a:pt x="1116330" y="0"/>
                  </a:lnTo>
                </a:path>
                <a:path w="1485900" h="234314">
                  <a:moveTo>
                    <a:pt x="785608" y="41455"/>
                  </a:moveTo>
                  <a:lnTo>
                    <a:pt x="786426" y="39348"/>
                  </a:lnTo>
                  <a:lnTo>
                    <a:pt x="787331" y="37275"/>
                  </a:lnTo>
                  <a:lnTo>
                    <a:pt x="788408" y="35202"/>
                  </a:lnTo>
                  <a:lnTo>
                    <a:pt x="789485" y="33147"/>
                  </a:lnTo>
                  <a:lnTo>
                    <a:pt x="790647" y="31091"/>
                  </a:lnTo>
                  <a:lnTo>
                    <a:pt x="791939" y="29071"/>
                  </a:lnTo>
                  <a:lnTo>
                    <a:pt x="793231" y="27050"/>
                  </a:lnTo>
                  <a:lnTo>
                    <a:pt x="794653" y="25047"/>
                  </a:lnTo>
                  <a:lnTo>
                    <a:pt x="796160" y="23079"/>
                  </a:lnTo>
                  <a:lnTo>
                    <a:pt x="797667" y="21111"/>
                  </a:lnTo>
                  <a:lnTo>
                    <a:pt x="799304" y="19160"/>
                  </a:lnTo>
                  <a:lnTo>
                    <a:pt x="801070" y="17243"/>
                  </a:lnTo>
                </a:path>
                <a:path w="1485900" h="234314">
                  <a:moveTo>
                    <a:pt x="434989" y="49677"/>
                  </a:moveTo>
                  <a:lnTo>
                    <a:pt x="440028" y="51297"/>
                  </a:lnTo>
                  <a:lnTo>
                    <a:pt x="445024" y="53021"/>
                  </a:lnTo>
                  <a:lnTo>
                    <a:pt x="449891" y="54833"/>
                  </a:lnTo>
                  <a:lnTo>
                    <a:pt x="454801" y="56627"/>
                  </a:lnTo>
                  <a:lnTo>
                    <a:pt x="459581" y="58508"/>
                  </a:lnTo>
                  <a:lnTo>
                    <a:pt x="464233" y="60476"/>
                  </a:lnTo>
                  <a:lnTo>
                    <a:pt x="468927" y="62444"/>
                  </a:lnTo>
                  <a:lnTo>
                    <a:pt x="473492" y="64482"/>
                  </a:lnTo>
                  <a:lnTo>
                    <a:pt x="477928" y="66590"/>
                  </a:lnTo>
                  <a:lnTo>
                    <a:pt x="482408" y="68698"/>
                  </a:lnTo>
                  <a:lnTo>
                    <a:pt x="486757" y="70892"/>
                  </a:lnTo>
                  <a:lnTo>
                    <a:pt x="490935" y="73157"/>
                  </a:lnTo>
                </a:path>
                <a:path w="1485900" h="234314">
                  <a:moveTo>
                    <a:pt x="9776" y="234260"/>
                  </a:moveTo>
                  <a:lnTo>
                    <a:pt x="8656" y="232222"/>
                  </a:lnTo>
                  <a:lnTo>
                    <a:pt x="7623" y="230201"/>
                  </a:lnTo>
                  <a:lnTo>
                    <a:pt x="6675" y="228146"/>
                  </a:lnTo>
                  <a:lnTo>
                    <a:pt x="5685" y="226108"/>
                  </a:lnTo>
                  <a:lnTo>
                    <a:pt x="4823" y="224052"/>
                  </a:lnTo>
                  <a:lnTo>
                    <a:pt x="517" y="211616"/>
                  </a:lnTo>
                  <a:lnTo>
                    <a:pt x="0" y="209525"/>
                  </a:lnTo>
                </a:path>
              </a:pathLst>
            </a:custGeom>
            <a:ln w="25399">
              <a:solidFill>
                <a:srgbClr val="0095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613361" y="6240983"/>
            <a:ext cx="862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Internet</a:t>
            </a:r>
            <a:endParaRPr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4270664" y="1228760"/>
            <a:ext cx="4728210" cy="5202555"/>
            <a:chOff x="2589502" y="1228759"/>
            <a:chExt cx="4728210" cy="5202555"/>
          </a:xfrm>
        </p:grpSpPr>
        <p:sp>
          <p:nvSpPr>
            <p:cNvPr id="34" name="object 34"/>
            <p:cNvSpPr/>
            <p:nvPr/>
          </p:nvSpPr>
          <p:spPr>
            <a:xfrm>
              <a:off x="5294311" y="4541787"/>
              <a:ext cx="1882775" cy="1861185"/>
            </a:xfrm>
            <a:custGeom>
              <a:avLst/>
              <a:gdLst/>
              <a:ahLst/>
              <a:cxnLst/>
              <a:rect l="l" t="t" r="r" b="b"/>
              <a:pathLst>
                <a:path w="1882775" h="1861185">
                  <a:moveTo>
                    <a:pt x="0" y="1860599"/>
                  </a:moveTo>
                  <a:lnTo>
                    <a:pt x="1039049" y="1860599"/>
                  </a:lnTo>
                  <a:lnTo>
                    <a:pt x="1039049" y="0"/>
                  </a:lnTo>
                  <a:lnTo>
                    <a:pt x="1882241" y="0"/>
                  </a:lnTo>
                </a:path>
              </a:pathLst>
            </a:custGeom>
            <a:ln w="571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83708" y="4448942"/>
              <a:ext cx="233730" cy="18568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02202" y="1241459"/>
              <a:ext cx="4398847" cy="2071273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2602202" y="1241459"/>
              <a:ext cx="4399280" cy="2071370"/>
            </a:xfrm>
            <a:custGeom>
              <a:avLst/>
              <a:gdLst/>
              <a:ahLst/>
              <a:cxnLst/>
              <a:rect l="l" t="t" r="r" b="b"/>
              <a:pathLst>
                <a:path w="4399280" h="2071370">
                  <a:moveTo>
                    <a:pt x="831857" y="0"/>
                  </a:moveTo>
                  <a:lnTo>
                    <a:pt x="1426355" y="0"/>
                  </a:lnTo>
                  <a:lnTo>
                    <a:pt x="2318103" y="0"/>
                  </a:lnTo>
                  <a:lnTo>
                    <a:pt x="4398847" y="0"/>
                  </a:lnTo>
                  <a:lnTo>
                    <a:pt x="4398847" y="1208243"/>
                  </a:lnTo>
                  <a:lnTo>
                    <a:pt x="4398847" y="1726061"/>
                  </a:lnTo>
                  <a:lnTo>
                    <a:pt x="4398847" y="2071273"/>
                  </a:lnTo>
                  <a:lnTo>
                    <a:pt x="2318103" y="2071273"/>
                  </a:lnTo>
                  <a:lnTo>
                    <a:pt x="1426355" y="2071273"/>
                  </a:lnTo>
                  <a:lnTo>
                    <a:pt x="831857" y="2071273"/>
                  </a:lnTo>
                  <a:lnTo>
                    <a:pt x="831857" y="1726061"/>
                  </a:lnTo>
                  <a:lnTo>
                    <a:pt x="0" y="1778954"/>
                  </a:lnTo>
                  <a:lnTo>
                    <a:pt x="831857" y="1208243"/>
                  </a:lnTo>
                  <a:lnTo>
                    <a:pt x="831857" y="0"/>
                  </a:lnTo>
                  <a:close/>
                </a:path>
              </a:pathLst>
            </a:custGeom>
            <a:ln w="25399">
              <a:solidFill>
                <a:srgbClr val="0094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5197773" y="1296833"/>
            <a:ext cx="250634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200" dirty="0">
                <a:latin typeface="Arial MT"/>
                <a:cs typeface="Arial MT"/>
              </a:rPr>
              <a:t>requests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Internet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197773" y="1611159"/>
            <a:ext cx="3084195" cy="130365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393065">
              <a:lnSpc>
                <a:spcPts val="2480"/>
              </a:lnSpc>
              <a:spcBef>
                <a:spcPts val="315"/>
              </a:spcBef>
            </a:pPr>
            <a:r>
              <a:rPr sz="2200" dirty="0">
                <a:latin typeface="Arial MT"/>
                <a:cs typeface="Arial MT"/>
              </a:rPr>
              <a:t>resource </a:t>
            </a:r>
            <a:r>
              <a:rPr sz="2200" spc="-5" dirty="0">
                <a:latin typeface="Arial MT"/>
                <a:cs typeface="Arial MT"/>
              </a:rPr>
              <a:t>by </a:t>
            </a:r>
            <a:r>
              <a:rPr sz="2200" dirty="0">
                <a:latin typeface="Arial MT"/>
                <a:cs typeface="Arial MT"/>
              </a:rPr>
              <a:t> specifying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URL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ts val="2330"/>
              </a:lnSpc>
            </a:pPr>
            <a:r>
              <a:rPr sz="2200" spc="-5" dirty="0">
                <a:latin typeface="Arial MT"/>
                <a:cs typeface="Arial MT"/>
              </a:rPr>
              <a:t>providing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input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via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HTTP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555"/>
              </a:lnSpc>
            </a:pPr>
            <a:r>
              <a:rPr sz="2200" spc="-5" dirty="0">
                <a:latin typeface="Arial MT"/>
                <a:cs typeface="Arial MT"/>
              </a:rPr>
              <a:t>encoded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strings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40" name="object 4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165475" y="3300412"/>
            <a:ext cx="131761" cy="168274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5197474" y="6910908"/>
            <a:ext cx="1511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Network</a:t>
            </a:r>
            <a:r>
              <a:rPr b="1" spc="-8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Core</a:t>
            </a:r>
            <a:endParaRPr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848224" y="3439046"/>
            <a:ext cx="2895600" cy="55689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ts val="2030"/>
              </a:lnSpc>
              <a:spcBef>
                <a:spcPts val="275"/>
              </a:spcBef>
            </a:pPr>
            <a:r>
              <a:rPr spc="-5" dirty="0">
                <a:latin typeface="Arial MT"/>
                <a:cs typeface="Arial MT"/>
              </a:rPr>
              <a:t>GET hello.php HTTP/1.1 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Host:</a:t>
            </a:r>
            <a:r>
              <a:rPr spc="-8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www.massey.ac.nz:80</a:t>
            </a:r>
            <a:endParaRPr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06598" y="4402137"/>
            <a:ext cx="1936750" cy="1846580"/>
            <a:chOff x="325436" y="4402137"/>
            <a:chExt cx="1936750" cy="1846580"/>
          </a:xfrm>
        </p:grpSpPr>
        <p:sp>
          <p:nvSpPr>
            <p:cNvPr id="3" name="object 3"/>
            <p:cNvSpPr/>
            <p:nvPr/>
          </p:nvSpPr>
          <p:spPr>
            <a:xfrm>
              <a:off x="338136" y="4414837"/>
              <a:ext cx="1911350" cy="1821180"/>
            </a:xfrm>
            <a:custGeom>
              <a:avLst/>
              <a:gdLst/>
              <a:ahLst/>
              <a:cxnLst/>
              <a:rect l="l" t="t" r="r" b="b"/>
              <a:pathLst>
                <a:path w="1911350" h="1821179">
                  <a:moveTo>
                    <a:pt x="1911349" y="1820861"/>
                  </a:moveTo>
                  <a:lnTo>
                    <a:pt x="0" y="1820861"/>
                  </a:lnTo>
                  <a:lnTo>
                    <a:pt x="0" y="0"/>
                  </a:lnTo>
                  <a:lnTo>
                    <a:pt x="1911349" y="0"/>
                  </a:lnTo>
                  <a:lnTo>
                    <a:pt x="1911349" y="1820861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38136" y="4414837"/>
              <a:ext cx="1911350" cy="1821180"/>
            </a:xfrm>
            <a:custGeom>
              <a:avLst/>
              <a:gdLst/>
              <a:ahLst/>
              <a:cxnLst/>
              <a:rect l="l" t="t" r="r" b="b"/>
              <a:pathLst>
                <a:path w="1911350" h="1821179">
                  <a:moveTo>
                    <a:pt x="0" y="0"/>
                  </a:moveTo>
                  <a:lnTo>
                    <a:pt x="1911349" y="0"/>
                  </a:lnTo>
                  <a:lnTo>
                    <a:pt x="1911349" y="1820861"/>
                  </a:lnTo>
                  <a:lnTo>
                    <a:pt x="0" y="1820861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0095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599" y="4537075"/>
              <a:ext cx="1411286" cy="83026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82599" y="4537075"/>
              <a:ext cx="1411605" cy="830580"/>
            </a:xfrm>
            <a:custGeom>
              <a:avLst/>
              <a:gdLst/>
              <a:ahLst/>
              <a:cxnLst/>
              <a:rect l="l" t="t" r="r" b="b"/>
              <a:pathLst>
                <a:path w="1411605" h="830579">
                  <a:moveTo>
                    <a:pt x="0" y="138379"/>
                  </a:moveTo>
                  <a:lnTo>
                    <a:pt x="7054" y="94641"/>
                  </a:lnTo>
                  <a:lnTo>
                    <a:pt x="26699" y="56654"/>
                  </a:lnTo>
                  <a:lnTo>
                    <a:pt x="56654" y="26699"/>
                  </a:lnTo>
                  <a:lnTo>
                    <a:pt x="94641" y="7054"/>
                  </a:lnTo>
                  <a:lnTo>
                    <a:pt x="138379" y="0"/>
                  </a:lnTo>
                  <a:lnTo>
                    <a:pt x="1272907" y="0"/>
                  </a:lnTo>
                  <a:lnTo>
                    <a:pt x="1325862" y="10533"/>
                  </a:lnTo>
                  <a:lnTo>
                    <a:pt x="1370756" y="40530"/>
                  </a:lnTo>
                  <a:lnTo>
                    <a:pt x="1400753" y="85424"/>
                  </a:lnTo>
                  <a:lnTo>
                    <a:pt x="1411286" y="138379"/>
                  </a:lnTo>
                  <a:lnTo>
                    <a:pt x="1411286" y="691882"/>
                  </a:lnTo>
                  <a:lnTo>
                    <a:pt x="1404232" y="735621"/>
                  </a:lnTo>
                  <a:lnTo>
                    <a:pt x="1384587" y="773607"/>
                  </a:lnTo>
                  <a:lnTo>
                    <a:pt x="1354632" y="803562"/>
                  </a:lnTo>
                  <a:lnTo>
                    <a:pt x="1316645" y="823207"/>
                  </a:lnTo>
                  <a:lnTo>
                    <a:pt x="1272907" y="830261"/>
                  </a:lnTo>
                  <a:lnTo>
                    <a:pt x="138379" y="830261"/>
                  </a:lnTo>
                  <a:lnTo>
                    <a:pt x="94641" y="823207"/>
                  </a:lnTo>
                  <a:lnTo>
                    <a:pt x="56654" y="803562"/>
                  </a:lnTo>
                  <a:lnTo>
                    <a:pt x="26699" y="773607"/>
                  </a:lnTo>
                  <a:lnTo>
                    <a:pt x="7054" y="735621"/>
                  </a:lnTo>
                  <a:lnTo>
                    <a:pt x="0" y="691882"/>
                  </a:lnTo>
                  <a:lnTo>
                    <a:pt x="0" y="138379"/>
                  </a:lnTo>
                  <a:close/>
                </a:path>
              </a:pathLst>
            </a:custGeom>
            <a:ln w="25399">
              <a:solidFill>
                <a:srgbClr val="0095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672549" y="3902595"/>
            <a:ext cx="660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Client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12063" y="4662215"/>
            <a:ext cx="913765" cy="55689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 indent="203200">
              <a:lnSpc>
                <a:spcPts val="2030"/>
              </a:lnSpc>
              <a:spcBef>
                <a:spcPts val="275"/>
              </a:spcBef>
            </a:pPr>
            <a:r>
              <a:rPr b="1" spc="-5" dirty="0">
                <a:solidFill>
                  <a:srgbClr val="FFFFFF"/>
                </a:solidFill>
                <a:latin typeface="Arial"/>
                <a:cs typeface="Arial"/>
              </a:rPr>
              <a:t>Web 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FFFFFF"/>
                </a:solidFill>
                <a:latin typeface="Arial"/>
                <a:cs typeface="Arial"/>
              </a:rPr>
              <a:t>browser</a:t>
            </a:r>
            <a:endParaRPr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151062" y="2530476"/>
            <a:ext cx="9544050" cy="3514725"/>
            <a:chOff x="469900" y="2530475"/>
            <a:chExt cx="9544050" cy="3514725"/>
          </a:xfrm>
        </p:grpSpPr>
        <p:sp>
          <p:nvSpPr>
            <p:cNvPr id="10" name="object 10"/>
            <p:cNvSpPr/>
            <p:nvPr/>
          </p:nvSpPr>
          <p:spPr>
            <a:xfrm>
              <a:off x="482600" y="5367336"/>
              <a:ext cx="1411605" cy="665480"/>
            </a:xfrm>
            <a:custGeom>
              <a:avLst/>
              <a:gdLst/>
              <a:ahLst/>
              <a:cxnLst/>
              <a:rect l="l" t="t" r="r" b="b"/>
              <a:pathLst>
                <a:path w="1411605" h="665479">
                  <a:moveTo>
                    <a:pt x="1300424" y="665161"/>
                  </a:moveTo>
                  <a:lnTo>
                    <a:pt x="110862" y="665161"/>
                  </a:lnTo>
                  <a:lnTo>
                    <a:pt x="67709" y="656449"/>
                  </a:lnTo>
                  <a:lnTo>
                    <a:pt x="32470" y="632690"/>
                  </a:lnTo>
                  <a:lnTo>
                    <a:pt x="8712" y="597451"/>
                  </a:lnTo>
                  <a:lnTo>
                    <a:pt x="0" y="554299"/>
                  </a:lnTo>
                  <a:lnTo>
                    <a:pt x="0" y="110862"/>
                  </a:lnTo>
                  <a:lnTo>
                    <a:pt x="8712" y="67709"/>
                  </a:lnTo>
                  <a:lnTo>
                    <a:pt x="32470" y="32470"/>
                  </a:lnTo>
                  <a:lnTo>
                    <a:pt x="67709" y="8712"/>
                  </a:lnTo>
                  <a:lnTo>
                    <a:pt x="110862" y="0"/>
                  </a:lnTo>
                  <a:lnTo>
                    <a:pt x="1300424" y="0"/>
                  </a:lnTo>
                  <a:lnTo>
                    <a:pt x="1342849" y="8438"/>
                  </a:lnTo>
                  <a:lnTo>
                    <a:pt x="1378815" y="32470"/>
                  </a:lnTo>
                  <a:lnTo>
                    <a:pt x="1402848" y="68437"/>
                  </a:lnTo>
                  <a:lnTo>
                    <a:pt x="1411286" y="110862"/>
                  </a:lnTo>
                  <a:lnTo>
                    <a:pt x="1411286" y="554299"/>
                  </a:lnTo>
                  <a:lnTo>
                    <a:pt x="1402574" y="597451"/>
                  </a:lnTo>
                  <a:lnTo>
                    <a:pt x="1378816" y="632690"/>
                  </a:lnTo>
                  <a:lnTo>
                    <a:pt x="1343577" y="656449"/>
                  </a:lnTo>
                  <a:lnTo>
                    <a:pt x="1300424" y="665161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2600" y="5367336"/>
              <a:ext cx="1411605" cy="665480"/>
            </a:xfrm>
            <a:custGeom>
              <a:avLst/>
              <a:gdLst/>
              <a:ahLst/>
              <a:cxnLst/>
              <a:rect l="l" t="t" r="r" b="b"/>
              <a:pathLst>
                <a:path w="1411605" h="665479">
                  <a:moveTo>
                    <a:pt x="0" y="110862"/>
                  </a:moveTo>
                  <a:lnTo>
                    <a:pt x="8712" y="67709"/>
                  </a:lnTo>
                  <a:lnTo>
                    <a:pt x="32470" y="32470"/>
                  </a:lnTo>
                  <a:lnTo>
                    <a:pt x="67709" y="8712"/>
                  </a:lnTo>
                  <a:lnTo>
                    <a:pt x="110862" y="0"/>
                  </a:lnTo>
                  <a:lnTo>
                    <a:pt x="1300424" y="0"/>
                  </a:lnTo>
                  <a:lnTo>
                    <a:pt x="1342849" y="8438"/>
                  </a:lnTo>
                  <a:lnTo>
                    <a:pt x="1378815" y="32470"/>
                  </a:lnTo>
                  <a:lnTo>
                    <a:pt x="1402848" y="68437"/>
                  </a:lnTo>
                  <a:lnTo>
                    <a:pt x="1411286" y="110862"/>
                  </a:lnTo>
                  <a:lnTo>
                    <a:pt x="1411286" y="554299"/>
                  </a:lnTo>
                  <a:lnTo>
                    <a:pt x="1402574" y="597451"/>
                  </a:lnTo>
                  <a:lnTo>
                    <a:pt x="1378816" y="632690"/>
                  </a:lnTo>
                  <a:lnTo>
                    <a:pt x="1343577" y="656449"/>
                  </a:lnTo>
                  <a:lnTo>
                    <a:pt x="1300424" y="665161"/>
                  </a:lnTo>
                  <a:lnTo>
                    <a:pt x="110862" y="665161"/>
                  </a:lnTo>
                  <a:lnTo>
                    <a:pt x="67709" y="656449"/>
                  </a:lnTo>
                  <a:lnTo>
                    <a:pt x="32470" y="632690"/>
                  </a:lnTo>
                  <a:lnTo>
                    <a:pt x="8712" y="597451"/>
                  </a:lnTo>
                  <a:lnTo>
                    <a:pt x="0" y="554299"/>
                  </a:lnTo>
                  <a:lnTo>
                    <a:pt x="0" y="110862"/>
                  </a:lnTo>
                  <a:close/>
                </a:path>
              </a:pathLst>
            </a:custGeom>
            <a:ln w="25399">
              <a:solidFill>
                <a:srgbClr val="0095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59312" y="2543175"/>
              <a:ext cx="5342255" cy="3040380"/>
            </a:xfrm>
            <a:custGeom>
              <a:avLst/>
              <a:gdLst/>
              <a:ahLst/>
              <a:cxnLst/>
              <a:rect l="l" t="t" r="r" b="b"/>
              <a:pathLst>
                <a:path w="5342255" h="3040379">
                  <a:moveTo>
                    <a:pt x="5341937" y="3040061"/>
                  </a:moveTo>
                  <a:lnTo>
                    <a:pt x="0" y="3040061"/>
                  </a:lnTo>
                  <a:lnTo>
                    <a:pt x="0" y="0"/>
                  </a:lnTo>
                  <a:lnTo>
                    <a:pt x="5341937" y="0"/>
                  </a:lnTo>
                  <a:lnTo>
                    <a:pt x="5341937" y="3040061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59312" y="2543175"/>
              <a:ext cx="5342255" cy="3040380"/>
            </a:xfrm>
            <a:custGeom>
              <a:avLst/>
              <a:gdLst/>
              <a:ahLst/>
              <a:cxnLst/>
              <a:rect l="l" t="t" r="r" b="b"/>
              <a:pathLst>
                <a:path w="5342255" h="3040379">
                  <a:moveTo>
                    <a:pt x="0" y="0"/>
                  </a:moveTo>
                  <a:lnTo>
                    <a:pt x="5341937" y="0"/>
                  </a:lnTo>
                  <a:lnTo>
                    <a:pt x="5341937" y="3040061"/>
                  </a:lnTo>
                  <a:lnTo>
                    <a:pt x="0" y="3040061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0095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99025" y="2790825"/>
              <a:ext cx="1412874" cy="131921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899025" y="2790825"/>
              <a:ext cx="1412875" cy="1319530"/>
            </a:xfrm>
            <a:custGeom>
              <a:avLst/>
              <a:gdLst/>
              <a:ahLst/>
              <a:cxnLst/>
              <a:rect l="l" t="t" r="r" b="b"/>
              <a:pathLst>
                <a:path w="1412875" h="1319529">
                  <a:moveTo>
                    <a:pt x="0" y="219872"/>
                  </a:moveTo>
                  <a:lnTo>
                    <a:pt x="4467" y="175560"/>
                  </a:lnTo>
                  <a:lnTo>
                    <a:pt x="17278" y="134288"/>
                  </a:lnTo>
                  <a:lnTo>
                    <a:pt x="37550" y="96939"/>
                  </a:lnTo>
                  <a:lnTo>
                    <a:pt x="64399" y="64399"/>
                  </a:lnTo>
                  <a:lnTo>
                    <a:pt x="96939" y="37550"/>
                  </a:lnTo>
                  <a:lnTo>
                    <a:pt x="134288" y="17278"/>
                  </a:lnTo>
                  <a:lnTo>
                    <a:pt x="175560" y="4467"/>
                  </a:lnTo>
                  <a:lnTo>
                    <a:pt x="219872" y="0"/>
                  </a:lnTo>
                  <a:lnTo>
                    <a:pt x="1193001" y="0"/>
                  </a:lnTo>
                  <a:lnTo>
                    <a:pt x="1236097" y="4263"/>
                  </a:lnTo>
                  <a:lnTo>
                    <a:pt x="1277143" y="16736"/>
                  </a:lnTo>
                  <a:lnTo>
                    <a:pt x="1314987" y="36941"/>
                  </a:lnTo>
                  <a:lnTo>
                    <a:pt x="1348475" y="64399"/>
                  </a:lnTo>
                  <a:lnTo>
                    <a:pt x="1375933" y="97887"/>
                  </a:lnTo>
                  <a:lnTo>
                    <a:pt x="1396138" y="135731"/>
                  </a:lnTo>
                  <a:lnTo>
                    <a:pt x="1408611" y="176777"/>
                  </a:lnTo>
                  <a:lnTo>
                    <a:pt x="1412874" y="219872"/>
                  </a:lnTo>
                  <a:lnTo>
                    <a:pt x="1412874" y="1099338"/>
                  </a:lnTo>
                  <a:lnTo>
                    <a:pt x="1408407" y="1143651"/>
                  </a:lnTo>
                  <a:lnTo>
                    <a:pt x="1395596" y="1184923"/>
                  </a:lnTo>
                  <a:lnTo>
                    <a:pt x="1375324" y="1222272"/>
                  </a:lnTo>
                  <a:lnTo>
                    <a:pt x="1348475" y="1254812"/>
                  </a:lnTo>
                  <a:lnTo>
                    <a:pt x="1315935" y="1281661"/>
                  </a:lnTo>
                  <a:lnTo>
                    <a:pt x="1278586" y="1301933"/>
                  </a:lnTo>
                  <a:lnTo>
                    <a:pt x="1237314" y="1314744"/>
                  </a:lnTo>
                  <a:lnTo>
                    <a:pt x="1193001" y="1319211"/>
                  </a:lnTo>
                  <a:lnTo>
                    <a:pt x="219872" y="1319211"/>
                  </a:lnTo>
                  <a:lnTo>
                    <a:pt x="175560" y="1314744"/>
                  </a:lnTo>
                  <a:lnTo>
                    <a:pt x="134288" y="1301933"/>
                  </a:lnTo>
                  <a:lnTo>
                    <a:pt x="96939" y="1281661"/>
                  </a:lnTo>
                  <a:lnTo>
                    <a:pt x="64399" y="1254812"/>
                  </a:lnTo>
                  <a:lnTo>
                    <a:pt x="37550" y="1222272"/>
                  </a:lnTo>
                  <a:lnTo>
                    <a:pt x="17278" y="1184923"/>
                  </a:lnTo>
                  <a:lnTo>
                    <a:pt x="4467" y="1143651"/>
                  </a:lnTo>
                  <a:lnTo>
                    <a:pt x="0" y="1099338"/>
                  </a:lnTo>
                  <a:lnTo>
                    <a:pt x="0" y="219872"/>
                  </a:lnTo>
                  <a:close/>
                </a:path>
              </a:pathLst>
            </a:custGeom>
            <a:ln w="25399">
              <a:solidFill>
                <a:srgbClr val="0095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943391" y="2870033"/>
            <a:ext cx="699135" cy="55689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R="5080" indent="101600">
              <a:lnSpc>
                <a:spcPts val="2030"/>
              </a:lnSpc>
              <a:spcBef>
                <a:spcPts val="275"/>
              </a:spcBef>
            </a:pPr>
            <a:r>
              <a:rPr b="1" spc="-5" dirty="0">
                <a:solidFill>
                  <a:srgbClr val="FFFFFF"/>
                </a:solidFill>
                <a:latin typeface="Arial"/>
                <a:cs typeface="Arial"/>
              </a:rPr>
              <a:t>Web 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endParaRPr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980362" y="3632200"/>
            <a:ext cx="1186180" cy="474980"/>
            <a:chOff x="6299200" y="3632200"/>
            <a:chExt cx="1186180" cy="474980"/>
          </a:xfrm>
        </p:grpSpPr>
        <p:sp>
          <p:nvSpPr>
            <p:cNvPr id="18" name="object 18"/>
            <p:cNvSpPr/>
            <p:nvPr/>
          </p:nvSpPr>
          <p:spPr>
            <a:xfrm>
              <a:off x="6311899" y="3644899"/>
              <a:ext cx="1160780" cy="449580"/>
            </a:xfrm>
            <a:custGeom>
              <a:avLst/>
              <a:gdLst/>
              <a:ahLst/>
              <a:cxnLst/>
              <a:rect l="l" t="t" r="r" b="b"/>
              <a:pathLst>
                <a:path w="1160779" h="449579">
                  <a:moveTo>
                    <a:pt x="1085583" y="449261"/>
                  </a:moveTo>
                  <a:lnTo>
                    <a:pt x="74878" y="449261"/>
                  </a:lnTo>
                  <a:lnTo>
                    <a:pt x="45732" y="443377"/>
                  </a:lnTo>
                  <a:lnTo>
                    <a:pt x="21931" y="427330"/>
                  </a:lnTo>
                  <a:lnTo>
                    <a:pt x="5884" y="403529"/>
                  </a:lnTo>
                  <a:lnTo>
                    <a:pt x="0" y="374383"/>
                  </a:lnTo>
                  <a:lnTo>
                    <a:pt x="0" y="74878"/>
                  </a:lnTo>
                  <a:lnTo>
                    <a:pt x="5884" y="45732"/>
                  </a:lnTo>
                  <a:lnTo>
                    <a:pt x="21931" y="21931"/>
                  </a:lnTo>
                  <a:lnTo>
                    <a:pt x="45732" y="5884"/>
                  </a:lnTo>
                  <a:lnTo>
                    <a:pt x="74878" y="0"/>
                  </a:lnTo>
                  <a:lnTo>
                    <a:pt x="1085583" y="0"/>
                  </a:lnTo>
                  <a:lnTo>
                    <a:pt x="1127126" y="12580"/>
                  </a:lnTo>
                  <a:lnTo>
                    <a:pt x="1154761" y="46223"/>
                  </a:lnTo>
                  <a:lnTo>
                    <a:pt x="1160461" y="74878"/>
                  </a:lnTo>
                  <a:lnTo>
                    <a:pt x="1160461" y="374383"/>
                  </a:lnTo>
                  <a:lnTo>
                    <a:pt x="1154577" y="403529"/>
                  </a:lnTo>
                  <a:lnTo>
                    <a:pt x="1138530" y="427330"/>
                  </a:lnTo>
                  <a:lnTo>
                    <a:pt x="1114729" y="443377"/>
                  </a:lnTo>
                  <a:lnTo>
                    <a:pt x="1085583" y="449261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311900" y="3644900"/>
              <a:ext cx="1160780" cy="449580"/>
            </a:xfrm>
            <a:custGeom>
              <a:avLst/>
              <a:gdLst/>
              <a:ahLst/>
              <a:cxnLst/>
              <a:rect l="l" t="t" r="r" b="b"/>
              <a:pathLst>
                <a:path w="1160779" h="449579">
                  <a:moveTo>
                    <a:pt x="0" y="74878"/>
                  </a:moveTo>
                  <a:lnTo>
                    <a:pt x="5884" y="45732"/>
                  </a:lnTo>
                  <a:lnTo>
                    <a:pt x="21931" y="21931"/>
                  </a:lnTo>
                  <a:lnTo>
                    <a:pt x="45732" y="5884"/>
                  </a:lnTo>
                  <a:lnTo>
                    <a:pt x="74878" y="0"/>
                  </a:lnTo>
                  <a:lnTo>
                    <a:pt x="1085583" y="0"/>
                  </a:lnTo>
                  <a:lnTo>
                    <a:pt x="1127126" y="12580"/>
                  </a:lnTo>
                  <a:lnTo>
                    <a:pt x="1154761" y="46223"/>
                  </a:lnTo>
                  <a:lnTo>
                    <a:pt x="1160461" y="74878"/>
                  </a:lnTo>
                  <a:lnTo>
                    <a:pt x="1160461" y="374383"/>
                  </a:lnTo>
                  <a:lnTo>
                    <a:pt x="1154577" y="403529"/>
                  </a:lnTo>
                  <a:lnTo>
                    <a:pt x="1138530" y="427330"/>
                  </a:lnTo>
                  <a:lnTo>
                    <a:pt x="1114729" y="443377"/>
                  </a:lnTo>
                  <a:lnTo>
                    <a:pt x="1085583" y="449261"/>
                  </a:lnTo>
                  <a:lnTo>
                    <a:pt x="74878" y="449261"/>
                  </a:lnTo>
                  <a:lnTo>
                    <a:pt x="45732" y="443377"/>
                  </a:lnTo>
                  <a:lnTo>
                    <a:pt x="21931" y="427330"/>
                  </a:lnTo>
                  <a:lnTo>
                    <a:pt x="5884" y="403529"/>
                  </a:lnTo>
                  <a:lnTo>
                    <a:pt x="0" y="374383"/>
                  </a:lnTo>
                  <a:lnTo>
                    <a:pt x="0" y="74878"/>
                  </a:lnTo>
                  <a:close/>
                </a:path>
              </a:pathLst>
            </a:custGeom>
            <a:ln w="25399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308799" y="3730529"/>
            <a:ext cx="54165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500" b="1" spc="-5" dirty="0">
                <a:latin typeface="Arial"/>
                <a:cs typeface="Arial"/>
              </a:rPr>
              <a:t>HTML</a:t>
            </a:r>
            <a:endParaRPr sz="15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451849" y="2151583"/>
            <a:ext cx="735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Server</a:t>
            </a:r>
            <a:endParaRPr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9140824" y="3416300"/>
            <a:ext cx="1265555" cy="690880"/>
            <a:chOff x="7459661" y="3416300"/>
            <a:chExt cx="1265555" cy="690880"/>
          </a:xfrm>
        </p:grpSpPr>
        <p:sp>
          <p:nvSpPr>
            <p:cNvPr id="23" name="object 23"/>
            <p:cNvSpPr/>
            <p:nvPr/>
          </p:nvSpPr>
          <p:spPr>
            <a:xfrm>
              <a:off x="7472361" y="3428999"/>
              <a:ext cx="1240155" cy="665480"/>
            </a:xfrm>
            <a:custGeom>
              <a:avLst/>
              <a:gdLst/>
              <a:ahLst/>
              <a:cxnLst/>
              <a:rect l="l" t="t" r="r" b="b"/>
              <a:pathLst>
                <a:path w="1240154" h="665479">
                  <a:moveTo>
                    <a:pt x="1128974" y="665161"/>
                  </a:moveTo>
                  <a:lnTo>
                    <a:pt x="110862" y="665161"/>
                  </a:lnTo>
                  <a:lnTo>
                    <a:pt x="67709" y="656449"/>
                  </a:lnTo>
                  <a:lnTo>
                    <a:pt x="32471" y="632691"/>
                  </a:lnTo>
                  <a:lnTo>
                    <a:pt x="8712" y="597452"/>
                  </a:lnTo>
                  <a:lnTo>
                    <a:pt x="0" y="554299"/>
                  </a:lnTo>
                  <a:lnTo>
                    <a:pt x="0" y="110862"/>
                  </a:lnTo>
                  <a:lnTo>
                    <a:pt x="8712" y="67709"/>
                  </a:lnTo>
                  <a:lnTo>
                    <a:pt x="32471" y="32470"/>
                  </a:lnTo>
                  <a:lnTo>
                    <a:pt x="67709" y="8712"/>
                  </a:lnTo>
                  <a:lnTo>
                    <a:pt x="110862" y="0"/>
                  </a:lnTo>
                  <a:lnTo>
                    <a:pt x="1128974" y="0"/>
                  </a:lnTo>
                  <a:lnTo>
                    <a:pt x="1171400" y="8438"/>
                  </a:lnTo>
                  <a:lnTo>
                    <a:pt x="1207366" y="32470"/>
                  </a:lnTo>
                  <a:lnTo>
                    <a:pt x="1231398" y="68437"/>
                  </a:lnTo>
                  <a:lnTo>
                    <a:pt x="1239837" y="110862"/>
                  </a:lnTo>
                  <a:lnTo>
                    <a:pt x="1239837" y="554299"/>
                  </a:lnTo>
                  <a:lnTo>
                    <a:pt x="1231125" y="597452"/>
                  </a:lnTo>
                  <a:lnTo>
                    <a:pt x="1207366" y="632691"/>
                  </a:lnTo>
                  <a:lnTo>
                    <a:pt x="1172127" y="656449"/>
                  </a:lnTo>
                  <a:lnTo>
                    <a:pt x="1128974" y="665161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472361" y="3429000"/>
              <a:ext cx="1240155" cy="665480"/>
            </a:xfrm>
            <a:custGeom>
              <a:avLst/>
              <a:gdLst/>
              <a:ahLst/>
              <a:cxnLst/>
              <a:rect l="l" t="t" r="r" b="b"/>
              <a:pathLst>
                <a:path w="1240154" h="665479">
                  <a:moveTo>
                    <a:pt x="0" y="110862"/>
                  </a:moveTo>
                  <a:lnTo>
                    <a:pt x="8712" y="67709"/>
                  </a:lnTo>
                  <a:lnTo>
                    <a:pt x="32471" y="32470"/>
                  </a:lnTo>
                  <a:lnTo>
                    <a:pt x="67709" y="8712"/>
                  </a:lnTo>
                  <a:lnTo>
                    <a:pt x="110862" y="0"/>
                  </a:lnTo>
                  <a:lnTo>
                    <a:pt x="1128974" y="0"/>
                  </a:lnTo>
                  <a:lnTo>
                    <a:pt x="1171400" y="8438"/>
                  </a:lnTo>
                  <a:lnTo>
                    <a:pt x="1207366" y="32470"/>
                  </a:lnTo>
                  <a:lnTo>
                    <a:pt x="1231398" y="68437"/>
                  </a:lnTo>
                  <a:lnTo>
                    <a:pt x="1239837" y="110862"/>
                  </a:lnTo>
                  <a:lnTo>
                    <a:pt x="1239837" y="554299"/>
                  </a:lnTo>
                  <a:lnTo>
                    <a:pt x="1231125" y="597452"/>
                  </a:lnTo>
                  <a:lnTo>
                    <a:pt x="1207366" y="632691"/>
                  </a:lnTo>
                  <a:lnTo>
                    <a:pt x="1172127" y="656449"/>
                  </a:lnTo>
                  <a:lnTo>
                    <a:pt x="1128974" y="665161"/>
                  </a:lnTo>
                  <a:lnTo>
                    <a:pt x="110862" y="665161"/>
                  </a:lnTo>
                  <a:lnTo>
                    <a:pt x="67709" y="656449"/>
                  </a:lnTo>
                  <a:lnTo>
                    <a:pt x="32471" y="632691"/>
                  </a:lnTo>
                  <a:lnTo>
                    <a:pt x="8712" y="597452"/>
                  </a:lnTo>
                  <a:lnTo>
                    <a:pt x="0" y="554299"/>
                  </a:lnTo>
                  <a:lnTo>
                    <a:pt x="0" y="110862"/>
                  </a:lnTo>
                  <a:close/>
                </a:path>
              </a:pathLst>
            </a:custGeom>
            <a:ln w="25399">
              <a:solidFill>
                <a:srgbClr val="0095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9379700" y="3600176"/>
            <a:ext cx="800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MySQL</a:t>
            </a:r>
            <a:endParaRPr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567487" y="4097337"/>
            <a:ext cx="4850130" cy="1282700"/>
            <a:chOff x="4886325" y="4097337"/>
            <a:chExt cx="4850130" cy="1282700"/>
          </a:xfrm>
        </p:grpSpPr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99025" y="4110037"/>
              <a:ext cx="4824411" cy="125729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899025" y="4110037"/>
              <a:ext cx="4824730" cy="1257300"/>
            </a:xfrm>
            <a:custGeom>
              <a:avLst/>
              <a:gdLst/>
              <a:ahLst/>
              <a:cxnLst/>
              <a:rect l="l" t="t" r="r" b="b"/>
              <a:pathLst>
                <a:path w="4824730" h="1257300">
                  <a:moveTo>
                    <a:pt x="0" y="209553"/>
                  </a:moveTo>
                  <a:lnTo>
                    <a:pt x="5534" y="161505"/>
                  </a:lnTo>
                  <a:lnTo>
                    <a:pt x="21299" y="117397"/>
                  </a:lnTo>
                  <a:lnTo>
                    <a:pt x="46036" y="78488"/>
                  </a:lnTo>
                  <a:lnTo>
                    <a:pt x="78488" y="46036"/>
                  </a:lnTo>
                  <a:lnTo>
                    <a:pt x="117397" y="21299"/>
                  </a:lnTo>
                  <a:lnTo>
                    <a:pt x="161505" y="5534"/>
                  </a:lnTo>
                  <a:lnTo>
                    <a:pt x="209554" y="0"/>
                  </a:lnTo>
                  <a:lnTo>
                    <a:pt x="4614857" y="0"/>
                  </a:lnTo>
                  <a:lnTo>
                    <a:pt x="4655930" y="4063"/>
                  </a:lnTo>
                  <a:lnTo>
                    <a:pt x="4695050" y="15951"/>
                  </a:lnTo>
                  <a:lnTo>
                    <a:pt x="4731118" y="35207"/>
                  </a:lnTo>
                  <a:lnTo>
                    <a:pt x="4763034" y="61376"/>
                  </a:lnTo>
                  <a:lnTo>
                    <a:pt x="4789204" y="93293"/>
                  </a:lnTo>
                  <a:lnTo>
                    <a:pt x="4808460" y="129361"/>
                  </a:lnTo>
                  <a:lnTo>
                    <a:pt x="4820348" y="168481"/>
                  </a:lnTo>
                  <a:lnTo>
                    <a:pt x="4824411" y="209553"/>
                  </a:lnTo>
                  <a:lnTo>
                    <a:pt x="4824411" y="1047745"/>
                  </a:lnTo>
                  <a:lnTo>
                    <a:pt x="4818877" y="1095794"/>
                  </a:lnTo>
                  <a:lnTo>
                    <a:pt x="4803112" y="1139902"/>
                  </a:lnTo>
                  <a:lnTo>
                    <a:pt x="4778375" y="1178811"/>
                  </a:lnTo>
                  <a:lnTo>
                    <a:pt x="4745923" y="1211263"/>
                  </a:lnTo>
                  <a:lnTo>
                    <a:pt x="4707014" y="1236000"/>
                  </a:lnTo>
                  <a:lnTo>
                    <a:pt x="4662906" y="1251765"/>
                  </a:lnTo>
                  <a:lnTo>
                    <a:pt x="4614857" y="1257299"/>
                  </a:lnTo>
                  <a:lnTo>
                    <a:pt x="209554" y="1257299"/>
                  </a:lnTo>
                  <a:lnTo>
                    <a:pt x="161505" y="1251765"/>
                  </a:lnTo>
                  <a:lnTo>
                    <a:pt x="117397" y="1236000"/>
                  </a:lnTo>
                  <a:lnTo>
                    <a:pt x="78488" y="1211263"/>
                  </a:lnTo>
                  <a:lnTo>
                    <a:pt x="46036" y="1178811"/>
                  </a:lnTo>
                  <a:lnTo>
                    <a:pt x="21299" y="1139902"/>
                  </a:lnTo>
                  <a:lnTo>
                    <a:pt x="5534" y="1095794"/>
                  </a:lnTo>
                  <a:lnTo>
                    <a:pt x="0" y="1047745"/>
                  </a:lnTo>
                  <a:lnTo>
                    <a:pt x="0" y="209553"/>
                  </a:lnTo>
                  <a:close/>
                </a:path>
              </a:pathLst>
            </a:custGeom>
            <a:ln w="25399">
              <a:solidFill>
                <a:srgbClr val="0095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8014202" y="4186221"/>
            <a:ext cx="19646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Operating</a:t>
            </a:r>
            <a:r>
              <a:rPr b="1" spc="-8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System</a:t>
            </a:r>
            <a:endParaRPr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0406062" y="3409950"/>
            <a:ext cx="1186180" cy="690880"/>
            <a:chOff x="8724900" y="3409950"/>
            <a:chExt cx="1186180" cy="690880"/>
          </a:xfrm>
        </p:grpSpPr>
        <p:sp>
          <p:nvSpPr>
            <p:cNvPr id="31" name="object 31"/>
            <p:cNvSpPr/>
            <p:nvPr/>
          </p:nvSpPr>
          <p:spPr>
            <a:xfrm>
              <a:off x="8737600" y="3422650"/>
              <a:ext cx="1160780" cy="665480"/>
            </a:xfrm>
            <a:custGeom>
              <a:avLst/>
              <a:gdLst/>
              <a:ahLst/>
              <a:cxnLst/>
              <a:rect l="l" t="t" r="r" b="b"/>
              <a:pathLst>
                <a:path w="1160779" h="665479">
                  <a:moveTo>
                    <a:pt x="1049599" y="665161"/>
                  </a:moveTo>
                  <a:lnTo>
                    <a:pt x="110862" y="665161"/>
                  </a:lnTo>
                  <a:lnTo>
                    <a:pt x="67709" y="656449"/>
                  </a:lnTo>
                  <a:lnTo>
                    <a:pt x="32470" y="632691"/>
                  </a:lnTo>
                  <a:lnTo>
                    <a:pt x="8712" y="597452"/>
                  </a:lnTo>
                  <a:lnTo>
                    <a:pt x="0" y="554299"/>
                  </a:lnTo>
                  <a:lnTo>
                    <a:pt x="0" y="110862"/>
                  </a:lnTo>
                  <a:lnTo>
                    <a:pt x="8712" y="67709"/>
                  </a:lnTo>
                  <a:lnTo>
                    <a:pt x="32470" y="32470"/>
                  </a:lnTo>
                  <a:lnTo>
                    <a:pt x="67709" y="8712"/>
                  </a:lnTo>
                  <a:lnTo>
                    <a:pt x="110862" y="0"/>
                  </a:lnTo>
                  <a:lnTo>
                    <a:pt x="1049599" y="0"/>
                  </a:lnTo>
                  <a:lnTo>
                    <a:pt x="1092024" y="8438"/>
                  </a:lnTo>
                  <a:lnTo>
                    <a:pt x="1127991" y="32470"/>
                  </a:lnTo>
                  <a:lnTo>
                    <a:pt x="1152023" y="68437"/>
                  </a:lnTo>
                  <a:lnTo>
                    <a:pt x="1160461" y="110862"/>
                  </a:lnTo>
                  <a:lnTo>
                    <a:pt x="1160461" y="554299"/>
                  </a:lnTo>
                  <a:lnTo>
                    <a:pt x="1151749" y="597452"/>
                  </a:lnTo>
                  <a:lnTo>
                    <a:pt x="1127991" y="632691"/>
                  </a:lnTo>
                  <a:lnTo>
                    <a:pt x="1092752" y="656449"/>
                  </a:lnTo>
                  <a:lnTo>
                    <a:pt x="1049599" y="665161"/>
                  </a:lnTo>
                  <a:close/>
                </a:path>
              </a:pathLst>
            </a:custGeom>
            <a:solidFill>
              <a:srgbClr val="FF7B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737600" y="3422650"/>
              <a:ext cx="1160780" cy="665480"/>
            </a:xfrm>
            <a:custGeom>
              <a:avLst/>
              <a:gdLst/>
              <a:ahLst/>
              <a:cxnLst/>
              <a:rect l="l" t="t" r="r" b="b"/>
              <a:pathLst>
                <a:path w="1160779" h="665479">
                  <a:moveTo>
                    <a:pt x="0" y="110862"/>
                  </a:moveTo>
                  <a:lnTo>
                    <a:pt x="8712" y="67709"/>
                  </a:lnTo>
                  <a:lnTo>
                    <a:pt x="32470" y="32470"/>
                  </a:lnTo>
                  <a:lnTo>
                    <a:pt x="67709" y="8712"/>
                  </a:lnTo>
                  <a:lnTo>
                    <a:pt x="110862" y="0"/>
                  </a:lnTo>
                  <a:lnTo>
                    <a:pt x="1049599" y="0"/>
                  </a:lnTo>
                  <a:lnTo>
                    <a:pt x="1092024" y="8438"/>
                  </a:lnTo>
                  <a:lnTo>
                    <a:pt x="1127991" y="32470"/>
                  </a:lnTo>
                  <a:lnTo>
                    <a:pt x="1152023" y="68437"/>
                  </a:lnTo>
                  <a:lnTo>
                    <a:pt x="1160461" y="110862"/>
                  </a:lnTo>
                  <a:lnTo>
                    <a:pt x="1160461" y="554299"/>
                  </a:lnTo>
                  <a:lnTo>
                    <a:pt x="1151749" y="597452"/>
                  </a:lnTo>
                  <a:lnTo>
                    <a:pt x="1127991" y="632691"/>
                  </a:lnTo>
                  <a:lnTo>
                    <a:pt x="1092752" y="656449"/>
                  </a:lnTo>
                  <a:lnTo>
                    <a:pt x="1049599" y="665161"/>
                  </a:lnTo>
                  <a:lnTo>
                    <a:pt x="110862" y="665161"/>
                  </a:lnTo>
                  <a:lnTo>
                    <a:pt x="67709" y="656449"/>
                  </a:lnTo>
                  <a:lnTo>
                    <a:pt x="32470" y="632691"/>
                  </a:lnTo>
                  <a:lnTo>
                    <a:pt x="8712" y="597452"/>
                  </a:lnTo>
                  <a:lnTo>
                    <a:pt x="0" y="554299"/>
                  </a:lnTo>
                  <a:lnTo>
                    <a:pt x="0" y="110862"/>
                  </a:lnTo>
                  <a:close/>
                </a:path>
              </a:pathLst>
            </a:custGeom>
            <a:ln w="25399">
              <a:solidFill>
                <a:srgbClr val="0095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0554611" y="3493815"/>
            <a:ext cx="900430" cy="501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445" algn="ctr">
              <a:lnSpc>
                <a:spcPts val="211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PHP</a:t>
            </a:r>
            <a:endParaRPr>
              <a:latin typeface="Arial"/>
              <a:cs typeface="Arial"/>
            </a:endParaRPr>
          </a:p>
          <a:p>
            <a:pPr marR="5080" algn="ctr">
              <a:lnSpc>
                <a:spcPts val="1630"/>
              </a:lnSpc>
            </a:pPr>
            <a:r>
              <a:rPr sz="1400" b="1" spc="-5" dirty="0">
                <a:latin typeface="Arial"/>
                <a:cs typeface="Arial"/>
              </a:rPr>
              <a:t>interpreter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383960" y="6165080"/>
            <a:ext cx="3605529" cy="1205865"/>
            <a:chOff x="1702797" y="6165079"/>
            <a:chExt cx="3605529" cy="1205865"/>
          </a:xfrm>
        </p:grpSpPr>
        <p:sp>
          <p:nvSpPr>
            <p:cNvPr id="35" name="object 35"/>
            <p:cNvSpPr/>
            <p:nvPr/>
          </p:nvSpPr>
          <p:spPr>
            <a:xfrm>
              <a:off x="1843683" y="6257924"/>
              <a:ext cx="1590040" cy="687705"/>
            </a:xfrm>
            <a:custGeom>
              <a:avLst/>
              <a:gdLst/>
              <a:ahLst/>
              <a:cxnLst/>
              <a:rect l="l" t="t" r="r" b="b"/>
              <a:pathLst>
                <a:path w="1590039" h="687704">
                  <a:moveTo>
                    <a:pt x="0" y="0"/>
                  </a:moveTo>
                  <a:lnTo>
                    <a:pt x="1590041" y="0"/>
                  </a:lnTo>
                  <a:lnTo>
                    <a:pt x="1590041" y="687299"/>
                  </a:lnTo>
                </a:path>
              </a:pathLst>
            </a:custGeom>
            <a:ln w="571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02797" y="6165079"/>
              <a:ext cx="233730" cy="18568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32506" y="6603333"/>
              <a:ext cx="1862650" cy="754297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3432506" y="6603333"/>
              <a:ext cx="1863089" cy="754380"/>
            </a:xfrm>
            <a:custGeom>
              <a:avLst/>
              <a:gdLst/>
              <a:ahLst/>
              <a:cxnLst/>
              <a:rect l="l" t="t" r="r" b="b"/>
              <a:pathLst>
                <a:path w="1863089" h="754379">
                  <a:moveTo>
                    <a:pt x="169221" y="248321"/>
                  </a:moveTo>
                  <a:lnTo>
                    <a:pt x="166541" y="225914"/>
                  </a:lnTo>
                  <a:lnTo>
                    <a:pt x="169550" y="203630"/>
                  </a:lnTo>
                  <a:lnTo>
                    <a:pt x="192263" y="160731"/>
                  </a:lnTo>
                  <a:lnTo>
                    <a:pt x="235552" y="122941"/>
                  </a:lnTo>
                  <a:lnTo>
                    <a:pt x="296058" y="93215"/>
                  </a:lnTo>
                  <a:lnTo>
                    <a:pt x="369064" y="73844"/>
                  </a:lnTo>
                  <a:lnTo>
                    <a:pt x="408436" y="68555"/>
                  </a:lnTo>
                  <a:lnTo>
                    <a:pt x="448950" y="66334"/>
                  </a:lnTo>
                  <a:lnTo>
                    <a:pt x="489626" y="67256"/>
                  </a:lnTo>
                  <a:lnTo>
                    <a:pt x="529482" y="71276"/>
                  </a:lnTo>
                  <a:lnTo>
                    <a:pt x="567942" y="78310"/>
                  </a:lnTo>
                  <a:lnTo>
                    <a:pt x="604426" y="88275"/>
                  </a:lnTo>
                  <a:lnTo>
                    <a:pt x="618309" y="75674"/>
                  </a:lnTo>
                  <a:lnTo>
                    <a:pt x="653423" y="53606"/>
                  </a:lnTo>
                  <a:lnTo>
                    <a:pt x="696941" y="36543"/>
                  </a:lnTo>
                  <a:lnTo>
                    <a:pt x="746228" y="25506"/>
                  </a:lnTo>
                  <a:lnTo>
                    <a:pt x="798969" y="21026"/>
                  </a:lnTo>
                  <a:lnTo>
                    <a:pt x="825609" y="21350"/>
                  </a:lnTo>
                  <a:lnTo>
                    <a:pt x="877867" y="27078"/>
                  </a:lnTo>
                  <a:lnTo>
                    <a:pt x="926330" y="39316"/>
                  </a:lnTo>
                  <a:lnTo>
                    <a:pt x="968397" y="57379"/>
                  </a:lnTo>
                  <a:lnTo>
                    <a:pt x="980374" y="46008"/>
                  </a:lnTo>
                  <a:lnTo>
                    <a:pt x="1030243" y="18140"/>
                  </a:lnTo>
                  <a:lnTo>
                    <a:pt x="1072525" y="6157"/>
                  </a:lnTo>
                  <a:lnTo>
                    <a:pt x="1118877" y="406"/>
                  </a:lnTo>
                  <a:lnTo>
                    <a:pt x="1142716" y="0"/>
                  </a:lnTo>
                  <a:lnTo>
                    <a:pt x="1166365" y="1252"/>
                  </a:lnTo>
                  <a:lnTo>
                    <a:pt x="1211948" y="8645"/>
                  </a:lnTo>
                  <a:lnTo>
                    <a:pt x="1252723" y="22116"/>
                  </a:lnTo>
                  <a:lnTo>
                    <a:pt x="1286068" y="40797"/>
                  </a:lnTo>
                  <a:lnTo>
                    <a:pt x="1330127" y="19253"/>
                  </a:lnTo>
                  <a:lnTo>
                    <a:pt x="1383317" y="5328"/>
                  </a:lnTo>
                  <a:lnTo>
                    <a:pt x="1441453" y="126"/>
                  </a:lnTo>
                  <a:lnTo>
                    <a:pt x="1470875" y="939"/>
                  </a:lnTo>
                  <a:lnTo>
                    <a:pt x="1527904" y="9370"/>
                  </a:lnTo>
                  <a:lnTo>
                    <a:pt x="1578135" y="26138"/>
                  </a:lnTo>
                  <a:lnTo>
                    <a:pt x="1618102" y="50060"/>
                  </a:lnTo>
                  <a:lnTo>
                    <a:pt x="1644236" y="79023"/>
                  </a:lnTo>
                  <a:lnTo>
                    <a:pt x="1651546" y="94803"/>
                  </a:lnTo>
                  <a:lnTo>
                    <a:pt x="1674851" y="99082"/>
                  </a:lnTo>
                  <a:lnTo>
                    <a:pt x="1718264" y="111566"/>
                  </a:lnTo>
                  <a:lnTo>
                    <a:pt x="1756019" y="128901"/>
                  </a:lnTo>
                  <a:lnTo>
                    <a:pt x="1798021" y="162093"/>
                  </a:lnTo>
                  <a:lnTo>
                    <a:pt x="1818940" y="200918"/>
                  </a:lnTo>
                  <a:lnTo>
                    <a:pt x="1820804" y="214458"/>
                  </a:lnTo>
                  <a:lnTo>
                    <a:pt x="1820042" y="228034"/>
                  </a:lnTo>
                  <a:lnTo>
                    <a:pt x="1816680" y="241453"/>
                  </a:lnTo>
                  <a:lnTo>
                    <a:pt x="1810750" y="254596"/>
                  </a:lnTo>
                  <a:lnTo>
                    <a:pt x="1802285" y="267347"/>
                  </a:lnTo>
                  <a:lnTo>
                    <a:pt x="1840239" y="303514"/>
                  </a:lnTo>
                  <a:lnTo>
                    <a:pt x="1860039" y="343871"/>
                  </a:lnTo>
                  <a:lnTo>
                    <a:pt x="1862650" y="364802"/>
                  </a:lnTo>
                  <a:lnTo>
                    <a:pt x="1860319" y="385658"/>
                  </a:lnTo>
                  <a:lnTo>
                    <a:pt x="1841089" y="426085"/>
                  </a:lnTo>
                  <a:lnTo>
                    <a:pt x="1803609" y="462423"/>
                  </a:lnTo>
                  <a:lnTo>
                    <a:pt x="1750431" y="492204"/>
                  </a:lnTo>
                  <a:lnTo>
                    <a:pt x="1685166" y="513441"/>
                  </a:lnTo>
                  <a:lnTo>
                    <a:pt x="1612181" y="524688"/>
                  </a:lnTo>
                  <a:lnTo>
                    <a:pt x="1591977" y="577731"/>
                  </a:lnTo>
                  <a:lnTo>
                    <a:pt x="1558149" y="608966"/>
                  </a:lnTo>
                  <a:lnTo>
                    <a:pt x="1510839" y="634111"/>
                  </a:lnTo>
                  <a:lnTo>
                    <a:pt x="1453007" y="651626"/>
                  </a:lnTo>
                  <a:lnTo>
                    <a:pt x="1389144" y="660137"/>
                  </a:lnTo>
                  <a:lnTo>
                    <a:pt x="1323171" y="659132"/>
                  </a:lnTo>
                  <a:lnTo>
                    <a:pt x="1260241" y="648676"/>
                  </a:lnTo>
                  <a:lnTo>
                    <a:pt x="1216440" y="661305"/>
                  </a:lnTo>
                  <a:lnTo>
                    <a:pt x="1171960" y="699167"/>
                  </a:lnTo>
                  <a:lnTo>
                    <a:pt x="1109889" y="728811"/>
                  </a:lnTo>
                  <a:lnTo>
                    <a:pt x="1035702" y="747627"/>
                  </a:lnTo>
                  <a:lnTo>
                    <a:pt x="995573" y="752548"/>
                  </a:lnTo>
                  <a:lnTo>
                    <a:pt x="954563" y="754297"/>
                  </a:lnTo>
                  <a:lnTo>
                    <a:pt x="913727" y="752844"/>
                  </a:lnTo>
                  <a:lnTo>
                    <a:pt x="873674" y="748237"/>
                  </a:lnTo>
                  <a:lnTo>
                    <a:pt x="835014" y="740521"/>
                  </a:lnTo>
                  <a:lnTo>
                    <a:pt x="765604" y="716547"/>
                  </a:lnTo>
                  <a:lnTo>
                    <a:pt x="711021" y="682832"/>
                  </a:lnTo>
                  <a:lnTo>
                    <a:pt x="651307" y="698474"/>
                  </a:lnTo>
                  <a:lnTo>
                    <a:pt x="587199" y="707252"/>
                  </a:lnTo>
                  <a:lnTo>
                    <a:pt x="554236" y="708968"/>
                  </a:lnTo>
                  <a:lnTo>
                    <a:pt x="521213" y="708862"/>
                  </a:lnTo>
                  <a:lnTo>
                    <a:pt x="455970" y="703220"/>
                  </a:lnTo>
                  <a:lnTo>
                    <a:pt x="394027" y="690534"/>
                  </a:lnTo>
                  <a:lnTo>
                    <a:pt x="337834" y="671329"/>
                  </a:lnTo>
                  <a:lnTo>
                    <a:pt x="289587" y="646357"/>
                  </a:lnTo>
                  <a:lnTo>
                    <a:pt x="251224" y="616607"/>
                  </a:lnTo>
                  <a:lnTo>
                    <a:pt x="194185" y="615486"/>
                  </a:lnTo>
                  <a:lnTo>
                    <a:pt x="140409" y="604999"/>
                  </a:lnTo>
                  <a:lnTo>
                    <a:pt x="94848" y="586113"/>
                  </a:lnTo>
                  <a:lnTo>
                    <a:pt x="61723" y="560576"/>
                  </a:lnTo>
                  <a:lnTo>
                    <a:pt x="41567" y="515107"/>
                  </a:lnTo>
                  <a:lnTo>
                    <a:pt x="60022" y="469327"/>
                  </a:lnTo>
                  <a:lnTo>
                    <a:pt x="92215" y="443417"/>
                  </a:lnTo>
                  <a:lnTo>
                    <a:pt x="47031" y="422879"/>
                  </a:lnTo>
                  <a:lnTo>
                    <a:pt x="15468" y="395608"/>
                  </a:lnTo>
                  <a:lnTo>
                    <a:pt x="0" y="348046"/>
                  </a:lnTo>
                  <a:lnTo>
                    <a:pt x="3926" y="331896"/>
                  </a:lnTo>
                  <a:lnTo>
                    <a:pt x="41712" y="288351"/>
                  </a:lnTo>
                  <a:lnTo>
                    <a:pt x="85399" y="266677"/>
                  </a:lnTo>
                  <a:lnTo>
                    <a:pt x="138706" y="253605"/>
                  </a:lnTo>
                  <a:lnTo>
                    <a:pt x="167628" y="250660"/>
                  </a:lnTo>
                  <a:lnTo>
                    <a:pt x="169221" y="248321"/>
                  </a:lnTo>
                  <a:close/>
                </a:path>
                <a:path w="1863089" h="754379">
                  <a:moveTo>
                    <a:pt x="203375" y="454414"/>
                  </a:moveTo>
                  <a:lnTo>
                    <a:pt x="196269" y="454640"/>
                  </a:lnTo>
                  <a:lnTo>
                    <a:pt x="189162" y="454718"/>
                  </a:lnTo>
                  <a:lnTo>
                    <a:pt x="146869" y="452075"/>
                  </a:lnTo>
                  <a:lnTo>
                    <a:pt x="106789" y="444216"/>
                  </a:lnTo>
                  <a:lnTo>
                    <a:pt x="100465" y="442419"/>
                  </a:lnTo>
                  <a:lnTo>
                    <a:pt x="94283" y="440485"/>
                  </a:lnTo>
                </a:path>
                <a:path w="1863089" h="754379">
                  <a:moveTo>
                    <a:pt x="299632" y="606658"/>
                  </a:moveTo>
                  <a:lnTo>
                    <a:pt x="295799" y="607496"/>
                  </a:lnTo>
                  <a:lnTo>
                    <a:pt x="291923" y="608263"/>
                  </a:lnTo>
                  <a:lnTo>
                    <a:pt x="288004" y="608962"/>
                  </a:lnTo>
                  <a:lnTo>
                    <a:pt x="284085" y="609660"/>
                  </a:lnTo>
                  <a:lnTo>
                    <a:pt x="280122" y="610288"/>
                  </a:lnTo>
                  <a:lnTo>
                    <a:pt x="255961" y="613046"/>
                  </a:lnTo>
                  <a:lnTo>
                    <a:pt x="251913" y="613308"/>
                  </a:lnTo>
                </a:path>
                <a:path w="1863089" h="754379">
                  <a:moveTo>
                    <a:pt x="710935" y="679812"/>
                  </a:moveTo>
                  <a:lnTo>
                    <a:pt x="708006" y="677421"/>
                  </a:lnTo>
                  <a:lnTo>
                    <a:pt x="705249" y="675012"/>
                  </a:lnTo>
                  <a:lnTo>
                    <a:pt x="702622" y="672551"/>
                  </a:lnTo>
                  <a:lnTo>
                    <a:pt x="699995" y="670090"/>
                  </a:lnTo>
                  <a:lnTo>
                    <a:pt x="697454" y="667576"/>
                  </a:lnTo>
                  <a:lnTo>
                    <a:pt x="695042" y="665046"/>
                  </a:lnTo>
                  <a:lnTo>
                    <a:pt x="692630" y="662514"/>
                  </a:lnTo>
                  <a:lnTo>
                    <a:pt x="690391" y="659931"/>
                  </a:lnTo>
                  <a:lnTo>
                    <a:pt x="688237" y="657330"/>
                  </a:lnTo>
                  <a:lnTo>
                    <a:pt x="686084" y="654729"/>
                  </a:lnTo>
                  <a:lnTo>
                    <a:pt x="684017" y="652093"/>
                  </a:lnTo>
                  <a:lnTo>
                    <a:pt x="682122" y="649440"/>
                  </a:lnTo>
                </a:path>
                <a:path w="1863089" h="754379">
                  <a:moveTo>
                    <a:pt x="1242785" y="604074"/>
                  </a:moveTo>
                  <a:lnTo>
                    <a:pt x="1242354" y="606885"/>
                  </a:lnTo>
                  <a:lnTo>
                    <a:pt x="1241794" y="609713"/>
                  </a:lnTo>
                  <a:lnTo>
                    <a:pt x="1241105" y="612505"/>
                  </a:lnTo>
                  <a:lnTo>
                    <a:pt x="1240416" y="615316"/>
                  </a:lnTo>
                  <a:lnTo>
                    <a:pt x="1239554" y="618108"/>
                  </a:lnTo>
                  <a:lnTo>
                    <a:pt x="1238607" y="620901"/>
                  </a:lnTo>
                  <a:lnTo>
                    <a:pt x="1237660" y="623677"/>
                  </a:lnTo>
                  <a:lnTo>
                    <a:pt x="1236583" y="626452"/>
                  </a:lnTo>
                  <a:lnTo>
                    <a:pt x="1235334" y="629192"/>
                  </a:lnTo>
                  <a:lnTo>
                    <a:pt x="1234128" y="631950"/>
                  </a:lnTo>
                  <a:lnTo>
                    <a:pt x="1232750" y="634673"/>
                  </a:lnTo>
                  <a:lnTo>
                    <a:pt x="1231285" y="637396"/>
                  </a:lnTo>
                </a:path>
              </a:pathLst>
            </a:custGeom>
            <a:ln w="25399">
              <a:solidFill>
                <a:srgbClr val="0095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90939" y="6988790"/>
              <a:ext cx="165415" cy="14995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58867" y="6856131"/>
              <a:ext cx="87762" cy="72110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3601728" y="6641669"/>
              <a:ext cx="1485900" cy="234950"/>
            </a:xfrm>
            <a:custGeom>
              <a:avLst/>
              <a:gdLst/>
              <a:ahLst/>
              <a:cxnLst/>
              <a:rect l="l" t="t" r="r" b="b"/>
              <a:pathLst>
                <a:path w="1485900" h="234950">
                  <a:moveTo>
                    <a:pt x="1482582" y="53866"/>
                  </a:moveTo>
                  <a:lnTo>
                    <a:pt x="1483142" y="55681"/>
                  </a:lnTo>
                  <a:lnTo>
                    <a:pt x="1483659" y="57497"/>
                  </a:lnTo>
                  <a:lnTo>
                    <a:pt x="1484090" y="59329"/>
                  </a:lnTo>
                  <a:lnTo>
                    <a:pt x="1484564" y="61162"/>
                  </a:lnTo>
                  <a:lnTo>
                    <a:pt x="1484908" y="62995"/>
                  </a:lnTo>
                  <a:lnTo>
                    <a:pt x="1485167" y="64845"/>
                  </a:lnTo>
                  <a:lnTo>
                    <a:pt x="1485468" y="66678"/>
                  </a:lnTo>
                  <a:lnTo>
                    <a:pt x="1485640" y="68529"/>
                  </a:lnTo>
                  <a:lnTo>
                    <a:pt x="1485769" y="70379"/>
                  </a:lnTo>
                  <a:lnTo>
                    <a:pt x="1485856" y="72229"/>
                  </a:lnTo>
                  <a:lnTo>
                    <a:pt x="1485899" y="74079"/>
                  </a:lnTo>
                  <a:lnTo>
                    <a:pt x="1485856" y="75929"/>
                  </a:lnTo>
                </a:path>
                <a:path w="1485900" h="234950">
                  <a:moveTo>
                    <a:pt x="1084373" y="28137"/>
                  </a:moveTo>
                  <a:lnTo>
                    <a:pt x="1086397" y="25589"/>
                  </a:lnTo>
                  <a:lnTo>
                    <a:pt x="1088594" y="23093"/>
                  </a:lnTo>
                  <a:lnTo>
                    <a:pt x="1090962" y="20632"/>
                  </a:lnTo>
                  <a:lnTo>
                    <a:pt x="1093288" y="18188"/>
                  </a:lnTo>
                  <a:lnTo>
                    <a:pt x="1095829" y="15779"/>
                  </a:lnTo>
                  <a:lnTo>
                    <a:pt x="1113056" y="2111"/>
                  </a:lnTo>
                  <a:lnTo>
                    <a:pt x="1116330" y="0"/>
                  </a:lnTo>
                </a:path>
                <a:path w="1485900" h="234950">
                  <a:moveTo>
                    <a:pt x="785608" y="41543"/>
                  </a:moveTo>
                  <a:lnTo>
                    <a:pt x="786426" y="39431"/>
                  </a:lnTo>
                  <a:lnTo>
                    <a:pt x="787331" y="37354"/>
                  </a:lnTo>
                  <a:lnTo>
                    <a:pt x="796160" y="23128"/>
                  </a:lnTo>
                  <a:lnTo>
                    <a:pt x="797667" y="21155"/>
                  </a:lnTo>
                  <a:lnTo>
                    <a:pt x="799304" y="19199"/>
                  </a:lnTo>
                  <a:lnTo>
                    <a:pt x="801070" y="17280"/>
                  </a:lnTo>
                </a:path>
                <a:path w="1485900" h="234950">
                  <a:moveTo>
                    <a:pt x="434989" y="49782"/>
                  </a:moveTo>
                  <a:lnTo>
                    <a:pt x="440028" y="51405"/>
                  </a:lnTo>
                  <a:lnTo>
                    <a:pt x="445024" y="53132"/>
                  </a:lnTo>
                  <a:lnTo>
                    <a:pt x="449891" y="54948"/>
                  </a:lnTo>
                  <a:lnTo>
                    <a:pt x="454801" y="56746"/>
                  </a:lnTo>
                  <a:lnTo>
                    <a:pt x="459581" y="58631"/>
                  </a:lnTo>
                  <a:lnTo>
                    <a:pt x="464233" y="60604"/>
                  </a:lnTo>
                  <a:lnTo>
                    <a:pt x="468927" y="62576"/>
                  </a:lnTo>
                  <a:lnTo>
                    <a:pt x="473492" y="64618"/>
                  </a:lnTo>
                  <a:lnTo>
                    <a:pt x="477928" y="66730"/>
                  </a:lnTo>
                  <a:lnTo>
                    <a:pt x="482408" y="68843"/>
                  </a:lnTo>
                  <a:lnTo>
                    <a:pt x="486757" y="71042"/>
                  </a:lnTo>
                  <a:lnTo>
                    <a:pt x="490935" y="73311"/>
                  </a:lnTo>
                </a:path>
                <a:path w="1485900" h="234950">
                  <a:moveTo>
                    <a:pt x="9776" y="234754"/>
                  </a:moveTo>
                  <a:lnTo>
                    <a:pt x="8656" y="232711"/>
                  </a:lnTo>
                  <a:lnTo>
                    <a:pt x="7623" y="230686"/>
                  </a:lnTo>
                  <a:lnTo>
                    <a:pt x="6675" y="228627"/>
                  </a:lnTo>
                  <a:lnTo>
                    <a:pt x="5685" y="226585"/>
                  </a:lnTo>
                  <a:lnTo>
                    <a:pt x="4823" y="224524"/>
                  </a:lnTo>
                  <a:lnTo>
                    <a:pt x="517" y="212062"/>
                  </a:lnTo>
                  <a:lnTo>
                    <a:pt x="0" y="209968"/>
                  </a:lnTo>
                </a:path>
              </a:pathLst>
            </a:custGeom>
            <a:ln w="25399">
              <a:solidFill>
                <a:srgbClr val="0095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5613361" y="6816452"/>
            <a:ext cx="862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Internet</a:t>
            </a:r>
            <a:endParaRPr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7030446" y="3192462"/>
            <a:ext cx="2136140" cy="3879215"/>
            <a:chOff x="5349284" y="3192461"/>
            <a:chExt cx="2136140" cy="3879215"/>
          </a:xfrm>
        </p:grpSpPr>
        <p:sp>
          <p:nvSpPr>
            <p:cNvPr id="44" name="object 44"/>
            <p:cNvSpPr/>
            <p:nvPr/>
          </p:nvSpPr>
          <p:spPr>
            <a:xfrm>
              <a:off x="5490169" y="5583348"/>
              <a:ext cx="1840864" cy="1395730"/>
            </a:xfrm>
            <a:custGeom>
              <a:avLst/>
              <a:gdLst/>
              <a:ahLst/>
              <a:cxnLst/>
              <a:rect l="l" t="t" r="r" b="b"/>
              <a:pathLst>
                <a:path w="1840865" h="1395729">
                  <a:moveTo>
                    <a:pt x="0" y="1395300"/>
                  </a:moveTo>
                  <a:lnTo>
                    <a:pt x="1840841" y="1395300"/>
                  </a:lnTo>
                  <a:lnTo>
                    <a:pt x="1840841" y="0"/>
                  </a:lnTo>
                </a:path>
              </a:pathLst>
            </a:custGeom>
            <a:ln w="571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49284" y="6885803"/>
              <a:ext cx="233730" cy="185690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11899" y="3205161"/>
              <a:ext cx="1160780" cy="449580"/>
            </a:xfrm>
            <a:custGeom>
              <a:avLst/>
              <a:gdLst/>
              <a:ahLst/>
              <a:cxnLst/>
              <a:rect l="l" t="t" r="r" b="b"/>
              <a:pathLst>
                <a:path w="1160779" h="449579">
                  <a:moveTo>
                    <a:pt x="1085583" y="449261"/>
                  </a:moveTo>
                  <a:lnTo>
                    <a:pt x="74878" y="449261"/>
                  </a:lnTo>
                  <a:lnTo>
                    <a:pt x="45732" y="443377"/>
                  </a:lnTo>
                  <a:lnTo>
                    <a:pt x="21931" y="427330"/>
                  </a:lnTo>
                  <a:lnTo>
                    <a:pt x="5884" y="403529"/>
                  </a:lnTo>
                  <a:lnTo>
                    <a:pt x="0" y="374383"/>
                  </a:lnTo>
                  <a:lnTo>
                    <a:pt x="0" y="74878"/>
                  </a:lnTo>
                  <a:lnTo>
                    <a:pt x="5884" y="45732"/>
                  </a:lnTo>
                  <a:lnTo>
                    <a:pt x="21931" y="21931"/>
                  </a:lnTo>
                  <a:lnTo>
                    <a:pt x="45732" y="5884"/>
                  </a:lnTo>
                  <a:lnTo>
                    <a:pt x="74878" y="0"/>
                  </a:lnTo>
                  <a:lnTo>
                    <a:pt x="1085583" y="0"/>
                  </a:lnTo>
                  <a:lnTo>
                    <a:pt x="1127126" y="12580"/>
                  </a:lnTo>
                  <a:lnTo>
                    <a:pt x="1154761" y="46223"/>
                  </a:lnTo>
                  <a:lnTo>
                    <a:pt x="1160461" y="74878"/>
                  </a:lnTo>
                  <a:lnTo>
                    <a:pt x="1160461" y="374383"/>
                  </a:lnTo>
                  <a:lnTo>
                    <a:pt x="1154577" y="403529"/>
                  </a:lnTo>
                  <a:lnTo>
                    <a:pt x="1138530" y="427330"/>
                  </a:lnTo>
                  <a:lnTo>
                    <a:pt x="1114729" y="443377"/>
                  </a:lnTo>
                  <a:lnTo>
                    <a:pt x="1085583" y="449261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311900" y="3205161"/>
              <a:ext cx="1160780" cy="449580"/>
            </a:xfrm>
            <a:custGeom>
              <a:avLst/>
              <a:gdLst/>
              <a:ahLst/>
              <a:cxnLst/>
              <a:rect l="l" t="t" r="r" b="b"/>
              <a:pathLst>
                <a:path w="1160779" h="449579">
                  <a:moveTo>
                    <a:pt x="0" y="74878"/>
                  </a:moveTo>
                  <a:lnTo>
                    <a:pt x="5884" y="45732"/>
                  </a:lnTo>
                  <a:lnTo>
                    <a:pt x="21931" y="21931"/>
                  </a:lnTo>
                  <a:lnTo>
                    <a:pt x="45732" y="5884"/>
                  </a:lnTo>
                  <a:lnTo>
                    <a:pt x="74878" y="0"/>
                  </a:lnTo>
                  <a:lnTo>
                    <a:pt x="1085583" y="0"/>
                  </a:lnTo>
                  <a:lnTo>
                    <a:pt x="1127126" y="12580"/>
                  </a:lnTo>
                  <a:lnTo>
                    <a:pt x="1154761" y="46223"/>
                  </a:lnTo>
                  <a:lnTo>
                    <a:pt x="1160461" y="74878"/>
                  </a:lnTo>
                  <a:lnTo>
                    <a:pt x="1160461" y="374383"/>
                  </a:lnTo>
                  <a:lnTo>
                    <a:pt x="1154577" y="403529"/>
                  </a:lnTo>
                  <a:lnTo>
                    <a:pt x="1138530" y="427330"/>
                  </a:lnTo>
                  <a:lnTo>
                    <a:pt x="1114729" y="443377"/>
                  </a:lnTo>
                  <a:lnTo>
                    <a:pt x="1085583" y="449261"/>
                  </a:lnTo>
                  <a:lnTo>
                    <a:pt x="74878" y="449261"/>
                  </a:lnTo>
                  <a:lnTo>
                    <a:pt x="45732" y="443377"/>
                  </a:lnTo>
                  <a:lnTo>
                    <a:pt x="21931" y="427330"/>
                  </a:lnTo>
                  <a:lnTo>
                    <a:pt x="5884" y="403529"/>
                  </a:lnTo>
                  <a:lnTo>
                    <a:pt x="0" y="374383"/>
                  </a:lnTo>
                  <a:lnTo>
                    <a:pt x="0" y="74878"/>
                  </a:lnTo>
                  <a:close/>
                </a:path>
              </a:pathLst>
            </a:custGeom>
            <a:ln w="25399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8139227" y="3290791"/>
            <a:ext cx="880744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My</a:t>
            </a:r>
            <a:r>
              <a:rPr sz="1500" b="1" spc="-8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codes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6731000" y="3641726"/>
            <a:ext cx="1056005" cy="384175"/>
            <a:chOff x="5049837" y="3641725"/>
            <a:chExt cx="1056005" cy="384175"/>
          </a:xfrm>
        </p:grpSpPr>
        <p:sp>
          <p:nvSpPr>
            <p:cNvPr id="50" name="object 50"/>
            <p:cNvSpPr/>
            <p:nvPr/>
          </p:nvSpPr>
          <p:spPr>
            <a:xfrm>
              <a:off x="5062537" y="3654425"/>
              <a:ext cx="1030605" cy="358775"/>
            </a:xfrm>
            <a:custGeom>
              <a:avLst/>
              <a:gdLst/>
              <a:ahLst/>
              <a:cxnLst/>
              <a:rect l="l" t="t" r="r" b="b"/>
              <a:pathLst>
                <a:path w="1030604" h="358775">
                  <a:moveTo>
                    <a:pt x="970489" y="358774"/>
                  </a:moveTo>
                  <a:lnTo>
                    <a:pt x="59796" y="358774"/>
                  </a:lnTo>
                  <a:lnTo>
                    <a:pt x="36521" y="354075"/>
                  </a:lnTo>
                  <a:lnTo>
                    <a:pt x="17514" y="341260"/>
                  </a:lnTo>
                  <a:lnTo>
                    <a:pt x="4699" y="322253"/>
                  </a:lnTo>
                  <a:lnTo>
                    <a:pt x="0" y="298977"/>
                  </a:lnTo>
                  <a:lnTo>
                    <a:pt x="0" y="59796"/>
                  </a:lnTo>
                  <a:lnTo>
                    <a:pt x="4699" y="36521"/>
                  </a:lnTo>
                  <a:lnTo>
                    <a:pt x="17514" y="17514"/>
                  </a:lnTo>
                  <a:lnTo>
                    <a:pt x="36521" y="4699"/>
                  </a:lnTo>
                  <a:lnTo>
                    <a:pt x="59796" y="0"/>
                  </a:lnTo>
                  <a:lnTo>
                    <a:pt x="970489" y="0"/>
                  </a:lnTo>
                  <a:lnTo>
                    <a:pt x="1012772" y="17513"/>
                  </a:lnTo>
                  <a:lnTo>
                    <a:pt x="1030286" y="59796"/>
                  </a:lnTo>
                  <a:lnTo>
                    <a:pt x="1030286" y="298977"/>
                  </a:lnTo>
                  <a:lnTo>
                    <a:pt x="1025587" y="322253"/>
                  </a:lnTo>
                  <a:lnTo>
                    <a:pt x="1012772" y="341260"/>
                  </a:lnTo>
                  <a:lnTo>
                    <a:pt x="993765" y="354075"/>
                  </a:lnTo>
                  <a:lnTo>
                    <a:pt x="970489" y="358774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062537" y="3654425"/>
              <a:ext cx="1030605" cy="358775"/>
            </a:xfrm>
            <a:custGeom>
              <a:avLst/>
              <a:gdLst/>
              <a:ahLst/>
              <a:cxnLst/>
              <a:rect l="l" t="t" r="r" b="b"/>
              <a:pathLst>
                <a:path w="1030604" h="358775">
                  <a:moveTo>
                    <a:pt x="0" y="59796"/>
                  </a:moveTo>
                  <a:lnTo>
                    <a:pt x="4699" y="36521"/>
                  </a:lnTo>
                  <a:lnTo>
                    <a:pt x="17514" y="17514"/>
                  </a:lnTo>
                  <a:lnTo>
                    <a:pt x="36521" y="4699"/>
                  </a:lnTo>
                  <a:lnTo>
                    <a:pt x="59796" y="0"/>
                  </a:lnTo>
                  <a:lnTo>
                    <a:pt x="970489" y="0"/>
                  </a:lnTo>
                  <a:lnTo>
                    <a:pt x="1012772" y="17513"/>
                  </a:lnTo>
                  <a:lnTo>
                    <a:pt x="1030286" y="59796"/>
                  </a:lnTo>
                  <a:lnTo>
                    <a:pt x="1030286" y="298977"/>
                  </a:lnTo>
                  <a:lnTo>
                    <a:pt x="1025587" y="322253"/>
                  </a:lnTo>
                  <a:lnTo>
                    <a:pt x="1012772" y="341260"/>
                  </a:lnTo>
                  <a:lnTo>
                    <a:pt x="993765" y="354075"/>
                  </a:lnTo>
                  <a:lnTo>
                    <a:pt x="970489" y="358774"/>
                  </a:lnTo>
                  <a:lnTo>
                    <a:pt x="59796" y="358774"/>
                  </a:lnTo>
                  <a:lnTo>
                    <a:pt x="36521" y="354075"/>
                  </a:lnTo>
                  <a:lnTo>
                    <a:pt x="17514" y="341260"/>
                  </a:lnTo>
                  <a:lnTo>
                    <a:pt x="4699" y="322253"/>
                  </a:lnTo>
                  <a:lnTo>
                    <a:pt x="0" y="298977"/>
                  </a:lnTo>
                  <a:lnTo>
                    <a:pt x="0" y="59796"/>
                  </a:lnTo>
                  <a:close/>
                </a:path>
              </a:pathLst>
            </a:custGeom>
            <a:ln w="25399">
              <a:solidFill>
                <a:srgbClr val="0095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6960423" y="3672408"/>
            <a:ext cx="609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HTTP</a:t>
            </a:r>
            <a:endParaRPr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6899275" y="4751388"/>
            <a:ext cx="1482725" cy="384175"/>
            <a:chOff x="5218112" y="4751387"/>
            <a:chExt cx="1482725" cy="384175"/>
          </a:xfrm>
        </p:grpSpPr>
        <p:sp>
          <p:nvSpPr>
            <p:cNvPr id="54" name="object 54"/>
            <p:cNvSpPr/>
            <p:nvPr/>
          </p:nvSpPr>
          <p:spPr>
            <a:xfrm>
              <a:off x="5230812" y="4764087"/>
              <a:ext cx="1457325" cy="358775"/>
            </a:xfrm>
            <a:custGeom>
              <a:avLst/>
              <a:gdLst/>
              <a:ahLst/>
              <a:cxnLst/>
              <a:rect l="l" t="t" r="r" b="b"/>
              <a:pathLst>
                <a:path w="1457325" h="358775">
                  <a:moveTo>
                    <a:pt x="1397527" y="358774"/>
                  </a:moveTo>
                  <a:lnTo>
                    <a:pt x="59796" y="358774"/>
                  </a:lnTo>
                  <a:lnTo>
                    <a:pt x="36521" y="354075"/>
                  </a:lnTo>
                  <a:lnTo>
                    <a:pt x="17514" y="341260"/>
                  </a:lnTo>
                  <a:lnTo>
                    <a:pt x="4699" y="322253"/>
                  </a:lnTo>
                  <a:lnTo>
                    <a:pt x="0" y="298977"/>
                  </a:lnTo>
                  <a:lnTo>
                    <a:pt x="0" y="59796"/>
                  </a:lnTo>
                  <a:lnTo>
                    <a:pt x="4699" y="36521"/>
                  </a:lnTo>
                  <a:lnTo>
                    <a:pt x="17514" y="17514"/>
                  </a:lnTo>
                  <a:lnTo>
                    <a:pt x="36521" y="4699"/>
                  </a:lnTo>
                  <a:lnTo>
                    <a:pt x="59796" y="0"/>
                  </a:lnTo>
                  <a:lnTo>
                    <a:pt x="1397527" y="0"/>
                  </a:lnTo>
                  <a:lnTo>
                    <a:pt x="1439810" y="17514"/>
                  </a:lnTo>
                  <a:lnTo>
                    <a:pt x="1457324" y="59796"/>
                  </a:lnTo>
                  <a:lnTo>
                    <a:pt x="1457324" y="298977"/>
                  </a:lnTo>
                  <a:lnTo>
                    <a:pt x="1452625" y="322253"/>
                  </a:lnTo>
                  <a:lnTo>
                    <a:pt x="1439810" y="341260"/>
                  </a:lnTo>
                  <a:lnTo>
                    <a:pt x="1420803" y="354075"/>
                  </a:lnTo>
                  <a:lnTo>
                    <a:pt x="1397527" y="358774"/>
                  </a:lnTo>
                  <a:close/>
                </a:path>
              </a:pathLst>
            </a:custGeom>
            <a:solidFill>
              <a:srgbClr val="703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230812" y="4764087"/>
              <a:ext cx="1457325" cy="358775"/>
            </a:xfrm>
            <a:custGeom>
              <a:avLst/>
              <a:gdLst/>
              <a:ahLst/>
              <a:cxnLst/>
              <a:rect l="l" t="t" r="r" b="b"/>
              <a:pathLst>
                <a:path w="1457325" h="358775">
                  <a:moveTo>
                    <a:pt x="0" y="59796"/>
                  </a:moveTo>
                  <a:lnTo>
                    <a:pt x="4699" y="36521"/>
                  </a:lnTo>
                  <a:lnTo>
                    <a:pt x="17514" y="17514"/>
                  </a:lnTo>
                  <a:lnTo>
                    <a:pt x="36521" y="4699"/>
                  </a:lnTo>
                  <a:lnTo>
                    <a:pt x="59796" y="0"/>
                  </a:lnTo>
                  <a:lnTo>
                    <a:pt x="1397527" y="0"/>
                  </a:lnTo>
                  <a:lnTo>
                    <a:pt x="1439810" y="17514"/>
                  </a:lnTo>
                  <a:lnTo>
                    <a:pt x="1457324" y="59796"/>
                  </a:lnTo>
                  <a:lnTo>
                    <a:pt x="1457324" y="298977"/>
                  </a:lnTo>
                  <a:lnTo>
                    <a:pt x="1452625" y="322253"/>
                  </a:lnTo>
                  <a:lnTo>
                    <a:pt x="1439810" y="341260"/>
                  </a:lnTo>
                  <a:lnTo>
                    <a:pt x="1420803" y="354075"/>
                  </a:lnTo>
                  <a:lnTo>
                    <a:pt x="1397527" y="358774"/>
                  </a:lnTo>
                  <a:lnTo>
                    <a:pt x="59796" y="358774"/>
                  </a:lnTo>
                  <a:lnTo>
                    <a:pt x="36521" y="354075"/>
                  </a:lnTo>
                  <a:lnTo>
                    <a:pt x="17514" y="341260"/>
                  </a:lnTo>
                  <a:lnTo>
                    <a:pt x="4699" y="322253"/>
                  </a:lnTo>
                  <a:lnTo>
                    <a:pt x="0" y="298977"/>
                  </a:lnTo>
                  <a:lnTo>
                    <a:pt x="0" y="59796"/>
                  </a:lnTo>
                  <a:close/>
                </a:path>
              </a:pathLst>
            </a:custGeom>
            <a:ln w="25399">
              <a:solidFill>
                <a:srgbClr val="0095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7272288" y="4782070"/>
            <a:ext cx="748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b="1" spc="-5" dirty="0">
                <a:solidFill>
                  <a:srgbClr val="FFC000"/>
                </a:solidFill>
                <a:latin typeface="Arial"/>
                <a:cs typeface="Arial"/>
              </a:rPr>
              <a:t>TCP/IP</a:t>
            </a:r>
            <a:endParaRPr>
              <a:latin typeface="Arial"/>
              <a:cs typeface="Arial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7207689" y="2617481"/>
            <a:ext cx="3862070" cy="2119630"/>
            <a:chOff x="5526527" y="2617481"/>
            <a:chExt cx="3862070" cy="2119630"/>
          </a:xfrm>
        </p:grpSpPr>
        <p:sp>
          <p:nvSpPr>
            <p:cNvPr id="58" name="object 58"/>
            <p:cNvSpPr/>
            <p:nvPr/>
          </p:nvSpPr>
          <p:spPr>
            <a:xfrm>
              <a:off x="5572745" y="4013199"/>
              <a:ext cx="4445" cy="653415"/>
            </a:xfrm>
            <a:custGeom>
              <a:avLst/>
              <a:gdLst/>
              <a:ahLst/>
              <a:cxnLst/>
              <a:rect l="l" t="t" r="r" b="b"/>
              <a:pathLst>
                <a:path w="4445" h="653414">
                  <a:moveTo>
                    <a:pt x="4140" y="0"/>
                  </a:moveTo>
                  <a:lnTo>
                    <a:pt x="0" y="652959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26527" y="4619533"/>
              <a:ext cx="92843" cy="117067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6076950" y="2811674"/>
              <a:ext cx="3228975" cy="833755"/>
            </a:xfrm>
            <a:custGeom>
              <a:avLst/>
              <a:gdLst/>
              <a:ahLst/>
              <a:cxnLst/>
              <a:rect l="l" t="t" r="r" b="b"/>
              <a:pathLst>
                <a:path w="3228975" h="833754">
                  <a:moveTo>
                    <a:pt x="149224" y="123475"/>
                  </a:moveTo>
                  <a:lnTo>
                    <a:pt x="199850" y="115392"/>
                  </a:lnTo>
                  <a:lnTo>
                    <a:pt x="250467" y="107340"/>
                  </a:lnTo>
                  <a:lnTo>
                    <a:pt x="301064" y="99350"/>
                  </a:lnTo>
                  <a:lnTo>
                    <a:pt x="351632" y="91452"/>
                  </a:lnTo>
                  <a:lnTo>
                    <a:pt x="402162" y="83678"/>
                  </a:lnTo>
                  <a:lnTo>
                    <a:pt x="452645" y="76057"/>
                  </a:lnTo>
                  <a:lnTo>
                    <a:pt x="503070" y="68622"/>
                  </a:lnTo>
                  <a:lnTo>
                    <a:pt x="553428" y="61403"/>
                  </a:lnTo>
                  <a:lnTo>
                    <a:pt x="603709" y="54430"/>
                  </a:lnTo>
                  <a:lnTo>
                    <a:pt x="653904" y="47736"/>
                  </a:lnTo>
                  <a:lnTo>
                    <a:pt x="704004" y="41349"/>
                  </a:lnTo>
                  <a:lnTo>
                    <a:pt x="753998" y="35302"/>
                  </a:lnTo>
                  <a:lnTo>
                    <a:pt x="803877" y="29625"/>
                  </a:lnTo>
                  <a:lnTo>
                    <a:pt x="853632" y="24349"/>
                  </a:lnTo>
                  <a:lnTo>
                    <a:pt x="903253" y="19505"/>
                  </a:lnTo>
                  <a:lnTo>
                    <a:pt x="952731" y="15124"/>
                  </a:lnTo>
                  <a:lnTo>
                    <a:pt x="1002055" y="11236"/>
                  </a:lnTo>
                  <a:lnTo>
                    <a:pt x="1051217" y="7872"/>
                  </a:lnTo>
                  <a:lnTo>
                    <a:pt x="1100206" y="5064"/>
                  </a:lnTo>
                  <a:lnTo>
                    <a:pt x="1149013" y="2842"/>
                  </a:lnTo>
                  <a:lnTo>
                    <a:pt x="1197629" y="1236"/>
                  </a:lnTo>
                  <a:lnTo>
                    <a:pt x="1246044" y="279"/>
                  </a:lnTo>
                  <a:lnTo>
                    <a:pt x="1294248" y="0"/>
                  </a:lnTo>
                  <a:lnTo>
                    <a:pt x="1342233" y="430"/>
                  </a:lnTo>
                  <a:lnTo>
                    <a:pt x="1389987" y="1601"/>
                  </a:lnTo>
                  <a:lnTo>
                    <a:pt x="1441982" y="3690"/>
                  </a:lnTo>
                  <a:lnTo>
                    <a:pt x="1494353" y="6570"/>
                  </a:lnTo>
                  <a:lnTo>
                    <a:pt x="1547015" y="10211"/>
                  </a:lnTo>
                  <a:lnTo>
                    <a:pt x="1599884" y="14588"/>
                  </a:lnTo>
                  <a:lnTo>
                    <a:pt x="1652875" y="19672"/>
                  </a:lnTo>
                  <a:lnTo>
                    <a:pt x="1705904" y="25436"/>
                  </a:lnTo>
                  <a:lnTo>
                    <a:pt x="1758885" y="31853"/>
                  </a:lnTo>
                  <a:lnTo>
                    <a:pt x="1811734" y="38896"/>
                  </a:lnTo>
                  <a:lnTo>
                    <a:pt x="1864366" y="46537"/>
                  </a:lnTo>
                  <a:lnTo>
                    <a:pt x="1916697" y="54749"/>
                  </a:lnTo>
                  <a:lnTo>
                    <a:pt x="1968642" y="63505"/>
                  </a:lnTo>
                  <a:lnTo>
                    <a:pt x="2020116" y="72777"/>
                  </a:lnTo>
                  <a:lnTo>
                    <a:pt x="2071035" y="82538"/>
                  </a:lnTo>
                  <a:lnTo>
                    <a:pt x="2121314" y="92761"/>
                  </a:lnTo>
                  <a:lnTo>
                    <a:pt x="2170868" y="103418"/>
                  </a:lnTo>
                  <a:lnTo>
                    <a:pt x="2219612" y="114482"/>
                  </a:lnTo>
                  <a:lnTo>
                    <a:pt x="2267462" y="125925"/>
                  </a:lnTo>
                  <a:lnTo>
                    <a:pt x="2314334" y="137722"/>
                  </a:lnTo>
                  <a:lnTo>
                    <a:pt x="2360142" y="149843"/>
                  </a:lnTo>
                  <a:lnTo>
                    <a:pt x="2404802" y="162262"/>
                  </a:lnTo>
                  <a:lnTo>
                    <a:pt x="2448229" y="174952"/>
                  </a:lnTo>
                  <a:lnTo>
                    <a:pt x="2490338" y="187884"/>
                  </a:lnTo>
                  <a:lnTo>
                    <a:pt x="2531045" y="201033"/>
                  </a:lnTo>
                  <a:lnTo>
                    <a:pt x="2587243" y="220679"/>
                  </a:lnTo>
                  <a:lnTo>
                    <a:pt x="2641006" y="241483"/>
                  </a:lnTo>
                  <a:lnTo>
                    <a:pt x="2692497" y="263365"/>
                  </a:lnTo>
                  <a:lnTo>
                    <a:pt x="2741878" y="286250"/>
                  </a:lnTo>
                  <a:lnTo>
                    <a:pt x="2789312" y="310059"/>
                  </a:lnTo>
                  <a:lnTo>
                    <a:pt x="2834961" y="334717"/>
                  </a:lnTo>
                  <a:lnTo>
                    <a:pt x="2878988" y="360146"/>
                  </a:lnTo>
                  <a:lnTo>
                    <a:pt x="2921553" y="386268"/>
                  </a:lnTo>
                  <a:lnTo>
                    <a:pt x="2962821" y="413007"/>
                  </a:lnTo>
                  <a:lnTo>
                    <a:pt x="3002952" y="440286"/>
                  </a:lnTo>
                  <a:lnTo>
                    <a:pt x="3042110" y="468027"/>
                  </a:lnTo>
                  <a:lnTo>
                    <a:pt x="3080457" y="496154"/>
                  </a:lnTo>
                  <a:lnTo>
                    <a:pt x="3118154" y="524589"/>
                  </a:lnTo>
                  <a:lnTo>
                    <a:pt x="3155365" y="553256"/>
                  </a:lnTo>
                  <a:lnTo>
                    <a:pt x="3192251" y="582077"/>
                  </a:lnTo>
                  <a:lnTo>
                    <a:pt x="3228974" y="610975"/>
                  </a:lnTo>
                </a:path>
                <a:path w="3228975" h="833754">
                  <a:moveTo>
                    <a:pt x="2790824" y="833223"/>
                  </a:moveTo>
                  <a:lnTo>
                    <a:pt x="2747421" y="824356"/>
                  </a:lnTo>
                  <a:lnTo>
                    <a:pt x="2705367" y="811833"/>
                  </a:lnTo>
                  <a:lnTo>
                    <a:pt x="2664558" y="795946"/>
                  </a:lnTo>
                  <a:lnTo>
                    <a:pt x="2624891" y="776985"/>
                  </a:lnTo>
                  <a:lnTo>
                    <a:pt x="2586261" y="755240"/>
                  </a:lnTo>
                  <a:lnTo>
                    <a:pt x="2548564" y="731002"/>
                  </a:lnTo>
                  <a:lnTo>
                    <a:pt x="2511696" y="704561"/>
                  </a:lnTo>
                  <a:lnTo>
                    <a:pt x="2475554" y="676206"/>
                  </a:lnTo>
                  <a:lnTo>
                    <a:pt x="2440032" y="646230"/>
                  </a:lnTo>
                  <a:lnTo>
                    <a:pt x="2405026" y="614921"/>
                  </a:lnTo>
                  <a:lnTo>
                    <a:pt x="2370434" y="582570"/>
                  </a:lnTo>
                  <a:lnTo>
                    <a:pt x="2336150" y="549468"/>
                  </a:lnTo>
                  <a:lnTo>
                    <a:pt x="2302070" y="515904"/>
                  </a:lnTo>
                  <a:lnTo>
                    <a:pt x="2268090" y="482170"/>
                  </a:lnTo>
                  <a:lnTo>
                    <a:pt x="2234107" y="448555"/>
                  </a:lnTo>
                  <a:lnTo>
                    <a:pt x="2200015" y="415350"/>
                  </a:lnTo>
                  <a:lnTo>
                    <a:pt x="2165712" y="382845"/>
                  </a:lnTo>
                  <a:lnTo>
                    <a:pt x="2131092" y="351330"/>
                  </a:lnTo>
                  <a:lnTo>
                    <a:pt x="2096052" y="321096"/>
                  </a:lnTo>
                  <a:lnTo>
                    <a:pt x="2060487" y="292434"/>
                  </a:lnTo>
                  <a:lnTo>
                    <a:pt x="2024294" y="265632"/>
                  </a:lnTo>
                  <a:lnTo>
                    <a:pt x="1987368" y="240982"/>
                  </a:lnTo>
                  <a:lnTo>
                    <a:pt x="1949605" y="218774"/>
                  </a:lnTo>
                  <a:lnTo>
                    <a:pt x="1910902" y="199299"/>
                  </a:lnTo>
                  <a:lnTo>
                    <a:pt x="1871153" y="182846"/>
                  </a:lnTo>
                  <a:lnTo>
                    <a:pt x="1830255" y="169706"/>
                  </a:lnTo>
                  <a:lnTo>
                    <a:pt x="1787303" y="154038"/>
                  </a:lnTo>
                  <a:lnTo>
                    <a:pt x="1743314" y="141338"/>
                  </a:lnTo>
                  <a:lnTo>
                    <a:pt x="1698361" y="131439"/>
                  </a:lnTo>
                  <a:lnTo>
                    <a:pt x="1652513" y="124174"/>
                  </a:lnTo>
                  <a:lnTo>
                    <a:pt x="1605843" y="119375"/>
                  </a:lnTo>
                  <a:lnTo>
                    <a:pt x="1558420" y="116876"/>
                  </a:lnTo>
                  <a:lnTo>
                    <a:pt x="1510315" y="116509"/>
                  </a:lnTo>
                  <a:lnTo>
                    <a:pt x="1461601" y="118107"/>
                  </a:lnTo>
                  <a:lnTo>
                    <a:pt x="1412347" y="121503"/>
                  </a:lnTo>
                  <a:lnTo>
                    <a:pt x="1362625" y="126531"/>
                  </a:lnTo>
                  <a:lnTo>
                    <a:pt x="1312506" y="133022"/>
                  </a:lnTo>
                  <a:lnTo>
                    <a:pt x="1262060" y="140810"/>
                  </a:lnTo>
                  <a:lnTo>
                    <a:pt x="1211358" y="149727"/>
                  </a:lnTo>
                  <a:lnTo>
                    <a:pt x="1160473" y="159608"/>
                  </a:lnTo>
                  <a:lnTo>
                    <a:pt x="1109474" y="170283"/>
                  </a:lnTo>
                  <a:lnTo>
                    <a:pt x="1058432" y="181587"/>
                  </a:lnTo>
                  <a:lnTo>
                    <a:pt x="1007419" y="193352"/>
                  </a:lnTo>
                  <a:lnTo>
                    <a:pt x="956505" y="205412"/>
                  </a:lnTo>
                  <a:lnTo>
                    <a:pt x="911828" y="216612"/>
                  </a:lnTo>
                  <a:lnTo>
                    <a:pt x="865152" y="229311"/>
                  </a:lnTo>
                  <a:lnTo>
                    <a:pt x="816780" y="243395"/>
                  </a:lnTo>
                  <a:lnTo>
                    <a:pt x="767013" y="258755"/>
                  </a:lnTo>
                  <a:lnTo>
                    <a:pt x="716152" y="275278"/>
                  </a:lnTo>
                  <a:lnTo>
                    <a:pt x="664501" y="292854"/>
                  </a:lnTo>
                  <a:lnTo>
                    <a:pt x="612360" y="311371"/>
                  </a:lnTo>
                  <a:lnTo>
                    <a:pt x="560031" y="330717"/>
                  </a:lnTo>
                  <a:lnTo>
                    <a:pt x="507817" y="350783"/>
                  </a:lnTo>
                  <a:lnTo>
                    <a:pt x="456018" y="371456"/>
                  </a:lnTo>
                  <a:lnTo>
                    <a:pt x="404938" y="392625"/>
                  </a:lnTo>
                  <a:lnTo>
                    <a:pt x="354876" y="414180"/>
                  </a:lnTo>
                  <a:lnTo>
                    <a:pt x="306136" y="436008"/>
                  </a:lnTo>
                  <a:lnTo>
                    <a:pt x="259020" y="457998"/>
                  </a:lnTo>
                  <a:lnTo>
                    <a:pt x="213828" y="480039"/>
                  </a:lnTo>
                  <a:lnTo>
                    <a:pt x="170862" y="502021"/>
                  </a:lnTo>
                  <a:lnTo>
                    <a:pt x="130426" y="523831"/>
                  </a:lnTo>
                  <a:lnTo>
                    <a:pt x="92819" y="545359"/>
                  </a:lnTo>
                  <a:lnTo>
                    <a:pt x="58345" y="566492"/>
                  </a:lnTo>
                  <a:lnTo>
                    <a:pt x="27304" y="587121"/>
                  </a:lnTo>
                  <a:lnTo>
                    <a:pt x="0" y="607133"/>
                  </a:lnTo>
                </a:path>
              </a:pathLst>
            </a:custGeom>
            <a:ln w="253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694362" y="2631769"/>
              <a:ext cx="1173480" cy="601980"/>
            </a:xfrm>
            <a:custGeom>
              <a:avLst/>
              <a:gdLst/>
              <a:ahLst/>
              <a:cxnLst/>
              <a:rect l="l" t="t" r="r" b="b"/>
              <a:pathLst>
                <a:path w="1173479" h="601980">
                  <a:moveTo>
                    <a:pt x="0" y="203794"/>
                  </a:moveTo>
                  <a:lnTo>
                    <a:pt x="46748" y="186323"/>
                  </a:lnTo>
                  <a:lnTo>
                    <a:pt x="94535" y="167412"/>
                  </a:lnTo>
                  <a:lnTo>
                    <a:pt x="143013" y="147541"/>
                  </a:lnTo>
                  <a:lnTo>
                    <a:pt x="191837" y="127191"/>
                  </a:lnTo>
                  <a:lnTo>
                    <a:pt x="240661" y="106840"/>
                  </a:lnTo>
                  <a:lnTo>
                    <a:pt x="289139" y="86969"/>
                  </a:lnTo>
                  <a:lnTo>
                    <a:pt x="336926" y="68058"/>
                  </a:lnTo>
                  <a:lnTo>
                    <a:pt x="383675" y="50587"/>
                  </a:lnTo>
                  <a:lnTo>
                    <a:pt x="429040" y="35037"/>
                  </a:lnTo>
                  <a:lnTo>
                    <a:pt x="472677" y="21887"/>
                  </a:lnTo>
                  <a:lnTo>
                    <a:pt x="514238" y="11617"/>
                  </a:lnTo>
                  <a:lnTo>
                    <a:pt x="553377" y="4707"/>
                  </a:lnTo>
                  <a:lnTo>
                    <a:pt x="615782" y="0"/>
                  </a:lnTo>
                  <a:lnTo>
                    <a:pt x="673604" y="2482"/>
                  </a:lnTo>
                  <a:lnTo>
                    <a:pt x="727232" y="10995"/>
                  </a:lnTo>
                  <a:lnTo>
                    <a:pt x="777052" y="24377"/>
                  </a:lnTo>
                  <a:lnTo>
                    <a:pt x="823453" y="41468"/>
                  </a:lnTo>
                  <a:lnTo>
                    <a:pt x="866820" y="61105"/>
                  </a:lnTo>
                  <a:lnTo>
                    <a:pt x="907540" y="82130"/>
                  </a:lnTo>
                  <a:lnTo>
                    <a:pt x="951247" y="109780"/>
                  </a:lnTo>
                  <a:lnTo>
                    <a:pt x="990342" y="142347"/>
                  </a:lnTo>
                  <a:lnTo>
                    <a:pt x="1025133" y="178907"/>
                  </a:lnTo>
                  <a:lnTo>
                    <a:pt x="1055928" y="218541"/>
                  </a:lnTo>
                  <a:lnTo>
                    <a:pt x="1083033" y="260324"/>
                  </a:lnTo>
                  <a:lnTo>
                    <a:pt x="1106756" y="303337"/>
                  </a:lnTo>
                  <a:lnTo>
                    <a:pt x="1126278" y="348180"/>
                  </a:lnTo>
                  <a:lnTo>
                    <a:pt x="1141188" y="395711"/>
                  </a:lnTo>
                  <a:lnTo>
                    <a:pt x="1152409" y="445393"/>
                  </a:lnTo>
                  <a:lnTo>
                    <a:pt x="1160864" y="496689"/>
                  </a:lnTo>
                  <a:lnTo>
                    <a:pt x="1167474" y="549059"/>
                  </a:lnTo>
                  <a:lnTo>
                    <a:pt x="1173162" y="601967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142235" y="3429272"/>
              <a:ext cx="316230" cy="1905"/>
            </a:xfrm>
            <a:custGeom>
              <a:avLst/>
              <a:gdLst/>
              <a:ahLst/>
              <a:cxnLst/>
              <a:rect l="l" t="t" r="r" b="b"/>
              <a:pathLst>
                <a:path w="316229" h="1904">
                  <a:moveTo>
                    <a:pt x="315714" y="1314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104798" y="3407938"/>
              <a:ext cx="59055" cy="43180"/>
            </a:xfrm>
            <a:custGeom>
              <a:avLst/>
              <a:gdLst/>
              <a:ahLst/>
              <a:cxnLst/>
              <a:rect l="l" t="t" r="r" b="b"/>
              <a:pathLst>
                <a:path w="59054" h="43179">
                  <a:moveTo>
                    <a:pt x="58770" y="42846"/>
                  </a:moveTo>
                  <a:lnTo>
                    <a:pt x="0" y="21177"/>
                  </a:lnTo>
                  <a:lnTo>
                    <a:pt x="58948" y="0"/>
                  </a:lnTo>
                  <a:lnTo>
                    <a:pt x="37436" y="21333"/>
                  </a:lnTo>
                  <a:lnTo>
                    <a:pt x="58770" y="4284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104798" y="3407938"/>
              <a:ext cx="59055" cy="43180"/>
            </a:xfrm>
            <a:custGeom>
              <a:avLst/>
              <a:gdLst/>
              <a:ahLst/>
              <a:cxnLst/>
              <a:rect l="l" t="t" r="r" b="b"/>
              <a:pathLst>
                <a:path w="59054" h="43179">
                  <a:moveTo>
                    <a:pt x="37436" y="21333"/>
                  </a:moveTo>
                  <a:lnTo>
                    <a:pt x="58948" y="0"/>
                  </a:lnTo>
                  <a:lnTo>
                    <a:pt x="0" y="21177"/>
                  </a:lnTo>
                  <a:lnTo>
                    <a:pt x="58770" y="42846"/>
                  </a:lnTo>
                  <a:lnTo>
                    <a:pt x="37436" y="21333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683500" y="2782676"/>
              <a:ext cx="1692275" cy="662305"/>
            </a:xfrm>
            <a:custGeom>
              <a:avLst/>
              <a:gdLst/>
              <a:ahLst/>
              <a:cxnLst/>
              <a:rect l="l" t="t" r="r" b="b"/>
              <a:pathLst>
                <a:path w="1692275" h="662304">
                  <a:moveTo>
                    <a:pt x="1692274" y="662197"/>
                  </a:moveTo>
                  <a:lnTo>
                    <a:pt x="1657990" y="618734"/>
                  </a:lnTo>
                  <a:lnTo>
                    <a:pt x="1625003" y="575464"/>
                  </a:lnTo>
                  <a:lnTo>
                    <a:pt x="1593126" y="532550"/>
                  </a:lnTo>
                  <a:lnTo>
                    <a:pt x="1562168" y="490154"/>
                  </a:lnTo>
                  <a:lnTo>
                    <a:pt x="1531940" y="448436"/>
                  </a:lnTo>
                  <a:lnTo>
                    <a:pt x="1502251" y="407560"/>
                  </a:lnTo>
                  <a:lnTo>
                    <a:pt x="1472913" y="367687"/>
                  </a:lnTo>
                  <a:lnTo>
                    <a:pt x="1443735" y="328978"/>
                  </a:lnTo>
                  <a:lnTo>
                    <a:pt x="1414528" y="291596"/>
                  </a:lnTo>
                  <a:lnTo>
                    <a:pt x="1385102" y="255703"/>
                  </a:lnTo>
                  <a:lnTo>
                    <a:pt x="1355267" y="221460"/>
                  </a:lnTo>
                  <a:lnTo>
                    <a:pt x="1324834" y="189029"/>
                  </a:lnTo>
                  <a:lnTo>
                    <a:pt x="1293613" y="158572"/>
                  </a:lnTo>
                  <a:lnTo>
                    <a:pt x="1261414" y="130251"/>
                  </a:lnTo>
                  <a:lnTo>
                    <a:pt x="1228047" y="104228"/>
                  </a:lnTo>
                  <a:lnTo>
                    <a:pt x="1193323" y="80665"/>
                  </a:lnTo>
                  <a:lnTo>
                    <a:pt x="1157053" y="59723"/>
                  </a:lnTo>
                  <a:lnTo>
                    <a:pt x="1119045" y="41564"/>
                  </a:lnTo>
                  <a:lnTo>
                    <a:pt x="1079112" y="26351"/>
                  </a:lnTo>
                  <a:lnTo>
                    <a:pt x="1037062" y="14244"/>
                  </a:lnTo>
                  <a:lnTo>
                    <a:pt x="992707" y="5406"/>
                  </a:lnTo>
                  <a:lnTo>
                    <a:pt x="945856" y="0"/>
                  </a:lnTo>
                  <a:lnTo>
                    <a:pt x="909934" y="2710"/>
                  </a:lnTo>
                  <a:lnTo>
                    <a:pt x="872720" y="11314"/>
                  </a:lnTo>
                  <a:lnTo>
                    <a:pt x="834399" y="25308"/>
                  </a:lnTo>
                  <a:lnTo>
                    <a:pt x="795157" y="44186"/>
                  </a:lnTo>
                  <a:lnTo>
                    <a:pt x="755179" y="67445"/>
                  </a:lnTo>
                  <a:lnTo>
                    <a:pt x="714652" y="94580"/>
                  </a:lnTo>
                  <a:lnTo>
                    <a:pt x="673760" y="125087"/>
                  </a:lnTo>
                  <a:lnTo>
                    <a:pt x="632689" y="158462"/>
                  </a:lnTo>
                  <a:lnTo>
                    <a:pt x="591625" y="194201"/>
                  </a:lnTo>
                  <a:lnTo>
                    <a:pt x="550754" y="231798"/>
                  </a:lnTo>
                  <a:lnTo>
                    <a:pt x="510261" y="270750"/>
                  </a:lnTo>
                  <a:lnTo>
                    <a:pt x="470331" y="310553"/>
                  </a:lnTo>
                  <a:lnTo>
                    <a:pt x="431151" y="350702"/>
                  </a:lnTo>
                  <a:lnTo>
                    <a:pt x="392906" y="390693"/>
                  </a:lnTo>
                  <a:lnTo>
                    <a:pt x="355781" y="430022"/>
                  </a:lnTo>
                  <a:lnTo>
                    <a:pt x="319962" y="468184"/>
                  </a:lnTo>
                  <a:lnTo>
                    <a:pt x="285635" y="504674"/>
                  </a:lnTo>
                  <a:lnTo>
                    <a:pt x="252986" y="538990"/>
                  </a:lnTo>
                  <a:lnTo>
                    <a:pt x="222200" y="570626"/>
                  </a:lnTo>
                  <a:lnTo>
                    <a:pt x="193462" y="599078"/>
                  </a:lnTo>
                  <a:lnTo>
                    <a:pt x="166958" y="623842"/>
                  </a:lnTo>
                  <a:lnTo>
                    <a:pt x="142874" y="644414"/>
                  </a:lnTo>
                </a:path>
                <a:path w="1692275" h="662304">
                  <a:moveTo>
                    <a:pt x="0" y="662197"/>
                  </a:moveTo>
                  <a:lnTo>
                    <a:pt x="33089" y="616668"/>
                  </a:lnTo>
                  <a:lnTo>
                    <a:pt x="64873" y="571359"/>
                  </a:lnTo>
                  <a:lnTo>
                    <a:pt x="95553" y="526458"/>
                  </a:lnTo>
                  <a:lnTo>
                    <a:pt x="125330" y="482150"/>
                  </a:lnTo>
                  <a:lnTo>
                    <a:pt x="154406" y="438621"/>
                  </a:lnTo>
                  <a:lnTo>
                    <a:pt x="182981" y="396058"/>
                  </a:lnTo>
                  <a:lnTo>
                    <a:pt x="211256" y="354646"/>
                  </a:lnTo>
                  <a:lnTo>
                    <a:pt x="239433" y="314572"/>
                  </a:lnTo>
                  <a:lnTo>
                    <a:pt x="267713" y="276022"/>
                  </a:lnTo>
                  <a:lnTo>
                    <a:pt x="296296" y="239181"/>
                  </a:lnTo>
                  <a:lnTo>
                    <a:pt x="325385" y="204236"/>
                  </a:lnTo>
                  <a:lnTo>
                    <a:pt x="355179" y="171373"/>
                  </a:lnTo>
                  <a:lnTo>
                    <a:pt x="385881" y="140778"/>
                  </a:lnTo>
                  <a:lnTo>
                    <a:pt x="417692" y="112637"/>
                  </a:lnTo>
                  <a:lnTo>
                    <a:pt x="450812" y="87137"/>
                  </a:lnTo>
                  <a:lnTo>
                    <a:pt x="485442" y="64463"/>
                  </a:lnTo>
                  <a:lnTo>
                    <a:pt x="521785" y="44801"/>
                  </a:lnTo>
                  <a:lnTo>
                    <a:pt x="560040" y="28338"/>
                  </a:lnTo>
                  <a:lnTo>
                    <a:pt x="600410" y="15259"/>
                  </a:lnTo>
                  <a:lnTo>
                    <a:pt x="643094" y="5751"/>
                  </a:lnTo>
                  <a:lnTo>
                    <a:pt x="688295" y="0"/>
                  </a:lnTo>
                  <a:lnTo>
                    <a:pt x="723028" y="2990"/>
                  </a:lnTo>
                  <a:lnTo>
                    <a:pt x="796194" y="27717"/>
                  </a:lnTo>
                  <a:lnTo>
                    <a:pt x="834234" y="48294"/>
                  </a:lnTo>
                  <a:lnTo>
                    <a:pt x="872982" y="73573"/>
                  </a:lnTo>
                  <a:lnTo>
                    <a:pt x="912242" y="102974"/>
                  </a:lnTo>
                  <a:lnTo>
                    <a:pt x="951818" y="135919"/>
                  </a:lnTo>
                  <a:lnTo>
                    <a:pt x="991511" y="171826"/>
                  </a:lnTo>
                  <a:lnTo>
                    <a:pt x="1031126" y="210116"/>
                  </a:lnTo>
                  <a:lnTo>
                    <a:pt x="1070466" y="250209"/>
                  </a:lnTo>
                  <a:lnTo>
                    <a:pt x="1109334" y="291525"/>
                  </a:lnTo>
                  <a:lnTo>
                    <a:pt x="1147532" y="333485"/>
                  </a:lnTo>
                  <a:lnTo>
                    <a:pt x="1184865" y="375509"/>
                  </a:lnTo>
                  <a:lnTo>
                    <a:pt x="1221136" y="417017"/>
                  </a:lnTo>
                  <a:lnTo>
                    <a:pt x="1256147" y="457429"/>
                  </a:lnTo>
                  <a:lnTo>
                    <a:pt x="1289702" y="496165"/>
                  </a:lnTo>
                  <a:lnTo>
                    <a:pt x="1321605" y="532645"/>
                  </a:lnTo>
                  <a:lnTo>
                    <a:pt x="1351657" y="566290"/>
                  </a:lnTo>
                  <a:lnTo>
                    <a:pt x="1379664" y="596520"/>
                  </a:lnTo>
                  <a:lnTo>
                    <a:pt x="1405427" y="622754"/>
                  </a:lnTo>
                  <a:lnTo>
                    <a:pt x="1428749" y="644414"/>
                  </a:lnTo>
                </a:path>
              </a:pathLst>
            </a:custGeom>
            <a:ln w="253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1880529" y="1438795"/>
            <a:ext cx="3098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 indent="-143510">
              <a:spcBef>
                <a:spcPts val="100"/>
              </a:spcBef>
              <a:buChar char="•"/>
              <a:tabLst>
                <a:tab pos="156210" algn="l"/>
              </a:tabLst>
            </a:pPr>
            <a:r>
              <a:rPr b="1" spc="-5" dirty="0">
                <a:latin typeface="Arial"/>
                <a:cs typeface="Arial"/>
              </a:rPr>
              <a:t>Webserver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supports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HTTP.</a:t>
            </a:r>
            <a:endParaRPr>
              <a:latin typeface="Arial"/>
              <a:cs typeface="Arial"/>
            </a:endParaRPr>
          </a:p>
        </p:txBody>
      </p:sp>
      <p:sp>
        <p:nvSpPr>
          <p:cNvPr id="67" name="object 67"/>
          <p:cNvSpPr txBox="1">
            <a:spLocks noGrp="1"/>
          </p:cNvSpPr>
          <p:nvPr>
            <p:ph type="title"/>
          </p:nvPr>
        </p:nvSpPr>
        <p:spPr>
          <a:xfrm>
            <a:off x="3915654" y="246894"/>
            <a:ext cx="46208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400" spc="-10" dirty="0">
                <a:solidFill>
                  <a:srgbClr val="FFC000"/>
                </a:solidFill>
              </a:rPr>
              <a:t>Server:</a:t>
            </a:r>
            <a:r>
              <a:rPr sz="4400" spc="-40" dirty="0">
                <a:solidFill>
                  <a:srgbClr val="FFC000"/>
                </a:solidFill>
              </a:rPr>
              <a:t> </a:t>
            </a:r>
            <a:r>
              <a:rPr sz="4400" spc="-5" dirty="0">
                <a:solidFill>
                  <a:srgbClr val="0066FF"/>
                </a:solidFill>
              </a:rPr>
              <a:t>responds</a:t>
            </a:r>
            <a:endParaRPr sz="4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93962" y="1266825"/>
            <a:ext cx="2526030" cy="1383030"/>
            <a:chOff x="812800" y="1266825"/>
            <a:chExt cx="2526030" cy="1383030"/>
          </a:xfrm>
        </p:grpSpPr>
        <p:sp>
          <p:nvSpPr>
            <p:cNvPr id="3" name="object 3"/>
            <p:cNvSpPr/>
            <p:nvPr/>
          </p:nvSpPr>
          <p:spPr>
            <a:xfrm>
              <a:off x="825500" y="1279525"/>
              <a:ext cx="2500630" cy="1357630"/>
            </a:xfrm>
            <a:custGeom>
              <a:avLst/>
              <a:gdLst/>
              <a:ahLst/>
              <a:cxnLst/>
              <a:rect l="l" t="t" r="r" b="b"/>
              <a:pathLst>
                <a:path w="2500629" h="1357630">
                  <a:moveTo>
                    <a:pt x="2500311" y="1357311"/>
                  </a:moveTo>
                  <a:lnTo>
                    <a:pt x="0" y="1357311"/>
                  </a:lnTo>
                  <a:lnTo>
                    <a:pt x="0" y="0"/>
                  </a:lnTo>
                  <a:lnTo>
                    <a:pt x="2500311" y="0"/>
                  </a:lnTo>
                  <a:lnTo>
                    <a:pt x="2500311" y="1357311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25500" y="1279525"/>
              <a:ext cx="2500630" cy="1357630"/>
            </a:xfrm>
            <a:custGeom>
              <a:avLst/>
              <a:gdLst/>
              <a:ahLst/>
              <a:cxnLst/>
              <a:rect l="l" t="t" r="r" b="b"/>
              <a:pathLst>
                <a:path w="2500629" h="1357630">
                  <a:moveTo>
                    <a:pt x="0" y="0"/>
                  </a:moveTo>
                  <a:lnTo>
                    <a:pt x="2500311" y="0"/>
                  </a:lnTo>
                  <a:lnTo>
                    <a:pt x="2500311" y="1357311"/>
                  </a:lnTo>
                  <a:lnTo>
                    <a:pt x="0" y="1357311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0095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2006598" y="4402137"/>
            <a:ext cx="1936750" cy="1846580"/>
            <a:chOff x="325436" y="4402137"/>
            <a:chExt cx="1936750" cy="1846580"/>
          </a:xfrm>
        </p:grpSpPr>
        <p:sp>
          <p:nvSpPr>
            <p:cNvPr id="6" name="object 6"/>
            <p:cNvSpPr/>
            <p:nvPr/>
          </p:nvSpPr>
          <p:spPr>
            <a:xfrm>
              <a:off x="338136" y="4414837"/>
              <a:ext cx="1911350" cy="1821180"/>
            </a:xfrm>
            <a:custGeom>
              <a:avLst/>
              <a:gdLst/>
              <a:ahLst/>
              <a:cxnLst/>
              <a:rect l="l" t="t" r="r" b="b"/>
              <a:pathLst>
                <a:path w="1911350" h="1821179">
                  <a:moveTo>
                    <a:pt x="1911349" y="1820861"/>
                  </a:moveTo>
                  <a:lnTo>
                    <a:pt x="0" y="1820861"/>
                  </a:lnTo>
                  <a:lnTo>
                    <a:pt x="0" y="0"/>
                  </a:lnTo>
                  <a:lnTo>
                    <a:pt x="1911349" y="0"/>
                  </a:lnTo>
                  <a:lnTo>
                    <a:pt x="1911349" y="1820861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8136" y="4414837"/>
              <a:ext cx="1911350" cy="1821180"/>
            </a:xfrm>
            <a:custGeom>
              <a:avLst/>
              <a:gdLst/>
              <a:ahLst/>
              <a:cxnLst/>
              <a:rect l="l" t="t" r="r" b="b"/>
              <a:pathLst>
                <a:path w="1911350" h="1821179">
                  <a:moveTo>
                    <a:pt x="0" y="0"/>
                  </a:moveTo>
                  <a:lnTo>
                    <a:pt x="1911349" y="0"/>
                  </a:lnTo>
                  <a:lnTo>
                    <a:pt x="1911349" y="1820861"/>
                  </a:lnTo>
                  <a:lnTo>
                    <a:pt x="0" y="1820861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0095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599" y="4537075"/>
              <a:ext cx="1411286" cy="83026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82599" y="4537075"/>
              <a:ext cx="1411605" cy="830580"/>
            </a:xfrm>
            <a:custGeom>
              <a:avLst/>
              <a:gdLst/>
              <a:ahLst/>
              <a:cxnLst/>
              <a:rect l="l" t="t" r="r" b="b"/>
              <a:pathLst>
                <a:path w="1411605" h="830579">
                  <a:moveTo>
                    <a:pt x="0" y="138379"/>
                  </a:moveTo>
                  <a:lnTo>
                    <a:pt x="7054" y="94641"/>
                  </a:lnTo>
                  <a:lnTo>
                    <a:pt x="26699" y="56654"/>
                  </a:lnTo>
                  <a:lnTo>
                    <a:pt x="56654" y="26699"/>
                  </a:lnTo>
                  <a:lnTo>
                    <a:pt x="94641" y="7054"/>
                  </a:lnTo>
                  <a:lnTo>
                    <a:pt x="138379" y="0"/>
                  </a:lnTo>
                  <a:lnTo>
                    <a:pt x="1272907" y="0"/>
                  </a:lnTo>
                  <a:lnTo>
                    <a:pt x="1325862" y="10533"/>
                  </a:lnTo>
                  <a:lnTo>
                    <a:pt x="1370756" y="40530"/>
                  </a:lnTo>
                  <a:lnTo>
                    <a:pt x="1400753" y="85424"/>
                  </a:lnTo>
                  <a:lnTo>
                    <a:pt x="1411286" y="138379"/>
                  </a:lnTo>
                  <a:lnTo>
                    <a:pt x="1411286" y="691882"/>
                  </a:lnTo>
                  <a:lnTo>
                    <a:pt x="1404232" y="735621"/>
                  </a:lnTo>
                  <a:lnTo>
                    <a:pt x="1384587" y="773607"/>
                  </a:lnTo>
                  <a:lnTo>
                    <a:pt x="1354632" y="803562"/>
                  </a:lnTo>
                  <a:lnTo>
                    <a:pt x="1316645" y="823207"/>
                  </a:lnTo>
                  <a:lnTo>
                    <a:pt x="1272907" y="830261"/>
                  </a:lnTo>
                  <a:lnTo>
                    <a:pt x="138379" y="830261"/>
                  </a:lnTo>
                  <a:lnTo>
                    <a:pt x="94641" y="823207"/>
                  </a:lnTo>
                  <a:lnTo>
                    <a:pt x="56654" y="803562"/>
                  </a:lnTo>
                  <a:lnTo>
                    <a:pt x="26699" y="773607"/>
                  </a:lnTo>
                  <a:lnTo>
                    <a:pt x="7054" y="735621"/>
                  </a:lnTo>
                  <a:lnTo>
                    <a:pt x="0" y="691882"/>
                  </a:lnTo>
                  <a:lnTo>
                    <a:pt x="0" y="138379"/>
                  </a:lnTo>
                  <a:close/>
                </a:path>
              </a:pathLst>
            </a:custGeom>
            <a:ln w="25399">
              <a:solidFill>
                <a:srgbClr val="0095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672549" y="3902595"/>
            <a:ext cx="660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Client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12063" y="4662215"/>
            <a:ext cx="913765" cy="55689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 indent="203200">
              <a:lnSpc>
                <a:spcPts val="2030"/>
              </a:lnSpc>
              <a:spcBef>
                <a:spcPts val="275"/>
              </a:spcBef>
            </a:pPr>
            <a:r>
              <a:rPr b="1" spc="-5" dirty="0">
                <a:solidFill>
                  <a:srgbClr val="FFFFFF"/>
                </a:solidFill>
                <a:latin typeface="Arial"/>
                <a:cs typeface="Arial"/>
              </a:rPr>
              <a:t>Web 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FFFFFF"/>
                </a:solidFill>
                <a:latin typeface="Arial"/>
                <a:cs typeface="Arial"/>
              </a:rPr>
              <a:t>browser</a:t>
            </a:r>
            <a:endParaRPr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151062" y="2530476"/>
            <a:ext cx="9544050" cy="3514725"/>
            <a:chOff x="469900" y="2530475"/>
            <a:chExt cx="9544050" cy="3514725"/>
          </a:xfrm>
        </p:grpSpPr>
        <p:sp>
          <p:nvSpPr>
            <p:cNvPr id="13" name="object 13"/>
            <p:cNvSpPr/>
            <p:nvPr/>
          </p:nvSpPr>
          <p:spPr>
            <a:xfrm>
              <a:off x="482600" y="5367336"/>
              <a:ext cx="1411605" cy="665480"/>
            </a:xfrm>
            <a:custGeom>
              <a:avLst/>
              <a:gdLst/>
              <a:ahLst/>
              <a:cxnLst/>
              <a:rect l="l" t="t" r="r" b="b"/>
              <a:pathLst>
                <a:path w="1411605" h="665479">
                  <a:moveTo>
                    <a:pt x="1300424" y="665161"/>
                  </a:moveTo>
                  <a:lnTo>
                    <a:pt x="110862" y="665161"/>
                  </a:lnTo>
                  <a:lnTo>
                    <a:pt x="67709" y="656449"/>
                  </a:lnTo>
                  <a:lnTo>
                    <a:pt x="32470" y="632690"/>
                  </a:lnTo>
                  <a:lnTo>
                    <a:pt x="8712" y="597451"/>
                  </a:lnTo>
                  <a:lnTo>
                    <a:pt x="0" y="554299"/>
                  </a:lnTo>
                  <a:lnTo>
                    <a:pt x="0" y="110862"/>
                  </a:lnTo>
                  <a:lnTo>
                    <a:pt x="8712" y="67709"/>
                  </a:lnTo>
                  <a:lnTo>
                    <a:pt x="32470" y="32470"/>
                  </a:lnTo>
                  <a:lnTo>
                    <a:pt x="67709" y="8712"/>
                  </a:lnTo>
                  <a:lnTo>
                    <a:pt x="110862" y="0"/>
                  </a:lnTo>
                  <a:lnTo>
                    <a:pt x="1300424" y="0"/>
                  </a:lnTo>
                  <a:lnTo>
                    <a:pt x="1342849" y="8438"/>
                  </a:lnTo>
                  <a:lnTo>
                    <a:pt x="1378815" y="32470"/>
                  </a:lnTo>
                  <a:lnTo>
                    <a:pt x="1402848" y="68437"/>
                  </a:lnTo>
                  <a:lnTo>
                    <a:pt x="1411286" y="110862"/>
                  </a:lnTo>
                  <a:lnTo>
                    <a:pt x="1411286" y="554299"/>
                  </a:lnTo>
                  <a:lnTo>
                    <a:pt x="1402574" y="597451"/>
                  </a:lnTo>
                  <a:lnTo>
                    <a:pt x="1378816" y="632690"/>
                  </a:lnTo>
                  <a:lnTo>
                    <a:pt x="1343577" y="656449"/>
                  </a:lnTo>
                  <a:lnTo>
                    <a:pt x="1300424" y="665161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2600" y="5367336"/>
              <a:ext cx="1411605" cy="665480"/>
            </a:xfrm>
            <a:custGeom>
              <a:avLst/>
              <a:gdLst/>
              <a:ahLst/>
              <a:cxnLst/>
              <a:rect l="l" t="t" r="r" b="b"/>
              <a:pathLst>
                <a:path w="1411605" h="665479">
                  <a:moveTo>
                    <a:pt x="0" y="110862"/>
                  </a:moveTo>
                  <a:lnTo>
                    <a:pt x="8712" y="67709"/>
                  </a:lnTo>
                  <a:lnTo>
                    <a:pt x="32470" y="32470"/>
                  </a:lnTo>
                  <a:lnTo>
                    <a:pt x="67709" y="8712"/>
                  </a:lnTo>
                  <a:lnTo>
                    <a:pt x="110862" y="0"/>
                  </a:lnTo>
                  <a:lnTo>
                    <a:pt x="1300424" y="0"/>
                  </a:lnTo>
                  <a:lnTo>
                    <a:pt x="1342849" y="8438"/>
                  </a:lnTo>
                  <a:lnTo>
                    <a:pt x="1378815" y="32470"/>
                  </a:lnTo>
                  <a:lnTo>
                    <a:pt x="1402848" y="68437"/>
                  </a:lnTo>
                  <a:lnTo>
                    <a:pt x="1411286" y="110862"/>
                  </a:lnTo>
                  <a:lnTo>
                    <a:pt x="1411286" y="554299"/>
                  </a:lnTo>
                  <a:lnTo>
                    <a:pt x="1402574" y="597451"/>
                  </a:lnTo>
                  <a:lnTo>
                    <a:pt x="1378816" y="632690"/>
                  </a:lnTo>
                  <a:lnTo>
                    <a:pt x="1343577" y="656449"/>
                  </a:lnTo>
                  <a:lnTo>
                    <a:pt x="1300424" y="665161"/>
                  </a:lnTo>
                  <a:lnTo>
                    <a:pt x="110862" y="665161"/>
                  </a:lnTo>
                  <a:lnTo>
                    <a:pt x="67709" y="656449"/>
                  </a:lnTo>
                  <a:lnTo>
                    <a:pt x="32470" y="632690"/>
                  </a:lnTo>
                  <a:lnTo>
                    <a:pt x="8712" y="597451"/>
                  </a:lnTo>
                  <a:lnTo>
                    <a:pt x="0" y="554299"/>
                  </a:lnTo>
                  <a:lnTo>
                    <a:pt x="0" y="110862"/>
                  </a:lnTo>
                  <a:close/>
                </a:path>
              </a:pathLst>
            </a:custGeom>
            <a:ln w="25399">
              <a:solidFill>
                <a:srgbClr val="0095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59312" y="2543175"/>
              <a:ext cx="5342255" cy="3040380"/>
            </a:xfrm>
            <a:custGeom>
              <a:avLst/>
              <a:gdLst/>
              <a:ahLst/>
              <a:cxnLst/>
              <a:rect l="l" t="t" r="r" b="b"/>
              <a:pathLst>
                <a:path w="5342255" h="3040379">
                  <a:moveTo>
                    <a:pt x="5341937" y="3040061"/>
                  </a:moveTo>
                  <a:lnTo>
                    <a:pt x="0" y="3040061"/>
                  </a:lnTo>
                  <a:lnTo>
                    <a:pt x="0" y="0"/>
                  </a:lnTo>
                  <a:lnTo>
                    <a:pt x="5341937" y="0"/>
                  </a:lnTo>
                  <a:lnTo>
                    <a:pt x="5341937" y="3040061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59312" y="2543175"/>
              <a:ext cx="5342255" cy="3040380"/>
            </a:xfrm>
            <a:custGeom>
              <a:avLst/>
              <a:gdLst/>
              <a:ahLst/>
              <a:cxnLst/>
              <a:rect l="l" t="t" r="r" b="b"/>
              <a:pathLst>
                <a:path w="5342255" h="3040379">
                  <a:moveTo>
                    <a:pt x="0" y="0"/>
                  </a:moveTo>
                  <a:lnTo>
                    <a:pt x="5341937" y="0"/>
                  </a:lnTo>
                  <a:lnTo>
                    <a:pt x="5341937" y="3040061"/>
                  </a:lnTo>
                  <a:lnTo>
                    <a:pt x="0" y="3040061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0095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99025" y="2790825"/>
              <a:ext cx="1412874" cy="1319211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899025" y="2790825"/>
              <a:ext cx="1412875" cy="1319530"/>
            </a:xfrm>
            <a:custGeom>
              <a:avLst/>
              <a:gdLst/>
              <a:ahLst/>
              <a:cxnLst/>
              <a:rect l="l" t="t" r="r" b="b"/>
              <a:pathLst>
                <a:path w="1412875" h="1319529">
                  <a:moveTo>
                    <a:pt x="0" y="219872"/>
                  </a:moveTo>
                  <a:lnTo>
                    <a:pt x="4467" y="175560"/>
                  </a:lnTo>
                  <a:lnTo>
                    <a:pt x="17278" y="134288"/>
                  </a:lnTo>
                  <a:lnTo>
                    <a:pt x="37550" y="96939"/>
                  </a:lnTo>
                  <a:lnTo>
                    <a:pt x="64399" y="64399"/>
                  </a:lnTo>
                  <a:lnTo>
                    <a:pt x="96939" y="37550"/>
                  </a:lnTo>
                  <a:lnTo>
                    <a:pt x="134288" y="17278"/>
                  </a:lnTo>
                  <a:lnTo>
                    <a:pt x="175560" y="4467"/>
                  </a:lnTo>
                  <a:lnTo>
                    <a:pt x="219872" y="0"/>
                  </a:lnTo>
                  <a:lnTo>
                    <a:pt x="1193001" y="0"/>
                  </a:lnTo>
                  <a:lnTo>
                    <a:pt x="1236097" y="4263"/>
                  </a:lnTo>
                  <a:lnTo>
                    <a:pt x="1277143" y="16736"/>
                  </a:lnTo>
                  <a:lnTo>
                    <a:pt x="1314987" y="36941"/>
                  </a:lnTo>
                  <a:lnTo>
                    <a:pt x="1348475" y="64399"/>
                  </a:lnTo>
                  <a:lnTo>
                    <a:pt x="1375933" y="97887"/>
                  </a:lnTo>
                  <a:lnTo>
                    <a:pt x="1396138" y="135731"/>
                  </a:lnTo>
                  <a:lnTo>
                    <a:pt x="1408611" y="176777"/>
                  </a:lnTo>
                  <a:lnTo>
                    <a:pt x="1412874" y="219872"/>
                  </a:lnTo>
                  <a:lnTo>
                    <a:pt x="1412874" y="1099338"/>
                  </a:lnTo>
                  <a:lnTo>
                    <a:pt x="1408407" y="1143651"/>
                  </a:lnTo>
                  <a:lnTo>
                    <a:pt x="1395596" y="1184923"/>
                  </a:lnTo>
                  <a:lnTo>
                    <a:pt x="1375324" y="1222272"/>
                  </a:lnTo>
                  <a:lnTo>
                    <a:pt x="1348475" y="1254812"/>
                  </a:lnTo>
                  <a:lnTo>
                    <a:pt x="1315935" y="1281661"/>
                  </a:lnTo>
                  <a:lnTo>
                    <a:pt x="1278586" y="1301933"/>
                  </a:lnTo>
                  <a:lnTo>
                    <a:pt x="1237314" y="1314744"/>
                  </a:lnTo>
                  <a:lnTo>
                    <a:pt x="1193001" y="1319211"/>
                  </a:lnTo>
                  <a:lnTo>
                    <a:pt x="219872" y="1319211"/>
                  </a:lnTo>
                  <a:lnTo>
                    <a:pt x="175560" y="1314744"/>
                  </a:lnTo>
                  <a:lnTo>
                    <a:pt x="134288" y="1301933"/>
                  </a:lnTo>
                  <a:lnTo>
                    <a:pt x="96939" y="1281661"/>
                  </a:lnTo>
                  <a:lnTo>
                    <a:pt x="64399" y="1254812"/>
                  </a:lnTo>
                  <a:lnTo>
                    <a:pt x="37550" y="1222272"/>
                  </a:lnTo>
                  <a:lnTo>
                    <a:pt x="17278" y="1184923"/>
                  </a:lnTo>
                  <a:lnTo>
                    <a:pt x="4467" y="1143651"/>
                  </a:lnTo>
                  <a:lnTo>
                    <a:pt x="0" y="1099338"/>
                  </a:lnTo>
                  <a:lnTo>
                    <a:pt x="0" y="219872"/>
                  </a:lnTo>
                  <a:close/>
                </a:path>
              </a:pathLst>
            </a:custGeom>
            <a:ln w="25399">
              <a:solidFill>
                <a:srgbClr val="0095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943391" y="2870033"/>
            <a:ext cx="699135" cy="55689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R="5080" indent="101600">
              <a:lnSpc>
                <a:spcPts val="2030"/>
              </a:lnSpc>
              <a:spcBef>
                <a:spcPts val="275"/>
              </a:spcBef>
            </a:pPr>
            <a:r>
              <a:rPr b="1" spc="-5" dirty="0">
                <a:solidFill>
                  <a:srgbClr val="FFFFFF"/>
                </a:solidFill>
                <a:latin typeface="Arial"/>
                <a:cs typeface="Arial"/>
              </a:rPr>
              <a:t>Web 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endParaRPr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980362" y="3632200"/>
            <a:ext cx="1186180" cy="474980"/>
            <a:chOff x="6299200" y="3632200"/>
            <a:chExt cx="1186180" cy="474980"/>
          </a:xfrm>
        </p:grpSpPr>
        <p:sp>
          <p:nvSpPr>
            <p:cNvPr id="21" name="object 21"/>
            <p:cNvSpPr/>
            <p:nvPr/>
          </p:nvSpPr>
          <p:spPr>
            <a:xfrm>
              <a:off x="6311899" y="3644899"/>
              <a:ext cx="1160780" cy="449580"/>
            </a:xfrm>
            <a:custGeom>
              <a:avLst/>
              <a:gdLst/>
              <a:ahLst/>
              <a:cxnLst/>
              <a:rect l="l" t="t" r="r" b="b"/>
              <a:pathLst>
                <a:path w="1160779" h="449579">
                  <a:moveTo>
                    <a:pt x="1085583" y="449261"/>
                  </a:moveTo>
                  <a:lnTo>
                    <a:pt x="74878" y="449261"/>
                  </a:lnTo>
                  <a:lnTo>
                    <a:pt x="45732" y="443377"/>
                  </a:lnTo>
                  <a:lnTo>
                    <a:pt x="21931" y="427330"/>
                  </a:lnTo>
                  <a:lnTo>
                    <a:pt x="5884" y="403529"/>
                  </a:lnTo>
                  <a:lnTo>
                    <a:pt x="0" y="374383"/>
                  </a:lnTo>
                  <a:lnTo>
                    <a:pt x="0" y="74878"/>
                  </a:lnTo>
                  <a:lnTo>
                    <a:pt x="5884" y="45732"/>
                  </a:lnTo>
                  <a:lnTo>
                    <a:pt x="21931" y="21931"/>
                  </a:lnTo>
                  <a:lnTo>
                    <a:pt x="45732" y="5884"/>
                  </a:lnTo>
                  <a:lnTo>
                    <a:pt x="74878" y="0"/>
                  </a:lnTo>
                  <a:lnTo>
                    <a:pt x="1085583" y="0"/>
                  </a:lnTo>
                  <a:lnTo>
                    <a:pt x="1127126" y="12580"/>
                  </a:lnTo>
                  <a:lnTo>
                    <a:pt x="1154761" y="46223"/>
                  </a:lnTo>
                  <a:lnTo>
                    <a:pt x="1160461" y="74878"/>
                  </a:lnTo>
                  <a:lnTo>
                    <a:pt x="1160461" y="374383"/>
                  </a:lnTo>
                  <a:lnTo>
                    <a:pt x="1154577" y="403529"/>
                  </a:lnTo>
                  <a:lnTo>
                    <a:pt x="1138530" y="427330"/>
                  </a:lnTo>
                  <a:lnTo>
                    <a:pt x="1114729" y="443377"/>
                  </a:lnTo>
                  <a:lnTo>
                    <a:pt x="1085583" y="449261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11900" y="3644900"/>
              <a:ext cx="1160780" cy="449580"/>
            </a:xfrm>
            <a:custGeom>
              <a:avLst/>
              <a:gdLst/>
              <a:ahLst/>
              <a:cxnLst/>
              <a:rect l="l" t="t" r="r" b="b"/>
              <a:pathLst>
                <a:path w="1160779" h="449579">
                  <a:moveTo>
                    <a:pt x="0" y="74878"/>
                  </a:moveTo>
                  <a:lnTo>
                    <a:pt x="5884" y="45732"/>
                  </a:lnTo>
                  <a:lnTo>
                    <a:pt x="21931" y="21931"/>
                  </a:lnTo>
                  <a:lnTo>
                    <a:pt x="45732" y="5884"/>
                  </a:lnTo>
                  <a:lnTo>
                    <a:pt x="74878" y="0"/>
                  </a:lnTo>
                  <a:lnTo>
                    <a:pt x="1085583" y="0"/>
                  </a:lnTo>
                  <a:lnTo>
                    <a:pt x="1127126" y="12580"/>
                  </a:lnTo>
                  <a:lnTo>
                    <a:pt x="1154761" y="46223"/>
                  </a:lnTo>
                  <a:lnTo>
                    <a:pt x="1160461" y="74878"/>
                  </a:lnTo>
                  <a:lnTo>
                    <a:pt x="1160461" y="374383"/>
                  </a:lnTo>
                  <a:lnTo>
                    <a:pt x="1154577" y="403529"/>
                  </a:lnTo>
                  <a:lnTo>
                    <a:pt x="1138530" y="427330"/>
                  </a:lnTo>
                  <a:lnTo>
                    <a:pt x="1114729" y="443377"/>
                  </a:lnTo>
                  <a:lnTo>
                    <a:pt x="1085583" y="449261"/>
                  </a:lnTo>
                  <a:lnTo>
                    <a:pt x="74878" y="449261"/>
                  </a:lnTo>
                  <a:lnTo>
                    <a:pt x="45732" y="443377"/>
                  </a:lnTo>
                  <a:lnTo>
                    <a:pt x="21931" y="427330"/>
                  </a:lnTo>
                  <a:lnTo>
                    <a:pt x="5884" y="403529"/>
                  </a:lnTo>
                  <a:lnTo>
                    <a:pt x="0" y="374383"/>
                  </a:lnTo>
                  <a:lnTo>
                    <a:pt x="0" y="74878"/>
                  </a:lnTo>
                  <a:close/>
                </a:path>
              </a:pathLst>
            </a:custGeom>
            <a:ln w="25399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308799" y="3730529"/>
            <a:ext cx="54165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500" b="1" spc="-5" dirty="0">
                <a:latin typeface="Arial"/>
                <a:cs typeface="Arial"/>
              </a:rPr>
              <a:t>HTML</a:t>
            </a:r>
            <a:endParaRPr sz="15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451849" y="2151583"/>
            <a:ext cx="735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Server</a:t>
            </a:r>
            <a:endParaRPr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065463" y="1481137"/>
            <a:ext cx="1266825" cy="690880"/>
            <a:chOff x="1384300" y="1481137"/>
            <a:chExt cx="1266825" cy="690880"/>
          </a:xfrm>
        </p:grpSpPr>
        <p:sp>
          <p:nvSpPr>
            <p:cNvPr id="26" name="object 26"/>
            <p:cNvSpPr/>
            <p:nvPr/>
          </p:nvSpPr>
          <p:spPr>
            <a:xfrm>
              <a:off x="1397000" y="1493837"/>
              <a:ext cx="1241425" cy="665480"/>
            </a:xfrm>
            <a:custGeom>
              <a:avLst/>
              <a:gdLst/>
              <a:ahLst/>
              <a:cxnLst/>
              <a:rect l="l" t="t" r="r" b="b"/>
              <a:pathLst>
                <a:path w="1241425" h="665480">
                  <a:moveTo>
                    <a:pt x="1130562" y="665161"/>
                  </a:moveTo>
                  <a:lnTo>
                    <a:pt x="110862" y="665161"/>
                  </a:lnTo>
                  <a:lnTo>
                    <a:pt x="67709" y="656449"/>
                  </a:lnTo>
                  <a:lnTo>
                    <a:pt x="32470" y="632691"/>
                  </a:lnTo>
                  <a:lnTo>
                    <a:pt x="8712" y="597452"/>
                  </a:lnTo>
                  <a:lnTo>
                    <a:pt x="0" y="554299"/>
                  </a:lnTo>
                  <a:lnTo>
                    <a:pt x="0" y="110862"/>
                  </a:lnTo>
                  <a:lnTo>
                    <a:pt x="8712" y="67709"/>
                  </a:lnTo>
                  <a:lnTo>
                    <a:pt x="32470" y="32470"/>
                  </a:lnTo>
                  <a:lnTo>
                    <a:pt x="67709" y="8712"/>
                  </a:lnTo>
                  <a:lnTo>
                    <a:pt x="110862" y="0"/>
                  </a:lnTo>
                  <a:lnTo>
                    <a:pt x="1130562" y="0"/>
                  </a:lnTo>
                  <a:lnTo>
                    <a:pt x="1172987" y="8438"/>
                  </a:lnTo>
                  <a:lnTo>
                    <a:pt x="1208954" y="32470"/>
                  </a:lnTo>
                  <a:lnTo>
                    <a:pt x="1232986" y="68437"/>
                  </a:lnTo>
                  <a:lnTo>
                    <a:pt x="1241424" y="110862"/>
                  </a:lnTo>
                  <a:lnTo>
                    <a:pt x="1241424" y="554299"/>
                  </a:lnTo>
                  <a:lnTo>
                    <a:pt x="1232712" y="597452"/>
                  </a:lnTo>
                  <a:lnTo>
                    <a:pt x="1208954" y="632691"/>
                  </a:lnTo>
                  <a:lnTo>
                    <a:pt x="1173715" y="656449"/>
                  </a:lnTo>
                  <a:lnTo>
                    <a:pt x="1130562" y="665161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97000" y="1493837"/>
              <a:ext cx="1241425" cy="665480"/>
            </a:xfrm>
            <a:custGeom>
              <a:avLst/>
              <a:gdLst/>
              <a:ahLst/>
              <a:cxnLst/>
              <a:rect l="l" t="t" r="r" b="b"/>
              <a:pathLst>
                <a:path w="1241425" h="665480">
                  <a:moveTo>
                    <a:pt x="0" y="110862"/>
                  </a:moveTo>
                  <a:lnTo>
                    <a:pt x="8712" y="67709"/>
                  </a:lnTo>
                  <a:lnTo>
                    <a:pt x="32470" y="32470"/>
                  </a:lnTo>
                  <a:lnTo>
                    <a:pt x="67709" y="8712"/>
                  </a:lnTo>
                  <a:lnTo>
                    <a:pt x="110862" y="0"/>
                  </a:lnTo>
                  <a:lnTo>
                    <a:pt x="1130562" y="0"/>
                  </a:lnTo>
                  <a:lnTo>
                    <a:pt x="1172987" y="8438"/>
                  </a:lnTo>
                  <a:lnTo>
                    <a:pt x="1208954" y="32470"/>
                  </a:lnTo>
                  <a:lnTo>
                    <a:pt x="1232986" y="68437"/>
                  </a:lnTo>
                  <a:lnTo>
                    <a:pt x="1241424" y="110862"/>
                  </a:lnTo>
                  <a:lnTo>
                    <a:pt x="1241424" y="554299"/>
                  </a:lnTo>
                  <a:lnTo>
                    <a:pt x="1232712" y="597452"/>
                  </a:lnTo>
                  <a:lnTo>
                    <a:pt x="1208954" y="632691"/>
                  </a:lnTo>
                  <a:lnTo>
                    <a:pt x="1173715" y="656449"/>
                  </a:lnTo>
                  <a:lnTo>
                    <a:pt x="1130562" y="665161"/>
                  </a:lnTo>
                  <a:lnTo>
                    <a:pt x="110862" y="665161"/>
                  </a:lnTo>
                  <a:lnTo>
                    <a:pt x="67709" y="656449"/>
                  </a:lnTo>
                  <a:lnTo>
                    <a:pt x="32470" y="632691"/>
                  </a:lnTo>
                  <a:lnTo>
                    <a:pt x="8712" y="597452"/>
                  </a:lnTo>
                  <a:lnTo>
                    <a:pt x="0" y="554299"/>
                  </a:lnTo>
                  <a:lnTo>
                    <a:pt x="0" y="110862"/>
                  </a:lnTo>
                  <a:close/>
                </a:path>
              </a:pathLst>
            </a:custGeom>
            <a:ln w="25399">
              <a:solidFill>
                <a:srgbClr val="0095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292432" y="1665013"/>
            <a:ext cx="813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MySQL</a:t>
            </a:r>
            <a:endParaRPr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567487" y="4097337"/>
            <a:ext cx="4850130" cy="1282700"/>
            <a:chOff x="4886325" y="4097337"/>
            <a:chExt cx="4850130" cy="1282700"/>
          </a:xfrm>
        </p:grpSpPr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99025" y="4110037"/>
              <a:ext cx="4824411" cy="1257299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899025" y="4110037"/>
              <a:ext cx="4824730" cy="1257300"/>
            </a:xfrm>
            <a:custGeom>
              <a:avLst/>
              <a:gdLst/>
              <a:ahLst/>
              <a:cxnLst/>
              <a:rect l="l" t="t" r="r" b="b"/>
              <a:pathLst>
                <a:path w="4824730" h="1257300">
                  <a:moveTo>
                    <a:pt x="0" y="209553"/>
                  </a:moveTo>
                  <a:lnTo>
                    <a:pt x="5534" y="161505"/>
                  </a:lnTo>
                  <a:lnTo>
                    <a:pt x="21299" y="117397"/>
                  </a:lnTo>
                  <a:lnTo>
                    <a:pt x="46036" y="78488"/>
                  </a:lnTo>
                  <a:lnTo>
                    <a:pt x="78488" y="46036"/>
                  </a:lnTo>
                  <a:lnTo>
                    <a:pt x="117397" y="21299"/>
                  </a:lnTo>
                  <a:lnTo>
                    <a:pt x="161505" y="5534"/>
                  </a:lnTo>
                  <a:lnTo>
                    <a:pt x="209554" y="0"/>
                  </a:lnTo>
                  <a:lnTo>
                    <a:pt x="4614857" y="0"/>
                  </a:lnTo>
                  <a:lnTo>
                    <a:pt x="4655930" y="4063"/>
                  </a:lnTo>
                  <a:lnTo>
                    <a:pt x="4695050" y="15951"/>
                  </a:lnTo>
                  <a:lnTo>
                    <a:pt x="4731118" y="35207"/>
                  </a:lnTo>
                  <a:lnTo>
                    <a:pt x="4763034" y="61376"/>
                  </a:lnTo>
                  <a:lnTo>
                    <a:pt x="4789204" y="93293"/>
                  </a:lnTo>
                  <a:lnTo>
                    <a:pt x="4808460" y="129361"/>
                  </a:lnTo>
                  <a:lnTo>
                    <a:pt x="4820348" y="168481"/>
                  </a:lnTo>
                  <a:lnTo>
                    <a:pt x="4824411" y="209553"/>
                  </a:lnTo>
                  <a:lnTo>
                    <a:pt x="4824411" y="1047745"/>
                  </a:lnTo>
                  <a:lnTo>
                    <a:pt x="4818877" y="1095794"/>
                  </a:lnTo>
                  <a:lnTo>
                    <a:pt x="4803112" y="1139902"/>
                  </a:lnTo>
                  <a:lnTo>
                    <a:pt x="4778375" y="1178811"/>
                  </a:lnTo>
                  <a:lnTo>
                    <a:pt x="4745923" y="1211263"/>
                  </a:lnTo>
                  <a:lnTo>
                    <a:pt x="4707014" y="1236000"/>
                  </a:lnTo>
                  <a:lnTo>
                    <a:pt x="4662906" y="1251765"/>
                  </a:lnTo>
                  <a:lnTo>
                    <a:pt x="4614857" y="1257299"/>
                  </a:lnTo>
                  <a:lnTo>
                    <a:pt x="209554" y="1257299"/>
                  </a:lnTo>
                  <a:lnTo>
                    <a:pt x="161505" y="1251765"/>
                  </a:lnTo>
                  <a:lnTo>
                    <a:pt x="117397" y="1236000"/>
                  </a:lnTo>
                  <a:lnTo>
                    <a:pt x="78488" y="1211263"/>
                  </a:lnTo>
                  <a:lnTo>
                    <a:pt x="46036" y="1178811"/>
                  </a:lnTo>
                  <a:lnTo>
                    <a:pt x="21299" y="1139902"/>
                  </a:lnTo>
                  <a:lnTo>
                    <a:pt x="5534" y="1095794"/>
                  </a:lnTo>
                  <a:lnTo>
                    <a:pt x="0" y="1047745"/>
                  </a:lnTo>
                  <a:lnTo>
                    <a:pt x="0" y="209553"/>
                  </a:lnTo>
                  <a:close/>
                </a:path>
              </a:pathLst>
            </a:custGeom>
            <a:ln w="25399">
              <a:solidFill>
                <a:srgbClr val="0095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8014202" y="4186221"/>
            <a:ext cx="19646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Operating</a:t>
            </a:r>
            <a:r>
              <a:rPr b="1" spc="-8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System</a:t>
            </a:r>
            <a:endParaRPr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0406062" y="3409950"/>
            <a:ext cx="1186180" cy="690880"/>
            <a:chOff x="8724900" y="3409950"/>
            <a:chExt cx="1186180" cy="690880"/>
          </a:xfrm>
        </p:grpSpPr>
        <p:sp>
          <p:nvSpPr>
            <p:cNvPr id="34" name="object 34"/>
            <p:cNvSpPr/>
            <p:nvPr/>
          </p:nvSpPr>
          <p:spPr>
            <a:xfrm>
              <a:off x="8737600" y="3422650"/>
              <a:ext cx="1160780" cy="665480"/>
            </a:xfrm>
            <a:custGeom>
              <a:avLst/>
              <a:gdLst/>
              <a:ahLst/>
              <a:cxnLst/>
              <a:rect l="l" t="t" r="r" b="b"/>
              <a:pathLst>
                <a:path w="1160779" h="665479">
                  <a:moveTo>
                    <a:pt x="1049599" y="665161"/>
                  </a:moveTo>
                  <a:lnTo>
                    <a:pt x="110862" y="665161"/>
                  </a:lnTo>
                  <a:lnTo>
                    <a:pt x="67709" y="656449"/>
                  </a:lnTo>
                  <a:lnTo>
                    <a:pt x="32470" y="632691"/>
                  </a:lnTo>
                  <a:lnTo>
                    <a:pt x="8712" y="597452"/>
                  </a:lnTo>
                  <a:lnTo>
                    <a:pt x="0" y="554299"/>
                  </a:lnTo>
                  <a:lnTo>
                    <a:pt x="0" y="110862"/>
                  </a:lnTo>
                  <a:lnTo>
                    <a:pt x="8712" y="67709"/>
                  </a:lnTo>
                  <a:lnTo>
                    <a:pt x="32470" y="32470"/>
                  </a:lnTo>
                  <a:lnTo>
                    <a:pt x="67709" y="8712"/>
                  </a:lnTo>
                  <a:lnTo>
                    <a:pt x="110862" y="0"/>
                  </a:lnTo>
                  <a:lnTo>
                    <a:pt x="1049599" y="0"/>
                  </a:lnTo>
                  <a:lnTo>
                    <a:pt x="1092024" y="8438"/>
                  </a:lnTo>
                  <a:lnTo>
                    <a:pt x="1127991" y="32470"/>
                  </a:lnTo>
                  <a:lnTo>
                    <a:pt x="1152023" y="68437"/>
                  </a:lnTo>
                  <a:lnTo>
                    <a:pt x="1160461" y="110862"/>
                  </a:lnTo>
                  <a:lnTo>
                    <a:pt x="1160461" y="554299"/>
                  </a:lnTo>
                  <a:lnTo>
                    <a:pt x="1151749" y="597452"/>
                  </a:lnTo>
                  <a:lnTo>
                    <a:pt x="1127991" y="632691"/>
                  </a:lnTo>
                  <a:lnTo>
                    <a:pt x="1092752" y="656449"/>
                  </a:lnTo>
                  <a:lnTo>
                    <a:pt x="1049599" y="665161"/>
                  </a:lnTo>
                  <a:close/>
                </a:path>
              </a:pathLst>
            </a:custGeom>
            <a:solidFill>
              <a:srgbClr val="FF7B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737600" y="3422650"/>
              <a:ext cx="1160780" cy="665480"/>
            </a:xfrm>
            <a:custGeom>
              <a:avLst/>
              <a:gdLst/>
              <a:ahLst/>
              <a:cxnLst/>
              <a:rect l="l" t="t" r="r" b="b"/>
              <a:pathLst>
                <a:path w="1160779" h="665479">
                  <a:moveTo>
                    <a:pt x="0" y="110862"/>
                  </a:moveTo>
                  <a:lnTo>
                    <a:pt x="8712" y="67709"/>
                  </a:lnTo>
                  <a:lnTo>
                    <a:pt x="32470" y="32470"/>
                  </a:lnTo>
                  <a:lnTo>
                    <a:pt x="67709" y="8712"/>
                  </a:lnTo>
                  <a:lnTo>
                    <a:pt x="110862" y="0"/>
                  </a:lnTo>
                  <a:lnTo>
                    <a:pt x="1049599" y="0"/>
                  </a:lnTo>
                  <a:lnTo>
                    <a:pt x="1092024" y="8438"/>
                  </a:lnTo>
                  <a:lnTo>
                    <a:pt x="1127991" y="32470"/>
                  </a:lnTo>
                  <a:lnTo>
                    <a:pt x="1152023" y="68437"/>
                  </a:lnTo>
                  <a:lnTo>
                    <a:pt x="1160461" y="110862"/>
                  </a:lnTo>
                  <a:lnTo>
                    <a:pt x="1160461" y="554299"/>
                  </a:lnTo>
                  <a:lnTo>
                    <a:pt x="1151749" y="597452"/>
                  </a:lnTo>
                  <a:lnTo>
                    <a:pt x="1127991" y="632691"/>
                  </a:lnTo>
                  <a:lnTo>
                    <a:pt x="1092752" y="656449"/>
                  </a:lnTo>
                  <a:lnTo>
                    <a:pt x="1049599" y="665161"/>
                  </a:lnTo>
                  <a:lnTo>
                    <a:pt x="110862" y="665161"/>
                  </a:lnTo>
                  <a:lnTo>
                    <a:pt x="67709" y="656449"/>
                  </a:lnTo>
                  <a:lnTo>
                    <a:pt x="32470" y="632691"/>
                  </a:lnTo>
                  <a:lnTo>
                    <a:pt x="8712" y="597452"/>
                  </a:lnTo>
                  <a:lnTo>
                    <a:pt x="0" y="554299"/>
                  </a:lnTo>
                  <a:lnTo>
                    <a:pt x="0" y="110862"/>
                  </a:lnTo>
                  <a:close/>
                </a:path>
              </a:pathLst>
            </a:custGeom>
            <a:ln w="25399">
              <a:solidFill>
                <a:srgbClr val="0095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0554611" y="3493815"/>
            <a:ext cx="900430" cy="501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445" algn="ctr">
              <a:lnSpc>
                <a:spcPts val="211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PHP</a:t>
            </a:r>
            <a:endParaRPr>
              <a:latin typeface="Arial"/>
              <a:cs typeface="Arial"/>
            </a:endParaRPr>
          </a:p>
          <a:p>
            <a:pPr marR="5080" algn="ctr">
              <a:lnSpc>
                <a:spcPts val="1630"/>
              </a:lnSpc>
            </a:pPr>
            <a:r>
              <a:rPr sz="1400" b="1" spc="-5" dirty="0">
                <a:latin typeface="Arial"/>
                <a:cs typeface="Arial"/>
              </a:rPr>
              <a:t>interpreter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3383960" y="6165080"/>
            <a:ext cx="3605529" cy="1205865"/>
            <a:chOff x="1702797" y="6165079"/>
            <a:chExt cx="3605529" cy="1205865"/>
          </a:xfrm>
        </p:grpSpPr>
        <p:sp>
          <p:nvSpPr>
            <p:cNvPr id="38" name="object 38"/>
            <p:cNvSpPr/>
            <p:nvPr/>
          </p:nvSpPr>
          <p:spPr>
            <a:xfrm>
              <a:off x="1843683" y="6257924"/>
              <a:ext cx="1590040" cy="687705"/>
            </a:xfrm>
            <a:custGeom>
              <a:avLst/>
              <a:gdLst/>
              <a:ahLst/>
              <a:cxnLst/>
              <a:rect l="l" t="t" r="r" b="b"/>
              <a:pathLst>
                <a:path w="1590039" h="687704">
                  <a:moveTo>
                    <a:pt x="0" y="0"/>
                  </a:moveTo>
                  <a:lnTo>
                    <a:pt x="1590041" y="0"/>
                  </a:lnTo>
                  <a:lnTo>
                    <a:pt x="1590041" y="687299"/>
                  </a:lnTo>
                </a:path>
              </a:pathLst>
            </a:custGeom>
            <a:ln w="571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02797" y="6165079"/>
              <a:ext cx="233730" cy="18568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32506" y="6603333"/>
              <a:ext cx="1862650" cy="754297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3432506" y="6603333"/>
              <a:ext cx="1863089" cy="754380"/>
            </a:xfrm>
            <a:custGeom>
              <a:avLst/>
              <a:gdLst/>
              <a:ahLst/>
              <a:cxnLst/>
              <a:rect l="l" t="t" r="r" b="b"/>
              <a:pathLst>
                <a:path w="1863089" h="754379">
                  <a:moveTo>
                    <a:pt x="169221" y="248321"/>
                  </a:moveTo>
                  <a:lnTo>
                    <a:pt x="166541" y="225914"/>
                  </a:lnTo>
                  <a:lnTo>
                    <a:pt x="169550" y="203630"/>
                  </a:lnTo>
                  <a:lnTo>
                    <a:pt x="192263" y="160731"/>
                  </a:lnTo>
                  <a:lnTo>
                    <a:pt x="235552" y="122941"/>
                  </a:lnTo>
                  <a:lnTo>
                    <a:pt x="296058" y="93215"/>
                  </a:lnTo>
                  <a:lnTo>
                    <a:pt x="369064" y="73844"/>
                  </a:lnTo>
                  <a:lnTo>
                    <a:pt x="408436" y="68555"/>
                  </a:lnTo>
                  <a:lnTo>
                    <a:pt x="448950" y="66334"/>
                  </a:lnTo>
                  <a:lnTo>
                    <a:pt x="489626" y="67256"/>
                  </a:lnTo>
                  <a:lnTo>
                    <a:pt x="529482" y="71276"/>
                  </a:lnTo>
                  <a:lnTo>
                    <a:pt x="567942" y="78310"/>
                  </a:lnTo>
                  <a:lnTo>
                    <a:pt x="604426" y="88275"/>
                  </a:lnTo>
                  <a:lnTo>
                    <a:pt x="618309" y="75674"/>
                  </a:lnTo>
                  <a:lnTo>
                    <a:pt x="653423" y="53606"/>
                  </a:lnTo>
                  <a:lnTo>
                    <a:pt x="696941" y="36543"/>
                  </a:lnTo>
                  <a:lnTo>
                    <a:pt x="746228" y="25506"/>
                  </a:lnTo>
                  <a:lnTo>
                    <a:pt x="798969" y="21026"/>
                  </a:lnTo>
                  <a:lnTo>
                    <a:pt x="825609" y="21350"/>
                  </a:lnTo>
                  <a:lnTo>
                    <a:pt x="877867" y="27078"/>
                  </a:lnTo>
                  <a:lnTo>
                    <a:pt x="926330" y="39316"/>
                  </a:lnTo>
                  <a:lnTo>
                    <a:pt x="968397" y="57379"/>
                  </a:lnTo>
                  <a:lnTo>
                    <a:pt x="980374" y="46008"/>
                  </a:lnTo>
                  <a:lnTo>
                    <a:pt x="1030243" y="18140"/>
                  </a:lnTo>
                  <a:lnTo>
                    <a:pt x="1072525" y="6157"/>
                  </a:lnTo>
                  <a:lnTo>
                    <a:pt x="1118877" y="406"/>
                  </a:lnTo>
                  <a:lnTo>
                    <a:pt x="1142716" y="0"/>
                  </a:lnTo>
                  <a:lnTo>
                    <a:pt x="1166365" y="1252"/>
                  </a:lnTo>
                  <a:lnTo>
                    <a:pt x="1211948" y="8645"/>
                  </a:lnTo>
                  <a:lnTo>
                    <a:pt x="1252723" y="22116"/>
                  </a:lnTo>
                  <a:lnTo>
                    <a:pt x="1286068" y="40797"/>
                  </a:lnTo>
                  <a:lnTo>
                    <a:pt x="1330127" y="19253"/>
                  </a:lnTo>
                  <a:lnTo>
                    <a:pt x="1383317" y="5328"/>
                  </a:lnTo>
                  <a:lnTo>
                    <a:pt x="1441453" y="126"/>
                  </a:lnTo>
                  <a:lnTo>
                    <a:pt x="1470875" y="939"/>
                  </a:lnTo>
                  <a:lnTo>
                    <a:pt x="1527904" y="9370"/>
                  </a:lnTo>
                  <a:lnTo>
                    <a:pt x="1578135" y="26138"/>
                  </a:lnTo>
                  <a:lnTo>
                    <a:pt x="1618102" y="50060"/>
                  </a:lnTo>
                  <a:lnTo>
                    <a:pt x="1644236" y="79023"/>
                  </a:lnTo>
                  <a:lnTo>
                    <a:pt x="1651546" y="94803"/>
                  </a:lnTo>
                  <a:lnTo>
                    <a:pt x="1674851" y="99082"/>
                  </a:lnTo>
                  <a:lnTo>
                    <a:pt x="1718264" y="111566"/>
                  </a:lnTo>
                  <a:lnTo>
                    <a:pt x="1756019" y="128901"/>
                  </a:lnTo>
                  <a:lnTo>
                    <a:pt x="1798021" y="162093"/>
                  </a:lnTo>
                  <a:lnTo>
                    <a:pt x="1818940" y="200918"/>
                  </a:lnTo>
                  <a:lnTo>
                    <a:pt x="1820804" y="214458"/>
                  </a:lnTo>
                  <a:lnTo>
                    <a:pt x="1820042" y="228034"/>
                  </a:lnTo>
                  <a:lnTo>
                    <a:pt x="1816680" y="241453"/>
                  </a:lnTo>
                  <a:lnTo>
                    <a:pt x="1810750" y="254596"/>
                  </a:lnTo>
                  <a:lnTo>
                    <a:pt x="1802285" y="267347"/>
                  </a:lnTo>
                  <a:lnTo>
                    <a:pt x="1840239" y="303514"/>
                  </a:lnTo>
                  <a:lnTo>
                    <a:pt x="1860039" y="343871"/>
                  </a:lnTo>
                  <a:lnTo>
                    <a:pt x="1862650" y="364802"/>
                  </a:lnTo>
                  <a:lnTo>
                    <a:pt x="1860319" y="385658"/>
                  </a:lnTo>
                  <a:lnTo>
                    <a:pt x="1841089" y="426085"/>
                  </a:lnTo>
                  <a:lnTo>
                    <a:pt x="1803609" y="462423"/>
                  </a:lnTo>
                  <a:lnTo>
                    <a:pt x="1750431" y="492204"/>
                  </a:lnTo>
                  <a:lnTo>
                    <a:pt x="1685166" y="513441"/>
                  </a:lnTo>
                  <a:lnTo>
                    <a:pt x="1612181" y="524688"/>
                  </a:lnTo>
                  <a:lnTo>
                    <a:pt x="1591977" y="577731"/>
                  </a:lnTo>
                  <a:lnTo>
                    <a:pt x="1558149" y="608966"/>
                  </a:lnTo>
                  <a:lnTo>
                    <a:pt x="1510839" y="634111"/>
                  </a:lnTo>
                  <a:lnTo>
                    <a:pt x="1453007" y="651626"/>
                  </a:lnTo>
                  <a:lnTo>
                    <a:pt x="1389144" y="660137"/>
                  </a:lnTo>
                  <a:lnTo>
                    <a:pt x="1323171" y="659132"/>
                  </a:lnTo>
                  <a:lnTo>
                    <a:pt x="1260241" y="648676"/>
                  </a:lnTo>
                  <a:lnTo>
                    <a:pt x="1216440" y="661305"/>
                  </a:lnTo>
                  <a:lnTo>
                    <a:pt x="1171960" y="699167"/>
                  </a:lnTo>
                  <a:lnTo>
                    <a:pt x="1109889" y="728811"/>
                  </a:lnTo>
                  <a:lnTo>
                    <a:pt x="1035702" y="747627"/>
                  </a:lnTo>
                  <a:lnTo>
                    <a:pt x="995573" y="752548"/>
                  </a:lnTo>
                  <a:lnTo>
                    <a:pt x="954563" y="754297"/>
                  </a:lnTo>
                  <a:lnTo>
                    <a:pt x="913727" y="752844"/>
                  </a:lnTo>
                  <a:lnTo>
                    <a:pt x="873674" y="748237"/>
                  </a:lnTo>
                  <a:lnTo>
                    <a:pt x="835014" y="740521"/>
                  </a:lnTo>
                  <a:lnTo>
                    <a:pt x="765604" y="716547"/>
                  </a:lnTo>
                  <a:lnTo>
                    <a:pt x="711021" y="682832"/>
                  </a:lnTo>
                  <a:lnTo>
                    <a:pt x="651307" y="698474"/>
                  </a:lnTo>
                  <a:lnTo>
                    <a:pt x="587199" y="707252"/>
                  </a:lnTo>
                  <a:lnTo>
                    <a:pt x="554236" y="708968"/>
                  </a:lnTo>
                  <a:lnTo>
                    <a:pt x="521213" y="708862"/>
                  </a:lnTo>
                  <a:lnTo>
                    <a:pt x="455970" y="703220"/>
                  </a:lnTo>
                  <a:lnTo>
                    <a:pt x="394027" y="690534"/>
                  </a:lnTo>
                  <a:lnTo>
                    <a:pt x="337834" y="671329"/>
                  </a:lnTo>
                  <a:lnTo>
                    <a:pt x="289587" y="646357"/>
                  </a:lnTo>
                  <a:lnTo>
                    <a:pt x="251224" y="616607"/>
                  </a:lnTo>
                  <a:lnTo>
                    <a:pt x="194185" y="615486"/>
                  </a:lnTo>
                  <a:lnTo>
                    <a:pt x="140409" y="604999"/>
                  </a:lnTo>
                  <a:lnTo>
                    <a:pt x="94848" y="586113"/>
                  </a:lnTo>
                  <a:lnTo>
                    <a:pt x="61723" y="560576"/>
                  </a:lnTo>
                  <a:lnTo>
                    <a:pt x="41567" y="515107"/>
                  </a:lnTo>
                  <a:lnTo>
                    <a:pt x="60022" y="469327"/>
                  </a:lnTo>
                  <a:lnTo>
                    <a:pt x="92215" y="443417"/>
                  </a:lnTo>
                  <a:lnTo>
                    <a:pt x="47031" y="422879"/>
                  </a:lnTo>
                  <a:lnTo>
                    <a:pt x="15468" y="395608"/>
                  </a:lnTo>
                  <a:lnTo>
                    <a:pt x="0" y="348046"/>
                  </a:lnTo>
                  <a:lnTo>
                    <a:pt x="3926" y="331896"/>
                  </a:lnTo>
                  <a:lnTo>
                    <a:pt x="41712" y="288351"/>
                  </a:lnTo>
                  <a:lnTo>
                    <a:pt x="85399" y="266677"/>
                  </a:lnTo>
                  <a:lnTo>
                    <a:pt x="138706" y="253605"/>
                  </a:lnTo>
                  <a:lnTo>
                    <a:pt x="167628" y="250660"/>
                  </a:lnTo>
                  <a:lnTo>
                    <a:pt x="169221" y="248321"/>
                  </a:lnTo>
                  <a:close/>
                </a:path>
                <a:path w="1863089" h="754379">
                  <a:moveTo>
                    <a:pt x="203375" y="454414"/>
                  </a:moveTo>
                  <a:lnTo>
                    <a:pt x="196269" y="454640"/>
                  </a:lnTo>
                  <a:lnTo>
                    <a:pt x="189162" y="454718"/>
                  </a:lnTo>
                  <a:lnTo>
                    <a:pt x="146869" y="452075"/>
                  </a:lnTo>
                  <a:lnTo>
                    <a:pt x="106789" y="444216"/>
                  </a:lnTo>
                  <a:lnTo>
                    <a:pt x="100465" y="442419"/>
                  </a:lnTo>
                  <a:lnTo>
                    <a:pt x="94283" y="440485"/>
                  </a:lnTo>
                </a:path>
                <a:path w="1863089" h="754379">
                  <a:moveTo>
                    <a:pt x="299632" y="606658"/>
                  </a:moveTo>
                  <a:lnTo>
                    <a:pt x="295799" y="607496"/>
                  </a:lnTo>
                  <a:lnTo>
                    <a:pt x="291923" y="608263"/>
                  </a:lnTo>
                  <a:lnTo>
                    <a:pt x="288004" y="608962"/>
                  </a:lnTo>
                  <a:lnTo>
                    <a:pt x="284085" y="609660"/>
                  </a:lnTo>
                  <a:lnTo>
                    <a:pt x="280122" y="610288"/>
                  </a:lnTo>
                  <a:lnTo>
                    <a:pt x="255961" y="613046"/>
                  </a:lnTo>
                  <a:lnTo>
                    <a:pt x="251913" y="613308"/>
                  </a:lnTo>
                </a:path>
                <a:path w="1863089" h="754379">
                  <a:moveTo>
                    <a:pt x="710935" y="679812"/>
                  </a:moveTo>
                  <a:lnTo>
                    <a:pt x="708006" y="677421"/>
                  </a:lnTo>
                  <a:lnTo>
                    <a:pt x="705249" y="675012"/>
                  </a:lnTo>
                  <a:lnTo>
                    <a:pt x="702622" y="672551"/>
                  </a:lnTo>
                  <a:lnTo>
                    <a:pt x="699995" y="670090"/>
                  </a:lnTo>
                  <a:lnTo>
                    <a:pt x="697454" y="667576"/>
                  </a:lnTo>
                  <a:lnTo>
                    <a:pt x="695042" y="665046"/>
                  </a:lnTo>
                  <a:lnTo>
                    <a:pt x="692630" y="662514"/>
                  </a:lnTo>
                  <a:lnTo>
                    <a:pt x="690391" y="659931"/>
                  </a:lnTo>
                  <a:lnTo>
                    <a:pt x="688237" y="657330"/>
                  </a:lnTo>
                  <a:lnTo>
                    <a:pt x="686084" y="654729"/>
                  </a:lnTo>
                  <a:lnTo>
                    <a:pt x="684017" y="652093"/>
                  </a:lnTo>
                  <a:lnTo>
                    <a:pt x="682122" y="649440"/>
                  </a:lnTo>
                </a:path>
                <a:path w="1863089" h="754379">
                  <a:moveTo>
                    <a:pt x="1242785" y="604074"/>
                  </a:moveTo>
                  <a:lnTo>
                    <a:pt x="1242354" y="606885"/>
                  </a:lnTo>
                  <a:lnTo>
                    <a:pt x="1241794" y="609713"/>
                  </a:lnTo>
                  <a:lnTo>
                    <a:pt x="1241105" y="612505"/>
                  </a:lnTo>
                  <a:lnTo>
                    <a:pt x="1240416" y="615316"/>
                  </a:lnTo>
                  <a:lnTo>
                    <a:pt x="1239554" y="618108"/>
                  </a:lnTo>
                  <a:lnTo>
                    <a:pt x="1238607" y="620901"/>
                  </a:lnTo>
                  <a:lnTo>
                    <a:pt x="1237660" y="623677"/>
                  </a:lnTo>
                  <a:lnTo>
                    <a:pt x="1236583" y="626452"/>
                  </a:lnTo>
                  <a:lnTo>
                    <a:pt x="1235334" y="629192"/>
                  </a:lnTo>
                  <a:lnTo>
                    <a:pt x="1234128" y="631950"/>
                  </a:lnTo>
                  <a:lnTo>
                    <a:pt x="1232750" y="634673"/>
                  </a:lnTo>
                  <a:lnTo>
                    <a:pt x="1231285" y="637396"/>
                  </a:lnTo>
                </a:path>
              </a:pathLst>
            </a:custGeom>
            <a:ln w="25399">
              <a:solidFill>
                <a:srgbClr val="0095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90939" y="6988790"/>
              <a:ext cx="165415" cy="14995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58867" y="6856131"/>
              <a:ext cx="87762" cy="72110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3601728" y="6641669"/>
              <a:ext cx="1485900" cy="234950"/>
            </a:xfrm>
            <a:custGeom>
              <a:avLst/>
              <a:gdLst/>
              <a:ahLst/>
              <a:cxnLst/>
              <a:rect l="l" t="t" r="r" b="b"/>
              <a:pathLst>
                <a:path w="1485900" h="234950">
                  <a:moveTo>
                    <a:pt x="1482582" y="53866"/>
                  </a:moveTo>
                  <a:lnTo>
                    <a:pt x="1483142" y="55681"/>
                  </a:lnTo>
                  <a:lnTo>
                    <a:pt x="1483659" y="57497"/>
                  </a:lnTo>
                  <a:lnTo>
                    <a:pt x="1484090" y="59329"/>
                  </a:lnTo>
                  <a:lnTo>
                    <a:pt x="1484564" y="61162"/>
                  </a:lnTo>
                  <a:lnTo>
                    <a:pt x="1484908" y="62995"/>
                  </a:lnTo>
                  <a:lnTo>
                    <a:pt x="1485167" y="64845"/>
                  </a:lnTo>
                  <a:lnTo>
                    <a:pt x="1485468" y="66678"/>
                  </a:lnTo>
                  <a:lnTo>
                    <a:pt x="1485640" y="68529"/>
                  </a:lnTo>
                  <a:lnTo>
                    <a:pt x="1485769" y="70379"/>
                  </a:lnTo>
                  <a:lnTo>
                    <a:pt x="1485856" y="72229"/>
                  </a:lnTo>
                  <a:lnTo>
                    <a:pt x="1485899" y="74079"/>
                  </a:lnTo>
                  <a:lnTo>
                    <a:pt x="1485856" y="75929"/>
                  </a:lnTo>
                </a:path>
                <a:path w="1485900" h="234950">
                  <a:moveTo>
                    <a:pt x="1084373" y="28137"/>
                  </a:moveTo>
                  <a:lnTo>
                    <a:pt x="1086397" y="25589"/>
                  </a:lnTo>
                  <a:lnTo>
                    <a:pt x="1088594" y="23093"/>
                  </a:lnTo>
                  <a:lnTo>
                    <a:pt x="1090962" y="20632"/>
                  </a:lnTo>
                  <a:lnTo>
                    <a:pt x="1093288" y="18188"/>
                  </a:lnTo>
                  <a:lnTo>
                    <a:pt x="1095829" y="15779"/>
                  </a:lnTo>
                  <a:lnTo>
                    <a:pt x="1113056" y="2111"/>
                  </a:lnTo>
                  <a:lnTo>
                    <a:pt x="1116330" y="0"/>
                  </a:lnTo>
                </a:path>
                <a:path w="1485900" h="234950">
                  <a:moveTo>
                    <a:pt x="785608" y="41543"/>
                  </a:moveTo>
                  <a:lnTo>
                    <a:pt x="786426" y="39431"/>
                  </a:lnTo>
                  <a:lnTo>
                    <a:pt x="787331" y="37354"/>
                  </a:lnTo>
                  <a:lnTo>
                    <a:pt x="796160" y="23128"/>
                  </a:lnTo>
                  <a:lnTo>
                    <a:pt x="797667" y="21155"/>
                  </a:lnTo>
                  <a:lnTo>
                    <a:pt x="799304" y="19199"/>
                  </a:lnTo>
                  <a:lnTo>
                    <a:pt x="801070" y="17280"/>
                  </a:lnTo>
                </a:path>
                <a:path w="1485900" h="234950">
                  <a:moveTo>
                    <a:pt x="434989" y="49782"/>
                  </a:moveTo>
                  <a:lnTo>
                    <a:pt x="440028" y="51405"/>
                  </a:lnTo>
                  <a:lnTo>
                    <a:pt x="445024" y="53132"/>
                  </a:lnTo>
                  <a:lnTo>
                    <a:pt x="449891" y="54948"/>
                  </a:lnTo>
                  <a:lnTo>
                    <a:pt x="454801" y="56746"/>
                  </a:lnTo>
                  <a:lnTo>
                    <a:pt x="459581" y="58631"/>
                  </a:lnTo>
                  <a:lnTo>
                    <a:pt x="464233" y="60604"/>
                  </a:lnTo>
                  <a:lnTo>
                    <a:pt x="468927" y="62576"/>
                  </a:lnTo>
                  <a:lnTo>
                    <a:pt x="473492" y="64618"/>
                  </a:lnTo>
                  <a:lnTo>
                    <a:pt x="477928" y="66730"/>
                  </a:lnTo>
                  <a:lnTo>
                    <a:pt x="482408" y="68843"/>
                  </a:lnTo>
                  <a:lnTo>
                    <a:pt x="486757" y="71042"/>
                  </a:lnTo>
                  <a:lnTo>
                    <a:pt x="490935" y="73311"/>
                  </a:lnTo>
                </a:path>
                <a:path w="1485900" h="234950">
                  <a:moveTo>
                    <a:pt x="9776" y="234754"/>
                  </a:moveTo>
                  <a:lnTo>
                    <a:pt x="8656" y="232711"/>
                  </a:lnTo>
                  <a:lnTo>
                    <a:pt x="7623" y="230686"/>
                  </a:lnTo>
                  <a:lnTo>
                    <a:pt x="6675" y="228627"/>
                  </a:lnTo>
                  <a:lnTo>
                    <a:pt x="5685" y="226585"/>
                  </a:lnTo>
                  <a:lnTo>
                    <a:pt x="4823" y="224524"/>
                  </a:lnTo>
                  <a:lnTo>
                    <a:pt x="517" y="212062"/>
                  </a:lnTo>
                  <a:lnTo>
                    <a:pt x="0" y="209968"/>
                  </a:lnTo>
                </a:path>
              </a:pathLst>
            </a:custGeom>
            <a:ln w="25399">
              <a:solidFill>
                <a:srgbClr val="0095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5613361" y="6816452"/>
            <a:ext cx="862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Internet</a:t>
            </a:r>
            <a:endParaRPr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7030446" y="3192462"/>
            <a:ext cx="2136140" cy="3879215"/>
            <a:chOff x="5349284" y="3192461"/>
            <a:chExt cx="2136140" cy="3879215"/>
          </a:xfrm>
        </p:grpSpPr>
        <p:sp>
          <p:nvSpPr>
            <p:cNvPr id="47" name="object 47"/>
            <p:cNvSpPr/>
            <p:nvPr/>
          </p:nvSpPr>
          <p:spPr>
            <a:xfrm>
              <a:off x="5490169" y="5583348"/>
              <a:ext cx="1840864" cy="1395730"/>
            </a:xfrm>
            <a:custGeom>
              <a:avLst/>
              <a:gdLst/>
              <a:ahLst/>
              <a:cxnLst/>
              <a:rect l="l" t="t" r="r" b="b"/>
              <a:pathLst>
                <a:path w="1840865" h="1395729">
                  <a:moveTo>
                    <a:pt x="0" y="1395300"/>
                  </a:moveTo>
                  <a:lnTo>
                    <a:pt x="1840841" y="1395300"/>
                  </a:lnTo>
                  <a:lnTo>
                    <a:pt x="1840841" y="0"/>
                  </a:lnTo>
                </a:path>
              </a:pathLst>
            </a:custGeom>
            <a:ln w="571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49284" y="6885803"/>
              <a:ext cx="233730" cy="18569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6311899" y="3205161"/>
              <a:ext cx="1160780" cy="449580"/>
            </a:xfrm>
            <a:custGeom>
              <a:avLst/>
              <a:gdLst/>
              <a:ahLst/>
              <a:cxnLst/>
              <a:rect l="l" t="t" r="r" b="b"/>
              <a:pathLst>
                <a:path w="1160779" h="449579">
                  <a:moveTo>
                    <a:pt x="1085583" y="449261"/>
                  </a:moveTo>
                  <a:lnTo>
                    <a:pt x="74878" y="449261"/>
                  </a:lnTo>
                  <a:lnTo>
                    <a:pt x="45732" y="443377"/>
                  </a:lnTo>
                  <a:lnTo>
                    <a:pt x="21931" y="427330"/>
                  </a:lnTo>
                  <a:lnTo>
                    <a:pt x="5884" y="403529"/>
                  </a:lnTo>
                  <a:lnTo>
                    <a:pt x="0" y="374383"/>
                  </a:lnTo>
                  <a:lnTo>
                    <a:pt x="0" y="74878"/>
                  </a:lnTo>
                  <a:lnTo>
                    <a:pt x="5884" y="45732"/>
                  </a:lnTo>
                  <a:lnTo>
                    <a:pt x="21931" y="21931"/>
                  </a:lnTo>
                  <a:lnTo>
                    <a:pt x="45732" y="5884"/>
                  </a:lnTo>
                  <a:lnTo>
                    <a:pt x="74878" y="0"/>
                  </a:lnTo>
                  <a:lnTo>
                    <a:pt x="1085583" y="0"/>
                  </a:lnTo>
                  <a:lnTo>
                    <a:pt x="1127126" y="12580"/>
                  </a:lnTo>
                  <a:lnTo>
                    <a:pt x="1154761" y="46223"/>
                  </a:lnTo>
                  <a:lnTo>
                    <a:pt x="1160461" y="74878"/>
                  </a:lnTo>
                  <a:lnTo>
                    <a:pt x="1160461" y="374383"/>
                  </a:lnTo>
                  <a:lnTo>
                    <a:pt x="1154577" y="403529"/>
                  </a:lnTo>
                  <a:lnTo>
                    <a:pt x="1138530" y="427330"/>
                  </a:lnTo>
                  <a:lnTo>
                    <a:pt x="1114729" y="443377"/>
                  </a:lnTo>
                  <a:lnTo>
                    <a:pt x="1085583" y="449261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311900" y="3205161"/>
              <a:ext cx="1160780" cy="449580"/>
            </a:xfrm>
            <a:custGeom>
              <a:avLst/>
              <a:gdLst/>
              <a:ahLst/>
              <a:cxnLst/>
              <a:rect l="l" t="t" r="r" b="b"/>
              <a:pathLst>
                <a:path w="1160779" h="449579">
                  <a:moveTo>
                    <a:pt x="0" y="74878"/>
                  </a:moveTo>
                  <a:lnTo>
                    <a:pt x="5884" y="45732"/>
                  </a:lnTo>
                  <a:lnTo>
                    <a:pt x="21931" y="21931"/>
                  </a:lnTo>
                  <a:lnTo>
                    <a:pt x="45732" y="5884"/>
                  </a:lnTo>
                  <a:lnTo>
                    <a:pt x="74878" y="0"/>
                  </a:lnTo>
                  <a:lnTo>
                    <a:pt x="1085583" y="0"/>
                  </a:lnTo>
                  <a:lnTo>
                    <a:pt x="1127126" y="12580"/>
                  </a:lnTo>
                  <a:lnTo>
                    <a:pt x="1154761" y="46223"/>
                  </a:lnTo>
                  <a:lnTo>
                    <a:pt x="1160461" y="74878"/>
                  </a:lnTo>
                  <a:lnTo>
                    <a:pt x="1160461" y="374383"/>
                  </a:lnTo>
                  <a:lnTo>
                    <a:pt x="1154577" y="403529"/>
                  </a:lnTo>
                  <a:lnTo>
                    <a:pt x="1138530" y="427330"/>
                  </a:lnTo>
                  <a:lnTo>
                    <a:pt x="1114729" y="443377"/>
                  </a:lnTo>
                  <a:lnTo>
                    <a:pt x="1085583" y="449261"/>
                  </a:lnTo>
                  <a:lnTo>
                    <a:pt x="74878" y="449261"/>
                  </a:lnTo>
                  <a:lnTo>
                    <a:pt x="45732" y="443377"/>
                  </a:lnTo>
                  <a:lnTo>
                    <a:pt x="21931" y="427330"/>
                  </a:lnTo>
                  <a:lnTo>
                    <a:pt x="5884" y="403529"/>
                  </a:lnTo>
                  <a:lnTo>
                    <a:pt x="0" y="374383"/>
                  </a:lnTo>
                  <a:lnTo>
                    <a:pt x="0" y="74878"/>
                  </a:lnTo>
                  <a:close/>
                </a:path>
              </a:pathLst>
            </a:custGeom>
            <a:ln w="25399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8139227" y="3290791"/>
            <a:ext cx="880744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My</a:t>
            </a:r>
            <a:r>
              <a:rPr sz="1500" b="1" spc="-8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codes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6731000" y="3641726"/>
            <a:ext cx="1056005" cy="384175"/>
            <a:chOff x="5049837" y="3641725"/>
            <a:chExt cx="1056005" cy="384175"/>
          </a:xfrm>
        </p:grpSpPr>
        <p:sp>
          <p:nvSpPr>
            <p:cNvPr id="53" name="object 53"/>
            <p:cNvSpPr/>
            <p:nvPr/>
          </p:nvSpPr>
          <p:spPr>
            <a:xfrm>
              <a:off x="5062537" y="3654425"/>
              <a:ext cx="1030605" cy="358775"/>
            </a:xfrm>
            <a:custGeom>
              <a:avLst/>
              <a:gdLst/>
              <a:ahLst/>
              <a:cxnLst/>
              <a:rect l="l" t="t" r="r" b="b"/>
              <a:pathLst>
                <a:path w="1030604" h="358775">
                  <a:moveTo>
                    <a:pt x="970489" y="358774"/>
                  </a:moveTo>
                  <a:lnTo>
                    <a:pt x="59796" y="358774"/>
                  </a:lnTo>
                  <a:lnTo>
                    <a:pt x="36521" y="354075"/>
                  </a:lnTo>
                  <a:lnTo>
                    <a:pt x="17514" y="341260"/>
                  </a:lnTo>
                  <a:lnTo>
                    <a:pt x="4699" y="322253"/>
                  </a:lnTo>
                  <a:lnTo>
                    <a:pt x="0" y="298977"/>
                  </a:lnTo>
                  <a:lnTo>
                    <a:pt x="0" y="59796"/>
                  </a:lnTo>
                  <a:lnTo>
                    <a:pt x="4699" y="36521"/>
                  </a:lnTo>
                  <a:lnTo>
                    <a:pt x="17514" y="17514"/>
                  </a:lnTo>
                  <a:lnTo>
                    <a:pt x="36521" y="4699"/>
                  </a:lnTo>
                  <a:lnTo>
                    <a:pt x="59796" y="0"/>
                  </a:lnTo>
                  <a:lnTo>
                    <a:pt x="970489" y="0"/>
                  </a:lnTo>
                  <a:lnTo>
                    <a:pt x="1012772" y="17513"/>
                  </a:lnTo>
                  <a:lnTo>
                    <a:pt x="1030286" y="59796"/>
                  </a:lnTo>
                  <a:lnTo>
                    <a:pt x="1030286" y="298977"/>
                  </a:lnTo>
                  <a:lnTo>
                    <a:pt x="1025587" y="322253"/>
                  </a:lnTo>
                  <a:lnTo>
                    <a:pt x="1012772" y="341260"/>
                  </a:lnTo>
                  <a:lnTo>
                    <a:pt x="993765" y="354075"/>
                  </a:lnTo>
                  <a:lnTo>
                    <a:pt x="970489" y="358774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062537" y="3654425"/>
              <a:ext cx="1030605" cy="358775"/>
            </a:xfrm>
            <a:custGeom>
              <a:avLst/>
              <a:gdLst/>
              <a:ahLst/>
              <a:cxnLst/>
              <a:rect l="l" t="t" r="r" b="b"/>
              <a:pathLst>
                <a:path w="1030604" h="358775">
                  <a:moveTo>
                    <a:pt x="0" y="59796"/>
                  </a:moveTo>
                  <a:lnTo>
                    <a:pt x="4699" y="36521"/>
                  </a:lnTo>
                  <a:lnTo>
                    <a:pt x="17514" y="17514"/>
                  </a:lnTo>
                  <a:lnTo>
                    <a:pt x="36521" y="4699"/>
                  </a:lnTo>
                  <a:lnTo>
                    <a:pt x="59796" y="0"/>
                  </a:lnTo>
                  <a:lnTo>
                    <a:pt x="970489" y="0"/>
                  </a:lnTo>
                  <a:lnTo>
                    <a:pt x="1012772" y="17513"/>
                  </a:lnTo>
                  <a:lnTo>
                    <a:pt x="1030286" y="59796"/>
                  </a:lnTo>
                  <a:lnTo>
                    <a:pt x="1030286" y="298977"/>
                  </a:lnTo>
                  <a:lnTo>
                    <a:pt x="1025587" y="322253"/>
                  </a:lnTo>
                  <a:lnTo>
                    <a:pt x="1012772" y="341260"/>
                  </a:lnTo>
                  <a:lnTo>
                    <a:pt x="993765" y="354075"/>
                  </a:lnTo>
                  <a:lnTo>
                    <a:pt x="970489" y="358774"/>
                  </a:lnTo>
                  <a:lnTo>
                    <a:pt x="59796" y="358774"/>
                  </a:lnTo>
                  <a:lnTo>
                    <a:pt x="36521" y="354075"/>
                  </a:lnTo>
                  <a:lnTo>
                    <a:pt x="17514" y="341260"/>
                  </a:lnTo>
                  <a:lnTo>
                    <a:pt x="4699" y="322253"/>
                  </a:lnTo>
                  <a:lnTo>
                    <a:pt x="0" y="298977"/>
                  </a:lnTo>
                  <a:lnTo>
                    <a:pt x="0" y="59796"/>
                  </a:lnTo>
                  <a:close/>
                </a:path>
              </a:pathLst>
            </a:custGeom>
            <a:ln w="25399">
              <a:solidFill>
                <a:srgbClr val="0095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6960423" y="3672408"/>
            <a:ext cx="609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HTTP</a:t>
            </a:r>
            <a:endParaRPr>
              <a:latin typeface="Arial"/>
              <a:cs typeface="Aria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6899275" y="4751388"/>
            <a:ext cx="1482725" cy="384175"/>
            <a:chOff x="5218112" y="4751387"/>
            <a:chExt cx="1482725" cy="384175"/>
          </a:xfrm>
        </p:grpSpPr>
        <p:sp>
          <p:nvSpPr>
            <p:cNvPr id="57" name="object 57"/>
            <p:cNvSpPr/>
            <p:nvPr/>
          </p:nvSpPr>
          <p:spPr>
            <a:xfrm>
              <a:off x="5230812" y="4764087"/>
              <a:ext cx="1457325" cy="358775"/>
            </a:xfrm>
            <a:custGeom>
              <a:avLst/>
              <a:gdLst/>
              <a:ahLst/>
              <a:cxnLst/>
              <a:rect l="l" t="t" r="r" b="b"/>
              <a:pathLst>
                <a:path w="1457325" h="358775">
                  <a:moveTo>
                    <a:pt x="1397527" y="358774"/>
                  </a:moveTo>
                  <a:lnTo>
                    <a:pt x="59796" y="358774"/>
                  </a:lnTo>
                  <a:lnTo>
                    <a:pt x="36521" y="354075"/>
                  </a:lnTo>
                  <a:lnTo>
                    <a:pt x="17514" y="341260"/>
                  </a:lnTo>
                  <a:lnTo>
                    <a:pt x="4699" y="322253"/>
                  </a:lnTo>
                  <a:lnTo>
                    <a:pt x="0" y="298977"/>
                  </a:lnTo>
                  <a:lnTo>
                    <a:pt x="0" y="59796"/>
                  </a:lnTo>
                  <a:lnTo>
                    <a:pt x="4699" y="36521"/>
                  </a:lnTo>
                  <a:lnTo>
                    <a:pt x="17514" y="17514"/>
                  </a:lnTo>
                  <a:lnTo>
                    <a:pt x="36521" y="4699"/>
                  </a:lnTo>
                  <a:lnTo>
                    <a:pt x="59796" y="0"/>
                  </a:lnTo>
                  <a:lnTo>
                    <a:pt x="1397527" y="0"/>
                  </a:lnTo>
                  <a:lnTo>
                    <a:pt x="1439810" y="17514"/>
                  </a:lnTo>
                  <a:lnTo>
                    <a:pt x="1457324" y="59796"/>
                  </a:lnTo>
                  <a:lnTo>
                    <a:pt x="1457324" y="298977"/>
                  </a:lnTo>
                  <a:lnTo>
                    <a:pt x="1452625" y="322253"/>
                  </a:lnTo>
                  <a:lnTo>
                    <a:pt x="1439810" y="341260"/>
                  </a:lnTo>
                  <a:lnTo>
                    <a:pt x="1420803" y="354075"/>
                  </a:lnTo>
                  <a:lnTo>
                    <a:pt x="1397527" y="358774"/>
                  </a:lnTo>
                  <a:close/>
                </a:path>
              </a:pathLst>
            </a:custGeom>
            <a:solidFill>
              <a:srgbClr val="703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230812" y="4764087"/>
              <a:ext cx="1457325" cy="358775"/>
            </a:xfrm>
            <a:custGeom>
              <a:avLst/>
              <a:gdLst/>
              <a:ahLst/>
              <a:cxnLst/>
              <a:rect l="l" t="t" r="r" b="b"/>
              <a:pathLst>
                <a:path w="1457325" h="358775">
                  <a:moveTo>
                    <a:pt x="0" y="59796"/>
                  </a:moveTo>
                  <a:lnTo>
                    <a:pt x="4699" y="36521"/>
                  </a:lnTo>
                  <a:lnTo>
                    <a:pt x="17514" y="17514"/>
                  </a:lnTo>
                  <a:lnTo>
                    <a:pt x="36521" y="4699"/>
                  </a:lnTo>
                  <a:lnTo>
                    <a:pt x="59796" y="0"/>
                  </a:lnTo>
                  <a:lnTo>
                    <a:pt x="1397527" y="0"/>
                  </a:lnTo>
                  <a:lnTo>
                    <a:pt x="1439810" y="17514"/>
                  </a:lnTo>
                  <a:lnTo>
                    <a:pt x="1457324" y="59796"/>
                  </a:lnTo>
                  <a:lnTo>
                    <a:pt x="1457324" y="298977"/>
                  </a:lnTo>
                  <a:lnTo>
                    <a:pt x="1452625" y="322253"/>
                  </a:lnTo>
                  <a:lnTo>
                    <a:pt x="1439810" y="341260"/>
                  </a:lnTo>
                  <a:lnTo>
                    <a:pt x="1420803" y="354075"/>
                  </a:lnTo>
                  <a:lnTo>
                    <a:pt x="1397527" y="358774"/>
                  </a:lnTo>
                  <a:lnTo>
                    <a:pt x="59796" y="358774"/>
                  </a:lnTo>
                  <a:lnTo>
                    <a:pt x="36521" y="354075"/>
                  </a:lnTo>
                  <a:lnTo>
                    <a:pt x="17514" y="341260"/>
                  </a:lnTo>
                  <a:lnTo>
                    <a:pt x="4699" y="322253"/>
                  </a:lnTo>
                  <a:lnTo>
                    <a:pt x="0" y="298977"/>
                  </a:lnTo>
                  <a:lnTo>
                    <a:pt x="0" y="59796"/>
                  </a:lnTo>
                  <a:close/>
                </a:path>
              </a:pathLst>
            </a:custGeom>
            <a:ln w="25399">
              <a:solidFill>
                <a:srgbClr val="0095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7272288" y="4782070"/>
            <a:ext cx="748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b="1" spc="-5" dirty="0">
                <a:solidFill>
                  <a:srgbClr val="FFC000"/>
                </a:solidFill>
                <a:latin typeface="Arial"/>
                <a:cs typeface="Arial"/>
              </a:rPr>
              <a:t>TCP/IP</a:t>
            </a:r>
            <a:endParaRPr>
              <a:latin typeface="Arial"/>
              <a:cs typeface="Aria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4279899" y="1269329"/>
            <a:ext cx="6790055" cy="3467735"/>
            <a:chOff x="2598736" y="1269328"/>
            <a:chExt cx="6790055" cy="3467735"/>
          </a:xfrm>
        </p:grpSpPr>
        <p:sp>
          <p:nvSpPr>
            <p:cNvPr id="61" name="object 61"/>
            <p:cNvSpPr/>
            <p:nvPr/>
          </p:nvSpPr>
          <p:spPr>
            <a:xfrm>
              <a:off x="5572745" y="4013199"/>
              <a:ext cx="4445" cy="653415"/>
            </a:xfrm>
            <a:custGeom>
              <a:avLst/>
              <a:gdLst/>
              <a:ahLst/>
              <a:cxnLst/>
              <a:rect l="l" t="t" r="r" b="b"/>
              <a:pathLst>
                <a:path w="4445" h="653414">
                  <a:moveTo>
                    <a:pt x="4140" y="0"/>
                  </a:moveTo>
                  <a:lnTo>
                    <a:pt x="0" y="652959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26527" y="4619533"/>
              <a:ext cx="92843" cy="117067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6076949" y="2811674"/>
              <a:ext cx="3228975" cy="833755"/>
            </a:xfrm>
            <a:custGeom>
              <a:avLst/>
              <a:gdLst/>
              <a:ahLst/>
              <a:cxnLst/>
              <a:rect l="l" t="t" r="r" b="b"/>
              <a:pathLst>
                <a:path w="3228975" h="833754">
                  <a:moveTo>
                    <a:pt x="149224" y="123475"/>
                  </a:moveTo>
                  <a:lnTo>
                    <a:pt x="199850" y="115392"/>
                  </a:lnTo>
                  <a:lnTo>
                    <a:pt x="250467" y="107340"/>
                  </a:lnTo>
                  <a:lnTo>
                    <a:pt x="301064" y="99350"/>
                  </a:lnTo>
                  <a:lnTo>
                    <a:pt x="351632" y="91452"/>
                  </a:lnTo>
                  <a:lnTo>
                    <a:pt x="402162" y="83678"/>
                  </a:lnTo>
                  <a:lnTo>
                    <a:pt x="452645" y="76057"/>
                  </a:lnTo>
                  <a:lnTo>
                    <a:pt x="503070" y="68622"/>
                  </a:lnTo>
                  <a:lnTo>
                    <a:pt x="553428" y="61403"/>
                  </a:lnTo>
                  <a:lnTo>
                    <a:pt x="603709" y="54430"/>
                  </a:lnTo>
                  <a:lnTo>
                    <a:pt x="653904" y="47736"/>
                  </a:lnTo>
                  <a:lnTo>
                    <a:pt x="704004" y="41349"/>
                  </a:lnTo>
                  <a:lnTo>
                    <a:pt x="753998" y="35302"/>
                  </a:lnTo>
                  <a:lnTo>
                    <a:pt x="803877" y="29625"/>
                  </a:lnTo>
                  <a:lnTo>
                    <a:pt x="853632" y="24349"/>
                  </a:lnTo>
                  <a:lnTo>
                    <a:pt x="903253" y="19505"/>
                  </a:lnTo>
                  <a:lnTo>
                    <a:pt x="952731" y="15124"/>
                  </a:lnTo>
                  <a:lnTo>
                    <a:pt x="1002055" y="11236"/>
                  </a:lnTo>
                  <a:lnTo>
                    <a:pt x="1051217" y="7872"/>
                  </a:lnTo>
                  <a:lnTo>
                    <a:pt x="1100206" y="5064"/>
                  </a:lnTo>
                  <a:lnTo>
                    <a:pt x="1149013" y="2842"/>
                  </a:lnTo>
                  <a:lnTo>
                    <a:pt x="1197629" y="1236"/>
                  </a:lnTo>
                  <a:lnTo>
                    <a:pt x="1246044" y="279"/>
                  </a:lnTo>
                  <a:lnTo>
                    <a:pt x="1294248" y="0"/>
                  </a:lnTo>
                  <a:lnTo>
                    <a:pt x="1342233" y="430"/>
                  </a:lnTo>
                  <a:lnTo>
                    <a:pt x="1389987" y="1601"/>
                  </a:lnTo>
                  <a:lnTo>
                    <a:pt x="1441982" y="3690"/>
                  </a:lnTo>
                  <a:lnTo>
                    <a:pt x="1494353" y="6570"/>
                  </a:lnTo>
                  <a:lnTo>
                    <a:pt x="1547015" y="10211"/>
                  </a:lnTo>
                  <a:lnTo>
                    <a:pt x="1599884" y="14588"/>
                  </a:lnTo>
                  <a:lnTo>
                    <a:pt x="1652875" y="19672"/>
                  </a:lnTo>
                  <a:lnTo>
                    <a:pt x="1705904" y="25436"/>
                  </a:lnTo>
                  <a:lnTo>
                    <a:pt x="1758885" y="31853"/>
                  </a:lnTo>
                  <a:lnTo>
                    <a:pt x="1811734" y="38896"/>
                  </a:lnTo>
                  <a:lnTo>
                    <a:pt x="1864366" y="46537"/>
                  </a:lnTo>
                  <a:lnTo>
                    <a:pt x="1916697" y="54749"/>
                  </a:lnTo>
                  <a:lnTo>
                    <a:pt x="1968642" y="63505"/>
                  </a:lnTo>
                  <a:lnTo>
                    <a:pt x="2020116" y="72777"/>
                  </a:lnTo>
                  <a:lnTo>
                    <a:pt x="2071035" y="82538"/>
                  </a:lnTo>
                  <a:lnTo>
                    <a:pt x="2121314" y="92761"/>
                  </a:lnTo>
                  <a:lnTo>
                    <a:pt x="2170868" y="103418"/>
                  </a:lnTo>
                  <a:lnTo>
                    <a:pt x="2219612" y="114482"/>
                  </a:lnTo>
                  <a:lnTo>
                    <a:pt x="2267462" y="125925"/>
                  </a:lnTo>
                  <a:lnTo>
                    <a:pt x="2314334" y="137722"/>
                  </a:lnTo>
                  <a:lnTo>
                    <a:pt x="2360142" y="149843"/>
                  </a:lnTo>
                  <a:lnTo>
                    <a:pt x="2404802" y="162262"/>
                  </a:lnTo>
                  <a:lnTo>
                    <a:pt x="2448229" y="174952"/>
                  </a:lnTo>
                  <a:lnTo>
                    <a:pt x="2490338" y="187884"/>
                  </a:lnTo>
                  <a:lnTo>
                    <a:pt x="2531045" y="201033"/>
                  </a:lnTo>
                  <a:lnTo>
                    <a:pt x="2587243" y="220679"/>
                  </a:lnTo>
                  <a:lnTo>
                    <a:pt x="2641006" y="241483"/>
                  </a:lnTo>
                  <a:lnTo>
                    <a:pt x="2692497" y="263365"/>
                  </a:lnTo>
                  <a:lnTo>
                    <a:pt x="2741878" y="286250"/>
                  </a:lnTo>
                  <a:lnTo>
                    <a:pt x="2789312" y="310059"/>
                  </a:lnTo>
                  <a:lnTo>
                    <a:pt x="2834961" y="334717"/>
                  </a:lnTo>
                  <a:lnTo>
                    <a:pt x="2878988" y="360146"/>
                  </a:lnTo>
                  <a:lnTo>
                    <a:pt x="2921553" y="386268"/>
                  </a:lnTo>
                  <a:lnTo>
                    <a:pt x="2962821" y="413007"/>
                  </a:lnTo>
                  <a:lnTo>
                    <a:pt x="3002952" y="440286"/>
                  </a:lnTo>
                  <a:lnTo>
                    <a:pt x="3042110" y="468027"/>
                  </a:lnTo>
                  <a:lnTo>
                    <a:pt x="3080457" y="496154"/>
                  </a:lnTo>
                  <a:lnTo>
                    <a:pt x="3118154" y="524589"/>
                  </a:lnTo>
                  <a:lnTo>
                    <a:pt x="3155365" y="553256"/>
                  </a:lnTo>
                  <a:lnTo>
                    <a:pt x="3192251" y="582077"/>
                  </a:lnTo>
                  <a:lnTo>
                    <a:pt x="3228974" y="610975"/>
                  </a:lnTo>
                </a:path>
                <a:path w="3228975" h="833754">
                  <a:moveTo>
                    <a:pt x="2790824" y="833223"/>
                  </a:moveTo>
                  <a:lnTo>
                    <a:pt x="2747421" y="824356"/>
                  </a:lnTo>
                  <a:lnTo>
                    <a:pt x="2705367" y="811833"/>
                  </a:lnTo>
                  <a:lnTo>
                    <a:pt x="2664558" y="795946"/>
                  </a:lnTo>
                  <a:lnTo>
                    <a:pt x="2624891" y="776985"/>
                  </a:lnTo>
                  <a:lnTo>
                    <a:pt x="2586261" y="755240"/>
                  </a:lnTo>
                  <a:lnTo>
                    <a:pt x="2548564" y="731002"/>
                  </a:lnTo>
                  <a:lnTo>
                    <a:pt x="2511696" y="704561"/>
                  </a:lnTo>
                  <a:lnTo>
                    <a:pt x="2475554" y="676206"/>
                  </a:lnTo>
                  <a:lnTo>
                    <a:pt x="2440032" y="646230"/>
                  </a:lnTo>
                  <a:lnTo>
                    <a:pt x="2405026" y="614921"/>
                  </a:lnTo>
                  <a:lnTo>
                    <a:pt x="2370434" y="582570"/>
                  </a:lnTo>
                  <a:lnTo>
                    <a:pt x="2336150" y="549468"/>
                  </a:lnTo>
                  <a:lnTo>
                    <a:pt x="2302070" y="515904"/>
                  </a:lnTo>
                  <a:lnTo>
                    <a:pt x="2268090" y="482170"/>
                  </a:lnTo>
                  <a:lnTo>
                    <a:pt x="2234107" y="448555"/>
                  </a:lnTo>
                  <a:lnTo>
                    <a:pt x="2200015" y="415350"/>
                  </a:lnTo>
                  <a:lnTo>
                    <a:pt x="2165712" y="382845"/>
                  </a:lnTo>
                  <a:lnTo>
                    <a:pt x="2131092" y="351330"/>
                  </a:lnTo>
                  <a:lnTo>
                    <a:pt x="2096052" y="321096"/>
                  </a:lnTo>
                  <a:lnTo>
                    <a:pt x="2060487" y="292434"/>
                  </a:lnTo>
                  <a:lnTo>
                    <a:pt x="2024294" y="265632"/>
                  </a:lnTo>
                  <a:lnTo>
                    <a:pt x="1987368" y="240982"/>
                  </a:lnTo>
                  <a:lnTo>
                    <a:pt x="1949605" y="218774"/>
                  </a:lnTo>
                  <a:lnTo>
                    <a:pt x="1910902" y="199299"/>
                  </a:lnTo>
                  <a:lnTo>
                    <a:pt x="1871153" y="182846"/>
                  </a:lnTo>
                  <a:lnTo>
                    <a:pt x="1830255" y="169706"/>
                  </a:lnTo>
                  <a:lnTo>
                    <a:pt x="1787303" y="154038"/>
                  </a:lnTo>
                  <a:lnTo>
                    <a:pt x="1743314" y="141338"/>
                  </a:lnTo>
                  <a:lnTo>
                    <a:pt x="1698361" y="131439"/>
                  </a:lnTo>
                  <a:lnTo>
                    <a:pt x="1652513" y="124174"/>
                  </a:lnTo>
                  <a:lnTo>
                    <a:pt x="1605843" y="119375"/>
                  </a:lnTo>
                  <a:lnTo>
                    <a:pt x="1558420" y="116876"/>
                  </a:lnTo>
                  <a:lnTo>
                    <a:pt x="1510315" y="116509"/>
                  </a:lnTo>
                  <a:lnTo>
                    <a:pt x="1461601" y="118107"/>
                  </a:lnTo>
                  <a:lnTo>
                    <a:pt x="1412347" y="121503"/>
                  </a:lnTo>
                  <a:lnTo>
                    <a:pt x="1362625" y="126531"/>
                  </a:lnTo>
                  <a:lnTo>
                    <a:pt x="1312506" y="133022"/>
                  </a:lnTo>
                  <a:lnTo>
                    <a:pt x="1262060" y="140810"/>
                  </a:lnTo>
                  <a:lnTo>
                    <a:pt x="1211358" y="149727"/>
                  </a:lnTo>
                  <a:lnTo>
                    <a:pt x="1160473" y="159608"/>
                  </a:lnTo>
                  <a:lnTo>
                    <a:pt x="1109474" y="170283"/>
                  </a:lnTo>
                  <a:lnTo>
                    <a:pt x="1058432" y="181587"/>
                  </a:lnTo>
                  <a:lnTo>
                    <a:pt x="1007419" y="193352"/>
                  </a:lnTo>
                  <a:lnTo>
                    <a:pt x="956505" y="205412"/>
                  </a:lnTo>
                  <a:lnTo>
                    <a:pt x="911828" y="216612"/>
                  </a:lnTo>
                  <a:lnTo>
                    <a:pt x="865152" y="229311"/>
                  </a:lnTo>
                  <a:lnTo>
                    <a:pt x="816780" y="243395"/>
                  </a:lnTo>
                  <a:lnTo>
                    <a:pt x="767013" y="258755"/>
                  </a:lnTo>
                  <a:lnTo>
                    <a:pt x="716152" y="275278"/>
                  </a:lnTo>
                  <a:lnTo>
                    <a:pt x="664501" y="292854"/>
                  </a:lnTo>
                  <a:lnTo>
                    <a:pt x="612360" y="311371"/>
                  </a:lnTo>
                  <a:lnTo>
                    <a:pt x="560031" y="330717"/>
                  </a:lnTo>
                  <a:lnTo>
                    <a:pt x="507817" y="350783"/>
                  </a:lnTo>
                  <a:lnTo>
                    <a:pt x="456018" y="371456"/>
                  </a:lnTo>
                  <a:lnTo>
                    <a:pt x="404938" y="392625"/>
                  </a:lnTo>
                  <a:lnTo>
                    <a:pt x="354876" y="414180"/>
                  </a:lnTo>
                  <a:lnTo>
                    <a:pt x="306136" y="436008"/>
                  </a:lnTo>
                  <a:lnTo>
                    <a:pt x="259020" y="457998"/>
                  </a:lnTo>
                  <a:lnTo>
                    <a:pt x="213828" y="480039"/>
                  </a:lnTo>
                  <a:lnTo>
                    <a:pt x="170862" y="502021"/>
                  </a:lnTo>
                  <a:lnTo>
                    <a:pt x="130426" y="523831"/>
                  </a:lnTo>
                  <a:lnTo>
                    <a:pt x="92819" y="545359"/>
                  </a:lnTo>
                  <a:lnTo>
                    <a:pt x="58345" y="566492"/>
                  </a:lnTo>
                  <a:lnTo>
                    <a:pt x="27304" y="587121"/>
                  </a:lnTo>
                  <a:lnTo>
                    <a:pt x="0" y="607133"/>
                  </a:lnTo>
                </a:path>
              </a:pathLst>
            </a:custGeom>
            <a:ln w="253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694361" y="2631769"/>
              <a:ext cx="1173480" cy="601980"/>
            </a:xfrm>
            <a:custGeom>
              <a:avLst/>
              <a:gdLst/>
              <a:ahLst/>
              <a:cxnLst/>
              <a:rect l="l" t="t" r="r" b="b"/>
              <a:pathLst>
                <a:path w="1173479" h="601980">
                  <a:moveTo>
                    <a:pt x="0" y="203794"/>
                  </a:moveTo>
                  <a:lnTo>
                    <a:pt x="46748" y="186323"/>
                  </a:lnTo>
                  <a:lnTo>
                    <a:pt x="94535" y="167412"/>
                  </a:lnTo>
                  <a:lnTo>
                    <a:pt x="143013" y="147541"/>
                  </a:lnTo>
                  <a:lnTo>
                    <a:pt x="191837" y="127191"/>
                  </a:lnTo>
                  <a:lnTo>
                    <a:pt x="240661" y="106840"/>
                  </a:lnTo>
                  <a:lnTo>
                    <a:pt x="289139" y="86969"/>
                  </a:lnTo>
                  <a:lnTo>
                    <a:pt x="336926" y="68058"/>
                  </a:lnTo>
                  <a:lnTo>
                    <a:pt x="383675" y="50587"/>
                  </a:lnTo>
                  <a:lnTo>
                    <a:pt x="429040" y="35037"/>
                  </a:lnTo>
                  <a:lnTo>
                    <a:pt x="472677" y="21887"/>
                  </a:lnTo>
                  <a:lnTo>
                    <a:pt x="514238" y="11617"/>
                  </a:lnTo>
                  <a:lnTo>
                    <a:pt x="553377" y="4707"/>
                  </a:lnTo>
                  <a:lnTo>
                    <a:pt x="615782" y="0"/>
                  </a:lnTo>
                  <a:lnTo>
                    <a:pt x="673604" y="2482"/>
                  </a:lnTo>
                  <a:lnTo>
                    <a:pt x="727232" y="10995"/>
                  </a:lnTo>
                  <a:lnTo>
                    <a:pt x="777052" y="24377"/>
                  </a:lnTo>
                  <a:lnTo>
                    <a:pt x="823453" y="41468"/>
                  </a:lnTo>
                  <a:lnTo>
                    <a:pt x="866820" y="61105"/>
                  </a:lnTo>
                  <a:lnTo>
                    <a:pt x="907540" y="82130"/>
                  </a:lnTo>
                  <a:lnTo>
                    <a:pt x="951247" y="109780"/>
                  </a:lnTo>
                  <a:lnTo>
                    <a:pt x="990342" y="142347"/>
                  </a:lnTo>
                  <a:lnTo>
                    <a:pt x="1025133" y="178907"/>
                  </a:lnTo>
                  <a:lnTo>
                    <a:pt x="1055928" y="218541"/>
                  </a:lnTo>
                  <a:lnTo>
                    <a:pt x="1083033" y="260324"/>
                  </a:lnTo>
                  <a:lnTo>
                    <a:pt x="1106756" y="303337"/>
                  </a:lnTo>
                  <a:lnTo>
                    <a:pt x="1126278" y="348180"/>
                  </a:lnTo>
                  <a:lnTo>
                    <a:pt x="1141188" y="395711"/>
                  </a:lnTo>
                  <a:lnTo>
                    <a:pt x="1152409" y="445393"/>
                  </a:lnTo>
                  <a:lnTo>
                    <a:pt x="1160864" y="496689"/>
                  </a:lnTo>
                  <a:lnTo>
                    <a:pt x="1167474" y="549059"/>
                  </a:lnTo>
                  <a:lnTo>
                    <a:pt x="1173162" y="601967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142235" y="3429272"/>
              <a:ext cx="316230" cy="1905"/>
            </a:xfrm>
            <a:custGeom>
              <a:avLst/>
              <a:gdLst/>
              <a:ahLst/>
              <a:cxnLst/>
              <a:rect l="l" t="t" r="r" b="b"/>
              <a:pathLst>
                <a:path w="316229" h="1904">
                  <a:moveTo>
                    <a:pt x="315714" y="1314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104798" y="3407937"/>
              <a:ext cx="59055" cy="43180"/>
            </a:xfrm>
            <a:custGeom>
              <a:avLst/>
              <a:gdLst/>
              <a:ahLst/>
              <a:cxnLst/>
              <a:rect l="l" t="t" r="r" b="b"/>
              <a:pathLst>
                <a:path w="59054" h="43179">
                  <a:moveTo>
                    <a:pt x="58770" y="42846"/>
                  </a:moveTo>
                  <a:lnTo>
                    <a:pt x="0" y="21177"/>
                  </a:lnTo>
                  <a:lnTo>
                    <a:pt x="58948" y="0"/>
                  </a:lnTo>
                  <a:lnTo>
                    <a:pt x="37436" y="21333"/>
                  </a:lnTo>
                  <a:lnTo>
                    <a:pt x="58770" y="4284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104798" y="3407937"/>
              <a:ext cx="59055" cy="43180"/>
            </a:xfrm>
            <a:custGeom>
              <a:avLst/>
              <a:gdLst/>
              <a:ahLst/>
              <a:cxnLst/>
              <a:rect l="l" t="t" r="r" b="b"/>
              <a:pathLst>
                <a:path w="59054" h="43179">
                  <a:moveTo>
                    <a:pt x="37436" y="21333"/>
                  </a:moveTo>
                  <a:lnTo>
                    <a:pt x="58948" y="0"/>
                  </a:lnTo>
                  <a:lnTo>
                    <a:pt x="0" y="21177"/>
                  </a:lnTo>
                  <a:lnTo>
                    <a:pt x="58770" y="42846"/>
                  </a:lnTo>
                  <a:lnTo>
                    <a:pt x="37436" y="21333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611436" y="1327760"/>
              <a:ext cx="6764655" cy="2117725"/>
            </a:xfrm>
            <a:custGeom>
              <a:avLst/>
              <a:gdLst/>
              <a:ahLst/>
              <a:cxnLst/>
              <a:rect l="l" t="t" r="r" b="b"/>
              <a:pathLst>
                <a:path w="6764655" h="2117725">
                  <a:moveTo>
                    <a:pt x="6764337" y="2117114"/>
                  </a:moveTo>
                  <a:lnTo>
                    <a:pt x="6726325" y="2105324"/>
                  </a:lnTo>
                  <a:lnTo>
                    <a:pt x="6688871" y="2092500"/>
                  </a:lnTo>
                  <a:lnTo>
                    <a:pt x="6651957" y="2078670"/>
                  </a:lnTo>
                  <a:lnTo>
                    <a:pt x="6615564" y="2063863"/>
                  </a:lnTo>
                  <a:lnTo>
                    <a:pt x="6579674" y="2048108"/>
                  </a:lnTo>
                  <a:lnTo>
                    <a:pt x="6544270" y="2031432"/>
                  </a:lnTo>
                  <a:lnTo>
                    <a:pt x="6509334" y="2013864"/>
                  </a:lnTo>
                  <a:lnTo>
                    <a:pt x="6474848" y="1995434"/>
                  </a:lnTo>
                  <a:lnTo>
                    <a:pt x="6440793" y="1976168"/>
                  </a:lnTo>
                  <a:lnTo>
                    <a:pt x="6407152" y="1956096"/>
                  </a:lnTo>
                  <a:lnTo>
                    <a:pt x="6373908" y="1935246"/>
                  </a:lnTo>
                  <a:lnTo>
                    <a:pt x="6341041" y="1913646"/>
                  </a:lnTo>
                  <a:lnTo>
                    <a:pt x="6308534" y="1891326"/>
                  </a:lnTo>
                  <a:lnTo>
                    <a:pt x="6276369" y="1868313"/>
                  </a:lnTo>
                  <a:lnTo>
                    <a:pt x="6244529" y="1844636"/>
                  </a:lnTo>
                  <a:lnTo>
                    <a:pt x="6212995" y="1820323"/>
                  </a:lnTo>
                  <a:lnTo>
                    <a:pt x="6181749" y="1795403"/>
                  </a:lnTo>
                  <a:lnTo>
                    <a:pt x="6150773" y="1769904"/>
                  </a:lnTo>
                  <a:lnTo>
                    <a:pt x="6120050" y="1743855"/>
                  </a:lnTo>
                  <a:lnTo>
                    <a:pt x="6089562" y="1717284"/>
                  </a:lnTo>
                  <a:lnTo>
                    <a:pt x="6059290" y="1690219"/>
                  </a:lnTo>
                  <a:lnTo>
                    <a:pt x="6029216" y="1662690"/>
                  </a:lnTo>
                  <a:lnTo>
                    <a:pt x="5999324" y="1634725"/>
                  </a:lnTo>
                  <a:lnTo>
                    <a:pt x="5969594" y="1606351"/>
                  </a:lnTo>
                  <a:lnTo>
                    <a:pt x="5940009" y="1577598"/>
                  </a:lnTo>
                  <a:lnTo>
                    <a:pt x="5910551" y="1548493"/>
                  </a:lnTo>
                  <a:lnTo>
                    <a:pt x="5881201" y="1519066"/>
                  </a:lnTo>
                  <a:lnTo>
                    <a:pt x="5851943" y="1489345"/>
                  </a:lnTo>
                  <a:lnTo>
                    <a:pt x="5822758" y="1459358"/>
                  </a:lnTo>
                  <a:lnTo>
                    <a:pt x="5793628" y="1429134"/>
                  </a:lnTo>
                  <a:lnTo>
                    <a:pt x="5764535" y="1398701"/>
                  </a:lnTo>
                  <a:lnTo>
                    <a:pt x="5735461" y="1368087"/>
                  </a:lnTo>
                  <a:lnTo>
                    <a:pt x="5706389" y="1337322"/>
                  </a:lnTo>
                  <a:lnTo>
                    <a:pt x="5677300" y="1306433"/>
                  </a:lnTo>
                  <a:lnTo>
                    <a:pt x="5648177" y="1275450"/>
                  </a:lnTo>
                  <a:lnTo>
                    <a:pt x="5619001" y="1244400"/>
                  </a:lnTo>
                  <a:lnTo>
                    <a:pt x="5589754" y="1213311"/>
                  </a:lnTo>
                  <a:lnTo>
                    <a:pt x="5560420" y="1182213"/>
                  </a:lnTo>
                  <a:lnTo>
                    <a:pt x="5530978" y="1151134"/>
                  </a:lnTo>
                  <a:lnTo>
                    <a:pt x="5501413" y="1120102"/>
                  </a:lnTo>
                  <a:lnTo>
                    <a:pt x="5471706" y="1089146"/>
                  </a:lnTo>
                  <a:lnTo>
                    <a:pt x="5441838" y="1058294"/>
                  </a:lnTo>
                  <a:lnTo>
                    <a:pt x="5411792" y="1027575"/>
                  </a:lnTo>
                  <a:lnTo>
                    <a:pt x="5381551" y="997017"/>
                  </a:lnTo>
                  <a:lnTo>
                    <a:pt x="5351095" y="966649"/>
                  </a:lnTo>
                  <a:lnTo>
                    <a:pt x="5320408" y="936498"/>
                  </a:lnTo>
                  <a:lnTo>
                    <a:pt x="5289471" y="906594"/>
                  </a:lnTo>
                  <a:lnTo>
                    <a:pt x="5258266" y="876965"/>
                  </a:lnTo>
                  <a:lnTo>
                    <a:pt x="5226775" y="847639"/>
                  </a:lnTo>
                  <a:lnTo>
                    <a:pt x="5194981" y="818646"/>
                  </a:lnTo>
                  <a:lnTo>
                    <a:pt x="5162865" y="790012"/>
                  </a:lnTo>
                  <a:lnTo>
                    <a:pt x="5130410" y="761767"/>
                  </a:lnTo>
                  <a:lnTo>
                    <a:pt x="5097597" y="733940"/>
                  </a:lnTo>
                  <a:lnTo>
                    <a:pt x="5064409" y="706558"/>
                  </a:lnTo>
                  <a:lnTo>
                    <a:pt x="5030827" y="679650"/>
                  </a:lnTo>
                  <a:lnTo>
                    <a:pt x="4996835" y="653245"/>
                  </a:lnTo>
                  <a:lnTo>
                    <a:pt x="4962413" y="627371"/>
                  </a:lnTo>
                  <a:lnTo>
                    <a:pt x="4927544" y="602057"/>
                  </a:lnTo>
                  <a:lnTo>
                    <a:pt x="4892210" y="577330"/>
                  </a:lnTo>
                  <a:lnTo>
                    <a:pt x="4856393" y="553220"/>
                  </a:lnTo>
                  <a:lnTo>
                    <a:pt x="4820075" y="529754"/>
                  </a:lnTo>
                  <a:lnTo>
                    <a:pt x="4783239" y="506963"/>
                  </a:lnTo>
                  <a:lnTo>
                    <a:pt x="4745865" y="484872"/>
                  </a:lnTo>
                  <a:lnTo>
                    <a:pt x="4707937" y="463512"/>
                  </a:lnTo>
                  <a:lnTo>
                    <a:pt x="4669436" y="442911"/>
                  </a:lnTo>
                  <a:lnTo>
                    <a:pt x="4630344" y="423097"/>
                  </a:lnTo>
                  <a:lnTo>
                    <a:pt x="4590644" y="404099"/>
                  </a:lnTo>
                  <a:lnTo>
                    <a:pt x="4550318" y="385944"/>
                  </a:lnTo>
                  <a:lnTo>
                    <a:pt x="4509347" y="368662"/>
                  </a:lnTo>
                  <a:lnTo>
                    <a:pt x="4467713" y="352281"/>
                  </a:lnTo>
                  <a:lnTo>
                    <a:pt x="4425400" y="336830"/>
                  </a:lnTo>
                  <a:lnTo>
                    <a:pt x="4382388" y="322336"/>
                  </a:lnTo>
                  <a:lnTo>
                    <a:pt x="4338660" y="308829"/>
                  </a:lnTo>
                  <a:lnTo>
                    <a:pt x="4294198" y="296337"/>
                  </a:lnTo>
                  <a:lnTo>
                    <a:pt x="4248983" y="284887"/>
                  </a:lnTo>
                  <a:lnTo>
                    <a:pt x="4202999" y="274510"/>
                  </a:lnTo>
                  <a:lnTo>
                    <a:pt x="4156227" y="265233"/>
                  </a:lnTo>
                  <a:lnTo>
                    <a:pt x="4108649" y="257084"/>
                  </a:lnTo>
                  <a:lnTo>
                    <a:pt x="4060247" y="250093"/>
                  </a:lnTo>
                  <a:lnTo>
                    <a:pt x="4011004" y="244287"/>
                  </a:lnTo>
                  <a:lnTo>
                    <a:pt x="3960901" y="239695"/>
                  </a:lnTo>
                  <a:lnTo>
                    <a:pt x="3909920" y="236345"/>
                  </a:lnTo>
                  <a:lnTo>
                    <a:pt x="3858044" y="234266"/>
                  </a:lnTo>
                  <a:lnTo>
                    <a:pt x="3805254" y="233487"/>
                  </a:lnTo>
                  <a:lnTo>
                    <a:pt x="3751533" y="234036"/>
                  </a:lnTo>
                  <a:lnTo>
                    <a:pt x="3706217" y="233923"/>
                  </a:lnTo>
                  <a:lnTo>
                    <a:pt x="3660024" y="233831"/>
                  </a:lnTo>
                  <a:lnTo>
                    <a:pt x="3612984" y="233759"/>
                  </a:lnTo>
                  <a:lnTo>
                    <a:pt x="3565128" y="233711"/>
                  </a:lnTo>
                  <a:lnTo>
                    <a:pt x="3516487" y="233688"/>
                  </a:lnTo>
                  <a:lnTo>
                    <a:pt x="3467092" y="233691"/>
                  </a:lnTo>
                  <a:lnTo>
                    <a:pt x="3416973" y="233722"/>
                  </a:lnTo>
                  <a:lnTo>
                    <a:pt x="3366161" y="233783"/>
                  </a:lnTo>
                  <a:lnTo>
                    <a:pt x="3314688" y="233875"/>
                  </a:lnTo>
                  <a:lnTo>
                    <a:pt x="3262584" y="234000"/>
                  </a:lnTo>
                  <a:lnTo>
                    <a:pt x="3209879" y="234159"/>
                  </a:lnTo>
                  <a:lnTo>
                    <a:pt x="3156605" y="234354"/>
                  </a:lnTo>
                  <a:lnTo>
                    <a:pt x="3102793" y="234586"/>
                  </a:lnTo>
                  <a:lnTo>
                    <a:pt x="3048472" y="234859"/>
                  </a:lnTo>
                  <a:lnTo>
                    <a:pt x="2993675" y="235171"/>
                  </a:lnTo>
                  <a:lnTo>
                    <a:pt x="2938432" y="235527"/>
                  </a:lnTo>
                  <a:lnTo>
                    <a:pt x="2882773" y="235927"/>
                  </a:lnTo>
                  <a:lnTo>
                    <a:pt x="2826730" y="236372"/>
                  </a:lnTo>
                  <a:lnTo>
                    <a:pt x="2770334" y="236865"/>
                  </a:lnTo>
                  <a:lnTo>
                    <a:pt x="2713614" y="237406"/>
                  </a:lnTo>
                  <a:lnTo>
                    <a:pt x="2656602" y="237999"/>
                  </a:lnTo>
                  <a:lnTo>
                    <a:pt x="2599330" y="238643"/>
                  </a:lnTo>
                  <a:lnTo>
                    <a:pt x="2541826" y="239341"/>
                  </a:lnTo>
                  <a:lnTo>
                    <a:pt x="2484123" y="240095"/>
                  </a:lnTo>
                  <a:lnTo>
                    <a:pt x="2426252" y="240906"/>
                  </a:lnTo>
                  <a:lnTo>
                    <a:pt x="2368242" y="241775"/>
                  </a:lnTo>
                  <a:lnTo>
                    <a:pt x="2310126" y="242705"/>
                  </a:lnTo>
                  <a:lnTo>
                    <a:pt x="2251933" y="243697"/>
                  </a:lnTo>
                  <a:lnTo>
                    <a:pt x="2193694" y="244752"/>
                  </a:lnTo>
                  <a:lnTo>
                    <a:pt x="2135441" y="245872"/>
                  </a:lnTo>
                  <a:lnTo>
                    <a:pt x="2077204" y="247059"/>
                  </a:lnTo>
                  <a:lnTo>
                    <a:pt x="2019014" y="248315"/>
                  </a:lnTo>
                  <a:lnTo>
                    <a:pt x="1960902" y="249640"/>
                  </a:lnTo>
                  <a:lnTo>
                    <a:pt x="1902898" y="251038"/>
                  </a:lnTo>
                  <a:lnTo>
                    <a:pt x="1845034" y="252508"/>
                  </a:lnTo>
                  <a:lnTo>
                    <a:pt x="1787340" y="254053"/>
                  </a:lnTo>
                  <a:lnTo>
                    <a:pt x="1729847" y="255675"/>
                  </a:lnTo>
                  <a:lnTo>
                    <a:pt x="1672586" y="257374"/>
                  </a:lnTo>
                  <a:lnTo>
                    <a:pt x="1615588" y="259154"/>
                  </a:lnTo>
                  <a:lnTo>
                    <a:pt x="1558883" y="261015"/>
                  </a:lnTo>
                  <a:lnTo>
                    <a:pt x="1502502" y="262958"/>
                  </a:lnTo>
                  <a:lnTo>
                    <a:pt x="1446477" y="264986"/>
                  </a:lnTo>
                  <a:lnTo>
                    <a:pt x="1390837" y="267101"/>
                  </a:lnTo>
                  <a:lnTo>
                    <a:pt x="1335614" y="269303"/>
                  </a:lnTo>
                  <a:lnTo>
                    <a:pt x="1280839" y="271594"/>
                  </a:lnTo>
                  <a:lnTo>
                    <a:pt x="1226543" y="273977"/>
                  </a:lnTo>
                  <a:lnTo>
                    <a:pt x="1172755" y="276452"/>
                  </a:lnTo>
                  <a:lnTo>
                    <a:pt x="1119508" y="279021"/>
                  </a:lnTo>
                  <a:lnTo>
                    <a:pt x="1066831" y="281687"/>
                  </a:lnTo>
                  <a:lnTo>
                    <a:pt x="1014756" y="284449"/>
                  </a:lnTo>
                  <a:lnTo>
                    <a:pt x="963314" y="287311"/>
                  </a:lnTo>
                  <a:lnTo>
                    <a:pt x="912534" y="290274"/>
                  </a:lnTo>
                  <a:lnTo>
                    <a:pt x="862449" y="293339"/>
                  </a:lnTo>
                  <a:lnTo>
                    <a:pt x="813089" y="296507"/>
                  </a:lnTo>
                  <a:lnTo>
                    <a:pt x="764485" y="299782"/>
                  </a:lnTo>
                  <a:lnTo>
                    <a:pt x="716667" y="303163"/>
                  </a:lnTo>
                  <a:lnTo>
                    <a:pt x="669667" y="306654"/>
                  </a:lnTo>
                  <a:lnTo>
                    <a:pt x="623515" y="310254"/>
                  </a:lnTo>
                  <a:lnTo>
                    <a:pt x="578242" y="313967"/>
                  </a:lnTo>
                  <a:lnTo>
                    <a:pt x="533879" y="317794"/>
                  </a:lnTo>
                  <a:lnTo>
                    <a:pt x="490456" y="321735"/>
                  </a:lnTo>
                  <a:lnTo>
                    <a:pt x="448005" y="325794"/>
                  </a:lnTo>
                  <a:lnTo>
                    <a:pt x="406556" y="329971"/>
                  </a:lnTo>
                  <a:lnTo>
                    <a:pt x="366140" y="334268"/>
                  </a:lnTo>
                  <a:lnTo>
                    <a:pt x="326789" y="338687"/>
                  </a:lnTo>
                  <a:lnTo>
                    <a:pt x="288532" y="343229"/>
                  </a:lnTo>
                  <a:lnTo>
                    <a:pt x="215425" y="352690"/>
                  </a:lnTo>
                  <a:lnTo>
                    <a:pt x="147068" y="362664"/>
                  </a:lnTo>
                  <a:lnTo>
                    <a:pt x="83705" y="373163"/>
                  </a:lnTo>
                  <a:lnTo>
                    <a:pt x="53974" y="378614"/>
                  </a:lnTo>
                </a:path>
                <a:path w="6764655" h="2117725">
                  <a:moveTo>
                    <a:pt x="0" y="688926"/>
                  </a:moveTo>
                  <a:lnTo>
                    <a:pt x="58665" y="654331"/>
                  </a:lnTo>
                  <a:lnTo>
                    <a:pt x="90841" y="633777"/>
                  </a:lnTo>
                  <a:lnTo>
                    <a:pt x="124787" y="611318"/>
                  </a:lnTo>
                  <a:lnTo>
                    <a:pt x="160408" y="587153"/>
                  </a:lnTo>
                  <a:lnTo>
                    <a:pt x="197610" y="561484"/>
                  </a:lnTo>
                  <a:lnTo>
                    <a:pt x="236299" y="534509"/>
                  </a:lnTo>
                  <a:lnTo>
                    <a:pt x="276380" y="506428"/>
                  </a:lnTo>
                  <a:lnTo>
                    <a:pt x="317759" y="477441"/>
                  </a:lnTo>
                  <a:lnTo>
                    <a:pt x="360340" y="447748"/>
                  </a:lnTo>
                  <a:lnTo>
                    <a:pt x="404031" y="417549"/>
                  </a:lnTo>
                  <a:lnTo>
                    <a:pt x="448736" y="387042"/>
                  </a:lnTo>
                  <a:lnTo>
                    <a:pt x="494362" y="356429"/>
                  </a:lnTo>
                  <a:lnTo>
                    <a:pt x="540813" y="325908"/>
                  </a:lnTo>
                  <a:lnTo>
                    <a:pt x="587995" y="295679"/>
                  </a:lnTo>
                  <a:lnTo>
                    <a:pt x="635814" y="265943"/>
                  </a:lnTo>
                  <a:lnTo>
                    <a:pt x="684175" y="236899"/>
                  </a:lnTo>
                  <a:lnTo>
                    <a:pt x="732985" y="208746"/>
                  </a:lnTo>
                  <a:lnTo>
                    <a:pt x="782148" y="181685"/>
                  </a:lnTo>
                  <a:lnTo>
                    <a:pt x="831570" y="155915"/>
                  </a:lnTo>
                  <a:lnTo>
                    <a:pt x="881157" y="131636"/>
                  </a:lnTo>
                  <a:lnTo>
                    <a:pt x="930814" y="109047"/>
                  </a:lnTo>
                  <a:lnTo>
                    <a:pt x="980448" y="88349"/>
                  </a:lnTo>
                  <a:lnTo>
                    <a:pt x="1029962" y="69741"/>
                  </a:lnTo>
                  <a:lnTo>
                    <a:pt x="1079264" y="53423"/>
                  </a:lnTo>
                  <a:lnTo>
                    <a:pt x="1128259" y="39595"/>
                  </a:lnTo>
                  <a:lnTo>
                    <a:pt x="1176852" y="28456"/>
                  </a:lnTo>
                  <a:lnTo>
                    <a:pt x="1224949" y="20206"/>
                  </a:lnTo>
                  <a:lnTo>
                    <a:pt x="1290509" y="12629"/>
                  </a:lnTo>
                  <a:lnTo>
                    <a:pt x="1353992" y="6341"/>
                  </a:lnTo>
                  <a:lnTo>
                    <a:pt x="1416909" y="1933"/>
                  </a:lnTo>
                  <a:lnTo>
                    <a:pt x="1480772" y="0"/>
                  </a:lnTo>
                  <a:lnTo>
                    <a:pt x="1513529" y="146"/>
                  </a:lnTo>
                  <a:lnTo>
                    <a:pt x="1581642" y="3035"/>
                  </a:lnTo>
                  <a:lnTo>
                    <a:pt x="1654478" y="9880"/>
                  </a:lnTo>
                  <a:lnTo>
                    <a:pt x="1693138" y="14971"/>
                  </a:lnTo>
                  <a:lnTo>
                    <a:pt x="1733546" y="21274"/>
                  </a:lnTo>
                  <a:lnTo>
                    <a:pt x="1775890" y="28862"/>
                  </a:lnTo>
                  <a:lnTo>
                    <a:pt x="1820360" y="37810"/>
                  </a:lnTo>
                  <a:lnTo>
                    <a:pt x="1867143" y="48191"/>
                  </a:lnTo>
                  <a:lnTo>
                    <a:pt x="1916428" y="60080"/>
                  </a:lnTo>
                  <a:lnTo>
                    <a:pt x="1968406" y="73551"/>
                  </a:lnTo>
                  <a:lnTo>
                    <a:pt x="2023264" y="88678"/>
                  </a:lnTo>
                  <a:lnTo>
                    <a:pt x="2081191" y="105535"/>
                  </a:lnTo>
                  <a:lnTo>
                    <a:pt x="2142376" y="124196"/>
                  </a:lnTo>
                  <a:lnTo>
                    <a:pt x="2207009" y="144736"/>
                  </a:lnTo>
                  <a:lnTo>
                    <a:pt x="2275277" y="167227"/>
                  </a:lnTo>
                  <a:lnTo>
                    <a:pt x="2347371" y="191746"/>
                  </a:lnTo>
                  <a:lnTo>
                    <a:pt x="2423478" y="218365"/>
                  </a:lnTo>
                  <a:lnTo>
                    <a:pt x="2503787" y="247158"/>
                  </a:lnTo>
                  <a:lnTo>
                    <a:pt x="2588488" y="278201"/>
                  </a:lnTo>
                  <a:lnTo>
                    <a:pt x="2677770" y="311566"/>
                  </a:lnTo>
                  <a:lnTo>
                    <a:pt x="6183312" y="2093301"/>
                  </a:lnTo>
                </a:path>
              </a:pathLst>
            </a:custGeom>
            <a:ln w="253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96119" y="1282028"/>
              <a:ext cx="1862650" cy="752709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4396119" y="1282028"/>
              <a:ext cx="1863089" cy="753110"/>
            </a:xfrm>
            <a:custGeom>
              <a:avLst/>
              <a:gdLst/>
              <a:ahLst/>
              <a:cxnLst/>
              <a:rect l="l" t="t" r="r" b="b"/>
              <a:pathLst>
                <a:path w="1863089" h="753110">
                  <a:moveTo>
                    <a:pt x="169222" y="247799"/>
                  </a:moveTo>
                  <a:lnTo>
                    <a:pt x="166541" y="225439"/>
                  </a:lnTo>
                  <a:lnTo>
                    <a:pt x="169550" y="203201"/>
                  </a:lnTo>
                  <a:lnTo>
                    <a:pt x="192263" y="160393"/>
                  </a:lnTo>
                  <a:lnTo>
                    <a:pt x="235552" y="122682"/>
                  </a:lnTo>
                  <a:lnTo>
                    <a:pt x="296058" y="93019"/>
                  </a:lnTo>
                  <a:lnTo>
                    <a:pt x="369064" y="73689"/>
                  </a:lnTo>
                  <a:lnTo>
                    <a:pt x="408435" y="68411"/>
                  </a:lnTo>
                  <a:lnTo>
                    <a:pt x="448950" y="66194"/>
                  </a:lnTo>
                  <a:lnTo>
                    <a:pt x="489626" y="67115"/>
                  </a:lnTo>
                  <a:lnTo>
                    <a:pt x="529482" y="71126"/>
                  </a:lnTo>
                  <a:lnTo>
                    <a:pt x="567942" y="78145"/>
                  </a:lnTo>
                  <a:lnTo>
                    <a:pt x="604427" y="88089"/>
                  </a:lnTo>
                  <a:lnTo>
                    <a:pt x="618309" y="75515"/>
                  </a:lnTo>
                  <a:lnTo>
                    <a:pt x="653423" y="53493"/>
                  </a:lnTo>
                  <a:lnTo>
                    <a:pt x="696940" y="36466"/>
                  </a:lnTo>
                  <a:lnTo>
                    <a:pt x="746228" y="25453"/>
                  </a:lnTo>
                  <a:lnTo>
                    <a:pt x="798969" y="20982"/>
                  </a:lnTo>
                  <a:lnTo>
                    <a:pt x="825609" y="21305"/>
                  </a:lnTo>
                  <a:lnTo>
                    <a:pt x="877867" y="27020"/>
                  </a:lnTo>
                  <a:lnTo>
                    <a:pt x="926330" y="39233"/>
                  </a:lnTo>
                  <a:lnTo>
                    <a:pt x="968397" y="57259"/>
                  </a:lnTo>
                  <a:lnTo>
                    <a:pt x="980374" y="45911"/>
                  </a:lnTo>
                  <a:lnTo>
                    <a:pt x="1030243" y="18102"/>
                  </a:lnTo>
                  <a:lnTo>
                    <a:pt x="1072525" y="6144"/>
                  </a:lnTo>
                  <a:lnTo>
                    <a:pt x="1118877" y="405"/>
                  </a:lnTo>
                  <a:lnTo>
                    <a:pt x="1142716" y="0"/>
                  </a:lnTo>
                  <a:lnTo>
                    <a:pt x="1166365" y="1250"/>
                  </a:lnTo>
                  <a:lnTo>
                    <a:pt x="1211948" y="8627"/>
                  </a:lnTo>
                  <a:lnTo>
                    <a:pt x="1252723" y="22069"/>
                  </a:lnTo>
                  <a:lnTo>
                    <a:pt x="1286068" y="40711"/>
                  </a:lnTo>
                  <a:lnTo>
                    <a:pt x="1330127" y="19213"/>
                  </a:lnTo>
                  <a:lnTo>
                    <a:pt x="1383316" y="5317"/>
                  </a:lnTo>
                  <a:lnTo>
                    <a:pt x="1441453" y="126"/>
                  </a:lnTo>
                  <a:lnTo>
                    <a:pt x="1470875" y="937"/>
                  </a:lnTo>
                  <a:lnTo>
                    <a:pt x="1527903" y="9350"/>
                  </a:lnTo>
                  <a:lnTo>
                    <a:pt x="1578134" y="26083"/>
                  </a:lnTo>
                  <a:lnTo>
                    <a:pt x="1618102" y="49955"/>
                  </a:lnTo>
                  <a:lnTo>
                    <a:pt x="1644236" y="78856"/>
                  </a:lnTo>
                  <a:lnTo>
                    <a:pt x="1651546" y="94604"/>
                  </a:lnTo>
                  <a:lnTo>
                    <a:pt x="1674851" y="98874"/>
                  </a:lnTo>
                  <a:lnTo>
                    <a:pt x="1718264" y="111331"/>
                  </a:lnTo>
                  <a:lnTo>
                    <a:pt x="1756019" y="128630"/>
                  </a:lnTo>
                  <a:lnTo>
                    <a:pt x="1798021" y="161752"/>
                  </a:lnTo>
                  <a:lnTo>
                    <a:pt x="1818940" y="200495"/>
                  </a:lnTo>
                  <a:lnTo>
                    <a:pt x="1820804" y="214007"/>
                  </a:lnTo>
                  <a:lnTo>
                    <a:pt x="1820042" y="227554"/>
                  </a:lnTo>
                  <a:lnTo>
                    <a:pt x="1816680" y="240944"/>
                  </a:lnTo>
                  <a:lnTo>
                    <a:pt x="1810750" y="254061"/>
                  </a:lnTo>
                  <a:lnTo>
                    <a:pt x="1802285" y="266785"/>
                  </a:lnTo>
                  <a:lnTo>
                    <a:pt x="1840239" y="302876"/>
                  </a:lnTo>
                  <a:lnTo>
                    <a:pt x="1860040" y="343147"/>
                  </a:lnTo>
                  <a:lnTo>
                    <a:pt x="1862650" y="364034"/>
                  </a:lnTo>
                  <a:lnTo>
                    <a:pt x="1860319" y="384847"/>
                  </a:lnTo>
                  <a:lnTo>
                    <a:pt x="1841089" y="425188"/>
                  </a:lnTo>
                  <a:lnTo>
                    <a:pt x="1803609" y="461451"/>
                  </a:lnTo>
                  <a:lnTo>
                    <a:pt x="1750431" y="491169"/>
                  </a:lnTo>
                  <a:lnTo>
                    <a:pt x="1685166" y="512360"/>
                  </a:lnTo>
                  <a:lnTo>
                    <a:pt x="1612181" y="523584"/>
                  </a:lnTo>
                  <a:lnTo>
                    <a:pt x="1591977" y="576515"/>
                  </a:lnTo>
                  <a:lnTo>
                    <a:pt x="1558149" y="607684"/>
                  </a:lnTo>
                  <a:lnTo>
                    <a:pt x="1510839" y="632776"/>
                  </a:lnTo>
                  <a:lnTo>
                    <a:pt x="1453007" y="650255"/>
                  </a:lnTo>
                  <a:lnTo>
                    <a:pt x="1389143" y="658748"/>
                  </a:lnTo>
                  <a:lnTo>
                    <a:pt x="1323171" y="657745"/>
                  </a:lnTo>
                  <a:lnTo>
                    <a:pt x="1260241" y="647311"/>
                  </a:lnTo>
                  <a:lnTo>
                    <a:pt x="1216440" y="659913"/>
                  </a:lnTo>
                  <a:lnTo>
                    <a:pt x="1171960" y="697696"/>
                  </a:lnTo>
                  <a:lnTo>
                    <a:pt x="1109889" y="727278"/>
                  </a:lnTo>
                  <a:lnTo>
                    <a:pt x="1035702" y="746054"/>
                  </a:lnTo>
                  <a:lnTo>
                    <a:pt x="995573" y="750964"/>
                  </a:lnTo>
                  <a:lnTo>
                    <a:pt x="954563" y="752709"/>
                  </a:lnTo>
                  <a:lnTo>
                    <a:pt x="913727" y="751260"/>
                  </a:lnTo>
                  <a:lnTo>
                    <a:pt x="873674" y="746663"/>
                  </a:lnTo>
                  <a:lnTo>
                    <a:pt x="835014" y="738963"/>
                  </a:lnTo>
                  <a:lnTo>
                    <a:pt x="765604" y="715039"/>
                  </a:lnTo>
                  <a:lnTo>
                    <a:pt x="711020" y="681395"/>
                  </a:lnTo>
                  <a:lnTo>
                    <a:pt x="651306" y="697004"/>
                  </a:lnTo>
                  <a:lnTo>
                    <a:pt x="587199" y="705763"/>
                  </a:lnTo>
                  <a:lnTo>
                    <a:pt x="554237" y="707476"/>
                  </a:lnTo>
                  <a:lnTo>
                    <a:pt x="521213" y="707370"/>
                  </a:lnTo>
                  <a:lnTo>
                    <a:pt x="455970" y="701740"/>
                  </a:lnTo>
                  <a:lnTo>
                    <a:pt x="394027" y="689081"/>
                  </a:lnTo>
                  <a:lnTo>
                    <a:pt x="337834" y="669916"/>
                  </a:lnTo>
                  <a:lnTo>
                    <a:pt x="289586" y="644997"/>
                  </a:lnTo>
                  <a:lnTo>
                    <a:pt x="251223" y="615309"/>
                  </a:lnTo>
                  <a:lnTo>
                    <a:pt x="194185" y="614190"/>
                  </a:lnTo>
                  <a:lnTo>
                    <a:pt x="140409" y="603726"/>
                  </a:lnTo>
                  <a:lnTo>
                    <a:pt x="94848" y="584879"/>
                  </a:lnTo>
                  <a:lnTo>
                    <a:pt x="61723" y="559396"/>
                  </a:lnTo>
                  <a:lnTo>
                    <a:pt x="41567" y="514023"/>
                  </a:lnTo>
                  <a:lnTo>
                    <a:pt x="60022" y="468340"/>
                  </a:lnTo>
                  <a:lnTo>
                    <a:pt x="92215" y="442484"/>
                  </a:lnTo>
                  <a:lnTo>
                    <a:pt x="47031" y="421989"/>
                  </a:lnTo>
                  <a:lnTo>
                    <a:pt x="15468" y="394775"/>
                  </a:lnTo>
                  <a:lnTo>
                    <a:pt x="0" y="347314"/>
                  </a:lnTo>
                  <a:lnTo>
                    <a:pt x="3925" y="331198"/>
                  </a:lnTo>
                  <a:lnTo>
                    <a:pt x="41712" y="287744"/>
                  </a:lnTo>
                  <a:lnTo>
                    <a:pt x="85399" y="266115"/>
                  </a:lnTo>
                  <a:lnTo>
                    <a:pt x="138705" y="253072"/>
                  </a:lnTo>
                  <a:lnTo>
                    <a:pt x="167628" y="250133"/>
                  </a:lnTo>
                  <a:lnTo>
                    <a:pt x="169222" y="247799"/>
                  </a:lnTo>
                  <a:close/>
                </a:path>
                <a:path w="1863089" h="753110">
                  <a:moveTo>
                    <a:pt x="203375" y="453458"/>
                  </a:moveTo>
                  <a:lnTo>
                    <a:pt x="196268" y="453683"/>
                  </a:lnTo>
                  <a:lnTo>
                    <a:pt x="189162" y="453760"/>
                  </a:lnTo>
                  <a:lnTo>
                    <a:pt x="146869" y="451124"/>
                  </a:lnTo>
                  <a:lnTo>
                    <a:pt x="106789" y="443281"/>
                  </a:lnTo>
                  <a:lnTo>
                    <a:pt x="100465" y="441488"/>
                  </a:lnTo>
                  <a:lnTo>
                    <a:pt x="94283" y="439558"/>
                  </a:lnTo>
                </a:path>
                <a:path w="1863089" h="753110">
                  <a:moveTo>
                    <a:pt x="299632" y="605381"/>
                  </a:moveTo>
                  <a:lnTo>
                    <a:pt x="295799" y="606217"/>
                  </a:lnTo>
                  <a:lnTo>
                    <a:pt x="291923" y="606983"/>
                  </a:lnTo>
                  <a:lnTo>
                    <a:pt x="288004" y="607680"/>
                  </a:lnTo>
                  <a:lnTo>
                    <a:pt x="284084" y="608377"/>
                  </a:lnTo>
                  <a:lnTo>
                    <a:pt x="280122" y="609004"/>
                  </a:lnTo>
                  <a:lnTo>
                    <a:pt x="276160" y="609561"/>
                  </a:lnTo>
                  <a:lnTo>
                    <a:pt x="272155" y="610119"/>
                  </a:lnTo>
                  <a:lnTo>
                    <a:pt x="268149" y="610589"/>
                  </a:lnTo>
                  <a:lnTo>
                    <a:pt x="264101" y="611007"/>
                  </a:lnTo>
                  <a:lnTo>
                    <a:pt x="260052" y="611425"/>
                  </a:lnTo>
                  <a:lnTo>
                    <a:pt x="255961" y="611756"/>
                  </a:lnTo>
                  <a:lnTo>
                    <a:pt x="251913" y="612017"/>
                  </a:lnTo>
                </a:path>
                <a:path w="1863089" h="753110">
                  <a:moveTo>
                    <a:pt x="710934" y="678382"/>
                  </a:moveTo>
                  <a:lnTo>
                    <a:pt x="708006" y="675995"/>
                  </a:lnTo>
                  <a:lnTo>
                    <a:pt x="705249" y="673591"/>
                  </a:lnTo>
                  <a:lnTo>
                    <a:pt x="702622" y="671135"/>
                  </a:lnTo>
                  <a:lnTo>
                    <a:pt x="699995" y="668680"/>
                  </a:lnTo>
                  <a:lnTo>
                    <a:pt x="697454" y="666171"/>
                  </a:lnTo>
                  <a:lnTo>
                    <a:pt x="695042" y="663646"/>
                  </a:lnTo>
                  <a:lnTo>
                    <a:pt x="692631" y="661120"/>
                  </a:lnTo>
                  <a:lnTo>
                    <a:pt x="690391" y="658542"/>
                  </a:lnTo>
                  <a:lnTo>
                    <a:pt x="688238" y="655947"/>
                  </a:lnTo>
                  <a:lnTo>
                    <a:pt x="686084" y="653351"/>
                  </a:lnTo>
                  <a:lnTo>
                    <a:pt x="684017" y="650721"/>
                  </a:lnTo>
                  <a:lnTo>
                    <a:pt x="682122" y="648073"/>
                  </a:lnTo>
                </a:path>
                <a:path w="1863089" h="753110">
                  <a:moveTo>
                    <a:pt x="1242785" y="602803"/>
                  </a:moveTo>
                  <a:lnTo>
                    <a:pt x="1242354" y="605607"/>
                  </a:lnTo>
                  <a:lnTo>
                    <a:pt x="1241794" y="608429"/>
                  </a:lnTo>
                  <a:lnTo>
                    <a:pt x="1241105" y="611216"/>
                  </a:lnTo>
                  <a:lnTo>
                    <a:pt x="1240416" y="614021"/>
                  </a:lnTo>
                  <a:lnTo>
                    <a:pt x="1239554" y="616807"/>
                  </a:lnTo>
                  <a:lnTo>
                    <a:pt x="1238607" y="619594"/>
                  </a:lnTo>
                  <a:lnTo>
                    <a:pt x="1237659" y="622364"/>
                  </a:lnTo>
                  <a:lnTo>
                    <a:pt x="1236583" y="625133"/>
                  </a:lnTo>
                  <a:lnTo>
                    <a:pt x="1235334" y="627868"/>
                  </a:lnTo>
                  <a:lnTo>
                    <a:pt x="1234128" y="630620"/>
                  </a:lnTo>
                  <a:lnTo>
                    <a:pt x="1232750" y="633338"/>
                  </a:lnTo>
                  <a:lnTo>
                    <a:pt x="1231286" y="636055"/>
                  </a:lnTo>
                </a:path>
              </a:pathLst>
            </a:custGeom>
            <a:ln w="25399">
              <a:solidFill>
                <a:srgbClr val="0095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54552" y="1666646"/>
              <a:ext cx="165414" cy="149697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122480" y="1534267"/>
              <a:ext cx="87762" cy="72011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4565341" y="1320284"/>
              <a:ext cx="1485900" cy="234315"/>
            </a:xfrm>
            <a:custGeom>
              <a:avLst/>
              <a:gdLst/>
              <a:ahLst/>
              <a:cxnLst/>
              <a:rect l="l" t="t" r="r" b="b"/>
              <a:pathLst>
                <a:path w="1485900" h="234315">
                  <a:moveTo>
                    <a:pt x="1482582" y="53753"/>
                  </a:moveTo>
                  <a:lnTo>
                    <a:pt x="1483142" y="55564"/>
                  </a:lnTo>
                  <a:lnTo>
                    <a:pt x="1483659" y="57376"/>
                  </a:lnTo>
                  <a:lnTo>
                    <a:pt x="1484089" y="59205"/>
                  </a:lnTo>
                  <a:lnTo>
                    <a:pt x="1484563" y="61034"/>
                  </a:lnTo>
                  <a:lnTo>
                    <a:pt x="1484907" y="62862"/>
                  </a:lnTo>
                  <a:lnTo>
                    <a:pt x="1485166" y="64709"/>
                  </a:lnTo>
                  <a:lnTo>
                    <a:pt x="1485468" y="66538"/>
                  </a:lnTo>
                  <a:lnTo>
                    <a:pt x="1485640" y="68384"/>
                  </a:lnTo>
                  <a:lnTo>
                    <a:pt x="1485769" y="70230"/>
                  </a:lnTo>
                  <a:lnTo>
                    <a:pt x="1485855" y="72077"/>
                  </a:lnTo>
                  <a:lnTo>
                    <a:pt x="1485898" y="73923"/>
                  </a:lnTo>
                  <a:lnTo>
                    <a:pt x="1485855" y="75770"/>
                  </a:lnTo>
                </a:path>
                <a:path w="1485900" h="234315">
                  <a:moveTo>
                    <a:pt x="1084373" y="28078"/>
                  </a:moveTo>
                  <a:lnTo>
                    <a:pt x="1086397" y="25535"/>
                  </a:lnTo>
                  <a:lnTo>
                    <a:pt x="1088593" y="23044"/>
                  </a:lnTo>
                  <a:lnTo>
                    <a:pt x="1090962" y="20588"/>
                  </a:lnTo>
                  <a:lnTo>
                    <a:pt x="1093288" y="18149"/>
                  </a:lnTo>
                  <a:lnTo>
                    <a:pt x="1095829" y="15746"/>
                  </a:lnTo>
                  <a:lnTo>
                    <a:pt x="1098499" y="13394"/>
                  </a:lnTo>
                  <a:lnTo>
                    <a:pt x="1101169" y="11043"/>
                  </a:lnTo>
                  <a:lnTo>
                    <a:pt x="1103968" y="8761"/>
                  </a:lnTo>
                  <a:lnTo>
                    <a:pt x="1106940" y="6514"/>
                  </a:lnTo>
                  <a:lnTo>
                    <a:pt x="1109955" y="4284"/>
                  </a:lnTo>
                  <a:lnTo>
                    <a:pt x="1113056" y="2107"/>
                  </a:lnTo>
                  <a:lnTo>
                    <a:pt x="1116329" y="0"/>
                  </a:lnTo>
                </a:path>
                <a:path w="1485900" h="234315">
                  <a:moveTo>
                    <a:pt x="785608" y="41455"/>
                  </a:moveTo>
                  <a:lnTo>
                    <a:pt x="786426" y="39348"/>
                  </a:lnTo>
                  <a:lnTo>
                    <a:pt x="787330" y="37275"/>
                  </a:lnTo>
                  <a:lnTo>
                    <a:pt x="799304" y="19160"/>
                  </a:lnTo>
                  <a:lnTo>
                    <a:pt x="801069" y="17244"/>
                  </a:lnTo>
                </a:path>
                <a:path w="1485900" h="234315">
                  <a:moveTo>
                    <a:pt x="434989" y="49677"/>
                  </a:moveTo>
                  <a:lnTo>
                    <a:pt x="440028" y="51297"/>
                  </a:lnTo>
                  <a:lnTo>
                    <a:pt x="445024" y="53021"/>
                  </a:lnTo>
                  <a:lnTo>
                    <a:pt x="449891" y="54833"/>
                  </a:lnTo>
                  <a:lnTo>
                    <a:pt x="454800" y="56627"/>
                  </a:lnTo>
                  <a:lnTo>
                    <a:pt x="459581" y="58508"/>
                  </a:lnTo>
                  <a:lnTo>
                    <a:pt x="464232" y="60476"/>
                  </a:lnTo>
                  <a:lnTo>
                    <a:pt x="468927" y="62444"/>
                  </a:lnTo>
                  <a:lnTo>
                    <a:pt x="473492" y="64482"/>
                  </a:lnTo>
                  <a:lnTo>
                    <a:pt x="477928" y="66590"/>
                  </a:lnTo>
                  <a:lnTo>
                    <a:pt x="482407" y="68698"/>
                  </a:lnTo>
                  <a:lnTo>
                    <a:pt x="486757" y="70892"/>
                  </a:lnTo>
                  <a:lnTo>
                    <a:pt x="490934" y="73157"/>
                  </a:lnTo>
                </a:path>
                <a:path w="1485900" h="234315">
                  <a:moveTo>
                    <a:pt x="9776" y="234260"/>
                  </a:moveTo>
                  <a:lnTo>
                    <a:pt x="8656" y="232222"/>
                  </a:lnTo>
                  <a:lnTo>
                    <a:pt x="7622" y="230201"/>
                  </a:lnTo>
                  <a:lnTo>
                    <a:pt x="6675" y="228146"/>
                  </a:lnTo>
                  <a:lnTo>
                    <a:pt x="5684" y="226108"/>
                  </a:lnTo>
                  <a:lnTo>
                    <a:pt x="4823" y="224052"/>
                  </a:lnTo>
                  <a:lnTo>
                    <a:pt x="516" y="211616"/>
                  </a:lnTo>
                  <a:lnTo>
                    <a:pt x="0" y="209525"/>
                  </a:lnTo>
                </a:path>
              </a:pathLst>
            </a:custGeom>
            <a:ln w="25399">
              <a:solidFill>
                <a:srgbClr val="0095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>
            <a:spLocks noGrp="1"/>
          </p:cNvSpPr>
          <p:nvPr>
            <p:ph type="title"/>
          </p:nvPr>
        </p:nvSpPr>
        <p:spPr>
          <a:xfrm>
            <a:off x="3915654" y="246894"/>
            <a:ext cx="46208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400" spc="-10" dirty="0">
                <a:solidFill>
                  <a:srgbClr val="FFC000"/>
                </a:solidFill>
              </a:rPr>
              <a:t>Server:</a:t>
            </a:r>
            <a:r>
              <a:rPr sz="4400" spc="-40" dirty="0">
                <a:solidFill>
                  <a:srgbClr val="FFC000"/>
                </a:solidFill>
              </a:rPr>
              <a:t> </a:t>
            </a:r>
            <a:r>
              <a:rPr sz="4400" spc="-5" dirty="0">
                <a:solidFill>
                  <a:srgbClr val="0066FF"/>
                </a:solidFill>
              </a:rPr>
              <a:t>responds</a:t>
            </a:r>
            <a:endParaRPr sz="4400"/>
          </a:p>
        </p:txBody>
      </p:sp>
      <p:sp>
        <p:nvSpPr>
          <p:cNvPr id="75" name="object 75"/>
          <p:cNvSpPr txBox="1"/>
          <p:nvPr/>
        </p:nvSpPr>
        <p:spPr>
          <a:xfrm>
            <a:off x="6576974" y="1494358"/>
            <a:ext cx="862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Internet</a:t>
            </a:r>
            <a:endParaRPr>
              <a:latin typeface="Arial"/>
              <a:cs typeface="Arial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2708274" y="2124076"/>
            <a:ext cx="2025650" cy="382905"/>
            <a:chOff x="1027112" y="2124075"/>
            <a:chExt cx="2025650" cy="382905"/>
          </a:xfrm>
        </p:grpSpPr>
        <p:pic>
          <p:nvPicPr>
            <p:cNvPr id="77" name="object 7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39812" y="2136775"/>
              <a:ext cx="2000249" cy="357186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1039812" y="2136775"/>
              <a:ext cx="2000250" cy="357505"/>
            </a:xfrm>
            <a:custGeom>
              <a:avLst/>
              <a:gdLst/>
              <a:ahLst/>
              <a:cxnLst/>
              <a:rect l="l" t="t" r="r" b="b"/>
              <a:pathLst>
                <a:path w="2000250" h="357505">
                  <a:moveTo>
                    <a:pt x="0" y="59532"/>
                  </a:moveTo>
                  <a:lnTo>
                    <a:pt x="4678" y="36359"/>
                  </a:lnTo>
                  <a:lnTo>
                    <a:pt x="17436" y="17436"/>
                  </a:lnTo>
                  <a:lnTo>
                    <a:pt x="36359" y="4678"/>
                  </a:lnTo>
                  <a:lnTo>
                    <a:pt x="59532" y="0"/>
                  </a:lnTo>
                  <a:lnTo>
                    <a:pt x="1940717" y="0"/>
                  </a:lnTo>
                  <a:lnTo>
                    <a:pt x="1982813" y="17436"/>
                  </a:lnTo>
                  <a:lnTo>
                    <a:pt x="2000249" y="59532"/>
                  </a:lnTo>
                  <a:lnTo>
                    <a:pt x="2000249" y="297654"/>
                  </a:lnTo>
                  <a:lnTo>
                    <a:pt x="1995571" y="320827"/>
                  </a:lnTo>
                  <a:lnTo>
                    <a:pt x="1982813" y="339750"/>
                  </a:lnTo>
                  <a:lnTo>
                    <a:pt x="1963890" y="352508"/>
                  </a:lnTo>
                  <a:lnTo>
                    <a:pt x="1940717" y="357186"/>
                  </a:lnTo>
                  <a:lnTo>
                    <a:pt x="59532" y="357186"/>
                  </a:lnTo>
                  <a:lnTo>
                    <a:pt x="36359" y="352508"/>
                  </a:lnTo>
                  <a:lnTo>
                    <a:pt x="17436" y="339750"/>
                  </a:lnTo>
                  <a:lnTo>
                    <a:pt x="4678" y="320827"/>
                  </a:lnTo>
                  <a:lnTo>
                    <a:pt x="0" y="297654"/>
                  </a:lnTo>
                  <a:lnTo>
                    <a:pt x="0" y="59532"/>
                  </a:lnTo>
                  <a:close/>
                </a:path>
              </a:pathLst>
            </a:custGeom>
            <a:ln w="25399">
              <a:solidFill>
                <a:srgbClr val="0095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3056272" y="2175725"/>
            <a:ext cx="132651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Operating</a:t>
            </a:r>
            <a:r>
              <a:rPr sz="1200" b="1" spc="-7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System</a:t>
            </a:r>
            <a:endParaRPr sz="12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436812" y="2713559"/>
            <a:ext cx="2564130" cy="55689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ts val="2030"/>
              </a:lnSpc>
              <a:spcBef>
                <a:spcPts val="275"/>
              </a:spcBef>
            </a:pPr>
            <a:r>
              <a:rPr b="1" dirty="0">
                <a:latin typeface="Arial"/>
                <a:cs typeface="Arial"/>
              </a:rPr>
              <a:t>MySQL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server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could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be </a:t>
            </a:r>
            <a:r>
              <a:rPr b="1" spc="-484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anywhere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in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the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world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92304" y="395558"/>
            <a:ext cx="9058910" cy="1798320"/>
            <a:chOff x="511142" y="395558"/>
            <a:chExt cx="9058910" cy="17983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6884" y="395558"/>
              <a:ext cx="8906855" cy="179805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9717" y="565126"/>
              <a:ext cx="9001188" cy="135732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39717" y="565126"/>
              <a:ext cx="9001760" cy="1357630"/>
            </a:xfrm>
            <a:custGeom>
              <a:avLst/>
              <a:gdLst/>
              <a:ahLst/>
              <a:cxnLst/>
              <a:rect l="l" t="t" r="r" b="b"/>
              <a:pathLst>
                <a:path w="9001760" h="1357630">
                  <a:moveTo>
                    <a:pt x="0" y="0"/>
                  </a:moveTo>
                  <a:lnTo>
                    <a:pt x="8774963" y="0"/>
                  </a:lnTo>
                  <a:lnTo>
                    <a:pt x="9001188" y="226224"/>
                  </a:lnTo>
                  <a:lnTo>
                    <a:pt x="9001188" y="1357321"/>
                  </a:lnTo>
                  <a:lnTo>
                    <a:pt x="226224" y="1357321"/>
                  </a:lnTo>
                  <a:lnTo>
                    <a:pt x="0" y="1131097"/>
                  </a:lnTo>
                  <a:lnTo>
                    <a:pt x="0" y="0"/>
                  </a:lnTo>
                  <a:close/>
                </a:path>
              </a:pathLst>
            </a:custGeom>
            <a:ln w="571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77878" y="786093"/>
            <a:ext cx="428244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5300" spc="-5" dirty="0">
                <a:solidFill>
                  <a:srgbClr val="0000FF"/>
                </a:solidFill>
              </a:rPr>
              <a:t>phpMyAdmin</a:t>
            </a:r>
            <a:endParaRPr sz="5300"/>
          </a:p>
        </p:txBody>
      </p:sp>
      <p:sp>
        <p:nvSpPr>
          <p:cNvPr id="7" name="object 7"/>
          <p:cNvSpPr txBox="1"/>
          <p:nvPr/>
        </p:nvSpPr>
        <p:spPr>
          <a:xfrm>
            <a:off x="2435225" y="2279650"/>
            <a:ext cx="8529955" cy="2000250"/>
          </a:xfrm>
          <a:prstGeom prst="rect">
            <a:avLst/>
          </a:prstGeom>
          <a:solidFill>
            <a:srgbClr val="FFFF99"/>
          </a:solidFill>
          <a:ln w="9524">
            <a:solidFill>
              <a:srgbClr val="FF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428625" marR="136525" indent="-281940">
              <a:lnSpc>
                <a:spcPts val="3679"/>
              </a:lnSpc>
              <a:spcBef>
                <a:spcPts val="275"/>
              </a:spcBef>
              <a:buChar char="•"/>
              <a:tabLst>
                <a:tab pos="428625" algn="l"/>
              </a:tabLst>
            </a:pPr>
            <a:r>
              <a:rPr sz="3200" b="1" spc="-5" dirty="0">
                <a:latin typeface="Arial"/>
                <a:cs typeface="Arial"/>
              </a:rPr>
              <a:t>MySQL can be controlled through </a:t>
            </a:r>
            <a:r>
              <a:rPr sz="3200" b="1" dirty="0">
                <a:latin typeface="Arial"/>
                <a:cs typeface="Arial"/>
              </a:rPr>
              <a:t>a 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simple command-line </a:t>
            </a:r>
            <a:r>
              <a:rPr sz="3200" b="1" spc="-10" dirty="0">
                <a:latin typeface="Arial"/>
                <a:cs typeface="Arial"/>
              </a:rPr>
              <a:t>interface; however,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we can </a:t>
            </a:r>
            <a:r>
              <a:rPr sz="3200" b="1" spc="-10" dirty="0">
                <a:latin typeface="Arial"/>
                <a:cs typeface="Arial"/>
              </a:rPr>
              <a:t>use phpMyAdmin </a:t>
            </a:r>
            <a:r>
              <a:rPr sz="3200" b="1" spc="-5" dirty="0">
                <a:latin typeface="Arial"/>
                <a:cs typeface="Arial"/>
              </a:rPr>
              <a:t>as an </a:t>
            </a:r>
            <a:r>
              <a:rPr sz="3200" b="1" spc="-10" dirty="0">
                <a:latin typeface="Arial"/>
                <a:cs typeface="Arial"/>
              </a:rPr>
              <a:t>interface </a:t>
            </a:r>
            <a:r>
              <a:rPr sz="3200" b="1" spc="-5" dirty="0">
                <a:latin typeface="Arial"/>
                <a:cs typeface="Arial"/>
              </a:rPr>
              <a:t> to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MySQL.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35225" y="4565650"/>
            <a:ext cx="8529955" cy="2000250"/>
          </a:xfrm>
          <a:prstGeom prst="rect">
            <a:avLst/>
          </a:prstGeom>
          <a:solidFill>
            <a:srgbClr val="FFFF99"/>
          </a:solidFill>
          <a:ln w="9524">
            <a:solidFill>
              <a:srgbClr val="FF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428625" marR="499109" indent="-281940">
              <a:lnSpc>
                <a:spcPts val="3679"/>
              </a:lnSpc>
              <a:spcBef>
                <a:spcPts val="275"/>
              </a:spcBef>
              <a:buChar char="•"/>
              <a:tabLst>
                <a:tab pos="428625" algn="l"/>
              </a:tabLst>
            </a:pPr>
            <a:r>
              <a:rPr sz="3200" b="1" spc="-10" dirty="0">
                <a:latin typeface="Arial"/>
                <a:cs typeface="Arial"/>
              </a:rPr>
              <a:t>phpMyAdmin </a:t>
            </a:r>
            <a:r>
              <a:rPr sz="3200" b="1" spc="-5" dirty="0">
                <a:latin typeface="Arial"/>
                <a:cs typeface="Arial"/>
              </a:rPr>
              <a:t>is </a:t>
            </a:r>
            <a:r>
              <a:rPr sz="3200" b="1" dirty="0">
                <a:latin typeface="Arial"/>
                <a:cs typeface="Arial"/>
              </a:rPr>
              <a:t>a </a:t>
            </a:r>
            <a:r>
              <a:rPr sz="3200" b="1" spc="-5" dirty="0">
                <a:latin typeface="Arial"/>
                <a:cs typeface="Arial"/>
              </a:rPr>
              <a:t>very </a:t>
            </a:r>
            <a:r>
              <a:rPr sz="3200" b="1" spc="-10" dirty="0">
                <a:latin typeface="Arial"/>
                <a:cs typeface="Arial"/>
              </a:rPr>
              <a:t>powerful </a:t>
            </a:r>
            <a:r>
              <a:rPr sz="3200" b="1" spc="-5" dirty="0">
                <a:latin typeface="Arial"/>
                <a:cs typeface="Arial"/>
              </a:rPr>
              <a:t>tool; </a:t>
            </a:r>
            <a:r>
              <a:rPr sz="3200" b="1" spc="-10" dirty="0">
                <a:latin typeface="Arial"/>
                <a:cs typeface="Arial"/>
              </a:rPr>
              <a:t>it </a:t>
            </a:r>
            <a:r>
              <a:rPr sz="3200" b="1" spc="-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provides </a:t>
            </a:r>
            <a:r>
              <a:rPr sz="3200" b="1" dirty="0">
                <a:latin typeface="Arial"/>
                <a:cs typeface="Arial"/>
              </a:rPr>
              <a:t>a </a:t>
            </a:r>
            <a:r>
              <a:rPr sz="3200" b="1" spc="-10" dirty="0">
                <a:latin typeface="Arial"/>
                <a:cs typeface="Arial"/>
              </a:rPr>
              <a:t>large number </a:t>
            </a:r>
            <a:r>
              <a:rPr sz="3200" b="1" spc="-5" dirty="0">
                <a:latin typeface="Arial"/>
                <a:cs typeface="Arial"/>
              </a:rPr>
              <a:t>of facilities for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customising </a:t>
            </a:r>
            <a:r>
              <a:rPr sz="3200" b="1" dirty="0">
                <a:latin typeface="Arial"/>
                <a:cs typeface="Arial"/>
              </a:rPr>
              <a:t>a </a:t>
            </a:r>
            <a:r>
              <a:rPr sz="3200" b="1" spc="-10" dirty="0">
                <a:latin typeface="Arial"/>
                <a:cs typeface="Arial"/>
              </a:rPr>
              <a:t>database </a:t>
            </a:r>
            <a:r>
              <a:rPr sz="3200" b="1" spc="-5" dirty="0">
                <a:latin typeface="Arial"/>
                <a:cs typeface="Arial"/>
              </a:rPr>
              <a:t>management 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system.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06598" y="4402137"/>
            <a:ext cx="1936750" cy="1846580"/>
            <a:chOff x="325436" y="4402137"/>
            <a:chExt cx="1936750" cy="1846580"/>
          </a:xfrm>
        </p:grpSpPr>
        <p:sp>
          <p:nvSpPr>
            <p:cNvPr id="3" name="object 3"/>
            <p:cNvSpPr/>
            <p:nvPr/>
          </p:nvSpPr>
          <p:spPr>
            <a:xfrm>
              <a:off x="338136" y="4414837"/>
              <a:ext cx="1911350" cy="1821180"/>
            </a:xfrm>
            <a:custGeom>
              <a:avLst/>
              <a:gdLst/>
              <a:ahLst/>
              <a:cxnLst/>
              <a:rect l="l" t="t" r="r" b="b"/>
              <a:pathLst>
                <a:path w="1911350" h="1821179">
                  <a:moveTo>
                    <a:pt x="1911349" y="1820861"/>
                  </a:moveTo>
                  <a:lnTo>
                    <a:pt x="0" y="1820861"/>
                  </a:lnTo>
                  <a:lnTo>
                    <a:pt x="0" y="0"/>
                  </a:lnTo>
                  <a:lnTo>
                    <a:pt x="1911349" y="0"/>
                  </a:lnTo>
                  <a:lnTo>
                    <a:pt x="1911349" y="1820861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38136" y="4414837"/>
              <a:ext cx="1911350" cy="1821180"/>
            </a:xfrm>
            <a:custGeom>
              <a:avLst/>
              <a:gdLst/>
              <a:ahLst/>
              <a:cxnLst/>
              <a:rect l="l" t="t" r="r" b="b"/>
              <a:pathLst>
                <a:path w="1911350" h="1821179">
                  <a:moveTo>
                    <a:pt x="0" y="0"/>
                  </a:moveTo>
                  <a:lnTo>
                    <a:pt x="1911349" y="0"/>
                  </a:lnTo>
                  <a:lnTo>
                    <a:pt x="1911349" y="1820861"/>
                  </a:lnTo>
                  <a:lnTo>
                    <a:pt x="0" y="1820861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0095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599" y="4537075"/>
              <a:ext cx="1411286" cy="83026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82599" y="4537075"/>
              <a:ext cx="1411605" cy="830580"/>
            </a:xfrm>
            <a:custGeom>
              <a:avLst/>
              <a:gdLst/>
              <a:ahLst/>
              <a:cxnLst/>
              <a:rect l="l" t="t" r="r" b="b"/>
              <a:pathLst>
                <a:path w="1411605" h="830579">
                  <a:moveTo>
                    <a:pt x="0" y="138379"/>
                  </a:moveTo>
                  <a:lnTo>
                    <a:pt x="7054" y="94641"/>
                  </a:lnTo>
                  <a:lnTo>
                    <a:pt x="26699" y="56654"/>
                  </a:lnTo>
                  <a:lnTo>
                    <a:pt x="56654" y="26699"/>
                  </a:lnTo>
                  <a:lnTo>
                    <a:pt x="94641" y="7054"/>
                  </a:lnTo>
                  <a:lnTo>
                    <a:pt x="138379" y="0"/>
                  </a:lnTo>
                  <a:lnTo>
                    <a:pt x="1272907" y="0"/>
                  </a:lnTo>
                  <a:lnTo>
                    <a:pt x="1325862" y="10533"/>
                  </a:lnTo>
                  <a:lnTo>
                    <a:pt x="1370756" y="40530"/>
                  </a:lnTo>
                  <a:lnTo>
                    <a:pt x="1400753" y="85424"/>
                  </a:lnTo>
                  <a:lnTo>
                    <a:pt x="1411286" y="138379"/>
                  </a:lnTo>
                  <a:lnTo>
                    <a:pt x="1411286" y="691882"/>
                  </a:lnTo>
                  <a:lnTo>
                    <a:pt x="1404232" y="735621"/>
                  </a:lnTo>
                  <a:lnTo>
                    <a:pt x="1384587" y="773607"/>
                  </a:lnTo>
                  <a:lnTo>
                    <a:pt x="1354632" y="803562"/>
                  </a:lnTo>
                  <a:lnTo>
                    <a:pt x="1316645" y="823207"/>
                  </a:lnTo>
                  <a:lnTo>
                    <a:pt x="1272907" y="830261"/>
                  </a:lnTo>
                  <a:lnTo>
                    <a:pt x="138379" y="830261"/>
                  </a:lnTo>
                  <a:lnTo>
                    <a:pt x="94641" y="823207"/>
                  </a:lnTo>
                  <a:lnTo>
                    <a:pt x="56654" y="803562"/>
                  </a:lnTo>
                  <a:lnTo>
                    <a:pt x="26699" y="773607"/>
                  </a:lnTo>
                  <a:lnTo>
                    <a:pt x="7054" y="735621"/>
                  </a:lnTo>
                  <a:lnTo>
                    <a:pt x="0" y="691882"/>
                  </a:lnTo>
                  <a:lnTo>
                    <a:pt x="0" y="138379"/>
                  </a:lnTo>
                  <a:close/>
                </a:path>
              </a:pathLst>
            </a:custGeom>
            <a:ln w="25399">
              <a:solidFill>
                <a:srgbClr val="0095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672549" y="3902595"/>
            <a:ext cx="660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Client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12063" y="4662215"/>
            <a:ext cx="913765" cy="55689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 indent="203200">
              <a:lnSpc>
                <a:spcPts val="2030"/>
              </a:lnSpc>
              <a:spcBef>
                <a:spcPts val="275"/>
              </a:spcBef>
            </a:pPr>
            <a:r>
              <a:rPr b="1" spc="-5" dirty="0">
                <a:solidFill>
                  <a:srgbClr val="FFFFFF"/>
                </a:solidFill>
                <a:latin typeface="Arial"/>
                <a:cs typeface="Arial"/>
              </a:rPr>
              <a:t>Web 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FFFFFF"/>
                </a:solidFill>
                <a:latin typeface="Arial"/>
                <a:cs typeface="Arial"/>
              </a:rPr>
              <a:t>browser</a:t>
            </a:r>
            <a:endParaRPr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151062" y="2530476"/>
            <a:ext cx="9544050" cy="3514725"/>
            <a:chOff x="469900" y="2530475"/>
            <a:chExt cx="9544050" cy="3514725"/>
          </a:xfrm>
        </p:grpSpPr>
        <p:sp>
          <p:nvSpPr>
            <p:cNvPr id="10" name="object 10"/>
            <p:cNvSpPr/>
            <p:nvPr/>
          </p:nvSpPr>
          <p:spPr>
            <a:xfrm>
              <a:off x="482600" y="5367336"/>
              <a:ext cx="1411605" cy="665480"/>
            </a:xfrm>
            <a:custGeom>
              <a:avLst/>
              <a:gdLst/>
              <a:ahLst/>
              <a:cxnLst/>
              <a:rect l="l" t="t" r="r" b="b"/>
              <a:pathLst>
                <a:path w="1411605" h="665479">
                  <a:moveTo>
                    <a:pt x="1300424" y="665161"/>
                  </a:moveTo>
                  <a:lnTo>
                    <a:pt x="110862" y="665161"/>
                  </a:lnTo>
                  <a:lnTo>
                    <a:pt x="67709" y="656449"/>
                  </a:lnTo>
                  <a:lnTo>
                    <a:pt x="32470" y="632690"/>
                  </a:lnTo>
                  <a:lnTo>
                    <a:pt x="8712" y="597451"/>
                  </a:lnTo>
                  <a:lnTo>
                    <a:pt x="0" y="554299"/>
                  </a:lnTo>
                  <a:lnTo>
                    <a:pt x="0" y="110862"/>
                  </a:lnTo>
                  <a:lnTo>
                    <a:pt x="8712" y="67709"/>
                  </a:lnTo>
                  <a:lnTo>
                    <a:pt x="32470" y="32470"/>
                  </a:lnTo>
                  <a:lnTo>
                    <a:pt x="67709" y="8712"/>
                  </a:lnTo>
                  <a:lnTo>
                    <a:pt x="110862" y="0"/>
                  </a:lnTo>
                  <a:lnTo>
                    <a:pt x="1300424" y="0"/>
                  </a:lnTo>
                  <a:lnTo>
                    <a:pt x="1342849" y="8438"/>
                  </a:lnTo>
                  <a:lnTo>
                    <a:pt x="1378815" y="32470"/>
                  </a:lnTo>
                  <a:lnTo>
                    <a:pt x="1402848" y="68437"/>
                  </a:lnTo>
                  <a:lnTo>
                    <a:pt x="1411286" y="110862"/>
                  </a:lnTo>
                  <a:lnTo>
                    <a:pt x="1411286" y="554299"/>
                  </a:lnTo>
                  <a:lnTo>
                    <a:pt x="1402574" y="597451"/>
                  </a:lnTo>
                  <a:lnTo>
                    <a:pt x="1378816" y="632690"/>
                  </a:lnTo>
                  <a:lnTo>
                    <a:pt x="1343577" y="656449"/>
                  </a:lnTo>
                  <a:lnTo>
                    <a:pt x="1300424" y="665161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2600" y="5367336"/>
              <a:ext cx="1411605" cy="665480"/>
            </a:xfrm>
            <a:custGeom>
              <a:avLst/>
              <a:gdLst/>
              <a:ahLst/>
              <a:cxnLst/>
              <a:rect l="l" t="t" r="r" b="b"/>
              <a:pathLst>
                <a:path w="1411605" h="665479">
                  <a:moveTo>
                    <a:pt x="0" y="110862"/>
                  </a:moveTo>
                  <a:lnTo>
                    <a:pt x="8712" y="67709"/>
                  </a:lnTo>
                  <a:lnTo>
                    <a:pt x="32470" y="32470"/>
                  </a:lnTo>
                  <a:lnTo>
                    <a:pt x="67709" y="8712"/>
                  </a:lnTo>
                  <a:lnTo>
                    <a:pt x="110862" y="0"/>
                  </a:lnTo>
                  <a:lnTo>
                    <a:pt x="1300424" y="0"/>
                  </a:lnTo>
                  <a:lnTo>
                    <a:pt x="1342849" y="8438"/>
                  </a:lnTo>
                  <a:lnTo>
                    <a:pt x="1378815" y="32470"/>
                  </a:lnTo>
                  <a:lnTo>
                    <a:pt x="1402848" y="68437"/>
                  </a:lnTo>
                  <a:lnTo>
                    <a:pt x="1411286" y="110862"/>
                  </a:lnTo>
                  <a:lnTo>
                    <a:pt x="1411286" y="554299"/>
                  </a:lnTo>
                  <a:lnTo>
                    <a:pt x="1402574" y="597451"/>
                  </a:lnTo>
                  <a:lnTo>
                    <a:pt x="1378816" y="632690"/>
                  </a:lnTo>
                  <a:lnTo>
                    <a:pt x="1343577" y="656449"/>
                  </a:lnTo>
                  <a:lnTo>
                    <a:pt x="1300424" y="665161"/>
                  </a:lnTo>
                  <a:lnTo>
                    <a:pt x="110862" y="665161"/>
                  </a:lnTo>
                  <a:lnTo>
                    <a:pt x="67709" y="656449"/>
                  </a:lnTo>
                  <a:lnTo>
                    <a:pt x="32470" y="632690"/>
                  </a:lnTo>
                  <a:lnTo>
                    <a:pt x="8712" y="597451"/>
                  </a:lnTo>
                  <a:lnTo>
                    <a:pt x="0" y="554299"/>
                  </a:lnTo>
                  <a:lnTo>
                    <a:pt x="0" y="110862"/>
                  </a:lnTo>
                  <a:close/>
                </a:path>
              </a:pathLst>
            </a:custGeom>
            <a:ln w="25399">
              <a:solidFill>
                <a:srgbClr val="0095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68686" y="2543175"/>
              <a:ext cx="6532880" cy="3040380"/>
            </a:xfrm>
            <a:custGeom>
              <a:avLst/>
              <a:gdLst/>
              <a:ahLst/>
              <a:cxnLst/>
              <a:rect l="l" t="t" r="r" b="b"/>
              <a:pathLst>
                <a:path w="6532880" h="3040379">
                  <a:moveTo>
                    <a:pt x="6532562" y="3040061"/>
                  </a:moveTo>
                  <a:lnTo>
                    <a:pt x="0" y="3040061"/>
                  </a:lnTo>
                  <a:lnTo>
                    <a:pt x="0" y="0"/>
                  </a:lnTo>
                  <a:lnTo>
                    <a:pt x="6532562" y="0"/>
                  </a:lnTo>
                  <a:lnTo>
                    <a:pt x="6532562" y="3040061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68686" y="2543175"/>
              <a:ext cx="6532880" cy="3040380"/>
            </a:xfrm>
            <a:custGeom>
              <a:avLst/>
              <a:gdLst/>
              <a:ahLst/>
              <a:cxnLst/>
              <a:rect l="l" t="t" r="r" b="b"/>
              <a:pathLst>
                <a:path w="6532880" h="3040379">
                  <a:moveTo>
                    <a:pt x="0" y="0"/>
                  </a:moveTo>
                  <a:lnTo>
                    <a:pt x="6532562" y="0"/>
                  </a:lnTo>
                  <a:lnTo>
                    <a:pt x="6532562" y="3040061"/>
                  </a:lnTo>
                  <a:lnTo>
                    <a:pt x="0" y="3040061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0095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13212" y="2790825"/>
              <a:ext cx="1412874" cy="131921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113212" y="2790825"/>
              <a:ext cx="1412875" cy="1319530"/>
            </a:xfrm>
            <a:custGeom>
              <a:avLst/>
              <a:gdLst/>
              <a:ahLst/>
              <a:cxnLst/>
              <a:rect l="l" t="t" r="r" b="b"/>
              <a:pathLst>
                <a:path w="1412875" h="1319529">
                  <a:moveTo>
                    <a:pt x="0" y="219872"/>
                  </a:moveTo>
                  <a:lnTo>
                    <a:pt x="4467" y="175560"/>
                  </a:lnTo>
                  <a:lnTo>
                    <a:pt x="17278" y="134288"/>
                  </a:lnTo>
                  <a:lnTo>
                    <a:pt x="37550" y="96939"/>
                  </a:lnTo>
                  <a:lnTo>
                    <a:pt x="64399" y="64399"/>
                  </a:lnTo>
                  <a:lnTo>
                    <a:pt x="96939" y="37550"/>
                  </a:lnTo>
                  <a:lnTo>
                    <a:pt x="134288" y="17278"/>
                  </a:lnTo>
                  <a:lnTo>
                    <a:pt x="175560" y="4467"/>
                  </a:lnTo>
                  <a:lnTo>
                    <a:pt x="219872" y="0"/>
                  </a:lnTo>
                  <a:lnTo>
                    <a:pt x="1193001" y="0"/>
                  </a:lnTo>
                  <a:lnTo>
                    <a:pt x="1236097" y="4263"/>
                  </a:lnTo>
                  <a:lnTo>
                    <a:pt x="1277143" y="16736"/>
                  </a:lnTo>
                  <a:lnTo>
                    <a:pt x="1314987" y="36941"/>
                  </a:lnTo>
                  <a:lnTo>
                    <a:pt x="1348475" y="64399"/>
                  </a:lnTo>
                  <a:lnTo>
                    <a:pt x="1375933" y="97887"/>
                  </a:lnTo>
                  <a:lnTo>
                    <a:pt x="1396138" y="135731"/>
                  </a:lnTo>
                  <a:lnTo>
                    <a:pt x="1408611" y="176777"/>
                  </a:lnTo>
                  <a:lnTo>
                    <a:pt x="1412874" y="219872"/>
                  </a:lnTo>
                  <a:lnTo>
                    <a:pt x="1412874" y="1099338"/>
                  </a:lnTo>
                  <a:lnTo>
                    <a:pt x="1408407" y="1143651"/>
                  </a:lnTo>
                  <a:lnTo>
                    <a:pt x="1395596" y="1184923"/>
                  </a:lnTo>
                  <a:lnTo>
                    <a:pt x="1375324" y="1222272"/>
                  </a:lnTo>
                  <a:lnTo>
                    <a:pt x="1348475" y="1254812"/>
                  </a:lnTo>
                  <a:lnTo>
                    <a:pt x="1315935" y="1281661"/>
                  </a:lnTo>
                  <a:lnTo>
                    <a:pt x="1278586" y="1301933"/>
                  </a:lnTo>
                  <a:lnTo>
                    <a:pt x="1237314" y="1314744"/>
                  </a:lnTo>
                  <a:lnTo>
                    <a:pt x="1193001" y="1319211"/>
                  </a:lnTo>
                  <a:lnTo>
                    <a:pt x="219872" y="1319211"/>
                  </a:lnTo>
                  <a:lnTo>
                    <a:pt x="175560" y="1314744"/>
                  </a:lnTo>
                  <a:lnTo>
                    <a:pt x="134288" y="1301933"/>
                  </a:lnTo>
                  <a:lnTo>
                    <a:pt x="96939" y="1281661"/>
                  </a:lnTo>
                  <a:lnTo>
                    <a:pt x="64399" y="1254812"/>
                  </a:lnTo>
                  <a:lnTo>
                    <a:pt x="37550" y="1222272"/>
                  </a:lnTo>
                  <a:lnTo>
                    <a:pt x="17278" y="1184923"/>
                  </a:lnTo>
                  <a:lnTo>
                    <a:pt x="4467" y="1143651"/>
                  </a:lnTo>
                  <a:lnTo>
                    <a:pt x="0" y="1099338"/>
                  </a:lnTo>
                  <a:lnTo>
                    <a:pt x="0" y="219872"/>
                  </a:lnTo>
                  <a:close/>
                </a:path>
              </a:pathLst>
            </a:custGeom>
            <a:ln w="25399">
              <a:solidFill>
                <a:srgbClr val="0095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157577" y="2870033"/>
            <a:ext cx="699135" cy="55689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R="5080" indent="101600">
              <a:lnSpc>
                <a:spcPts val="2030"/>
              </a:lnSpc>
              <a:spcBef>
                <a:spcPts val="275"/>
              </a:spcBef>
            </a:pPr>
            <a:r>
              <a:rPr b="1" spc="-5" dirty="0">
                <a:solidFill>
                  <a:srgbClr val="FFFFFF"/>
                </a:solidFill>
                <a:latin typeface="Arial"/>
                <a:cs typeface="Arial"/>
              </a:rPr>
              <a:t>Web 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endParaRPr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194549" y="3632200"/>
            <a:ext cx="1186180" cy="474980"/>
            <a:chOff x="5513387" y="3632200"/>
            <a:chExt cx="1186180" cy="474980"/>
          </a:xfrm>
        </p:grpSpPr>
        <p:sp>
          <p:nvSpPr>
            <p:cNvPr id="18" name="object 18"/>
            <p:cNvSpPr/>
            <p:nvPr/>
          </p:nvSpPr>
          <p:spPr>
            <a:xfrm>
              <a:off x="5526087" y="3644899"/>
              <a:ext cx="1160780" cy="449580"/>
            </a:xfrm>
            <a:custGeom>
              <a:avLst/>
              <a:gdLst/>
              <a:ahLst/>
              <a:cxnLst/>
              <a:rect l="l" t="t" r="r" b="b"/>
              <a:pathLst>
                <a:path w="1160779" h="449579">
                  <a:moveTo>
                    <a:pt x="1085582" y="449261"/>
                  </a:moveTo>
                  <a:lnTo>
                    <a:pt x="74878" y="449261"/>
                  </a:lnTo>
                  <a:lnTo>
                    <a:pt x="45732" y="443377"/>
                  </a:lnTo>
                  <a:lnTo>
                    <a:pt x="21931" y="427330"/>
                  </a:lnTo>
                  <a:lnTo>
                    <a:pt x="5884" y="403529"/>
                  </a:lnTo>
                  <a:lnTo>
                    <a:pt x="0" y="374383"/>
                  </a:lnTo>
                  <a:lnTo>
                    <a:pt x="0" y="74878"/>
                  </a:lnTo>
                  <a:lnTo>
                    <a:pt x="5884" y="45732"/>
                  </a:lnTo>
                  <a:lnTo>
                    <a:pt x="21931" y="21931"/>
                  </a:lnTo>
                  <a:lnTo>
                    <a:pt x="45732" y="5884"/>
                  </a:lnTo>
                  <a:lnTo>
                    <a:pt x="74878" y="0"/>
                  </a:lnTo>
                  <a:lnTo>
                    <a:pt x="1085582" y="0"/>
                  </a:lnTo>
                  <a:lnTo>
                    <a:pt x="1127126" y="12580"/>
                  </a:lnTo>
                  <a:lnTo>
                    <a:pt x="1154762" y="46223"/>
                  </a:lnTo>
                  <a:lnTo>
                    <a:pt x="1160462" y="74878"/>
                  </a:lnTo>
                  <a:lnTo>
                    <a:pt x="1160462" y="374383"/>
                  </a:lnTo>
                  <a:lnTo>
                    <a:pt x="1154577" y="403529"/>
                  </a:lnTo>
                  <a:lnTo>
                    <a:pt x="1138530" y="427330"/>
                  </a:lnTo>
                  <a:lnTo>
                    <a:pt x="1114729" y="443377"/>
                  </a:lnTo>
                  <a:lnTo>
                    <a:pt x="1085582" y="449261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526087" y="3644900"/>
              <a:ext cx="1160780" cy="449580"/>
            </a:xfrm>
            <a:custGeom>
              <a:avLst/>
              <a:gdLst/>
              <a:ahLst/>
              <a:cxnLst/>
              <a:rect l="l" t="t" r="r" b="b"/>
              <a:pathLst>
                <a:path w="1160779" h="449579">
                  <a:moveTo>
                    <a:pt x="0" y="74878"/>
                  </a:moveTo>
                  <a:lnTo>
                    <a:pt x="5884" y="45732"/>
                  </a:lnTo>
                  <a:lnTo>
                    <a:pt x="21931" y="21931"/>
                  </a:lnTo>
                  <a:lnTo>
                    <a:pt x="45732" y="5884"/>
                  </a:lnTo>
                  <a:lnTo>
                    <a:pt x="74878" y="0"/>
                  </a:lnTo>
                  <a:lnTo>
                    <a:pt x="1085582" y="0"/>
                  </a:lnTo>
                  <a:lnTo>
                    <a:pt x="1127126" y="12580"/>
                  </a:lnTo>
                  <a:lnTo>
                    <a:pt x="1154762" y="46223"/>
                  </a:lnTo>
                  <a:lnTo>
                    <a:pt x="1160462" y="74878"/>
                  </a:lnTo>
                  <a:lnTo>
                    <a:pt x="1160462" y="374383"/>
                  </a:lnTo>
                  <a:lnTo>
                    <a:pt x="1154577" y="403529"/>
                  </a:lnTo>
                  <a:lnTo>
                    <a:pt x="1138530" y="427330"/>
                  </a:lnTo>
                  <a:lnTo>
                    <a:pt x="1114729" y="443377"/>
                  </a:lnTo>
                  <a:lnTo>
                    <a:pt x="1085582" y="449261"/>
                  </a:lnTo>
                  <a:lnTo>
                    <a:pt x="74878" y="449261"/>
                  </a:lnTo>
                  <a:lnTo>
                    <a:pt x="45732" y="443377"/>
                  </a:lnTo>
                  <a:lnTo>
                    <a:pt x="21931" y="427330"/>
                  </a:lnTo>
                  <a:lnTo>
                    <a:pt x="5884" y="403529"/>
                  </a:lnTo>
                  <a:lnTo>
                    <a:pt x="0" y="374383"/>
                  </a:lnTo>
                  <a:lnTo>
                    <a:pt x="0" y="74878"/>
                  </a:lnTo>
                  <a:close/>
                </a:path>
              </a:pathLst>
            </a:custGeom>
            <a:ln w="25399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522985" y="3730529"/>
            <a:ext cx="54165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500" b="1" spc="-5" dirty="0">
                <a:latin typeface="Arial"/>
                <a:cs typeface="Arial"/>
              </a:rPr>
              <a:t>HTML</a:t>
            </a:r>
            <a:endParaRPr sz="15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451849" y="2151583"/>
            <a:ext cx="735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Server</a:t>
            </a:r>
            <a:endParaRPr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9351962" y="3416300"/>
            <a:ext cx="1097280" cy="690880"/>
            <a:chOff x="7670800" y="3416300"/>
            <a:chExt cx="1097280" cy="690880"/>
          </a:xfrm>
        </p:grpSpPr>
        <p:sp>
          <p:nvSpPr>
            <p:cNvPr id="23" name="object 23"/>
            <p:cNvSpPr/>
            <p:nvPr/>
          </p:nvSpPr>
          <p:spPr>
            <a:xfrm>
              <a:off x="7683500" y="3429000"/>
              <a:ext cx="1071880" cy="665480"/>
            </a:xfrm>
            <a:custGeom>
              <a:avLst/>
              <a:gdLst/>
              <a:ahLst/>
              <a:cxnLst/>
              <a:rect l="l" t="t" r="r" b="b"/>
              <a:pathLst>
                <a:path w="1071879" h="665479">
                  <a:moveTo>
                    <a:pt x="960699" y="665161"/>
                  </a:moveTo>
                  <a:lnTo>
                    <a:pt x="110862" y="665161"/>
                  </a:lnTo>
                  <a:lnTo>
                    <a:pt x="67709" y="656449"/>
                  </a:lnTo>
                  <a:lnTo>
                    <a:pt x="32470" y="632691"/>
                  </a:lnTo>
                  <a:lnTo>
                    <a:pt x="8712" y="597452"/>
                  </a:lnTo>
                  <a:lnTo>
                    <a:pt x="0" y="554299"/>
                  </a:lnTo>
                  <a:lnTo>
                    <a:pt x="0" y="110862"/>
                  </a:lnTo>
                  <a:lnTo>
                    <a:pt x="8712" y="67709"/>
                  </a:lnTo>
                  <a:lnTo>
                    <a:pt x="32470" y="32470"/>
                  </a:lnTo>
                  <a:lnTo>
                    <a:pt x="67709" y="8712"/>
                  </a:lnTo>
                  <a:lnTo>
                    <a:pt x="110862" y="0"/>
                  </a:lnTo>
                  <a:lnTo>
                    <a:pt x="960699" y="0"/>
                  </a:lnTo>
                  <a:lnTo>
                    <a:pt x="1003124" y="8438"/>
                  </a:lnTo>
                  <a:lnTo>
                    <a:pt x="1039091" y="32470"/>
                  </a:lnTo>
                  <a:lnTo>
                    <a:pt x="1063123" y="68437"/>
                  </a:lnTo>
                  <a:lnTo>
                    <a:pt x="1071561" y="110862"/>
                  </a:lnTo>
                  <a:lnTo>
                    <a:pt x="1071561" y="554299"/>
                  </a:lnTo>
                  <a:lnTo>
                    <a:pt x="1062849" y="597452"/>
                  </a:lnTo>
                  <a:lnTo>
                    <a:pt x="1039091" y="632691"/>
                  </a:lnTo>
                  <a:lnTo>
                    <a:pt x="1003852" y="656449"/>
                  </a:lnTo>
                  <a:lnTo>
                    <a:pt x="960699" y="665161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83500" y="3429000"/>
              <a:ext cx="1071880" cy="665480"/>
            </a:xfrm>
            <a:custGeom>
              <a:avLst/>
              <a:gdLst/>
              <a:ahLst/>
              <a:cxnLst/>
              <a:rect l="l" t="t" r="r" b="b"/>
              <a:pathLst>
                <a:path w="1071879" h="665479">
                  <a:moveTo>
                    <a:pt x="0" y="110862"/>
                  </a:moveTo>
                  <a:lnTo>
                    <a:pt x="8712" y="67709"/>
                  </a:lnTo>
                  <a:lnTo>
                    <a:pt x="32470" y="32470"/>
                  </a:lnTo>
                  <a:lnTo>
                    <a:pt x="67709" y="8712"/>
                  </a:lnTo>
                  <a:lnTo>
                    <a:pt x="110862" y="0"/>
                  </a:lnTo>
                  <a:lnTo>
                    <a:pt x="960699" y="0"/>
                  </a:lnTo>
                  <a:lnTo>
                    <a:pt x="1003124" y="8438"/>
                  </a:lnTo>
                  <a:lnTo>
                    <a:pt x="1039091" y="32470"/>
                  </a:lnTo>
                  <a:lnTo>
                    <a:pt x="1063123" y="68437"/>
                  </a:lnTo>
                  <a:lnTo>
                    <a:pt x="1071561" y="110862"/>
                  </a:lnTo>
                  <a:lnTo>
                    <a:pt x="1071561" y="554299"/>
                  </a:lnTo>
                  <a:lnTo>
                    <a:pt x="1062849" y="597452"/>
                  </a:lnTo>
                  <a:lnTo>
                    <a:pt x="1039091" y="632691"/>
                  </a:lnTo>
                  <a:lnTo>
                    <a:pt x="1003852" y="656449"/>
                  </a:lnTo>
                  <a:lnTo>
                    <a:pt x="960699" y="665161"/>
                  </a:lnTo>
                  <a:lnTo>
                    <a:pt x="110862" y="665161"/>
                  </a:lnTo>
                  <a:lnTo>
                    <a:pt x="67709" y="656449"/>
                  </a:lnTo>
                  <a:lnTo>
                    <a:pt x="32470" y="632691"/>
                  </a:lnTo>
                  <a:lnTo>
                    <a:pt x="8712" y="597452"/>
                  </a:lnTo>
                  <a:lnTo>
                    <a:pt x="0" y="554299"/>
                  </a:lnTo>
                  <a:lnTo>
                    <a:pt x="0" y="110862"/>
                  </a:lnTo>
                  <a:close/>
                </a:path>
              </a:pathLst>
            </a:custGeom>
            <a:ln w="25399">
              <a:solidFill>
                <a:srgbClr val="0095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9506700" y="3600176"/>
            <a:ext cx="800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MySQL</a:t>
            </a:r>
            <a:endParaRPr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311774" y="4097337"/>
            <a:ext cx="6209030" cy="1282700"/>
            <a:chOff x="3630612" y="4097337"/>
            <a:chExt cx="6209030" cy="1282700"/>
          </a:xfrm>
        </p:grpSpPr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43312" y="4110037"/>
              <a:ext cx="6183312" cy="125729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643312" y="4110037"/>
              <a:ext cx="6183630" cy="1257300"/>
            </a:xfrm>
            <a:custGeom>
              <a:avLst/>
              <a:gdLst/>
              <a:ahLst/>
              <a:cxnLst/>
              <a:rect l="l" t="t" r="r" b="b"/>
              <a:pathLst>
                <a:path w="6183630" h="1257300">
                  <a:moveTo>
                    <a:pt x="0" y="209553"/>
                  </a:moveTo>
                  <a:lnTo>
                    <a:pt x="5534" y="161505"/>
                  </a:lnTo>
                  <a:lnTo>
                    <a:pt x="21299" y="117397"/>
                  </a:lnTo>
                  <a:lnTo>
                    <a:pt x="46036" y="78488"/>
                  </a:lnTo>
                  <a:lnTo>
                    <a:pt x="78488" y="46036"/>
                  </a:lnTo>
                  <a:lnTo>
                    <a:pt x="117397" y="21299"/>
                  </a:lnTo>
                  <a:lnTo>
                    <a:pt x="161505" y="5534"/>
                  </a:lnTo>
                  <a:lnTo>
                    <a:pt x="209553" y="0"/>
                  </a:lnTo>
                  <a:lnTo>
                    <a:pt x="5973757" y="0"/>
                  </a:lnTo>
                  <a:lnTo>
                    <a:pt x="6014830" y="4063"/>
                  </a:lnTo>
                  <a:lnTo>
                    <a:pt x="6053950" y="15951"/>
                  </a:lnTo>
                  <a:lnTo>
                    <a:pt x="6090018" y="35207"/>
                  </a:lnTo>
                  <a:lnTo>
                    <a:pt x="6121934" y="61376"/>
                  </a:lnTo>
                  <a:lnTo>
                    <a:pt x="6148104" y="93293"/>
                  </a:lnTo>
                  <a:lnTo>
                    <a:pt x="6167360" y="129361"/>
                  </a:lnTo>
                  <a:lnTo>
                    <a:pt x="6179248" y="168481"/>
                  </a:lnTo>
                  <a:lnTo>
                    <a:pt x="6183312" y="209553"/>
                  </a:lnTo>
                  <a:lnTo>
                    <a:pt x="6183312" y="1047745"/>
                  </a:lnTo>
                  <a:lnTo>
                    <a:pt x="6177777" y="1095794"/>
                  </a:lnTo>
                  <a:lnTo>
                    <a:pt x="6162012" y="1139902"/>
                  </a:lnTo>
                  <a:lnTo>
                    <a:pt x="6137275" y="1178811"/>
                  </a:lnTo>
                  <a:lnTo>
                    <a:pt x="6104823" y="1211263"/>
                  </a:lnTo>
                  <a:lnTo>
                    <a:pt x="6065914" y="1236000"/>
                  </a:lnTo>
                  <a:lnTo>
                    <a:pt x="6021806" y="1251765"/>
                  </a:lnTo>
                  <a:lnTo>
                    <a:pt x="5973757" y="1257299"/>
                  </a:lnTo>
                  <a:lnTo>
                    <a:pt x="209553" y="1257299"/>
                  </a:lnTo>
                  <a:lnTo>
                    <a:pt x="161505" y="1251765"/>
                  </a:lnTo>
                  <a:lnTo>
                    <a:pt x="117397" y="1236000"/>
                  </a:lnTo>
                  <a:lnTo>
                    <a:pt x="78488" y="1211263"/>
                  </a:lnTo>
                  <a:lnTo>
                    <a:pt x="46036" y="1178811"/>
                  </a:lnTo>
                  <a:lnTo>
                    <a:pt x="21299" y="1139902"/>
                  </a:lnTo>
                  <a:lnTo>
                    <a:pt x="5534" y="1095794"/>
                  </a:lnTo>
                  <a:lnTo>
                    <a:pt x="0" y="1047745"/>
                  </a:lnTo>
                  <a:lnTo>
                    <a:pt x="0" y="209553"/>
                  </a:lnTo>
                  <a:close/>
                </a:path>
              </a:pathLst>
            </a:custGeom>
            <a:ln w="25399">
              <a:solidFill>
                <a:srgbClr val="0095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437939" y="4186221"/>
            <a:ext cx="19646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Operating</a:t>
            </a:r>
            <a:r>
              <a:rPr b="1" spc="-8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System</a:t>
            </a:r>
            <a:endParaRPr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0447337" y="3409950"/>
            <a:ext cx="1186180" cy="690880"/>
            <a:chOff x="8766175" y="3409950"/>
            <a:chExt cx="1186180" cy="690880"/>
          </a:xfrm>
        </p:grpSpPr>
        <p:sp>
          <p:nvSpPr>
            <p:cNvPr id="31" name="object 31"/>
            <p:cNvSpPr/>
            <p:nvPr/>
          </p:nvSpPr>
          <p:spPr>
            <a:xfrm>
              <a:off x="8778875" y="3422650"/>
              <a:ext cx="1160780" cy="665480"/>
            </a:xfrm>
            <a:custGeom>
              <a:avLst/>
              <a:gdLst/>
              <a:ahLst/>
              <a:cxnLst/>
              <a:rect l="l" t="t" r="r" b="b"/>
              <a:pathLst>
                <a:path w="1160779" h="665479">
                  <a:moveTo>
                    <a:pt x="1049599" y="665161"/>
                  </a:moveTo>
                  <a:lnTo>
                    <a:pt x="110862" y="665161"/>
                  </a:lnTo>
                  <a:lnTo>
                    <a:pt x="67709" y="656449"/>
                  </a:lnTo>
                  <a:lnTo>
                    <a:pt x="32470" y="632691"/>
                  </a:lnTo>
                  <a:lnTo>
                    <a:pt x="8712" y="597452"/>
                  </a:lnTo>
                  <a:lnTo>
                    <a:pt x="0" y="554299"/>
                  </a:lnTo>
                  <a:lnTo>
                    <a:pt x="0" y="110862"/>
                  </a:lnTo>
                  <a:lnTo>
                    <a:pt x="8712" y="67709"/>
                  </a:lnTo>
                  <a:lnTo>
                    <a:pt x="32470" y="32470"/>
                  </a:lnTo>
                  <a:lnTo>
                    <a:pt x="67709" y="8712"/>
                  </a:lnTo>
                  <a:lnTo>
                    <a:pt x="110862" y="0"/>
                  </a:lnTo>
                  <a:lnTo>
                    <a:pt x="1049599" y="0"/>
                  </a:lnTo>
                  <a:lnTo>
                    <a:pt x="1092024" y="8438"/>
                  </a:lnTo>
                  <a:lnTo>
                    <a:pt x="1127991" y="32470"/>
                  </a:lnTo>
                  <a:lnTo>
                    <a:pt x="1152023" y="68437"/>
                  </a:lnTo>
                  <a:lnTo>
                    <a:pt x="1160461" y="110862"/>
                  </a:lnTo>
                  <a:lnTo>
                    <a:pt x="1160461" y="554299"/>
                  </a:lnTo>
                  <a:lnTo>
                    <a:pt x="1151749" y="597452"/>
                  </a:lnTo>
                  <a:lnTo>
                    <a:pt x="1127991" y="632691"/>
                  </a:lnTo>
                  <a:lnTo>
                    <a:pt x="1092752" y="656449"/>
                  </a:lnTo>
                  <a:lnTo>
                    <a:pt x="1049599" y="665161"/>
                  </a:lnTo>
                  <a:close/>
                </a:path>
              </a:pathLst>
            </a:custGeom>
            <a:solidFill>
              <a:srgbClr val="FF7B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778875" y="3422650"/>
              <a:ext cx="1160780" cy="665480"/>
            </a:xfrm>
            <a:custGeom>
              <a:avLst/>
              <a:gdLst/>
              <a:ahLst/>
              <a:cxnLst/>
              <a:rect l="l" t="t" r="r" b="b"/>
              <a:pathLst>
                <a:path w="1160779" h="665479">
                  <a:moveTo>
                    <a:pt x="0" y="110862"/>
                  </a:moveTo>
                  <a:lnTo>
                    <a:pt x="8712" y="67709"/>
                  </a:lnTo>
                  <a:lnTo>
                    <a:pt x="32470" y="32470"/>
                  </a:lnTo>
                  <a:lnTo>
                    <a:pt x="67709" y="8712"/>
                  </a:lnTo>
                  <a:lnTo>
                    <a:pt x="110862" y="0"/>
                  </a:lnTo>
                  <a:lnTo>
                    <a:pt x="1049599" y="0"/>
                  </a:lnTo>
                  <a:lnTo>
                    <a:pt x="1092024" y="8438"/>
                  </a:lnTo>
                  <a:lnTo>
                    <a:pt x="1127991" y="32470"/>
                  </a:lnTo>
                  <a:lnTo>
                    <a:pt x="1152023" y="68437"/>
                  </a:lnTo>
                  <a:lnTo>
                    <a:pt x="1160461" y="110862"/>
                  </a:lnTo>
                  <a:lnTo>
                    <a:pt x="1160461" y="554299"/>
                  </a:lnTo>
                  <a:lnTo>
                    <a:pt x="1151749" y="597452"/>
                  </a:lnTo>
                  <a:lnTo>
                    <a:pt x="1127991" y="632691"/>
                  </a:lnTo>
                  <a:lnTo>
                    <a:pt x="1092752" y="656449"/>
                  </a:lnTo>
                  <a:lnTo>
                    <a:pt x="1049599" y="665161"/>
                  </a:lnTo>
                  <a:lnTo>
                    <a:pt x="110862" y="665161"/>
                  </a:lnTo>
                  <a:lnTo>
                    <a:pt x="67709" y="656449"/>
                  </a:lnTo>
                  <a:lnTo>
                    <a:pt x="32470" y="632691"/>
                  </a:lnTo>
                  <a:lnTo>
                    <a:pt x="8712" y="597452"/>
                  </a:lnTo>
                  <a:lnTo>
                    <a:pt x="0" y="554299"/>
                  </a:lnTo>
                  <a:lnTo>
                    <a:pt x="0" y="110862"/>
                  </a:lnTo>
                  <a:close/>
                </a:path>
              </a:pathLst>
            </a:custGeom>
            <a:ln w="25399">
              <a:solidFill>
                <a:srgbClr val="0095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0595886" y="3493815"/>
            <a:ext cx="900430" cy="501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445" algn="ctr">
              <a:lnSpc>
                <a:spcPts val="211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PHP</a:t>
            </a:r>
            <a:endParaRPr>
              <a:latin typeface="Arial"/>
              <a:cs typeface="Arial"/>
            </a:endParaRPr>
          </a:p>
          <a:p>
            <a:pPr marR="5080" algn="ctr">
              <a:lnSpc>
                <a:spcPts val="1630"/>
              </a:lnSpc>
            </a:pPr>
            <a:r>
              <a:rPr sz="1400" b="1" spc="-5" dirty="0">
                <a:latin typeface="Arial"/>
                <a:cs typeface="Arial"/>
              </a:rPr>
              <a:t>interpreter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383960" y="6165080"/>
            <a:ext cx="3605529" cy="1205865"/>
            <a:chOff x="1702797" y="6165079"/>
            <a:chExt cx="3605529" cy="1205865"/>
          </a:xfrm>
        </p:grpSpPr>
        <p:sp>
          <p:nvSpPr>
            <p:cNvPr id="35" name="object 35"/>
            <p:cNvSpPr/>
            <p:nvPr/>
          </p:nvSpPr>
          <p:spPr>
            <a:xfrm>
              <a:off x="1843683" y="6257924"/>
              <a:ext cx="1590040" cy="687705"/>
            </a:xfrm>
            <a:custGeom>
              <a:avLst/>
              <a:gdLst/>
              <a:ahLst/>
              <a:cxnLst/>
              <a:rect l="l" t="t" r="r" b="b"/>
              <a:pathLst>
                <a:path w="1590039" h="687704">
                  <a:moveTo>
                    <a:pt x="0" y="0"/>
                  </a:moveTo>
                  <a:lnTo>
                    <a:pt x="1590041" y="0"/>
                  </a:lnTo>
                  <a:lnTo>
                    <a:pt x="1590041" y="687299"/>
                  </a:lnTo>
                </a:path>
              </a:pathLst>
            </a:custGeom>
            <a:ln w="571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02797" y="6165079"/>
              <a:ext cx="233730" cy="18568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32506" y="6603333"/>
              <a:ext cx="1862650" cy="754297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3432506" y="6603333"/>
              <a:ext cx="1863089" cy="754380"/>
            </a:xfrm>
            <a:custGeom>
              <a:avLst/>
              <a:gdLst/>
              <a:ahLst/>
              <a:cxnLst/>
              <a:rect l="l" t="t" r="r" b="b"/>
              <a:pathLst>
                <a:path w="1863089" h="754379">
                  <a:moveTo>
                    <a:pt x="169221" y="248321"/>
                  </a:moveTo>
                  <a:lnTo>
                    <a:pt x="166541" y="225914"/>
                  </a:lnTo>
                  <a:lnTo>
                    <a:pt x="169550" y="203630"/>
                  </a:lnTo>
                  <a:lnTo>
                    <a:pt x="192263" y="160731"/>
                  </a:lnTo>
                  <a:lnTo>
                    <a:pt x="235552" y="122941"/>
                  </a:lnTo>
                  <a:lnTo>
                    <a:pt x="296058" y="93215"/>
                  </a:lnTo>
                  <a:lnTo>
                    <a:pt x="369064" y="73844"/>
                  </a:lnTo>
                  <a:lnTo>
                    <a:pt x="408436" y="68555"/>
                  </a:lnTo>
                  <a:lnTo>
                    <a:pt x="448950" y="66334"/>
                  </a:lnTo>
                  <a:lnTo>
                    <a:pt x="489626" y="67256"/>
                  </a:lnTo>
                  <a:lnTo>
                    <a:pt x="529482" y="71276"/>
                  </a:lnTo>
                  <a:lnTo>
                    <a:pt x="567942" y="78310"/>
                  </a:lnTo>
                  <a:lnTo>
                    <a:pt x="604426" y="88275"/>
                  </a:lnTo>
                  <a:lnTo>
                    <a:pt x="618309" y="75674"/>
                  </a:lnTo>
                  <a:lnTo>
                    <a:pt x="653423" y="53606"/>
                  </a:lnTo>
                  <a:lnTo>
                    <a:pt x="696941" y="36543"/>
                  </a:lnTo>
                  <a:lnTo>
                    <a:pt x="746228" y="25506"/>
                  </a:lnTo>
                  <a:lnTo>
                    <a:pt x="798969" y="21026"/>
                  </a:lnTo>
                  <a:lnTo>
                    <a:pt x="825609" y="21350"/>
                  </a:lnTo>
                  <a:lnTo>
                    <a:pt x="877867" y="27078"/>
                  </a:lnTo>
                  <a:lnTo>
                    <a:pt x="926330" y="39316"/>
                  </a:lnTo>
                  <a:lnTo>
                    <a:pt x="968397" y="57379"/>
                  </a:lnTo>
                  <a:lnTo>
                    <a:pt x="980374" y="46008"/>
                  </a:lnTo>
                  <a:lnTo>
                    <a:pt x="1030243" y="18140"/>
                  </a:lnTo>
                  <a:lnTo>
                    <a:pt x="1072525" y="6157"/>
                  </a:lnTo>
                  <a:lnTo>
                    <a:pt x="1118877" y="406"/>
                  </a:lnTo>
                  <a:lnTo>
                    <a:pt x="1142716" y="0"/>
                  </a:lnTo>
                  <a:lnTo>
                    <a:pt x="1166365" y="1252"/>
                  </a:lnTo>
                  <a:lnTo>
                    <a:pt x="1211948" y="8645"/>
                  </a:lnTo>
                  <a:lnTo>
                    <a:pt x="1252723" y="22116"/>
                  </a:lnTo>
                  <a:lnTo>
                    <a:pt x="1286068" y="40797"/>
                  </a:lnTo>
                  <a:lnTo>
                    <a:pt x="1330127" y="19253"/>
                  </a:lnTo>
                  <a:lnTo>
                    <a:pt x="1383317" y="5328"/>
                  </a:lnTo>
                  <a:lnTo>
                    <a:pt x="1441453" y="126"/>
                  </a:lnTo>
                  <a:lnTo>
                    <a:pt x="1470875" y="939"/>
                  </a:lnTo>
                  <a:lnTo>
                    <a:pt x="1527904" y="9370"/>
                  </a:lnTo>
                  <a:lnTo>
                    <a:pt x="1578135" y="26138"/>
                  </a:lnTo>
                  <a:lnTo>
                    <a:pt x="1618102" y="50060"/>
                  </a:lnTo>
                  <a:lnTo>
                    <a:pt x="1644236" y="79023"/>
                  </a:lnTo>
                  <a:lnTo>
                    <a:pt x="1651546" y="94803"/>
                  </a:lnTo>
                  <a:lnTo>
                    <a:pt x="1674851" y="99082"/>
                  </a:lnTo>
                  <a:lnTo>
                    <a:pt x="1718264" y="111566"/>
                  </a:lnTo>
                  <a:lnTo>
                    <a:pt x="1756019" y="128901"/>
                  </a:lnTo>
                  <a:lnTo>
                    <a:pt x="1798021" y="162093"/>
                  </a:lnTo>
                  <a:lnTo>
                    <a:pt x="1818940" y="200918"/>
                  </a:lnTo>
                  <a:lnTo>
                    <a:pt x="1820804" y="214458"/>
                  </a:lnTo>
                  <a:lnTo>
                    <a:pt x="1820042" y="228034"/>
                  </a:lnTo>
                  <a:lnTo>
                    <a:pt x="1816680" y="241453"/>
                  </a:lnTo>
                  <a:lnTo>
                    <a:pt x="1810750" y="254596"/>
                  </a:lnTo>
                  <a:lnTo>
                    <a:pt x="1802285" y="267347"/>
                  </a:lnTo>
                  <a:lnTo>
                    <a:pt x="1840239" y="303514"/>
                  </a:lnTo>
                  <a:lnTo>
                    <a:pt x="1860039" y="343871"/>
                  </a:lnTo>
                  <a:lnTo>
                    <a:pt x="1862650" y="364802"/>
                  </a:lnTo>
                  <a:lnTo>
                    <a:pt x="1860319" y="385658"/>
                  </a:lnTo>
                  <a:lnTo>
                    <a:pt x="1841089" y="426085"/>
                  </a:lnTo>
                  <a:lnTo>
                    <a:pt x="1803609" y="462423"/>
                  </a:lnTo>
                  <a:lnTo>
                    <a:pt x="1750431" y="492204"/>
                  </a:lnTo>
                  <a:lnTo>
                    <a:pt x="1685166" y="513441"/>
                  </a:lnTo>
                  <a:lnTo>
                    <a:pt x="1612181" y="524688"/>
                  </a:lnTo>
                  <a:lnTo>
                    <a:pt x="1591977" y="577731"/>
                  </a:lnTo>
                  <a:lnTo>
                    <a:pt x="1558149" y="608966"/>
                  </a:lnTo>
                  <a:lnTo>
                    <a:pt x="1510839" y="634111"/>
                  </a:lnTo>
                  <a:lnTo>
                    <a:pt x="1453007" y="651626"/>
                  </a:lnTo>
                  <a:lnTo>
                    <a:pt x="1389144" y="660137"/>
                  </a:lnTo>
                  <a:lnTo>
                    <a:pt x="1323171" y="659132"/>
                  </a:lnTo>
                  <a:lnTo>
                    <a:pt x="1260241" y="648676"/>
                  </a:lnTo>
                  <a:lnTo>
                    <a:pt x="1216440" y="661305"/>
                  </a:lnTo>
                  <a:lnTo>
                    <a:pt x="1171960" y="699167"/>
                  </a:lnTo>
                  <a:lnTo>
                    <a:pt x="1109889" y="728811"/>
                  </a:lnTo>
                  <a:lnTo>
                    <a:pt x="1035702" y="747627"/>
                  </a:lnTo>
                  <a:lnTo>
                    <a:pt x="995573" y="752548"/>
                  </a:lnTo>
                  <a:lnTo>
                    <a:pt x="954563" y="754297"/>
                  </a:lnTo>
                  <a:lnTo>
                    <a:pt x="913727" y="752844"/>
                  </a:lnTo>
                  <a:lnTo>
                    <a:pt x="873674" y="748237"/>
                  </a:lnTo>
                  <a:lnTo>
                    <a:pt x="835014" y="740521"/>
                  </a:lnTo>
                  <a:lnTo>
                    <a:pt x="765604" y="716547"/>
                  </a:lnTo>
                  <a:lnTo>
                    <a:pt x="711021" y="682832"/>
                  </a:lnTo>
                  <a:lnTo>
                    <a:pt x="651307" y="698474"/>
                  </a:lnTo>
                  <a:lnTo>
                    <a:pt x="587199" y="707252"/>
                  </a:lnTo>
                  <a:lnTo>
                    <a:pt x="554236" y="708968"/>
                  </a:lnTo>
                  <a:lnTo>
                    <a:pt x="521213" y="708862"/>
                  </a:lnTo>
                  <a:lnTo>
                    <a:pt x="455970" y="703220"/>
                  </a:lnTo>
                  <a:lnTo>
                    <a:pt x="394027" y="690534"/>
                  </a:lnTo>
                  <a:lnTo>
                    <a:pt x="337834" y="671329"/>
                  </a:lnTo>
                  <a:lnTo>
                    <a:pt x="289587" y="646357"/>
                  </a:lnTo>
                  <a:lnTo>
                    <a:pt x="251224" y="616607"/>
                  </a:lnTo>
                  <a:lnTo>
                    <a:pt x="194185" y="615486"/>
                  </a:lnTo>
                  <a:lnTo>
                    <a:pt x="140409" y="604999"/>
                  </a:lnTo>
                  <a:lnTo>
                    <a:pt x="94848" y="586113"/>
                  </a:lnTo>
                  <a:lnTo>
                    <a:pt x="61723" y="560576"/>
                  </a:lnTo>
                  <a:lnTo>
                    <a:pt x="41567" y="515107"/>
                  </a:lnTo>
                  <a:lnTo>
                    <a:pt x="60022" y="469327"/>
                  </a:lnTo>
                  <a:lnTo>
                    <a:pt x="92215" y="443417"/>
                  </a:lnTo>
                  <a:lnTo>
                    <a:pt x="47031" y="422879"/>
                  </a:lnTo>
                  <a:lnTo>
                    <a:pt x="15468" y="395608"/>
                  </a:lnTo>
                  <a:lnTo>
                    <a:pt x="0" y="348046"/>
                  </a:lnTo>
                  <a:lnTo>
                    <a:pt x="3926" y="331896"/>
                  </a:lnTo>
                  <a:lnTo>
                    <a:pt x="41712" y="288351"/>
                  </a:lnTo>
                  <a:lnTo>
                    <a:pt x="85399" y="266677"/>
                  </a:lnTo>
                  <a:lnTo>
                    <a:pt x="138706" y="253605"/>
                  </a:lnTo>
                  <a:lnTo>
                    <a:pt x="167628" y="250660"/>
                  </a:lnTo>
                  <a:lnTo>
                    <a:pt x="169221" y="248321"/>
                  </a:lnTo>
                  <a:close/>
                </a:path>
                <a:path w="1863089" h="754379">
                  <a:moveTo>
                    <a:pt x="203375" y="454414"/>
                  </a:moveTo>
                  <a:lnTo>
                    <a:pt x="196269" y="454640"/>
                  </a:lnTo>
                  <a:lnTo>
                    <a:pt x="189162" y="454718"/>
                  </a:lnTo>
                  <a:lnTo>
                    <a:pt x="146869" y="452075"/>
                  </a:lnTo>
                  <a:lnTo>
                    <a:pt x="106789" y="444216"/>
                  </a:lnTo>
                  <a:lnTo>
                    <a:pt x="100465" y="442419"/>
                  </a:lnTo>
                  <a:lnTo>
                    <a:pt x="94283" y="440485"/>
                  </a:lnTo>
                </a:path>
                <a:path w="1863089" h="754379">
                  <a:moveTo>
                    <a:pt x="299632" y="606658"/>
                  </a:moveTo>
                  <a:lnTo>
                    <a:pt x="295799" y="607496"/>
                  </a:lnTo>
                  <a:lnTo>
                    <a:pt x="291923" y="608263"/>
                  </a:lnTo>
                  <a:lnTo>
                    <a:pt x="288004" y="608962"/>
                  </a:lnTo>
                  <a:lnTo>
                    <a:pt x="284085" y="609660"/>
                  </a:lnTo>
                  <a:lnTo>
                    <a:pt x="280122" y="610288"/>
                  </a:lnTo>
                  <a:lnTo>
                    <a:pt x="255961" y="613046"/>
                  </a:lnTo>
                  <a:lnTo>
                    <a:pt x="251913" y="613308"/>
                  </a:lnTo>
                </a:path>
                <a:path w="1863089" h="754379">
                  <a:moveTo>
                    <a:pt x="710935" y="679812"/>
                  </a:moveTo>
                  <a:lnTo>
                    <a:pt x="708006" y="677421"/>
                  </a:lnTo>
                  <a:lnTo>
                    <a:pt x="705249" y="675012"/>
                  </a:lnTo>
                  <a:lnTo>
                    <a:pt x="702622" y="672551"/>
                  </a:lnTo>
                  <a:lnTo>
                    <a:pt x="699995" y="670090"/>
                  </a:lnTo>
                  <a:lnTo>
                    <a:pt x="697454" y="667576"/>
                  </a:lnTo>
                  <a:lnTo>
                    <a:pt x="695042" y="665046"/>
                  </a:lnTo>
                  <a:lnTo>
                    <a:pt x="692630" y="662514"/>
                  </a:lnTo>
                  <a:lnTo>
                    <a:pt x="690391" y="659931"/>
                  </a:lnTo>
                  <a:lnTo>
                    <a:pt x="688237" y="657330"/>
                  </a:lnTo>
                  <a:lnTo>
                    <a:pt x="686084" y="654729"/>
                  </a:lnTo>
                  <a:lnTo>
                    <a:pt x="684017" y="652093"/>
                  </a:lnTo>
                  <a:lnTo>
                    <a:pt x="682122" y="649440"/>
                  </a:lnTo>
                </a:path>
                <a:path w="1863089" h="754379">
                  <a:moveTo>
                    <a:pt x="1242785" y="604074"/>
                  </a:moveTo>
                  <a:lnTo>
                    <a:pt x="1242354" y="606885"/>
                  </a:lnTo>
                  <a:lnTo>
                    <a:pt x="1241794" y="609713"/>
                  </a:lnTo>
                  <a:lnTo>
                    <a:pt x="1241105" y="612505"/>
                  </a:lnTo>
                  <a:lnTo>
                    <a:pt x="1240416" y="615316"/>
                  </a:lnTo>
                  <a:lnTo>
                    <a:pt x="1239554" y="618108"/>
                  </a:lnTo>
                  <a:lnTo>
                    <a:pt x="1238607" y="620901"/>
                  </a:lnTo>
                  <a:lnTo>
                    <a:pt x="1237660" y="623677"/>
                  </a:lnTo>
                  <a:lnTo>
                    <a:pt x="1236583" y="626452"/>
                  </a:lnTo>
                  <a:lnTo>
                    <a:pt x="1235334" y="629192"/>
                  </a:lnTo>
                  <a:lnTo>
                    <a:pt x="1234128" y="631950"/>
                  </a:lnTo>
                  <a:lnTo>
                    <a:pt x="1232750" y="634673"/>
                  </a:lnTo>
                  <a:lnTo>
                    <a:pt x="1231285" y="637396"/>
                  </a:lnTo>
                </a:path>
              </a:pathLst>
            </a:custGeom>
            <a:ln w="25399">
              <a:solidFill>
                <a:srgbClr val="0095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90939" y="6988790"/>
              <a:ext cx="165415" cy="14995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58867" y="6856131"/>
              <a:ext cx="87762" cy="72110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3601728" y="6641669"/>
              <a:ext cx="1485900" cy="234950"/>
            </a:xfrm>
            <a:custGeom>
              <a:avLst/>
              <a:gdLst/>
              <a:ahLst/>
              <a:cxnLst/>
              <a:rect l="l" t="t" r="r" b="b"/>
              <a:pathLst>
                <a:path w="1485900" h="234950">
                  <a:moveTo>
                    <a:pt x="1482582" y="53866"/>
                  </a:moveTo>
                  <a:lnTo>
                    <a:pt x="1483142" y="55681"/>
                  </a:lnTo>
                  <a:lnTo>
                    <a:pt x="1483659" y="57497"/>
                  </a:lnTo>
                  <a:lnTo>
                    <a:pt x="1484090" y="59329"/>
                  </a:lnTo>
                  <a:lnTo>
                    <a:pt x="1484564" y="61162"/>
                  </a:lnTo>
                  <a:lnTo>
                    <a:pt x="1484908" y="62995"/>
                  </a:lnTo>
                  <a:lnTo>
                    <a:pt x="1485167" y="64845"/>
                  </a:lnTo>
                  <a:lnTo>
                    <a:pt x="1485468" y="66678"/>
                  </a:lnTo>
                  <a:lnTo>
                    <a:pt x="1485640" y="68529"/>
                  </a:lnTo>
                  <a:lnTo>
                    <a:pt x="1485769" y="70379"/>
                  </a:lnTo>
                  <a:lnTo>
                    <a:pt x="1485856" y="72229"/>
                  </a:lnTo>
                  <a:lnTo>
                    <a:pt x="1485899" y="74079"/>
                  </a:lnTo>
                  <a:lnTo>
                    <a:pt x="1485856" y="75929"/>
                  </a:lnTo>
                </a:path>
                <a:path w="1485900" h="234950">
                  <a:moveTo>
                    <a:pt x="1084373" y="28137"/>
                  </a:moveTo>
                  <a:lnTo>
                    <a:pt x="1086397" y="25589"/>
                  </a:lnTo>
                  <a:lnTo>
                    <a:pt x="1088594" y="23093"/>
                  </a:lnTo>
                  <a:lnTo>
                    <a:pt x="1090962" y="20632"/>
                  </a:lnTo>
                  <a:lnTo>
                    <a:pt x="1093288" y="18188"/>
                  </a:lnTo>
                  <a:lnTo>
                    <a:pt x="1095829" y="15779"/>
                  </a:lnTo>
                  <a:lnTo>
                    <a:pt x="1113056" y="2111"/>
                  </a:lnTo>
                  <a:lnTo>
                    <a:pt x="1116330" y="0"/>
                  </a:lnTo>
                </a:path>
                <a:path w="1485900" h="234950">
                  <a:moveTo>
                    <a:pt x="785608" y="41543"/>
                  </a:moveTo>
                  <a:lnTo>
                    <a:pt x="786426" y="39431"/>
                  </a:lnTo>
                  <a:lnTo>
                    <a:pt x="787331" y="37354"/>
                  </a:lnTo>
                  <a:lnTo>
                    <a:pt x="796160" y="23128"/>
                  </a:lnTo>
                  <a:lnTo>
                    <a:pt x="797667" y="21155"/>
                  </a:lnTo>
                  <a:lnTo>
                    <a:pt x="799304" y="19199"/>
                  </a:lnTo>
                  <a:lnTo>
                    <a:pt x="801070" y="17280"/>
                  </a:lnTo>
                </a:path>
                <a:path w="1485900" h="234950">
                  <a:moveTo>
                    <a:pt x="434989" y="49782"/>
                  </a:moveTo>
                  <a:lnTo>
                    <a:pt x="440028" y="51405"/>
                  </a:lnTo>
                  <a:lnTo>
                    <a:pt x="445024" y="53132"/>
                  </a:lnTo>
                  <a:lnTo>
                    <a:pt x="449891" y="54948"/>
                  </a:lnTo>
                  <a:lnTo>
                    <a:pt x="454801" y="56746"/>
                  </a:lnTo>
                  <a:lnTo>
                    <a:pt x="459581" y="58631"/>
                  </a:lnTo>
                  <a:lnTo>
                    <a:pt x="464233" y="60604"/>
                  </a:lnTo>
                  <a:lnTo>
                    <a:pt x="468927" y="62576"/>
                  </a:lnTo>
                  <a:lnTo>
                    <a:pt x="473492" y="64618"/>
                  </a:lnTo>
                  <a:lnTo>
                    <a:pt x="477928" y="66730"/>
                  </a:lnTo>
                  <a:lnTo>
                    <a:pt x="482408" y="68843"/>
                  </a:lnTo>
                  <a:lnTo>
                    <a:pt x="486757" y="71042"/>
                  </a:lnTo>
                  <a:lnTo>
                    <a:pt x="490935" y="73311"/>
                  </a:lnTo>
                </a:path>
                <a:path w="1485900" h="234950">
                  <a:moveTo>
                    <a:pt x="9776" y="234754"/>
                  </a:moveTo>
                  <a:lnTo>
                    <a:pt x="8656" y="232711"/>
                  </a:lnTo>
                  <a:lnTo>
                    <a:pt x="7623" y="230686"/>
                  </a:lnTo>
                  <a:lnTo>
                    <a:pt x="6675" y="228627"/>
                  </a:lnTo>
                  <a:lnTo>
                    <a:pt x="5685" y="226585"/>
                  </a:lnTo>
                  <a:lnTo>
                    <a:pt x="4823" y="224524"/>
                  </a:lnTo>
                  <a:lnTo>
                    <a:pt x="517" y="212062"/>
                  </a:lnTo>
                  <a:lnTo>
                    <a:pt x="0" y="209968"/>
                  </a:lnTo>
                </a:path>
              </a:pathLst>
            </a:custGeom>
            <a:ln w="25399">
              <a:solidFill>
                <a:srgbClr val="0095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5613361" y="6816452"/>
            <a:ext cx="862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Internet</a:t>
            </a:r>
            <a:endParaRPr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7030447" y="3192462"/>
            <a:ext cx="1415415" cy="3879215"/>
            <a:chOff x="5349284" y="3192461"/>
            <a:chExt cx="1415415" cy="3879215"/>
          </a:xfrm>
        </p:grpSpPr>
        <p:sp>
          <p:nvSpPr>
            <p:cNvPr id="44" name="object 44"/>
            <p:cNvSpPr/>
            <p:nvPr/>
          </p:nvSpPr>
          <p:spPr>
            <a:xfrm>
              <a:off x="5490169" y="5583348"/>
              <a:ext cx="1245870" cy="1395730"/>
            </a:xfrm>
            <a:custGeom>
              <a:avLst/>
              <a:gdLst/>
              <a:ahLst/>
              <a:cxnLst/>
              <a:rect l="l" t="t" r="r" b="b"/>
              <a:pathLst>
                <a:path w="1245870" h="1395729">
                  <a:moveTo>
                    <a:pt x="0" y="1395300"/>
                  </a:moveTo>
                  <a:lnTo>
                    <a:pt x="1245641" y="1395300"/>
                  </a:lnTo>
                  <a:lnTo>
                    <a:pt x="1245641" y="0"/>
                  </a:lnTo>
                </a:path>
              </a:pathLst>
            </a:custGeom>
            <a:ln w="571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49284" y="6885803"/>
              <a:ext cx="233730" cy="185690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5526086" y="3205161"/>
              <a:ext cx="1160780" cy="449580"/>
            </a:xfrm>
            <a:custGeom>
              <a:avLst/>
              <a:gdLst/>
              <a:ahLst/>
              <a:cxnLst/>
              <a:rect l="l" t="t" r="r" b="b"/>
              <a:pathLst>
                <a:path w="1160779" h="449579">
                  <a:moveTo>
                    <a:pt x="1085582" y="449261"/>
                  </a:moveTo>
                  <a:lnTo>
                    <a:pt x="74878" y="449261"/>
                  </a:lnTo>
                  <a:lnTo>
                    <a:pt x="45732" y="443377"/>
                  </a:lnTo>
                  <a:lnTo>
                    <a:pt x="21931" y="427330"/>
                  </a:lnTo>
                  <a:lnTo>
                    <a:pt x="5884" y="403529"/>
                  </a:lnTo>
                  <a:lnTo>
                    <a:pt x="0" y="374383"/>
                  </a:lnTo>
                  <a:lnTo>
                    <a:pt x="0" y="74878"/>
                  </a:lnTo>
                  <a:lnTo>
                    <a:pt x="5884" y="45732"/>
                  </a:lnTo>
                  <a:lnTo>
                    <a:pt x="21931" y="21931"/>
                  </a:lnTo>
                  <a:lnTo>
                    <a:pt x="45732" y="5884"/>
                  </a:lnTo>
                  <a:lnTo>
                    <a:pt x="74878" y="0"/>
                  </a:lnTo>
                  <a:lnTo>
                    <a:pt x="1085582" y="0"/>
                  </a:lnTo>
                  <a:lnTo>
                    <a:pt x="1127126" y="12580"/>
                  </a:lnTo>
                  <a:lnTo>
                    <a:pt x="1154762" y="46223"/>
                  </a:lnTo>
                  <a:lnTo>
                    <a:pt x="1160462" y="74878"/>
                  </a:lnTo>
                  <a:lnTo>
                    <a:pt x="1160462" y="374383"/>
                  </a:lnTo>
                  <a:lnTo>
                    <a:pt x="1154577" y="403529"/>
                  </a:lnTo>
                  <a:lnTo>
                    <a:pt x="1138530" y="427330"/>
                  </a:lnTo>
                  <a:lnTo>
                    <a:pt x="1114729" y="443377"/>
                  </a:lnTo>
                  <a:lnTo>
                    <a:pt x="1085582" y="449261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526086" y="3205161"/>
              <a:ext cx="1160780" cy="449580"/>
            </a:xfrm>
            <a:custGeom>
              <a:avLst/>
              <a:gdLst/>
              <a:ahLst/>
              <a:cxnLst/>
              <a:rect l="l" t="t" r="r" b="b"/>
              <a:pathLst>
                <a:path w="1160779" h="449579">
                  <a:moveTo>
                    <a:pt x="0" y="74878"/>
                  </a:moveTo>
                  <a:lnTo>
                    <a:pt x="5884" y="45732"/>
                  </a:lnTo>
                  <a:lnTo>
                    <a:pt x="21931" y="21931"/>
                  </a:lnTo>
                  <a:lnTo>
                    <a:pt x="45732" y="5884"/>
                  </a:lnTo>
                  <a:lnTo>
                    <a:pt x="74878" y="0"/>
                  </a:lnTo>
                  <a:lnTo>
                    <a:pt x="1085582" y="0"/>
                  </a:lnTo>
                  <a:lnTo>
                    <a:pt x="1127126" y="12580"/>
                  </a:lnTo>
                  <a:lnTo>
                    <a:pt x="1154762" y="46223"/>
                  </a:lnTo>
                  <a:lnTo>
                    <a:pt x="1160462" y="74878"/>
                  </a:lnTo>
                  <a:lnTo>
                    <a:pt x="1160462" y="374383"/>
                  </a:lnTo>
                  <a:lnTo>
                    <a:pt x="1154577" y="403529"/>
                  </a:lnTo>
                  <a:lnTo>
                    <a:pt x="1138530" y="427330"/>
                  </a:lnTo>
                  <a:lnTo>
                    <a:pt x="1114729" y="443377"/>
                  </a:lnTo>
                  <a:lnTo>
                    <a:pt x="1085582" y="449261"/>
                  </a:lnTo>
                  <a:lnTo>
                    <a:pt x="74878" y="449261"/>
                  </a:lnTo>
                  <a:lnTo>
                    <a:pt x="45732" y="443377"/>
                  </a:lnTo>
                  <a:lnTo>
                    <a:pt x="21931" y="427330"/>
                  </a:lnTo>
                  <a:lnTo>
                    <a:pt x="5884" y="403529"/>
                  </a:lnTo>
                  <a:lnTo>
                    <a:pt x="0" y="374383"/>
                  </a:lnTo>
                  <a:lnTo>
                    <a:pt x="0" y="74878"/>
                  </a:lnTo>
                  <a:close/>
                </a:path>
              </a:pathLst>
            </a:custGeom>
            <a:ln w="25399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7353413" y="3290791"/>
            <a:ext cx="880744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My</a:t>
            </a:r>
            <a:r>
              <a:rPr sz="1500" b="1" spc="-8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codes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5945188" y="3641726"/>
            <a:ext cx="1056005" cy="384175"/>
            <a:chOff x="4264025" y="3641725"/>
            <a:chExt cx="1056005" cy="384175"/>
          </a:xfrm>
        </p:grpSpPr>
        <p:sp>
          <p:nvSpPr>
            <p:cNvPr id="50" name="object 50"/>
            <p:cNvSpPr/>
            <p:nvPr/>
          </p:nvSpPr>
          <p:spPr>
            <a:xfrm>
              <a:off x="4276725" y="3654425"/>
              <a:ext cx="1030605" cy="358775"/>
            </a:xfrm>
            <a:custGeom>
              <a:avLst/>
              <a:gdLst/>
              <a:ahLst/>
              <a:cxnLst/>
              <a:rect l="l" t="t" r="r" b="b"/>
              <a:pathLst>
                <a:path w="1030604" h="358775">
                  <a:moveTo>
                    <a:pt x="970489" y="358774"/>
                  </a:moveTo>
                  <a:lnTo>
                    <a:pt x="59796" y="358774"/>
                  </a:lnTo>
                  <a:lnTo>
                    <a:pt x="36521" y="354075"/>
                  </a:lnTo>
                  <a:lnTo>
                    <a:pt x="17514" y="341260"/>
                  </a:lnTo>
                  <a:lnTo>
                    <a:pt x="4699" y="322253"/>
                  </a:lnTo>
                  <a:lnTo>
                    <a:pt x="0" y="298977"/>
                  </a:lnTo>
                  <a:lnTo>
                    <a:pt x="0" y="59796"/>
                  </a:lnTo>
                  <a:lnTo>
                    <a:pt x="4699" y="36521"/>
                  </a:lnTo>
                  <a:lnTo>
                    <a:pt x="17514" y="17514"/>
                  </a:lnTo>
                  <a:lnTo>
                    <a:pt x="36521" y="4699"/>
                  </a:lnTo>
                  <a:lnTo>
                    <a:pt x="59796" y="0"/>
                  </a:lnTo>
                  <a:lnTo>
                    <a:pt x="970489" y="0"/>
                  </a:lnTo>
                  <a:lnTo>
                    <a:pt x="1012772" y="17513"/>
                  </a:lnTo>
                  <a:lnTo>
                    <a:pt x="1030286" y="59796"/>
                  </a:lnTo>
                  <a:lnTo>
                    <a:pt x="1030286" y="298977"/>
                  </a:lnTo>
                  <a:lnTo>
                    <a:pt x="1025587" y="322253"/>
                  </a:lnTo>
                  <a:lnTo>
                    <a:pt x="1012772" y="341260"/>
                  </a:lnTo>
                  <a:lnTo>
                    <a:pt x="993765" y="354075"/>
                  </a:lnTo>
                  <a:lnTo>
                    <a:pt x="970489" y="358774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276725" y="3654425"/>
              <a:ext cx="1030605" cy="358775"/>
            </a:xfrm>
            <a:custGeom>
              <a:avLst/>
              <a:gdLst/>
              <a:ahLst/>
              <a:cxnLst/>
              <a:rect l="l" t="t" r="r" b="b"/>
              <a:pathLst>
                <a:path w="1030604" h="358775">
                  <a:moveTo>
                    <a:pt x="0" y="59796"/>
                  </a:moveTo>
                  <a:lnTo>
                    <a:pt x="4699" y="36521"/>
                  </a:lnTo>
                  <a:lnTo>
                    <a:pt x="17514" y="17514"/>
                  </a:lnTo>
                  <a:lnTo>
                    <a:pt x="36521" y="4699"/>
                  </a:lnTo>
                  <a:lnTo>
                    <a:pt x="59796" y="0"/>
                  </a:lnTo>
                  <a:lnTo>
                    <a:pt x="970489" y="0"/>
                  </a:lnTo>
                  <a:lnTo>
                    <a:pt x="1012772" y="17513"/>
                  </a:lnTo>
                  <a:lnTo>
                    <a:pt x="1030286" y="59796"/>
                  </a:lnTo>
                  <a:lnTo>
                    <a:pt x="1030286" y="298977"/>
                  </a:lnTo>
                  <a:lnTo>
                    <a:pt x="1025587" y="322253"/>
                  </a:lnTo>
                  <a:lnTo>
                    <a:pt x="1012772" y="341260"/>
                  </a:lnTo>
                  <a:lnTo>
                    <a:pt x="993765" y="354075"/>
                  </a:lnTo>
                  <a:lnTo>
                    <a:pt x="970489" y="358774"/>
                  </a:lnTo>
                  <a:lnTo>
                    <a:pt x="59796" y="358774"/>
                  </a:lnTo>
                  <a:lnTo>
                    <a:pt x="36521" y="354075"/>
                  </a:lnTo>
                  <a:lnTo>
                    <a:pt x="17514" y="341260"/>
                  </a:lnTo>
                  <a:lnTo>
                    <a:pt x="4699" y="322253"/>
                  </a:lnTo>
                  <a:lnTo>
                    <a:pt x="0" y="298977"/>
                  </a:lnTo>
                  <a:lnTo>
                    <a:pt x="0" y="59796"/>
                  </a:lnTo>
                  <a:close/>
                </a:path>
              </a:pathLst>
            </a:custGeom>
            <a:ln w="25399">
              <a:solidFill>
                <a:srgbClr val="0095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6174611" y="3672408"/>
            <a:ext cx="609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HTTP</a:t>
            </a:r>
            <a:endParaRPr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6113463" y="4751388"/>
            <a:ext cx="1482725" cy="384175"/>
            <a:chOff x="4432300" y="4751387"/>
            <a:chExt cx="1482725" cy="384175"/>
          </a:xfrm>
        </p:grpSpPr>
        <p:sp>
          <p:nvSpPr>
            <p:cNvPr id="54" name="object 54"/>
            <p:cNvSpPr/>
            <p:nvPr/>
          </p:nvSpPr>
          <p:spPr>
            <a:xfrm>
              <a:off x="4445000" y="4764087"/>
              <a:ext cx="1457325" cy="358775"/>
            </a:xfrm>
            <a:custGeom>
              <a:avLst/>
              <a:gdLst/>
              <a:ahLst/>
              <a:cxnLst/>
              <a:rect l="l" t="t" r="r" b="b"/>
              <a:pathLst>
                <a:path w="1457325" h="358775">
                  <a:moveTo>
                    <a:pt x="1397527" y="358774"/>
                  </a:moveTo>
                  <a:lnTo>
                    <a:pt x="59796" y="358774"/>
                  </a:lnTo>
                  <a:lnTo>
                    <a:pt x="36521" y="354075"/>
                  </a:lnTo>
                  <a:lnTo>
                    <a:pt x="17514" y="341260"/>
                  </a:lnTo>
                  <a:lnTo>
                    <a:pt x="4699" y="322253"/>
                  </a:lnTo>
                  <a:lnTo>
                    <a:pt x="0" y="298977"/>
                  </a:lnTo>
                  <a:lnTo>
                    <a:pt x="0" y="59796"/>
                  </a:lnTo>
                  <a:lnTo>
                    <a:pt x="4699" y="36521"/>
                  </a:lnTo>
                  <a:lnTo>
                    <a:pt x="17514" y="17514"/>
                  </a:lnTo>
                  <a:lnTo>
                    <a:pt x="36521" y="4699"/>
                  </a:lnTo>
                  <a:lnTo>
                    <a:pt x="59796" y="0"/>
                  </a:lnTo>
                  <a:lnTo>
                    <a:pt x="1397527" y="0"/>
                  </a:lnTo>
                  <a:lnTo>
                    <a:pt x="1439810" y="17514"/>
                  </a:lnTo>
                  <a:lnTo>
                    <a:pt x="1457324" y="59796"/>
                  </a:lnTo>
                  <a:lnTo>
                    <a:pt x="1457324" y="298977"/>
                  </a:lnTo>
                  <a:lnTo>
                    <a:pt x="1452625" y="322253"/>
                  </a:lnTo>
                  <a:lnTo>
                    <a:pt x="1439810" y="341260"/>
                  </a:lnTo>
                  <a:lnTo>
                    <a:pt x="1420803" y="354075"/>
                  </a:lnTo>
                  <a:lnTo>
                    <a:pt x="1397527" y="358774"/>
                  </a:lnTo>
                  <a:close/>
                </a:path>
              </a:pathLst>
            </a:custGeom>
            <a:solidFill>
              <a:srgbClr val="703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445000" y="4764087"/>
              <a:ext cx="1457325" cy="358775"/>
            </a:xfrm>
            <a:custGeom>
              <a:avLst/>
              <a:gdLst/>
              <a:ahLst/>
              <a:cxnLst/>
              <a:rect l="l" t="t" r="r" b="b"/>
              <a:pathLst>
                <a:path w="1457325" h="358775">
                  <a:moveTo>
                    <a:pt x="0" y="59796"/>
                  </a:moveTo>
                  <a:lnTo>
                    <a:pt x="4699" y="36521"/>
                  </a:lnTo>
                  <a:lnTo>
                    <a:pt x="17514" y="17514"/>
                  </a:lnTo>
                  <a:lnTo>
                    <a:pt x="36521" y="4699"/>
                  </a:lnTo>
                  <a:lnTo>
                    <a:pt x="59796" y="0"/>
                  </a:lnTo>
                  <a:lnTo>
                    <a:pt x="1397527" y="0"/>
                  </a:lnTo>
                  <a:lnTo>
                    <a:pt x="1439810" y="17514"/>
                  </a:lnTo>
                  <a:lnTo>
                    <a:pt x="1457324" y="59796"/>
                  </a:lnTo>
                  <a:lnTo>
                    <a:pt x="1457324" y="298977"/>
                  </a:lnTo>
                  <a:lnTo>
                    <a:pt x="1452625" y="322253"/>
                  </a:lnTo>
                  <a:lnTo>
                    <a:pt x="1439810" y="341260"/>
                  </a:lnTo>
                  <a:lnTo>
                    <a:pt x="1420803" y="354075"/>
                  </a:lnTo>
                  <a:lnTo>
                    <a:pt x="1397527" y="358774"/>
                  </a:lnTo>
                  <a:lnTo>
                    <a:pt x="59796" y="358774"/>
                  </a:lnTo>
                  <a:lnTo>
                    <a:pt x="36521" y="354075"/>
                  </a:lnTo>
                  <a:lnTo>
                    <a:pt x="17514" y="341260"/>
                  </a:lnTo>
                  <a:lnTo>
                    <a:pt x="4699" y="322253"/>
                  </a:lnTo>
                  <a:lnTo>
                    <a:pt x="0" y="298977"/>
                  </a:lnTo>
                  <a:lnTo>
                    <a:pt x="0" y="59796"/>
                  </a:lnTo>
                  <a:close/>
                </a:path>
              </a:pathLst>
            </a:custGeom>
            <a:ln w="25399">
              <a:solidFill>
                <a:srgbClr val="0095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6486475" y="4782070"/>
            <a:ext cx="748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b="1" spc="-5" dirty="0">
                <a:solidFill>
                  <a:srgbClr val="FFC000"/>
                </a:solidFill>
                <a:latin typeface="Arial"/>
                <a:cs typeface="Arial"/>
              </a:rPr>
              <a:t>TCP/IP</a:t>
            </a:r>
            <a:endParaRPr>
              <a:latin typeface="Arial"/>
              <a:cs typeface="Arial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6421877" y="2617481"/>
            <a:ext cx="4813300" cy="2119630"/>
            <a:chOff x="4740715" y="2617481"/>
            <a:chExt cx="4813300" cy="2119630"/>
          </a:xfrm>
        </p:grpSpPr>
        <p:sp>
          <p:nvSpPr>
            <p:cNvPr id="58" name="object 58"/>
            <p:cNvSpPr/>
            <p:nvPr/>
          </p:nvSpPr>
          <p:spPr>
            <a:xfrm>
              <a:off x="4786933" y="4013199"/>
              <a:ext cx="4445" cy="653415"/>
            </a:xfrm>
            <a:custGeom>
              <a:avLst/>
              <a:gdLst/>
              <a:ahLst/>
              <a:cxnLst/>
              <a:rect l="l" t="t" r="r" b="b"/>
              <a:pathLst>
                <a:path w="4445" h="653414">
                  <a:moveTo>
                    <a:pt x="4140" y="0"/>
                  </a:moveTo>
                  <a:lnTo>
                    <a:pt x="0" y="652959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40715" y="4619533"/>
              <a:ext cx="92843" cy="117067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5254625" y="2811707"/>
              <a:ext cx="4051300" cy="833755"/>
            </a:xfrm>
            <a:custGeom>
              <a:avLst/>
              <a:gdLst/>
              <a:ahLst/>
              <a:cxnLst/>
              <a:rect l="l" t="t" r="r" b="b"/>
              <a:pathLst>
                <a:path w="4051300" h="833754">
                  <a:moveTo>
                    <a:pt x="214311" y="123443"/>
                  </a:moveTo>
                  <a:lnTo>
                    <a:pt x="265178" y="116923"/>
                  </a:lnTo>
                  <a:lnTo>
                    <a:pt x="316038" y="110419"/>
                  </a:lnTo>
                  <a:lnTo>
                    <a:pt x="366886" y="103948"/>
                  </a:lnTo>
                  <a:lnTo>
                    <a:pt x="417714" y="97525"/>
                  </a:lnTo>
                  <a:lnTo>
                    <a:pt x="468518" y="91167"/>
                  </a:lnTo>
                  <a:lnTo>
                    <a:pt x="519291" y="84889"/>
                  </a:lnTo>
                  <a:lnTo>
                    <a:pt x="570026" y="78709"/>
                  </a:lnTo>
                  <a:lnTo>
                    <a:pt x="620717" y="72642"/>
                  </a:lnTo>
                  <a:lnTo>
                    <a:pt x="671358" y="66705"/>
                  </a:lnTo>
                  <a:lnTo>
                    <a:pt x="721943" y="60913"/>
                  </a:lnTo>
                  <a:lnTo>
                    <a:pt x="772466" y="55283"/>
                  </a:lnTo>
                  <a:lnTo>
                    <a:pt x="822919" y="49831"/>
                  </a:lnTo>
                  <a:lnTo>
                    <a:pt x="873298" y="44573"/>
                  </a:lnTo>
                  <a:lnTo>
                    <a:pt x="923595" y="39525"/>
                  </a:lnTo>
                  <a:lnTo>
                    <a:pt x="973805" y="34704"/>
                  </a:lnTo>
                  <a:lnTo>
                    <a:pt x="1023921" y="30125"/>
                  </a:lnTo>
                  <a:lnTo>
                    <a:pt x="1073936" y="25805"/>
                  </a:lnTo>
                  <a:lnTo>
                    <a:pt x="1123846" y="21761"/>
                  </a:lnTo>
                  <a:lnTo>
                    <a:pt x="1173643" y="18007"/>
                  </a:lnTo>
                  <a:lnTo>
                    <a:pt x="1223321" y="14561"/>
                  </a:lnTo>
                  <a:lnTo>
                    <a:pt x="1272874" y="11439"/>
                  </a:lnTo>
                  <a:lnTo>
                    <a:pt x="1322296" y="8656"/>
                  </a:lnTo>
                  <a:lnTo>
                    <a:pt x="1371580" y="6229"/>
                  </a:lnTo>
                  <a:lnTo>
                    <a:pt x="1420720" y="4174"/>
                  </a:lnTo>
                  <a:lnTo>
                    <a:pt x="1469710" y="2508"/>
                  </a:lnTo>
                  <a:lnTo>
                    <a:pt x="1518544" y="1246"/>
                  </a:lnTo>
                  <a:lnTo>
                    <a:pt x="1567215" y="404"/>
                  </a:lnTo>
                  <a:lnTo>
                    <a:pt x="1615717" y="0"/>
                  </a:lnTo>
                  <a:lnTo>
                    <a:pt x="1664044" y="48"/>
                  </a:lnTo>
                  <a:lnTo>
                    <a:pt x="1712190" y="565"/>
                  </a:lnTo>
                  <a:lnTo>
                    <a:pt x="1760148" y="1568"/>
                  </a:lnTo>
                  <a:lnTo>
                    <a:pt x="1813322" y="3226"/>
                  </a:lnTo>
                  <a:lnTo>
                    <a:pt x="1866825" y="5420"/>
                  </a:lnTo>
                  <a:lnTo>
                    <a:pt x="1920599" y="8135"/>
                  </a:lnTo>
                  <a:lnTo>
                    <a:pt x="1974584" y="11356"/>
                  </a:lnTo>
                  <a:lnTo>
                    <a:pt x="2028722" y="15067"/>
                  </a:lnTo>
                  <a:lnTo>
                    <a:pt x="2082956" y="19253"/>
                  </a:lnTo>
                  <a:lnTo>
                    <a:pt x="2137226" y="23900"/>
                  </a:lnTo>
                  <a:lnTo>
                    <a:pt x="2191474" y="28993"/>
                  </a:lnTo>
                  <a:lnTo>
                    <a:pt x="2245642" y="34515"/>
                  </a:lnTo>
                  <a:lnTo>
                    <a:pt x="2299670" y="40452"/>
                  </a:lnTo>
                  <a:lnTo>
                    <a:pt x="2353501" y="46788"/>
                  </a:lnTo>
                  <a:lnTo>
                    <a:pt x="2407077" y="53510"/>
                  </a:lnTo>
                  <a:lnTo>
                    <a:pt x="2460338" y="60601"/>
                  </a:lnTo>
                  <a:lnTo>
                    <a:pt x="2513226" y="68046"/>
                  </a:lnTo>
                  <a:lnTo>
                    <a:pt x="2565682" y="75830"/>
                  </a:lnTo>
                  <a:lnTo>
                    <a:pt x="2617649" y="83938"/>
                  </a:lnTo>
                  <a:lnTo>
                    <a:pt x="2669068" y="92355"/>
                  </a:lnTo>
                  <a:lnTo>
                    <a:pt x="2719880" y="101066"/>
                  </a:lnTo>
                  <a:lnTo>
                    <a:pt x="2770027" y="110056"/>
                  </a:lnTo>
                  <a:lnTo>
                    <a:pt x="2819450" y="119309"/>
                  </a:lnTo>
                  <a:lnTo>
                    <a:pt x="2868091" y="128810"/>
                  </a:lnTo>
                  <a:lnTo>
                    <a:pt x="2915891" y="138545"/>
                  </a:lnTo>
                  <a:lnTo>
                    <a:pt x="2962792" y="148497"/>
                  </a:lnTo>
                  <a:lnTo>
                    <a:pt x="3008736" y="158652"/>
                  </a:lnTo>
                  <a:lnTo>
                    <a:pt x="3053663" y="168996"/>
                  </a:lnTo>
                  <a:lnTo>
                    <a:pt x="3097516" y="179511"/>
                  </a:lnTo>
                  <a:lnTo>
                    <a:pt x="3140236" y="190185"/>
                  </a:lnTo>
                  <a:lnTo>
                    <a:pt x="3181765" y="201000"/>
                  </a:lnTo>
                  <a:lnTo>
                    <a:pt x="3240932" y="217466"/>
                  </a:lnTo>
                  <a:lnTo>
                    <a:pt x="3297925" y="234760"/>
                  </a:lnTo>
                  <a:lnTo>
                    <a:pt x="3352866" y="252838"/>
                  </a:lnTo>
                  <a:lnTo>
                    <a:pt x="3405875" y="271651"/>
                  </a:lnTo>
                  <a:lnTo>
                    <a:pt x="3457073" y="291155"/>
                  </a:lnTo>
                  <a:lnTo>
                    <a:pt x="3506581" y="311304"/>
                  </a:lnTo>
                  <a:lnTo>
                    <a:pt x="3554519" y="332051"/>
                  </a:lnTo>
                  <a:lnTo>
                    <a:pt x="3601008" y="353351"/>
                  </a:lnTo>
                  <a:lnTo>
                    <a:pt x="3646170" y="375157"/>
                  </a:lnTo>
                  <a:lnTo>
                    <a:pt x="3690123" y="397423"/>
                  </a:lnTo>
                  <a:lnTo>
                    <a:pt x="3732991" y="420104"/>
                  </a:lnTo>
                  <a:lnTo>
                    <a:pt x="3774892" y="443153"/>
                  </a:lnTo>
                  <a:lnTo>
                    <a:pt x="3815948" y="466525"/>
                  </a:lnTo>
                  <a:lnTo>
                    <a:pt x="3856280" y="490172"/>
                  </a:lnTo>
                  <a:lnTo>
                    <a:pt x="3896008" y="514050"/>
                  </a:lnTo>
                  <a:lnTo>
                    <a:pt x="3935253" y="538112"/>
                  </a:lnTo>
                  <a:lnTo>
                    <a:pt x="3974136" y="562312"/>
                  </a:lnTo>
                  <a:lnTo>
                    <a:pt x="4012778" y="586604"/>
                  </a:lnTo>
                  <a:lnTo>
                    <a:pt x="4051299" y="610942"/>
                  </a:lnTo>
                </a:path>
                <a:path w="4051300" h="833754">
                  <a:moveTo>
                    <a:pt x="3613149" y="833191"/>
                  </a:moveTo>
                  <a:lnTo>
                    <a:pt x="3565898" y="826008"/>
                  </a:lnTo>
                  <a:lnTo>
                    <a:pt x="3519891" y="816222"/>
                  </a:lnTo>
                  <a:lnTo>
                    <a:pt x="3475049" y="804003"/>
                  </a:lnTo>
                  <a:lnTo>
                    <a:pt x="3431293" y="789522"/>
                  </a:lnTo>
                  <a:lnTo>
                    <a:pt x="3388542" y="772952"/>
                  </a:lnTo>
                  <a:lnTo>
                    <a:pt x="3346718" y="754463"/>
                  </a:lnTo>
                  <a:lnTo>
                    <a:pt x="3305740" y="734227"/>
                  </a:lnTo>
                  <a:lnTo>
                    <a:pt x="3265530" y="712415"/>
                  </a:lnTo>
                  <a:lnTo>
                    <a:pt x="3226007" y="689197"/>
                  </a:lnTo>
                  <a:lnTo>
                    <a:pt x="3187093" y="664747"/>
                  </a:lnTo>
                  <a:lnTo>
                    <a:pt x="3148707" y="639234"/>
                  </a:lnTo>
                  <a:lnTo>
                    <a:pt x="3110770" y="612830"/>
                  </a:lnTo>
                  <a:lnTo>
                    <a:pt x="3073203" y="585706"/>
                  </a:lnTo>
                  <a:lnTo>
                    <a:pt x="3035927" y="558034"/>
                  </a:lnTo>
                  <a:lnTo>
                    <a:pt x="2998860" y="529984"/>
                  </a:lnTo>
                  <a:lnTo>
                    <a:pt x="2961925" y="501729"/>
                  </a:lnTo>
                  <a:lnTo>
                    <a:pt x="2925041" y="473440"/>
                  </a:lnTo>
                  <a:lnTo>
                    <a:pt x="2888130" y="445287"/>
                  </a:lnTo>
                  <a:lnTo>
                    <a:pt x="2851110" y="417442"/>
                  </a:lnTo>
                  <a:lnTo>
                    <a:pt x="2813904" y="390076"/>
                  </a:lnTo>
                  <a:lnTo>
                    <a:pt x="2776431" y="363361"/>
                  </a:lnTo>
                  <a:lnTo>
                    <a:pt x="2738612" y="337468"/>
                  </a:lnTo>
                  <a:lnTo>
                    <a:pt x="2700368" y="312568"/>
                  </a:lnTo>
                  <a:lnTo>
                    <a:pt x="2661618" y="288832"/>
                  </a:lnTo>
                  <a:lnTo>
                    <a:pt x="2622283" y="266432"/>
                  </a:lnTo>
                  <a:lnTo>
                    <a:pt x="2582285" y="245539"/>
                  </a:lnTo>
                  <a:lnTo>
                    <a:pt x="2541542" y="226324"/>
                  </a:lnTo>
                  <a:lnTo>
                    <a:pt x="2499977" y="208959"/>
                  </a:lnTo>
                  <a:lnTo>
                    <a:pt x="2457508" y="193615"/>
                  </a:lnTo>
                  <a:lnTo>
                    <a:pt x="2414057" y="180463"/>
                  </a:lnTo>
                  <a:lnTo>
                    <a:pt x="2369544" y="169674"/>
                  </a:lnTo>
                  <a:lnTo>
                    <a:pt x="2326142" y="157154"/>
                  </a:lnTo>
                  <a:lnTo>
                    <a:pt x="2281906" y="146474"/>
                  </a:lnTo>
                  <a:lnTo>
                    <a:pt x="2236881" y="137554"/>
                  </a:lnTo>
                  <a:lnTo>
                    <a:pt x="2191109" y="130314"/>
                  </a:lnTo>
                  <a:lnTo>
                    <a:pt x="2144636" y="124673"/>
                  </a:lnTo>
                  <a:lnTo>
                    <a:pt x="2097505" y="120552"/>
                  </a:lnTo>
                  <a:lnTo>
                    <a:pt x="2049761" y="117871"/>
                  </a:lnTo>
                  <a:lnTo>
                    <a:pt x="2001447" y="116549"/>
                  </a:lnTo>
                  <a:lnTo>
                    <a:pt x="1952608" y="116506"/>
                  </a:lnTo>
                  <a:lnTo>
                    <a:pt x="1903287" y="117663"/>
                  </a:lnTo>
                  <a:lnTo>
                    <a:pt x="1853529" y="119938"/>
                  </a:lnTo>
                  <a:lnTo>
                    <a:pt x="1803377" y="123253"/>
                  </a:lnTo>
                  <a:lnTo>
                    <a:pt x="1752876" y="127527"/>
                  </a:lnTo>
                  <a:lnTo>
                    <a:pt x="1702070" y="132679"/>
                  </a:lnTo>
                  <a:lnTo>
                    <a:pt x="1651002" y="138630"/>
                  </a:lnTo>
                  <a:lnTo>
                    <a:pt x="1599718" y="145300"/>
                  </a:lnTo>
                  <a:lnTo>
                    <a:pt x="1548260" y="152608"/>
                  </a:lnTo>
                  <a:lnTo>
                    <a:pt x="1496673" y="160474"/>
                  </a:lnTo>
                  <a:lnTo>
                    <a:pt x="1445001" y="168819"/>
                  </a:lnTo>
                  <a:lnTo>
                    <a:pt x="1393287" y="177562"/>
                  </a:lnTo>
                  <a:lnTo>
                    <a:pt x="1341577" y="186623"/>
                  </a:lnTo>
                  <a:lnTo>
                    <a:pt x="1289914" y="195922"/>
                  </a:lnTo>
                  <a:lnTo>
                    <a:pt x="1238342" y="205379"/>
                  </a:lnTo>
                  <a:lnTo>
                    <a:pt x="1191837" y="214306"/>
                  </a:lnTo>
                  <a:lnTo>
                    <a:pt x="1143595" y="224224"/>
                  </a:lnTo>
                  <a:lnTo>
                    <a:pt x="1093822" y="235074"/>
                  </a:lnTo>
                  <a:lnTo>
                    <a:pt x="1042724" y="246798"/>
                  </a:lnTo>
                  <a:lnTo>
                    <a:pt x="990506" y="259337"/>
                  </a:lnTo>
                  <a:lnTo>
                    <a:pt x="937376" y="272632"/>
                  </a:lnTo>
                  <a:lnTo>
                    <a:pt x="883537" y="286625"/>
                  </a:lnTo>
                  <a:lnTo>
                    <a:pt x="829197" y="301257"/>
                  </a:lnTo>
                  <a:lnTo>
                    <a:pt x="774562" y="316470"/>
                  </a:lnTo>
                  <a:lnTo>
                    <a:pt x="719836" y="332204"/>
                  </a:lnTo>
                  <a:lnTo>
                    <a:pt x="665227" y="348402"/>
                  </a:lnTo>
                  <a:lnTo>
                    <a:pt x="610939" y="365005"/>
                  </a:lnTo>
                  <a:lnTo>
                    <a:pt x="557179" y="381953"/>
                  </a:lnTo>
                  <a:lnTo>
                    <a:pt x="504153" y="399189"/>
                  </a:lnTo>
                  <a:lnTo>
                    <a:pt x="452066" y="416654"/>
                  </a:lnTo>
                  <a:lnTo>
                    <a:pt x="401125" y="434289"/>
                  </a:lnTo>
                  <a:lnTo>
                    <a:pt x="351535" y="452035"/>
                  </a:lnTo>
                  <a:lnTo>
                    <a:pt x="303502" y="469835"/>
                  </a:lnTo>
                  <a:lnTo>
                    <a:pt x="257232" y="487628"/>
                  </a:lnTo>
                  <a:lnTo>
                    <a:pt x="212931" y="505358"/>
                  </a:lnTo>
                  <a:lnTo>
                    <a:pt x="170804" y="522964"/>
                  </a:lnTo>
                  <a:lnTo>
                    <a:pt x="131059" y="540389"/>
                  </a:lnTo>
                  <a:lnTo>
                    <a:pt x="93899" y="557574"/>
                  </a:lnTo>
                  <a:lnTo>
                    <a:pt x="59533" y="574460"/>
                  </a:lnTo>
                  <a:lnTo>
                    <a:pt x="28164" y="590988"/>
                  </a:lnTo>
                  <a:lnTo>
                    <a:pt x="0" y="607100"/>
                  </a:lnTo>
                </a:path>
              </a:pathLst>
            </a:custGeom>
            <a:ln w="253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468937" y="2631769"/>
              <a:ext cx="1174750" cy="601980"/>
            </a:xfrm>
            <a:custGeom>
              <a:avLst/>
              <a:gdLst/>
              <a:ahLst/>
              <a:cxnLst/>
              <a:rect l="l" t="t" r="r" b="b"/>
              <a:pathLst>
                <a:path w="1174750" h="601980">
                  <a:moveTo>
                    <a:pt x="0" y="203794"/>
                  </a:moveTo>
                  <a:lnTo>
                    <a:pt x="46812" y="186323"/>
                  </a:lnTo>
                  <a:lnTo>
                    <a:pt x="94663" y="167412"/>
                  </a:lnTo>
                  <a:lnTo>
                    <a:pt x="143207" y="147541"/>
                  </a:lnTo>
                  <a:lnTo>
                    <a:pt x="192097" y="127191"/>
                  </a:lnTo>
                  <a:lnTo>
                    <a:pt x="240987" y="106840"/>
                  </a:lnTo>
                  <a:lnTo>
                    <a:pt x="289531" y="86969"/>
                  </a:lnTo>
                  <a:lnTo>
                    <a:pt x="337382" y="68058"/>
                  </a:lnTo>
                  <a:lnTo>
                    <a:pt x="384194" y="50587"/>
                  </a:lnTo>
                  <a:lnTo>
                    <a:pt x="429621" y="35037"/>
                  </a:lnTo>
                  <a:lnTo>
                    <a:pt x="473316" y="21887"/>
                  </a:lnTo>
                  <a:lnTo>
                    <a:pt x="514933" y="11617"/>
                  </a:lnTo>
                  <a:lnTo>
                    <a:pt x="554126" y="4707"/>
                  </a:lnTo>
                  <a:lnTo>
                    <a:pt x="616615" y="0"/>
                  </a:lnTo>
                  <a:lnTo>
                    <a:pt x="674516" y="2482"/>
                  </a:lnTo>
                  <a:lnTo>
                    <a:pt x="728216" y="10995"/>
                  </a:lnTo>
                  <a:lnTo>
                    <a:pt x="778104" y="24377"/>
                  </a:lnTo>
                  <a:lnTo>
                    <a:pt x="824567" y="41468"/>
                  </a:lnTo>
                  <a:lnTo>
                    <a:pt x="867993" y="61105"/>
                  </a:lnTo>
                  <a:lnTo>
                    <a:pt x="908769" y="82130"/>
                  </a:lnTo>
                  <a:lnTo>
                    <a:pt x="952534" y="109780"/>
                  </a:lnTo>
                  <a:lnTo>
                    <a:pt x="991683" y="142347"/>
                  </a:lnTo>
                  <a:lnTo>
                    <a:pt x="1026521" y="178907"/>
                  </a:lnTo>
                  <a:lnTo>
                    <a:pt x="1057357" y="218541"/>
                  </a:lnTo>
                  <a:lnTo>
                    <a:pt x="1084499" y="260324"/>
                  </a:lnTo>
                  <a:lnTo>
                    <a:pt x="1108255" y="303337"/>
                  </a:lnTo>
                  <a:lnTo>
                    <a:pt x="1127803" y="348180"/>
                  </a:lnTo>
                  <a:lnTo>
                    <a:pt x="1142733" y="395711"/>
                  </a:lnTo>
                  <a:lnTo>
                    <a:pt x="1153970" y="445393"/>
                  </a:lnTo>
                  <a:lnTo>
                    <a:pt x="1162435" y="496689"/>
                  </a:lnTo>
                  <a:lnTo>
                    <a:pt x="1169054" y="549059"/>
                  </a:lnTo>
                  <a:lnTo>
                    <a:pt x="1174749" y="601967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319910" y="3429272"/>
              <a:ext cx="316230" cy="1905"/>
            </a:xfrm>
            <a:custGeom>
              <a:avLst/>
              <a:gdLst/>
              <a:ahLst/>
              <a:cxnLst/>
              <a:rect l="l" t="t" r="r" b="b"/>
              <a:pathLst>
                <a:path w="316229" h="1904">
                  <a:moveTo>
                    <a:pt x="315714" y="1314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282473" y="3407938"/>
              <a:ext cx="59055" cy="43180"/>
            </a:xfrm>
            <a:custGeom>
              <a:avLst/>
              <a:gdLst/>
              <a:ahLst/>
              <a:cxnLst/>
              <a:rect l="l" t="t" r="r" b="b"/>
              <a:pathLst>
                <a:path w="59054" h="43179">
                  <a:moveTo>
                    <a:pt x="58770" y="42846"/>
                  </a:moveTo>
                  <a:lnTo>
                    <a:pt x="0" y="21177"/>
                  </a:lnTo>
                  <a:lnTo>
                    <a:pt x="58948" y="0"/>
                  </a:lnTo>
                  <a:lnTo>
                    <a:pt x="37436" y="21333"/>
                  </a:lnTo>
                  <a:lnTo>
                    <a:pt x="58770" y="4284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282473" y="3407938"/>
              <a:ext cx="59055" cy="43180"/>
            </a:xfrm>
            <a:custGeom>
              <a:avLst/>
              <a:gdLst/>
              <a:ahLst/>
              <a:cxnLst/>
              <a:rect l="l" t="t" r="r" b="b"/>
              <a:pathLst>
                <a:path w="59054" h="43179">
                  <a:moveTo>
                    <a:pt x="37436" y="21333"/>
                  </a:moveTo>
                  <a:lnTo>
                    <a:pt x="58948" y="0"/>
                  </a:lnTo>
                  <a:lnTo>
                    <a:pt x="0" y="21177"/>
                  </a:lnTo>
                  <a:lnTo>
                    <a:pt x="58770" y="42846"/>
                  </a:lnTo>
                  <a:lnTo>
                    <a:pt x="37436" y="21333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826375" y="2782676"/>
              <a:ext cx="1714500" cy="662305"/>
            </a:xfrm>
            <a:custGeom>
              <a:avLst/>
              <a:gdLst/>
              <a:ahLst/>
              <a:cxnLst/>
              <a:rect l="l" t="t" r="r" b="b"/>
              <a:pathLst>
                <a:path w="1714500" h="662304">
                  <a:moveTo>
                    <a:pt x="1714499" y="662197"/>
                  </a:moveTo>
                  <a:lnTo>
                    <a:pt x="1680215" y="618734"/>
                  </a:lnTo>
                  <a:lnTo>
                    <a:pt x="1647228" y="575464"/>
                  </a:lnTo>
                  <a:lnTo>
                    <a:pt x="1615351" y="532550"/>
                  </a:lnTo>
                  <a:lnTo>
                    <a:pt x="1584393" y="490154"/>
                  </a:lnTo>
                  <a:lnTo>
                    <a:pt x="1554165" y="448436"/>
                  </a:lnTo>
                  <a:lnTo>
                    <a:pt x="1524476" y="407560"/>
                  </a:lnTo>
                  <a:lnTo>
                    <a:pt x="1495138" y="367687"/>
                  </a:lnTo>
                  <a:lnTo>
                    <a:pt x="1465960" y="328978"/>
                  </a:lnTo>
                  <a:lnTo>
                    <a:pt x="1436753" y="291596"/>
                  </a:lnTo>
                  <a:lnTo>
                    <a:pt x="1407327" y="255703"/>
                  </a:lnTo>
                  <a:lnTo>
                    <a:pt x="1377492" y="221460"/>
                  </a:lnTo>
                  <a:lnTo>
                    <a:pt x="1347059" y="189029"/>
                  </a:lnTo>
                  <a:lnTo>
                    <a:pt x="1315838" y="158572"/>
                  </a:lnTo>
                  <a:lnTo>
                    <a:pt x="1283639" y="130251"/>
                  </a:lnTo>
                  <a:lnTo>
                    <a:pt x="1250272" y="104228"/>
                  </a:lnTo>
                  <a:lnTo>
                    <a:pt x="1215548" y="80665"/>
                  </a:lnTo>
                  <a:lnTo>
                    <a:pt x="1179278" y="59723"/>
                  </a:lnTo>
                  <a:lnTo>
                    <a:pt x="1141270" y="41564"/>
                  </a:lnTo>
                  <a:lnTo>
                    <a:pt x="1101337" y="26351"/>
                  </a:lnTo>
                  <a:lnTo>
                    <a:pt x="1059287" y="14244"/>
                  </a:lnTo>
                  <a:lnTo>
                    <a:pt x="1014932" y="5406"/>
                  </a:lnTo>
                  <a:lnTo>
                    <a:pt x="968081" y="0"/>
                  </a:lnTo>
                  <a:lnTo>
                    <a:pt x="932159" y="2710"/>
                  </a:lnTo>
                  <a:lnTo>
                    <a:pt x="894945" y="11314"/>
                  </a:lnTo>
                  <a:lnTo>
                    <a:pt x="856624" y="25308"/>
                  </a:lnTo>
                  <a:lnTo>
                    <a:pt x="817382" y="44186"/>
                  </a:lnTo>
                  <a:lnTo>
                    <a:pt x="777404" y="67445"/>
                  </a:lnTo>
                  <a:lnTo>
                    <a:pt x="736877" y="94580"/>
                  </a:lnTo>
                  <a:lnTo>
                    <a:pt x="695985" y="125087"/>
                  </a:lnTo>
                  <a:lnTo>
                    <a:pt x="654914" y="158462"/>
                  </a:lnTo>
                  <a:lnTo>
                    <a:pt x="613850" y="194201"/>
                  </a:lnTo>
                  <a:lnTo>
                    <a:pt x="572979" y="231798"/>
                  </a:lnTo>
                  <a:lnTo>
                    <a:pt x="532486" y="270750"/>
                  </a:lnTo>
                  <a:lnTo>
                    <a:pt x="492556" y="310553"/>
                  </a:lnTo>
                  <a:lnTo>
                    <a:pt x="453376" y="350702"/>
                  </a:lnTo>
                  <a:lnTo>
                    <a:pt x="415131" y="390693"/>
                  </a:lnTo>
                  <a:lnTo>
                    <a:pt x="378006" y="430022"/>
                  </a:lnTo>
                  <a:lnTo>
                    <a:pt x="342187" y="468184"/>
                  </a:lnTo>
                  <a:lnTo>
                    <a:pt x="307860" y="504674"/>
                  </a:lnTo>
                  <a:lnTo>
                    <a:pt x="275211" y="538990"/>
                  </a:lnTo>
                  <a:lnTo>
                    <a:pt x="244425" y="570626"/>
                  </a:lnTo>
                  <a:lnTo>
                    <a:pt x="215687" y="599078"/>
                  </a:lnTo>
                  <a:lnTo>
                    <a:pt x="189183" y="623842"/>
                  </a:lnTo>
                  <a:lnTo>
                    <a:pt x="165099" y="644414"/>
                  </a:lnTo>
                </a:path>
                <a:path w="1714500" h="662304">
                  <a:moveTo>
                    <a:pt x="0" y="662197"/>
                  </a:moveTo>
                  <a:lnTo>
                    <a:pt x="33089" y="616668"/>
                  </a:lnTo>
                  <a:lnTo>
                    <a:pt x="64873" y="571359"/>
                  </a:lnTo>
                  <a:lnTo>
                    <a:pt x="95553" y="526458"/>
                  </a:lnTo>
                  <a:lnTo>
                    <a:pt x="125330" y="482150"/>
                  </a:lnTo>
                  <a:lnTo>
                    <a:pt x="154406" y="438621"/>
                  </a:lnTo>
                  <a:lnTo>
                    <a:pt x="182981" y="396058"/>
                  </a:lnTo>
                  <a:lnTo>
                    <a:pt x="211256" y="354646"/>
                  </a:lnTo>
                  <a:lnTo>
                    <a:pt x="239433" y="314572"/>
                  </a:lnTo>
                  <a:lnTo>
                    <a:pt x="267713" y="276022"/>
                  </a:lnTo>
                  <a:lnTo>
                    <a:pt x="296296" y="239181"/>
                  </a:lnTo>
                  <a:lnTo>
                    <a:pt x="325385" y="204236"/>
                  </a:lnTo>
                  <a:lnTo>
                    <a:pt x="355179" y="171373"/>
                  </a:lnTo>
                  <a:lnTo>
                    <a:pt x="385881" y="140778"/>
                  </a:lnTo>
                  <a:lnTo>
                    <a:pt x="417692" y="112637"/>
                  </a:lnTo>
                  <a:lnTo>
                    <a:pt x="450812" y="87137"/>
                  </a:lnTo>
                  <a:lnTo>
                    <a:pt x="485442" y="64463"/>
                  </a:lnTo>
                  <a:lnTo>
                    <a:pt x="521785" y="44801"/>
                  </a:lnTo>
                  <a:lnTo>
                    <a:pt x="560040" y="28338"/>
                  </a:lnTo>
                  <a:lnTo>
                    <a:pt x="600410" y="15259"/>
                  </a:lnTo>
                  <a:lnTo>
                    <a:pt x="643094" y="5751"/>
                  </a:lnTo>
                  <a:lnTo>
                    <a:pt x="688295" y="0"/>
                  </a:lnTo>
                  <a:lnTo>
                    <a:pt x="723028" y="2990"/>
                  </a:lnTo>
                  <a:lnTo>
                    <a:pt x="796194" y="27717"/>
                  </a:lnTo>
                  <a:lnTo>
                    <a:pt x="834234" y="48294"/>
                  </a:lnTo>
                  <a:lnTo>
                    <a:pt x="872982" y="73573"/>
                  </a:lnTo>
                  <a:lnTo>
                    <a:pt x="912242" y="102974"/>
                  </a:lnTo>
                  <a:lnTo>
                    <a:pt x="951818" y="135919"/>
                  </a:lnTo>
                  <a:lnTo>
                    <a:pt x="991511" y="171826"/>
                  </a:lnTo>
                  <a:lnTo>
                    <a:pt x="1031126" y="210116"/>
                  </a:lnTo>
                  <a:lnTo>
                    <a:pt x="1070466" y="250209"/>
                  </a:lnTo>
                  <a:lnTo>
                    <a:pt x="1109334" y="291525"/>
                  </a:lnTo>
                  <a:lnTo>
                    <a:pt x="1147532" y="333485"/>
                  </a:lnTo>
                  <a:lnTo>
                    <a:pt x="1184865" y="375509"/>
                  </a:lnTo>
                  <a:lnTo>
                    <a:pt x="1221136" y="417017"/>
                  </a:lnTo>
                  <a:lnTo>
                    <a:pt x="1256147" y="457429"/>
                  </a:lnTo>
                  <a:lnTo>
                    <a:pt x="1289702" y="496165"/>
                  </a:lnTo>
                  <a:lnTo>
                    <a:pt x="1321605" y="532645"/>
                  </a:lnTo>
                  <a:lnTo>
                    <a:pt x="1351657" y="566290"/>
                  </a:lnTo>
                  <a:lnTo>
                    <a:pt x="1379664" y="596520"/>
                  </a:lnTo>
                  <a:lnTo>
                    <a:pt x="1405427" y="622754"/>
                  </a:lnTo>
                  <a:lnTo>
                    <a:pt x="1428749" y="644414"/>
                  </a:lnTo>
                </a:path>
              </a:pathLst>
            </a:custGeom>
            <a:ln w="253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683375" y="3422650"/>
              <a:ext cx="1000125" cy="665480"/>
            </a:xfrm>
            <a:custGeom>
              <a:avLst/>
              <a:gdLst/>
              <a:ahLst/>
              <a:cxnLst/>
              <a:rect l="l" t="t" r="r" b="b"/>
              <a:pathLst>
                <a:path w="1000125" h="665479">
                  <a:moveTo>
                    <a:pt x="889262" y="665161"/>
                  </a:moveTo>
                  <a:lnTo>
                    <a:pt x="110862" y="665161"/>
                  </a:lnTo>
                  <a:lnTo>
                    <a:pt x="67709" y="656449"/>
                  </a:lnTo>
                  <a:lnTo>
                    <a:pt x="32470" y="632691"/>
                  </a:lnTo>
                  <a:lnTo>
                    <a:pt x="8712" y="597452"/>
                  </a:lnTo>
                  <a:lnTo>
                    <a:pt x="0" y="554299"/>
                  </a:lnTo>
                  <a:lnTo>
                    <a:pt x="0" y="110862"/>
                  </a:lnTo>
                  <a:lnTo>
                    <a:pt x="8712" y="67709"/>
                  </a:lnTo>
                  <a:lnTo>
                    <a:pt x="32470" y="32470"/>
                  </a:lnTo>
                  <a:lnTo>
                    <a:pt x="67709" y="8712"/>
                  </a:lnTo>
                  <a:lnTo>
                    <a:pt x="110862" y="0"/>
                  </a:lnTo>
                  <a:lnTo>
                    <a:pt x="889262" y="0"/>
                  </a:lnTo>
                  <a:lnTo>
                    <a:pt x="931687" y="8438"/>
                  </a:lnTo>
                  <a:lnTo>
                    <a:pt x="967653" y="32470"/>
                  </a:lnTo>
                  <a:lnTo>
                    <a:pt x="991685" y="68437"/>
                  </a:lnTo>
                  <a:lnTo>
                    <a:pt x="1000124" y="110862"/>
                  </a:lnTo>
                  <a:lnTo>
                    <a:pt x="1000124" y="554299"/>
                  </a:lnTo>
                  <a:lnTo>
                    <a:pt x="991412" y="597452"/>
                  </a:lnTo>
                  <a:lnTo>
                    <a:pt x="967654" y="632691"/>
                  </a:lnTo>
                  <a:lnTo>
                    <a:pt x="932415" y="656449"/>
                  </a:lnTo>
                  <a:lnTo>
                    <a:pt x="889262" y="665161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683375" y="3422650"/>
              <a:ext cx="1000125" cy="665480"/>
            </a:xfrm>
            <a:custGeom>
              <a:avLst/>
              <a:gdLst/>
              <a:ahLst/>
              <a:cxnLst/>
              <a:rect l="l" t="t" r="r" b="b"/>
              <a:pathLst>
                <a:path w="1000125" h="665479">
                  <a:moveTo>
                    <a:pt x="0" y="110862"/>
                  </a:moveTo>
                  <a:lnTo>
                    <a:pt x="8712" y="67709"/>
                  </a:lnTo>
                  <a:lnTo>
                    <a:pt x="32470" y="32470"/>
                  </a:lnTo>
                  <a:lnTo>
                    <a:pt x="67709" y="8712"/>
                  </a:lnTo>
                  <a:lnTo>
                    <a:pt x="110862" y="0"/>
                  </a:lnTo>
                  <a:lnTo>
                    <a:pt x="889262" y="0"/>
                  </a:lnTo>
                  <a:lnTo>
                    <a:pt x="931687" y="8438"/>
                  </a:lnTo>
                  <a:lnTo>
                    <a:pt x="967653" y="32470"/>
                  </a:lnTo>
                  <a:lnTo>
                    <a:pt x="991685" y="68437"/>
                  </a:lnTo>
                  <a:lnTo>
                    <a:pt x="1000124" y="110862"/>
                  </a:lnTo>
                  <a:lnTo>
                    <a:pt x="1000124" y="554299"/>
                  </a:lnTo>
                  <a:lnTo>
                    <a:pt x="991412" y="597452"/>
                  </a:lnTo>
                  <a:lnTo>
                    <a:pt x="967654" y="632691"/>
                  </a:lnTo>
                  <a:lnTo>
                    <a:pt x="932415" y="656449"/>
                  </a:lnTo>
                  <a:lnTo>
                    <a:pt x="889262" y="665161"/>
                  </a:lnTo>
                  <a:lnTo>
                    <a:pt x="110862" y="665161"/>
                  </a:lnTo>
                  <a:lnTo>
                    <a:pt x="67709" y="656449"/>
                  </a:lnTo>
                  <a:lnTo>
                    <a:pt x="32470" y="632691"/>
                  </a:lnTo>
                  <a:lnTo>
                    <a:pt x="8712" y="597452"/>
                  </a:lnTo>
                  <a:lnTo>
                    <a:pt x="0" y="554299"/>
                  </a:lnTo>
                  <a:lnTo>
                    <a:pt x="0" y="110862"/>
                  </a:lnTo>
                  <a:close/>
                </a:path>
              </a:pathLst>
            </a:custGeom>
            <a:ln w="25399">
              <a:solidFill>
                <a:srgbClr val="0095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1880529" y="1438795"/>
            <a:ext cx="3098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 indent="-143510">
              <a:spcBef>
                <a:spcPts val="100"/>
              </a:spcBef>
              <a:buChar char="•"/>
              <a:tabLst>
                <a:tab pos="156210" algn="l"/>
              </a:tabLst>
            </a:pPr>
            <a:r>
              <a:rPr b="1" spc="-5" dirty="0">
                <a:latin typeface="Arial"/>
                <a:cs typeface="Arial"/>
              </a:rPr>
              <a:t>Webserver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supports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HTTP.</a:t>
            </a:r>
            <a:endParaRPr>
              <a:latin typeface="Arial"/>
              <a:cs typeface="Arial"/>
            </a:endParaRPr>
          </a:p>
        </p:txBody>
      </p:sp>
      <p:sp>
        <p:nvSpPr>
          <p:cNvPr id="69" name="object 69"/>
          <p:cNvSpPr txBox="1">
            <a:spLocks noGrp="1"/>
          </p:cNvSpPr>
          <p:nvPr>
            <p:ph type="title"/>
          </p:nvPr>
        </p:nvSpPr>
        <p:spPr>
          <a:xfrm>
            <a:off x="3915654" y="246894"/>
            <a:ext cx="46208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400" spc="-10" dirty="0">
                <a:solidFill>
                  <a:srgbClr val="FFC000"/>
                </a:solidFill>
              </a:rPr>
              <a:t>Server:</a:t>
            </a:r>
            <a:r>
              <a:rPr sz="4400" spc="-40" dirty="0">
                <a:solidFill>
                  <a:srgbClr val="FFC000"/>
                </a:solidFill>
              </a:rPr>
              <a:t> </a:t>
            </a:r>
            <a:r>
              <a:rPr sz="4400" spc="-5" dirty="0">
                <a:solidFill>
                  <a:srgbClr val="0066FF"/>
                </a:solidFill>
              </a:rPr>
              <a:t>responds</a:t>
            </a:r>
            <a:endParaRPr sz="4400"/>
          </a:p>
        </p:txBody>
      </p:sp>
      <p:sp>
        <p:nvSpPr>
          <p:cNvPr id="70" name="object 70"/>
          <p:cNvSpPr txBox="1"/>
          <p:nvPr/>
        </p:nvSpPr>
        <p:spPr>
          <a:xfrm>
            <a:off x="8494260" y="3508101"/>
            <a:ext cx="753745" cy="472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ts val="212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ph</a:t>
            </a:r>
            <a:r>
              <a:rPr b="1" dirty="0">
                <a:latin typeface="Arial"/>
                <a:cs typeface="Arial"/>
              </a:rPr>
              <a:t>p</a:t>
            </a:r>
            <a:r>
              <a:rPr sz="1200" b="1" dirty="0">
                <a:latin typeface="Arial"/>
                <a:cs typeface="Arial"/>
              </a:rPr>
              <a:t>MyA</a:t>
            </a:r>
            <a:endParaRPr sz="1200">
              <a:latin typeface="Arial"/>
              <a:cs typeface="Arial"/>
            </a:endParaRPr>
          </a:p>
          <a:p>
            <a:pPr marR="5080" algn="ctr">
              <a:lnSpc>
                <a:spcPts val="1400"/>
              </a:lnSpc>
            </a:pPr>
            <a:r>
              <a:rPr sz="1200" b="1" spc="-5" dirty="0">
                <a:latin typeface="Arial"/>
                <a:cs typeface="Arial"/>
              </a:rPr>
              <a:t>dmin</a:t>
            </a:r>
            <a:endParaRPr sz="120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8507412" y="2854115"/>
            <a:ext cx="1428750" cy="662305"/>
          </a:xfrm>
          <a:custGeom>
            <a:avLst/>
            <a:gdLst/>
            <a:ahLst/>
            <a:cxnLst/>
            <a:rect l="l" t="t" r="r" b="b"/>
            <a:pathLst>
              <a:path w="1428750" h="662304">
                <a:moveTo>
                  <a:pt x="0" y="662197"/>
                </a:moveTo>
                <a:lnTo>
                  <a:pt x="33089" y="616668"/>
                </a:lnTo>
                <a:lnTo>
                  <a:pt x="64873" y="571359"/>
                </a:lnTo>
                <a:lnTo>
                  <a:pt x="95553" y="526458"/>
                </a:lnTo>
                <a:lnTo>
                  <a:pt x="125330" y="482150"/>
                </a:lnTo>
                <a:lnTo>
                  <a:pt x="154406" y="438622"/>
                </a:lnTo>
                <a:lnTo>
                  <a:pt x="182981" y="396058"/>
                </a:lnTo>
                <a:lnTo>
                  <a:pt x="211256" y="354646"/>
                </a:lnTo>
                <a:lnTo>
                  <a:pt x="239433" y="314572"/>
                </a:lnTo>
                <a:lnTo>
                  <a:pt x="267713" y="276022"/>
                </a:lnTo>
                <a:lnTo>
                  <a:pt x="296296" y="239181"/>
                </a:lnTo>
                <a:lnTo>
                  <a:pt x="325385" y="204236"/>
                </a:lnTo>
                <a:lnTo>
                  <a:pt x="355179" y="171373"/>
                </a:lnTo>
                <a:lnTo>
                  <a:pt x="385881" y="140778"/>
                </a:lnTo>
                <a:lnTo>
                  <a:pt x="417692" y="112638"/>
                </a:lnTo>
                <a:lnTo>
                  <a:pt x="450812" y="87137"/>
                </a:lnTo>
                <a:lnTo>
                  <a:pt x="485442" y="64463"/>
                </a:lnTo>
                <a:lnTo>
                  <a:pt x="521785" y="44801"/>
                </a:lnTo>
                <a:lnTo>
                  <a:pt x="560040" y="28338"/>
                </a:lnTo>
                <a:lnTo>
                  <a:pt x="600410" y="15259"/>
                </a:lnTo>
                <a:lnTo>
                  <a:pt x="643094" y="5751"/>
                </a:lnTo>
                <a:lnTo>
                  <a:pt x="688295" y="0"/>
                </a:lnTo>
                <a:lnTo>
                  <a:pt x="723028" y="2990"/>
                </a:lnTo>
                <a:lnTo>
                  <a:pt x="796194" y="27717"/>
                </a:lnTo>
                <a:lnTo>
                  <a:pt x="834234" y="48294"/>
                </a:lnTo>
                <a:lnTo>
                  <a:pt x="872982" y="73573"/>
                </a:lnTo>
                <a:lnTo>
                  <a:pt x="912242" y="102974"/>
                </a:lnTo>
                <a:lnTo>
                  <a:pt x="951818" y="135919"/>
                </a:lnTo>
                <a:lnTo>
                  <a:pt x="991511" y="171826"/>
                </a:lnTo>
                <a:lnTo>
                  <a:pt x="1031126" y="210116"/>
                </a:lnTo>
                <a:lnTo>
                  <a:pt x="1070466" y="250209"/>
                </a:lnTo>
                <a:lnTo>
                  <a:pt x="1109334" y="291525"/>
                </a:lnTo>
                <a:lnTo>
                  <a:pt x="1147532" y="333486"/>
                </a:lnTo>
                <a:lnTo>
                  <a:pt x="1184865" y="375509"/>
                </a:lnTo>
                <a:lnTo>
                  <a:pt x="1221136" y="417017"/>
                </a:lnTo>
                <a:lnTo>
                  <a:pt x="1256147" y="457429"/>
                </a:lnTo>
                <a:lnTo>
                  <a:pt x="1289702" y="496165"/>
                </a:lnTo>
                <a:lnTo>
                  <a:pt x="1321605" y="532645"/>
                </a:lnTo>
                <a:lnTo>
                  <a:pt x="1351657" y="566290"/>
                </a:lnTo>
                <a:lnTo>
                  <a:pt x="1379664" y="596520"/>
                </a:lnTo>
                <a:lnTo>
                  <a:pt x="1405427" y="622754"/>
                </a:lnTo>
                <a:lnTo>
                  <a:pt x="1428749" y="644414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78123" y="2181508"/>
            <a:ext cx="7272655" cy="1798320"/>
            <a:chOff x="1296960" y="2181508"/>
            <a:chExt cx="7272655" cy="17983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0194" y="2181508"/>
              <a:ext cx="7245921" cy="179805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5535" y="2351076"/>
              <a:ext cx="7215238" cy="135732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25535" y="2351076"/>
              <a:ext cx="7215505" cy="1357630"/>
            </a:xfrm>
            <a:custGeom>
              <a:avLst/>
              <a:gdLst/>
              <a:ahLst/>
              <a:cxnLst/>
              <a:rect l="l" t="t" r="r" b="b"/>
              <a:pathLst>
                <a:path w="7215505" h="1357629">
                  <a:moveTo>
                    <a:pt x="0" y="0"/>
                  </a:moveTo>
                  <a:lnTo>
                    <a:pt x="6989013" y="0"/>
                  </a:lnTo>
                  <a:lnTo>
                    <a:pt x="7215238" y="226224"/>
                  </a:lnTo>
                  <a:lnTo>
                    <a:pt x="7215238" y="1357321"/>
                  </a:lnTo>
                  <a:lnTo>
                    <a:pt x="226224" y="1357321"/>
                  </a:lnTo>
                  <a:lnTo>
                    <a:pt x="0" y="1131097"/>
                  </a:lnTo>
                  <a:lnTo>
                    <a:pt x="0" y="0"/>
                  </a:lnTo>
                  <a:close/>
                </a:path>
              </a:pathLst>
            </a:custGeom>
            <a:ln w="571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627663" y="2572043"/>
            <a:ext cx="596773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5300" spc="-5" dirty="0">
                <a:solidFill>
                  <a:srgbClr val="0000FF"/>
                </a:solidFill>
              </a:rPr>
              <a:t>Database</a:t>
            </a:r>
            <a:r>
              <a:rPr sz="5300" spc="-100" dirty="0">
                <a:solidFill>
                  <a:srgbClr val="0000FF"/>
                </a:solidFill>
              </a:rPr>
              <a:t> </a:t>
            </a:r>
            <a:r>
              <a:rPr sz="5300" spc="-10" dirty="0">
                <a:solidFill>
                  <a:srgbClr val="0000FF"/>
                </a:solidFill>
              </a:rPr>
              <a:t>Example</a:t>
            </a:r>
            <a:endParaRPr sz="5300"/>
          </a:p>
        </p:txBody>
      </p:sp>
      <p:sp>
        <p:nvSpPr>
          <p:cNvPr id="7" name="object 7"/>
          <p:cNvSpPr txBox="1"/>
          <p:nvPr/>
        </p:nvSpPr>
        <p:spPr>
          <a:xfrm>
            <a:off x="4149724" y="4137025"/>
            <a:ext cx="4929505" cy="494366"/>
          </a:xfrm>
          <a:prstGeom prst="rect">
            <a:avLst/>
          </a:prstGeom>
          <a:solidFill>
            <a:srgbClr val="FFFF99"/>
          </a:solidFill>
          <a:ln w="9524">
            <a:solidFill>
              <a:srgbClr val="FF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1360170" indent="-282575">
              <a:spcBef>
                <a:spcPts val="15"/>
              </a:spcBef>
              <a:buChar char="•"/>
              <a:tabLst>
                <a:tab pos="1360805" algn="l"/>
              </a:tabLst>
            </a:pPr>
            <a:r>
              <a:rPr sz="3200" b="1" dirty="0">
                <a:latin typeface="Arial"/>
                <a:cs typeface="Arial"/>
              </a:rPr>
              <a:t>A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Quick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Tour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6850" y="2136776"/>
            <a:ext cx="5410199" cy="37718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94510" y="550900"/>
            <a:ext cx="60420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400" b="0" spc="-10" dirty="0">
                <a:solidFill>
                  <a:srgbClr val="000000"/>
                </a:solidFill>
                <a:latin typeface="Arial MT"/>
                <a:cs typeface="Arial MT"/>
              </a:rPr>
              <a:t>Table:</a:t>
            </a:r>
            <a:r>
              <a:rPr sz="4400" b="0" spc="-5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4400" b="0" spc="-5" dirty="0">
                <a:solidFill>
                  <a:srgbClr val="000000"/>
                </a:solidFill>
                <a:latin typeface="Arial MT"/>
                <a:cs typeface="Arial MT"/>
              </a:rPr>
              <a:t>Customers</a:t>
            </a:r>
            <a:r>
              <a:rPr sz="4400" b="0" spc="-5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4400" b="0" dirty="0">
                <a:solidFill>
                  <a:srgbClr val="000000"/>
                </a:solidFill>
                <a:latin typeface="Arial MT"/>
                <a:cs typeface="Arial MT"/>
              </a:rPr>
              <a:t>(data)</a:t>
            </a:r>
            <a:endParaRPr sz="4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5162" y="279400"/>
            <a:ext cx="9324974" cy="12604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13037" y="650621"/>
            <a:ext cx="81165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Building</a:t>
            </a:r>
            <a:r>
              <a:rPr spc="-25" dirty="0"/>
              <a:t> </a:t>
            </a:r>
            <a:r>
              <a:rPr spc="-5" dirty="0"/>
              <a:t>Data</a:t>
            </a:r>
            <a:r>
              <a:rPr spc="-25" dirty="0"/>
              <a:t> </a:t>
            </a:r>
            <a:r>
              <a:rPr spc="-5" dirty="0"/>
              <a:t>Dynamic</a:t>
            </a:r>
            <a:r>
              <a:rPr spc="-20" dirty="0"/>
              <a:t> </a:t>
            </a:r>
            <a:r>
              <a:rPr spc="-10" dirty="0"/>
              <a:t>Web</a:t>
            </a:r>
            <a:r>
              <a:rPr spc="-35" dirty="0"/>
              <a:t> </a:t>
            </a:r>
            <a:r>
              <a:rPr spc="-5" dirty="0"/>
              <a:t>Sites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03575" y="2115921"/>
            <a:ext cx="5998210" cy="435610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50520" indent="-338455">
              <a:spcBef>
                <a:spcPts val="740"/>
              </a:spcBef>
              <a:buSzPct val="43750"/>
              <a:buChar char="●"/>
              <a:tabLst>
                <a:tab pos="350520" algn="l"/>
                <a:tab pos="351155" algn="l"/>
              </a:tabLst>
            </a:pPr>
            <a:r>
              <a:rPr sz="2400" spc="-5" dirty="0">
                <a:latin typeface="Arial MT"/>
                <a:cs typeface="Arial MT"/>
              </a:rPr>
              <a:t>Truly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dynamic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web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sites</a:t>
            </a:r>
            <a:endParaRPr sz="2400">
              <a:latin typeface="Arial MT"/>
              <a:cs typeface="Arial MT"/>
            </a:endParaRPr>
          </a:p>
          <a:p>
            <a:pPr marL="782320" lvl="1" indent="-301625">
              <a:spcBef>
                <a:spcPts val="540"/>
              </a:spcBef>
              <a:buSzPct val="75000"/>
              <a:buFont typeface="Lucida Sans Unicode"/>
              <a:buChar char="–"/>
              <a:tabLst>
                <a:tab pos="782320" algn="l"/>
                <a:tab pos="782955" algn="l"/>
              </a:tabLst>
            </a:pPr>
            <a:r>
              <a:rPr sz="2000" spc="-5" dirty="0">
                <a:latin typeface="Arial MT"/>
                <a:cs typeface="Arial MT"/>
              </a:rPr>
              <a:t>Content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changes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over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time</a:t>
            </a:r>
            <a:endParaRPr sz="2000">
              <a:latin typeface="Arial MT"/>
              <a:cs typeface="Arial MT"/>
            </a:endParaRPr>
          </a:p>
          <a:p>
            <a:pPr marL="782320" lvl="1" indent="-301625">
              <a:spcBef>
                <a:spcPts val="525"/>
              </a:spcBef>
              <a:buSzPct val="75000"/>
              <a:buFont typeface="Lucida Sans Unicode"/>
              <a:buChar char="–"/>
              <a:tabLst>
                <a:tab pos="782320" algn="l"/>
                <a:tab pos="782955" algn="l"/>
              </a:tabLst>
            </a:pPr>
            <a:r>
              <a:rPr sz="2000" spc="-5" dirty="0">
                <a:latin typeface="Arial MT"/>
                <a:cs typeface="Arial MT"/>
              </a:rPr>
              <a:t>Content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customised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for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individual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user</a:t>
            </a:r>
            <a:endParaRPr sz="2000">
              <a:latin typeface="Arial MT"/>
              <a:cs typeface="Arial MT"/>
            </a:endParaRPr>
          </a:p>
          <a:p>
            <a:pPr marL="782320" lvl="1" indent="-301625">
              <a:spcBef>
                <a:spcPts val="525"/>
              </a:spcBef>
              <a:buSzPct val="75000"/>
              <a:buFont typeface="Lucida Sans Unicode"/>
              <a:buChar char="–"/>
              <a:tabLst>
                <a:tab pos="782320" algn="l"/>
                <a:tab pos="782955" algn="l"/>
              </a:tabLst>
            </a:pPr>
            <a:r>
              <a:rPr sz="2000" spc="-5" dirty="0">
                <a:latin typeface="Arial MT"/>
                <a:cs typeface="Arial MT"/>
              </a:rPr>
              <a:t>Content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automatically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generated</a:t>
            </a:r>
            <a:endParaRPr sz="2000">
              <a:latin typeface="Arial MT"/>
              <a:cs typeface="Arial MT"/>
            </a:endParaRPr>
          </a:p>
          <a:p>
            <a:pPr marL="350520" indent="-338455">
              <a:spcBef>
                <a:spcPts val="605"/>
              </a:spcBef>
              <a:buSzPct val="43750"/>
              <a:buChar char="●"/>
              <a:tabLst>
                <a:tab pos="350520" algn="l"/>
                <a:tab pos="351155" algn="l"/>
              </a:tabLst>
            </a:pPr>
            <a:r>
              <a:rPr sz="2400" spc="-5" dirty="0">
                <a:latin typeface="Arial MT"/>
                <a:cs typeface="Arial MT"/>
              </a:rPr>
              <a:t>Content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Programmatically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generated</a:t>
            </a:r>
            <a:endParaRPr sz="2400">
              <a:latin typeface="Arial MT"/>
              <a:cs typeface="Arial MT"/>
            </a:endParaRPr>
          </a:p>
          <a:p>
            <a:pPr marL="782320" lvl="1" indent="-301625">
              <a:spcBef>
                <a:spcPts val="565"/>
              </a:spcBef>
              <a:buSzPct val="75000"/>
              <a:buFont typeface="Lucida Sans Unicode"/>
              <a:buChar char="–"/>
              <a:tabLst>
                <a:tab pos="782320" algn="l"/>
                <a:tab pos="782955" algn="l"/>
              </a:tabLst>
            </a:pPr>
            <a:r>
              <a:rPr sz="2000" spc="-5" dirty="0">
                <a:latin typeface="Arial MT"/>
                <a:cs typeface="Arial MT"/>
              </a:rPr>
              <a:t>Can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File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system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based</a:t>
            </a:r>
            <a:endParaRPr sz="2000">
              <a:latin typeface="Arial MT"/>
              <a:cs typeface="Arial MT"/>
            </a:endParaRPr>
          </a:p>
          <a:p>
            <a:pPr marL="1214120" lvl="2" indent="-227329">
              <a:spcBef>
                <a:spcPts val="530"/>
              </a:spcBef>
              <a:buSzPct val="44444"/>
              <a:buChar char="●"/>
              <a:tabLst>
                <a:tab pos="1214120" algn="l"/>
                <a:tab pos="1214755" algn="l"/>
              </a:tabLst>
            </a:pPr>
            <a:r>
              <a:rPr spc="-5" dirty="0">
                <a:latin typeface="Arial MT"/>
                <a:cs typeface="Arial MT"/>
              </a:rPr>
              <a:t>HTML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and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Images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stored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on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File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System</a:t>
            </a:r>
            <a:endParaRPr>
              <a:latin typeface="Arial MT"/>
              <a:cs typeface="Arial MT"/>
            </a:endParaRPr>
          </a:p>
          <a:p>
            <a:pPr marL="1645920" lvl="3" indent="-227329">
              <a:spcBef>
                <a:spcPts val="450"/>
              </a:spcBef>
              <a:buSzPct val="75000"/>
              <a:buFont typeface="Lucida Sans Unicode"/>
              <a:buChar char="–"/>
              <a:tabLst>
                <a:tab pos="1645920" algn="l"/>
                <a:tab pos="1646555" algn="l"/>
              </a:tabLst>
            </a:pPr>
            <a:r>
              <a:rPr sz="1600" spc="-5" dirty="0">
                <a:latin typeface="Arial MT"/>
                <a:cs typeface="Arial MT"/>
              </a:rPr>
              <a:t>Gets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hard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manage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over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time</a:t>
            </a:r>
            <a:endParaRPr sz="1600">
              <a:latin typeface="Arial MT"/>
              <a:cs typeface="Arial MT"/>
            </a:endParaRPr>
          </a:p>
          <a:p>
            <a:pPr marL="782320" lvl="1" indent="-301625">
              <a:spcBef>
                <a:spcPts val="489"/>
              </a:spcBef>
              <a:buSzPct val="75000"/>
              <a:buFont typeface="Lucida Sans Unicode"/>
              <a:buChar char="–"/>
              <a:tabLst>
                <a:tab pos="782320" algn="l"/>
                <a:tab pos="782955" algn="l"/>
              </a:tabLst>
            </a:pPr>
            <a:r>
              <a:rPr sz="2000" spc="-5" dirty="0">
                <a:latin typeface="Arial MT"/>
                <a:cs typeface="Arial MT"/>
              </a:rPr>
              <a:t>Database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based</a:t>
            </a:r>
            <a:endParaRPr sz="2000">
              <a:latin typeface="Arial MT"/>
              <a:cs typeface="Arial MT"/>
            </a:endParaRPr>
          </a:p>
          <a:p>
            <a:pPr marL="1214120" lvl="2" indent="-227329">
              <a:spcBef>
                <a:spcPts val="530"/>
              </a:spcBef>
              <a:buSzPct val="44444"/>
              <a:buChar char="●"/>
              <a:tabLst>
                <a:tab pos="1214120" algn="l"/>
                <a:tab pos="1214755" algn="l"/>
              </a:tabLst>
            </a:pPr>
            <a:r>
              <a:rPr spc="-5" dirty="0">
                <a:latin typeface="Arial MT"/>
                <a:cs typeface="Arial MT"/>
              </a:rPr>
              <a:t>HTML,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Images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etc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all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generated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from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database</a:t>
            </a:r>
            <a:endParaRPr>
              <a:latin typeface="Arial MT"/>
              <a:cs typeface="Arial MT"/>
            </a:endParaRPr>
          </a:p>
          <a:p>
            <a:pPr marL="1645920" lvl="3" indent="-227329">
              <a:spcBef>
                <a:spcPts val="450"/>
              </a:spcBef>
              <a:buSzPct val="75000"/>
              <a:buFont typeface="Lucida Sans Unicode"/>
              <a:buChar char="–"/>
              <a:tabLst>
                <a:tab pos="1645920" algn="l"/>
                <a:tab pos="1646555" algn="l"/>
              </a:tabLst>
            </a:pPr>
            <a:r>
              <a:rPr sz="1600" spc="-5" dirty="0">
                <a:latin typeface="Arial MT"/>
                <a:cs typeface="Arial MT"/>
              </a:rPr>
              <a:t>Easier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manage</a:t>
            </a:r>
            <a:endParaRPr sz="1600">
              <a:latin typeface="Arial MT"/>
              <a:cs typeface="Arial MT"/>
            </a:endParaRPr>
          </a:p>
          <a:p>
            <a:pPr marL="1645920" lvl="3" indent="-227329">
              <a:spcBef>
                <a:spcPts val="405"/>
              </a:spcBef>
              <a:buSzPct val="75000"/>
              <a:buFont typeface="Lucida Sans Unicode"/>
              <a:buChar char="–"/>
              <a:tabLst>
                <a:tab pos="1645920" algn="l"/>
                <a:tab pos="1646555" algn="l"/>
              </a:tabLst>
            </a:pPr>
            <a:r>
              <a:rPr sz="1600" spc="-5" dirty="0">
                <a:latin typeface="Arial MT"/>
                <a:cs typeface="Arial MT"/>
              </a:rPr>
              <a:t>If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data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too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large,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can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overload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database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2624" y="550900"/>
            <a:ext cx="55384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400" b="0" spc="-10" dirty="0">
                <a:solidFill>
                  <a:srgbClr val="000000"/>
                </a:solidFill>
                <a:latin typeface="Arial MT"/>
                <a:cs typeface="Arial MT"/>
              </a:rPr>
              <a:t>Table:</a:t>
            </a:r>
            <a:r>
              <a:rPr sz="4400" b="0" spc="-5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4400" b="0" spc="-10" dirty="0">
                <a:solidFill>
                  <a:srgbClr val="000000"/>
                </a:solidFill>
                <a:latin typeface="Arial MT"/>
                <a:cs typeface="Arial MT"/>
              </a:rPr>
              <a:t>Products</a:t>
            </a:r>
            <a:r>
              <a:rPr sz="4400" b="0" spc="-5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4400" b="0" dirty="0">
                <a:solidFill>
                  <a:srgbClr val="000000"/>
                </a:solidFill>
                <a:latin typeface="Arial MT"/>
                <a:cs typeface="Arial MT"/>
              </a:rPr>
              <a:t>(data)</a:t>
            </a:r>
            <a:endParaRPr sz="44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6812" y="2441575"/>
            <a:ext cx="6029324" cy="267652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5200" y="550900"/>
            <a:ext cx="59728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400" b="0" spc="-10" dirty="0">
                <a:solidFill>
                  <a:srgbClr val="000000"/>
                </a:solidFill>
                <a:latin typeface="Arial MT"/>
                <a:cs typeface="Arial MT"/>
              </a:rPr>
              <a:t>Table:</a:t>
            </a:r>
            <a:r>
              <a:rPr sz="4400" b="0" spc="-5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4400" b="0" spc="-10" dirty="0">
                <a:solidFill>
                  <a:srgbClr val="000000"/>
                </a:solidFill>
                <a:latin typeface="Arial MT"/>
                <a:cs typeface="Arial MT"/>
              </a:rPr>
              <a:t>Purchases</a:t>
            </a:r>
            <a:r>
              <a:rPr sz="4400" b="0" spc="-5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4400" b="0" dirty="0">
                <a:solidFill>
                  <a:srgbClr val="000000"/>
                </a:solidFill>
                <a:latin typeface="Arial MT"/>
                <a:cs typeface="Arial MT"/>
              </a:rPr>
              <a:t>(data)</a:t>
            </a:r>
            <a:endParaRPr sz="44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40187" y="2560638"/>
            <a:ext cx="5362574" cy="243839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2478" y="550900"/>
            <a:ext cx="789050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400" b="0" spc="-10" dirty="0">
                <a:solidFill>
                  <a:srgbClr val="000000"/>
                </a:solidFill>
                <a:latin typeface="Arial MT"/>
                <a:cs typeface="Arial MT"/>
              </a:rPr>
              <a:t>Table:</a:t>
            </a:r>
            <a:r>
              <a:rPr sz="4400" b="0" spc="-5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4400" b="0" spc="-10" dirty="0">
                <a:solidFill>
                  <a:srgbClr val="000000"/>
                </a:solidFill>
                <a:latin typeface="Arial MT"/>
                <a:cs typeface="Arial MT"/>
              </a:rPr>
              <a:t>PurchaseProducts</a:t>
            </a:r>
            <a:r>
              <a:rPr sz="4400" b="0" spc="-5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4400" b="0" dirty="0">
                <a:solidFill>
                  <a:srgbClr val="000000"/>
                </a:solidFill>
                <a:latin typeface="Arial MT"/>
                <a:cs typeface="Arial MT"/>
              </a:rPr>
              <a:t>(data)</a:t>
            </a:r>
            <a:endParaRPr sz="44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9700" y="1670050"/>
            <a:ext cx="5543549" cy="421957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3388" y="550900"/>
            <a:ext cx="43097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400" b="0" spc="-5" dirty="0">
                <a:solidFill>
                  <a:srgbClr val="000000"/>
                </a:solidFill>
                <a:latin typeface="Arial MT"/>
                <a:cs typeface="Arial MT"/>
              </a:rPr>
              <a:t>Database</a:t>
            </a:r>
            <a:r>
              <a:rPr sz="4400" b="0" spc="-9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4400" b="0" spc="-5" dirty="0">
                <a:solidFill>
                  <a:srgbClr val="000000"/>
                </a:solidFill>
                <a:latin typeface="Arial MT"/>
                <a:cs typeface="Arial MT"/>
              </a:rPr>
              <a:t>Design</a:t>
            </a:r>
            <a:endParaRPr sz="44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4337" y="2360612"/>
            <a:ext cx="7781924" cy="428624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78123" y="2191510"/>
            <a:ext cx="7272655" cy="2064385"/>
            <a:chOff x="1296960" y="2191509"/>
            <a:chExt cx="7272655" cy="20643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0194" y="2191509"/>
              <a:ext cx="7245921" cy="206380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5535" y="2351076"/>
              <a:ext cx="7215238" cy="16430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25535" y="2351076"/>
              <a:ext cx="7215505" cy="1643380"/>
            </a:xfrm>
            <a:custGeom>
              <a:avLst/>
              <a:gdLst/>
              <a:ahLst/>
              <a:cxnLst/>
              <a:rect l="l" t="t" r="r" b="b"/>
              <a:pathLst>
                <a:path w="7215505" h="1643379">
                  <a:moveTo>
                    <a:pt x="0" y="0"/>
                  </a:moveTo>
                  <a:lnTo>
                    <a:pt x="6941386" y="0"/>
                  </a:lnTo>
                  <a:lnTo>
                    <a:pt x="7215238" y="273851"/>
                  </a:lnTo>
                  <a:lnTo>
                    <a:pt x="7215238" y="1643074"/>
                  </a:lnTo>
                  <a:lnTo>
                    <a:pt x="273851" y="1643074"/>
                  </a:lnTo>
                  <a:lnTo>
                    <a:pt x="0" y="1369222"/>
                  </a:lnTo>
                  <a:lnTo>
                    <a:pt x="0" y="0"/>
                  </a:lnTo>
                  <a:close/>
                </a:path>
              </a:pathLst>
            </a:custGeom>
            <a:ln w="571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001712" y="2123012"/>
            <a:ext cx="11123655" cy="1382727"/>
          </a:xfrm>
          <a:prstGeom prst="rect">
            <a:avLst/>
          </a:prstGeom>
        </p:spPr>
        <p:txBody>
          <a:bodyPr vert="horz" wrap="square" lIns="0" tIns="594654" rIns="0" bIns="0" rtlCol="0">
            <a:spAutoFit/>
          </a:bodyPr>
          <a:lstStyle/>
          <a:p>
            <a:pPr marL="3561715" marR="5080" indent="-1402715">
              <a:lnSpc>
                <a:spcPts val="6080"/>
              </a:lnSpc>
              <a:spcBef>
                <a:spcPts val="475"/>
              </a:spcBef>
            </a:pPr>
            <a:r>
              <a:rPr sz="5300" b="1" spc="-5" dirty="0">
                <a:solidFill>
                  <a:srgbClr val="0000FF"/>
                </a:solidFill>
                <a:latin typeface="Arial"/>
                <a:cs typeface="Arial"/>
              </a:rPr>
              <a:t>Database</a:t>
            </a:r>
            <a:r>
              <a:rPr sz="5300" b="1" spc="-1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300" b="1" spc="-10" dirty="0">
                <a:solidFill>
                  <a:srgbClr val="0000FF"/>
                </a:solidFill>
                <a:latin typeface="Arial"/>
                <a:cs typeface="Arial"/>
              </a:rPr>
              <a:t>Field </a:t>
            </a:r>
            <a:r>
              <a:rPr sz="5300" b="1" spc="-14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300" b="1" spc="-5" dirty="0">
                <a:solidFill>
                  <a:srgbClr val="0000FF"/>
                </a:solidFill>
                <a:latin typeface="Arial"/>
                <a:cs typeface="Arial"/>
              </a:rPr>
              <a:t>Types</a:t>
            </a:r>
            <a:endParaRPr sz="53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36813" y="4555287"/>
            <a:ext cx="6900545" cy="19364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754"/>
              </a:lnSpc>
              <a:spcBef>
                <a:spcPts val="100"/>
              </a:spcBef>
            </a:pPr>
            <a:r>
              <a:rPr sz="3200" spc="-5" dirty="0">
                <a:latin typeface="Arial MT"/>
                <a:cs typeface="Arial MT"/>
              </a:rPr>
              <a:t>In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MySQL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there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are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three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main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types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:</a:t>
            </a:r>
            <a:endParaRPr sz="3200">
              <a:latin typeface="Arial MT"/>
              <a:cs typeface="Arial MT"/>
            </a:endParaRPr>
          </a:p>
          <a:p>
            <a:pPr marL="868044" indent="-338455">
              <a:lnSpc>
                <a:spcPts val="3675"/>
              </a:lnSpc>
              <a:buClr>
                <a:srgbClr val="000000"/>
              </a:buClr>
              <a:buChar char="•"/>
              <a:tabLst>
                <a:tab pos="868044" algn="l"/>
                <a:tab pos="868680" algn="l"/>
              </a:tabLst>
            </a:pPr>
            <a:r>
              <a:rPr sz="3200" b="1" dirty="0">
                <a:solidFill>
                  <a:srgbClr val="0000FF"/>
                </a:solidFill>
                <a:latin typeface="Arial"/>
                <a:cs typeface="Arial"/>
              </a:rPr>
              <a:t>text</a:t>
            </a:r>
            <a:endParaRPr sz="3200">
              <a:latin typeface="Arial"/>
              <a:cs typeface="Arial"/>
            </a:endParaRPr>
          </a:p>
          <a:p>
            <a:pPr marL="868044" indent="-338455">
              <a:lnSpc>
                <a:spcPts val="3675"/>
              </a:lnSpc>
              <a:buClr>
                <a:srgbClr val="000000"/>
              </a:buClr>
              <a:buChar char="•"/>
              <a:tabLst>
                <a:tab pos="868044" algn="l"/>
                <a:tab pos="868680" algn="l"/>
              </a:tabLst>
            </a:pPr>
            <a:r>
              <a:rPr sz="3200" b="1" spc="-5" dirty="0">
                <a:solidFill>
                  <a:srgbClr val="0000FF"/>
                </a:solidFill>
                <a:latin typeface="Arial"/>
                <a:cs typeface="Arial"/>
              </a:rPr>
              <a:t>number</a:t>
            </a:r>
            <a:endParaRPr sz="3200">
              <a:latin typeface="Arial"/>
              <a:cs typeface="Arial"/>
            </a:endParaRPr>
          </a:p>
          <a:p>
            <a:pPr marL="868044" indent="-338455">
              <a:lnSpc>
                <a:spcPts val="3760"/>
              </a:lnSpc>
              <a:buClr>
                <a:srgbClr val="000000"/>
              </a:buClr>
              <a:buChar char="•"/>
              <a:tabLst>
                <a:tab pos="868044" algn="l"/>
                <a:tab pos="868680" algn="l"/>
              </a:tabLst>
            </a:pPr>
            <a:r>
              <a:rPr sz="3200" b="1" spc="-5" dirty="0">
                <a:solidFill>
                  <a:srgbClr val="0000FF"/>
                </a:solidFill>
                <a:latin typeface="Arial"/>
                <a:cs typeface="Arial"/>
              </a:rPr>
              <a:t>Date/Time.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4399" y="136498"/>
            <a:ext cx="9069386" cy="107156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12845" y="503249"/>
            <a:ext cx="43922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400" spc="-10" dirty="0">
                <a:solidFill>
                  <a:srgbClr val="0000FF"/>
                </a:solidFill>
              </a:rPr>
              <a:t>Text</a:t>
            </a:r>
            <a:r>
              <a:rPr sz="4400" spc="-55" dirty="0">
                <a:solidFill>
                  <a:srgbClr val="0000FF"/>
                </a:solidFill>
              </a:rPr>
              <a:t> </a:t>
            </a:r>
            <a:r>
              <a:rPr sz="4400" spc="-10" dirty="0">
                <a:solidFill>
                  <a:srgbClr val="0000FF"/>
                </a:solidFill>
              </a:rPr>
              <a:t>Field</a:t>
            </a:r>
            <a:r>
              <a:rPr sz="4400" spc="-55" dirty="0">
                <a:solidFill>
                  <a:srgbClr val="0000FF"/>
                </a:solidFill>
              </a:rPr>
              <a:t> </a:t>
            </a:r>
            <a:r>
              <a:rPr sz="4400" spc="-5" dirty="0">
                <a:solidFill>
                  <a:srgbClr val="0000FF"/>
                </a:solidFill>
              </a:rPr>
              <a:t>Types</a:t>
            </a:r>
            <a:endParaRPr sz="44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001837" y="1606549"/>
          <a:ext cx="9357995" cy="4268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0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6574">
                <a:tc>
                  <a:txBody>
                    <a:bodyPr/>
                    <a:lstStyle/>
                    <a:p>
                      <a:pPr>
                        <a:lnSpc>
                          <a:spcPts val="209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CHAR(size)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C3C3C3"/>
                      </a:solidFill>
                      <a:prstDash val="solid"/>
                    </a:lnL>
                    <a:lnR w="9525">
                      <a:solidFill>
                        <a:srgbClr val="C3C3C3"/>
                      </a:solidFill>
                      <a:prstDash val="solid"/>
                    </a:lnR>
                    <a:lnT w="9525">
                      <a:solidFill>
                        <a:srgbClr val="C3C3C3"/>
                      </a:solidFill>
                      <a:prstDash val="solid"/>
                    </a:lnT>
                    <a:lnB w="9525">
                      <a:solidFill>
                        <a:srgbClr val="C3C3C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9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Holds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fixed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length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string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(can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contain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letters,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numbers,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special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characters).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fixed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size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specified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parenthesis.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Can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store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up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800" spc="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255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characters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C3C3C3"/>
                      </a:solidFill>
                      <a:prstDash val="solid"/>
                    </a:lnL>
                    <a:lnR w="9525">
                      <a:solidFill>
                        <a:srgbClr val="C3C3C3"/>
                      </a:solidFill>
                      <a:prstDash val="solid"/>
                    </a:lnR>
                    <a:lnT w="9525">
                      <a:solidFill>
                        <a:srgbClr val="C3C3C3"/>
                      </a:solidFill>
                      <a:prstDash val="solid"/>
                    </a:lnT>
                    <a:lnB w="9525">
                      <a:solidFill>
                        <a:srgbClr val="C3C3C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2799">
                <a:tc>
                  <a:txBody>
                    <a:bodyPr/>
                    <a:lstStyle/>
                    <a:p>
                      <a:pPr>
                        <a:lnSpc>
                          <a:spcPts val="209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VARCHAR(size)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C3C3C3"/>
                      </a:solidFill>
                      <a:prstDash val="solid"/>
                    </a:lnL>
                    <a:lnR w="9525">
                      <a:solidFill>
                        <a:srgbClr val="C3C3C3"/>
                      </a:solidFill>
                      <a:prstDash val="solid"/>
                    </a:lnR>
                    <a:lnT w="9525">
                      <a:solidFill>
                        <a:srgbClr val="C3C3C3"/>
                      </a:solidFill>
                      <a:prstDash val="solid"/>
                    </a:lnT>
                    <a:lnB w="9525">
                      <a:solidFill>
                        <a:srgbClr val="C3C3C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9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Holds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variable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length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string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(can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contain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letters,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numbers,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special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R="192405">
                        <a:lnSpc>
                          <a:spcPct val="100699"/>
                        </a:lnSpc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characters).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The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maximum size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is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specified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in parenthesis. Can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store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up </a:t>
                      </a:r>
                      <a:r>
                        <a:rPr sz="1800" spc="-4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to </a:t>
                      </a:r>
                      <a:r>
                        <a:rPr sz="18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255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characters.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Note: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If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you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put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a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greater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value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than 255 it will be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converted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to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 TEXT type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C3C3C3"/>
                      </a:solidFill>
                      <a:prstDash val="solid"/>
                    </a:lnL>
                    <a:lnR w="9525">
                      <a:solidFill>
                        <a:srgbClr val="C3C3C3"/>
                      </a:solidFill>
                      <a:prstDash val="solid"/>
                    </a:lnR>
                    <a:lnT w="9525">
                      <a:solidFill>
                        <a:srgbClr val="C3C3C3"/>
                      </a:solidFill>
                      <a:prstDash val="solid"/>
                    </a:lnT>
                    <a:lnB w="9525">
                      <a:solidFill>
                        <a:srgbClr val="C3C3C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124">
                <a:tc>
                  <a:txBody>
                    <a:bodyPr/>
                    <a:lstStyle/>
                    <a:p>
                      <a:pPr>
                        <a:lnSpc>
                          <a:spcPts val="209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TINYTEXT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C3C3C3"/>
                      </a:solidFill>
                      <a:prstDash val="solid"/>
                    </a:lnL>
                    <a:lnR w="9525">
                      <a:solidFill>
                        <a:srgbClr val="C3C3C3"/>
                      </a:solidFill>
                      <a:prstDash val="solid"/>
                    </a:lnR>
                    <a:lnT w="9525">
                      <a:solidFill>
                        <a:srgbClr val="C3C3C3"/>
                      </a:solidFill>
                      <a:prstDash val="solid"/>
                    </a:lnT>
                    <a:lnB w="9525">
                      <a:solidFill>
                        <a:srgbClr val="C3C3C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9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Holds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string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with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maximum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length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8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255</a:t>
                      </a:r>
                      <a:r>
                        <a:rPr sz="1800" b="1" spc="-1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characters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C3C3C3"/>
                      </a:solidFill>
                      <a:prstDash val="solid"/>
                    </a:lnL>
                    <a:lnR w="9525">
                      <a:solidFill>
                        <a:srgbClr val="C3C3C3"/>
                      </a:solidFill>
                      <a:prstDash val="solid"/>
                    </a:lnR>
                    <a:lnT w="9525">
                      <a:solidFill>
                        <a:srgbClr val="C3C3C3"/>
                      </a:solidFill>
                      <a:prstDash val="solid"/>
                    </a:lnT>
                    <a:lnB w="9525">
                      <a:solidFill>
                        <a:srgbClr val="C3C3C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124">
                <a:tc>
                  <a:txBody>
                    <a:bodyPr/>
                    <a:lstStyle/>
                    <a:p>
                      <a:pPr>
                        <a:lnSpc>
                          <a:spcPts val="209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TEXT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C3C3C3"/>
                      </a:solidFill>
                      <a:prstDash val="solid"/>
                    </a:lnL>
                    <a:lnR w="9525">
                      <a:solidFill>
                        <a:srgbClr val="C3C3C3"/>
                      </a:solidFill>
                      <a:prstDash val="solid"/>
                    </a:lnR>
                    <a:lnT w="9525">
                      <a:solidFill>
                        <a:srgbClr val="C3C3C3"/>
                      </a:solidFill>
                      <a:prstDash val="solid"/>
                    </a:lnT>
                    <a:lnB w="9525">
                      <a:solidFill>
                        <a:srgbClr val="C3C3C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9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Holds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string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with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maximum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length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8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65,535</a:t>
                      </a:r>
                      <a:r>
                        <a:rPr sz="1800" b="1" spc="-1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characters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C3C3C3"/>
                      </a:solidFill>
                      <a:prstDash val="solid"/>
                    </a:lnL>
                    <a:lnR w="9525">
                      <a:solidFill>
                        <a:srgbClr val="C3C3C3"/>
                      </a:solidFill>
                      <a:prstDash val="solid"/>
                    </a:lnR>
                    <a:lnT w="9525">
                      <a:solidFill>
                        <a:srgbClr val="C3C3C3"/>
                      </a:solidFill>
                      <a:prstDash val="solid"/>
                    </a:lnT>
                    <a:lnB w="9525">
                      <a:solidFill>
                        <a:srgbClr val="C3C3C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124">
                <a:tc>
                  <a:txBody>
                    <a:bodyPr/>
                    <a:lstStyle/>
                    <a:p>
                      <a:pPr>
                        <a:lnSpc>
                          <a:spcPts val="209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MEDIUMTEXT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C3C3C3"/>
                      </a:solidFill>
                      <a:prstDash val="solid"/>
                    </a:lnL>
                    <a:lnR w="9525">
                      <a:solidFill>
                        <a:srgbClr val="C3C3C3"/>
                      </a:solidFill>
                      <a:prstDash val="solid"/>
                    </a:lnR>
                    <a:lnT w="9525">
                      <a:solidFill>
                        <a:srgbClr val="C3C3C3"/>
                      </a:solidFill>
                      <a:prstDash val="solid"/>
                    </a:lnT>
                    <a:lnB w="9525">
                      <a:solidFill>
                        <a:srgbClr val="C3C3C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9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Holds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string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with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maximum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length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8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16,777,215</a:t>
                      </a:r>
                      <a:r>
                        <a:rPr sz="1800" b="1" spc="-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characters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C3C3C3"/>
                      </a:solidFill>
                      <a:prstDash val="solid"/>
                    </a:lnL>
                    <a:lnR w="9525">
                      <a:solidFill>
                        <a:srgbClr val="C3C3C3"/>
                      </a:solidFill>
                      <a:prstDash val="solid"/>
                    </a:lnR>
                    <a:lnT w="9525">
                      <a:solidFill>
                        <a:srgbClr val="C3C3C3"/>
                      </a:solidFill>
                      <a:prstDash val="solid"/>
                    </a:lnT>
                    <a:lnB w="9525">
                      <a:solidFill>
                        <a:srgbClr val="C3C3C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124">
                <a:tc>
                  <a:txBody>
                    <a:bodyPr/>
                    <a:lstStyle/>
                    <a:p>
                      <a:pPr>
                        <a:lnSpc>
                          <a:spcPts val="209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LONGTEXT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C3C3C3"/>
                      </a:solidFill>
                      <a:prstDash val="solid"/>
                    </a:lnL>
                    <a:lnR w="9525">
                      <a:solidFill>
                        <a:srgbClr val="C3C3C3"/>
                      </a:solidFill>
                      <a:prstDash val="solid"/>
                    </a:lnR>
                    <a:lnT w="9525">
                      <a:solidFill>
                        <a:srgbClr val="C3C3C3"/>
                      </a:solidFill>
                      <a:prstDash val="solid"/>
                    </a:lnT>
                    <a:lnB w="9525">
                      <a:solidFill>
                        <a:srgbClr val="C3C3C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9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Holds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string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with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maximum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length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8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4,294,967,295</a:t>
                      </a:r>
                      <a:r>
                        <a:rPr sz="1800" b="1" spc="-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characters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C3C3C3"/>
                      </a:solidFill>
                      <a:prstDash val="solid"/>
                    </a:lnL>
                    <a:lnR w="9525">
                      <a:solidFill>
                        <a:srgbClr val="C3C3C3"/>
                      </a:solidFill>
                      <a:prstDash val="solid"/>
                    </a:lnR>
                    <a:lnT w="9525">
                      <a:solidFill>
                        <a:srgbClr val="C3C3C3"/>
                      </a:solidFill>
                      <a:prstDash val="solid"/>
                    </a:lnT>
                    <a:lnB w="9525">
                      <a:solidFill>
                        <a:srgbClr val="C3C3C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22799">
                <a:tc>
                  <a:txBody>
                    <a:bodyPr/>
                    <a:lstStyle/>
                    <a:p>
                      <a:pPr>
                        <a:lnSpc>
                          <a:spcPts val="209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ENUM(x,y,z,etc.)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C3C3C3"/>
                      </a:solidFill>
                      <a:prstDash val="solid"/>
                    </a:lnL>
                    <a:lnR w="9525">
                      <a:solidFill>
                        <a:srgbClr val="C3C3C3"/>
                      </a:solidFill>
                      <a:prstDash val="solid"/>
                    </a:lnR>
                    <a:lnT w="9525">
                      <a:solidFill>
                        <a:srgbClr val="C3C3C3"/>
                      </a:solidFill>
                      <a:prstDash val="solid"/>
                    </a:lnT>
                    <a:lnB w="9525">
                      <a:solidFill>
                        <a:srgbClr val="C3C3C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9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Let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you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enter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list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of possible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values.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 You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can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list up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65535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values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in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R="135255">
                        <a:lnSpc>
                          <a:spcPct val="100699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an ENUM list. If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a value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is inserted that is not in the list,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a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blank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value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will </a:t>
                      </a:r>
                      <a:r>
                        <a:rPr sz="1800" spc="-4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be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inserted.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Note: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The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values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are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sorted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in the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order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you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enter them.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You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enter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possible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values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this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format:</a:t>
                      </a:r>
                      <a:r>
                        <a:rPr sz="1800" spc="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ENUM('X','Y','Z')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C3C3C3"/>
                      </a:solidFill>
                      <a:prstDash val="solid"/>
                    </a:lnL>
                    <a:lnR w="9525">
                      <a:solidFill>
                        <a:srgbClr val="C3C3C3"/>
                      </a:solidFill>
                      <a:prstDash val="solid"/>
                    </a:lnR>
                    <a:lnT w="9525">
                      <a:solidFill>
                        <a:srgbClr val="C3C3C3"/>
                      </a:solidFill>
                      <a:prstDash val="solid"/>
                    </a:lnT>
                    <a:lnB w="9525">
                      <a:solidFill>
                        <a:srgbClr val="C3C3C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723188" y="7077950"/>
            <a:ext cx="33280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  <a:hlinkClick r:id="rId3"/>
              </a:rPr>
              <a:t>http://www.w3schools.com/sql/sql_datatypes.asp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4399" y="136498"/>
            <a:ext cx="9069386" cy="107156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69422" y="503249"/>
            <a:ext cx="54819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400" spc="-5" dirty="0">
                <a:solidFill>
                  <a:srgbClr val="0000FF"/>
                </a:solidFill>
              </a:rPr>
              <a:t>Numeric</a:t>
            </a:r>
            <a:r>
              <a:rPr sz="4400" spc="-55" dirty="0">
                <a:solidFill>
                  <a:srgbClr val="0000FF"/>
                </a:solidFill>
              </a:rPr>
              <a:t> </a:t>
            </a:r>
            <a:r>
              <a:rPr sz="4400" spc="-10" dirty="0">
                <a:solidFill>
                  <a:srgbClr val="0000FF"/>
                </a:solidFill>
              </a:rPr>
              <a:t>Field</a:t>
            </a:r>
            <a:r>
              <a:rPr sz="4400" spc="-50" dirty="0">
                <a:solidFill>
                  <a:srgbClr val="0000FF"/>
                </a:solidFill>
              </a:rPr>
              <a:t> </a:t>
            </a:r>
            <a:r>
              <a:rPr sz="4400" spc="-5" dirty="0">
                <a:solidFill>
                  <a:srgbClr val="0000FF"/>
                </a:solidFill>
              </a:rPr>
              <a:t>Types</a:t>
            </a:r>
            <a:endParaRPr sz="44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98636" y="1377950"/>
          <a:ext cx="9825990" cy="59371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1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4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9499">
                <a:tc>
                  <a:txBody>
                    <a:bodyPr/>
                    <a:lstStyle/>
                    <a:p>
                      <a:pPr>
                        <a:lnSpc>
                          <a:spcPts val="209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TINYINT(size)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C3C3C3"/>
                      </a:solidFill>
                      <a:prstDash val="solid"/>
                    </a:lnL>
                    <a:lnR w="9525">
                      <a:solidFill>
                        <a:srgbClr val="C3C3C3"/>
                      </a:solidFill>
                      <a:prstDash val="solid"/>
                    </a:lnR>
                    <a:lnT w="9525">
                      <a:solidFill>
                        <a:srgbClr val="C3C3C3"/>
                      </a:solidFill>
                      <a:prstDash val="solid"/>
                    </a:lnT>
                    <a:lnB w="9525">
                      <a:solidFill>
                        <a:srgbClr val="C3C3C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90"/>
                        </a:lnSpc>
                      </a:pPr>
                      <a:r>
                        <a:rPr sz="18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-128</a:t>
                      </a:r>
                      <a:r>
                        <a:rPr sz="1800" b="1" spc="-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800" b="1" spc="-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127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normal.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0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255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UNSIGNED*.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maximum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number of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digits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may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be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specified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parenthesis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C3C3C3"/>
                      </a:solidFill>
                      <a:prstDash val="solid"/>
                    </a:lnL>
                    <a:lnR w="9525">
                      <a:solidFill>
                        <a:srgbClr val="C3C3C3"/>
                      </a:solidFill>
                      <a:prstDash val="solid"/>
                    </a:lnR>
                    <a:lnT w="9525">
                      <a:solidFill>
                        <a:srgbClr val="C3C3C3"/>
                      </a:solidFill>
                      <a:prstDash val="solid"/>
                    </a:lnT>
                    <a:lnB w="9525">
                      <a:solidFill>
                        <a:srgbClr val="C3C3C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499">
                <a:tc>
                  <a:txBody>
                    <a:bodyPr/>
                    <a:lstStyle/>
                    <a:p>
                      <a:pPr>
                        <a:lnSpc>
                          <a:spcPts val="209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SMALLINT(size)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C3C3C3"/>
                      </a:solidFill>
                      <a:prstDash val="solid"/>
                    </a:lnL>
                    <a:lnR w="9525">
                      <a:solidFill>
                        <a:srgbClr val="C3C3C3"/>
                      </a:solidFill>
                      <a:prstDash val="solid"/>
                    </a:lnR>
                    <a:lnT w="9525">
                      <a:solidFill>
                        <a:srgbClr val="C3C3C3"/>
                      </a:solidFill>
                      <a:prstDash val="solid"/>
                    </a:lnT>
                    <a:lnB w="9525">
                      <a:solidFill>
                        <a:srgbClr val="C3C3C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90"/>
                        </a:lnSpc>
                      </a:pPr>
                      <a:r>
                        <a:rPr sz="18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-32768</a:t>
                      </a:r>
                      <a:r>
                        <a:rPr sz="1800" b="1" spc="-1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800" b="1" spc="-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32767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normal.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0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65535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UNSIGNED*.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maximum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number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of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digits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may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be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specified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parenthesis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C3C3C3"/>
                      </a:solidFill>
                      <a:prstDash val="solid"/>
                    </a:lnL>
                    <a:lnR w="9525">
                      <a:solidFill>
                        <a:srgbClr val="C3C3C3"/>
                      </a:solidFill>
                      <a:prstDash val="solid"/>
                    </a:lnR>
                    <a:lnT w="9525">
                      <a:solidFill>
                        <a:srgbClr val="C3C3C3"/>
                      </a:solidFill>
                      <a:prstDash val="solid"/>
                    </a:lnT>
                    <a:lnB w="9525">
                      <a:solidFill>
                        <a:srgbClr val="C3C3C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499">
                <a:tc>
                  <a:txBody>
                    <a:bodyPr/>
                    <a:lstStyle/>
                    <a:p>
                      <a:pPr>
                        <a:lnSpc>
                          <a:spcPts val="209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MEDIUMINT(size)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C3C3C3"/>
                      </a:solidFill>
                      <a:prstDash val="solid"/>
                    </a:lnL>
                    <a:lnR w="9525">
                      <a:solidFill>
                        <a:srgbClr val="C3C3C3"/>
                      </a:solidFill>
                      <a:prstDash val="solid"/>
                    </a:lnR>
                    <a:lnT w="9525">
                      <a:solidFill>
                        <a:srgbClr val="C3C3C3"/>
                      </a:solidFill>
                      <a:prstDash val="solid"/>
                    </a:lnT>
                    <a:lnB w="9525">
                      <a:solidFill>
                        <a:srgbClr val="C3C3C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90"/>
                        </a:lnSpc>
                      </a:pPr>
                      <a:r>
                        <a:rPr sz="18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-8388608</a:t>
                      </a:r>
                      <a:r>
                        <a:rPr sz="1800" b="1" spc="-1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800" b="1" spc="-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8388607</a:t>
                      </a:r>
                      <a:r>
                        <a:rPr sz="1800" b="1" spc="-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normal.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0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16777215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UNSIGNED*.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maximum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number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digits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may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be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specified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parenthesis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C3C3C3"/>
                      </a:solidFill>
                      <a:prstDash val="solid"/>
                    </a:lnL>
                    <a:lnR w="9525">
                      <a:solidFill>
                        <a:srgbClr val="C3C3C3"/>
                      </a:solidFill>
                      <a:prstDash val="solid"/>
                    </a:lnR>
                    <a:lnT w="9525">
                      <a:solidFill>
                        <a:srgbClr val="C3C3C3"/>
                      </a:solidFill>
                      <a:prstDash val="solid"/>
                    </a:lnT>
                    <a:lnB w="9525">
                      <a:solidFill>
                        <a:srgbClr val="C3C3C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9499">
                <a:tc>
                  <a:txBody>
                    <a:bodyPr/>
                    <a:lstStyle/>
                    <a:p>
                      <a:pPr>
                        <a:lnSpc>
                          <a:spcPts val="209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INT(size)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C3C3C3"/>
                      </a:solidFill>
                      <a:prstDash val="solid"/>
                    </a:lnL>
                    <a:lnR w="9525">
                      <a:solidFill>
                        <a:srgbClr val="C3C3C3"/>
                      </a:solidFill>
                      <a:prstDash val="solid"/>
                    </a:lnR>
                    <a:lnT w="9525">
                      <a:solidFill>
                        <a:srgbClr val="C3C3C3"/>
                      </a:solidFill>
                      <a:prstDash val="solid"/>
                    </a:lnT>
                    <a:lnB w="9525">
                      <a:solidFill>
                        <a:srgbClr val="C3C3C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90"/>
                        </a:lnSpc>
                      </a:pPr>
                      <a:r>
                        <a:rPr sz="18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-2147483648</a:t>
                      </a:r>
                      <a:r>
                        <a:rPr sz="1800" b="1" spc="-1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800" b="1" spc="-1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2147483647</a:t>
                      </a:r>
                      <a:r>
                        <a:rPr sz="18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normal.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0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4294967295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UNSIGNED*.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The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maximum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number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digits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may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be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specified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parenthesis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C3C3C3"/>
                      </a:solidFill>
                      <a:prstDash val="solid"/>
                    </a:lnL>
                    <a:lnR w="9525">
                      <a:solidFill>
                        <a:srgbClr val="C3C3C3"/>
                      </a:solidFill>
                      <a:prstDash val="solid"/>
                    </a:lnR>
                    <a:lnT w="9525">
                      <a:solidFill>
                        <a:srgbClr val="C3C3C3"/>
                      </a:solidFill>
                      <a:prstDash val="solid"/>
                    </a:lnT>
                    <a:lnB w="9525">
                      <a:solidFill>
                        <a:srgbClr val="C3C3C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5724">
                <a:tc>
                  <a:txBody>
                    <a:bodyPr/>
                    <a:lstStyle/>
                    <a:p>
                      <a:pPr>
                        <a:lnSpc>
                          <a:spcPts val="209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BIGINT(size)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C3C3C3"/>
                      </a:solidFill>
                      <a:prstDash val="solid"/>
                    </a:lnL>
                    <a:lnR w="9525">
                      <a:solidFill>
                        <a:srgbClr val="C3C3C3"/>
                      </a:solidFill>
                      <a:prstDash val="solid"/>
                    </a:lnR>
                    <a:lnT w="9525">
                      <a:solidFill>
                        <a:srgbClr val="C3C3C3"/>
                      </a:solidFill>
                      <a:prstDash val="solid"/>
                    </a:lnT>
                    <a:lnB w="9525">
                      <a:solidFill>
                        <a:srgbClr val="C3C3C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90"/>
                        </a:lnSpc>
                      </a:pPr>
                      <a:r>
                        <a:rPr sz="18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-9223372036854775808</a:t>
                      </a:r>
                      <a:r>
                        <a:rPr sz="1800" b="1" spc="-2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800" b="1" spc="-2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9223372036854775807</a:t>
                      </a:r>
                      <a:r>
                        <a:rPr sz="1800" b="1" spc="-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normal.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0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to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R="29845">
                        <a:lnSpc>
                          <a:spcPct val="100699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18446744073709551615 UNSIGNED*. The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maximum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number of digits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may </a:t>
                      </a:r>
                      <a:r>
                        <a:rPr sz="1800" spc="-4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be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specified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 in parenthesis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C3C3C3"/>
                      </a:solidFill>
                      <a:prstDash val="solid"/>
                    </a:lnL>
                    <a:lnR w="9525">
                      <a:solidFill>
                        <a:srgbClr val="C3C3C3"/>
                      </a:solidFill>
                      <a:prstDash val="solid"/>
                    </a:lnR>
                    <a:lnT w="9525">
                      <a:solidFill>
                        <a:srgbClr val="C3C3C3"/>
                      </a:solidFill>
                      <a:prstDash val="solid"/>
                    </a:lnT>
                    <a:lnB w="9525">
                      <a:solidFill>
                        <a:srgbClr val="C3C3C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5724">
                <a:tc>
                  <a:txBody>
                    <a:bodyPr/>
                    <a:lstStyle/>
                    <a:p>
                      <a:pPr>
                        <a:lnSpc>
                          <a:spcPts val="209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FLOAT(size,d)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C3C3C3"/>
                      </a:solidFill>
                      <a:prstDash val="solid"/>
                    </a:lnL>
                    <a:lnR w="9525">
                      <a:solidFill>
                        <a:srgbClr val="C3C3C3"/>
                      </a:solidFill>
                      <a:prstDash val="solid"/>
                    </a:lnR>
                    <a:lnT w="9525">
                      <a:solidFill>
                        <a:srgbClr val="C3C3C3"/>
                      </a:solidFill>
                      <a:prstDash val="solid"/>
                    </a:lnT>
                    <a:lnB w="9525">
                      <a:solidFill>
                        <a:srgbClr val="C3C3C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90"/>
                        </a:lnSpc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small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number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with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floating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decimal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point.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maximum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number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of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R="514350">
                        <a:lnSpc>
                          <a:spcPct val="100699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digits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may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be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specified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in the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size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parameter. The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maximum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number of </a:t>
                      </a:r>
                      <a:r>
                        <a:rPr sz="1800" spc="-4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digits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the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right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of the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decimal point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is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specified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in the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d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 parameter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C3C3C3"/>
                      </a:solidFill>
                      <a:prstDash val="solid"/>
                    </a:lnL>
                    <a:lnR w="9525">
                      <a:solidFill>
                        <a:srgbClr val="C3C3C3"/>
                      </a:solidFill>
                      <a:prstDash val="solid"/>
                    </a:lnR>
                    <a:lnT w="9525">
                      <a:solidFill>
                        <a:srgbClr val="C3C3C3"/>
                      </a:solidFill>
                      <a:prstDash val="solid"/>
                    </a:lnT>
                    <a:lnB w="9525">
                      <a:solidFill>
                        <a:srgbClr val="C3C3C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45724">
                <a:tc>
                  <a:txBody>
                    <a:bodyPr/>
                    <a:lstStyle/>
                    <a:p>
                      <a:pPr>
                        <a:lnSpc>
                          <a:spcPts val="209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DOUBLE(size,d)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C3C3C3"/>
                      </a:solidFill>
                      <a:prstDash val="solid"/>
                    </a:lnL>
                    <a:lnR w="9525">
                      <a:solidFill>
                        <a:srgbClr val="C3C3C3"/>
                      </a:solidFill>
                      <a:prstDash val="solid"/>
                    </a:lnR>
                    <a:lnT w="9525">
                      <a:solidFill>
                        <a:srgbClr val="C3C3C3"/>
                      </a:solidFill>
                      <a:prstDash val="solid"/>
                    </a:lnT>
                    <a:lnB w="9525">
                      <a:solidFill>
                        <a:srgbClr val="C3C3C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90"/>
                        </a:lnSpc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large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number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with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floating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decimal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point.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maximum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number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of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R="514350">
                        <a:lnSpc>
                          <a:spcPct val="100699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digits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may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be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specified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in the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size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parameter. The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maximum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number of </a:t>
                      </a:r>
                      <a:r>
                        <a:rPr sz="1800" spc="-4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digits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the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right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of the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decimal point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is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specified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in the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d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 parameter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C3C3C3"/>
                      </a:solidFill>
                      <a:prstDash val="solid"/>
                    </a:lnL>
                    <a:lnR w="9525">
                      <a:solidFill>
                        <a:srgbClr val="C3C3C3"/>
                      </a:solidFill>
                      <a:prstDash val="solid"/>
                    </a:lnR>
                    <a:lnT w="9525">
                      <a:solidFill>
                        <a:srgbClr val="C3C3C3"/>
                      </a:solidFill>
                      <a:prstDash val="solid"/>
                    </a:lnT>
                    <a:lnB w="9525">
                      <a:solidFill>
                        <a:srgbClr val="C3C3C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21949">
                <a:tc>
                  <a:txBody>
                    <a:bodyPr/>
                    <a:lstStyle/>
                    <a:p>
                      <a:pPr>
                        <a:lnSpc>
                          <a:spcPts val="209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DECIMAL(size,d)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C3C3C3"/>
                      </a:solidFill>
                      <a:prstDash val="solid"/>
                    </a:lnL>
                    <a:lnR w="9525">
                      <a:solidFill>
                        <a:srgbClr val="C3C3C3"/>
                      </a:solidFill>
                      <a:prstDash val="solid"/>
                    </a:lnR>
                    <a:lnT w="9525">
                      <a:solidFill>
                        <a:srgbClr val="C3C3C3"/>
                      </a:solidFill>
                      <a:prstDash val="solid"/>
                    </a:lnT>
                    <a:lnB w="9525">
                      <a:solidFill>
                        <a:srgbClr val="C3C3C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90"/>
                        </a:lnSpc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DOUBLE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stored</a:t>
                      </a:r>
                      <a:r>
                        <a:rPr sz="1800" b="1" spc="-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as</a:t>
                      </a:r>
                      <a:r>
                        <a:rPr sz="1800" b="1" spc="-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string</a:t>
                      </a:r>
                      <a:r>
                        <a:rPr sz="1800" b="1" spc="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,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allowing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for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fixed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decimal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point.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The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R="8890">
                        <a:lnSpc>
                          <a:spcPct val="100699"/>
                        </a:lnSpc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maximum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number of digits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may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be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specified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in the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size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parameter. The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maximum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number of digits to the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right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of the decimal point is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specified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in the </a:t>
                      </a:r>
                      <a:r>
                        <a:rPr sz="1800" spc="-4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d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parameter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C3C3C3"/>
                      </a:solidFill>
                      <a:prstDash val="solid"/>
                    </a:lnL>
                    <a:lnR w="9525">
                      <a:solidFill>
                        <a:srgbClr val="C3C3C3"/>
                      </a:solidFill>
                      <a:prstDash val="solid"/>
                    </a:lnR>
                    <a:lnT w="9525">
                      <a:solidFill>
                        <a:srgbClr val="C3C3C3"/>
                      </a:solidFill>
                      <a:prstDash val="solid"/>
                    </a:lnT>
                    <a:lnB w="9525">
                      <a:solidFill>
                        <a:srgbClr val="C3C3C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723188" y="7238289"/>
            <a:ext cx="33280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  <a:hlinkClick r:id="rId3"/>
              </a:rPr>
              <a:t>http://www.w3schools.com/sql/sql_datatypes.asp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4399" y="136498"/>
            <a:ext cx="9069386" cy="107156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77884" y="503249"/>
            <a:ext cx="70605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400" spc="-5" dirty="0">
                <a:solidFill>
                  <a:srgbClr val="0000FF"/>
                </a:solidFill>
              </a:rPr>
              <a:t>Date</a:t>
            </a:r>
            <a:r>
              <a:rPr sz="4400" spc="-30" dirty="0">
                <a:solidFill>
                  <a:srgbClr val="0000FF"/>
                </a:solidFill>
              </a:rPr>
              <a:t> </a:t>
            </a:r>
            <a:r>
              <a:rPr sz="4400" spc="-5" dirty="0">
                <a:solidFill>
                  <a:srgbClr val="0000FF"/>
                </a:solidFill>
              </a:rPr>
              <a:t>and</a:t>
            </a:r>
            <a:r>
              <a:rPr sz="4400" spc="-20" dirty="0">
                <a:solidFill>
                  <a:srgbClr val="0000FF"/>
                </a:solidFill>
              </a:rPr>
              <a:t> </a:t>
            </a:r>
            <a:r>
              <a:rPr sz="4400" spc="-10" dirty="0">
                <a:solidFill>
                  <a:srgbClr val="0000FF"/>
                </a:solidFill>
              </a:rPr>
              <a:t>Time</a:t>
            </a:r>
            <a:r>
              <a:rPr sz="4400" spc="-35" dirty="0">
                <a:solidFill>
                  <a:srgbClr val="0000FF"/>
                </a:solidFill>
              </a:rPr>
              <a:t> </a:t>
            </a:r>
            <a:r>
              <a:rPr sz="4400" spc="-10" dirty="0">
                <a:solidFill>
                  <a:srgbClr val="0000FF"/>
                </a:solidFill>
              </a:rPr>
              <a:t>Field</a:t>
            </a:r>
            <a:r>
              <a:rPr sz="4400" spc="-30" dirty="0">
                <a:solidFill>
                  <a:srgbClr val="0000FF"/>
                </a:solidFill>
              </a:rPr>
              <a:t> </a:t>
            </a:r>
            <a:r>
              <a:rPr sz="4400" spc="-5" dirty="0">
                <a:solidFill>
                  <a:srgbClr val="0000FF"/>
                </a:solidFill>
              </a:rPr>
              <a:t>Types</a:t>
            </a:r>
            <a:endParaRPr sz="44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30399" y="1517650"/>
          <a:ext cx="9571990" cy="50434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2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9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1349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DATE()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C3C3C3"/>
                      </a:solidFill>
                      <a:prstDash val="solid"/>
                    </a:lnL>
                    <a:lnR w="9525">
                      <a:solidFill>
                        <a:srgbClr val="C3C3C3"/>
                      </a:solidFill>
                      <a:prstDash val="solid"/>
                    </a:lnR>
                    <a:lnT w="9525">
                      <a:solidFill>
                        <a:srgbClr val="C3C3C3"/>
                      </a:solidFill>
                      <a:prstDash val="solid"/>
                    </a:lnT>
                    <a:lnB w="9525">
                      <a:solidFill>
                        <a:srgbClr val="C3C3C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1284605">
                        <a:lnSpc>
                          <a:spcPts val="2180"/>
                        </a:lnSpc>
                        <a:spcBef>
                          <a:spcPts val="6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A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date. Format: YYYY-MM-DD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Note: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The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supported range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is from </a:t>
                      </a:r>
                      <a:r>
                        <a:rPr sz="1800" spc="-4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'1000-01-01'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to '9999-12-31'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7620" marB="0">
                    <a:lnL w="9525">
                      <a:solidFill>
                        <a:srgbClr val="C3C3C3"/>
                      </a:solidFill>
                      <a:prstDash val="solid"/>
                    </a:lnL>
                    <a:lnR w="9525">
                      <a:solidFill>
                        <a:srgbClr val="C3C3C3"/>
                      </a:solidFill>
                      <a:prstDash val="solid"/>
                    </a:lnR>
                    <a:lnT w="9525">
                      <a:solidFill>
                        <a:srgbClr val="C3C3C3"/>
                      </a:solidFill>
                      <a:prstDash val="solid"/>
                    </a:lnT>
                    <a:lnB w="9525">
                      <a:solidFill>
                        <a:srgbClr val="C3C3C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8849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DATETIME()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C3C3C3"/>
                      </a:solidFill>
                      <a:prstDash val="solid"/>
                    </a:lnL>
                    <a:lnR w="9525">
                      <a:solidFill>
                        <a:srgbClr val="C3C3C3"/>
                      </a:solidFill>
                      <a:prstDash val="solid"/>
                    </a:lnR>
                    <a:lnT w="9525">
                      <a:solidFill>
                        <a:srgbClr val="C3C3C3"/>
                      </a:solidFill>
                      <a:prstDash val="solid"/>
                    </a:lnT>
                    <a:lnB w="9525">
                      <a:solidFill>
                        <a:srgbClr val="C3C3C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227965">
                        <a:lnSpc>
                          <a:spcPts val="2180"/>
                        </a:lnSpc>
                        <a:spcBef>
                          <a:spcPts val="6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*A date and time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combination.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Format: YYYY-MM-DD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HH:MM:SS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Note: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The </a:t>
                      </a:r>
                      <a:r>
                        <a:rPr sz="1800" spc="-4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supported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range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from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'1000-01-01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00:00:00'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'9999-12-31 23:59:59'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7620" marB="0">
                    <a:lnL w="9525">
                      <a:solidFill>
                        <a:srgbClr val="C3C3C3"/>
                      </a:solidFill>
                      <a:prstDash val="solid"/>
                    </a:lnL>
                    <a:lnR w="9525">
                      <a:solidFill>
                        <a:srgbClr val="C3C3C3"/>
                      </a:solidFill>
                      <a:prstDash val="solid"/>
                    </a:lnR>
                    <a:lnT w="9525">
                      <a:solidFill>
                        <a:srgbClr val="C3C3C3"/>
                      </a:solidFill>
                      <a:prstDash val="solid"/>
                    </a:lnT>
                    <a:lnB w="9525">
                      <a:solidFill>
                        <a:srgbClr val="C3C3C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3049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TIMESTAMP()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C3C3C3"/>
                      </a:solidFill>
                      <a:prstDash val="solid"/>
                    </a:lnL>
                    <a:lnR w="9525">
                      <a:solidFill>
                        <a:srgbClr val="C3C3C3"/>
                      </a:solidFill>
                      <a:prstDash val="solid"/>
                    </a:lnR>
                    <a:lnT w="9525">
                      <a:solidFill>
                        <a:srgbClr val="C3C3C3"/>
                      </a:solidFill>
                      <a:prstDash val="solid"/>
                    </a:lnT>
                    <a:lnB w="9525">
                      <a:solidFill>
                        <a:srgbClr val="C3C3C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199390">
                        <a:lnSpc>
                          <a:spcPts val="2180"/>
                        </a:lnSpc>
                        <a:spcBef>
                          <a:spcPts val="6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*A timestamp. TIMESTAMP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values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are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stored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as the number of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seconds 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since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the Unix epoch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('1970-01-01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00:00:00' UTC). Format: YYYY-MM-DD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HH:MM:SS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Note: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The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supported range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is from '1970-01-01 00:00:01' UTC to </a:t>
                      </a:r>
                      <a:r>
                        <a:rPr sz="1800" spc="-4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'2038-01-09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03:14:07' UTC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7620" marB="0">
                    <a:lnL w="9525">
                      <a:solidFill>
                        <a:srgbClr val="C3C3C3"/>
                      </a:solidFill>
                      <a:prstDash val="solid"/>
                    </a:lnL>
                    <a:lnR w="9525">
                      <a:solidFill>
                        <a:srgbClr val="C3C3C3"/>
                      </a:solidFill>
                      <a:prstDash val="solid"/>
                    </a:lnR>
                    <a:lnT w="9525">
                      <a:solidFill>
                        <a:srgbClr val="C3C3C3"/>
                      </a:solidFill>
                      <a:prstDash val="solid"/>
                    </a:lnT>
                    <a:lnB w="9525">
                      <a:solidFill>
                        <a:srgbClr val="C3C3C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924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TIME()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C3C3C3"/>
                      </a:solidFill>
                      <a:prstDash val="solid"/>
                    </a:lnL>
                    <a:lnR w="9525">
                      <a:solidFill>
                        <a:srgbClr val="C3C3C3"/>
                      </a:solidFill>
                      <a:prstDash val="solid"/>
                    </a:lnR>
                    <a:lnT w="9525">
                      <a:solidFill>
                        <a:srgbClr val="C3C3C3"/>
                      </a:solidFill>
                      <a:prstDash val="solid"/>
                    </a:lnT>
                    <a:lnB w="9525">
                      <a:solidFill>
                        <a:srgbClr val="C3C3C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135890">
                        <a:lnSpc>
                          <a:spcPts val="2180"/>
                        </a:lnSpc>
                        <a:spcBef>
                          <a:spcPts val="6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A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time. Format: HH:MM:SS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Note: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The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supported range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is from '-838:59:59' to </a:t>
                      </a:r>
                      <a:r>
                        <a:rPr sz="1800" spc="-4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'838:59:59'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7620" marB="0">
                    <a:lnL w="9525">
                      <a:solidFill>
                        <a:srgbClr val="C3C3C3"/>
                      </a:solidFill>
                      <a:prstDash val="solid"/>
                    </a:lnL>
                    <a:lnR w="9525">
                      <a:solidFill>
                        <a:srgbClr val="C3C3C3"/>
                      </a:solidFill>
                      <a:prstDash val="solid"/>
                    </a:lnR>
                    <a:lnT w="9525">
                      <a:solidFill>
                        <a:srgbClr val="C3C3C3"/>
                      </a:solidFill>
                      <a:prstDash val="solid"/>
                    </a:lnT>
                    <a:lnB w="9525">
                      <a:solidFill>
                        <a:srgbClr val="C3C3C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7274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YEAR()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C3C3C3"/>
                      </a:solidFill>
                      <a:prstDash val="solid"/>
                    </a:lnL>
                    <a:lnR w="9525">
                      <a:solidFill>
                        <a:srgbClr val="C3C3C3"/>
                      </a:solidFill>
                      <a:prstDash val="solid"/>
                    </a:lnR>
                    <a:lnT w="9525">
                      <a:solidFill>
                        <a:srgbClr val="C3C3C3"/>
                      </a:solidFill>
                      <a:prstDash val="solid"/>
                    </a:lnT>
                    <a:lnB w="9525">
                      <a:solidFill>
                        <a:srgbClr val="C3C3C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728980">
                        <a:lnSpc>
                          <a:spcPts val="2180"/>
                        </a:lnSpc>
                        <a:spcBef>
                          <a:spcPts val="6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A year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in two-digit or four-digit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format.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Note: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Values allowed in four-digit </a:t>
                      </a:r>
                      <a:r>
                        <a:rPr sz="1800" spc="-4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format: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1901 to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2155. Values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allowed in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two-digit format: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70 to 69,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9525">
                        <a:lnSpc>
                          <a:spcPts val="2095"/>
                        </a:lnSpc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representing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years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from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1970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2069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7620" marB="0">
                    <a:lnL w="9525">
                      <a:solidFill>
                        <a:srgbClr val="C3C3C3"/>
                      </a:solidFill>
                      <a:prstDash val="solid"/>
                    </a:lnL>
                    <a:lnR w="9525">
                      <a:solidFill>
                        <a:srgbClr val="C3C3C3"/>
                      </a:solidFill>
                      <a:prstDash val="solid"/>
                    </a:lnR>
                    <a:lnT w="9525">
                      <a:solidFill>
                        <a:srgbClr val="C3C3C3"/>
                      </a:solidFill>
                      <a:prstDash val="solid"/>
                    </a:lnT>
                    <a:lnB w="9525">
                      <a:solidFill>
                        <a:srgbClr val="C3C3C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723188" y="7077950"/>
            <a:ext cx="33280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  <a:hlinkClick r:id="rId3"/>
              </a:rPr>
              <a:t>http://www.w3schools.com/sql/sql_datatypes.asp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78123" y="2181508"/>
            <a:ext cx="7272655" cy="1798320"/>
            <a:chOff x="1296960" y="2181508"/>
            <a:chExt cx="7272655" cy="17983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0194" y="2181508"/>
              <a:ext cx="7245921" cy="179805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5535" y="2351076"/>
              <a:ext cx="7215238" cy="135732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25535" y="2351076"/>
              <a:ext cx="7215505" cy="1357630"/>
            </a:xfrm>
            <a:custGeom>
              <a:avLst/>
              <a:gdLst/>
              <a:ahLst/>
              <a:cxnLst/>
              <a:rect l="l" t="t" r="r" b="b"/>
              <a:pathLst>
                <a:path w="7215505" h="1357629">
                  <a:moveTo>
                    <a:pt x="0" y="0"/>
                  </a:moveTo>
                  <a:lnTo>
                    <a:pt x="6989013" y="0"/>
                  </a:lnTo>
                  <a:lnTo>
                    <a:pt x="7215238" y="226224"/>
                  </a:lnTo>
                  <a:lnTo>
                    <a:pt x="7215238" y="1357321"/>
                  </a:lnTo>
                  <a:lnTo>
                    <a:pt x="226224" y="1357321"/>
                  </a:lnTo>
                  <a:lnTo>
                    <a:pt x="0" y="1131097"/>
                  </a:lnTo>
                  <a:lnTo>
                    <a:pt x="0" y="0"/>
                  </a:lnTo>
                  <a:close/>
                </a:path>
              </a:pathLst>
            </a:custGeom>
            <a:ln w="571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70721" y="2572043"/>
            <a:ext cx="428244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5300" spc="-5" dirty="0">
                <a:solidFill>
                  <a:srgbClr val="0000FF"/>
                </a:solidFill>
              </a:rPr>
              <a:t>phpMyAdmin</a:t>
            </a:r>
            <a:endParaRPr sz="5300"/>
          </a:p>
        </p:txBody>
      </p:sp>
      <p:sp>
        <p:nvSpPr>
          <p:cNvPr id="7" name="object 7"/>
          <p:cNvSpPr txBox="1"/>
          <p:nvPr/>
        </p:nvSpPr>
        <p:spPr>
          <a:xfrm>
            <a:off x="4149724" y="4137025"/>
            <a:ext cx="4929505" cy="494366"/>
          </a:xfrm>
          <a:prstGeom prst="rect">
            <a:avLst/>
          </a:prstGeom>
          <a:solidFill>
            <a:srgbClr val="FFFF99"/>
          </a:solidFill>
          <a:ln w="9524">
            <a:solidFill>
              <a:srgbClr val="FF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1360170" indent="-282575">
              <a:spcBef>
                <a:spcPts val="15"/>
              </a:spcBef>
              <a:buChar char="•"/>
              <a:tabLst>
                <a:tab pos="1360805" algn="l"/>
              </a:tabLst>
            </a:pPr>
            <a:r>
              <a:rPr sz="3200" b="1" dirty="0">
                <a:latin typeface="Arial"/>
                <a:cs typeface="Arial"/>
              </a:rPr>
              <a:t>A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Quick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Tour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81162" y="1565275"/>
            <a:ext cx="10071100" cy="5638800"/>
            <a:chOff x="0" y="1565275"/>
            <a:chExt cx="10071100" cy="56388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65275"/>
              <a:ext cx="10071100" cy="56387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5412" y="3419475"/>
              <a:ext cx="1189036" cy="1323974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84399" y="136498"/>
            <a:ext cx="9069386" cy="126047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93377" y="507720"/>
            <a:ext cx="32385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0000FF"/>
                </a:solidFill>
              </a:rPr>
              <a:t>phpMyAdmin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92304" y="1932126"/>
            <a:ext cx="9058910" cy="2511425"/>
            <a:chOff x="511142" y="1932125"/>
            <a:chExt cx="9058910" cy="25114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6884" y="1932125"/>
              <a:ext cx="8906855" cy="251113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9717" y="2351076"/>
              <a:ext cx="9001188" cy="157163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39717" y="2351076"/>
              <a:ext cx="9001760" cy="1572260"/>
            </a:xfrm>
            <a:custGeom>
              <a:avLst/>
              <a:gdLst/>
              <a:ahLst/>
              <a:cxnLst/>
              <a:rect l="l" t="t" r="r" b="b"/>
              <a:pathLst>
                <a:path w="9001760" h="1572260">
                  <a:moveTo>
                    <a:pt x="0" y="0"/>
                  </a:moveTo>
                  <a:lnTo>
                    <a:pt x="8739243" y="0"/>
                  </a:lnTo>
                  <a:lnTo>
                    <a:pt x="9001188" y="261944"/>
                  </a:lnTo>
                  <a:lnTo>
                    <a:pt x="9001188" y="1571635"/>
                  </a:lnTo>
                  <a:lnTo>
                    <a:pt x="261944" y="1571635"/>
                  </a:lnTo>
                  <a:lnTo>
                    <a:pt x="0" y="1309691"/>
                  </a:lnTo>
                  <a:lnTo>
                    <a:pt x="0" y="0"/>
                  </a:lnTo>
                  <a:close/>
                </a:path>
              </a:pathLst>
            </a:custGeom>
            <a:ln w="571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006883" y="2745875"/>
            <a:ext cx="342900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5300" spc="-5" dirty="0">
                <a:solidFill>
                  <a:srgbClr val="0000FF"/>
                </a:solidFill>
              </a:rPr>
              <a:t>Database?</a:t>
            </a:r>
            <a:endParaRPr sz="53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4400" y="301625"/>
            <a:ext cx="9069387" cy="12604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11174" y="672846"/>
            <a:ext cx="40049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Create</a:t>
            </a:r>
            <a:r>
              <a:rPr spc="-90" dirty="0"/>
              <a:t> </a:t>
            </a:r>
            <a:r>
              <a:rPr spc="-5" dirty="0"/>
              <a:t>Database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635249" y="2165350"/>
            <a:ext cx="8172450" cy="3437254"/>
            <a:chOff x="954087" y="2165350"/>
            <a:chExt cx="8172450" cy="3437254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4087" y="2165350"/>
              <a:ext cx="8172449" cy="32289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14862" y="4279900"/>
              <a:ext cx="1189036" cy="13223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5798" y="550900"/>
            <a:ext cx="62591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400" b="0" spc="-5" dirty="0">
                <a:solidFill>
                  <a:srgbClr val="000000"/>
                </a:solidFill>
                <a:latin typeface="Arial MT"/>
                <a:cs typeface="Arial MT"/>
              </a:rPr>
              <a:t>Create</a:t>
            </a:r>
            <a:r>
              <a:rPr sz="4400" b="0" spc="-5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4400" b="0" spc="-10" dirty="0">
                <a:solidFill>
                  <a:srgbClr val="000000"/>
                </a:solidFill>
                <a:latin typeface="Arial MT"/>
                <a:cs typeface="Arial MT"/>
              </a:rPr>
              <a:t>Table:</a:t>
            </a:r>
            <a:r>
              <a:rPr sz="4400" b="0" spc="-5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4400" b="0" spc="-5" dirty="0">
                <a:solidFill>
                  <a:srgbClr val="000000"/>
                </a:solidFill>
                <a:latin typeface="Arial MT"/>
                <a:cs typeface="Arial MT"/>
              </a:rPr>
              <a:t>Customers</a:t>
            </a:r>
            <a:endParaRPr sz="44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768599" y="2327276"/>
            <a:ext cx="7905750" cy="2905125"/>
            <a:chOff x="1087437" y="2327275"/>
            <a:chExt cx="7905750" cy="29051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7437" y="2327275"/>
              <a:ext cx="7905749" cy="29051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95850" y="3852861"/>
              <a:ext cx="1187449" cy="13223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9524" y="231813"/>
            <a:ext cx="6896100" cy="133413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773430" marR="5080" indent="-761365">
              <a:lnSpc>
                <a:spcPts val="5030"/>
              </a:lnSpc>
              <a:spcBef>
                <a:spcPts val="445"/>
              </a:spcBef>
            </a:pPr>
            <a:r>
              <a:rPr sz="4400" b="0" spc="-10" dirty="0">
                <a:solidFill>
                  <a:srgbClr val="000000"/>
                </a:solidFill>
                <a:latin typeface="Arial MT"/>
                <a:cs typeface="Arial MT"/>
              </a:rPr>
              <a:t>Specify</a:t>
            </a:r>
            <a:r>
              <a:rPr sz="4400" b="0" spc="-3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4400" b="0" spc="-10" dirty="0">
                <a:solidFill>
                  <a:srgbClr val="000000"/>
                </a:solidFill>
                <a:latin typeface="Arial MT"/>
                <a:cs typeface="Arial MT"/>
              </a:rPr>
              <a:t>the</a:t>
            </a:r>
            <a:r>
              <a:rPr sz="4400" b="0" spc="-3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4400" b="0" spc="-10" dirty="0">
                <a:solidFill>
                  <a:srgbClr val="000000"/>
                </a:solidFill>
                <a:latin typeface="Arial MT"/>
                <a:cs typeface="Arial MT"/>
              </a:rPr>
              <a:t>Table’s</a:t>
            </a:r>
            <a:r>
              <a:rPr sz="4400" b="0" spc="-3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4400" b="0" spc="-10" dirty="0">
                <a:solidFill>
                  <a:srgbClr val="000000"/>
                </a:solidFill>
                <a:latin typeface="Arial MT"/>
                <a:cs typeface="Arial MT"/>
              </a:rPr>
              <a:t>Fields</a:t>
            </a:r>
            <a:r>
              <a:rPr sz="4400" b="0" spc="-3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4400" b="0" dirty="0">
                <a:solidFill>
                  <a:srgbClr val="000000"/>
                </a:solidFill>
                <a:latin typeface="Arial MT"/>
                <a:cs typeface="Arial MT"/>
              </a:rPr>
              <a:t>&amp; </a:t>
            </a:r>
            <a:r>
              <a:rPr sz="4400" b="0" spc="-12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4400" b="0" spc="-10" dirty="0">
                <a:solidFill>
                  <a:srgbClr val="000000"/>
                </a:solidFill>
                <a:latin typeface="Arial MT"/>
                <a:cs typeface="Arial MT"/>
              </a:rPr>
              <a:t>Attributes:</a:t>
            </a:r>
            <a:r>
              <a:rPr sz="4400" b="0" spc="-3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4400" b="0" spc="-5" dirty="0">
                <a:solidFill>
                  <a:srgbClr val="000000"/>
                </a:solidFill>
                <a:latin typeface="Arial MT"/>
                <a:cs typeface="Arial MT"/>
              </a:rPr>
              <a:t>Customers</a:t>
            </a:r>
            <a:endParaRPr sz="44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11600" y="2455863"/>
            <a:ext cx="5619749" cy="2647949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2562" y="550900"/>
            <a:ext cx="76149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4900930" algn="l"/>
              </a:tabLst>
            </a:pPr>
            <a:r>
              <a:rPr sz="4400" b="0" spc="-10" dirty="0">
                <a:solidFill>
                  <a:srgbClr val="000000"/>
                </a:solidFill>
                <a:latin typeface="Arial MT"/>
                <a:cs typeface="Arial MT"/>
              </a:rPr>
              <a:t>Tabl</a:t>
            </a:r>
            <a:r>
              <a:rPr sz="4400" b="0" dirty="0">
                <a:solidFill>
                  <a:srgbClr val="000000"/>
                </a:solidFill>
                <a:latin typeface="Arial MT"/>
                <a:cs typeface="Arial MT"/>
              </a:rPr>
              <a:t>e</a:t>
            </a:r>
            <a:r>
              <a:rPr sz="4400" b="0" spc="-1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4400" b="0" spc="-10" dirty="0">
                <a:solidFill>
                  <a:srgbClr val="000000"/>
                </a:solidFill>
                <a:latin typeface="Arial MT"/>
                <a:cs typeface="Arial MT"/>
              </a:rPr>
              <a:t>Edi</a:t>
            </a:r>
            <a:r>
              <a:rPr sz="4400" b="0" dirty="0">
                <a:solidFill>
                  <a:srgbClr val="000000"/>
                </a:solidFill>
                <a:latin typeface="Arial MT"/>
                <a:cs typeface="Arial MT"/>
              </a:rPr>
              <a:t>t</a:t>
            </a:r>
            <a:r>
              <a:rPr sz="4400" b="0" spc="-1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4400" b="0" spc="-10" dirty="0">
                <a:solidFill>
                  <a:srgbClr val="000000"/>
                </a:solidFill>
                <a:latin typeface="Arial MT"/>
                <a:cs typeface="Arial MT"/>
              </a:rPr>
              <a:t>Screen</a:t>
            </a:r>
            <a:r>
              <a:rPr sz="4400" b="0" dirty="0">
                <a:solidFill>
                  <a:srgbClr val="000000"/>
                </a:solidFill>
                <a:latin typeface="Arial MT"/>
                <a:cs typeface="Arial MT"/>
              </a:rPr>
              <a:t>:	</a:t>
            </a:r>
            <a:r>
              <a:rPr sz="4400" b="0" spc="-5" dirty="0">
                <a:solidFill>
                  <a:srgbClr val="000000"/>
                </a:solidFill>
                <a:latin typeface="Arial MT"/>
                <a:cs typeface="Arial MT"/>
              </a:rPr>
              <a:t>Customers</a:t>
            </a:r>
            <a:endParaRPr sz="44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90699" y="1708151"/>
            <a:ext cx="9834880" cy="5540375"/>
            <a:chOff x="109537" y="1708150"/>
            <a:chExt cx="9834880" cy="55403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125" y="1708150"/>
              <a:ext cx="9832974" cy="50958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537" y="5924550"/>
              <a:ext cx="1189036" cy="13239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9986" y="550900"/>
            <a:ext cx="39287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400" b="0" spc="-10" dirty="0">
                <a:solidFill>
                  <a:srgbClr val="000000"/>
                </a:solidFill>
                <a:latin typeface="Arial MT"/>
                <a:cs typeface="Arial MT"/>
              </a:rPr>
              <a:t>Table:</a:t>
            </a:r>
            <a:r>
              <a:rPr sz="4400" b="0" spc="-10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4400" b="0" spc="-5" dirty="0">
                <a:solidFill>
                  <a:srgbClr val="000000"/>
                </a:solidFill>
                <a:latin typeface="Arial MT"/>
                <a:cs typeface="Arial MT"/>
              </a:rPr>
              <a:t>Products</a:t>
            </a:r>
            <a:endParaRPr sz="44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3987" y="2198688"/>
            <a:ext cx="5514974" cy="316229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9986" y="550900"/>
            <a:ext cx="39287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400" b="0" spc="-10" dirty="0">
                <a:solidFill>
                  <a:srgbClr val="000000"/>
                </a:solidFill>
                <a:latin typeface="Arial MT"/>
                <a:cs typeface="Arial MT"/>
              </a:rPr>
              <a:t>Table:</a:t>
            </a:r>
            <a:r>
              <a:rPr sz="4400" b="0" spc="-10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4400" b="0" spc="-5" dirty="0">
                <a:solidFill>
                  <a:srgbClr val="000000"/>
                </a:solidFill>
                <a:latin typeface="Arial MT"/>
                <a:cs typeface="Arial MT"/>
              </a:rPr>
              <a:t>Products</a:t>
            </a:r>
            <a:endParaRPr sz="44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1162" y="1779587"/>
            <a:ext cx="9875836" cy="4714874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3871" y="550900"/>
            <a:ext cx="63830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400" b="0" spc="-10" dirty="0">
                <a:solidFill>
                  <a:srgbClr val="000000"/>
                </a:solidFill>
                <a:latin typeface="Arial MT"/>
                <a:cs typeface="Arial MT"/>
              </a:rPr>
              <a:t>Insert</a:t>
            </a:r>
            <a:r>
              <a:rPr sz="4400" b="0" spc="-5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4400" b="0" spc="-5" dirty="0">
                <a:solidFill>
                  <a:srgbClr val="000000"/>
                </a:solidFill>
                <a:latin typeface="Arial MT"/>
                <a:cs typeface="Arial MT"/>
              </a:rPr>
              <a:t>Record:</a:t>
            </a:r>
            <a:r>
              <a:rPr sz="4400" b="0" spc="-5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4400" b="0" spc="-5" dirty="0">
                <a:solidFill>
                  <a:srgbClr val="000000"/>
                </a:solidFill>
                <a:latin typeface="Arial MT"/>
                <a:cs typeface="Arial MT"/>
              </a:rPr>
              <a:t>Customers</a:t>
            </a:r>
            <a:endParaRPr sz="44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6663" y="1779588"/>
            <a:ext cx="8229599" cy="5345111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6850" y="2136776"/>
            <a:ext cx="5410199" cy="37718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94510" y="550900"/>
            <a:ext cx="60420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400" b="0" spc="-10" dirty="0">
                <a:solidFill>
                  <a:srgbClr val="000000"/>
                </a:solidFill>
                <a:latin typeface="Arial MT"/>
                <a:cs typeface="Arial MT"/>
              </a:rPr>
              <a:t>Table:</a:t>
            </a:r>
            <a:r>
              <a:rPr sz="4400" b="0" spc="-5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4400" b="0" spc="-5" dirty="0">
                <a:solidFill>
                  <a:srgbClr val="000000"/>
                </a:solidFill>
                <a:latin typeface="Arial MT"/>
                <a:cs typeface="Arial MT"/>
              </a:rPr>
              <a:t>Customers</a:t>
            </a:r>
            <a:r>
              <a:rPr sz="4400" b="0" spc="-5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4400" b="0" dirty="0">
                <a:solidFill>
                  <a:srgbClr val="000000"/>
                </a:solidFill>
                <a:latin typeface="Arial MT"/>
                <a:cs typeface="Arial MT"/>
              </a:rPr>
              <a:t>(data)</a:t>
            </a:r>
            <a:endParaRPr sz="4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1986" y="550900"/>
            <a:ext cx="58832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400" b="0" spc="-10" dirty="0">
                <a:solidFill>
                  <a:srgbClr val="000000"/>
                </a:solidFill>
                <a:latin typeface="Arial MT"/>
                <a:cs typeface="Arial MT"/>
              </a:rPr>
              <a:t>Insert</a:t>
            </a:r>
            <a:r>
              <a:rPr sz="4400" b="0" spc="-5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4400" b="0" spc="-5" dirty="0">
                <a:solidFill>
                  <a:srgbClr val="000000"/>
                </a:solidFill>
                <a:latin typeface="Arial MT"/>
                <a:cs typeface="Arial MT"/>
              </a:rPr>
              <a:t>Record:</a:t>
            </a:r>
            <a:r>
              <a:rPr sz="4400" b="0" spc="-5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4400" b="0" spc="-5" dirty="0">
                <a:solidFill>
                  <a:srgbClr val="000000"/>
                </a:solidFill>
                <a:latin typeface="Arial MT"/>
                <a:cs typeface="Arial MT"/>
              </a:rPr>
              <a:t>Products</a:t>
            </a:r>
            <a:endParaRPr sz="44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20974" y="1636712"/>
            <a:ext cx="8501062" cy="5251449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2624" y="550900"/>
            <a:ext cx="55384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400" b="0" spc="-10" dirty="0">
                <a:solidFill>
                  <a:srgbClr val="000000"/>
                </a:solidFill>
                <a:latin typeface="Arial MT"/>
                <a:cs typeface="Arial MT"/>
              </a:rPr>
              <a:t>Table:</a:t>
            </a:r>
            <a:r>
              <a:rPr sz="4400" b="0" spc="-5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4400" b="0" spc="-10" dirty="0">
                <a:solidFill>
                  <a:srgbClr val="000000"/>
                </a:solidFill>
                <a:latin typeface="Arial MT"/>
                <a:cs typeface="Arial MT"/>
              </a:rPr>
              <a:t>Products</a:t>
            </a:r>
            <a:r>
              <a:rPr sz="4400" b="0" spc="-5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4400" b="0" dirty="0">
                <a:solidFill>
                  <a:srgbClr val="000000"/>
                </a:solidFill>
                <a:latin typeface="Arial MT"/>
                <a:cs typeface="Arial MT"/>
              </a:rPr>
              <a:t>(data)</a:t>
            </a:r>
            <a:endParaRPr sz="44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6812" y="2441575"/>
            <a:ext cx="6029324" cy="26765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4400" y="301625"/>
            <a:ext cx="9069387" cy="12604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62275" y="672846"/>
            <a:ext cx="22840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Database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06650" y="2065337"/>
            <a:ext cx="8529955" cy="4195379"/>
          </a:xfrm>
          <a:prstGeom prst="rect">
            <a:avLst/>
          </a:prstGeom>
          <a:solidFill>
            <a:srgbClr val="FFFF99"/>
          </a:solidFill>
          <a:ln w="9524">
            <a:solidFill>
              <a:srgbClr val="FF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428625" indent="-282575">
              <a:spcBef>
                <a:spcPts val="15"/>
              </a:spcBef>
              <a:buChar char="•"/>
              <a:tabLst>
                <a:tab pos="428625" algn="l"/>
              </a:tabLst>
            </a:pPr>
            <a:r>
              <a:rPr sz="3200" b="1" spc="-10" dirty="0">
                <a:latin typeface="Arial"/>
                <a:cs typeface="Arial"/>
              </a:rPr>
              <a:t>Structured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collection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of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data.</a:t>
            </a:r>
            <a:endParaRPr sz="3200">
              <a:latin typeface="Arial"/>
              <a:cs typeface="Arial"/>
            </a:endParaRPr>
          </a:p>
          <a:p>
            <a:pPr marL="1283970" lvl="1" indent="-395605">
              <a:spcBef>
                <a:spcPts val="1235"/>
              </a:spcBef>
              <a:buClr>
                <a:srgbClr val="000000"/>
              </a:buClr>
              <a:buChar char="•"/>
              <a:tabLst>
                <a:tab pos="1283970" algn="l"/>
                <a:tab pos="1284605" algn="l"/>
              </a:tabLst>
            </a:pPr>
            <a:r>
              <a:rPr sz="3200" b="1" spc="-5" dirty="0">
                <a:solidFill>
                  <a:srgbClr val="0000FF"/>
                </a:solidFill>
                <a:latin typeface="Arial"/>
                <a:cs typeface="Arial"/>
              </a:rPr>
              <a:t>Tables</a:t>
            </a:r>
            <a:endParaRPr sz="3200">
              <a:latin typeface="Arial"/>
              <a:cs typeface="Arial"/>
            </a:endParaRPr>
          </a:p>
          <a:p>
            <a:pPr marL="1283970" lvl="1" indent="-395605">
              <a:spcBef>
                <a:spcPts val="1185"/>
              </a:spcBef>
              <a:buClr>
                <a:srgbClr val="000000"/>
              </a:buClr>
              <a:buChar char="•"/>
              <a:tabLst>
                <a:tab pos="1283970" algn="l"/>
                <a:tab pos="1284605" algn="l"/>
              </a:tabLst>
            </a:pPr>
            <a:r>
              <a:rPr sz="3200" b="1" spc="-5" dirty="0">
                <a:solidFill>
                  <a:srgbClr val="0000FF"/>
                </a:solidFill>
                <a:latin typeface="Arial"/>
                <a:cs typeface="Arial"/>
              </a:rPr>
              <a:t>Fields</a:t>
            </a:r>
            <a:endParaRPr sz="3200">
              <a:latin typeface="Arial"/>
              <a:cs typeface="Arial"/>
            </a:endParaRPr>
          </a:p>
          <a:p>
            <a:pPr marL="1283970" lvl="1" indent="-395605">
              <a:spcBef>
                <a:spcPts val="1185"/>
              </a:spcBef>
              <a:buClr>
                <a:srgbClr val="000000"/>
              </a:buClr>
              <a:buChar char="•"/>
              <a:tabLst>
                <a:tab pos="1283970" algn="l"/>
                <a:tab pos="1284605" algn="l"/>
              </a:tabLst>
            </a:pPr>
            <a:r>
              <a:rPr sz="3200" b="1" spc="-5" dirty="0">
                <a:solidFill>
                  <a:srgbClr val="0000FF"/>
                </a:solidFill>
                <a:latin typeface="Arial"/>
                <a:cs typeface="Arial"/>
              </a:rPr>
              <a:t>Query</a:t>
            </a:r>
            <a:endParaRPr sz="3200">
              <a:latin typeface="Arial"/>
              <a:cs typeface="Arial"/>
            </a:endParaRPr>
          </a:p>
          <a:p>
            <a:pPr marL="1283970" lvl="1" indent="-395605">
              <a:spcBef>
                <a:spcPts val="1185"/>
              </a:spcBef>
              <a:buClr>
                <a:srgbClr val="000000"/>
              </a:buClr>
              <a:buChar char="•"/>
              <a:tabLst>
                <a:tab pos="1283970" algn="l"/>
                <a:tab pos="1284605" algn="l"/>
              </a:tabLst>
            </a:pPr>
            <a:r>
              <a:rPr sz="3200" b="1" spc="-5" dirty="0">
                <a:solidFill>
                  <a:srgbClr val="0000FF"/>
                </a:solidFill>
                <a:latin typeface="Arial"/>
                <a:cs typeface="Arial"/>
              </a:rPr>
              <a:t>Reports</a:t>
            </a:r>
            <a:endParaRPr sz="3200">
              <a:latin typeface="Arial"/>
              <a:cs typeface="Arial"/>
            </a:endParaRPr>
          </a:p>
          <a:p>
            <a:pPr marL="427990" marR="607695" indent="-281940">
              <a:lnSpc>
                <a:spcPts val="3620"/>
              </a:lnSpc>
              <a:spcBef>
                <a:spcPts val="1490"/>
              </a:spcBef>
              <a:buChar char="•"/>
              <a:tabLst>
                <a:tab pos="428625" algn="l"/>
              </a:tabLst>
            </a:pPr>
            <a:r>
              <a:rPr sz="3200" b="1" spc="-10" dirty="0">
                <a:latin typeface="Arial"/>
                <a:cs typeface="Arial"/>
              </a:rPr>
              <a:t>Essentially </a:t>
            </a:r>
            <a:r>
              <a:rPr sz="3200" b="1" dirty="0">
                <a:latin typeface="Arial"/>
                <a:cs typeface="Arial"/>
              </a:rPr>
              <a:t>a </a:t>
            </a:r>
            <a:r>
              <a:rPr sz="3200" b="1" spc="-5" dirty="0">
                <a:latin typeface="Arial"/>
                <a:cs typeface="Arial"/>
              </a:rPr>
              <a:t>much more sophisticated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implementation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of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the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flat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files.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46895" y="550900"/>
            <a:ext cx="29400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400" b="0" spc="-10" dirty="0">
                <a:solidFill>
                  <a:srgbClr val="000000"/>
                </a:solidFill>
                <a:latin typeface="Arial MT"/>
                <a:cs typeface="Arial MT"/>
              </a:rPr>
              <a:t>Edit</a:t>
            </a:r>
            <a:r>
              <a:rPr sz="4400" b="0" spc="-10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4400" b="0" spc="-5" dirty="0">
                <a:solidFill>
                  <a:srgbClr val="000000"/>
                </a:solidFill>
                <a:latin typeface="Arial MT"/>
                <a:cs typeface="Arial MT"/>
              </a:rPr>
              <a:t>Record</a:t>
            </a:r>
            <a:endParaRPr sz="44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6587" y="2232025"/>
            <a:ext cx="9629774" cy="3095624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99031" y="550900"/>
            <a:ext cx="163766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400" b="0" spc="-5" dirty="0">
                <a:solidFill>
                  <a:srgbClr val="000000"/>
                </a:solidFill>
                <a:latin typeface="Arial MT"/>
                <a:cs typeface="Arial MT"/>
              </a:rPr>
              <a:t>Export</a:t>
            </a:r>
            <a:endParaRPr sz="44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221037" y="1708150"/>
            <a:ext cx="6767830" cy="5848350"/>
            <a:chOff x="1539875" y="1708150"/>
            <a:chExt cx="6767830" cy="58483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9875" y="1708150"/>
              <a:ext cx="6767511" cy="55562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09787" y="6419850"/>
              <a:ext cx="1187449" cy="11366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2100" y="550900"/>
            <a:ext cx="40900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400" b="0" spc="-5" dirty="0">
                <a:solidFill>
                  <a:srgbClr val="000000"/>
                </a:solidFill>
                <a:latin typeface="Arial MT"/>
                <a:cs typeface="Arial MT"/>
              </a:rPr>
              <a:t>Deleting</a:t>
            </a:r>
            <a:r>
              <a:rPr sz="4400" b="0" spc="-5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4400" b="0" dirty="0">
                <a:solidFill>
                  <a:srgbClr val="000000"/>
                </a:solidFill>
                <a:latin typeface="Arial MT"/>
                <a:cs typeface="Arial MT"/>
              </a:rPr>
              <a:t>a</a:t>
            </a:r>
            <a:r>
              <a:rPr sz="4400" b="0" spc="-5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4400" b="0" spc="-5" dirty="0">
                <a:solidFill>
                  <a:srgbClr val="000000"/>
                </a:solidFill>
                <a:latin typeface="Arial MT"/>
                <a:cs typeface="Arial MT"/>
              </a:rPr>
              <a:t>Table</a:t>
            </a:r>
            <a:endParaRPr sz="44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140074" y="1627186"/>
            <a:ext cx="3771900" cy="2603500"/>
            <a:chOff x="1458912" y="1627186"/>
            <a:chExt cx="3771900" cy="2603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8437" y="1636711"/>
              <a:ext cx="3733799" cy="24860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63674" y="1631949"/>
              <a:ext cx="3743325" cy="2495550"/>
            </a:xfrm>
            <a:custGeom>
              <a:avLst/>
              <a:gdLst/>
              <a:ahLst/>
              <a:cxnLst/>
              <a:rect l="l" t="t" r="r" b="b"/>
              <a:pathLst>
                <a:path w="3743325" h="2495550">
                  <a:moveTo>
                    <a:pt x="0" y="0"/>
                  </a:moveTo>
                  <a:lnTo>
                    <a:pt x="3743324" y="0"/>
                  </a:lnTo>
                  <a:lnTo>
                    <a:pt x="3743324" y="2495549"/>
                  </a:lnTo>
                  <a:lnTo>
                    <a:pt x="0" y="249554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41775" y="2908300"/>
              <a:ext cx="1189036" cy="1322386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5926137" y="4413251"/>
            <a:ext cx="4305300" cy="2295525"/>
            <a:chOff x="4244975" y="4413250"/>
            <a:chExt cx="4305300" cy="229552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54500" y="4422775"/>
              <a:ext cx="4286249" cy="227647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249737" y="4418012"/>
              <a:ext cx="4295775" cy="2286000"/>
            </a:xfrm>
            <a:custGeom>
              <a:avLst/>
              <a:gdLst/>
              <a:ahLst/>
              <a:cxnLst/>
              <a:rect l="l" t="t" r="r" b="b"/>
              <a:pathLst>
                <a:path w="4295775" h="2286000">
                  <a:moveTo>
                    <a:pt x="0" y="0"/>
                  </a:moveTo>
                  <a:lnTo>
                    <a:pt x="4295774" y="0"/>
                  </a:lnTo>
                  <a:lnTo>
                    <a:pt x="4295774" y="2285999"/>
                  </a:lnTo>
                  <a:lnTo>
                    <a:pt x="0" y="2285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9556" y="231813"/>
            <a:ext cx="8648065" cy="133413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3971925" marR="5080" indent="-3959860">
              <a:lnSpc>
                <a:spcPts val="5030"/>
              </a:lnSpc>
              <a:spcBef>
                <a:spcPts val="445"/>
              </a:spcBef>
            </a:pPr>
            <a:r>
              <a:rPr sz="4400" b="0" spc="-5" dirty="0">
                <a:solidFill>
                  <a:srgbClr val="000000"/>
                </a:solidFill>
                <a:latin typeface="Arial MT"/>
                <a:cs typeface="Arial MT"/>
              </a:rPr>
              <a:t>Restoring</a:t>
            </a:r>
            <a:r>
              <a:rPr sz="4400" b="0" spc="-2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4400" b="0" dirty="0">
                <a:solidFill>
                  <a:srgbClr val="000000"/>
                </a:solidFill>
                <a:latin typeface="Arial MT"/>
                <a:cs typeface="Arial MT"/>
              </a:rPr>
              <a:t>a</a:t>
            </a:r>
            <a:r>
              <a:rPr sz="4400" b="0" spc="-2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4400" b="0" spc="-5" dirty="0">
                <a:solidFill>
                  <a:srgbClr val="000000"/>
                </a:solidFill>
                <a:latin typeface="Arial MT"/>
                <a:cs typeface="Arial MT"/>
              </a:rPr>
              <a:t>database</a:t>
            </a:r>
            <a:r>
              <a:rPr sz="4400" b="0" spc="-2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4400" b="0" spc="-10" dirty="0">
                <a:solidFill>
                  <a:srgbClr val="000000"/>
                </a:solidFill>
                <a:latin typeface="Arial MT"/>
                <a:cs typeface="Arial MT"/>
              </a:rPr>
              <a:t>from</a:t>
            </a:r>
            <a:r>
              <a:rPr sz="4400" b="0" spc="-3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4400" b="0" spc="-5" dirty="0">
                <a:solidFill>
                  <a:srgbClr val="000000"/>
                </a:solidFill>
                <a:latin typeface="Arial MT"/>
                <a:cs typeface="Arial MT"/>
              </a:rPr>
              <a:t>an</a:t>
            </a:r>
            <a:r>
              <a:rPr sz="4400" b="0" spc="-2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4400" b="0" spc="-10" dirty="0">
                <a:solidFill>
                  <a:srgbClr val="000000"/>
                </a:solidFill>
                <a:latin typeface="Arial MT"/>
                <a:cs typeface="Arial MT"/>
              </a:rPr>
              <a:t>SQL </a:t>
            </a:r>
            <a:r>
              <a:rPr sz="4400" b="0" spc="-12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4400" b="0" spc="-5" dirty="0">
                <a:solidFill>
                  <a:srgbClr val="000000"/>
                </a:solidFill>
                <a:latin typeface="Arial MT"/>
                <a:cs typeface="Arial MT"/>
              </a:rPr>
              <a:t>file</a:t>
            </a:r>
            <a:endParaRPr sz="44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292474" y="1706562"/>
            <a:ext cx="6191250" cy="4716780"/>
            <a:chOff x="1611312" y="1706562"/>
            <a:chExt cx="6191250" cy="4716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1312" y="1708150"/>
              <a:ext cx="6191249" cy="47148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54500" y="1706562"/>
              <a:ext cx="1189036" cy="13223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3388" y="550900"/>
            <a:ext cx="43097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400" b="0" spc="-5" dirty="0">
                <a:solidFill>
                  <a:srgbClr val="000000"/>
                </a:solidFill>
                <a:latin typeface="Arial MT"/>
                <a:cs typeface="Arial MT"/>
              </a:rPr>
              <a:t>Database</a:t>
            </a:r>
            <a:r>
              <a:rPr sz="4400" b="0" spc="-9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4400" b="0" spc="-5" dirty="0">
                <a:solidFill>
                  <a:srgbClr val="000000"/>
                </a:solidFill>
                <a:latin typeface="Arial MT"/>
                <a:cs typeface="Arial MT"/>
              </a:rPr>
              <a:t>Design</a:t>
            </a:r>
            <a:endParaRPr sz="44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4337" y="2360612"/>
            <a:ext cx="7781924" cy="4286249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11243" y="550900"/>
            <a:ext cx="24123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400" b="0" spc="-5" dirty="0">
                <a:solidFill>
                  <a:srgbClr val="000000"/>
                </a:solidFill>
                <a:latin typeface="Arial MT"/>
                <a:cs typeface="Arial MT"/>
              </a:rPr>
              <a:t>Summary</a:t>
            </a:r>
            <a:endParaRPr sz="4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37442" y="1912099"/>
            <a:ext cx="8540750" cy="38343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335" indent="-255270">
              <a:lnSpc>
                <a:spcPts val="3754"/>
              </a:lnSpc>
              <a:spcBef>
                <a:spcPts val="100"/>
              </a:spcBef>
              <a:buChar char="•"/>
              <a:tabLst>
                <a:tab pos="267970" algn="l"/>
              </a:tabLst>
            </a:pPr>
            <a:r>
              <a:rPr sz="3200" spc="-5" dirty="0">
                <a:latin typeface="Arial MT"/>
                <a:cs typeface="Arial MT"/>
              </a:rPr>
              <a:t>Concept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of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databases</a:t>
            </a:r>
            <a:endParaRPr sz="3200">
              <a:latin typeface="Arial MT"/>
              <a:cs typeface="Arial MT"/>
            </a:endParaRPr>
          </a:p>
          <a:p>
            <a:pPr marL="267335" indent="-255270">
              <a:lnSpc>
                <a:spcPts val="3675"/>
              </a:lnSpc>
              <a:buChar char="•"/>
              <a:tabLst>
                <a:tab pos="267970" algn="l"/>
              </a:tabLst>
            </a:pPr>
            <a:r>
              <a:rPr sz="3200" spc="-10" dirty="0">
                <a:latin typeface="Arial MT"/>
                <a:cs typeface="Arial MT"/>
              </a:rPr>
              <a:t>Tables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and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Fields</a:t>
            </a:r>
            <a:endParaRPr sz="3200">
              <a:latin typeface="Arial MT"/>
              <a:cs typeface="Arial MT"/>
            </a:endParaRPr>
          </a:p>
          <a:p>
            <a:pPr marL="267335" indent="-255270">
              <a:lnSpc>
                <a:spcPts val="3675"/>
              </a:lnSpc>
              <a:buChar char="•"/>
              <a:tabLst>
                <a:tab pos="267970" algn="l"/>
              </a:tabLst>
            </a:pPr>
            <a:r>
              <a:rPr sz="3200" spc="-10" dirty="0">
                <a:latin typeface="Arial MT"/>
                <a:cs typeface="Arial MT"/>
              </a:rPr>
              <a:t>Field</a:t>
            </a:r>
            <a:r>
              <a:rPr sz="3200" spc="-5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Types</a:t>
            </a:r>
            <a:endParaRPr sz="3200">
              <a:latin typeface="Arial MT"/>
              <a:cs typeface="Arial MT"/>
            </a:endParaRPr>
          </a:p>
          <a:p>
            <a:pPr marL="267335" indent="-255270">
              <a:lnSpc>
                <a:spcPts val="3675"/>
              </a:lnSpc>
              <a:buChar char="•"/>
              <a:tabLst>
                <a:tab pos="267970" algn="l"/>
              </a:tabLst>
            </a:pPr>
            <a:r>
              <a:rPr sz="3200" spc="-5" dirty="0">
                <a:latin typeface="Arial MT"/>
                <a:cs typeface="Arial MT"/>
              </a:rPr>
              <a:t>phpMyAdmin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Tool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for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manipulating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databases</a:t>
            </a:r>
            <a:endParaRPr sz="3200">
              <a:latin typeface="Arial MT"/>
              <a:cs typeface="Arial MT"/>
            </a:endParaRPr>
          </a:p>
          <a:p>
            <a:pPr marL="267335" indent="-255270">
              <a:lnSpc>
                <a:spcPts val="3675"/>
              </a:lnSpc>
              <a:buChar char="•"/>
              <a:tabLst>
                <a:tab pos="267970" algn="l"/>
              </a:tabLst>
            </a:pPr>
            <a:r>
              <a:rPr sz="3200" spc="-5" dirty="0">
                <a:latin typeface="Arial MT"/>
                <a:cs typeface="Arial MT"/>
              </a:rPr>
              <a:t>Creation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of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database</a:t>
            </a:r>
            <a:endParaRPr sz="3200">
              <a:latin typeface="Arial MT"/>
              <a:cs typeface="Arial MT"/>
            </a:endParaRPr>
          </a:p>
          <a:p>
            <a:pPr marL="267335" indent="-255270">
              <a:lnSpc>
                <a:spcPts val="3675"/>
              </a:lnSpc>
              <a:buChar char="•"/>
              <a:tabLst>
                <a:tab pos="267970" algn="l"/>
              </a:tabLst>
            </a:pPr>
            <a:r>
              <a:rPr sz="3200" spc="-5" dirty="0">
                <a:latin typeface="Arial MT"/>
                <a:cs typeface="Arial MT"/>
              </a:rPr>
              <a:t>How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to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add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and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edit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records</a:t>
            </a:r>
            <a:endParaRPr sz="3200">
              <a:latin typeface="Arial MT"/>
              <a:cs typeface="Arial MT"/>
            </a:endParaRPr>
          </a:p>
          <a:p>
            <a:pPr marL="267335" indent="-255270">
              <a:lnSpc>
                <a:spcPts val="3675"/>
              </a:lnSpc>
              <a:buChar char="•"/>
              <a:tabLst>
                <a:tab pos="267970" algn="l"/>
              </a:tabLst>
            </a:pPr>
            <a:r>
              <a:rPr sz="3200" spc="-5" dirty="0">
                <a:latin typeface="Arial MT"/>
                <a:cs typeface="Arial MT"/>
              </a:rPr>
              <a:t>How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to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back-up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database</a:t>
            </a:r>
            <a:endParaRPr sz="3200">
              <a:latin typeface="Arial MT"/>
              <a:cs typeface="Arial MT"/>
            </a:endParaRPr>
          </a:p>
          <a:p>
            <a:pPr marL="267335" indent="-255270">
              <a:lnSpc>
                <a:spcPts val="3760"/>
              </a:lnSpc>
              <a:buChar char="•"/>
              <a:tabLst>
                <a:tab pos="267970" algn="l"/>
              </a:tabLst>
            </a:pPr>
            <a:r>
              <a:rPr sz="3200" spc="-5" dirty="0">
                <a:latin typeface="Arial MT"/>
                <a:cs typeface="Arial MT"/>
              </a:rPr>
              <a:t>Database</a:t>
            </a:r>
            <a:r>
              <a:rPr sz="3200" spc="-5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Design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92304" y="1932126"/>
            <a:ext cx="9058910" cy="2511425"/>
            <a:chOff x="511142" y="1932125"/>
            <a:chExt cx="9058910" cy="25114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6884" y="1932125"/>
              <a:ext cx="8906855" cy="251113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9717" y="2351076"/>
              <a:ext cx="9001188" cy="157163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39717" y="2351076"/>
              <a:ext cx="9001760" cy="1572260"/>
            </a:xfrm>
            <a:custGeom>
              <a:avLst/>
              <a:gdLst/>
              <a:ahLst/>
              <a:cxnLst/>
              <a:rect l="l" t="t" r="r" b="b"/>
              <a:pathLst>
                <a:path w="9001760" h="1572260">
                  <a:moveTo>
                    <a:pt x="0" y="0"/>
                  </a:moveTo>
                  <a:lnTo>
                    <a:pt x="8739243" y="0"/>
                  </a:lnTo>
                  <a:lnTo>
                    <a:pt x="9001188" y="261944"/>
                  </a:lnTo>
                  <a:lnTo>
                    <a:pt x="9001188" y="1571635"/>
                  </a:lnTo>
                  <a:lnTo>
                    <a:pt x="261944" y="1571635"/>
                  </a:lnTo>
                  <a:lnTo>
                    <a:pt x="0" y="1309691"/>
                  </a:lnTo>
                  <a:lnTo>
                    <a:pt x="0" y="0"/>
                  </a:lnTo>
                  <a:close/>
                </a:path>
              </a:pathLst>
            </a:custGeom>
            <a:ln w="571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072472" y="2745875"/>
            <a:ext cx="5295265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5300" spc="-5" dirty="0">
                <a:solidFill>
                  <a:srgbClr val="0000FF"/>
                </a:solidFill>
              </a:rPr>
              <a:t>MySQL</a:t>
            </a:r>
            <a:r>
              <a:rPr sz="5300" spc="-50" dirty="0">
                <a:solidFill>
                  <a:srgbClr val="0000FF"/>
                </a:solidFill>
              </a:rPr>
              <a:t> </a:t>
            </a:r>
            <a:r>
              <a:rPr sz="5300" spc="-5" dirty="0">
                <a:solidFill>
                  <a:srgbClr val="0000FF"/>
                </a:solidFill>
              </a:rPr>
              <a:t>and</a:t>
            </a:r>
            <a:r>
              <a:rPr sz="5300" spc="-55" dirty="0">
                <a:solidFill>
                  <a:srgbClr val="0000FF"/>
                </a:solidFill>
              </a:rPr>
              <a:t> </a:t>
            </a:r>
            <a:r>
              <a:rPr sz="5300" spc="-10" dirty="0">
                <a:solidFill>
                  <a:srgbClr val="0000FF"/>
                </a:solidFill>
              </a:rPr>
              <a:t>PHP</a:t>
            </a:r>
            <a:endParaRPr sz="53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4400" y="301625"/>
            <a:ext cx="9069387" cy="12604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62274" y="672846"/>
            <a:ext cx="73875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Connecting</a:t>
            </a:r>
            <a:r>
              <a:rPr spc="-30" dirty="0"/>
              <a:t> </a:t>
            </a:r>
            <a:r>
              <a:rPr spc="-5" dirty="0"/>
              <a:t>to</a:t>
            </a:r>
            <a:r>
              <a:rPr spc="-25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spc="-5" dirty="0"/>
              <a:t>MySQL</a:t>
            </a:r>
            <a:r>
              <a:rPr spc="-25" dirty="0"/>
              <a:t> </a:t>
            </a:r>
            <a:r>
              <a:rPr spc="-5" dirty="0"/>
              <a:t>DBMS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06650" y="2065336"/>
            <a:ext cx="8529955" cy="1933222"/>
          </a:xfrm>
          <a:prstGeom prst="rect">
            <a:avLst/>
          </a:prstGeom>
          <a:solidFill>
            <a:srgbClr val="FFFF99"/>
          </a:solidFill>
          <a:ln w="9524">
            <a:solidFill>
              <a:srgbClr val="FF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427990" marR="495934" indent="-281940">
              <a:lnSpc>
                <a:spcPts val="3679"/>
              </a:lnSpc>
              <a:spcBef>
                <a:spcPts val="275"/>
              </a:spcBef>
              <a:buChar char="•"/>
              <a:tabLst>
                <a:tab pos="428625" algn="l"/>
              </a:tabLst>
            </a:pPr>
            <a:r>
              <a:rPr sz="3200" b="1" spc="-5" dirty="0">
                <a:latin typeface="Arial"/>
                <a:cs typeface="Arial"/>
              </a:rPr>
              <a:t>In </a:t>
            </a:r>
            <a:r>
              <a:rPr sz="3200" b="1" spc="-10" dirty="0">
                <a:latin typeface="Arial"/>
                <a:cs typeface="Arial"/>
              </a:rPr>
              <a:t>order </a:t>
            </a:r>
            <a:r>
              <a:rPr sz="3200" b="1" spc="-5" dirty="0">
                <a:latin typeface="Arial"/>
                <a:cs typeface="Arial"/>
              </a:rPr>
              <a:t>for </a:t>
            </a:r>
            <a:r>
              <a:rPr sz="3200" b="1" spc="-10" dirty="0">
                <a:latin typeface="Arial"/>
                <a:cs typeface="Arial"/>
              </a:rPr>
              <a:t>our PHP </a:t>
            </a:r>
            <a:r>
              <a:rPr sz="3200" b="1" spc="-5" dirty="0">
                <a:latin typeface="Arial"/>
                <a:cs typeface="Arial"/>
              </a:rPr>
              <a:t>script to access </a:t>
            </a:r>
            <a:r>
              <a:rPr sz="3200" b="1" dirty="0">
                <a:latin typeface="Arial"/>
                <a:cs typeface="Arial"/>
              </a:rPr>
              <a:t>a 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database </a:t>
            </a:r>
            <a:r>
              <a:rPr sz="3200" b="1" spc="-5" dirty="0">
                <a:latin typeface="Arial"/>
                <a:cs typeface="Arial"/>
              </a:rPr>
              <a:t>we </a:t>
            </a:r>
            <a:r>
              <a:rPr sz="3200" b="1" spc="-10" dirty="0">
                <a:latin typeface="Arial"/>
                <a:cs typeface="Arial"/>
              </a:rPr>
              <a:t>need </a:t>
            </a:r>
            <a:r>
              <a:rPr sz="3200" b="1" spc="-5" dirty="0">
                <a:latin typeface="Arial"/>
                <a:cs typeface="Arial"/>
              </a:rPr>
              <a:t>to form </a:t>
            </a:r>
            <a:r>
              <a:rPr sz="3200" b="1" dirty="0">
                <a:latin typeface="Arial"/>
                <a:cs typeface="Arial"/>
              </a:rPr>
              <a:t>a </a:t>
            </a:r>
            <a:r>
              <a:rPr sz="3200" b="1" spc="-5" dirty="0">
                <a:latin typeface="Arial"/>
                <a:cs typeface="Arial"/>
              </a:rPr>
              <a:t>connection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from the script to the </a:t>
            </a:r>
            <a:r>
              <a:rPr sz="3200" b="1" spc="-10" dirty="0">
                <a:latin typeface="Arial"/>
                <a:cs typeface="Arial"/>
              </a:rPr>
              <a:t>database </a:t>
            </a:r>
            <a:r>
              <a:rPr sz="3200" b="1" spc="-5" dirty="0">
                <a:latin typeface="Arial"/>
                <a:cs typeface="Arial"/>
              </a:rPr>
              <a:t> management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system.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5225" y="4708525"/>
            <a:ext cx="8529955" cy="380232"/>
          </a:xfrm>
          <a:prstGeom prst="rect">
            <a:avLst/>
          </a:prstGeom>
          <a:ln w="9524">
            <a:solidFill>
              <a:srgbClr val="FF0000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85090">
              <a:spcBef>
                <a:spcPts val="85"/>
              </a:spcBef>
            </a:pPr>
            <a:r>
              <a:rPr sz="2400" dirty="0">
                <a:latin typeface="Arial MT"/>
                <a:cs typeface="Arial MT"/>
              </a:rPr>
              <a:t>resourceId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mysql_connect(server,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username,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password);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01540" y="5635789"/>
            <a:ext cx="3992879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835" indent="-191135">
              <a:lnSpc>
                <a:spcPts val="2790"/>
              </a:lnSpc>
              <a:spcBef>
                <a:spcPts val="100"/>
              </a:spcBef>
              <a:buChar char="•"/>
              <a:tabLst>
                <a:tab pos="203835" algn="l"/>
              </a:tabLst>
            </a:pPr>
            <a:r>
              <a:rPr sz="2400" spc="-5" dirty="0">
                <a:latin typeface="Arial MT"/>
                <a:cs typeface="Arial MT"/>
              </a:rPr>
              <a:t>Server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DBMS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server</a:t>
            </a:r>
            <a:endParaRPr sz="2400">
              <a:latin typeface="Arial MT"/>
              <a:cs typeface="Arial MT"/>
            </a:endParaRPr>
          </a:p>
          <a:p>
            <a:pPr marL="203835" indent="-191135">
              <a:lnSpc>
                <a:spcPts val="2700"/>
              </a:lnSpc>
              <a:buChar char="•"/>
              <a:tabLst>
                <a:tab pos="203835" algn="l"/>
              </a:tabLst>
            </a:pPr>
            <a:r>
              <a:rPr sz="2400" spc="-5" dirty="0">
                <a:latin typeface="Arial MT"/>
                <a:cs typeface="Arial MT"/>
              </a:rPr>
              <a:t>username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your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username</a:t>
            </a:r>
            <a:endParaRPr sz="2400">
              <a:latin typeface="Arial MT"/>
              <a:cs typeface="Arial MT"/>
            </a:endParaRPr>
          </a:p>
          <a:p>
            <a:pPr marL="203835" indent="-191135">
              <a:lnSpc>
                <a:spcPts val="2790"/>
              </a:lnSpc>
              <a:buChar char="•"/>
              <a:tabLst>
                <a:tab pos="203835" algn="l"/>
              </a:tabLst>
            </a:pPr>
            <a:r>
              <a:rPr sz="2400" spc="-5" dirty="0">
                <a:latin typeface="Arial MT"/>
                <a:cs typeface="Arial MT"/>
              </a:rPr>
              <a:t>password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your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password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4400" y="301625"/>
            <a:ext cx="9069387" cy="12604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62274" y="672846"/>
            <a:ext cx="73875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Connecting</a:t>
            </a:r>
            <a:r>
              <a:rPr spc="-30" dirty="0"/>
              <a:t> </a:t>
            </a:r>
            <a:r>
              <a:rPr spc="-5" dirty="0"/>
              <a:t>to</a:t>
            </a:r>
            <a:r>
              <a:rPr spc="-25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spc="-5" dirty="0"/>
              <a:t>MySQL</a:t>
            </a:r>
            <a:r>
              <a:rPr spc="-25" dirty="0"/>
              <a:t> </a:t>
            </a:r>
            <a:r>
              <a:rPr spc="-5" dirty="0"/>
              <a:t>DBMS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06650" y="2065336"/>
            <a:ext cx="8529955" cy="1933222"/>
          </a:xfrm>
          <a:prstGeom prst="rect">
            <a:avLst/>
          </a:prstGeom>
          <a:solidFill>
            <a:srgbClr val="FFFF99"/>
          </a:solidFill>
          <a:ln w="9524">
            <a:solidFill>
              <a:srgbClr val="FF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427990" marR="495934" indent="-281940">
              <a:lnSpc>
                <a:spcPts val="3679"/>
              </a:lnSpc>
              <a:spcBef>
                <a:spcPts val="275"/>
              </a:spcBef>
              <a:buChar char="•"/>
              <a:tabLst>
                <a:tab pos="428625" algn="l"/>
              </a:tabLst>
            </a:pPr>
            <a:r>
              <a:rPr sz="3200" b="1" spc="-5" dirty="0">
                <a:latin typeface="Arial"/>
                <a:cs typeface="Arial"/>
              </a:rPr>
              <a:t>In </a:t>
            </a:r>
            <a:r>
              <a:rPr sz="3200" b="1" spc="-10" dirty="0">
                <a:latin typeface="Arial"/>
                <a:cs typeface="Arial"/>
              </a:rPr>
              <a:t>order </a:t>
            </a:r>
            <a:r>
              <a:rPr sz="3200" b="1" spc="-5" dirty="0">
                <a:latin typeface="Arial"/>
                <a:cs typeface="Arial"/>
              </a:rPr>
              <a:t>for </a:t>
            </a:r>
            <a:r>
              <a:rPr sz="3200" b="1" spc="-10" dirty="0">
                <a:latin typeface="Arial"/>
                <a:cs typeface="Arial"/>
              </a:rPr>
              <a:t>our PHP </a:t>
            </a:r>
            <a:r>
              <a:rPr sz="3200" b="1" spc="-5" dirty="0">
                <a:latin typeface="Arial"/>
                <a:cs typeface="Arial"/>
              </a:rPr>
              <a:t>script to access </a:t>
            </a:r>
            <a:r>
              <a:rPr sz="3200" b="1" dirty="0">
                <a:latin typeface="Arial"/>
                <a:cs typeface="Arial"/>
              </a:rPr>
              <a:t>a 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database </a:t>
            </a:r>
            <a:r>
              <a:rPr sz="3200" b="1" spc="-5" dirty="0">
                <a:latin typeface="Arial"/>
                <a:cs typeface="Arial"/>
              </a:rPr>
              <a:t>we </a:t>
            </a:r>
            <a:r>
              <a:rPr sz="3200" b="1" spc="-10" dirty="0">
                <a:latin typeface="Arial"/>
                <a:cs typeface="Arial"/>
              </a:rPr>
              <a:t>need </a:t>
            </a:r>
            <a:r>
              <a:rPr sz="3200" b="1" spc="-5" dirty="0">
                <a:latin typeface="Arial"/>
                <a:cs typeface="Arial"/>
              </a:rPr>
              <a:t>to form </a:t>
            </a:r>
            <a:r>
              <a:rPr sz="3200" b="1" dirty="0">
                <a:latin typeface="Arial"/>
                <a:cs typeface="Arial"/>
              </a:rPr>
              <a:t>a </a:t>
            </a:r>
            <a:r>
              <a:rPr sz="3200" b="1" spc="-5" dirty="0">
                <a:latin typeface="Arial"/>
                <a:cs typeface="Arial"/>
              </a:rPr>
              <a:t>connection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from the script to the </a:t>
            </a:r>
            <a:r>
              <a:rPr sz="3200" b="1" spc="-10" dirty="0">
                <a:latin typeface="Arial"/>
                <a:cs typeface="Arial"/>
              </a:rPr>
              <a:t>database </a:t>
            </a:r>
            <a:r>
              <a:rPr sz="3200" b="1" spc="-5" dirty="0">
                <a:latin typeface="Arial"/>
                <a:cs typeface="Arial"/>
              </a:rPr>
              <a:t> management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system.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5225" y="4708525"/>
            <a:ext cx="8529955" cy="380232"/>
          </a:xfrm>
          <a:prstGeom prst="rect">
            <a:avLst/>
          </a:prstGeom>
          <a:ln w="9524">
            <a:solidFill>
              <a:srgbClr val="FF0000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85090">
              <a:spcBef>
                <a:spcPts val="85"/>
              </a:spcBef>
            </a:pPr>
            <a:r>
              <a:rPr sz="2400" dirty="0">
                <a:latin typeface="Arial MT"/>
                <a:cs typeface="Arial MT"/>
              </a:rPr>
              <a:t>resourceId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mysql_connect(server,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username,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password);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01540" y="5635789"/>
            <a:ext cx="8584565" cy="1419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835" indent="-191135">
              <a:lnSpc>
                <a:spcPts val="2790"/>
              </a:lnSpc>
              <a:spcBef>
                <a:spcPts val="100"/>
              </a:spcBef>
              <a:buChar char="•"/>
              <a:tabLst>
                <a:tab pos="203835" algn="l"/>
              </a:tabLst>
            </a:pP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function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returns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resource-identifier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type.</a:t>
            </a:r>
            <a:endParaRPr sz="2400" dirty="0">
              <a:latin typeface="Arial MT"/>
              <a:cs typeface="Arial MT"/>
            </a:endParaRPr>
          </a:p>
          <a:p>
            <a:pPr marL="119380" marR="5080" indent="-107314">
              <a:lnSpc>
                <a:spcPts val="2700"/>
              </a:lnSpc>
              <a:spcBef>
                <a:spcPts val="150"/>
              </a:spcBef>
              <a:buChar char="•"/>
              <a:tabLst>
                <a:tab pos="203835" algn="l"/>
              </a:tabLst>
            </a:pPr>
            <a:r>
              <a:rPr sz="2400" dirty="0">
                <a:latin typeface="Arial MT"/>
                <a:cs typeface="Arial MT"/>
              </a:rPr>
              <a:t>a </a:t>
            </a:r>
            <a:r>
              <a:rPr sz="2400" spc="-5" dirty="0">
                <a:latin typeface="Arial MT"/>
                <a:cs typeface="Arial MT"/>
              </a:rPr>
              <a:t>PHP </a:t>
            </a:r>
            <a:r>
              <a:rPr sz="2400" dirty="0">
                <a:latin typeface="Arial MT"/>
                <a:cs typeface="Arial MT"/>
              </a:rPr>
              <a:t>script can connect </a:t>
            </a:r>
            <a:r>
              <a:rPr sz="2400" spc="-5" dirty="0">
                <a:latin typeface="Arial MT"/>
                <a:cs typeface="Arial MT"/>
              </a:rPr>
              <a:t>to </a:t>
            </a:r>
            <a:r>
              <a:rPr sz="2400" dirty="0">
                <a:latin typeface="Arial MT"/>
                <a:cs typeface="Arial MT"/>
              </a:rPr>
              <a:t>a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DBMS </a:t>
            </a:r>
            <a:r>
              <a:rPr sz="2400" b="1" spc="-5" dirty="0">
                <a:latin typeface="Arial"/>
                <a:cs typeface="Arial"/>
              </a:rPr>
              <a:t>anywhere in </a:t>
            </a:r>
            <a:r>
              <a:rPr sz="2400" b="1" dirty="0">
                <a:latin typeface="Arial"/>
                <a:cs typeface="Arial"/>
              </a:rPr>
              <a:t>the world</a:t>
            </a:r>
            <a:r>
              <a:rPr sz="2400" dirty="0">
                <a:latin typeface="Arial MT"/>
                <a:cs typeface="Arial MT"/>
              </a:rPr>
              <a:t>,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long as it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 </a:t>
            </a:r>
            <a:r>
              <a:rPr sz="2400" dirty="0">
                <a:latin typeface="Arial MT"/>
                <a:cs typeface="Arial MT"/>
              </a:rPr>
              <a:t>connected</a:t>
            </a:r>
            <a:r>
              <a:rPr sz="2400" spc="-5" dirty="0">
                <a:latin typeface="Arial MT"/>
                <a:cs typeface="Arial MT"/>
              </a:rPr>
              <a:t> to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internet.</a:t>
            </a:r>
            <a:endParaRPr sz="2400" dirty="0">
              <a:latin typeface="Arial MT"/>
              <a:cs typeface="Arial MT"/>
            </a:endParaRPr>
          </a:p>
          <a:p>
            <a:pPr marL="203835" indent="-191135">
              <a:lnSpc>
                <a:spcPts val="2640"/>
              </a:lnSpc>
              <a:buChar char="•"/>
              <a:tabLst>
                <a:tab pos="203835" algn="l"/>
              </a:tabLst>
            </a:pPr>
            <a:r>
              <a:rPr sz="2400" spc="-5" dirty="0">
                <a:latin typeface="Arial MT"/>
                <a:cs typeface="Arial MT"/>
              </a:rPr>
              <a:t>we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also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connect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to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multiple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DBMS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same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time.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4400" y="301625"/>
            <a:ext cx="9069387" cy="12604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62274" y="672846"/>
            <a:ext cx="50380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Selecting</a:t>
            </a:r>
            <a:r>
              <a:rPr spc="-60" dirty="0"/>
              <a:t> </a:t>
            </a:r>
            <a:r>
              <a:rPr dirty="0"/>
              <a:t>a</a:t>
            </a:r>
            <a:r>
              <a:rPr spc="-45" dirty="0"/>
              <a:t> </a:t>
            </a:r>
            <a:r>
              <a:rPr spc="-5" dirty="0"/>
              <a:t>database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06650" y="2065336"/>
            <a:ext cx="8529955" cy="984244"/>
          </a:xfrm>
          <a:prstGeom prst="rect">
            <a:avLst/>
          </a:prstGeom>
          <a:solidFill>
            <a:srgbClr val="FFFF99"/>
          </a:solidFill>
          <a:ln w="9524">
            <a:solidFill>
              <a:srgbClr val="FF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427990" marR="1213485" indent="-281940">
              <a:lnSpc>
                <a:spcPts val="3679"/>
              </a:lnSpc>
              <a:spcBef>
                <a:spcPts val="275"/>
              </a:spcBef>
              <a:buChar char="•"/>
              <a:tabLst>
                <a:tab pos="428625" algn="l"/>
              </a:tabLst>
            </a:pPr>
            <a:r>
              <a:rPr sz="3200" b="1" spc="-10" dirty="0">
                <a:latin typeface="Arial"/>
                <a:cs typeface="Arial"/>
              </a:rPr>
              <a:t>Once </a:t>
            </a:r>
            <a:r>
              <a:rPr sz="3200" b="1" spc="-5" dirty="0">
                <a:latin typeface="Arial"/>
                <a:cs typeface="Arial"/>
              </a:rPr>
              <a:t>connected to </a:t>
            </a:r>
            <a:r>
              <a:rPr sz="3200" b="1" dirty="0">
                <a:latin typeface="Arial"/>
                <a:cs typeface="Arial"/>
              </a:rPr>
              <a:t>a </a:t>
            </a:r>
            <a:r>
              <a:rPr sz="3200" b="1" spc="-5" dirty="0">
                <a:latin typeface="Arial"/>
                <a:cs typeface="Arial"/>
              </a:rPr>
              <a:t>DBMS, we can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select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database.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63788" y="3922712"/>
            <a:ext cx="8529955" cy="380232"/>
          </a:xfrm>
          <a:prstGeom prst="rect">
            <a:avLst/>
          </a:prstGeom>
          <a:ln w="9524">
            <a:solidFill>
              <a:srgbClr val="FF0000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85725">
              <a:spcBef>
                <a:spcPts val="85"/>
              </a:spcBef>
            </a:pPr>
            <a:r>
              <a:rPr sz="2400" dirty="0">
                <a:latin typeface="Arial MT"/>
                <a:cs typeface="Arial MT"/>
              </a:rPr>
              <a:t>mysql_select_db(databasename,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resourceId);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01540" y="5207164"/>
            <a:ext cx="7911465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835" indent="-191135">
              <a:lnSpc>
                <a:spcPts val="2790"/>
              </a:lnSpc>
              <a:spcBef>
                <a:spcPts val="100"/>
              </a:spcBef>
              <a:buChar char="•"/>
              <a:tabLst>
                <a:tab pos="203835" algn="l"/>
              </a:tabLst>
            </a:pP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resourceId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one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returned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by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mysql_connect()</a:t>
            </a:r>
            <a:endParaRPr sz="2400">
              <a:latin typeface="Arial MT"/>
              <a:cs typeface="Arial MT"/>
            </a:endParaRPr>
          </a:p>
          <a:p>
            <a:pPr marL="119380" marR="5080" indent="-107314">
              <a:lnSpc>
                <a:spcPts val="2700"/>
              </a:lnSpc>
              <a:spcBef>
                <a:spcPts val="150"/>
              </a:spcBef>
              <a:buChar char="•"/>
              <a:tabLst>
                <a:tab pos="203835" algn="l"/>
              </a:tabLst>
            </a:pP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function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returns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true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if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selection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succeeded;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false,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otherwise.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92304" y="1941270"/>
            <a:ext cx="9058910" cy="2564765"/>
            <a:chOff x="511142" y="1941269"/>
            <a:chExt cx="9058910" cy="25647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6884" y="1941269"/>
              <a:ext cx="8906855" cy="256428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9717" y="2351076"/>
              <a:ext cx="9001188" cy="16430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39717" y="2351076"/>
              <a:ext cx="9001760" cy="1643380"/>
            </a:xfrm>
            <a:custGeom>
              <a:avLst/>
              <a:gdLst/>
              <a:ahLst/>
              <a:cxnLst/>
              <a:rect l="l" t="t" r="r" b="b"/>
              <a:pathLst>
                <a:path w="9001760" h="1643379">
                  <a:moveTo>
                    <a:pt x="0" y="0"/>
                  </a:moveTo>
                  <a:lnTo>
                    <a:pt x="8727336" y="0"/>
                  </a:lnTo>
                  <a:lnTo>
                    <a:pt x="9001188" y="273851"/>
                  </a:lnTo>
                  <a:lnTo>
                    <a:pt x="9001188" y="1643074"/>
                  </a:lnTo>
                  <a:lnTo>
                    <a:pt x="273851" y="1643074"/>
                  </a:lnTo>
                  <a:lnTo>
                    <a:pt x="0" y="1369222"/>
                  </a:lnTo>
                  <a:lnTo>
                    <a:pt x="0" y="0"/>
                  </a:lnTo>
                  <a:close/>
                </a:path>
              </a:pathLst>
            </a:custGeom>
            <a:ln w="571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12132" y="2758606"/>
            <a:ext cx="58153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800" spc="-5" dirty="0">
                <a:solidFill>
                  <a:srgbClr val="0000FF"/>
                </a:solidFill>
              </a:rPr>
              <a:t>Relational</a:t>
            </a:r>
            <a:r>
              <a:rPr sz="4800" spc="-95" dirty="0">
                <a:solidFill>
                  <a:srgbClr val="0000FF"/>
                </a:solidFill>
              </a:rPr>
              <a:t> </a:t>
            </a:r>
            <a:r>
              <a:rPr sz="4800" spc="-5" dirty="0">
                <a:solidFill>
                  <a:srgbClr val="0000FF"/>
                </a:solidFill>
              </a:rPr>
              <a:t>Database</a:t>
            </a:r>
            <a:endParaRPr sz="48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4400" y="301625"/>
            <a:ext cx="9069387" cy="16922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62274" y="672846"/>
            <a:ext cx="8178800" cy="123303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>
              <a:lnSpc>
                <a:spcPts val="4580"/>
              </a:lnSpc>
              <a:spcBef>
                <a:spcPts val="415"/>
              </a:spcBef>
            </a:pPr>
            <a:r>
              <a:rPr spc="-10" dirty="0">
                <a:solidFill>
                  <a:srgbClr val="FFFF00"/>
                </a:solidFill>
              </a:rPr>
              <a:t>Example: </a:t>
            </a:r>
            <a:r>
              <a:rPr spc="-5" dirty="0"/>
              <a:t>Connect to </a:t>
            </a:r>
            <a:r>
              <a:rPr dirty="0"/>
              <a:t>a </a:t>
            </a:r>
            <a:r>
              <a:rPr spc="-5" dirty="0"/>
              <a:t>DBMS and </a:t>
            </a:r>
            <a:r>
              <a:rPr spc="-1100" dirty="0"/>
              <a:t> </a:t>
            </a:r>
            <a:r>
              <a:rPr spc="-5" dirty="0"/>
              <a:t>access</a:t>
            </a:r>
            <a:r>
              <a:rPr spc="-10" dirty="0"/>
              <a:t> </a:t>
            </a:r>
            <a:r>
              <a:rPr spc="-5" dirty="0"/>
              <a:t>database</a:t>
            </a:r>
          </a:p>
        </p:txBody>
      </p:sp>
      <p:sp>
        <p:nvSpPr>
          <p:cNvPr id="4" name="object 4"/>
          <p:cNvSpPr/>
          <p:nvPr/>
        </p:nvSpPr>
        <p:spPr>
          <a:xfrm>
            <a:off x="2478088" y="2136775"/>
            <a:ext cx="8529955" cy="3714750"/>
          </a:xfrm>
          <a:custGeom>
            <a:avLst/>
            <a:gdLst/>
            <a:ahLst/>
            <a:cxnLst/>
            <a:rect l="l" t="t" r="r" b="b"/>
            <a:pathLst>
              <a:path w="8529955" h="3714750">
                <a:moveTo>
                  <a:pt x="0" y="0"/>
                </a:moveTo>
                <a:lnTo>
                  <a:pt x="8529636" y="0"/>
                </a:lnTo>
                <a:lnTo>
                  <a:pt x="8529636" y="3714749"/>
                </a:lnTo>
                <a:lnTo>
                  <a:pt x="0" y="371474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72977" y="1980413"/>
            <a:ext cx="8121650" cy="5361305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90805">
              <a:spcBef>
                <a:spcPts val="1320"/>
              </a:spcBef>
            </a:pPr>
            <a:r>
              <a:rPr sz="2400" spc="-5" dirty="0">
                <a:latin typeface="Arial MT"/>
                <a:cs typeface="Arial MT"/>
              </a:rPr>
              <a:t>&lt;?php</a:t>
            </a:r>
            <a:endParaRPr sz="2400" dirty="0">
              <a:latin typeface="Arial MT"/>
              <a:cs typeface="Arial MT"/>
            </a:endParaRPr>
          </a:p>
          <a:p>
            <a:pPr marL="548005" marR="917575" indent="-457200">
              <a:lnSpc>
                <a:spcPts val="4130"/>
              </a:lnSpc>
              <a:spcBef>
                <a:spcPts val="315"/>
              </a:spcBef>
            </a:pPr>
            <a:r>
              <a:rPr sz="2400" spc="-5" dirty="0">
                <a:latin typeface="Arial MT"/>
                <a:cs typeface="Arial MT"/>
              </a:rPr>
              <a:t>$dbLocalhost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mysql_connect("localhost",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"root",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"")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or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die("Could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not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connect: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"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.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mysql_error());</a:t>
            </a:r>
          </a:p>
          <a:p>
            <a:pPr marL="90805">
              <a:spcBef>
                <a:spcPts val="894"/>
              </a:spcBef>
            </a:pPr>
            <a:r>
              <a:rPr sz="2400" dirty="0">
                <a:latin typeface="Arial MT"/>
                <a:cs typeface="Arial MT"/>
              </a:rPr>
              <a:t>mysql_select_db("glassesrus",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$dbLocalhost)</a:t>
            </a:r>
            <a:endParaRPr sz="2400" dirty="0">
              <a:latin typeface="Arial MT"/>
              <a:cs typeface="Arial MT"/>
            </a:endParaRPr>
          </a:p>
          <a:p>
            <a:pPr marL="90805" marR="850900" indent="457200">
              <a:lnSpc>
                <a:spcPct val="143200"/>
              </a:lnSpc>
            </a:pPr>
            <a:r>
              <a:rPr sz="2400" spc="-5" dirty="0">
                <a:latin typeface="Arial MT"/>
                <a:cs typeface="Arial MT"/>
              </a:rPr>
              <a:t>or die("Could not find database: </a:t>
            </a:r>
            <a:r>
              <a:rPr sz="2400" dirty="0">
                <a:latin typeface="Arial MT"/>
                <a:cs typeface="Arial MT"/>
              </a:rPr>
              <a:t>" . mysql_error());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echo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"&lt;h1&gt;Connected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To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Database&lt;/h1&gt;";</a:t>
            </a:r>
            <a:endParaRPr sz="2400" dirty="0">
              <a:latin typeface="Arial MT"/>
              <a:cs typeface="Arial MT"/>
            </a:endParaRPr>
          </a:p>
          <a:p>
            <a:pPr marL="90805">
              <a:spcBef>
                <a:spcPts val="1245"/>
              </a:spcBef>
            </a:pPr>
            <a:r>
              <a:rPr sz="2400" spc="-5" dirty="0">
                <a:latin typeface="Arial MT"/>
                <a:cs typeface="Arial MT"/>
              </a:rPr>
              <a:t>?&gt;</a:t>
            </a:r>
            <a:endParaRPr sz="2400" dirty="0">
              <a:latin typeface="Arial MT"/>
              <a:cs typeface="Arial MT"/>
            </a:endParaRPr>
          </a:p>
          <a:p>
            <a:pPr>
              <a:spcBef>
                <a:spcPts val="30"/>
              </a:spcBef>
            </a:pPr>
            <a:endParaRPr sz="2100" dirty="0">
              <a:latin typeface="Arial MT"/>
              <a:cs typeface="Arial MT"/>
            </a:endParaRPr>
          </a:p>
          <a:p>
            <a:pPr marL="119380" marR="273685" indent="-107314">
              <a:lnSpc>
                <a:spcPts val="2700"/>
              </a:lnSpc>
              <a:buFont typeface="Arial MT"/>
              <a:buChar char="•"/>
              <a:tabLst>
                <a:tab pos="204470" algn="l"/>
              </a:tabLst>
            </a:pPr>
            <a:r>
              <a:rPr sz="2400" b="1" spc="-5" dirty="0">
                <a:latin typeface="Arial"/>
                <a:cs typeface="Arial"/>
              </a:rPr>
              <a:t>die() </a:t>
            </a:r>
            <a:r>
              <a:rPr sz="2400" dirty="0">
                <a:latin typeface="Arial MT"/>
                <a:cs typeface="Arial MT"/>
              </a:rPr>
              <a:t>stops </a:t>
            </a:r>
            <a:r>
              <a:rPr sz="2400" spc="-5" dirty="0">
                <a:latin typeface="Arial MT"/>
                <a:cs typeface="Arial MT"/>
              </a:rPr>
              <a:t>execution of </a:t>
            </a:r>
            <a:r>
              <a:rPr sz="2400" dirty="0">
                <a:latin typeface="Arial MT"/>
                <a:cs typeface="Arial MT"/>
              </a:rPr>
              <a:t>script </a:t>
            </a:r>
            <a:r>
              <a:rPr sz="2400" spc="-5" dirty="0">
                <a:latin typeface="Arial MT"/>
                <a:cs typeface="Arial MT"/>
              </a:rPr>
              <a:t>if the database </a:t>
            </a:r>
            <a:r>
              <a:rPr sz="2400" dirty="0">
                <a:latin typeface="Arial MT"/>
                <a:cs typeface="Arial MT"/>
              </a:rPr>
              <a:t>connection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attempt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failed.</a:t>
            </a:r>
            <a:endParaRPr sz="2400" dirty="0">
              <a:latin typeface="Arial MT"/>
              <a:cs typeface="Arial MT"/>
            </a:endParaRPr>
          </a:p>
          <a:p>
            <a:pPr marL="119380" marR="5080" indent="-107314">
              <a:lnSpc>
                <a:spcPts val="2700"/>
              </a:lnSpc>
              <a:buFont typeface="Arial MT"/>
              <a:buChar char="•"/>
              <a:tabLst>
                <a:tab pos="204470" algn="l"/>
              </a:tabLst>
            </a:pPr>
            <a:r>
              <a:rPr sz="2400" b="1" spc="-5" dirty="0">
                <a:latin typeface="Arial"/>
                <a:cs typeface="Arial"/>
              </a:rPr>
              <a:t>mysql_error() </a:t>
            </a:r>
            <a:r>
              <a:rPr sz="2400" dirty="0">
                <a:latin typeface="Arial MT"/>
                <a:cs typeface="Arial MT"/>
              </a:rPr>
              <a:t>returns </a:t>
            </a:r>
            <a:r>
              <a:rPr sz="2400" spc="-5" dirty="0">
                <a:latin typeface="Arial MT"/>
                <a:cs typeface="Arial MT"/>
              </a:rPr>
              <a:t>an error </a:t>
            </a:r>
            <a:r>
              <a:rPr sz="2400" dirty="0">
                <a:latin typeface="Arial MT"/>
                <a:cs typeface="Arial MT"/>
              </a:rPr>
              <a:t>message </a:t>
            </a:r>
            <a:r>
              <a:rPr sz="2400" spc="-5" dirty="0">
                <a:latin typeface="Arial MT"/>
                <a:cs typeface="Arial MT"/>
              </a:rPr>
              <a:t>from the previous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MYSQL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operation.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4400" y="301625"/>
            <a:ext cx="9069387" cy="12604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62275" y="672846"/>
            <a:ext cx="60610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Reading</a:t>
            </a:r>
            <a:r>
              <a:rPr spc="-35" dirty="0"/>
              <a:t> </a:t>
            </a:r>
            <a:r>
              <a:rPr spc="-5" dirty="0"/>
              <a:t>from</a:t>
            </a:r>
            <a:r>
              <a:rPr spc="-35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spc="-5" dirty="0"/>
              <a:t>database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06650" y="2065336"/>
            <a:ext cx="8529955" cy="984244"/>
          </a:xfrm>
          <a:prstGeom prst="rect">
            <a:avLst/>
          </a:prstGeom>
          <a:solidFill>
            <a:srgbClr val="FFFF99"/>
          </a:solidFill>
          <a:ln w="9524">
            <a:solidFill>
              <a:srgbClr val="FF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427990" marR="425450" indent="-281940">
              <a:lnSpc>
                <a:spcPts val="3679"/>
              </a:lnSpc>
              <a:spcBef>
                <a:spcPts val="275"/>
              </a:spcBef>
              <a:buChar char="•"/>
              <a:tabLst>
                <a:tab pos="428625" algn="l"/>
              </a:tabLst>
            </a:pPr>
            <a:r>
              <a:rPr sz="3200" b="1" spc="-5" dirty="0">
                <a:latin typeface="Arial"/>
                <a:cs typeface="Arial"/>
              </a:rPr>
              <a:t>We can </a:t>
            </a:r>
            <a:r>
              <a:rPr sz="3200" b="1" spc="-10" dirty="0">
                <a:latin typeface="Arial"/>
                <a:cs typeface="Arial"/>
              </a:rPr>
              <a:t>now </a:t>
            </a:r>
            <a:r>
              <a:rPr sz="3200" b="1" spc="-5" dirty="0">
                <a:latin typeface="Arial"/>
                <a:cs typeface="Arial"/>
              </a:rPr>
              <a:t>send an </a:t>
            </a:r>
            <a:r>
              <a:rPr sz="3200" b="1" spc="-10" dirty="0">
                <a:latin typeface="Arial"/>
                <a:cs typeface="Arial"/>
              </a:rPr>
              <a:t>SQL query </a:t>
            </a:r>
            <a:r>
              <a:rPr sz="3200" b="1" spc="-5" dirty="0">
                <a:latin typeface="Arial"/>
                <a:cs typeface="Arial"/>
              </a:rPr>
              <a:t>to the 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database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to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retrieve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some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data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records.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63788" y="3922712"/>
            <a:ext cx="8529955" cy="380232"/>
          </a:xfrm>
          <a:prstGeom prst="rect">
            <a:avLst/>
          </a:prstGeom>
          <a:ln w="9524">
            <a:solidFill>
              <a:srgbClr val="FF0000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85725">
              <a:spcBef>
                <a:spcPts val="85"/>
              </a:spcBef>
            </a:pPr>
            <a:r>
              <a:rPr sz="2400" dirty="0">
                <a:latin typeface="Arial MT"/>
                <a:cs typeface="Arial MT"/>
              </a:rPr>
              <a:t>resourceRecords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mysql_query(query,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resourceId);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01540" y="5207164"/>
            <a:ext cx="8405495" cy="73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835" indent="-191135">
              <a:lnSpc>
                <a:spcPts val="2790"/>
              </a:lnSpc>
              <a:spcBef>
                <a:spcPts val="100"/>
              </a:spcBef>
              <a:buChar char="•"/>
              <a:tabLst>
                <a:tab pos="203835" algn="l"/>
              </a:tabLst>
            </a:pP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resourceId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one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returned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by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mysql_connect()</a:t>
            </a:r>
          </a:p>
          <a:p>
            <a:pPr marL="203835" indent="-191135">
              <a:lnSpc>
                <a:spcPts val="2790"/>
              </a:lnSpc>
              <a:buChar char="•"/>
              <a:tabLst>
                <a:tab pos="203835" algn="l"/>
              </a:tabLst>
            </a:pP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function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returns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resource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identifier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to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returned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data.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4400" y="65087"/>
            <a:ext cx="9069387" cy="1714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1726" y="436309"/>
            <a:ext cx="8774586" cy="123559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782955" marR="5080">
              <a:lnSpc>
                <a:spcPts val="4570"/>
              </a:lnSpc>
              <a:spcBef>
                <a:spcPts val="434"/>
              </a:spcBef>
            </a:pPr>
            <a:r>
              <a:rPr spc="-10" dirty="0">
                <a:solidFill>
                  <a:srgbClr val="FFFF00"/>
                </a:solidFill>
              </a:rPr>
              <a:t>Example: </a:t>
            </a:r>
            <a:r>
              <a:rPr spc="-5" dirty="0"/>
              <a:t>Connect to </a:t>
            </a:r>
            <a:r>
              <a:rPr dirty="0"/>
              <a:t>a </a:t>
            </a:r>
            <a:r>
              <a:rPr spc="-5" dirty="0"/>
              <a:t>DBMS, </a:t>
            </a:r>
            <a:r>
              <a:rPr spc="-1100" dirty="0"/>
              <a:t> </a:t>
            </a:r>
            <a:r>
              <a:rPr spc="-5" dirty="0"/>
              <a:t>access</a:t>
            </a:r>
            <a:r>
              <a:rPr spc="-25" dirty="0"/>
              <a:t> </a:t>
            </a:r>
            <a:r>
              <a:rPr spc="-10" dirty="0"/>
              <a:t>database,</a:t>
            </a:r>
            <a:r>
              <a:rPr spc="-25" dirty="0"/>
              <a:t> </a:t>
            </a:r>
            <a:r>
              <a:rPr spc="-5" dirty="0"/>
              <a:t>send</a:t>
            </a:r>
            <a:r>
              <a:rPr spc="-25" dirty="0"/>
              <a:t> </a:t>
            </a:r>
            <a:r>
              <a:rPr spc="-5" dirty="0"/>
              <a:t>query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06599" y="1851026"/>
            <a:ext cx="9501505" cy="4143375"/>
          </a:xfrm>
          <a:prstGeom prst="rect">
            <a:avLst/>
          </a:prstGeom>
          <a:ln w="9524">
            <a:solidFill>
              <a:srgbClr val="FF0000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85725">
              <a:spcBef>
                <a:spcPts val="120"/>
              </a:spcBef>
            </a:pPr>
            <a:r>
              <a:rPr sz="2000" spc="-5" dirty="0">
                <a:latin typeface="Arial MT"/>
                <a:cs typeface="Arial MT"/>
              </a:rPr>
              <a:t>&lt;?php</a:t>
            </a:r>
            <a:endParaRPr sz="2000" dirty="0">
              <a:latin typeface="Arial MT"/>
              <a:cs typeface="Arial MT"/>
            </a:endParaRPr>
          </a:p>
          <a:p>
            <a:pPr marL="542925" marR="3486785" indent="-457200">
              <a:lnSpc>
                <a:spcPts val="3679"/>
              </a:lnSpc>
              <a:spcBef>
                <a:spcPts val="309"/>
              </a:spcBef>
            </a:pPr>
            <a:r>
              <a:rPr sz="2000" spc="-5" dirty="0">
                <a:latin typeface="Arial MT"/>
                <a:cs typeface="Arial MT"/>
              </a:rPr>
              <a:t>$dbLocalhost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mysql_connect("localhost",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"root",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"")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or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die("Could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not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connect: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"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.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mysql_error());</a:t>
            </a:r>
          </a:p>
          <a:p>
            <a:pPr marL="85725">
              <a:spcBef>
                <a:spcPts val="930"/>
              </a:spcBef>
            </a:pPr>
            <a:r>
              <a:rPr sz="2000" dirty="0">
                <a:latin typeface="Arial MT"/>
                <a:cs typeface="Arial MT"/>
              </a:rPr>
              <a:t>mysql_select_db("glassesrus",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$dbLocalhost)</a:t>
            </a:r>
            <a:endParaRPr sz="2000" dirty="0">
              <a:latin typeface="Arial MT"/>
              <a:cs typeface="Arial MT"/>
            </a:endParaRPr>
          </a:p>
          <a:p>
            <a:pPr marL="542925">
              <a:spcBef>
                <a:spcPts val="1275"/>
              </a:spcBef>
            </a:pPr>
            <a:r>
              <a:rPr sz="2000" spc="-5" dirty="0">
                <a:latin typeface="Arial MT"/>
                <a:cs typeface="Arial MT"/>
              </a:rPr>
              <a:t>or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die("Could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not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find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database: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"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.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mysql_error());</a:t>
            </a:r>
          </a:p>
          <a:p>
            <a:pPr marL="367030" marR="1094105" indent="-281940">
              <a:lnSpc>
                <a:spcPct val="153100"/>
              </a:lnSpc>
              <a:spcBef>
                <a:spcPts val="5"/>
              </a:spcBef>
            </a:pPr>
            <a:r>
              <a:rPr sz="2000" spc="-5" dirty="0">
                <a:latin typeface="Arial MT"/>
                <a:cs typeface="Arial MT"/>
              </a:rPr>
              <a:t>$dbRecords </a:t>
            </a:r>
            <a:r>
              <a:rPr sz="2000" dirty="0">
                <a:latin typeface="Arial MT"/>
                <a:cs typeface="Arial MT"/>
              </a:rPr>
              <a:t>= mysql_query("SELECT * </a:t>
            </a:r>
            <a:r>
              <a:rPr sz="2000" spc="-5" dirty="0">
                <a:latin typeface="Arial MT"/>
                <a:cs typeface="Arial MT"/>
              </a:rPr>
              <a:t>FROM </a:t>
            </a:r>
            <a:r>
              <a:rPr sz="2000" dirty="0">
                <a:latin typeface="Arial MT"/>
                <a:cs typeface="Arial MT"/>
              </a:rPr>
              <a:t>customers", </a:t>
            </a:r>
            <a:r>
              <a:rPr sz="2000" spc="-5" dirty="0">
                <a:latin typeface="Arial MT"/>
                <a:cs typeface="Arial MT"/>
              </a:rPr>
              <a:t>$dbLocalhost)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or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die("Problem </a:t>
            </a:r>
            <a:r>
              <a:rPr sz="2000" dirty="0">
                <a:latin typeface="Arial MT"/>
                <a:cs typeface="Arial MT"/>
              </a:rPr>
              <a:t>reading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table: </a:t>
            </a:r>
            <a:r>
              <a:rPr sz="2000" dirty="0">
                <a:latin typeface="Arial MT"/>
                <a:cs typeface="Arial MT"/>
              </a:rPr>
              <a:t>"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.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mysql_error());</a:t>
            </a:r>
          </a:p>
          <a:p>
            <a:pPr marL="85725">
              <a:spcBef>
                <a:spcPts val="1275"/>
              </a:spcBef>
            </a:pPr>
            <a:r>
              <a:rPr sz="2000" spc="-5" dirty="0">
                <a:latin typeface="Arial MT"/>
                <a:cs typeface="Arial MT"/>
              </a:rPr>
              <a:t>echo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"&lt;h1&gt;Connected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Database&lt;/h1&gt;";</a:t>
            </a:r>
            <a:endParaRPr sz="2000" dirty="0">
              <a:latin typeface="Arial MT"/>
              <a:cs typeface="Arial MT"/>
            </a:endParaRPr>
          </a:p>
          <a:p>
            <a:pPr marL="85725">
              <a:spcBef>
                <a:spcPts val="1275"/>
              </a:spcBef>
            </a:pPr>
            <a:r>
              <a:rPr sz="2000" spc="-5" dirty="0">
                <a:latin typeface="Arial MT"/>
                <a:cs typeface="Arial MT"/>
              </a:rPr>
              <a:t>?&gt;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44352" y="6064414"/>
            <a:ext cx="8403590" cy="10769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19380" marR="5080" indent="-107314">
              <a:lnSpc>
                <a:spcPts val="2700"/>
              </a:lnSpc>
              <a:spcBef>
                <a:spcPts val="340"/>
              </a:spcBef>
              <a:buChar char="•"/>
              <a:tabLst>
                <a:tab pos="203835" algn="l"/>
              </a:tabLst>
            </a:pPr>
            <a:r>
              <a:rPr sz="2400" b="1" dirty="0">
                <a:latin typeface="Arial"/>
                <a:cs typeface="Arial"/>
              </a:rPr>
              <a:t>the function </a:t>
            </a:r>
            <a:r>
              <a:rPr sz="2400" b="1" spc="-5" dirty="0">
                <a:latin typeface="Arial"/>
                <a:cs typeface="Arial"/>
              </a:rPr>
              <a:t>will return </a:t>
            </a:r>
            <a:r>
              <a:rPr sz="2400" b="1" dirty="0">
                <a:latin typeface="Arial"/>
                <a:cs typeface="Arial"/>
              </a:rPr>
              <a:t>a </a:t>
            </a:r>
            <a:r>
              <a:rPr sz="2400" b="1" spc="-5" dirty="0">
                <a:latin typeface="Arial"/>
                <a:cs typeface="Arial"/>
              </a:rPr>
              <a:t>resource pointer </a:t>
            </a:r>
            <a:r>
              <a:rPr sz="2400" b="1" dirty="0">
                <a:latin typeface="Arial"/>
                <a:cs typeface="Arial"/>
              </a:rPr>
              <a:t>(not the </a:t>
            </a:r>
            <a:r>
              <a:rPr sz="2400" b="1" spc="-5" dirty="0">
                <a:latin typeface="Arial"/>
                <a:cs typeface="Arial"/>
              </a:rPr>
              <a:t>actual </a:t>
            </a:r>
            <a:r>
              <a:rPr sz="2400" b="1" spc="-66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data)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to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all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records </a:t>
            </a:r>
            <a:r>
              <a:rPr sz="2400" b="1" dirty="0">
                <a:latin typeface="Arial"/>
                <a:cs typeface="Arial"/>
              </a:rPr>
              <a:t>that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match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query.</a:t>
            </a:r>
            <a:endParaRPr sz="2400">
              <a:latin typeface="Arial"/>
              <a:cs typeface="Arial"/>
            </a:endParaRPr>
          </a:p>
          <a:p>
            <a:pPr marL="203835" indent="-191135">
              <a:lnSpc>
                <a:spcPts val="2640"/>
              </a:lnSpc>
              <a:buChar char="•"/>
              <a:tabLst>
                <a:tab pos="203835" algn="l"/>
              </a:tabLst>
            </a:pPr>
            <a:r>
              <a:rPr sz="2400" b="1" spc="-5" dirty="0">
                <a:latin typeface="Arial"/>
                <a:cs typeface="Arial"/>
              </a:rPr>
              <a:t>If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all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goes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well,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this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script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will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output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nothing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on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screen.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4400" y="301625"/>
            <a:ext cx="9069387" cy="12604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62274" y="672846"/>
            <a:ext cx="73787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Extract</a:t>
            </a:r>
            <a:r>
              <a:rPr spc="-35" dirty="0"/>
              <a:t> </a:t>
            </a:r>
            <a:r>
              <a:rPr spc="-5" dirty="0"/>
              <a:t>contents</a:t>
            </a:r>
            <a:r>
              <a:rPr spc="-25" dirty="0"/>
              <a:t> </a:t>
            </a:r>
            <a:r>
              <a:rPr spc="-5" dirty="0"/>
              <a:t>of</a:t>
            </a:r>
            <a:r>
              <a:rPr spc="-25" dirty="0"/>
              <a:t> </a:t>
            </a:r>
            <a:r>
              <a:rPr spc="-10" dirty="0"/>
              <a:t>one</a:t>
            </a:r>
            <a:r>
              <a:rPr spc="-30" dirty="0"/>
              <a:t> </a:t>
            </a:r>
            <a:r>
              <a:rPr spc="-5" dirty="0"/>
              <a:t>record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06650" y="2065337"/>
            <a:ext cx="8529955" cy="1458733"/>
          </a:xfrm>
          <a:prstGeom prst="rect">
            <a:avLst/>
          </a:prstGeom>
          <a:solidFill>
            <a:srgbClr val="FFFF99"/>
          </a:solidFill>
          <a:ln w="9524">
            <a:solidFill>
              <a:srgbClr val="FF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427990" marR="335280" indent="-281940">
              <a:lnSpc>
                <a:spcPts val="3679"/>
              </a:lnSpc>
              <a:spcBef>
                <a:spcPts val="275"/>
              </a:spcBef>
              <a:buChar char="•"/>
              <a:tabLst>
                <a:tab pos="428625" algn="l"/>
              </a:tabLst>
            </a:pPr>
            <a:r>
              <a:rPr sz="3200" b="1" spc="-5" dirty="0">
                <a:latin typeface="Arial"/>
                <a:cs typeface="Arial"/>
              </a:rPr>
              <a:t>We can </a:t>
            </a:r>
            <a:r>
              <a:rPr sz="3200" b="1" spc="-10" dirty="0">
                <a:latin typeface="Arial"/>
                <a:cs typeface="Arial"/>
              </a:rPr>
              <a:t>now </a:t>
            </a:r>
            <a:r>
              <a:rPr sz="3200" b="1" spc="-5" dirty="0">
                <a:latin typeface="Arial"/>
                <a:cs typeface="Arial"/>
              </a:rPr>
              <a:t>extract the actual </a:t>
            </a:r>
            <a:r>
              <a:rPr sz="3200" b="1" spc="-10" dirty="0">
                <a:latin typeface="Arial"/>
                <a:cs typeface="Arial"/>
              </a:rPr>
              <a:t>data </a:t>
            </a:r>
            <a:r>
              <a:rPr sz="3200" b="1" spc="-5" dirty="0">
                <a:latin typeface="Arial"/>
                <a:cs typeface="Arial"/>
              </a:rPr>
              <a:t>from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the resource </a:t>
            </a:r>
            <a:r>
              <a:rPr sz="3200" b="1" spc="-10" dirty="0">
                <a:latin typeface="Arial"/>
                <a:cs typeface="Arial"/>
              </a:rPr>
              <a:t>pointer </a:t>
            </a:r>
            <a:r>
              <a:rPr sz="3200" b="1" spc="-5" dirty="0">
                <a:latin typeface="Arial"/>
                <a:cs typeface="Arial"/>
              </a:rPr>
              <a:t>returned </a:t>
            </a:r>
            <a:r>
              <a:rPr sz="3200" b="1" spc="-10" dirty="0">
                <a:latin typeface="Arial"/>
                <a:cs typeface="Arial"/>
              </a:rPr>
              <a:t>by </a:t>
            </a:r>
            <a:r>
              <a:rPr sz="3200" b="1" spc="-5" dirty="0">
                <a:latin typeface="Arial"/>
                <a:cs typeface="Arial"/>
              </a:rPr>
              <a:t> mysql_query().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63788" y="3922712"/>
            <a:ext cx="8529955" cy="380232"/>
          </a:xfrm>
          <a:prstGeom prst="rect">
            <a:avLst/>
          </a:prstGeom>
          <a:ln w="9524">
            <a:solidFill>
              <a:srgbClr val="FF0000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85725">
              <a:spcBef>
                <a:spcPts val="85"/>
              </a:spcBef>
            </a:pPr>
            <a:r>
              <a:rPr sz="2400" spc="-5" dirty="0">
                <a:latin typeface="Arial MT"/>
                <a:cs typeface="Arial MT"/>
              </a:rPr>
              <a:t>fieldData=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mysql_result(resourceRecords,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row,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field);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01540" y="4921414"/>
            <a:ext cx="8089265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835" indent="-191135">
              <a:lnSpc>
                <a:spcPts val="2790"/>
              </a:lnSpc>
              <a:spcBef>
                <a:spcPts val="100"/>
              </a:spcBef>
              <a:buChar char="•"/>
              <a:tabLst>
                <a:tab pos="203835" algn="l"/>
              </a:tabLst>
            </a:pP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resourceRecords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one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returned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by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mysql_query()</a:t>
            </a:r>
            <a:endParaRPr sz="2400">
              <a:latin typeface="Arial MT"/>
              <a:cs typeface="Arial MT"/>
            </a:endParaRPr>
          </a:p>
          <a:p>
            <a:pPr marL="203835" indent="-191135">
              <a:lnSpc>
                <a:spcPts val="2700"/>
              </a:lnSpc>
              <a:buChar char="•"/>
              <a:tabLst>
                <a:tab pos="203835" algn="l"/>
              </a:tabLst>
            </a:pPr>
            <a:r>
              <a:rPr sz="2400" spc="-5" dirty="0">
                <a:latin typeface="Arial MT"/>
                <a:cs typeface="Arial MT"/>
              </a:rPr>
              <a:t>field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–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database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field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to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return</a:t>
            </a:r>
            <a:endParaRPr sz="2400">
              <a:latin typeface="Arial MT"/>
              <a:cs typeface="Arial MT"/>
            </a:endParaRPr>
          </a:p>
          <a:p>
            <a:pPr marL="203835" indent="-191135">
              <a:lnSpc>
                <a:spcPts val="2790"/>
              </a:lnSpc>
              <a:buChar char="•"/>
              <a:tabLst>
                <a:tab pos="203835" algn="l"/>
              </a:tabLst>
            </a:pP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function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returns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55" dirty="0">
                <a:latin typeface="Arial MT"/>
                <a:cs typeface="Arial MT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data</a:t>
            </a:r>
            <a:r>
              <a:rPr sz="24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stored</a:t>
            </a: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in</a:t>
            </a:r>
            <a:r>
              <a:rPr sz="24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4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0000FF"/>
                </a:solidFill>
                <a:latin typeface="Arial"/>
                <a:cs typeface="Arial"/>
              </a:rPr>
              <a:t>field</a:t>
            </a:r>
            <a:r>
              <a:rPr sz="2400" spc="5" dirty="0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4400" y="65086"/>
            <a:ext cx="9069387" cy="15716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1726" y="436309"/>
            <a:ext cx="8473914" cy="123559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782955" marR="5080">
              <a:lnSpc>
                <a:spcPts val="4570"/>
              </a:lnSpc>
              <a:spcBef>
                <a:spcPts val="434"/>
              </a:spcBef>
            </a:pPr>
            <a:r>
              <a:rPr spc="-10" dirty="0">
                <a:solidFill>
                  <a:srgbClr val="FFFF00"/>
                </a:solidFill>
              </a:rPr>
              <a:t>Example: </a:t>
            </a:r>
            <a:r>
              <a:rPr spc="-5" dirty="0"/>
              <a:t>Connect to </a:t>
            </a:r>
            <a:r>
              <a:rPr dirty="0"/>
              <a:t>a </a:t>
            </a:r>
            <a:r>
              <a:rPr spc="-5" dirty="0"/>
              <a:t>DBMS, </a:t>
            </a:r>
            <a:r>
              <a:rPr spc="-1100" dirty="0"/>
              <a:t> </a:t>
            </a:r>
            <a:r>
              <a:rPr spc="-5" dirty="0"/>
              <a:t>access</a:t>
            </a:r>
            <a:r>
              <a:rPr spc="-25" dirty="0"/>
              <a:t> </a:t>
            </a:r>
            <a:r>
              <a:rPr spc="-10" dirty="0"/>
              <a:t>database,</a:t>
            </a:r>
            <a:r>
              <a:rPr spc="-25" dirty="0"/>
              <a:t> </a:t>
            </a:r>
            <a:r>
              <a:rPr spc="-5" dirty="0"/>
              <a:t>send</a:t>
            </a:r>
            <a:r>
              <a:rPr spc="-25" dirty="0"/>
              <a:t> </a:t>
            </a:r>
            <a:r>
              <a:rPr spc="-5" dirty="0"/>
              <a:t>query</a:t>
            </a:r>
          </a:p>
        </p:txBody>
      </p:sp>
      <p:sp>
        <p:nvSpPr>
          <p:cNvPr id="4" name="object 4"/>
          <p:cNvSpPr/>
          <p:nvPr/>
        </p:nvSpPr>
        <p:spPr>
          <a:xfrm>
            <a:off x="2006599" y="1708150"/>
            <a:ext cx="9501505" cy="4572000"/>
          </a:xfrm>
          <a:custGeom>
            <a:avLst/>
            <a:gdLst/>
            <a:ahLst/>
            <a:cxnLst/>
            <a:rect l="l" t="t" r="r" b="b"/>
            <a:pathLst>
              <a:path w="9501505" h="4572000">
                <a:moveTo>
                  <a:pt x="0" y="0"/>
                </a:moveTo>
                <a:lnTo>
                  <a:pt x="9501187" y="0"/>
                </a:lnTo>
                <a:lnTo>
                  <a:pt x="9501187" y="4571999"/>
                </a:lnTo>
                <a:lnTo>
                  <a:pt x="0" y="45719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79625" y="1552448"/>
            <a:ext cx="8756015" cy="5803265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12700">
              <a:spcBef>
                <a:spcPts val="1350"/>
              </a:spcBef>
            </a:pPr>
            <a:r>
              <a:rPr sz="2000" spc="-5" dirty="0">
                <a:latin typeface="Arial MT"/>
                <a:cs typeface="Arial MT"/>
              </a:rPr>
              <a:t>&lt;?php</a:t>
            </a:r>
            <a:endParaRPr sz="2000" dirty="0">
              <a:latin typeface="Arial MT"/>
              <a:cs typeface="Arial MT"/>
            </a:endParaRPr>
          </a:p>
          <a:p>
            <a:pPr marL="469900" marR="2814320" indent="-457200">
              <a:lnSpc>
                <a:spcPts val="3679"/>
              </a:lnSpc>
              <a:spcBef>
                <a:spcPts val="305"/>
              </a:spcBef>
            </a:pPr>
            <a:r>
              <a:rPr sz="2000" spc="-5" dirty="0">
                <a:latin typeface="Arial MT"/>
                <a:cs typeface="Arial MT"/>
              </a:rPr>
              <a:t>$dbLocalhost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mysql_connect("localhost",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"root",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"")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or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die("Could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not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connect: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"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.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mysql_error());</a:t>
            </a:r>
          </a:p>
          <a:p>
            <a:pPr marL="12700">
              <a:spcBef>
                <a:spcPts val="935"/>
              </a:spcBef>
            </a:pPr>
            <a:r>
              <a:rPr sz="2000" dirty="0">
                <a:latin typeface="Arial MT"/>
                <a:cs typeface="Arial MT"/>
              </a:rPr>
              <a:t>mysql_select_db("glassesrus",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$dbLocalhost)</a:t>
            </a:r>
            <a:endParaRPr sz="2000" dirty="0">
              <a:latin typeface="Arial MT"/>
              <a:cs typeface="Arial MT"/>
            </a:endParaRPr>
          </a:p>
          <a:p>
            <a:pPr marL="469900">
              <a:spcBef>
                <a:spcPts val="1275"/>
              </a:spcBef>
            </a:pPr>
            <a:r>
              <a:rPr sz="2000" spc="-5" dirty="0">
                <a:latin typeface="Arial MT"/>
                <a:cs typeface="Arial MT"/>
              </a:rPr>
              <a:t>or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die("Could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not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find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database: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"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.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mysql_error());</a:t>
            </a:r>
          </a:p>
          <a:p>
            <a:pPr marL="294005" marR="421005" indent="-281940">
              <a:lnSpc>
                <a:spcPct val="153100"/>
              </a:lnSpc>
            </a:pPr>
            <a:r>
              <a:rPr sz="2000" spc="-5" dirty="0">
                <a:latin typeface="Arial MT"/>
                <a:cs typeface="Arial MT"/>
              </a:rPr>
              <a:t>$dbRecords </a:t>
            </a:r>
            <a:r>
              <a:rPr sz="2000" dirty="0">
                <a:latin typeface="Arial MT"/>
                <a:cs typeface="Arial MT"/>
              </a:rPr>
              <a:t>= mysql_query("SELECT * </a:t>
            </a:r>
            <a:r>
              <a:rPr sz="2000" spc="-5" dirty="0">
                <a:latin typeface="Arial MT"/>
                <a:cs typeface="Arial MT"/>
              </a:rPr>
              <a:t>FROM </a:t>
            </a:r>
            <a:r>
              <a:rPr sz="2000" dirty="0">
                <a:latin typeface="Arial MT"/>
                <a:cs typeface="Arial MT"/>
              </a:rPr>
              <a:t>customers", </a:t>
            </a:r>
            <a:r>
              <a:rPr sz="2000" spc="-5" dirty="0">
                <a:latin typeface="Arial MT"/>
                <a:cs typeface="Arial MT"/>
              </a:rPr>
              <a:t>$dbLocalhost)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or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die("Problem </a:t>
            </a:r>
            <a:r>
              <a:rPr sz="2000" dirty="0">
                <a:latin typeface="Arial MT"/>
                <a:cs typeface="Arial MT"/>
              </a:rPr>
              <a:t>reading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table: </a:t>
            </a:r>
            <a:r>
              <a:rPr sz="2000" dirty="0">
                <a:latin typeface="Arial MT"/>
                <a:cs typeface="Arial MT"/>
              </a:rPr>
              <a:t>"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.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mysql_error());</a:t>
            </a:r>
          </a:p>
          <a:p>
            <a:pPr marL="12700" marR="2327275">
              <a:lnSpc>
                <a:spcPct val="153100"/>
              </a:lnSpc>
            </a:pPr>
            <a:r>
              <a:rPr sz="2000" spc="-5" dirty="0">
                <a:latin typeface="Arial MT"/>
                <a:cs typeface="Arial MT"/>
              </a:rPr>
              <a:t>$strSurname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mysql_result($dbRecords,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0,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"</a:t>
            </a:r>
            <a:r>
              <a:rPr lang="en-IN" sz="2000" spc="-5" dirty="0">
                <a:latin typeface="Arial MT"/>
                <a:cs typeface="Arial MT"/>
              </a:rPr>
              <a:t>S</a:t>
            </a:r>
            <a:r>
              <a:rPr sz="2000" spc="-5" dirty="0" err="1">
                <a:latin typeface="Arial MT"/>
                <a:cs typeface="Arial MT"/>
              </a:rPr>
              <a:t>urname</a:t>
            </a:r>
            <a:r>
              <a:rPr sz="2000" spc="-5" dirty="0">
                <a:latin typeface="Arial MT"/>
                <a:cs typeface="Arial MT"/>
              </a:rPr>
              <a:t>");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echo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"&lt;p&gt;$strSurname&lt;/p&gt;";</a:t>
            </a:r>
            <a:endParaRPr sz="2000" dirty="0">
              <a:latin typeface="Arial MT"/>
              <a:cs typeface="Arial MT"/>
            </a:endParaRPr>
          </a:p>
          <a:p>
            <a:pPr marL="12700">
              <a:spcBef>
                <a:spcPts val="1275"/>
              </a:spcBef>
            </a:pPr>
            <a:r>
              <a:rPr sz="2000" spc="-5" dirty="0">
                <a:latin typeface="Arial MT"/>
                <a:cs typeface="Arial MT"/>
              </a:rPr>
              <a:t>?&gt;</a:t>
            </a:r>
            <a:endParaRPr sz="2000" dirty="0">
              <a:latin typeface="Arial MT"/>
              <a:cs typeface="Arial MT"/>
            </a:endParaRPr>
          </a:p>
          <a:p>
            <a:pPr marL="155575" marR="321310" indent="-107314">
              <a:lnSpc>
                <a:spcPts val="2700"/>
              </a:lnSpc>
              <a:spcBef>
                <a:spcPts val="755"/>
              </a:spcBef>
              <a:buChar char="•"/>
              <a:tabLst>
                <a:tab pos="240029" algn="l"/>
              </a:tabLst>
            </a:pPr>
            <a:r>
              <a:rPr sz="2400" b="1" dirty="0">
                <a:latin typeface="Arial"/>
                <a:cs typeface="Arial"/>
              </a:rPr>
              <a:t>the function </a:t>
            </a:r>
            <a:r>
              <a:rPr sz="2400" b="1" spc="-5" dirty="0">
                <a:latin typeface="Arial"/>
                <a:cs typeface="Arial"/>
              </a:rPr>
              <a:t>will return </a:t>
            </a:r>
            <a:r>
              <a:rPr sz="2400" b="1" dirty="0">
                <a:latin typeface="Arial"/>
                <a:cs typeface="Arial"/>
              </a:rPr>
              <a:t>a </a:t>
            </a:r>
            <a:r>
              <a:rPr sz="2400" b="1" spc="-5" dirty="0">
                <a:latin typeface="Arial"/>
                <a:cs typeface="Arial"/>
              </a:rPr>
              <a:t>resource pointer </a:t>
            </a:r>
            <a:r>
              <a:rPr sz="2400" b="1" dirty="0">
                <a:latin typeface="Arial"/>
                <a:cs typeface="Arial"/>
              </a:rPr>
              <a:t>(not the </a:t>
            </a:r>
            <a:r>
              <a:rPr sz="2400" b="1" spc="-5" dirty="0">
                <a:latin typeface="Arial"/>
                <a:cs typeface="Arial"/>
              </a:rPr>
              <a:t>actual </a:t>
            </a:r>
            <a:r>
              <a:rPr sz="2400" b="1" spc="-6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data)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to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all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records </a:t>
            </a:r>
            <a:r>
              <a:rPr sz="2400" b="1" dirty="0">
                <a:latin typeface="Arial"/>
                <a:cs typeface="Arial"/>
              </a:rPr>
              <a:t>that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match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query.</a:t>
            </a:r>
            <a:endParaRPr sz="2400" dirty="0">
              <a:latin typeface="Arial"/>
              <a:cs typeface="Arial"/>
            </a:endParaRPr>
          </a:p>
          <a:p>
            <a:pPr marL="239395" indent="-191770">
              <a:lnSpc>
                <a:spcPts val="2640"/>
              </a:lnSpc>
              <a:buChar char="•"/>
              <a:tabLst>
                <a:tab pos="240029" algn="l"/>
              </a:tabLst>
            </a:pPr>
            <a:r>
              <a:rPr sz="2400" b="1" spc="-5" dirty="0">
                <a:latin typeface="Arial"/>
                <a:cs typeface="Arial"/>
              </a:rPr>
              <a:t>If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all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goes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well,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this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script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will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output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surname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on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screen.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4400" y="301625"/>
            <a:ext cx="9069387" cy="12604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62274" y="672846"/>
            <a:ext cx="36068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SQL</a:t>
            </a:r>
            <a:r>
              <a:rPr spc="-95" dirty="0"/>
              <a:t> </a:t>
            </a:r>
            <a:r>
              <a:rPr spc="-5" dirty="0"/>
              <a:t>statement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06650" y="2065336"/>
            <a:ext cx="8529955" cy="494366"/>
          </a:xfrm>
          <a:prstGeom prst="rect">
            <a:avLst/>
          </a:prstGeom>
          <a:solidFill>
            <a:srgbClr val="FFFF99"/>
          </a:solidFill>
          <a:ln w="9524">
            <a:solidFill>
              <a:srgbClr val="FF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85090">
              <a:spcBef>
                <a:spcPts val="15"/>
              </a:spcBef>
            </a:pPr>
            <a:r>
              <a:rPr sz="3200" b="1" spc="-10" dirty="0">
                <a:latin typeface="Arial"/>
                <a:cs typeface="Arial"/>
              </a:rPr>
              <a:t>SELECT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*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FROM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customers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01540" y="3564102"/>
            <a:ext cx="4752975" cy="1419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835" indent="-191135">
              <a:lnSpc>
                <a:spcPts val="2790"/>
              </a:lnSpc>
              <a:spcBef>
                <a:spcPts val="100"/>
              </a:spcBef>
              <a:buChar char="•"/>
              <a:tabLst>
                <a:tab pos="203835" algn="l"/>
              </a:tabLst>
            </a:pPr>
            <a:r>
              <a:rPr sz="2400" spc="-5" dirty="0">
                <a:latin typeface="Arial MT"/>
                <a:cs typeface="Arial MT"/>
              </a:rPr>
              <a:t>Go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 </a:t>
            </a:r>
            <a:r>
              <a:rPr sz="2400" b="1" spc="-5" dirty="0">
                <a:latin typeface="Arial"/>
                <a:cs typeface="Arial"/>
              </a:rPr>
              <a:t>obtain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from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database</a:t>
            </a:r>
            <a:endParaRPr sz="2400">
              <a:latin typeface="Arial MT"/>
              <a:cs typeface="Arial MT"/>
            </a:endParaRPr>
          </a:p>
          <a:p>
            <a:pPr marL="203835" indent="-191770">
              <a:lnSpc>
                <a:spcPts val="2700"/>
              </a:lnSpc>
              <a:buFont typeface="Arial MT"/>
              <a:buChar char="•"/>
              <a:tabLst>
                <a:tab pos="204470" algn="l"/>
              </a:tabLst>
            </a:pPr>
            <a:r>
              <a:rPr sz="2400" b="1" spc="-5" dirty="0">
                <a:latin typeface="Arial"/>
                <a:cs typeface="Arial"/>
              </a:rPr>
              <a:t>every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field</a:t>
            </a:r>
            <a:endParaRPr sz="2400">
              <a:latin typeface="Arial MT"/>
              <a:cs typeface="Arial MT"/>
            </a:endParaRPr>
          </a:p>
          <a:p>
            <a:pPr marL="203835" indent="-191770">
              <a:lnSpc>
                <a:spcPts val="2700"/>
              </a:lnSpc>
              <a:buFont typeface="Arial MT"/>
              <a:buChar char="•"/>
              <a:tabLst>
                <a:tab pos="204470" algn="l"/>
              </a:tabLst>
            </a:pPr>
            <a:r>
              <a:rPr sz="2400" b="1" spc="-5" dirty="0">
                <a:latin typeface="Arial"/>
                <a:cs typeface="Arial"/>
              </a:rPr>
              <a:t>FROM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endParaRPr sz="2400">
              <a:latin typeface="Arial MT"/>
              <a:cs typeface="Arial MT"/>
            </a:endParaRPr>
          </a:p>
          <a:p>
            <a:pPr marL="203835" indent="-191770">
              <a:lnSpc>
                <a:spcPts val="2790"/>
              </a:lnSpc>
              <a:buFont typeface="Arial MT"/>
              <a:buChar char="•"/>
              <a:tabLst>
                <a:tab pos="204470" algn="l"/>
              </a:tabLst>
            </a:pPr>
            <a:r>
              <a:rPr sz="2400" b="1" spc="-5" dirty="0">
                <a:latin typeface="Arial"/>
                <a:cs typeface="Arial"/>
              </a:rPr>
              <a:t>customers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table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4400" y="301625"/>
            <a:ext cx="9069387" cy="16922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62274" y="672846"/>
            <a:ext cx="5880100" cy="123303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>
              <a:lnSpc>
                <a:spcPts val="4580"/>
              </a:lnSpc>
              <a:spcBef>
                <a:spcPts val="415"/>
              </a:spcBef>
            </a:pPr>
            <a:r>
              <a:rPr spc="-10" dirty="0"/>
              <a:t>Separating</a:t>
            </a:r>
            <a:r>
              <a:rPr spc="-60" dirty="0"/>
              <a:t> </a:t>
            </a:r>
            <a:r>
              <a:rPr spc="-5" dirty="0"/>
              <a:t>the</a:t>
            </a:r>
            <a:r>
              <a:rPr spc="-45" dirty="0"/>
              <a:t> </a:t>
            </a:r>
            <a:r>
              <a:rPr spc="-10" dirty="0"/>
              <a:t>database </a:t>
            </a:r>
            <a:r>
              <a:rPr spc="-1095" dirty="0"/>
              <a:t> </a:t>
            </a:r>
            <a:r>
              <a:rPr spc="-5" dirty="0"/>
              <a:t>connection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92350" y="2279651"/>
            <a:ext cx="8529955" cy="1458733"/>
          </a:xfrm>
          <a:prstGeom prst="rect">
            <a:avLst/>
          </a:prstGeom>
          <a:solidFill>
            <a:srgbClr val="FFFF99"/>
          </a:solidFill>
          <a:ln w="9524">
            <a:solidFill>
              <a:srgbClr val="FF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427990" marR="132715" indent="-342900">
              <a:lnSpc>
                <a:spcPts val="3679"/>
              </a:lnSpc>
              <a:spcBef>
                <a:spcPts val="275"/>
              </a:spcBef>
            </a:pPr>
            <a:r>
              <a:rPr sz="3200" b="1" spc="-5" dirty="0">
                <a:latin typeface="Arial"/>
                <a:cs typeface="Arial"/>
              </a:rPr>
              <a:t>It is </a:t>
            </a:r>
            <a:r>
              <a:rPr sz="3200" b="1" spc="-10" dirty="0">
                <a:latin typeface="Arial"/>
                <a:cs typeface="Arial"/>
              </a:rPr>
              <a:t>worth </a:t>
            </a:r>
            <a:r>
              <a:rPr sz="3200" b="1" spc="-5" dirty="0">
                <a:latin typeface="Arial"/>
                <a:cs typeface="Arial"/>
              </a:rPr>
              <a:t>separating the </a:t>
            </a:r>
            <a:r>
              <a:rPr sz="3200" b="1" spc="-10" dirty="0">
                <a:latin typeface="Arial"/>
                <a:cs typeface="Arial"/>
              </a:rPr>
              <a:t>database </a:t>
            </a:r>
            <a:r>
              <a:rPr sz="3200" b="1" spc="-5" dirty="0">
                <a:latin typeface="Arial"/>
                <a:cs typeface="Arial"/>
              </a:rPr>
              <a:t> connectivity from </a:t>
            </a:r>
            <a:r>
              <a:rPr sz="3200" b="1" spc="-10" dirty="0">
                <a:latin typeface="Arial"/>
                <a:cs typeface="Arial"/>
              </a:rPr>
              <a:t>our </a:t>
            </a:r>
            <a:r>
              <a:rPr sz="3200" b="1" spc="-5" dirty="0">
                <a:latin typeface="Arial"/>
                <a:cs typeface="Arial"/>
              </a:rPr>
              <a:t>scripts and </a:t>
            </a:r>
            <a:r>
              <a:rPr sz="3200" b="1" spc="-10" dirty="0">
                <a:latin typeface="Arial"/>
                <a:cs typeface="Arial"/>
              </a:rPr>
              <a:t>placing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it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in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separate </a:t>
            </a:r>
            <a:r>
              <a:rPr sz="3200" b="1" dirty="0">
                <a:latin typeface="Arial"/>
                <a:cs typeface="Arial"/>
              </a:rPr>
              <a:t>file.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58665" y="4349914"/>
            <a:ext cx="8087995" cy="7340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19380" marR="5080" indent="-107314">
              <a:lnSpc>
                <a:spcPts val="2700"/>
              </a:lnSpc>
              <a:spcBef>
                <a:spcPts val="340"/>
              </a:spcBef>
              <a:buSzPct val="95833"/>
              <a:buChar char="•"/>
              <a:tabLst>
                <a:tab pos="120650" algn="l"/>
              </a:tabLst>
            </a:pPr>
            <a:r>
              <a:rPr sz="2400" spc="-5" dirty="0">
                <a:latin typeface="Arial MT"/>
                <a:cs typeface="Arial MT"/>
              </a:rPr>
              <a:t>It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provides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convenient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means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moving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your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scripts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from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one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database platform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another.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4400" y="65086"/>
            <a:ext cx="9323387" cy="15716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1726" y="436310"/>
            <a:ext cx="8887299" cy="123559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782955" marR="5080">
              <a:lnSpc>
                <a:spcPts val="4570"/>
              </a:lnSpc>
              <a:spcBef>
                <a:spcPts val="434"/>
              </a:spcBef>
            </a:pPr>
            <a:r>
              <a:rPr spc="-10" dirty="0">
                <a:solidFill>
                  <a:srgbClr val="FFFF00"/>
                </a:solidFill>
              </a:rPr>
              <a:t>Example: </a:t>
            </a:r>
            <a:r>
              <a:rPr spc="-10" dirty="0"/>
              <a:t>Separating </a:t>
            </a:r>
            <a:r>
              <a:rPr spc="-5" dirty="0"/>
              <a:t>the </a:t>
            </a:r>
            <a:r>
              <a:rPr spc="-10" dirty="0"/>
              <a:t>database </a:t>
            </a:r>
            <a:r>
              <a:rPr spc="-1100" dirty="0"/>
              <a:t> </a:t>
            </a:r>
            <a:r>
              <a:rPr spc="-5" dirty="0"/>
              <a:t>connection</a:t>
            </a:r>
          </a:p>
        </p:txBody>
      </p:sp>
      <p:sp>
        <p:nvSpPr>
          <p:cNvPr id="4" name="object 4"/>
          <p:cNvSpPr/>
          <p:nvPr/>
        </p:nvSpPr>
        <p:spPr>
          <a:xfrm>
            <a:off x="2006599" y="1779586"/>
            <a:ext cx="9501505" cy="4857750"/>
          </a:xfrm>
          <a:custGeom>
            <a:avLst/>
            <a:gdLst/>
            <a:ahLst/>
            <a:cxnLst/>
            <a:rect l="l" t="t" r="r" b="b"/>
            <a:pathLst>
              <a:path w="9501505" h="4857750">
                <a:moveTo>
                  <a:pt x="0" y="0"/>
                </a:moveTo>
                <a:lnTo>
                  <a:pt x="9501187" y="0"/>
                </a:lnTo>
                <a:lnTo>
                  <a:pt x="9501187" y="4857749"/>
                </a:lnTo>
                <a:lnTo>
                  <a:pt x="0" y="485774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79625" y="1795843"/>
            <a:ext cx="7205345" cy="4719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 MT"/>
                <a:cs typeface="Arial MT"/>
              </a:rPr>
              <a:t>&lt;?php</a:t>
            </a:r>
            <a:endParaRPr dirty="0">
              <a:latin typeface="Arial MT"/>
              <a:cs typeface="Arial MT"/>
            </a:endParaRPr>
          </a:p>
          <a:p>
            <a:pPr marL="12700">
              <a:spcBef>
                <a:spcPts val="15"/>
              </a:spcBef>
            </a:pPr>
            <a:r>
              <a:rPr spc="-5" dirty="0">
                <a:latin typeface="Arial MT"/>
                <a:cs typeface="Arial MT"/>
              </a:rPr>
              <a:t>//</a:t>
            </a:r>
            <a:r>
              <a:rPr spc="-3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File: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b="1" spc="-5" dirty="0">
                <a:solidFill>
                  <a:srgbClr val="0000FF"/>
                </a:solidFill>
                <a:latin typeface="Arial"/>
                <a:cs typeface="Arial"/>
              </a:rPr>
              <a:t>database2.php</a:t>
            </a:r>
            <a:endParaRPr dirty="0">
              <a:latin typeface="Arial"/>
              <a:cs typeface="Arial"/>
            </a:endParaRPr>
          </a:p>
          <a:p>
            <a:pPr marL="12700">
              <a:spcBef>
                <a:spcPts val="15"/>
              </a:spcBef>
            </a:pPr>
            <a:r>
              <a:rPr b="1" spc="-5" dirty="0">
                <a:latin typeface="Arial"/>
                <a:cs typeface="Arial"/>
              </a:rPr>
              <a:t>$strLocation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dirty="0">
                <a:latin typeface="Arial MT"/>
                <a:cs typeface="Arial MT"/>
              </a:rPr>
              <a:t>=</a:t>
            </a:r>
            <a:r>
              <a:rPr spc="-3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"Home";</a:t>
            </a:r>
            <a:endParaRPr dirty="0">
              <a:latin typeface="Arial MT"/>
              <a:cs typeface="Arial MT"/>
            </a:endParaRPr>
          </a:p>
          <a:p>
            <a:pPr marL="12700">
              <a:spcBef>
                <a:spcPts val="15"/>
              </a:spcBef>
            </a:pPr>
            <a:r>
              <a:rPr b="1" spc="-5" dirty="0">
                <a:latin typeface="Arial"/>
                <a:cs typeface="Arial"/>
              </a:rPr>
              <a:t>//$strLocation</a:t>
            </a:r>
            <a:r>
              <a:rPr b="1" dirty="0">
                <a:latin typeface="Arial"/>
                <a:cs typeface="Arial"/>
              </a:rPr>
              <a:t> </a:t>
            </a:r>
            <a:r>
              <a:rPr dirty="0">
                <a:latin typeface="Arial MT"/>
                <a:cs typeface="Arial MT"/>
              </a:rPr>
              <a:t>=</a:t>
            </a:r>
            <a:r>
              <a:rPr spc="-3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"Work";</a:t>
            </a:r>
            <a:endParaRPr dirty="0">
              <a:latin typeface="Arial MT"/>
              <a:cs typeface="Arial MT"/>
            </a:endParaRPr>
          </a:p>
          <a:p>
            <a:pPr marL="12700">
              <a:spcBef>
                <a:spcPts val="15"/>
              </a:spcBef>
            </a:pPr>
            <a:r>
              <a:rPr spc="-5" dirty="0">
                <a:latin typeface="Arial MT"/>
                <a:cs typeface="Arial MT"/>
              </a:rPr>
              <a:t>if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b="1" dirty="0">
                <a:latin typeface="Arial"/>
                <a:cs typeface="Arial"/>
              </a:rPr>
              <a:t>($strLocation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spc="-5" dirty="0">
                <a:latin typeface="Arial MT"/>
                <a:cs typeface="Arial MT"/>
              </a:rPr>
              <a:t>==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"</a:t>
            </a:r>
            <a:r>
              <a:rPr b="1" spc="-5" dirty="0">
                <a:solidFill>
                  <a:srgbClr val="0000FF"/>
                </a:solidFill>
                <a:latin typeface="Arial"/>
                <a:cs typeface="Arial"/>
              </a:rPr>
              <a:t>Home</a:t>
            </a:r>
            <a:r>
              <a:rPr spc="-5" dirty="0">
                <a:latin typeface="Arial MT"/>
                <a:cs typeface="Arial MT"/>
              </a:rPr>
              <a:t>")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{</a:t>
            </a:r>
          </a:p>
          <a:p>
            <a:pPr marL="659765" marR="1602105" indent="-394335">
              <a:lnSpc>
                <a:spcPct val="100699"/>
              </a:lnSpc>
            </a:pPr>
            <a:r>
              <a:rPr spc="-5" dirty="0">
                <a:latin typeface="Arial MT"/>
                <a:cs typeface="Arial MT"/>
              </a:rPr>
              <a:t>$dbLocalhost</a:t>
            </a:r>
            <a:r>
              <a:rPr spc="-3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=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mysql_connect("localhost",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"root",</a:t>
            </a:r>
            <a:r>
              <a:rPr spc="-3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"") </a:t>
            </a:r>
            <a:r>
              <a:rPr spc="-484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or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die("Could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not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connect: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"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.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mysql_error());</a:t>
            </a:r>
          </a:p>
          <a:p>
            <a:pPr marL="469900">
              <a:spcBef>
                <a:spcPts val="15"/>
              </a:spcBef>
            </a:pPr>
            <a:r>
              <a:rPr spc="-5" dirty="0">
                <a:latin typeface="Arial MT"/>
                <a:cs typeface="Arial MT"/>
              </a:rPr>
              <a:t>mysql_select_db("</a:t>
            </a: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glassesrus</a:t>
            </a:r>
            <a:r>
              <a:rPr spc="-5" dirty="0">
                <a:latin typeface="Arial MT"/>
                <a:cs typeface="Arial MT"/>
              </a:rPr>
              <a:t>", $dbLocalhost)</a:t>
            </a:r>
            <a:endParaRPr dirty="0">
              <a:latin typeface="Arial MT"/>
              <a:cs typeface="Arial MT"/>
            </a:endParaRPr>
          </a:p>
          <a:p>
            <a:pPr marL="469900">
              <a:spcBef>
                <a:spcPts val="15"/>
              </a:spcBef>
            </a:pPr>
            <a:r>
              <a:rPr spc="-5" dirty="0">
                <a:latin typeface="Arial MT"/>
                <a:cs typeface="Arial MT"/>
              </a:rPr>
              <a:t>or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die("Could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not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find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database: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"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.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mysql_error());</a:t>
            </a:r>
          </a:p>
          <a:p>
            <a:pPr marL="12700">
              <a:spcBef>
                <a:spcPts val="15"/>
              </a:spcBef>
            </a:pPr>
            <a:r>
              <a:rPr dirty="0">
                <a:latin typeface="Arial MT"/>
                <a:cs typeface="Arial MT"/>
              </a:rPr>
              <a:t>}</a:t>
            </a:r>
            <a:r>
              <a:rPr spc="-3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else</a:t>
            </a:r>
            <a:r>
              <a:rPr spc="-3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{</a:t>
            </a:r>
          </a:p>
          <a:p>
            <a:pPr marL="659765" marR="5080" indent="-394335">
              <a:lnSpc>
                <a:spcPct val="100699"/>
              </a:lnSpc>
            </a:pPr>
            <a:r>
              <a:rPr spc="-5" dirty="0">
                <a:latin typeface="Arial MT"/>
                <a:cs typeface="Arial MT"/>
              </a:rPr>
              <a:t>$dbLocalhost </a:t>
            </a:r>
            <a:r>
              <a:rPr dirty="0">
                <a:latin typeface="Arial MT"/>
                <a:cs typeface="Arial MT"/>
              </a:rPr>
              <a:t>= mysql_connect("localhost", </a:t>
            </a:r>
            <a:r>
              <a:rPr spc="-5" dirty="0">
                <a:latin typeface="Arial MT"/>
                <a:cs typeface="Arial MT"/>
              </a:rPr>
              <a:t>"username", "password") </a:t>
            </a:r>
            <a:r>
              <a:rPr spc="-49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or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die("Could not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connect: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"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.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mysql_error());</a:t>
            </a:r>
          </a:p>
          <a:p>
            <a:pPr>
              <a:spcBef>
                <a:spcPts val="45"/>
              </a:spcBef>
            </a:pPr>
            <a:endParaRPr sz="1850" dirty="0">
              <a:latin typeface="Arial MT"/>
              <a:cs typeface="Arial MT"/>
            </a:endParaRPr>
          </a:p>
          <a:p>
            <a:pPr marL="469900" marR="1395095">
              <a:lnSpc>
                <a:spcPct val="100699"/>
              </a:lnSpc>
            </a:pPr>
            <a:r>
              <a:rPr spc="-5" dirty="0">
                <a:latin typeface="Arial MT"/>
                <a:cs typeface="Arial MT"/>
              </a:rPr>
              <a:t>mysql_select_db("</a:t>
            </a: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anotherdatabase</a:t>
            </a:r>
            <a:r>
              <a:rPr spc="-5" dirty="0">
                <a:latin typeface="Arial MT"/>
                <a:cs typeface="Arial MT"/>
              </a:rPr>
              <a:t>", $dbLocalhost) </a:t>
            </a:r>
            <a:r>
              <a:rPr spc="-49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or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die("Could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not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find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database: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"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.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mysql_error());</a:t>
            </a:r>
          </a:p>
          <a:p>
            <a:pPr marL="12700">
              <a:spcBef>
                <a:spcPts val="15"/>
              </a:spcBef>
            </a:pPr>
            <a:r>
              <a:rPr dirty="0">
                <a:latin typeface="Arial MT"/>
                <a:cs typeface="Arial MT"/>
              </a:rPr>
              <a:t>}</a:t>
            </a:r>
          </a:p>
          <a:p>
            <a:pPr marL="12700">
              <a:spcBef>
                <a:spcPts val="15"/>
              </a:spcBef>
            </a:pPr>
            <a:r>
              <a:rPr spc="-5" dirty="0">
                <a:latin typeface="Arial MT"/>
                <a:cs typeface="Arial MT"/>
              </a:rPr>
              <a:t>?&gt;</a:t>
            </a:r>
            <a:endParaRPr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35225" y="6765926"/>
            <a:ext cx="8651875" cy="294953"/>
          </a:xfrm>
          <a:prstGeom prst="rect">
            <a:avLst/>
          </a:prstGeom>
          <a:solidFill>
            <a:srgbClr val="FFFF99"/>
          </a:solidFill>
          <a:ln w="9524">
            <a:solidFill>
              <a:srgbClr val="FF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428625" indent="-309245">
              <a:spcBef>
                <a:spcPts val="140"/>
              </a:spcBef>
              <a:buFont typeface="Times New Roman"/>
              <a:buChar char="•"/>
              <a:tabLst>
                <a:tab pos="427990" algn="l"/>
                <a:tab pos="428625" algn="l"/>
              </a:tabLst>
            </a:pPr>
            <a:r>
              <a:rPr b="1" spc="-5" dirty="0">
                <a:latin typeface="Arial"/>
                <a:cs typeface="Arial"/>
              </a:rPr>
              <a:t>$strLocation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could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be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easily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switched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between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‘Home’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or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‘Work’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4400" y="301625"/>
            <a:ext cx="9069387" cy="11207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62275" y="672846"/>
            <a:ext cx="56584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Viewing</a:t>
            </a:r>
            <a:r>
              <a:rPr spc="-45" dirty="0"/>
              <a:t> </a:t>
            </a:r>
            <a:r>
              <a:rPr dirty="0"/>
              <a:t>a</a:t>
            </a:r>
            <a:r>
              <a:rPr spc="-30" dirty="0"/>
              <a:t> </a:t>
            </a:r>
            <a:r>
              <a:rPr spc="-10" dirty="0"/>
              <a:t>whole</a:t>
            </a:r>
            <a:r>
              <a:rPr spc="-35" dirty="0"/>
              <a:t> </a:t>
            </a:r>
            <a:r>
              <a:rPr spc="-5" dirty="0"/>
              <a:t>record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92350" y="1636712"/>
            <a:ext cx="8529955" cy="1500505"/>
          </a:xfrm>
          <a:prstGeom prst="rect">
            <a:avLst/>
          </a:prstGeom>
          <a:solidFill>
            <a:srgbClr val="FFFF99"/>
          </a:solidFill>
          <a:ln w="9524">
            <a:solidFill>
              <a:srgbClr val="FF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427990" marR="812800" indent="-342900">
              <a:lnSpc>
                <a:spcPts val="3679"/>
              </a:lnSpc>
              <a:spcBef>
                <a:spcPts val="275"/>
              </a:spcBef>
            </a:pPr>
            <a:r>
              <a:rPr sz="3200" b="1" spc="-5" dirty="0">
                <a:latin typeface="Arial"/>
                <a:cs typeface="Arial"/>
              </a:rPr>
              <a:t>To view the </a:t>
            </a:r>
            <a:r>
              <a:rPr sz="3200" b="1" spc="-10" dirty="0">
                <a:latin typeface="Arial"/>
                <a:cs typeface="Arial"/>
              </a:rPr>
              <a:t>whole </a:t>
            </a:r>
            <a:r>
              <a:rPr sz="3200" b="1" spc="-5" dirty="0">
                <a:latin typeface="Arial"/>
                <a:cs typeface="Arial"/>
              </a:rPr>
              <a:t>record returned from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mysql_query(), we </a:t>
            </a:r>
            <a:r>
              <a:rPr sz="3200" b="1" spc="-10" dirty="0">
                <a:latin typeface="Arial"/>
                <a:cs typeface="Arial"/>
              </a:rPr>
              <a:t>need </a:t>
            </a:r>
            <a:r>
              <a:rPr sz="3200" b="1" spc="-5" dirty="0">
                <a:latin typeface="Arial"/>
                <a:cs typeface="Arial"/>
              </a:rPr>
              <a:t>another </a:t>
            </a:r>
            <a:r>
              <a:rPr sz="3200" b="1" dirty="0">
                <a:latin typeface="Arial"/>
                <a:cs typeface="Arial"/>
              </a:rPr>
              <a:t> function...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30103" y="4564227"/>
            <a:ext cx="7209155" cy="10769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19380" marR="5080" indent="-107314">
              <a:lnSpc>
                <a:spcPts val="2700"/>
              </a:lnSpc>
              <a:spcBef>
                <a:spcPts val="340"/>
              </a:spcBef>
              <a:buChar char="•"/>
              <a:tabLst>
                <a:tab pos="203835" algn="l"/>
              </a:tabLst>
            </a:pPr>
            <a:r>
              <a:rPr sz="2400" dirty="0">
                <a:latin typeface="Arial MT"/>
                <a:cs typeface="Arial MT"/>
              </a:rPr>
              <a:t>resourceRecords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–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resource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identifier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returned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from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mysql_query().</a:t>
            </a:r>
            <a:endParaRPr sz="2400">
              <a:latin typeface="Arial MT"/>
              <a:cs typeface="Arial MT"/>
            </a:endParaRPr>
          </a:p>
          <a:p>
            <a:pPr marL="203835" indent="-191135">
              <a:lnSpc>
                <a:spcPts val="2640"/>
              </a:lnSpc>
              <a:buChar char="•"/>
              <a:tabLst>
                <a:tab pos="203835" algn="l"/>
              </a:tabLst>
            </a:pPr>
            <a:r>
              <a:rPr sz="2400" spc="-5" dirty="0">
                <a:latin typeface="Arial MT"/>
                <a:cs typeface="Arial MT"/>
              </a:rPr>
              <a:t>it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returns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array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containing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database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record.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92350" y="3494087"/>
            <a:ext cx="8529955" cy="380232"/>
          </a:xfrm>
          <a:prstGeom prst="rect">
            <a:avLst/>
          </a:prstGeom>
          <a:ln w="9524">
            <a:solidFill>
              <a:srgbClr val="FF0000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algn="ctr">
              <a:spcBef>
                <a:spcPts val="85"/>
              </a:spcBef>
            </a:pPr>
            <a:r>
              <a:rPr sz="2400" spc="-5" dirty="0">
                <a:latin typeface="Arial MT"/>
                <a:cs typeface="Arial MT"/>
              </a:rPr>
              <a:t>array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mysql_fetch_row(resourceRecords)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4400" y="65086"/>
            <a:ext cx="9323387" cy="15716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1726" y="436310"/>
            <a:ext cx="9501505" cy="123559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782955" marR="5080">
              <a:lnSpc>
                <a:spcPts val="4570"/>
              </a:lnSpc>
              <a:spcBef>
                <a:spcPts val="434"/>
              </a:spcBef>
            </a:pPr>
            <a:r>
              <a:rPr spc="-10" dirty="0">
                <a:solidFill>
                  <a:srgbClr val="FFFF00"/>
                </a:solidFill>
              </a:rPr>
              <a:t>Example: </a:t>
            </a:r>
            <a:r>
              <a:rPr spc="-5" dirty="0"/>
              <a:t>Displaying all customer </a:t>
            </a:r>
            <a:r>
              <a:rPr spc="-1100" dirty="0"/>
              <a:t> </a:t>
            </a:r>
            <a:r>
              <a:rPr spc="-5" dirty="0"/>
              <a:t>records</a:t>
            </a:r>
          </a:p>
        </p:txBody>
      </p:sp>
      <p:sp>
        <p:nvSpPr>
          <p:cNvPr id="4" name="object 4"/>
          <p:cNvSpPr/>
          <p:nvPr/>
        </p:nvSpPr>
        <p:spPr>
          <a:xfrm>
            <a:off x="2006599" y="1779586"/>
            <a:ext cx="9501505" cy="4286250"/>
          </a:xfrm>
          <a:custGeom>
            <a:avLst/>
            <a:gdLst/>
            <a:ahLst/>
            <a:cxnLst/>
            <a:rect l="l" t="t" r="r" b="b"/>
            <a:pathLst>
              <a:path w="9501505" h="4286250">
                <a:moveTo>
                  <a:pt x="0" y="0"/>
                </a:moveTo>
                <a:lnTo>
                  <a:pt x="9501187" y="0"/>
                </a:lnTo>
                <a:lnTo>
                  <a:pt x="9501187" y="4286249"/>
                </a:lnTo>
                <a:lnTo>
                  <a:pt x="0" y="428624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2212657" y="1794826"/>
            <a:ext cx="9076056" cy="28058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&lt;?php</a:t>
            </a:r>
          </a:p>
          <a:p>
            <a:pPr>
              <a:spcBef>
                <a:spcPts val="40"/>
              </a:spcBef>
            </a:pPr>
            <a:endParaRPr sz="2050" dirty="0"/>
          </a:p>
          <a:p>
            <a:pPr marL="12700"/>
            <a:r>
              <a:rPr dirty="0"/>
              <a:t>require_once("database2.php");</a:t>
            </a:r>
          </a:p>
          <a:p>
            <a:pPr>
              <a:spcBef>
                <a:spcPts val="45"/>
              </a:spcBef>
            </a:pPr>
            <a:endParaRPr sz="2050" dirty="0"/>
          </a:p>
          <a:p>
            <a:pPr marL="294005" marR="5080" indent="-281940"/>
            <a:r>
              <a:rPr spc="-5" dirty="0"/>
              <a:t>$dbRecords </a:t>
            </a:r>
            <a:r>
              <a:rPr dirty="0"/>
              <a:t>= mysql_query("SELECT * </a:t>
            </a:r>
            <a:r>
              <a:rPr spc="-5" dirty="0"/>
              <a:t>FROM </a:t>
            </a:r>
            <a:r>
              <a:rPr dirty="0"/>
              <a:t>customers", </a:t>
            </a:r>
            <a:r>
              <a:rPr spc="-5" dirty="0"/>
              <a:t>$dbLocalhost) </a:t>
            </a:r>
            <a:r>
              <a:rPr spc="-545" dirty="0"/>
              <a:t> </a:t>
            </a:r>
            <a:r>
              <a:rPr spc="-5" dirty="0"/>
              <a:t>or</a:t>
            </a:r>
            <a:r>
              <a:rPr spc="-10" dirty="0"/>
              <a:t> </a:t>
            </a:r>
            <a:r>
              <a:rPr spc="-5" dirty="0"/>
              <a:t>die("Problem </a:t>
            </a:r>
            <a:r>
              <a:rPr dirty="0"/>
              <a:t>reading</a:t>
            </a:r>
            <a:r>
              <a:rPr spc="-10" dirty="0"/>
              <a:t> </a:t>
            </a:r>
            <a:r>
              <a:rPr spc="-5" dirty="0"/>
              <a:t>table: </a:t>
            </a:r>
            <a:r>
              <a:rPr dirty="0"/>
              <a:t>"</a:t>
            </a:r>
            <a:r>
              <a:rPr spc="-10" dirty="0"/>
              <a:t> </a:t>
            </a:r>
            <a:r>
              <a:rPr dirty="0"/>
              <a:t>.</a:t>
            </a:r>
            <a:r>
              <a:rPr spc="-10" dirty="0"/>
              <a:t> </a:t>
            </a:r>
            <a:r>
              <a:rPr dirty="0"/>
              <a:t>mysql_error());</a:t>
            </a:r>
          </a:p>
          <a:p>
            <a:pPr>
              <a:spcBef>
                <a:spcPts val="40"/>
              </a:spcBef>
            </a:pPr>
            <a:endParaRPr sz="2050" dirty="0"/>
          </a:p>
          <a:p>
            <a:pPr marL="294005" marR="2172970" indent="-281940"/>
            <a:r>
              <a:rPr spc="-5" dirty="0"/>
              <a:t>while </a:t>
            </a:r>
            <a:r>
              <a:rPr dirty="0"/>
              <a:t>($arrRecord = </a:t>
            </a:r>
            <a:r>
              <a:rPr b="1" spc="-5" dirty="0">
                <a:solidFill>
                  <a:srgbClr val="0000FF"/>
                </a:solidFill>
                <a:latin typeface="Arial"/>
                <a:cs typeface="Arial"/>
              </a:rPr>
              <a:t>mysql_fetch_row</a:t>
            </a:r>
            <a:r>
              <a:rPr spc="-5" dirty="0"/>
              <a:t>($dbRecords)) </a:t>
            </a:r>
            <a:r>
              <a:rPr dirty="0"/>
              <a:t>{ </a:t>
            </a:r>
            <a:r>
              <a:rPr spc="-545" dirty="0"/>
              <a:t> </a:t>
            </a:r>
            <a:r>
              <a:rPr spc="-5" dirty="0"/>
              <a:t>echo</a:t>
            </a:r>
            <a:r>
              <a:rPr spc="-10" dirty="0"/>
              <a:t> </a:t>
            </a:r>
            <a:r>
              <a:rPr spc="-5" dirty="0"/>
              <a:t>"&lt;p&gt;"</a:t>
            </a:r>
            <a:r>
              <a:rPr spc="-10" dirty="0"/>
              <a:t> </a:t>
            </a:r>
            <a:r>
              <a:rPr dirty="0"/>
              <a:t>.</a:t>
            </a:r>
            <a:r>
              <a:rPr spc="-10" dirty="0"/>
              <a:t> </a:t>
            </a:r>
            <a:r>
              <a:rPr spc="-5" dirty="0"/>
              <a:t>$arrRecord[0] </a:t>
            </a:r>
            <a:r>
              <a:rPr dirty="0"/>
              <a:t>.</a:t>
            </a:r>
            <a:r>
              <a:rPr spc="-10" dirty="0"/>
              <a:t> </a:t>
            </a:r>
            <a:r>
              <a:rPr dirty="0"/>
              <a:t>"</a:t>
            </a:r>
            <a:r>
              <a:rPr spc="-10" dirty="0"/>
              <a:t> </a:t>
            </a:r>
            <a:r>
              <a:rPr spc="-5" dirty="0"/>
              <a:t>";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61057" y="4538026"/>
            <a:ext cx="5759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spcBef>
                <a:spcPts val="100"/>
              </a:spcBef>
            </a:pPr>
            <a:r>
              <a:rPr sz="2000" spc="-5" dirty="0">
                <a:latin typeface="Arial MT"/>
                <a:cs typeface="Arial MT"/>
              </a:rPr>
              <a:t>echo  echo  echo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26188" y="4538026"/>
            <a:ext cx="25463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5" dirty="0">
                <a:latin typeface="Arial MT"/>
                <a:cs typeface="Arial MT"/>
              </a:rPr>
              <a:t>$arrRecord[1]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.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"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";</a:t>
            </a:r>
            <a:endParaRPr sz="2000" dirty="0">
              <a:latin typeface="Arial MT"/>
              <a:cs typeface="Arial MT"/>
            </a:endParaRPr>
          </a:p>
          <a:p>
            <a:pPr marL="12700"/>
            <a:r>
              <a:rPr sz="2000" spc="-5" dirty="0">
                <a:latin typeface="Arial MT"/>
                <a:cs typeface="Arial MT"/>
              </a:rPr>
              <a:t>$arrRecord[2]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.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"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";</a:t>
            </a:r>
            <a:endParaRPr sz="2000" dirty="0">
              <a:latin typeface="Arial MT"/>
              <a:cs typeface="Arial MT"/>
            </a:endParaRPr>
          </a:p>
          <a:p>
            <a:pPr marL="12700"/>
            <a:r>
              <a:rPr sz="2000" spc="-5" dirty="0">
                <a:latin typeface="Arial MT"/>
                <a:cs typeface="Arial MT"/>
              </a:rPr>
              <a:t>$arrRecord[3]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.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"&lt;/p&gt;";</a:t>
            </a:r>
            <a:endParaRPr sz="2000" dirty="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359024" y="6061074"/>
            <a:ext cx="8661400" cy="1295400"/>
            <a:chOff x="677862" y="6061074"/>
            <a:chExt cx="8661400" cy="1295400"/>
          </a:xfrm>
        </p:grpSpPr>
        <p:sp>
          <p:nvSpPr>
            <p:cNvPr id="9" name="object 9"/>
            <p:cNvSpPr/>
            <p:nvPr/>
          </p:nvSpPr>
          <p:spPr>
            <a:xfrm>
              <a:off x="682625" y="6065837"/>
              <a:ext cx="8651875" cy="1285875"/>
            </a:xfrm>
            <a:custGeom>
              <a:avLst/>
              <a:gdLst/>
              <a:ahLst/>
              <a:cxnLst/>
              <a:rect l="l" t="t" r="r" b="b"/>
              <a:pathLst>
                <a:path w="8651875" h="1285875">
                  <a:moveTo>
                    <a:pt x="8651874" y="1285874"/>
                  </a:moveTo>
                  <a:lnTo>
                    <a:pt x="0" y="1285874"/>
                  </a:lnTo>
                  <a:lnTo>
                    <a:pt x="0" y="0"/>
                  </a:lnTo>
                  <a:lnTo>
                    <a:pt x="8651874" y="0"/>
                  </a:lnTo>
                  <a:lnTo>
                    <a:pt x="8651874" y="1285874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2625" y="6065837"/>
              <a:ext cx="8651875" cy="1285875"/>
            </a:xfrm>
            <a:custGeom>
              <a:avLst/>
              <a:gdLst/>
              <a:ahLst/>
              <a:cxnLst/>
              <a:rect l="l" t="t" r="r" b="b"/>
              <a:pathLst>
                <a:path w="8651875" h="1285875">
                  <a:moveTo>
                    <a:pt x="0" y="0"/>
                  </a:moveTo>
                  <a:lnTo>
                    <a:pt x="8651874" y="0"/>
                  </a:lnTo>
                  <a:lnTo>
                    <a:pt x="8651874" y="1285874"/>
                  </a:lnTo>
                  <a:lnTo>
                    <a:pt x="0" y="12858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079624" y="5452428"/>
            <a:ext cx="8769350" cy="1871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  <a:p>
            <a:pPr marL="12700"/>
            <a:r>
              <a:rPr sz="2000" spc="-5" dirty="0">
                <a:latin typeface="Arial MT"/>
                <a:cs typeface="Arial MT"/>
              </a:rPr>
              <a:t>?&gt;</a:t>
            </a:r>
            <a:endParaRPr sz="2000">
              <a:latin typeface="Arial MT"/>
              <a:cs typeface="Arial MT"/>
            </a:endParaRPr>
          </a:p>
          <a:p>
            <a:pPr marL="712470" marR="5080" indent="-309245">
              <a:lnSpc>
                <a:spcPts val="2030"/>
              </a:lnSpc>
              <a:spcBef>
                <a:spcPts val="245"/>
              </a:spcBef>
              <a:buFont typeface="Times New Roman"/>
              <a:buChar char="•"/>
              <a:tabLst>
                <a:tab pos="712470" algn="l"/>
                <a:tab pos="713105" algn="l"/>
              </a:tabLst>
            </a:pPr>
            <a:r>
              <a:rPr b="1" spc="-5" dirty="0">
                <a:latin typeface="Arial"/>
                <a:cs typeface="Arial"/>
              </a:rPr>
              <a:t>The </a:t>
            </a:r>
            <a:r>
              <a:rPr b="1" dirty="0">
                <a:latin typeface="Arial"/>
                <a:cs typeface="Arial"/>
              </a:rPr>
              <a:t>function </a:t>
            </a:r>
            <a:r>
              <a:rPr b="1" spc="-5" dirty="0">
                <a:latin typeface="Arial"/>
                <a:cs typeface="Arial"/>
              </a:rPr>
              <a:t>returns </a:t>
            </a:r>
            <a:r>
              <a:rPr b="1" dirty="0">
                <a:latin typeface="Arial"/>
                <a:cs typeface="Arial"/>
              </a:rPr>
              <a:t>false </a:t>
            </a:r>
            <a:r>
              <a:rPr b="1" spc="-5" dirty="0">
                <a:latin typeface="Arial"/>
                <a:cs typeface="Arial"/>
              </a:rPr>
              <a:t>when </a:t>
            </a:r>
            <a:r>
              <a:rPr b="1" dirty="0">
                <a:latin typeface="Arial"/>
                <a:cs typeface="Arial"/>
              </a:rPr>
              <a:t>the </a:t>
            </a:r>
            <a:r>
              <a:rPr b="1" spc="-5" dirty="0">
                <a:latin typeface="Arial"/>
                <a:cs typeface="Arial"/>
              </a:rPr>
              <a:t>last record is returned; </a:t>
            </a:r>
            <a:r>
              <a:rPr b="1" dirty="0">
                <a:latin typeface="Arial"/>
                <a:cs typeface="Arial"/>
              </a:rPr>
              <a:t>thus, </a:t>
            </a:r>
            <a:r>
              <a:rPr b="1" spc="-5" dirty="0">
                <a:latin typeface="Arial"/>
                <a:cs typeface="Arial"/>
              </a:rPr>
              <a:t>stopping </a:t>
            </a:r>
            <a:r>
              <a:rPr b="1" spc="-49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the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loop.</a:t>
            </a:r>
            <a:endParaRPr>
              <a:latin typeface="Arial"/>
              <a:cs typeface="Arial"/>
            </a:endParaRPr>
          </a:p>
          <a:p>
            <a:pPr marL="712470" marR="85090" indent="-309245">
              <a:lnSpc>
                <a:spcPts val="2050"/>
              </a:lnSpc>
              <a:spcBef>
                <a:spcPts val="1375"/>
              </a:spcBef>
              <a:buFont typeface="Times New Roman"/>
              <a:buChar char="•"/>
              <a:tabLst>
                <a:tab pos="712470" algn="l"/>
                <a:tab pos="713105" algn="l"/>
              </a:tabLst>
            </a:pPr>
            <a:r>
              <a:rPr b="1" spc="-5" dirty="0">
                <a:latin typeface="Arial"/>
                <a:cs typeface="Arial"/>
              </a:rPr>
              <a:t>Note, however, </a:t>
            </a:r>
            <a:r>
              <a:rPr b="1" dirty="0">
                <a:latin typeface="Arial"/>
                <a:cs typeface="Arial"/>
              </a:rPr>
              <a:t>that the fields </a:t>
            </a:r>
            <a:r>
              <a:rPr b="1" spc="-5" dirty="0">
                <a:latin typeface="Arial"/>
                <a:cs typeface="Arial"/>
              </a:rPr>
              <a:t>are referred </a:t>
            </a:r>
            <a:r>
              <a:rPr b="1" dirty="0">
                <a:latin typeface="Arial"/>
                <a:cs typeface="Arial"/>
              </a:rPr>
              <a:t>to </a:t>
            </a:r>
            <a:r>
              <a:rPr b="1" spc="-5" dirty="0">
                <a:latin typeface="Arial"/>
                <a:cs typeface="Arial"/>
              </a:rPr>
              <a:t>by using </a:t>
            </a: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numbers </a:t>
            </a:r>
            <a:r>
              <a:rPr b="1" dirty="0">
                <a:latin typeface="Arial"/>
                <a:cs typeface="Arial"/>
              </a:rPr>
              <a:t>– </a:t>
            </a:r>
            <a:r>
              <a:rPr b="1" spc="-5" dirty="0">
                <a:latin typeface="Arial"/>
                <a:cs typeface="Arial"/>
              </a:rPr>
              <a:t>not very </a:t>
            </a:r>
            <a:r>
              <a:rPr b="1" spc="-49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easy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to</a:t>
            </a:r>
            <a:r>
              <a:rPr b="1" spc="-5" dirty="0">
                <a:latin typeface="Arial"/>
                <a:cs typeface="Arial"/>
              </a:rPr>
              <a:t> read and mistakes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can be introduced.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4400" y="301625"/>
            <a:ext cx="9069387" cy="12604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88047" y="672846"/>
            <a:ext cx="48507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Relational</a:t>
            </a:r>
            <a:r>
              <a:rPr spc="-90" dirty="0"/>
              <a:t> </a:t>
            </a:r>
            <a:r>
              <a:rPr spc="-5" dirty="0"/>
              <a:t>Database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473324" y="2560637"/>
            <a:ext cx="8539480" cy="2938780"/>
            <a:chOff x="792162" y="2560637"/>
            <a:chExt cx="8539480" cy="2938780"/>
          </a:xfrm>
        </p:grpSpPr>
        <p:sp>
          <p:nvSpPr>
            <p:cNvPr id="5" name="object 5"/>
            <p:cNvSpPr/>
            <p:nvPr/>
          </p:nvSpPr>
          <p:spPr>
            <a:xfrm>
              <a:off x="796925" y="2565400"/>
              <a:ext cx="8529955" cy="2929255"/>
            </a:xfrm>
            <a:custGeom>
              <a:avLst/>
              <a:gdLst/>
              <a:ahLst/>
              <a:cxnLst/>
              <a:rect l="l" t="t" r="r" b="b"/>
              <a:pathLst>
                <a:path w="8529955" h="2929254">
                  <a:moveTo>
                    <a:pt x="8529636" y="2928936"/>
                  </a:moveTo>
                  <a:lnTo>
                    <a:pt x="0" y="2928936"/>
                  </a:lnTo>
                  <a:lnTo>
                    <a:pt x="0" y="0"/>
                  </a:lnTo>
                  <a:lnTo>
                    <a:pt x="8529636" y="0"/>
                  </a:lnTo>
                  <a:lnTo>
                    <a:pt x="8529636" y="2928936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96925" y="2565400"/>
              <a:ext cx="8529955" cy="2929255"/>
            </a:xfrm>
            <a:custGeom>
              <a:avLst/>
              <a:gdLst/>
              <a:ahLst/>
              <a:cxnLst/>
              <a:rect l="l" t="t" r="r" b="b"/>
              <a:pathLst>
                <a:path w="8529955" h="2929254">
                  <a:moveTo>
                    <a:pt x="0" y="0"/>
                  </a:moveTo>
                  <a:lnTo>
                    <a:pt x="8529636" y="0"/>
                  </a:lnTo>
                  <a:lnTo>
                    <a:pt x="8529636" y="2928936"/>
                  </a:lnTo>
                  <a:lnTo>
                    <a:pt x="0" y="292893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612068" y="2555037"/>
            <a:ext cx="8091805" cy="272288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94640" marR="5080" indent="-281940">
              <a:lnSpc>
                <a:spcPts val="3679"/>
              </a:lnSpc>
              <a:spcBef>
                <a:spcPts val="355"/>
              </a:spcBef>
              <a:buChar char="•"/>
              <a:tabLst>
                <a:tab pos="294640" algn="l"/>
              </a:tabLst>
            </a:pPr>
            <a:r>
              <a:rPr sz="3200" b="1" spc="-10" dirty="0">
                <a:latin typeface="Arial"/>
                <a:cs typeface="Arial"/>
              </a:rPr>
              <a:t>Stores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data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in</a:t>
            </a:r>
            <a:r>
              <a:rPr sz="3200" b="1" spc="50" dirty="0"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00FF"/>
                </a:solidFill>
                <a:latin typeface="Arial"/>
                <a:cs typeface="Arial"/>
              </a:rPr>
              <a:t>separate</a:t>
            </a:r>
            <a:r>
              <a:rPr sz="32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00FF"/>
                </a:solidFill>
                <a:latin typeface="Arial"/>
                <a:cs typeface="Arial"/>
              </a:rPr>
              <a:t>tables</a:t>
            </a:r>
            <a:r>
              <a:rPr sz="32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instead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of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single store.</a:t>
            </a:r>
            <a:endParaRPr sz="3200">
              <a:latin typeface="Arial"/>
              <a:cs typeface="Arial"/>
            </a:endParaRPr>
          </a:p>
          <a:p>
            <a:pPr marL="294640" indent="-281940">
              <a:spcBef>
                <a:spcPts val="1135"/>
              </a:spcBef>
              <a:buClr>
                <a:srgbClr val="000000"/>
              </a:buClr>
              <a:buChar char="•"/>
              <a:tabLst>
                <a:tab pos="294640" algn="l"/>
              </a:tabLst>
            </a:pPr>
            <a:r>
              <a:rPr sz="3200" b="1" spc="-5" dirty="0">
                <a:solidFill>
                  <a:srgbClr val="0000FF"/>
                </a:solidFill>
                <a:latin typeface="Arial"/>
                <a:cs typeface="Arial"/>
              </a:rPr>
              <a:t>Relationships</a:t>
            </a:r>
            <a:r>
              <a:rPr sz="32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between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tables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are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set</a:t>
            </a:r>
            <a:endParaRPr sz="3200">
              <a:latin typeface="Arial"/>
              <a:cs typeface="Arial"/>
            </a:endParaRPr>
          </a:p>
          <a:p>
            <a:pPr marL="294640" marR="541020" indent="-281940">
              <a:lnSpc>
                <a:spcPts val="3629"/>
              </a:lnSpc>
              <a:spcBef>
                <a:spcPts val="1480"/>
              </a:spcBef>
              <a:buChar char="•"/>
              <a:tabLst>
                <a:tab pos="294640" algn="l"/>
              </a:tabLst>
            </a:pPr>
            <a:r>
              <a:rPr sz="3200" b="1" spc="-5" dirty="0">
                <a:latin typeface="Arial"/>
                <a:cs typeface="Arial"/>
              </a:rPr>
              <a:t>In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theory,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this</a:t>
            </a:r>
            <a:r>
              <a:rPr sz="3200" b="1" spc="-10" dirty="0">
                <a:latin typeface="Arial"/>
                <a:cs typeface="Arial"/>
              </a:rPr>
              <a:t> provides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</a:t>
            </a:r>
            <a:r>
              <a:rPr sz="3200" b="1" spc="45" dirty="0"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00FF"/>
                </a:solidFill>
                <a:latin typeface="Arial"/>
                <a:cs typeface="Arial"/>
              </a:rPr>
              <a:t>faster</a:t>
            </a:r>
            <a:r>
              <a:rPr sz="3200" b="1" spc="-5" dirty="0">
                <a:latin typeface="Arial"/>
                <a:cs typeface="Arial"/>
              </a:rPr>
              <a:t>,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00FF"/>
                </a:solidFill>
                <a:latin typeface="Arial"/>
                <a:cs typeface="Arial"/>
              </a:rPr>
              <a:t>more </a:t>
            </a:r>
            <a:r>
              <a:rPr sz="3200" b="1" spc="-8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00FF"/>
                </a:solidFill>
                <a:latin typeface="Arial"/>
                <a:cs typeface="Arial"/>
              </a:rPr>
              <a:t>flexible</a:t>
            </a:r>
            <a:r>
              <a:rPr sz="32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database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system.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4400" y="301625"/>
            <a:ext cx="9069387" cy="11207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62274" y="672846"/>
            <a:ext cx="71005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Limiting</a:t>
            </a:r>
            <a:r>
              <a:rPr spc="-40" dirty="0"/>
              <a:t> </a:t>
            </a:r>
            <a:r>
              <a:rPr spc="-5" dirty="0"/>
              <a:t>the</a:t>
            </a:r>
            <a:r>
              <a:rPr spc="-30" dirty="0"/>
              <a:t> </a:t>
            </a:r>
            <a:r>
              <a:rPr spc="-5" dirty="0"/>
              <a:t>records</a:t>
            </a:r>
            <a:r>
              <a:rPr spc="-30" dirty="0"/>
              <a:t> </a:t>
            </a:r>
            <a:r>
              <a:rPr spc="-5" dirty="0"/>
              <a:t>returned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92350" y="1636711"/>
            <a:ext cx="8529955" cy="494366"/>
          </a:xfrm>
          <a:prstGeom prst="rect">
            <a:avLst/>
          </a:prstGeom>
          <a:solidFill>
            <a:srgbClr val="FFFF99"/>
          </a:solidFill>
          <a:ln w="9524">
            <a:solidFill>
              <a:srgbClr val="FF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85090">
              <a:spcBef>
                <a:spcPts val="15"/>
              </a:spcBef>
            </a:pPr>
            <a:r>
              <a:rPr sz="3200" b="1" spc="-10" dirty="0">
                <a:latin typeface="Arial"/>
                <a:cs typeface="Arial"/>
              </a:rPr>
              <a:t>SELECT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Surname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FROM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customers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58665" y="2706852"/>
            <a:ext cx="7958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014" indent="-107950">
              <a:spcBef>
                <a:spcPts val="100"/>
              </a:spcBef>
              <a:buSzPct val="95833"/>
              <a:buChar char="•"/>
              <a:tabLst>
                <a:tab pos="120650" algn="l"/>
              </a:tabLst>
            </a:pPr>
            <a:r>
              <a:rPr sz="2400" spc="-5" dirty="0">
                <a:latin typeface="Arial MT"/>
                <a:cs typeface="Arial MT"/>
              </a:rPr>
              <a:t>Retrieves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only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Surname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field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from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table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customers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4400" y="301625"/>
            <a:ext cx="9069387" cy="11207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62274" y="672846"/>
            <a:ext cx="71005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Limiting</a:t>
            </a:r>
            <a:r>
              <a:rPr spc="-40" dirty="0"/>
              <a:t> </a:t>
            </a:r>
            <a:r>
              <a:rPr spc="-5" dirty="0"/>
              <a:t>the</a:t>
            </a:r>
            <a:r>
              <a:rPr spc="-30" dirty="0"/>
              <a:t> </a:t>
            </a:r>
            <a:r>
              <a:rPr spc="-5" dirty="0"/>
              <a:t>records</a:t>
            </a:r>
            <a:r>
              <a:rPr spc="-30" dirty="0"/>
              <a:t> </a:t>
            </a:r>
            <a:r>
              <a:rPr spc="-5" dirty="0"/>
              <a:t>returned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92350" y="1636711"/>
            <a:ext cx="8529955" cy="494366"/>
          </a:xfrm>
          <a:prstGeom prst="rect">
            <a:avLst/>
          </a:prstGeom>
          <a:solidFill>
            <a:srgbClr val="FFFF99"/>
          </a:solidFill>
          <a:ln w="9524">
            <a:solidFill>
              <a:srgbClr val="FF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85090">
              <a:spcBef>
                <a:spcPts val="15"/>
              </a:spcBef>
            </a:pPr>
            <a:r>
              <a:rPr sz="3200" b="1" spc="-10" dirty="0">
                <a:latin typeface="Arial"/>
                <a:cs typeface="Arial"/>
              </a:rPr>
              <a:t>SELECT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*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FROM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customers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LIMIT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3,4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58664" y="2706852"/>
            <a:ext cx="8594090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835" indent="-191135">
              <a:lnSpc>
                <a:spcPts val="2790"/>
              </a:lnSpc>
              <a:spcBef>
                <a:spcPts val="100"/>
              </a:spcBef>
              <a:buChar char="•"/>
              <a:tabLst>
                <a:tab pos="203835" algn="l"/>
              </a:tabLst>
            </a:pPr>
            <a:r>
              <a:rPr sz="2400" spc="-5" dirty="0">
                <a:latin typeface="Arial MT"/>
                <a:cs typeface="Arial MT"/>
              </a:rPr>
              <a:t>Select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certain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number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records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form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table</a:t>
            </a:r>
            <a:endParaRPr sz="2400">
              <a:latin typeface="Arial MT"/>
              <a:cs typeface="Arial MT"/>
            </a:endParaRPr>
          </a:p>
          <a:p>
            <a:pPr marL="203835" indent="-191135">
              <a:lnSpc>
                <a:spcPts val="2700"/>
              </a:lnSpc>
              <a:buChar char="•"/>
              <a:tabLst>
                <a:tab pos="203835" algn="l"/>
              </a:tabLst>
            </a:pPr>
            <a:r>
              <a:rPr sz="2400" dirty="0">
                <a:latin typeface="Arial MT"/>
                <a:cs typeface="Arial MT"/>
              </a:rPr>
              <a:t>3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starting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row</a:t>
            </a:r>
            <a:endParaRPr sz="2400">
              <a:latin typeface="Arial MT"/>
              <a:cs typeface="Arial MT"/>
            </a:endParaRPr>
          </a:p>
          <a:p>
            <a:pPr marL="203835" indent="-191135">
              <a:lnSpc>
                <a:spcPts val="2790"/>
              </a:lnSpc>
              <a:buChar char="•"/>
              <a:tabLst>
                <a:tab pos="203835" algn="l"/>
              </a:tabLst>
            </a:pPr>
            <a:r>
              <a:rPr sz="2400" dirty="0">
                <a:latin typeface="Arial MT"/>
                <a:cs typeface="Arial MT"/>
              </a:rPr>
              <a:t>4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number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records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to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selected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after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starting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row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4400" y="301625"/>
            <a:ext cx="9069387" cy="11207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62275" y="672846"/>
            <a:ext cx="76917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Searching</a:t>
            </a:r>
            <a:r>
              <a:rPr spc="-45" dirty="0"/>
              <a:t> </a:t>
            </a:r>
            <a:r>
              <a:rPr spc="-5" dirty="0"/>
              <a:t>for</a:t>
            </a:r>
            <a:r>
              <a:rPr spc="-30" dirty="0"/>
              <a:t> </a:t>
            </a:r>
            <a:r>
              <a:rPr spc="-5" dirty="0"/>
              <a:t>matching</a:t>
            </a:r>
            <a:r>
              <a:rPr spc="-30" dirty="0"/>
              <a:t> </a:t>
            </a:r>
            <a:r>
              <a:rPr spc="-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92350" y="1636711"/>
            <a:ext cx="9286875" cy="494366"/>
          </a:xfrm>
          <a:prstGeom prst="rect">
            <a:avLst/>
          </a:prstGeom>
          <a:solidFill>
            <a:srgbClr val="FFFF99"/>
          </a:solidFill>
          <a:ln w="9524">
            <a:solidFill>
              <a:srgbClr val="FF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85090">
              <a:spcBef>
                <a:spcPts val="15"/>
              </a:spcBef>
            </a:pPr>
            <a:r>
              <a:rPr sz="3200" b="1" spc="-10" dirty="0">
                <a:latin typeface="Arial"/>
                <a:cs typeface="Arial"/>
              </a:rPr>
              <a:t>SELECT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*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FROM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customers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WHERE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Title=‘Mr’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58665" y="2706852"/>
            <a:ext cx="8336915" cy="14198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19380" marR="140970" indent="-107314">
              <a:lnSpc>
                <a:spcPts val="2700"/>
              </a:lnSpc>
              <a:spcBef>
                <a:spcPts val="340"/>
              </a:spcBef>
              <a:buSzPct val="95833"/>
              <a:buChar char="•"/>
              <a:tabLst>
                <a:tab pos="120650" algn="l"/>
              </a:tabLst>
            </a:pPr>
            <a:r>
              <a:rPr sz="2400" spc="-5" dirty="0">
                <a:latin typeface="Arial MT"/>
                <a:cs typeface="Arial MT"/>
              </a:rPr>
              <a:t>The WHERE attribute </a:t>
            </a:r>
            <a:r>
              <a:rPr sz="2400" dirty="0">
                <a:latin typeface="Arial MT"/>
                <a:cs typeface="Arial MT"/>
              </a:rPr>
              <a:t>specifies </a:t>
            </a:r>
            <a:r>
              <a:rPr sz="2400" spc="-5" dirty="0">
                <a:latin typeface="Arial MT"/>
                <a:cs typeface="Arial MT"/>
              </a:rPr>
              <a:t>what to </a:t>
            </a:r>
            <a:r>
              <a:rPr sz="2400" dirty="0">
                <a:latin typeface="Arial MT"/>
                <a:cs typeface="Arial MT"/>
              </a:rPr>
              <a:t>search </a:t>
            </a:r>
            <a:r>
              <a:rPr sz="2400" spc="-5" dirty="0">
                <a:latin typeface="Arial MT"/>
                <a:cs typeface="Arial MT"/>
              </a:rPr>
              <a:t>for within the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database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records.</a:t>
            </a:r>
            <a:endParaRPr sz="2400">
              <a:latin typeface="Arial MT"/>
              <a:cs typeface="Arial MT"/>
            </a:endParaRPr>
          </a:p>
          <a:p>
            <a:pPr marL="119380" marR="5080" indent="-107314">
              <a:lnSpc>
                <a:spcPts val="2700"/>
              </a:lnSpc>
              <a:buSzPct val="95833"/>
              <a:buChar char="•"/>
              <a:tabLst>
                <a:tab pos="203835" algn="l"/>
              </a:tabLst>
            </a:pPr>
            <a:r>
              <a:rPr sz="2400" spc="-5" dirty="0">
                <a:latin typeface="Arial MT"/>
                <a:cs typeface="Arial MT"/>
              </a:rPr>
              <a:t>in this example, only </a:t>
            </a:r>
            <a:r>
              <a:rPr sz="2400" dirty="0">
                <a:latin typeface="Arial MT"/>
                <a:cs typeface="Arial MT"/>
              </a:rPr>
              <a:t>records </a:t>
            </a:r>
            <a:r>
              <a:rPr sz="2400" spc="-5" dirty="0">
                <a:latin typeface="Arial MT"/>
                <a:cs typeface="Arial MT"/>
              </a:rPr>
              <a:t>which have </a:t>
            </a:r>
            <a:r>
              <a:rPr sz="2400" dirty="0">
                <a:latin typeface="Arial MT"/>
                <a:cs typeface="Arial MT"/>
              </a:rPr>
              <a:t>a </a:t>
            </a:r>
            <a:r>
              <a:rPr sz="2400" spc="-5" dirty="0">
                <a:latin typeface="Arial MT"/>
                <a:cs typeface="Arial MT"/>
              </a:rPr>
              <a:t>title of ‘Mr’ will be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returned.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4400" y="301625"/>
            <a:ext cx="9069387" cy="11207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62275" y="672846"/>
            <a:ext cx="76917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Searching</a:t>
            </a:r>
            <a:r>
              <a:rPr spc="-45" dirty="0"/>
              <a:t> </a:t>
            </a:r>
            <a:r>
              <a:rPr spc="-5" dirty="0"/>
              <a:t>for</a:t>
            </a:r>
            <a:r>
              <a:rPr spc="-30" dirty="0"/>
              <a:t> </a:t>
            </a:r>
            <a:r>
              <a:rPr spc="-5" dirty="0"/>
              <a:t>matching</a:t>
            </a:r>
            <a:r>
              <a:rPr spc="-30" dirty="0"/>
              <a:t> </a:t>
            </a:r>
            <a:r>
              <a:rPr spc="-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92350" y="1636712"/>
            <a:ext cx="9286875" cy="1000125"/>
          </a:xfrm>
          <a:prstGeom prst="rect">
            <a:avLst/>
          </a:prstGeom>
          <a:solidFill>
            <a:srgbClr val="FFFF99"/>
          </a:solidFill>
          <a:ln w="9524">
            <a:solidFill>
              <a:srgbClr val="FF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427990" marR="328295" indent="-342900">
              <a:lnSpc>
                <a:spcPts val="3679"/>
              </a:lnSpc>
              <a:spcBef>
                <a:spcPts val="275"/>
              </a:spcBef>
            </a:pPr>
            <a:r>
              <a:rPr sz="3200" b="1" spc="-10" dirty="0">
                <a:latin typeface="Arial"/>
                <a:cs typeface="Arial"/>
              </a:rPr>
              <a:t>SELECT </a:t>
            </a:r>
            <a:r>
              <a:rPr sz="3200" b="1" dirty="0">
                <a:latin typeface="Arial"/>
                <a:cs typeface="Arial"/>
              </a:rPr>
              <a:t>* </a:t>
            </a:r>
            <a:r>
              <a:rPr sz="3200" b="1" spc="-10" dirty="0">
                <a:latin typeface="Arial"/>
                <a:cs typeface="Arial"/>
              </a:rPr>
              <a:t>FROM </a:t>
            </a:r>
            <a:r>
              <a:rPr sz="3200" b="1" spc="-5" dirty="0">
                <a:latin typeface="Arial"/>
                <a:cs typeface="Arial"/>
              </a:rPr>
              <a:t>customers </a:t>
            </a:r>
            <a:r>
              <a:rPr sz="3200" b="1" spc="-10" dirty="0">
                <a:latin typeface="Arial"/>
                <a:cs typeface="Arial"/>
              </a:rPr>
              <a:t>WHERE Title=‘Mr’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Arial"/>
                <a:cs typeface="Arial"/>
              </a:rPr>
              <a:t>OR</a:t>
            </a:r>
            <a:r>
              <a:rPr sz="32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Title=‘Mrs’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1364" y="2706852"/>
            <a:ext cx="8463280" cy="24485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06680" marR="280035" indent="-107314">
              <a:lnSpc>
                <a:spcPts val="2700"/>
              </a:lnSpc>
              <a:spcBef>
                <a:spcPts val="340"/>
              </a:spcBef>
              <a:buSzPct val="95833"/>
              <a:buChar char="•"/>
              <a:tabLst>
                <a:tab pos="107950" algn="l"/>
              </a:tabLst>
            </a:pPr>
            <a:r>
              <a:rPr sz="2400" spc="-5" dirty="0">
                <a:latin typeface="Arial MT"/>
                <a:cs typeface="Arial MT"/>
              </a:rPr>
              <a:t>The WHERE attribute </a:t>
            </a:r>
            <a:r>
              <a:rPr sz="2400" dirty="0">
                <a:latin typeface="Arial MT"/>
                <a:cs typeface="Arial MT"/>
              </a:rPr>
              <a:t>specifies </a:t>
            </a:r>
            <a:r>
              <a:rPr sz="2400" spc="-5" dirty="0">
                <a:latin typeface="Arial MT"/>
                <a:cs typeface="Arial MT"/>
              </a:rPr>
              <a:t>what to </a:t>
            </a:r>
            <a:r>
              <a:rPr sz="2400" dirty="0">
                <a:latin typeface="Arial MT"/>
                <a:cs typeface="Arial MT"/>
              </a:rPr>
              <a:t>search </a:t>
            </a:r>
            <a:r>
              <a:rPr sz="2400" spc="-5" dirty="0">
                <a:latin typeface="Arial MT"/>
                <a:cs typeface="Arial MT"/>
              </a:rPr>
              <a:t>for within the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database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records.</a:t>
            </a:r>
            <a:endParaRPr sz="2400">
              <a:latin typeface="Arial MT"/>
              <a:cs typeface="Arial MT"/>
            </a:endParaRPr>
          </a:p>
          <a:p>
            <a:pPr marL="106680" indent="-107314">
              <a:lnSpc>
                <a:spcPts val="2700"/>
              </a:lnSpc>
              <a:buSzPct val="95833"/>
              <a:buChar char="•"/>
              <a:tabLst>
                <a:tab pos="191135" algn="l"/>
              </a:tabLst>
            </a:pPr>
            <a:r>
              <a:rPr sz="2400" spc="-5" dirty="0">
                <a:latin typeface="Arial MT"/>
                <a:cs typeface="Arial MT"/>
              </a:rPr>
              <a:t>in this example, only </a:t>
            </a:r>
            <a:r>
              <a:rPr sz="2400" dirty="0">
                <a:latin typeface="Arial MT"/>
                <a:cs typeface="Arial MT"/>
              </a:rPr>
              <a:t>records </a:t>
            </a:r>
            <a:r>
              <a:rPr sz="2400" spc="-5" dirty="0">
                <a:latin typeface="Arial MT"/>
                <a:cs typeface="Arial MT"/>
              </a:rPr>
              <a:t>which have </a:t>
            </a:r>
            <a:r>
              <a:rPr sz="2400" dirty="0">
                <a:latin typeface="Arial MT"/>
                <a:cs typeface="Arial MT"/>
              </a:rPr>
              <a:t>a </a:t>
            </a:r>
            <a:r>
              <a:rPr sz="2400" spc="-5" dirty="0">
                <a:latin typeface="Arial MT"/>
                <a:cs typeface="Arial MT"/>
              </a:rPr>
              <a:t>title of ‘Mr’ or ‘Mrs’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will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 </a:t>
            </a:r>
            <a:r>
              <a:rPr sz="2400" dirty="0">
                <a:latin typeface="Arial MT"/>
                <a:cs typeface="Arial MT"/>
              </a:rPr>
              <a:t>returned.</a:t>
            </a:r>
            <a:endParaRPr sz="2400">
              <a:latin typeface="Arial MT"/>
              <a:cs typeface="Arial MT"/>
            </a:endParaRPr>
          </a:p>
          <a:p>
            <a:pPr marL="106680" marR="1731010" indent="-107314">
              <a:lnSpc>
                <a:spcPts val="2700"/>
              </a:lnSpc>
              <a:buSzPct val="95833"/>
              <a:buChar char="•"/>
              <a:tabLst>
                <a:tab pos="191135" algn="l"/>
              </a:tabLst>
            </a:pPr>
            <a:r>
              <a:rPr sz="2400" spc="-5" dirty="0">
                <a:latin typeface="Arial MT"/>
                <a:cs typeface="Arial MT"/>
              </a:rPr>
              <a:t>we </a:t>
            </a:r>
            <a:r>
              <a:rPr sz="2400" dirty="0">
                <a:latin typeface="Arial MT"/>
                <a:cs typeface="Arial MT"/>
              </a:rPr>
              <a:t>can </a:t>
            </a:r>
            <a:r>
              <a:rPr sz="2400" spc="-5" dirty="0">
                <a:latin typeface="Arial MT"/>
                <a:cs typeface="Arial MT"/>
              </a:rPr>
              <a:t>also use </a:t>
            </a:r>
            <a:r>
              <a:rPr sz="2400" b="1" spc="-5" dirty="0">
                <a:latin typeface="Arial"/>
                <a:cs typeface="Arial"/>
              </a:rPr>
              <a:t>AND </a:t>
            </a:r>
            <a:r>
              <a:rPr sz="2400" spc="-5" dirty="0">
                <a:latin typeface="Arial MT"/>
                <a:cs typeface="Arial MT"/>
              </a:rPr>
              <a:t>and </a:t>
            </a:r>
            <a:r>
              <a:rPr sz="2400" b="1" spc="-5" dirty="0">
                <a:latin typeface="Arial"/>
                <a:cs typeface="Arial"/>
              </a:rPr>
              <a:t>OR </a:t>
            </a:r>
            <a:r>
              <a:rPr sz="2400" spc="-5" dirty="0">
                <a:latin typeface="Arial MT"/>
                <a:cs typeface="Arial MT"/>
              </a:rPr>
              <a:t>to formulate </a:t>
            </a:r>
            <a:r>
              <a:rPr sz="2400" dirty="0">
                <a:latin typeface="Arial MT"/>
                <a:cs typeface="Arial MT"/>
              </a:rPr>
              <a:t>more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sophisticated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conditions.</a:t>
            </a:r>
            <a:endParaRPr sz="2400">
              <a:latin typeface="Arial MT"/>
              <a:cs typeface="Arial MT"/>
            </a:endParaRPr>
          </a:p>
          <a:p>
            <a:pPr>
              <a:lnSpc>
                <a:spcPts val="2640"/>
              </a:lnSpc>
            </a:pPr>
            <a:r>
              <a:rPr sz="2400" dirty="0"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4400" y="301625"/>
            <a:ext cx="9069387" cy="11207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62275" y="672846"/>
            <a:ext cx="76917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Searching</a:t>
            </a:r>
            <a:r>
              <a:rPr spc="-45" dirty="0"/>
              <a:t> </a:t>
            </a:r>
            <a:r>
              <a:rPr spc="-5" dirty="0"/>
              <a:t>for</a:t>
            </a:r>
            <a:r>
              <a:rPr spc="-30" dirty="0"/>
              <a:t> </a:t>
            </a:r>
            <a:r>
              <a:rPr spc="-5" dirty="0"/>
              <a:t>matching</a:t>
            </a:r>
            <a:r>
              <a:rPr spc="-30" dirty="0"/>
              <a:t> </a:t>
            </a:r>
            <a:r>
              <a:rPr spc="-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92350" y="1636712"/>
            <a:ext cx="9286875" cy="1000125"/>
          </a:xfrm>
          <a:prstGeom prst="rect">
            <a:avLst/>
          </a:prstGeom>
          <a:solidFill>
            <a:srgbClr val="FFFF99"/>
          </a:solidFill>
          <a:ln w="9524">
            <a:solidFill>
              <a:srgbClr val="FF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427990" marR="328295" indent="-342900">
              <a:lnSpc>
                <a:spcPts val="3679"/>
              </a:lnSpc>
              <a:spcBef>
                <a:spcPts val="275"/>
              </a:spcBef>
            </a:pPr>
            <a:r>
              <a:rPr sz="3200" b="1" spc="-10" dirty="0">
                <a:latin typeface="Arial"/>
                <a:cs typeface="Arial"/>
              </a:rPr>
              <a:t>SELECT </a:t>
            </a:r>
            <a:r>
              <a:rPr sz="3200" b="1" dirty="0">
                <a:latin typeface="Arial"/>
                <a:cs typeface="Arial"/>
              </a:rPr>
              <a:t>* </a:t>
            </a:r>
            <a:r>
              <a:rPr sz="3200" b="1" spc="-10" dirty="0">
                <a:latin typeface="Arial"/>
                <a:cs typeface="Arial"/>
              </a:rPr>
              <a:t>FROM </a:t>
            </a:r>
            <a:r>
              <a:rPr sz="3200" b="1" spc="-5" dirty="0">
                <a:latin typeface="Arial"/>
                <a:cs typeface="Arial"/>
              </a:rPr>
              <a:t>customers </a:t>
            </a:r>
            <a:r>
              <a:rPr sz="3200" b="1" spc="-10" dirty="0">
                <a:latin typeface="Arial"/>
                <a:cs typeface="Arial"/>
              </a:rPr>
              <a:t>WHERE Title=‘Mr’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sz="32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Surname=‘Smith’</a:t>
            </a:r>
            <a:r>
              <a:rPr sz="3200" b="1" spc="75" dirty="0"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Arial"/>
                <a:cs typeface="Arial"/>
              </a:rPr>
              <a:t>OR</a:t>
            </a:r>
            <a:r>
              <a:rPr sz="32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Title=‘Mrs’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1365" y="2706852"/>
            <a:ext cx="8451215" cy="24485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06680" marR="267970" indent="-107314">
              <a:lnSpc>
                <a:spcPts val="2700"/>
              </a:lnSpc>
              <a:spcBef>
                <a:spcPts val="340"/>
              </a:spcBef>
              <a:buSzPct val="95833"/>
              <a:buChar char="•"/>
              <a:tabLst>
                <a:tab pos="107950" algn="l"/>
              </a:tabLst>
            </a:pPr>
            <a:r>
              <a:rPr sz="2400" spc="-5" dirty="0">
                <a:latin typeface="Arial MT"/>
                <a:cs typeface="Arial MT"/>
              </a:rPr>
              <a:t>The WHERE attribute </a:t>
            </a:r>
            <a:r>
              <a:rPr sz="2400" dirty="0">
                <a:latin typeface="Arial MT"/>
                <a:cs typeface="Arial MT"/>
              </a:rPr>
              <a:t>specifies </a:t>
            </a:r>
            <a:r>
              <a:rPr sz="2400" spc="-5" dirty="0">
                <a:latin typeface="Arial MT"/>
                <a:cs typeface="Arial MT"/>
              </a:rPr>
              <a:t>what to </a:t>
            </a:r>
            <a:r>
              <a:rPr sz="2400" dirty="0">
                <a:latin typeface="Arial MT"/>
                <a:cs typeface="Arial MT"/>
              </a:rPr>
              <a:t>search </a:t>
            </a:r>
            <a:r>
              <a:rPr sz="2400" spc="-5" dirty="0">
                <a:latin typeface="Arial MT"/>
                <a:cs typeface="Arial MT"/>
              </a:rPr>
              <a:t>for within the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database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records.</a:t>
            </a:r>
            <a:endParaRPr sz="2400">
              <a:latin typeface="Arial MT"/>
              <a:cs typeface="Arial MT"/>
            </a:endParaRPr>
          </a:p>
          <a:p>
            <a:pPr marL="106680" indent="-107314">
              <a:lnSpc>
                <a:spcPts val="2700"/>
              </a:lnSpc>
              <a:buSzPct val="95833"/>
              <a:buChar char="•"/>
              <a:tabLst>
                <a:tab pos="191135" algn="l"/>
              </a:tabLst>
            </a:pPr>
            <a:r>
              <a:rPr sz="2400" spc="-5" dirty="0">
                <a:latin typeface="Arial MT"/>
                <a:cs typeface="Arial MT"/>
              </a:rPr>
              <a:t>in this example, only </a:t>
            </a:r>
            <a:r>
              <a:rPr sz="2400" dirty="0">
                <a:latin typeface="Arial MT"/>
                <a:cs typeface="Arial MT"/>
              </a:rPr>
              <a:t>records </a:t>
            </a:r>
            <a:r>
              <a:rPr sz="2400" spc="-5" dirty="0">
                <a:latin typeface="Arial MT"/>
                <a:cs typeface="Arial MT"/>
              </a:rPr>
              <a:t>which have </a:t>
            </a:r>
            <a:r>
              <a:rPr sz="2400" dirty="0">
                <a:latin typeface="Arial MT"/>
                <a:cs typeface="Arial MT"/>
              </a:rPr>
              <a:t>a surname </a:t>
            </a:r>
            <a:r>
              <a:rPr sz="2400" spc="-5" dirty="0">
                <a:latin typeface="Arial MT"/>
                <a:cs typeface="Arial MT"/>
              </a:rPr>
              <a:t>of ‘Smith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title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 ‘Mr’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or 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title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 ‘Mrs’ will be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returned.</a:t>
            </a:r>
            <a:endParaRPr sz="2400">
              <a:latin typeface="Arial MT"/>
              <a:cs typeface="Arial MT"/>
            </a:endParaRPr>
          </a:p>
          <a:p>
            <a:pPr marL="106680" marR="1718945" indent="-107314">
              <a:lnSpc>
                <a:spcPts val="2700"/>
              </a:lnSpc>
              <a:buSzPct val="95833"/>
              <a:buChar char="•"/>
              <a:tabLst>
                <a:tab pos="191135" algn="l"/>
              </a:tabLst>
            </a:pPr>
            <a:r>
              <a:rPr sz="2400" spc="-5" dirty="0">
                <a:latin typeface="Arial MT"/>
                <a:cs typeface="Arial MT"/>
              </a:rPr>
              <a:t>we </a:t>
            </a:r>
            <a:r>
              <a:rPr sz="2400" dirty="0">
                <a:latin typeface="Arial MT"/>
                <a:cs typeface="Arial MT"/>
              </a:rPr>
              <a:t>can </a:t>
            </a:r>
            <a:r>
              <a:rPr sz="2400" spc="-5" dirty="0">
                <a:latin typeface="Arial MT"/>
                <a:cs typeface="Arial MT"/>
              </a:rPr>
              <a:t>also use </a:t>
            </a:r>
            <a:r>
              <a:rPr sz="2400" b="1" spc="-5" dirty="0">
                <a:latin typeface="Arial"/>
                <a:cs typeface="Arial"/>
              </a:rPr>
              <a:t>AND </a:t>
            </a:r>
            <a:r>
              <a:rPr sz="2400" spc="-5" dirty="0">
                <a:latin typeface="Arial MT"/>
                <a:cs typeface="Arial MT"/>
              </a:rPr>
              <a:t>and </a:t>
            </a:r>
            <a:r>
              <a:rPr sz="2400" b="1" spc="-5" dirty="0">
                <a:latin typeface="Arial"/>
                <a:cs typeface="Arial"/>
              </a:rPr>
              <a:t>OR </a:t>
            </a:r>
            <a:r>
              <a:rPr sz="2400" spc="-5" dirty="0">
                <a:latin typeface="Arial MT"/>
                <a:cs typeface="Arial MT"/>
              </a:rPr>
              <a:t>to formulate </a:t>
            </a:r>
            <a:r>
              <a:rPr sz="2400" dirty="0">
                <a:latin typeface="Arial MT"/>
                <a:cs typeface="Arial MT"/>
              </a:rPr>
              <a:t>more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sophisticated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conditions.</a:t>
            </a:r>
            <a:endParaRPr sz="2400">
              <a:latin typeface="Arial MT"/>
              <a:cs typeface="Arial MT"/>
            </a:endParaRPr>
          </a:p>
          <a:p>
            <a:pPr>
              <a:lnSpc>
                <a:spcPts val="2640"/>
              </a:lnSpc>
            </a:pPr>
            <a:r>
              <a:rPr sz="2400" dirty="0"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4400" y="301625"/>
            <a:ext cx="9069387" cy="11207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62274" y="672846"/>
            <a:ext cx="37998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Sorting</a:t>
            </a:r>
            <a:r>
              <a:rPr spc="-95" dirty="0"/>
              <a:t> </a:t>
            </a:r>
            <a:r>
              <a:rPr spc="-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92350" y="1636712"/>
            <a:ext cx="9286875" cy="1000125"/>
          </a:xfrm>
          <a:prstGeom prst="rect">
            <a:avLst/>
          </a:prstGeom>
          <a:solidFill>
            <a:srgbClr val="FFFF99"/>
          </a:solidFill>
          <a:ln w="9524">
            <a:solidFill>
              <a:srgbClr val="FF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427990" marR="649605" indent="-342900">
              <a:lnSpc>
                <a:spcPts val="3679"/>
              </a:lnSpc>
              <a:spcBef>
                <a:spcPts val="275"/>
              </a:spcBef>
            </a:pPr>
            <a:r>
              <a:rPr sz="3200" b="1" spc="-10" dirty="0">
                <a:latin typeface="Arial"/>
                <a:cs typeface="Arial"/>
              </a:rPr>
              <a:t>The ORDER </a:t>
            </a:r>
            <a:r>
              <a:rPr sz="3200" b="1" spc="-5" dirty="0">
                <a:latin typeface="Arial"/>
                <a:cs typeface="Arial"/>
              </a:rPr>
              <a:t>BY attribute can be </a:t>
            </a:r>
            <a:r>
              <a:rPr sz="3200" b="1" spc="-10" dirty="0">
                <a:latin typeface="Arial"/>
                <a:cs typeface="Arial"/>
              </a:rPr>
              <a:t>used </a:t>
            </a:r>
            <a:r>
              <a:rPr sz="3200" b="1" spc="-5" dirty="0">
                <a:latin typeface="Arial"/>
                <a:cs typeface="Arial"/>
              </a:rPr>
              <a:t>to sort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the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order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in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which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records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are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obtained.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58665" y="4135602"/>
            <a:ext cx="8517255" cy="14198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19380" marR="5080" indent="-107314">
              <a:lnSpc>
                <a:spcPts val="2700"/>
              </a:lnSpc>
              <a:spcBef>
                <a:spcPts val="340"/>
              </a:spcBef>
              <a:buChar char="•"/>
              <a:tabLst>
                <a:tab pos="203835" algn="l"/>
              </a:tabLst>
            </a:pPr>
            <a:r>
              <a:rPr sz="2400" spc="-5" dirty="0">
                <a:latin typeface="Arial MT"/>
                <a:cs typeface="Arial MT"/>
              </a:rPr>
              <a:t>the ORDER BY attribute is followed by the data field on which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to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sort</a:t>
            </a:r>
            <a:r>
              <a:rPr sz="2400" spc="-5" dirty="0">
                <a:latin typeface="Arial MT"/>
                <a:cs typeface="Arial MT"/>
              </a:rPr>
              <a:t> 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record</a:t>
            </a:r>
            <a:endParaRPr sz="2400">
              <a:latin typeface="Arial MT"/>
              <a:cs typeface="Arial MT"/>
            </a:endParaRPr>
          </a:p>
          <a:p>
            <a:pPr>
              <a:spcBef>
                <a:spcPts val="45"/>
              </a:spcBef>
              <a:buFont typeface="Arial MT"/>
              <a:buChar char="•"/>
            </a:pPr>
            <a:endParaRPr sz="2100">
              <a:latin typeface="Arial MT"/>
              <a:cs typeface="Arial MT"/>
            </a:endParaRPr>
          </a:p>
          <a:p>
            <a:pPr marL="203835" indent="-191135">
              <a:buChar char="•"/>
              <a:tabLst>
                <a:tab pos="203835" algn="l"/>
              </a:tabLst>
            </a:pPr>
            <a:r>
              <a:rPr sz="2400" spc="-5" dirty="0">
                <a:latin typeface="Arial MT"/>
                <a:cs typeface="Arial MT"/>
              </a:rPr>
              <a:t>DESC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or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ASC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–</a:t>
            </a:r>
            <a:r>
              <a:rPr sz="2400" spc="-5" dirty="0">
                <a:latin typeface="Arial MT"/>
                <a:cs typeface="Arial MT"/>
              </a:rPr>
              <a:t> from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high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low,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or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from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low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to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high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35225" y="3136900"/>
            <a:ext cx="8529955" cy="380232"/>
          </a:xfrm>
          <a:prstGeom prst="rect">
            <a:avLst/>
          </a:prstGeom>
          <a:ln w="9524">
            <a:solidFill>
              <a:srgbClr val="FF0000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436880">
              <a:spcBef>
                <a:spcPts val="85"/>
              </a:spcBef>
            </a:pPr>
            <a:r>
              <a:rPr sz="2400" spc="-5" dirty="0">
                <a:latin typeface="Arial MT"/>
                <a:cs typeface="Arial MT"/>
              </a:rPr>
              <a:t>SELECT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*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FROM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cutomers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ORDER</a:t>
            </a:r>
            <a:r>
              <a:rPr sz="2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BY</a:t>
            </a:r>
            <a:r>
              <a:rPr sz="240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Surname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DESC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23249" y="6999808"/>
            <a:ext cx="1941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 MT"/>
                <a:cs typeface="Arial MT"/>
              </a:rPr>
              <a:t>Example15-12.php</a:t>
            </a:r>
            <a:endParaRPr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4400" y="301625"/>
            <a:ext cx="9069387" cy="11207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62275" y="672846"/>
            <a:ext cx="63722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Accessing</a:t>
            </a:r>
            <a:r>
              <a:rPr spc="-50" dirty="0"/>
              <a:t> </a:t>
            </a:r>
            <a:r>
              <a:rPr spc="-5" dirty="0"/>
              <a:t>Multiple</a:t>
            </a:r>
            <a:r>
              <a:rPr spc="-45" dirty="0"/>
              <a:t> </a:t>
            </a:r>
            <a:r>
              <a:rPr spc="-5" dirty="0"/>
              <a:t>Tables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23249" y="6999808"/>
            <a:ext cx="1941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 MT"/>
                <a:cs typeface="Arial MT"/>
              </a:rPr>
              <a:t>Example15-13.php</a:t>
            </a:r>
            <a:endParaRPr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06599" y="1779586"/>
            <a:ext cx="9501505" cy="4857750"/>
          </a:xfrm>
          <a:custGeom>
            <a:avLst/>
            <a:gdLst/>
            <a:ahLst/>
            <a:cxnLst/>
            <a:rect l="l" t="t" r="r" b="b"/>
            <a:pathLst>
              <a:path w="9501505" h="4857750">
                <a:moveTo>
                  <a:pt x="0" y="0"/>
                </a:moveTo>
                <a:lnTo>
                  <a:pt x="9501187" y="0"/>
                </a:lnTo>
                <a:lnTo>
                  <a:pt x="9501187" y="4857749"/>
                </a:lnTo>
                <a:lnTo>
                  <a:pt x="0" y="485774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79624" y="1796858"/>
            <a:ext cx="8662670" cy="42948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&lt;?php</a:t>
            </a:r>
            <a:endParaRPr sz="1600" dirty="0">
              <a:latin typeface="Arial MT"/>
              <a:cs typeface="Arial MT"/>
            </a:endParaRPr>
          </a:p>
          <a:p>
            <a:pPr marL="12700">
              <a:spcBef>
                <a:spcPts val="30"/>
              </a:spcBef>
            </a:pPr>
            <a:r>
              <a:rPr sz="1600" spc="-5" dirty="0">
                <a:latin typeface="Arial MT"/>
                <a:cs typeface="Arial MT"/>
              </a:rPr>
              <a:t>//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File: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example15-13.php</a:t>
            </a:r>
            <a:endParaRPr sz="1600" dirty="0">
              <a:latin typeface="Arial MT"/>
              <a:cs typeface="Arial MT"/>
            </a:endParaRPr>
          </a:p>
          <a:p>
            <a:pPr>
              <a:spcBef>
                <a:spcPts val="25"/>
              </a:spcBef>
            </a:pPr>
            <a:endParaRPr sz="1700" dirty="0">
              <a:latin typeface="Arial MT"/>
              <a:cs typeface="Arial MT"/>
            </a:endParaRPr>
          </a:p>
          <a:p>
            <a:pPr marL="12700"/>
            <a:r>
              <a:rPr sz="1600" dirty="0">
                <a:latin typeface="Arial MT"/>
                <a:cs typeface="Arial MT"/>
              </a:rPr>
              <a:t>require_once("database2.php");</a:t>
            </a:r>
          </a:p>
          <a:p>
            <a:pPr>
              <a:spcBef>
                <a:spcPts val="50"/>
              </a:spcBef>
            </a:pPr>
            <a:endParaRPr sz="1650" dirty="0">
              <a:latin typeface="Arial MT"/>
              <a:cs typeface="Arial MT"/>
            </a:endParaRPr>
          </a:p>
          <a:p>
            <a:pPr marL="237490" marR="5080" indent="-225425">
              <a:lnSpc>
                <a:spcPct val="101600"/>
              </a:lnSpc>
            </a:pPr>
            <a:r>
              <a:rPr sz="1600" spc="-5" dirty="0">
                <a:latin typeface="Arial MT"/>
                <a:cs typeface="Arial MT"/>
              </a:rPr>
              <a:t>$dbRecords </a:t>
            </a:r>
            <a:r>
              <a:rPr sz="1600" dirty="0">
                <a:latin typeface="Arial MT"/>
                <a:cs typeface="Arial MT"/>
              </a:rPr>
              <a:t>= mysql_query("SELECT * </a:t>
            </a:r>
            <a:r>
              <a:rPr sz="1600" spc="-5" dirty="0">
                <a:latin typeface="Arial MT"/>
                <a:cs typeface="Arial MT"/>
              </a:rPr>
              <a:t>FROM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customers </a:t>
            </a:r>
            <a:r>
              <a:rPr sz="1600" spc="-5" dirty="0">
                <a:latin typeface="Arial MT"/>
                <a:cs typeface="Arial MT"/>
              </a:rPr>
              <a:t>WHERE Title </a:t>
            </a:r>
            <a:r>
              <a:rPr sz="1600" dirty="0">
                <a:latin typeface="Arial MT"/>
                <a:cs typeface="Arial MT"/>
              </a:rPr>
              <a:t>= </a:t>
            </a:r>
            <a:r>
              <a:rPr sz="1600" spc="-5" dirty="0">
                <a:latin typeface="Arial MT"/>
                <a:cs typeface="Arial MT"/>
              </a:rPr>
              <a:t>'Mrs'", $dbLocalhost)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or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die("Problem </a:t>
            </a:r>
            <a:r>
              <a:rPr sz="1600" dirty="0">
                <a:latin typeface="Arial MT"/>
                <a:cs typeface="Arial MT"/>
              </a:rPr>
              <a:t>reading</a:t>
            </a:r>
            <a:r>
              <a:rPr sz="1600" spc="-5" dirty="0">
                <a:latin typeface="Arial MT"/>
                <a:cs typeface="Arial MT"/>
              </a:rPr>
              <a:t> table: </a:t>
            </a:r>
            <a:r>
              <a:rPr sz="1600" dirty="0">
                <a:latin typeface="Arial MT"/>
                <a:cs typeface="Arial MT"/>
              </a:rPr>
              <a:t>"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.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mysql_error());</a:t>
            </a:r>
          </a:p>
          <a:p>
            <a:pPr>
              <a:spcBef>
                <a:spcPts val="25"/>
              </a:spcBef>
            </a:pPr>
            <a:endParaRPr sz="1700" dirty="0">
              <a:latin typeface="Arial MT"/>
              <a:cs typeface="Arial MT"/>
            </a:endParaRPr>
          </a:p>
          <a:p>
            <a:pPr marL="12700"/>
            <a:r>
              <a:rPr sz="1600" spc="-5" dirty="0">
                <a:latin typeface="Arial MT"/>
                <a:cs typeface="Arial MT"/>
              </a:rPr>
              <a:t>echo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"&lt;p&gt;Customers:&lt;/p&gt;";</a:t>
            </a:r>
            <a:endParaRPr sz="1600" dirty="0">
              <a:latin typeface="Arial MT"/>
              <a:cs typeface="Arial MT"/>
            </a:endParaRPr>
          </a:p>
          <a:p>
            <a:pPr marL="237490" marR="3623945" indent="-225425">
              <a:lnSpc>
                <a:spcPct val="101600"/>
              </a:lnSpc>
            </a:pPr>
            <a:r>
              <a:rPr sz="1600" spc="-5" dirty="0">
                <a:latin typeface="Arial MT"/>
                <a:cs typeface="Arial MT"/>
              </a:rPr>
              <a:t>while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($arrRecords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=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mysql_fetch_array($dbRecords))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{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echo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"&lt;p&gt;" </a:t>
            </a:r>
            <a:r>
              <a:rPr sz="1600" dirty="0">
                <a:latin typeface="Arial MT"/>
                <a:cs typeface="Arial MT"/>
              </a:rPr>
              <a:t>.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$arrRecords["Id"] </a:t>
            </a:r>
            <a:r>
              <a:rPr sz="1600" dirty="0">
                <a:latin typeface="Arial MT"/>
                <a:cs typeface="Arial MT"/>
              </a:rPr>
              <a:t>.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"</a:t>
            </a:r>
            <a:r>
              <a:rPr sz="1600" spc="-5" dirty="0">
                <a:latin typeface="Arial MT"/>
                <a:cs typeface="Arial MT"/>
              </a:rPr>
              <a:t> ";</a:t>
            </a:r>
            <a:endParaRPr sz="1600" dirty="0">
              <a:latin typeface="Arial MT"/>
              <a:cs typeface="Arial MT"/>
            </a:endParaRPr>
          </a:p>
          <a:p>
            <a:pPr marL="237490" marR="5297170">
              <a:lnSpc>
                <a:spcPct val="101600"/>
              </a:lnSpc>
            </a:pPr>
            <a:r>
              <a:rPr sz="1600" spc="-5" dirty="0">
                <a:latin typeface="Arial MT"/>
                <a:cs typeface="Arial MT"/>
              </a:rPr>
              <a:t>echo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$arrRecords["Title"]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.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"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";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echo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$arrRecords["Surname"]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.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"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";</a:t>
            </a:r>
            <a:endParaRPr sz="1600" dirty="0">
              <a:latin typeface="Arial MT"/>
              <a:cs typeface="Arial MT"/>
            </a:endParaRPr>
          </a:p>
          <a:p>
            <a:pPr marL="237490">
              <a:spcBef>
                <a:spcPts val="30"/>
              </a:spcBef>
            </a:pPr>
            <a:r>
              <a:rPr sz="1600" spc="-5" dirty="0">
                <a:latin typeface="Arial MT"/>
                <a:cs typeface="Arial MT"/>
              </a:rPr>
              <a:t>echo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$arrRecords["Firstname"]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.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"&lt;/p&gt;";</a:t>
            </a:r>
            <a:endParaRPr sz="1600" dirty="0">
              <a:latin typeface="Arial MT"/>
              <a:cs typeface="Arial MT"/>
            </a:endParaRPr>
          </a:p>
          <a:p>
            <a:pPr marL="12700">
              <a:spcBef>
                <a:spcPts val="30"/>
              </a:spcBef>
            </a:pPr>
            <a:r>
              <a:rPr sz="1600" dirty="0">
                <a:latin typeface="Arial MT"/>
                <a:cs typeface="Arial MT"/>
              </a:rPr>
              <a:t>}</a:t>
            </a:r>
          </a:p>
          <a:p>
            <a:pPr>
              <a:spcBef>
                <a:spcPts val="25"/>
              </a:spcBef>
            </a:pPr>
            <a:endParaRPr sz="1700" dirty="0">
              <a:latin typeface="Arial MT"/>
              <a:cs typeface="Arial MT"/>
            </a:endParaRPr>
          </a:p>
          <a:p>
            <a:pPr marL="12700"/>
            <a:r>
              <a:rPr sz="1600" spc="-5" dirty="0">
                <a:latin typeface="Arial MT"/>
                <a:cs typeface="Arial MT"/>
              </a:rPr>
              <a:t>//...continued...</a:t>
            </a:r>
            <a:endParaRPr sz="1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4400" y="301625"/>
            <a:ext cx="9069387" cy="11207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62275" y="672846"/>
            <a:ext cx="63722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Accessing</a:t>
            </a:r>
            <a:r>
              <a:rPr spc="-50" dirty="0"/>
              <a:t> </a:t>
            </a:r>
            <a:r>
              <a:rPr spc="-5" dirty="0"/>
              <a:t>Multiple</a:t>
            </a:r>
            <a:r>
              <a:rPr spc="-45" dirty="0"/>
              <a:t> </a:t>
            </a:r>
            <a:r>
              <a:rPr spc="-5" dirty="0"/>
              <a:t>Tables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23249" y="6999808"/>
            <a:ext cx="1941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 MT"/>
                <a:cs typeface="Arial MT"/>
              </a:rPr>
              <a:t>Example15-13.php</a:t>
            </a:r>
            <a:endParaRPr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06599" y="1779586"/>
            <a:ext cx="9501505" cy="4857750"/>
          </a:xfrm>
          <a:custGeom>
            <a:avLst/>
            <a:gdLst/>
            <a:ahLst/>
            <a:cxnLst/>
            <a:rect l="l" t="t" r="r" b="b"/>
            <a:pathLst>
              <a:path w="9501505" h="4857750">
                <a:moveTo>
                  <a:pt x="0" y="0"/>
                </a:moveTo>
                <a:lnTo>
                  <a:pt x="9501187" y="0"/>
                </a:lnTo>
                <a:lnTo>
                  <a:pt x="9501187" y="4857749"/>
                </a:lnTo>
                <a:lnTo>
                  <a:pt x="0" y="485774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79625" y="1796858"/>
            <a:ext cx="8029575" cy="373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//continuation...</a:t>
            </a:r>
            <a:endParaRPr sz="1600" dirty="0">
              <a:latin typeface="Arial MT"/>
              <a:cs typeface="Arial MT"/>
            </a:endParaRPr>
          </a:p>
          <a:p>
            <a:pPr>
              <a:spcBef>
                <a:spcPts val="25"/>
              </a:spcBef>
            </a:pPr>
            <a:endParaRPr sz="1700" dirty="0">
              <a:latin typeface="Arial MT"/>
              <a:cs typeface="Arial MT"/>
            </a:endParaRPr>
          </a:p>
          <a:p>
            <a:pPr marL="12700"/>
            <a:r>
              <a:rPr sz="1600" spc="-5" dirty="0">
                <a:latin typeface="Arial MT"/>
                <a:cs typeface="Arial MT"/>
              </a:rPr>
              <a:t>$dbRecords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=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mysql_query("SELECT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*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FROM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products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WHERE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Name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=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'Wine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Glass'",</a:t>
            </a:r>
            <a:endParaRPr sz="1600" dirty="0">
              <a:latin typeface="Arial MT"/>
              <a:cs typeface="Arial MT"/>
            </a:endParaRPr>
          </a:p>
          <a:p>
            <a:pPr marL="12700">
              <a:spcBef>
                <a:spcPts val="30"/>
              </a:spcBef>
            </a:pPr>
            <a:r>
              <a:rPr sz="1600" spc="-5" dirty="0">
                <a:latin typeface="Arial MT"/>
                <a:cs typeface="Arial MT"/>
              </a:rPr>
              <a:t>$dbLocalhost)</a:t>
            </a:r>
            <a:endParaRPr sz="1600" dirty="0">
              <a:latin typeface="Arial MT"/>
              <a:cs typeface="Arial MT"/>
            </a:endParaRPr>
          </a:p>
          <a:p>
            <a:pPr marL="237490">
              <a:spcBef>
                <a:spcPts val="30"/>
              </a:spcBef>
            </a:pPr>
            <a:r>
              <a:rPr sz="1600" spc="-5" dirty="0">
                <a:latin typeface="Arial MT"/>
                <a:cs typeface="Arial MT"/>
              </a:rPr>
              <a:t>or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die("Problem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reading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table: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"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.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mysql_error());</a:t>
            </a:r>
          </a:p>
          <a:p>
            <a:pPr>
              <a:spcBef>
                <a:spcPts val="25"/>
              </a:spcBef>
            </a:pPr>
            <a:endParaRPr sz="1700" dirty="0">
              <a:latin typeface="Arial MT"/>
              <a:cs typeface="Arial MT"/>
            </a:endParaRPr>
          </a:p>
          <a:p>
            <a:pPr marL="12700"/>
            <a:r>
              <a:rPr sz="1600" spc="-5" dirty="0">
                <a:latin typeface="Arial MT"/>
                <a:cs typeface="Arial MT"/>
              </a:rPr>
              <a:t>echo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"&lt;p&gt;Products:&lt;/p&gt;";</a:t>
            </a:r>
            <a:endParaRPr sz="1600" dirty="0">
              <a:latin typeface="Arial MT"/>
              <a:cs typeface="Arial MT"/>
            </a:endParaRPr>
          </a:p>
          <a:p>
            <a:pPr marL="237490" marR="2990850" indent="-225425">
              <a:lnSpc>
                <a:spcPct val="101600"/>
              </a:lnSpc>
            </a:pPr>
            <a:r>
              <a:rPr sz="1600" spc="-5" dirty="0">
                <a:latin typeface="Arial MT"/>
                <a:cs typeface="Arial MT"/>
              </a:rPr>
              <a:t>while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($arrRecords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=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mysql_fetch_array($dbRecords))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{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echo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"&lt;p&gt;" </a:t>
            </a:r>
            <a:r>
              <a:rPr sz="1600" dirty="0">
                <a:latin typeface="Arial MT"/>
                <a:cs typeface="Arial MT"/>
              </a:rPr>
              <a:t>.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$arrRecords["Id"] </a:t>
            </a:r>
            <a:r>
              <a:rPr sz="1600" dirty="0">
                <a:latin typeface="Arial MT"/>
                <a:cs typeface="Arial MT"/>
              </a:rPr>
              <a:t>.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"</a:t>
            </a:r>
            <a:r>
              <a:rPr sz="1600" spc="-5" dirty="0">
                <a:latin typeface="Arial MT"/>
                <a:cs typeface="Arial MT"/>
              </a:rPr>
              <a:t> ";</a:t>
            </a:r>
            <a:endParaRPr sz="1600" dirty="0">
              <a:latin typeface="Arial MT"/>
              <a:cs typeface="Arial MT"/>
            </a:endParaRPr>
          </a:p>
          <a:p>
            <a:pPr marL="237490" marR="4472305">
              <a:lnSpc>
                <a:spcPct val="101600"/>
              </a:lnSpc>
            </a:pPr>
            <a:r>
              <a:rPr sz="1600" spc="-5" dirty="0">
                <a:latin typeface="Arial MT"/>
                <a:cs typeface="Arial MT"/>
              </a:rPr>
              <a:t>echo</a:t>
            </a:r>
            <a:r>
              <a:rPr sz="1600" spc="9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$arrRecords["Name"]</a:t>
            </a:r>
            <a:r>
              <a:rPr sz="1600" spc="10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.</a:t>
            </a:r>
            <a:r>
              <a:rPr sz="1600" spc="10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"</a:t>
            </a:r>
            <a:r>
              <a:rPr sz="1600" spc="1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";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echo $arrRecords["Description"] </a:t>
            </a:r>
            <a:r>
              <a:rPr sz="1600" dirty="0">
                <a:latin typeface="Arial MT"/>
                <a:cs typeface="Arial MT"/>
              </a:rPr>
              <a:t>. " </a:t>
            </a:r>
            <a:r>
              <a:rPr sz="1600" spc="-5" dirty="0">
                <a:latin typeface="Arial MT"/>
                <a:cs typeface="Arial MT"/>
              </a:rPr>
              <a:t>";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echo $arrRecords["Quantity"] </a:t>
            </a:r>
            <a:r>
              <a:rPr sz="1600" dirty="0">
                <a:latin typeface="Arial MT"/>
                <a:cs typeface="Arial MT"/>
              </a:rPr>
              <a:t>. " </a:t>
            </a:r>
            <a:r>
              <a:rPr sz="1600" spc="-5" dirty="0">
                <a:latin typeface="Arial MT"/>
                <a:cs typeface="Arial MT"/>
              </a:rPr>
              <a:t>";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echo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$arrRecords["Cost"]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.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"&lt;/p&gt;";</a:t>
            </a:r>
            <a:endParaRPr sz="1600" dirty="0">
              <a:latin typeface="Arial MT"/>
              <a:cs typeface="Arial MT"/>
            </a:endParaRPr>
          </a:p>
          <a:p>
            <a:pPr marL="12700">
              <a:spcBef>
                <a:spcPts val="25"/>
              </a:spcBef>
            </a:pPr>
            <a:r>
              <a:rPr sz="1600" dirty="0">
                <a:latin typeface="Arial MT"/>
                <a:cs typeface="Arial MT"/>
              </a:rPr>
              <a:t>}</a:t>
            </a:r>
          </a:p>
          <a:p>
            <a:pPr marL="12700">
              <a:spcBef>
                <a:spcPts val="30"/>
              </a:spcBef>
            </a:pPr>
            <a:r>
              <a:rPr sz="1600" spc="-5" dirty="0">
                <a:latin typeface="Arial MT"/>
                <a:cs typeface="Arial MT"/>
              </a:rPr>
              <a:t>?&gt;</a:t>
            </a:r>
            <a:endParaRPr sz="1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5163" y="301625"/>
            <a:ext cx="9644061" cy="11207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13038" y="672846"/>
            <a:ext cx="86010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Using</a:t>
            </a:r>
            <a:r>
              <a:rPr spc="-20" dirty="0"/>
              <a:t> </a:t>
            </a:r>
            <a:r>
              <a:rPr spc="-5" dirty="0"/>
              <a:t>records</a:t>
            </a:r>
            <a:r>
              <a:rPr spc="-20" dirty="0"/>
              <a:t> </a:t>
            </a:r>
            <a:r>
              <a:rPr spc="-5" dirty="0"/>
              <a:t>to</a:t>
            </a:r>
            <a:r>
              <a:rPr spc="-20" dirty="0"/>
              <a:t> </a:t>
            </a:r>
            <a:r>
              <a:rPr spc="-5" dirty="0"/>
              <a:t>read</a:t>
            </a:r>
            <a:r>
              <a:rPr spc="-20" dirty="0"/>
              <a:t> </a:t>
            </a:r>
            <a:r>
              <a:rPr spc="-5" dirty="0"/>
              <a:t>another</a:t>
            </a:r>
            <a:r>
              <a:rPr spc="-20" dirty="0"/>
              <a:t> </a:t>
            </a:r>
            <a:r>
              <a:rPr dirty="0"/>
              <a:t>table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92350" y="1636712"/>
            <a:ext cx="9286875" cy="1000125"/>
          </a:xfrm>
          <a:prstGeom prst="rect">
            <a:avLst/>
          </a:prstGeom>
          <a:solidFill>
            <a:srgbClr val="FFFF99"/>
          </a:solidFill>
          <a:ln w="9524">
            <a:solidFill>
              <a:srgbClr val="FF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427990" marR="753110" indent="-342900">
              <a:lnSpc>
                <a:spcPts val="3679"/>
              </a:lnSpc>
              <a:spcBef>
                <a:spcPts val="275"/>
              </a:spcBef>
            </a:pPr>
            <a:r>
              <a:rPr sz="3200" b="1" spc="-5" dirty="0">
                <a:latin typeface="Arial"/>
                <a:cs typeface="Arial"/>
              </a:rPr>
              <a:t>Read </a:t>
            </a:r>
            <a:r>
              <a:rPr sz="3200" b="1" dirty="0">
                <a:latin typeface="Arial"/>
                <a:cs typeface="Arial"/>
              </a:rPr>
              <a:t>a </a:t>
            </a:r>
            <a:r>
              <a:rPr sz="3200" b="1" spc="-5" dirty="0">
                <a:latin typeface="Arial"/>
                <a:cs typeface="Arial"/>
              </a:rPr>
              <a:t>customer record, and then show the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products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purchased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by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that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customer.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5225" y="3136901"/>
            <a:ext cx="8529955" cy="2473113"/>
          </a:xfrm>
          <a:prstGeom prst="rect">
            <a:avLst/>
          </a:prstGeom>
          <a:ln w="9524">
            <a:solidFill>
              <a:srgbClr val="FF0000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85090">
              <a:spcBef>
                <a:spcPts val="85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Tables</a:t>
            </a:r>
            <a:endParaRPr sz="2400" dirty="0">
              <a:latin typeface="Arial"/>
              <a:cs typeface="Arial"/>
            </a:endParaRPr>
          </a:p>
          <a:p>
            <a:pPr marL="428625" indent="-297815">
              <a:spcBef>
                <a:spcPts val="1220"/>
              </a:spcBef>
              <a:buChar char="•"/>
              <a:tabLst>
                <a:tab pos="427990" algn="l"/>
                <a:tab pos="428625" algn="l"/>
              </a:tabLst>
            </a:pPr>
            <a:r>
              <a:rPr sz="2400" spc="-5" dirty="0">
                <a:latin typeface="Arial MT"/>
                <a:cs typeface="Arial MT"/>
              </a:rPr>
              <a:t>Customers</a:t>
            </a:r>
            <a:endParaRPr sz="2400" dirty="0">
              <a:latin typeface="Arial MT"/>
              <a:cs typeface="Arial MT"/>
            </a:endParaRPr>
          </a:p>
          <a:p>
            <a:pPr marL="428625" indent="-297815">
              <a:spcBef>
                <a:spcPts val="1245"/>
              </a:spcBef>
              <a:buChar char="•"/>
              <a:tabLst>
                <a:tab pos="427990" algn="l"/>
                <a:tab pos="428625" algn="l"/>
              </a:tabLst>
            </a:pPr>
            <a:r>
              <a:rPr sz="2400" spc="-5" dirty="0">
                <a:latin typeface="Arial MT"/>
                <a:cs typeface="Arial MT"/>
              </a:rPr>
              <a:t>Products</a:t>
            </a:r>
            <a:endParaRPr sz="2400" dirty="0">
              <a:latin typeface="Arial MT"/>
              <a:cs typeface="Arial MT"/>
            </a:endParaRPr>
          </a:p>
          <a:p>
            <a:pPr marL="428625" indent="-297815">
              <a:spcBef>
                <a:spcPts val="1245"/>
              </a:spcBef>
              <a:buChar char="•"/>
              <a:tabLst>
                <a:tab pos="427990" algn="l"/>
                <a:tab pos="428625" algn="l"/>
              </a:tabLst>
            </a:pPr>
            <a:r>
              <a:rPr sz="2400" spc="-5" dirty="0">
                <a:latin typeface="Arial MT"/>
                <a:cs typeface="Arial MT"/>
              </a:rPr>
              <a:t>Purchases</a:t>
            </a:r>
            <a:endParaRPr sz="2400" dirty="0">
              <a:latin typeface="Arial MT"/>
              <a:cs typeface="Arial MT"/>
            </a:endParaRPr>
          </a:p>
          <a:p>
            <a:pPr marL="428625" indent="-297815">
              <a:spcBef>
                <a:spcPts val="1245"/>
              </a:spcBef>
              <a:buChar char="•"/>
              <a:tabLst>
                <a:tab pos="427990" algn="l"/>
                <a:tab pos="428625" algn="l"/>
              </a:tabLst>
            </a:pPr>
            <a:r>
              <a:rPr sz="2400" spc="-5" dirty="0">
                <a:latin typeface="Arial MT"/>
                <a:cs typeface="Arial MT"/>
              </a:rPr>
              <a:t>PurchaseProducts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23249" y="6999808"/>
            <a:ext cx="1941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 MT"/>
                <a:cs typeface="Arial MT"/>
              </a:rPr>
              <a:t>Example15-14.php</a:t>
            </a:r>
            <a:endParaRPr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5163" y="301625"/>
            <a:ext cx="9644061" cy="11207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713038" y="672846"/>
            <a:ext cx="86010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b="1" spc="-5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4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FFFFFF"/>
                </a:solidFill>
                <a:latin typeface="Arial"/>
                <a:cs typeface="Arial"/>
              </a:rPr>
              <a:t>records</a:t>
            </a:r>
            <a:r>
              <a:rPr sz="4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4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FFFFFF"/>
                </a:solidFill>
                <a:latin typeface="Arial"/>
                <a:cs typeface="Arial"/>
              </a:rPr>
              <a:t>read</a:t>
            </a:r>
            <a:r>
              <a:rPr sz="4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FFFFFF"/>
                </a:solidFill>
                <a:latin typeface="Arial"/>
                <a:cs typeface="Arial"/>
              </a:rPr>
              <a:t>another</a:t>
            </a:r>
            <a:r>
              <a:rPr sz="4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endParaRPr sz="4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76401" y="1560512"/>
            <a:ext cx="10080625" cy="5510530"/>
            <a:chOff x="-4762" y="1560512"/>
            <a:chExt cx="10080625" cy="5510530"/>
          </a:xfrm>
        </p:grpSpPr>
        <p:sp>
          <p:nvSpPr>
            <p:cNvPr id="5" name="object 5"/>
            <p:cNvSpPr/>
            <p:nvPr/>
          </p:nvSpPr>
          <p:spPr>
            <a:xfrm>
              <a:off x="0" y="1565274"/>
              <a:ext cx="10071100" cy="5501005"/>
            </a:xfrm>
            <a:custGeom>
              <a:avLst/>
              <a:gdLst/>
              <a:ahLst/>
              <a:cxnLst/>
              <a:rect l="l" t="t" r="r" b="b"/>
              <a:pathLst>
                <a:path w="10071100" h="5501005">
                  <a:moveTo>
                    <a:pt x="0" y="0"/>
                  </a:moveTo>
                  <a:lnTo>
                    <a:pt x="10071099" y="0"/>
                  </a:lnTo>
                  <a:lnTo>
                    <a:pt x="10071099" y="5500686"/>
                  </a:lnTo>
                  <a:lnTo>
                    <a:pt x="0" y="5500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565275"/>
              <a:ext cx="10071100" cy="5501005"/>
            </a:xfrm>
            <a:custGeom>
              <a:avLst/>
              <a:gdLst/>
              <a:ahLst/>
              <a:cxnLst/>
              <a:rect l="l" t="t" r="r" b="b"/>
              <a:pathLst>
                <a:path w="10071100" h="5501005">
                  <a:moveTo>
                    <a:pt x="0" y="0"/>
                  </a:moveTo>
                  <a:lnTo>
                    <a:pt x="10071099" y="0"/>
                  </a:lnTo>
                </a:path>
                <a:path w="10071100" h="5501005">
                  <a:moveTo>
                    <a:pt x="10071099" y="5500686"/>
                  </a:moveTo>
                  <a:lnTo>
                    <a:pt x="0" y="5500686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754187" y="1582547"/>
            <a:ext cx="9898380" cy="5717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...</a:t>
            </a:r>
            <a:endParaRPr sz="1600">
              <a:latin typeface="Arial MT"/>
              <a:cs typeface="Arial MT"/>
            </a:endParaRPr>
          </a:p>
          <a:p>
            <a:pPr marL="12700">
              <a:spcBef>
                <a:spcPts val="30"/>
              </a:spcBef>
            </a:pPr>
            <a:r>
              <a:rPr sz="1600" spc="-5" dirty="0">
                <a:latin typeface="Arial MT"/>
                <a:cs typeface="Arial MT"/>
              </a:rPr>
              <a:t>$strSurname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=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"</a:t>
            </a:r>
            <a:r>
              <a:rPr sz="1600" b="1" spc="-5" dirty="0">
                <a:latin typeface="Arial"/>
                <a:cs typeface="Arial"/>
              </a:rPr>
              <a:t>Jones</a:t>
            </a:r>
            <a:r>
              <a:rPr sz="1600" spc="-5" dirty="0">
                <a:latin typeface="Arial MT"/>
                <a:cs typeface="Arial MT"/>
              </a:rPr>
              <a:t>";</a:t>
            </a:r>
            <a:endParaRPr sz="1600">
              <a:latin typeface="Arial MT"/>
              <a:cs typeface="Arial MT"/>
            </a:endParaRPr>
          </a:p>
          <a:p>
            <a:pPr marL="12700" marR="198120">
              <a:lnSpc>
                <a:spcPct val="101600"/>
              </a:lnSpc>
            </a:pPr>
            <a:r>
              <a:rPr sz="1600" b="1" spc="-5" dirty="0">
                <a:solidFill>
                  <a:srgbClr val="00B050"/>
                </a:solidFill>
                <a:latin typeface="Arial"/>
                <a:cs typeface="Arial"/>
              </a:rPr>
              <a:t>$dbCustRecords </a:t>
            </a:r>
            <a:r>
              <a:rPr sz="1600" dirty="0">
                <a:latin typeface="Arial MT"/>
                <a:cs typeface="Arial MT"/>
              </a:rPr>
              <a:t>= </a:t>
            </a:r>
            <a:r>
              <a:rPr sz="1600" b="1" spc="-5" dirty="0">
                <a:latin typeface="Arial"/>
                <a:cs typeface="Arial"/>
              </a:rPr>
              <a:t>mysql_query</a:t>
            </a:r>
            <a:r>
              <a:rPr sz="1600" spc="-5" dirty="0">
                <a:latin typeface="Arial MT"/>
                <a:cs typeface="Arial MT"/>
              </a:rPr>
              <a:t>("</a:t>
            </a:r>
            <a:r>
              <a:rPr sz="1600" b="1" spc="-5" dirty="0">
                <a:latin typeface="Arial"/>
                <a:cs typeface="Arial"/>
              </a:rPr>
              <a:t>SELECT </a:t>
            </a:r>
            <a:r>
              <a:rPr sz="1600" b="1" dirty="0">
                <a:latin typeface="Arial"/>
                <a:cs typeface="Arial"/>
              </a:rPr>
              <a:t>* </a:t>
            </a:r>
            <a:r>
              <a:rPr sz="1600" b="1" spc="-5" dirty="0">
                <a:latin typeface="Arial"/>
                <a:cs typeface="Arial"/>
              </a:rPr>
              <a:t>FROM customers WHERE Surname </a:t>
            </a:r>
            <a:r>
              <a:rPr sz="1600" b="1" dirty="0">
                <a:latin typeface="Arial"/>
                <a:cs typeface="Arial"/>
              </a:rPr>
              <a:t>= </a:t>
            </a:r>
            <a:r>
              <a:rPr sz="1600" b="1" spc="-5" dirty="0">
                <a:latin typeface="Arial"/>
                <a:cs typeface="Arial"/>
              </a:rPr>
              <a:t>'$strSurname' </a:t>
            </a:r>
            <a:r>
              <a:rPr sz="1600" b="1" spc="10" dirty="0">
                <a:latin typeface="Arial"/>
                <a:cs typeface="Arial"/>
              </a:rPr>
              <a:t>"</a:t>
            </a:r>
            <a:r>
              <a:rPr sz="1600" spc="10" dirty="0">
                <a:latin typeface="Arial MT"/>
                <a:cs typeface="Arial MT"/>
              </a:rPr>
              <a:t>,...)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b="1" spc="-5" dirty="0">
                <a:latin typeface="Arial"/>
                <a:cs typeface="Arial"/>
              </a:rPr>
              <a:t>while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($arrCustRecords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=</a:t>
            </a:r>
            <a:r>
              <a:rPr sz="1600" spc="-5" dirty="0">
                <a:latin typeface="Arial MT"/>
                <a:cs typeface="Arial MT"/>
              </a:rPr>
              <a:t> mysql_fetch_array(</a:t>
            </a:r>
            <a:r>
              <a:rPr sz="1600" b="1" spc="-5" dirty="0">
                <a:solidFill>
                  <a:srgbClr val="00B050"/>
                </a:solidFill>
                <a:latin typeface="Arial"/>
                <a:cs typeface="Arial"/>
              </a:rPr>
              <a:t>$dbCustRecords</a:t>
            </a:r>
            <a:r>
              <a:rPr sz="1600" spc="-5" dirty="0">
                <a:latin typeface="Arial MT"/>
                <a:cs typeface="Arial MT"/>
              </a:rPr>
              <a:t>)) </a:t>
            </a:r>
            <a:r>
              <a:rPr sz="1600" b="1" dirty="0">
                <a:latin typeface="Arial"/>
                <a:cs typeface="Arial"/>
              </a:rPr>
              <a:t>{</a:t>
            </a:r>
            <a:r>
              <a:rPr sz="1600" b="1" spc="-5" dirty="0">
                <a:latin typeface="Arial"/>
                <a:cs typeface="Arial"/>
              </a:rPr>
              <a:t> //#1</a:t>
            </a:r>
            <a:endParaRPr sz="1600">
              <a:latin typeface="Arial"/>
              <a:cs typeface="Arial"/>
            </a:endParaRPr>
          </a:p>
          <a:p>
            <a:pPr marL="238125">
              <a:spcBef>
                <a:spcPts val="30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$intId</a:t>
            </a:r>
            <a:r>
              <a:rPr sz="1600"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=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$arrCustRecords["Id"];</a:t>
            </a:r>
            <a:endParaRPr sz="1600">
              <a:latin typeface="Arial MT"/>
              <a:cs typeface="Arial MT"/>
            </a:endParaRPr>
          </a:p>
          <a:p>
            <a:pPr marL="237490">
              <a:spcBef>
                <a:spcPts val="30"/>
              </a:spcBef>
            </a:pPr>
            <a:r>
              <a:rPr sz="1600" spc="-5" dirty="0">
                <a:latin typeface="Arial MT"/>
                <a:cs typeface="Arial MT"/>
              </a:rPr>
              <a:t>//display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customer’s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details</a:t>
            </a:r>
            <a:endParaRPr sz="1600">
              <a:latin typeface="Arial MT"/>
              <a:cs typeface="Arial MT"/>
            </a:endParaRPr>
          </a:p>
          <a:p>
            <a:pPr marL="238125">
              <a:spcBef>
                <a:spcPts val="30"/>
              </a:spcBef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$dbPurRecords </a:t>
            </a:r>
            <a:r>
              <a:rPr sz="1600" dirty="0">
                <a:latin typeface="Arial MT"/>
                <a:cs typeface="Arial MT"/>
              </a:rPr>
              <a:t>=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b="1" spc="-5" dirty="0">
                <a:latin typeface="Arial"/>
                <a:cs typeface="Arial"/>
              </a:rPr>
              <a:t>mysql_query</a:t>
            </a:r>
            <a:r>
              <a:rPr sz="1600" spc="-5" dirty="0">
                <a:latin typeface="Arial MT"/>
                <a:cs typeface="Arial MT"/>
              </a:rPr>
              <a:t>("</a:t>
            </a:r>
            <a:r>
              <a:rPr sz="1600" b="1" spc="-5" dirty="0">
                <a:latin typeface="Arial"/>
                <a:cs typeface="Arial"/>
              </a:rPr>
              <a:t>SELECT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*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FROM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b="1" spc="-5" dirty="0">
                <a:latin typeface="Arial"/>
                <a:cs typeface="Arial"/>
              </a:rPr>
              <a:t>purchases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WHERE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customers_Id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=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'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$intId</a:t>
            </a:r>
            <a:r>
              <a:rPr sz="1600" spc="-5" dirty="0">
                <a:latin typeface="Arial MT"/>
                <a:cs typeface="Arial MT"/>
              </a:rPr>
              <a:t>'",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...)</a:t>
            </a:r>
            <a:endParaRPr sz="1600">
              <a:latin typeface="Arial MT"/>
              <a:cs typeface="Arial MT"/>
            </a:endParaRPr>
          </a:p>
          <a:p>
            <a:pPr marL="12700">
              <a:spcBef>
                <a:spcPts val="30"/>
              </a:spcBef>
            </a:pPr>
            <a:r>
              <a:rPr sz="1600" b="1" spc="-5" dirty="0">
                <a:latin typeface="Arial"/>
                <a:cs typeface="Arial"/>
              </a:rPr>
              <a:t>while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($arrPurRecords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= </a:t>
            </a:r>
            <a:r>
              <a:rPr sz="1600" spc="-5" dirty="0">
                <a:latin typeface="Arial MT"/>
                <a:cs typeface="Arial MT"/>
              </a:rPr>
              <a:t>mysql_fetch_array(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$dbPurRecords</a:t>
            </a:r>
            <a:r>
              <a:rPr sz="1600" spc="-5" dirty="0">
                <a:latin typeface="Arial MT"/>
                <a:cs typeface="Arial MT"/>
              </a:rPr>
              <a:t>)) </a:t>
            </a:r>
            <a:r>
              <a:rPr sz="1600" b="1" spc="-5" dirty="0">
                <a:latin typeface="Arial"/>
                <a:cs typeface="Arial"/>
              </a:rPr>
              <a:t>{//#2</a:t>
            </a:r>
            <a:endParaRPr sz="1600">
              <a:latin typeface="Arial"/>
              <a:cs typeface="Arial"/>
            </a:endParaRPr>
          </a:p>
          <a:p>
            <a:pPr marL="238125">
              <a:spcBef>
                <a:spcPts val="30"/>
              </a:spcBef>
            </a:pPr>
            <a:r>
              <a:rPr sz="1600" b="1" spc="-5" dirty="0">
                <a:solidFill>
                  <a:srgbClr val="7030A0"/>
                </a:solidFill>
                <a:latin typeface="Arial"/>
                <a:cs typeface="Arial"/>
              </a:rPr>
              <a:t>$intPurId</a:t>
            </a:r>
            <a:r>
              <a:rPr sz="1600" b="1" spc="-3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=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$arrPurRecords["Id"];</a:t>
            </a:r>
            <a:endParaRPr sz="1600">
              <a:latin typeface="Arial MT"/>
              <a:cs typeface="Arial MT"/>
            </a:endParaRPr>
          </a:p>
          <a:p>
            <a:pPr marL="237490">
              <a:spcBef>
                <a:spcPts val="30"/>
              </a:spcBef>
            </a:pPr>
            <a:r>
              <a:rPr sz="1600" spc="-5" dirty="0">
                <a:latin typeface="Arial MT"/>
                <a:cs typeface="Arial MT"/>
              </a:rPr>
              <a:t>//display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purchase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date</a:t>
            </a:r>
            <a:endParaRPr sz="1600">
              <a:latin typeface="Arial MT"/>
              <a:cs typeface="Arial MT"/>
            </a:endParaRPr>
          </a:p>
          <a:p>
            <a:pPr marL="12700">
              <a:spcBef>
                <a:spcPts val="30"/>
              </a:spcBef>
            </a:pPr>
            <a:r>
              <a:rPr sz="1600" b="1" spc="-5" dirty="0">
                <a:solidFill>
                  <a:srgbClr val="009900"/>
                </a:solidFill>
                <a:latin typeface="Arial"/>
                <a:cs typeface="Arial"/>
              </a:rPr>
              <a:t>$dbProRecords</a:t>
            </a:r>
            <a:r>
              <a:rPr sz="1600" spc="-5" dirty="0">
                <a:latin typeface="Arial MT"/>
                <a:cs typeface="Arial MT"/>
              </a:rPr>
              <a:t>=</a:t>
            </a:r>
            <a:r>
              <a:rPr sz="1600" b="1" spc="-5" dirty="0">
                <a:latin typeface="Arial"/>
                <a:cs typeface="Arial"/>
              </a:rPr>
              <a:t>mysql_query</a:t>
            </a:r>
            <a:r>
              <a:rPr sz="1600" spc="-5" dirty="0">
                <a:latin typeface="Arial MT"/>
                <a:cs typeface="Arial MT"/>
              </a:rPr>
              <a:t>("</a:t>
            </a:r>
            <a:r>
              <a:rPr sz="1600" b="1" spc="-5" dirty="0">
                <a:latin typeface="Arial"/>
                <a:cs typeface="Arial"/>
              </a:rPr>
              <a:t>SELECT </a:t>
            </a:r>
            <a:r>
              <a:rPr sz="1600" dirty="0">
                <a:latin typeface="Arial MT"/>
                <a:cs typeface="Arial MT"/>
              </a:rPr>
              <a:t>* </a:t>
            </a:r>
            <a:r>
              <a:rPr sz="1400" spc="-5" dirty="0">
                <a:latin typeface="Arial MT"/>
                <a:cs typeface="Arial MT"/>
              </a:rPr>
              <a:t>FROM</a:t>
            </a:r>
            <a:r>
              <a:rPr sz="1400" spc="50" dirty="0">
                <a:latin typeface="Arial MT"/>
                <a:cs typeface="Arial MT"/>
              </a:rPr>
              <a:t> </a:t>
            </a:r>
            <a:r>
              <a:rPr sz="1600" b="1" spc="-5" dirty="0">
                <a:latin typeface="Arial"/>
                <a:cs typeface="Arial"/>
              </a:rPr>
              <a:t>purchaseProducts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WHERE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purchases_Id='</a:t>
            </a:r>
            <a:r>
              <a:rPr sz="1600" b="1" spc="-5" dirty="0">
                <a:solidFill>
                  <a:srgbClr val="7030A0"/>
                </a:solidFill>
                <a:latin typeface="Arial"/>
                <a:cs typeface="Arial"/>
              </a:rPr>
              <a:t>$intPurId</a:t>
            </a:r>
            <a:r>
              <a:rPr sz="1600" spc="-5" dirty="0">
                <a:latin typeface="Arial MT"/>
                <a:cs typeface="Arial MT"/>
              </a:rPr>
              <a:t>'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",..)</a:t>
            </a:r>
            <a:endParaRPr sz="1400">
              <a:latin typeface="Arial MT"/>
              <a:cs typeface="Arial MT"/>
            </a:endParaRPr>
          </a:p>
          <a:p>
            <a:pPr marL="238125">
              <a:spcBef>
                <a:spcPts val="30"/>
              </a:spcBef>
            </a:pPr>
            <a:r>
              <a:rPr sz="1600" b="1" spc="-5" dirty="0">
                <a:latin typeface="Arial"/>
                <a:cs typeface="Arial"/>
              </a:rPr>
              <a:t>while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($arrProRecords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=</a:t>
            </a:r>
            <a:r>
              <a:rPr sz="1600" spc="-5" dirty="0">
                <a:latin typeface="Arial MT"/>
                <a:cs typeface="Arial MT"/>
              </a:rPr>
              <a:t> mysql_fetch_array(</a:t>
            </a:r>
            <a:r>
              <a:rPr sz="1600" b="1" spc="-5" dirty="0">
                <a:solidFill>
                  <a:srgbClr val="009900"/>
                </a:solidFill>
                <a:latin typeface="Arial"/>
                <a:cs typeface="Arial"/>
              </a:rPr>
              <a:t>$dbProRecords</a:t>
            </a:r>
            <a:r>
              <a:rPr sz="1600" spc="-5" dirty="0">
                <a:latin typeface="Arial MT"/>
                <a:cs typeface="Arial MT"/>
              </a:rPr>
              <a:t>))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b="1" dirty="0">
                <a:latin typeface="Arial"/>
                <a:cs typeface="Arial"/>
              </a:rPr>
              <a:t>{</a:t>
            </a:r>
            <a:r>
              <a:rPr sz="1600" b="1" spc="-5" dirty="0">
                <a:latin typeface="Arial"/>
                <a:cs typeface="Arial"/>
              </a:rPr>
              <a:t> //#3</a:t>
            </a:r>
            <a:endParaRPr sz="1600">
              <a:latin typeface="Arial"/>
              <a:cs typeface="Arial"/>
            </a:endParaRPr>
          </a:p>
          <a:p>
            <a:pPr marL="464184">
              <a:spcBef>
                <a:spcPts val="30"/>
              </a:spcBef>
            </a:pPr>
            <a:r>
              <a:rPr sz="1600" b="1" spc="-5" dirty="0">
                <a:solidFill>
                  <a:srgbClr val="0070C0"/>
                </a:solidFill>
                <a:latin typeface="Arial"/>
                <a:cs typeface="Arial"/>
              </a:rPr>
              <a:t>$intProductId</a:t>
            </a:r>
            <a:r>
              <a:rPr sz="1600" b="1" spc="-3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=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$arrProRecords["products_Id"];</a:t>
            </a:r>
            <a:endParaRPr sz="1600">
              <a:latin typeface="Arial MT"/>
              <a:cs typeface="Arial MT"/>
            </a:endParaRPr>
          </a:p>
          <a:p>
            <a:pPr marL="462915">
              <a:spcBef>
                <a:spcPts val="30"/>
              </a:spcBef>
            </a:pPr>
            <a:r>
              <a:rPr sz="1600" spc="-5" dirty="0">
                <a:latin typeface="Arial MT"/>
                <a:cs typeface="Arial MT"/>
              </a:rPr>
              <a:t>//display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Quantity</a:t>
            </a:r>
            <a:endParaRPr sz="1600">
              <a:latin typeface="Arial MT"/>
              <a:cs typeface="Arial MT"/>
            </a:endParaRPr>
          </a:p>
          <a:p>
            <a:pPr marL="464184">
              <a:spcBef>
                <a:spcPts val="30"/>
              </a:spcBef>
            </a:pPr>
            <a:r>
              <a:rPr sz="1600" b="1" spc="-5" dirty="0">
                <a:latin typeface="Arial"/>
                <a:cs typeface="Arial"/>
              </a:rPr>
              <a:t>$dbProductRecords </a:t>
            </a:r>
            <a:r>
              <a:rPr sz="1600" dirty="0">
                <a:latin typeface="Arial MT"/>
                <a:cs typeface="Arial MT"/>
              </a:rPr>
              <a:t>=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b="1" spc="-5" dirty="0">
                <a:latin typeface="Arial"/>
                <a:cs typeface="Arial"/>
              </a:rPr>
              <a:t>mysql_query</a:t>
            </a:r>
            <a:r>
              <a:rPr sz="1600" spc="-5" dirty="0">
                <a:latin typeface="Arial MT"/>
                <a:cs typeface="Arial MT"/>
              </a:rPr>
              <a:t>("</a:t>
            </a:r>
            <a:r>
              <a:rPr sz="1600" b="1" spc="-5" dirty="0">
                <a:latin typeface="Arial"/>
                <a:cs typeface="Arial"/>
              </a:rPr>
              <a:t>SELECT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*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FROM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b="1" spc="-5" dirty="0">
                <a:latin typeface="Arial"/>
                <a:cs typeface="Arial"/>
              </a:rPr>
              <a:t>products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WHERE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Id </a:t>
            </a:r>
            <a:r>
              <a:rPr sz="1600" dirty="0">
                <a:latin typeface="Arial MT"/>
                <a:cs typeface="Arial MT"/>
              </a:rPr>
              <a:t>=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'</a:t>
            </a:r>
            <a:r>
              <a:rPr sz="1600" b="1" spc="-5" dirty="0">
                <a:solidFill>
                  <a:srgbClr val="0070C0"/>
                </a:solidFill>
                <a:latin typeface="Arial"/>
                <a:cs typeface="Arial"/>
              </a:rPr>
              <a:t>$intProductId</a:t>
            </a:r>
            <a:r>
              <a:rPr sz="1600" spc="-5" dirty="0">
                <a:latin typeface="Arial MT"/>
                <a:cs typeface="Arial MT"/>
              </a:rPr>
              <a:t>'",..)</a:t>
            </a:r>
            <a:endParaRPr sz="1600">
              <a:latin typeface="Arial MT"/>
              <a:cs typeface="Arial MT"/>
            </a:endParaRPr>
          </a:p>
          <a:p>
            <a:pPr marL="462915">
              <a:spcBef>
                <a:spcPts val="30"/>
              </a:spcBef>
            </a:pPr>
            <a:r>
              <a:rPr sz="1600" spc="-5" dirty="0">
                <a:latin typeface="Arial MT"/>
                <a:cs typeface="Arial MT"/>
              </a:rPr>
              <a:t>$arrProductRecord</a:t>
            </a:r>
            <a:r>
              <a:rPr sz="1600" dirty="0">
                <a:latin typeface="Arial MT"/>
                <a:cs typeface="Arial MT"/>
              </a:rPr>
              <a:t> =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mysql_fetch_array(</a:t>
            </a:r>
            <a:r>
              <a:rPr sz="1600" b="1" spc="-5" dirty="0">
                <a:latin typeface="Arial"/>
                <a:cs typeface="Arial"/>
              </a:rPr>
              <a:t>$dbProductRecords</a:t>
            </a:r>
            <a:r>
              <a:rPr sz="1600" spc="-5" dirty="0">
                <a:latin typeface="Arial MT"/>
                <a:cs typeface="Arial MT"/>
              </a:rPr>
              <a:t>);</a:t>
            </a:r>
            <a:endParaRPr sz="1600">
              <a:latin typeface="Arial MT"/>
              <a:cs typeface="Arial MT"/>
            </a:endParaRPr>
          </a:p>
          <a:p>
            <a:pPr marL="462915">
              <a:spcBef>
                <a:spcPts val="30"/>
              </a:spcBef>
            </a:pPr>
            <a:r>
              <a:rPr sz="1600" spc="-5" dirty="0">
                <a:latin typeface="Arial MT"/>
                <a:cs typeface="Arial MT"/>
              </a:rPr>
              <a:t>//display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product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details</a:t>
            </a:r>
            <a:endParaRPr sz="1600">
              <a:latin typeface="Arial MT"/>
              <a:cs typeface="Arial MT"/>
            </a:endParaRPr>
          </a:p>
          <a:p>
            <a:pPr marL="294640">
              <a:spcBef>
                <a:spcPts val="30"/>
              </a:spcBef>
            </a:pPr>
            <a:r>
              <a:rPr sz="1600" b="1" dirty="0">
                <a:latin typeface="Arial"/>
                <a:cs typeface="Arial"/>
              </a:rPr>
              <a:t>}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#3</a:t>
            </a:r>
            <a:endParaRPr sz="1600">
              <a:latin typeface="Arial"/>
              <a:cs typeface="Arial"/>
            </a:endParaRPr>
          </a:p>
          <a:p>
            <a:pPr marL="180975">
              <a:spcBef>
                <a:spcPts val="30"/>
              </a:spcBef>
            </a:pPr>
            <a:r>
              <a:rPr sz="1600" b="1" dirty="0">
                <a:latin typeface="Arial"/>
                <a:cs typeface="Arial"/>
              </a:rPr>
              <a:t>}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#2</a:t>
            </a:r>
            <a:endParaRPr sz="1600">
              <a:latin typeface="Arial"/>
              <a:cs typeface="Arial"/>
            </a:endParaRPr>
          </a:p>
          <a:p>
            <a:pPr marL="12700">
              <a:spcBef>
                <a:spcPts val="30"/>
              </a:spcBef>
            </a:pPr>
            <a:r>
              <a:rPr sz="1600" b="1" dirty="0">
                <a:latin typeface="Arial"/>
                <a:cs typeface="Arial"/>
              </a:rPr>
              <a:t>}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//#1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>
              <a:latin typeface="Arial"/>
              <a:cs typeface="Arial"/>
            </a:endParaRPr>
          </a:p>
          <a:p>
            <a:pPr marL="6481445">
              <a:spcBef>
                <a:spcPts val="1614"/>
              </a:spcBef>
            </a:pPr>
            <a:r>
              <a:rPr spc="-5" dirty="0">
                <a:latin typeface="Arial MT"/>
                <a:cs typeface="Arial MT"/>
              </a:rPr>
              <a:t>Example15-14.php</a:t>
            </a:r>
            <a:endParaRPr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578348" y="207962"/>
            <a:ext cx="2082800" cy="294953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7780" rIns="0" bIns="0" rtlCol="0">
            <a:spAutoFit/>
          </a:bodyPr>
          <a:lstStyle/>
          <a:p>
            <a:pPr marL="85725">
              <a:spcBef>
                <a:spcPts val="140"/>
              </a:spcBef>
            </a:pPr>
            <a:r>
              <a:rPr sz="1800" spc="-5" dirty="0">
                <a:solidFill>
                  <a:srgbClr val="000000"/>
                </a:solidFill>
              </a:rPr>
              <a:t>BIRD’S</a:t>
            </a:r>
            <a:r>
              <a:rPr sz="1800" spc="-50" dirty="0">
                <a:solidFill>
                  <a:srgbClr val="000000"/>
                </a:solidFill>
              </a:rPr>
              <a:t> </a:t>
            </a:r>
            <a:r>
              <a:rPr sz="1800" spc="-5" dirty="0">
                <a:solidFill>
                  <a:srgbClr val="000000"/>
                </a:solidFill>
              </a:rPr>
              <a:t>EYEVIEW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2675" y="334961"/>
            <a:ext cx="8567737" cy="12604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74458" y="730567"/>
            <a:ext cx="21120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72914" y="1696593"/>
            <a:ext cx="9345930" cy="56883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380" marR="41275" indent="-107314">
              <a:lnSpc>
                <a:spcPct val="117200"/>
              </a:lnSpc>
              <a:spcBef>
                <a:spcPts val="100"/>
              </a:spcBef>
              <a:buChar char="•"/>
              <a:tabLst>
                <a:tab pos="203835" algn="l"/>
              </a:tabLst>
            </a:pPr>
            <a:r>
              <a:rPr sz="2400" spc="-5" dirty="0">
                <a:latin typeface="Arial MT"/>
                <a:cs typeface="Arial MT"/>
              </a:rPr>
              <a:t>We wish to </a:t>
            </a:r>
            <a:r>
              <a:rPr sz="2400" dirty="0">
                <a:latin typeface="Arial MT"/>
                <a:cs typeface="Arial MT"/>
              </a:rPr>
              <a:t>maintain a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database </a:t>
            </a:r>
            <a:r>
              <a:rPr sz="2400" spc="-5" dirty="0">
                <a:latin typeface="Arial MT"/>
                <a:cs typeface="Arial MT"/>
              </a:rPr>
              <a:t>of </a:t>
            </a:r>
            <a:r>
              <a:rPr sz="2400" dirty="0">
                <a:latin typeface="Arial MT"/>
                <a:cs typeface="Arial MT"/>
              </a:rPr>
              <a:t>student </a:t>
            </a:r>
            <a:r>
              <a:rPr sz="2400" spc="-5" dirty="0">
                <a:latin typeface="Arial MT"/>
                <a:cs typeface="Arial MT"/>
              </a:rPr>
              <a:t>names, IDs, addresses,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any other information.</a:t>
            </a:r>
            <a:endParaRPr sz="2400">
              <a:latin typeface="Arial MT"/>
              <a:cs typeface="Arial MT"/>
            </a:endParaRPr>
          </a:p>
          <a:p>
            <a:pPr>
              <a:spcBef>
                <a:spcPts val="15"/>
              </a:spcBef>
              <a:buFont typeface="Arial MT"/>
              <a:buChar char="•"/>
            </a:pPr>
            <a:endParaRPr sz="3350">
              <a:latin typeface="Arial MT"/>
              <a:cs typeface="Arial MT"/>
            </a:endParaRPr>
          </a:p>
          <a:p>
            <a:pPr marL="203835" indent="-191135">
              <a:buChar char="•"/>
              <a:tabLst>
                <a:tab pos="203835" algn="l"/>
              </a:tabLst>
            </a:pPr>
            <a:r>
              <a:rPr sz="2400" spc="-5" dirty="0">
                <a:latin typeface="Arial MT"/>
                <a:cs typeface="Arial MT"/>
              </a:rPr>
              <a:t>Will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updated</a:t>
            </a:r>
            <a:r>
              <a:rPr sz="24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frequently</a:t>
            </a:r>
            <a:r>
              <a:rPr sz="2400" b="1" spc="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with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new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names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information.</a:t>
            </a:r>
            <a:endParaRPr sz="2400">
              <a:latin typeface="Arial MT"/>
              <a:cs typeface="Arial MT"/>
            </a:endParaRPr>
          </a:p>
          <a:p>
            <a:pPr>
              <a:spcBef>
                <a:spcPts val="20"/>
              </a:spcBef>
              <a:buFont typeface="Arial MT"/>
              <a:buChar char="•"/>
            </a:pPr>
            <a:endParaRPr sz="3350">
              <a:latin typeface="Arial MT"/>
              <a:cs typeface="Arial MT"/>
            </a:endParaRPr>
          </a:p>
          <a:p>
            <a:pPr marL="203835" indent="-191135">
              <a:buChar char="•"/>
              <a:tabLst>
                <a:tab pos="203835" algn="l"/>
              </a:tabLst>
            </a:pPr>
            <a:r>
              <a:rPr sz="2400" spc="-5" dirty="0">
                <a:latin typeface="Arial MT"/>
                <a:cs typeface="Arial MT"/>
              </a:rPr>
              <a:t>Will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want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to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retrieve</a:t>
            </a: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data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based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some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predicate.</a:t>
            </a:r>
            <a:endParaRPr sz="2400">
              <a:latin typeface="Arial MT"/>
              <a:cs typeface="Arial MT"/>
            </a:endParaRPr>
          </a:p>
          <a:p>
            <a:pPr marL="862330" marR="5080" lvl="1" indent="-240665">
              <a:lnSpc>
                <a:spcPct val="117200"/>
              </a:lnSpc>
              <a:buFont typeface="Arial"/>
              <a:buChar char="•"/>
              <a:tabLst>
                <a:tab pos="946150" algn="l"/>
                <a:tab pos="946785" algn="l"/>
              </a:tabLst>
            </a:pPr>
            <a:r>
              <a:rPr dirty="0"/>
              <a:t>	</a:t>
            </a:r>
            <a:r>
              <a:rPr sz="2400" b="1" spc="-5" dirty="0">
                <a:solidFill>
                  <a:srgbClr val="009900"/>
                </a:solidFill>
                <a:latin typeface="Arial"/>
                <a:cs typeface="Arial"/>
              </a:rPr>
              <a:t>e.g, ‘give me </a:t>
            </a:r>
            <a:r>
              <a:rPr sz="2400" b="1" dirty="0">
                <a:solidFill>
                  <a:srgbClr val="009900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009900"/>
                </a:solidFill>
                <a:latin typeface="Arial"/>
                <a:cs typeface="Arial"/>
              </a:rPr>
              <a:t>names of all </a:t>
            </a:r>
            <a:r>
              <a:rPr sz="2400" b="1" dirty="0">
                <a:solidFill>
                  <a:srgbClr val="009900"/>
                </a:solidFill>
                <a:latin typeface="Arial"/>
                <a:cs typeface="Arial"/>
              </a:rPr>
              <a:t>Massey </a:t>
            </a:r>
            <a:r>
              <a:rPr sz="2400" b="1" spc="-5" dirty="0">
                <a:solidFill>
                  <a:srgbClr val="009900"/>
                </a:solidFill>
                <a:latin typeface="Arial"/>
                <a:cs typeface="Arial"/>
              </a:rPr>
              <a:t>students who live in </a:t>
            </a:r>
            <a:r>
              <a:rPr sz="2400" b="1" spc="-655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9900"/>
                </a:solidFill>
                <a:latin typeface="Arial"/>
                <a:cs typeface="Arial"/>
              </a:rPr>
              <a:t>Albany’.</a:t>
            </a:r>
            <a:endParaRPr sz="2400">
              <a:latin typeface="Arial"/>
              <a:cs typeface="Arial"/>
            </a:endParaRPr>
          </a:p>
          <a:p>
            <a:pPr lvl="1">
              <a:spcBef>
                <a:spcPts val="35"/>
              </a:spcBef>
              <a:buFont typeface="Arial"/>
              <a:buChar char="•"/>
            </a:pPr>
            <a:endParaRPr sz="2900">
              <a:latin typeface="Arial"/>
              <a:cs typeface="Arial"/>
            </a:endParaRPr>
          </a:p>
          <a:p>
            <a:pPr marL="119380" marR="197485" indent="-107314">
              <a:lnSpc>
                <a:spcPct val="117200"/>
              </a:lnSpc>
              <a:spcBef>
                <a:spcPts val="5"/>
              </a:spcBef>
              <a:buChar char="•"/>
              <a:tabLst>
                <a:tab pos="203835" algn="l"/>
              </a:tabLst>
            </a:pPr>
            <a:r>
              <a:rPr sz="2400" spc="-5" dirty="0">
                <a:latin typeface="Arial MT"/>
                <a:cs typeface="Arial MT"/>
              </a:rPr>
              <a:t>Will want to update database with new information about </a:t>
            </a:r>
            <a:r>
              <a:rPr sz="2400" dirty="0">
                <a:latin typeface="Arial MT"/>
                <a:cs typeface="Arial MT"/>
              </a:rPr>
              <a:t>students,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not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previously </a:t>
            </a:r>
            <a:r>
              <a:rPr sz="2400" dirty="0">
                <a:latin typeface="Arial MT"/>
                <a:cs typeface="Arial MT"/>
              </a:rPr>
              <a:t>recorded.</a:t>
            </a:r>
            <a:endParaRPr sz="2400">
              <a:latin typeface="Arial MT"/>
              <a:cs typeface="Arial MT"/>
            </a:endParaRPr>
          </a:p>
          <a:p>
            <a:pPr marL="862330" lvl="1" indent="-240665">
              <a:spcBef>
                <a:spcPts val="495"/>
              </a:spcBef>
              <a:buClr>
                <a:srgbClr val="000000"/>
              </a:buClr>
              <a:buChar char="•"/>
              <a:tabLst>
                <a:tab pos="861694" algn="l"/>
                <a:tab pos="862965" algn="l"/>
              </a:tabLst>
            </a:pPr>
            <a:r>
              <a:rPr sz="2400" b="1" spc="-5" dirty="0">
                <a:solidFill>
                  <a:srgbClr val="00B050"/>
                </a:solidFill>
                <a:latin typeface="Arial"/>
                <a:cs typeface="Arial"/>
              </a:rPr>
              <a:t>e.g.,</a:t>
            </a:r>
            <a:r>
              <a:rPr sz="2400" b="1" spc="-1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B050"/>
                </a:solidFill>
                <a:latin typeface="Arial"/>
                <a:cs typeface="Arial"/>
              </a:rPr>
              <a:t>may</a:t>
            </a:r>
            <a:r>
              <a:rPr sz="2400" b="1" spc="-1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B050"/>
                </a:solidFill>
                <a:latin typeface="Arial"/>
                <a:cs typeface="Arial"/>
              </a:rPr>
              <a:t>decide</a:t>
            </a:r>
            <a:r>
              <a:rPr sz="2400" b="1" spc="-2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B050"/>
                </a:solidFill>
                <a:latin typeface="Arial"/>
                <a:cs typeface="Arial"/>
              </a:rPr>
              <a:t>we</a:t>
            </a:r>
            <a:r>
              <a:rPr sz="2400" b="1" spc="-1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B050"/>
                </a:solidFill>
                <a:latin typeface="Arial"/>
                <a:cs typeface="Arial"/>
              </a:rPr>
              <a:t>want</a:t>
            </a:r>
            <a:r>
              <a:rPr sz="2400" b="1" spc="-2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B050"/>
                </a:solidFill>
                <a:latin typeface="Arial"/>
                <a:cs typeface="Arial"/>
              </a:rPr>
              <a:t>to</a:t>
            </a:r>
            <a:r>
              <a:rPr sz="2400" b="1" spc="-1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B050"/>
                </a:solidFill>
                <a:latin typeface="Arial"/>
                <a:cs typeface="Arial"/>
              </a:rPr>
              <a:t>include</a:t>
            </a:r>
            <a:r>
              <a:rPr sz="2400" b="1" spc="-1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B050"/>
                </a:solidFill>
                <a:latin typeface="Arial"/>
                <a:cs typeface="Arial"/>
              </a:rPr>
              <a:t>IRD</a:t>
            </a:r>
            <a:r>
              <a:rPr sz="2400" b="1" spc="-2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B050"/>
                </a:solidFill>
                <a:latin typeface="Arial"/>
                <a:cs typeface="Arial"/>
              </a:rPr>
              <a:t>nos.</a:t>
            </a:r>
            <a:endParaRPr sz="2400">
              <a:latin typeface="Arial"/>
              <a:cs typeface="Arial"/>
            </a:endParaRPr>
          </a:p>
          <a:p>
            <a:pPr marL="203835" indent="-191135">
              <a:spcBef>
                <a:spcPts val="495"/>
              </a:spcBef>
              <a:buChar char="•"/>
              <a:tabLst>
                <a:tab pos="203835" algn="l"/>
              </a:tabLst>
            </a:pPr>
            <a:r>
              <a:rPr sz="2400" spc="-5" dirty="0">
                <a:latin typeface="Arial MT"/>
                <a:cs typeface="Arial MT"/>
              </a:rPr>
              <a:t>Very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difficult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to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manage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using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‘flat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file’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systems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5163" y="301625"/>
            <a:ext cx="9644061" cy="11207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713038" y="672846"/>
            <a:ext cx="86010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b="1" spc="-5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4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FFFFFF"/>
                </a:solidFill>
                <a:latin typeface="Arial"/>
                <a:cs typeface="Arial"/>
              </a:rPr>
              <a:t>records</a:t>
            </a:r>
            <a:r>
              <a:rPr sz="4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4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FFFFFF"/>
                </a:solidFill>
                <a:latin typeface="Arial"/>
                <a:cs typeface="Arial"/>
              </a:rPr>
              <a:t>read</a:t>
            </a:r>
            <a:r>
              <a:rPr sz="4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FFFFFF"/>
                </a:solidFill>
                <a:latin typeface="Arial"/>
                <a:cs typeface="Arial"/>
              </a:rPr>
              <a:t>another</a:t>
            </a:r>
            <a:r>
              <a:rPr sz="4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23249" y="6999808"/>
            <a:ext cx="1941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 MT"/>
                <a:cs typeface="Arial MT"/>
              </a:rPr>
              <a:t>Example15-14.php</a:t>
            </a:r>
            <a:endParaRPr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06599" y="1565276"/>
            <a:ext cx="9501505" cy="5286375"/>
          </a:xfrm>
          <a:custGeom>
            <a:avLst/>
            <a:gdLst/>
            <a:ahLst/>
            <a:cxnLst/>
            <a:rect l="l" t="t" r="r" b="b"/>
            <a:pathLst>
              <a:path w="9501505" h="5286375">
                <a:moveTo>
                  <a:pt x="0" y="0"/>
                </a:moveTo>
                <a:lnTo>
                  <a:pt x="9501187" y="0"/>
                </a:lnTo>
                <a:lnTo>
                  <a:pt x="9501187" y="5286374"/>
                </a:lnTo>
                <a:lnTo>
                  <a:pt x="0" y="528637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79625" y="1582548"/>
            <a:ext cx="9144635" cy="4793363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6257925">
              <a:lnSpc>
                <a:spcPct val="101600"/>
              </a:lnSpc>
              <a:spcBef>
                <a:spcPts val="70"/>
              </a:spcBef>
            </a:pPr>
            <a:r>
              <a:rPr sz="1600" spc="-5" dirty="0">
                <a:latin typeface="Arial MT"/>
                <a:cs typeface="Arial MT"/>
              </a:rPr>
              <a:t>&lt;?php </a:t>
            </a:r>
            <a:r>
              <a:rPr sz="1600" dirty="0">
                <a:latin typeface="Arial MT"/>
                <a:cs typeface="Arial MT"/>
              </a:rPr>
              <a:t> require_once("database2.php");</a:t>
            </a:r>
            <a:endParaRPr sz="1600">
              <a:latin typeface="Arial MT"/>
              <a:cs typeface="Arial MT"/>
            </a:endParaRPr>
          </a:p>
          <a:p>
            <a:pPr>
              <a:spcBef>
                <a:spcPts val="20"/>
              </a:spcBef>
            </a:pPr>
            <a:endParaRPr sz="1700">
              <a:latin typeface="Arial MT"/>
              <a:cs typeface="Arial MT"/>
            </a:endParaRPr>
          </a:p>
          <a:p>
            <a:pPr marL="12700">
              <a:spcBef>
                <a:spcPts val="5"/>
              </a:spcBef>
            </a:pPr>
            <a:r>
              <a:rPr sz="1600" spc="-5" dirty="0">
                <a:latin typeface="Arial MT"/>
                <a:cs typeface="Arial MT"/>
              </a:rPr>
              <a:t>$strSurname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=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"</a:t>
            </a:r>
            <a:r>
              <a:rPr sz="1600" b="1" spc="-5" dirty="0">
                <a:latin typeface="Arial"/>
                <a:cs typeface="Arial"/>
              </a:rPr>
              <a:t>Jones</a:t>
            </a:r>
            <a:r>
              <a:rPr sz="1600" spc="-5" dirty="0">
                <a:latin typeface="Arial MT"/>
                <a:cs typeface="Arial MT"/>
              </a:rPr>
              <a:t>";</a:t>
            </a:r>
            <a:endParaRPr sz="1600">
              <a:latin typeface="Arial MT"/>
              <a:cs typeface="Arial MT"/>
            </a:endParaRPr>
          </a:p>
          <a:p>
            <a:pPr>
              <a:spcBef>
                <a:spcPts val="50"/>
              </a:spcBef>
            </a:pPr>
            <a:endParaRPr sz="1650">
              <a:latin typeface="Arial MT"/>
              <a:cs typeface="Arial MT"/>
            </a:endParaRPr>
          </a:p>
          <a:p>
            <a:pPr marL="12700" marR="5080">
              <a:lnSpc>
                <a:spcPct val="101600"/>
              </a:lnSpc>
            </a:pPr>
            <a:r>
              <a:rPr sz="1600" b="1" spc="-5" dirty="0">
                <a:solidFill>
                  <a:srgbClr val="00B050"/>
                </a:solidFill>
                <a:latin typeface="Arial"/>
                <a:cs typeface="Arial"/>
              </a:rPr>
              <a:t>$dbCustRecords </a:t>
            </a:r>
            <a:r>
              <a:rPr sz="1600" dirty="0">
                <a:latin typeface="Arial MT"/>
                <a:cs typeface="Arial MT"/>
              </a:rPr>
              <a:t>= </a:t>
            </a:r>
            <a:r>
              <a:rPr sz="1600" spc="-5" dirty="0">
                <a:latin typeface="Arial MT"/>
                <a:cs typeface="Arial MT"/>
              </a:rPr>
              <a:t>mysql_query("</a:t>
            </a:r>
            <a:r>
              <a:rPr sz="1600" b="1" spc="-5" dirty="0">
                <a:latin typeface="Arial"/>
                <a:cs typeface="Arial"/>
              </a:rPr>
              <a:t>SELECT </a:t>
            </a:r>
            <a:r>
              <a:rPr sz="1600" b="1" dirty="0">
                <a:latin typeface="Arial"/>
                <a:cs typeface="Arial"/>
              </a:rPr>
              <a:t>* </a:t>
            </a:r>
            <a:r>
              <a:rPr sz="1600" b="1" spc="-5" dirty="0">
                <a:latin typeface="Arial"/>
                <a:cs typeface="Arial"/>
              </a:rPr>
              <a:t>FROM customers WHERE Surname </a:t>
            </a:r>
            <a:r>
              <a:rPr sz="1600" b="1" dirty="0">
                <a:latin typeface="Arial"/>
                <a:cs typeface="Arial"/>
              </a:rPr>
              <a:t>= </a:t>
            </a:r>
            <a:r>
              <a:rPr sz="1600" b="1" spc="-5" dirty="0">
                <a:latin typeface="Arial"/>
                <a:cs typeface="Arial"/>
              </a:rPr>
              <a:t>'$strSurname' </a:t>
            </a:r>
            <a:r>
              <a:rPr sz="1600" b="1" spc="-4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"</a:t>
            </a:r>
            <a:r>
              <a:rPr sz="1600" spc="-5" dirty="0">
                <a:latin typeface="Arial MT"/>
                <a:cs typeface="Arial MT"/>
              </a:rPr>
              <a:t>,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$dbLocalhost)</a:t>
            </a:r>
            <a:endParaRPr sz="1600">
              <a:latin typeface="Arial MT"/>
              <a:cs typeface="Arial MT"/>
            </a:endParaRPr>
          </a:p>
          <a:p>
            <a:pPr marL="237490">
              <a:spcBef>
                <a:spcPts val="30"/>
              </a:spcBef>
            </a:pPr>
            <a:r>
              <a:rPr sz="1600" spc="-5" dirty="0">
                <a:latin typeface="Arial MT"/>
                <a:cs typeface="Arial MT"/>
              </a:rPr>
              <a:t>or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die("Problem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reading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table: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"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.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mysql_error());</a:t>
            </a:r>
            <a:endParaRPr sz="1600">
              <a:latin typeface="Arial MT"/>
              <a:cs typeface="Arial MT"/>
            </a:endParaRPr>
          </a:p>
          <a:p>
            <a:pPr>
              <a:spcBef>
                <a:spcPts val="25"/>
              </a:spcBef>
            </a:pPr>
            <a:endParaRPr sz="1700">
              <a:latin typeface="Arial MT"/>
              <a:cs typeface="Arial MT"/>
            </a:endParaRPr>
          </a:p>
          <a:p>
            <a:pPr marL="12700"/>
            <a:r>
              <a:rPr sz="1600" b="1" spc="-5" dirty="0">
                <a:latin typeface="Arial"/>
                <a:cs typeface="Arial"/>
              </a:rPr>
              <a:t>while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($arrCustRecords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= </a:t>
            </a:r>
            <a:r>
              <a:rPr sz="1600" spc="-5" dirty="0">
                <a:latin typeface="Arial MT"/>
                <a:cs typeface="Arial MT"/>
              </a:rPr>
              <a:t>mysql_fetch_array(</a:t>
            </a:r>
            <a:r>
              <a:rPr sz="1600" b="1" spc="-5" dirty="0">
                <a:solidFill>
                  <a:srgbClr val="00B050"/>
                </a:solidFill>
                <a:latin typeface="Arial"/>
                <a:cs typeface="Arial"/>
              </a:rPr>
              <a:t>$dbCustRecords</a:t>
            </a:r>
            <a:r>
              <a:rPr sz="1600" spc="-5" dirty="0">
                <a:latin typeface="Arial MT"/>
                <a:cs typeface="Arial MT"/>
              </a:rPr>
              <a:t>)) </a:t>
            </a:r>
            <a:r>
              <a:rPr sz="1600" dirty="0">
                <a:latin typeface="Arial MT"/>
                <a:cs typeface="Arial MT"/>
              </a:rPr>
              <a:t>{</a:t>
            </a:r>
            <a:endParaRPr sz="1600">
              <a:latin typeface="Arial MT"/>
              <a:cs typeface="Arial MT"/>
            </a:endParaRPr>
          </a:p>
          <a:p>
            <a:pPr marL="237490" marR="6106795">
              <a:lnSpc>
                <a:spcPct val="101600"/>
              </a:lnSpc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$intId </a:t>
            </a:r>
            <a:r>
              <a:rPr sz="1600" dirty="0">
                <a:latin typeface="Arial MT"/>
                <a:cs typeface="Arial MT"/>
              </a:rPr>
              <a:t>= </a:t>
            </a:r>
            <a:r>
              <a:rPr sz="1600" spc="-5" dirty="0">
                <a:latin typeface="Arial MT"/>
                <a:cs typeface="Arial MT"/>
              </a:rPr>
              <a:t>$arrCustRecords["Id"];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echo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"&lt;p&gt;Customer: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";</a:t>
            </a:r>
            <a:endParaRPr sz="1600">
              <a:latin typeface="Arial MT"/>
              <a:cs typeface="Arial MT"/>
            </a:endParaRPr>
          </a:p>
          <a:p>
            <a:pPr marL="237490" marR="5361305">
              <a:lnSpc>
                <a:spcPct val="101600"/>
              </a:lnSpc>
            </a:pPr>
            <a:r>
              <a:rPr sz="1600" spc="-5" dirty="0">
                <a:latin typeface="Arial MT"/>
                <a:cs typeface="Arial MT"/>
              </a:rPr>
              <a:t>echo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$arrCustRecords["Title"]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.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"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";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echo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$arrCustRecords["Surname"]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.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"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";</a:t>
            </a:r>
            <a:endParaRPr sz="1600">
              <a:latin typeface="Arial MT"/>
              <a:cs typeface="Arial MT"/>
            </a:endParaRPr>
          </a:p>
          <a:p>
            <a:pPr marL="237490">
              <a:spcBef>
                <a:spcPts val="30"/>
              </a:spcBef>
            </a:pPr>
            <a:r>
              <a:rPr sz="1600" spc="-5" dirty="0">
                <a:latin typeface="Arial MT"/>
                <a:cs typeface="Arial MT"/>
              </a:rPr>
              <a:t>echo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$arrCustRecords["Firstname"]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.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"&lt;/p&gt;";</a:t>
            </a:r>
            <a:endParaRPr sz="1600">
              <a:latin typeface="Arial MT"/>
              <a:cs typeface="Arial MT"/>
            </a:endParaRPr>
          </a:p>
          <a:p>
            <a:pPr>
              <a:spcBef>
                <a:spcPts val="25"/>
              </a:spcBef>
            </a:pPr>
            <a:endParaRPr sz="1700">
              <a:latin typeface="Arial MT"/>
              <a:cs typeface="Arial MT"/>
            </a:endParaRPr>
          </a:p>
          <a:p>
            <a:pPr marL="238125"/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$dbPurRecords</a:t>
            </a: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=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mysql_query("SELECT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*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FROM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b="1" spc="-5" dirty="0">
                <a:latin typeface="Arial"/>
                <a:cs typeface="Arial"/>
              </a:rPr>
              <a:t>purchases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WHERE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customers_Id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=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'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$intId</a:t>
            </a:r>
            <a:r>
              <a:rPr sz="1600" spc="-5" dirty="0">
                <a:latin typeface="Arial MT"/>
                <a:cs typeface="Arial MT"/>
              </a:rPr>
              <a:t>'",</a:t>
            </a:r>
            <a:endParaRPr sz="1600">
              <a:latin typeface="Arial MT"/>
              <a:cs typeface="Arial MT"/>
            </a:endParaRPr>
          </a:p>
          <a:p>
            <a:pPr marL="12700">
              <a:spcBef>
                <a:spcPts val="30"/>
              </a:spcBef>
            </a:pPr>
            <a:r>
              <a:rPr sz="1600" spc="-5" dirty="0">
                <a:latin typeface="Arial MT"/>
                <a:cs typeface="Arial MT"/>
              </a:rPr>
              <a:t>$dbLocalhost)</a:t>
            </a:r>
            <a:endParaRPr sz="1600">
              <a:latin typeface="Arial MT"/>
              <a:cs typeface="Arial MT"/>
            </a:endParaRPr>
          </a:p>
          <a:p>
            <a:pPr marL="237490">
              <a:spcBef>
                <a:spcPts val="30"/>
              </a:spcBef>
            </a:pPr>
            <a:r>
              <a:rPr sz="1600" spc="-5" dirty="0">
                <a:latin typeface="Arial MT"/>
                <a:cs typeface="Arial MT"/>
              </a:rPr>
              <a:t>or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die("Problem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reading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table: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"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.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mysql_error());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8348" y="207962"/>
            <a:ext cx="2120900" cy="294953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7780" rIns="0" bIns="0" rtlCol="0">
            <a:spAutoFit/>
          </a:bodyPr>
          <a:lstStyle/>
          <a:p>
            <a:pPr marL="85725">
              <a:spcBef>
                <a:spcPts val="140"/>
              </a:spcBef>
            </a:pPr>
            <a:r>
              <a:rPr sz="1800" spc="-5" dirty="0">
                <a:solidFill>
                  <a:srgbClr val="000000"/>
                </a:solidFill>
              </a:rPr>
              <a:t>Complete</a:t>
            </a:r>
            <a:r>
              <a:rPr sz="1800" spc="-50" dirty="0">
                <a:solidFill>
                  <a:srgbClr val="000000"/>
                </a:solidFill>
              </a:rPr>
              <a:t> </a:t>
            </a:r>
            <a:r>
              <a:rPr sz="1800" spc="-5" dirty="0">
                <a:solidFill>
                  <a:srgbClr val="000000"/>
                </a:solidFill>
              </a:rPr>
              <a:t>version</a:t>
            </a:r>
            <a:endParaRPr sz="18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5163" y="65086"/>
            <a:ext cx="9644061" cy="11207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713038" y="436308"/>
            <a:ext cx="86010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b="1" spc="-5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4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FFFFFF"/>
                </a:solidFill>
                <a:latin typeface="Arial"/>
                <a:cs typeface="Arial"/>
              </a:rPr>
              <a:t>records</a:t>
            </a:r>
            <a:r>
              <a:rPr sz="4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4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FFFFFF"/>
                </a:solidFill>
                <a:latin typeface="Arial"/>
                <a:cs typeface="Arial"/>
              </a:rPr>
              <a:t>read</a:t>
            </a:r>
            <a:r>
              <a:rPr sz="4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FFFFFF"/>
                </a:solidFill>
                <a:latin typeface="Arial"/>
                <a:cs typeface="Arial"/>
              </a:rPr>
              <a:t>another</a:t>
            </a:r>
            <a:r>
              <a:rPr sz="4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35949" y="7034162"/>
            <a:ext cx="191579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pc="-5" dirty="0">
                <a:latin typeface="Arial MT"/>
                <a:cs typeface="Arial MT"/>
              </a:rPr>
              <a:t>Example15-14.php</a:t>
            </a:r>
            <a:endParaRPr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76401" y="1203325"/>
            <a:ext cx="10080625" cy="6358255"/>
            <a:chOff x="-4762" y="1203324"/>
            <a:chExt cx="10080625" cy="6358255"/>
          </a:xfrm>
        </p:grpSpPr>
        <p:sp>
          <p:nvSpPr>
            <p:cNvPr id="6" name="object 6"/>
            <p:cNvSpPr/>
            <p:nvPr/>
          </p:nvSpPr>
          <p:spPr>
            <a:xfrm>
              <a:off x="0" y="1208087"/>
              <a:ext cx="10071100" cy="6348730"/>
            </a:xfrm>
            <a:custGeom>
              <a:avLst/>
              <a:gdLst/>
              <a:ahLst/>
              <a:cxnLst/>
              <a:rect l="l" t="t" r="r" b="b"/>
              <a:pathLst>
                <a:path w="10071100" h="6348730">
                  <a:moveTo>
                    <a:pt x="0" y="0"/>
                  </a:moveTo>
                  <a:lnTo>
                    <a:pt x="10071099" y="0"/>
                  </a:lnTo>
                  <a:lnTo>
                    <a:pt x="10071099" y="6348413"/>
                  </a:lnTo>
                  <a:lnTo>
                    <a:pt x="0" y="63484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1208087"/>
              <a:ext cx="10071100" cy="6348730"/>
            </a:xfrm>
            <a:custGeom>
              <a:avLst/>
              <a:gdLst/>
              <a:ahLst/>
              <a:cxnLst/>
              <a:rect l="l" t="t" r="r" b="b"/>
              <a:pathLst>
                <a:path w="10071100" h="6348730">
                  <a:moveTo>
                    <a:pt x="0" y="0"/>
                  </a:moveTo>
                  <a:lnTo>
                    <a:pt x="10071099" y="0"/>
                  </a:lnTo>
                </a:path>
                <a:path w="10071100" h="6348730">
                  <a:moveTo>
                    <a:pt x="0" y="6348413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754188" y="1225359"/>
            <a:ext cx="9910445" cy="6028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while </a:t>
            </a:r>
            <a:r>
              <a:rPr sz="1600" dirty="0">
                <a:latin typeface="Arial MT"/>
                <a:cs typeface="Arial MT"/>
              </a:rPr>
              <a:t>($arrPurRecords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= </a:t>
            </a:r>
            <a:r>
              <a:rPr sz="1600" spc="-5" dirty="0">
                <a:latin typeface="Arial MT"/>
                <a:cs typeface="Arial MT"/>
              </a:rPr>
              <a:t>mysql_fetch_array(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$dbPurRecords</a:t>
            </a:r>
            <a:r>
              <a:rPr sz="1600" spc="-5" dirty="0">
                <a:latin typeface="Arial MT"/>
                <a:cs typeface="Arial MT"/>
              </a:rPr>
              <a:t>)) </a:t>
            </a:r>
            <a:r>
              <a:rPr sz="1600" dirty="0">
                <a:latin typeface="Arial MT"/>
                <a:cs typeface="Arial MT"/>
              </a:rPr>
              <a:t>{</a:t>
            </a:r>
            <a:endParaRPr sz="1600">
              <a:latin typeface="Arial MT"/>
              <a:cs typeface="Arial MT"/>
            </a:endParaRPr>
          </a:p>
          <a:p>
            <a:pPr marL="462915" marR="6409690" indent="635">
              <a:lnSpc>
                <a:spcPct val="101600"/>
              </a:lnSpc>
            </a:pPr>
            <a:r>
              <a:rPr sz="1600" b="1" spc="-5" dirty="0">
                <a:solidFill>
                  <a:srgbClr val="7030A0"/>
                </a:solidFill>
                <a:latin typeface="Arial"/>
                <a:cs typeface="Arial"/>
              </a:rPr>
              <a:t>$intPurId </a:t>
            </a:r>
            <a:r>
              <a:rPr sz="1600" dirty="0">
                <a:latin typeface="Arial MT"/>
                <a:cs typeface="Arial MT"/>
              </a:rPr>
              <a:t>= </a:t>
            </a:r>
            <a:r>
              <a:rPr sz="1600" spc="-5" dirty="0">
                <a:latin typeface="Arial MT"/>
                <a:cs typeface="Arial MT"/>
              </a:rPr>
              <a:t>$arrPurRecords["Id"];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echo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"&lt;p&gt;Purchased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On: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";</a:t>
            </a:r>
            <a:endParaRPr sz="1600">
              <a:latin typeface="Arial MT"/>
              <a:cs typeface="Arial MT"/>
            </a:endParaRPr>
          </a:p>
          <a:p>
            <a:pPr marL="462915" marR="6048375">
              <a:lnSpc>
                <a:spcPct val="101600"/>
              </a:lnSpc>
            </a:pPr>
            <a:r>
              <a:rPr sz="1600" spc="-5" dirty="0">
                <a:latin typeface="Arial MT"/>
                <a:cs typeface="Arial MT"/>
              </a:rPr>
              <a:t>echo $arrPurRecords["Day"] </a:t>
            </a:r>
            <a:r>
              <a:rPr sz="1600" dirty="0">
                <a:latin typeface="Arial MT"/>
                <a:cs typeface="Arial MT"/>
              </a:rPr>
              <a:t>. </a:t>
            </a:r>
            <a:r>
              <a:rPr sz="1600" spc="-5" dirty="0">
                <a:latin typeface="Arial MT"/>
                <a:cs typeface="Arial MT"/>
              </a:rPr>
              <a:t>"/";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echo $arrPurRecords["Month"] </a:t>
            </a:r>
            <a:r>
              <a:rPr sz="1600" dirty="0">
                <a:latin typeface="Arial MT"/>
                <a:cs typeface="Arial MT"/>
              </a:rPr>
              <a:t>. </a:t>
            </a:r>
            <a:r>
              <a:rPr sz="1600" spc="-5" dirty="0">
                <a:latin typeface="Arial MT"/>
                <a:cs typeface="Arial MT"/>
              </a:rPr>
              <a:t>"/";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echo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$arrPurRecords["Year"]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.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"&lt;/p&gt;";</a:t>
            </a:r>
            <a:endParaRPr sz="1600">
              <a:latin typeface="Arial MT"/>
              <a:cs typeface="Arial MT"/>
            </a:endParaRPr>
          </a:p>
          <a:p>
            <a:pPr>
              <a:spcBef>
                <a:spcPts val="20"/>
              </a:spcBef>
            </a:pPr>
            <a:endParaRPr sz="1700">
              <a:latin typeface="Arial MT"/>
              <a:cs typeface="Arial MT"/>
            </a:endParaRPr>
          </a:p>
          <a:p>
            <a:pPr marL="294640"/>
            <a:r>
              <a:rPr sz="1600" b="1" spc="-5" dirty="0">
                <a:solidFill>
                  <a:srgbClr val="009900"/>
                </a:solidFill>
                <a:latin typeface="Arial"/>
                <a:cs typeface="Arial"/>
              </a:rPr>
              <a:t>$dbProRecords</a:t>
            </a:r>
            <a:r>
              <a:rPr sz="1600" spc="-5" dirty="0">
                <a:latin typeface="Arial MT"/>
                <a:cs typeface="Arial MT"/>
              </a:rPr>
              <a:t>=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mysql_query("SELECT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*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FROM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purchaseProducts WHERE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purchases_Id='</a:t>
            </a:r>
            <a:r>
              <a:rPr sz="1600" b="1" spc="-5" dirty="0">
                <a:solidFill>
                  <a:srgbClr val="7030A0"/>
                </a:solidFill>
                <a:latin typeface="Arial"/>
                <a:cs typeface="Arial"/>
              </a:rPr>
              <a:t>$intPurId</a:t>
            </a:r>
            <a:r>
              <a:rPr sz="1600" spc="-5" dirty="0">
                <a:latin typeface="Arial MT"/>
                <a:cs typeface="Arial MT"/>
              </a:rPr>
              <a:t>'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",</a:t>
            </a:r>
            <a:endParaRPr sz="1600">
              <a:latin typeface="Arial MT"/>
              <a:cs typeface="Arial MT"/>
            </a:endParaRPr>
          </a:p>
          <a:p>
            <a:pPr marL="12700">
              <a:spcBef>
                <a:spcPts val="30"/>
              </a:spcBef>
            </a:pPr>
            <a:r>
              <a:rPr sz="1600" spc="-5" dirty="0">
                <a:latin typeface="Arial MT"/>
                <a:cs typeface="Arial MT"/>
              </a:rPr>
              <a:t>$dbLocalhost)</a:t>
            </a:r>
            <a:endParaRPr sz="1600">
              <a:latin typeface="Arial MT"/>
              <a:cs typeface="Arial MT"/>
            </a:endParaRPr>
          </a:p>
          <a:p>
            <a:pPr marL="237490">
              <a:spcBef>
                <a:spcPts val="30"/>
              </a:spcBef>
            </a:pPr>
            <a:r>
              <a:rPr sz="1600" spc="-5" dirty="0">
                <a:latin typeface="Arial MT"/>
                <a:cs typeface="Arial MT"/>
              </a:rPr>
              <a:t>or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die("Problem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reading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table: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"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.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mysql_error());</a:t>
            </a:r>
            <a:endParaRPr sz="1600">
              <a:latin typeface="Arial MT"/>
              <a:cs typeface="Arial MT"/>
            </a:endParaRPr>
          </a:p>
          <a:p>
            <a:pPr>
              <a:spcBef>
                <a:spcPts val="25"/>
              </a:spcBef>
            </a:pPr>
            <a:endParaRPr sz="1700">
              <a:latin typeface="Arial MT"/>
              <a:cs typeface="Arial MT"/>
            </a:endParaRPr>
          </a:p>
          <a:p>
            <a:pPr marL="237490"/>
            <a:r>
              <a:rPr sz="1600" spc="-5" dirty="0">
                <a:latin typeface="Arial MT"/>
                <a:cs typeface="Arial MT"/>
              </a:rPr>
              <a:t>while </a:t>
            </a:r>
            <a:r>
              <a:rPr sz="1600" dirty="0">
                <a:latin typeface="Arial MT"/>
                <a:cs typeface="Arial MT"/>
              </a:rPr>
              <a:t>($arrProRecords =</a:t>
            </a:r>
            <a:r>
              <a:rPr sz="1600" spc="-5" dirty="0">
                <a:latin typeface="Arial MT"/>
                <a:cs typeface="Arial MT"/>
              </a:rPr>
              <a:t> mysql_fetch_array(</a:t>
            </a:r>
            <a:r>
              <a:rPr sz="1600" b="1" spc="-5" dirty="0">
                <a:solidFill>
                  <a:srgbClr val="009900"/>
                </a:solidFill>
                <a:latin typeface="Arial"/>
                <a:cs typeface="Arial"/>
              </a:rPr>
              <a:t>$dbProRecords</a:t>
            </a:r>
            <a:r>
              <a:rPr sz="1600" spc="-5" dirty="0">
                <a:latin typeface="Arial MT"/>
                <a:cs typeface="Arial MT"/>
              </a:rPr>
              <a:t>))</a:t>
            </a:r>
            <a:r>
              <a:rPr sz="1600" dirty="0">
                <a:latin typeface="Arial MT"/>
                <a:cs typeface="Arial MT"/>
              </a:rPr>
              <a:t> {</a:t>
            </a:r>
            <a:endParaRPr sz="1600">
              <a:latin typeface="Arial MT"/>
              <a:cs typeface="Arial MT"/>
            </a:endParaRPr>
          </a:p>
          <a:p>
            <a:pPr marL="462915" marR="5088890" indent="635">
              <a:lnSpc>
                <a:spcPct val="101600"/>
              </a:lnSpc>
            </a:pPr>
            <a:r>
              <a:rPr sz="1600" b="1" spc="-5" dirty="0">
                <a:solidFill>
                  <a:srgbClr val="0070C0"/>
                </a:solidFill>
                <a:latin typeface="Arial"/>
                <a:cs typeface="Arial"/>
              </a:rPr>
              <a:t>$intProductId </a:t>
            </a:r>
            <a:r>
              <a:rPr sz="1600" dirty="0">
                <a:latin typeface="Arial MT"/>
                <a:cs typeface="Arial MT"/>
              </a:rPr>
              <a:t>= </a:t>
            </a:r>
            <a:r>
              <a:rPr sz="1600" spc="-5" dirty="0">
                <a:latin typeface="Arial MT"/>
                <a:cs typeface="Arial MT"/>
              </a:rPr>
              <a:t>$arrProRecords["products_Id"];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echo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"&lt;p&gt;"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.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$arrProRecords["Quantity"]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.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"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";</a:t>
            </a:r>
            <a:endParaRPr sz="1600">
              <a:latin typeface="Arial MT"/>
              <a:cs typeface="Arial MT"/>
            </a:endParaRPr>
          </a:p>
          <a:p>
            <a:pPr>
              <a:spcBef>
                <a:spcPts val="25"/>
              </a:spcBef>
            </a:pPr>
            <a:endParaRPr sz="1700">
              <a:latin typeface="Arial MT"/>
              <a:cs typeface="Arial MT"/>
            </a:endParaRPr>
          </a:p>
          <a:p>
            <a:pPr marL="464184"/>
            <a:r>
              <a:rPr sz="1600" b="1" spc="-5" dirty="0">
                <a:latin typeface="Arial"/>
                <a:cs typeface="Arial"/>
              </a:rPr>
              <a:t>$dbProductRecords </a:t>
            </a:r>
            <a:r>
              <a:rPr sz="1600" dirty="0">
                <a:latin typeface="Arial MT"/>
                <a:cs typeface="Arial MT"/>
              </a:rPr>
              <a:t>=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mysql_query("SELECT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*</a:t>
            </a:r>
            <a:r>
              <a:rPr sz="1600" spc="-5" dirty="0">
                <a:latin typeface="Arial MT"/>
                <a:cs typeface="Arial MT"/>
              </a:rPr>
              <a:t> FROM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products WHERE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Id </a:t>
            </a:r>
            <a:r>
              <a:rPr sz="1600" dirty="0">
                <a:latin typeface="Arial MT"/>
                <a:cs typeface="Arial MT"/>
              </a:rPr>
              <a:t>=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'</a:t>
            </a:r>
            <a:r>
              <a:rPr sz="1600" b="1" spc="-5" dirty="0">
                <a:solidFill>
                  <a:srgbClr val="0070C0"/>
                </a:solidFill>
                <a:latin typeface="Arial"/>
                <a:cs typeface="Arial"/>
              </a:rPr>
              <a:t>$intProductId</a:t>
            </a:r>
            <a:r>
              <a:rPr sz="1600" spc="-5" dirty="0">
                <a:latin typeface="Arial MT"/>
                <a:cs typeface="Arial MT"/>
              </a:rPr>
              <a:t>'",</a:t>
            </a:r>
            <a:endParaRPr sz="1600">
              <a:latin typeface="Arial MT"/>
              <a:cs typeface="Arial MT"/>
            </a:endParaRPr>
          </a:p>
          <a:p>
            <a:pPr marL="12700">
              <a:spcBef>
                <a:spcPts val="30"/>
              </a:spcBef>
            </a:pPr>
            <a:r>
              <a:rPr sz="1600" spc="-5" dirty="0">
                <a:latin typeface="Arial MT"/>
                <a:cs typeface="Arial MT"/>
              </a:rPr>
              <a:t>$dbLocalhost)</a:t>
            </a:r>
            <a:endParaRPr sz="1600">
              <a:latin typeface="Arial MT"/>
              <a:cs typeface="Arial MT"/>
            </a:endParaRPr>
          </a:p>
          <a:p>
            <a:pPr marL="237490">
              <a:spcBef>
                <a:spcPts val="30"/>
              </a:spcBef>
            </a:pPr>
            <a:r>
              <a:rPr sz="1600" spc="-5" dirty="0">
                <a:latin typeface="Arial MT"/>
                <a:cs typeface="Arial MT"/>
              </a:rPr>
              <a:t>or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die("Problem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reading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table: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"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.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mysql_error());</a:t>
            </a:r>
            <a:endParaRPr sz="1600">
              <a:latin typeface="Arial MT"/>
              <a:cs typeface="Arial MT"/>
            </a:endParaRPr>
          </a:p>
          <a:p>
            <a:pPr>
              <a:spcBef>
                <a:spcPts val="25"/>
              </a:spcBef>
            </a:pPr>
            <a:endParaRPr sz="1700">
              <a:latin typeface="Arial MT"/>
              <a:cs typeface="Arial MT"/>
            </a:endParaRPr>
          </a:p>
          <a:p>
            <a:pPr marL="462915"/>
            <a:r>
              <a:rPr sz="1600" spc="-5" dirty="0">
                <a:latin typeface="Arial MT"/>
                <a:cs typeface="Arial MT"/>
              </a:rPr>
              <a:t>$arrProductRecord</a:t>
            </a:r>
            <a:r>
              <a:rPr sz="1600" dirty="0">
                <a:latin typeface="Arial MT"/>
                <a:cs typeface="Arial MT"/>
              </a:rPr>
              <a:t> =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mysql_fetch_array(</a:t>
            </a:r>
            <a:r>
              <a:rPr sz="1600" b="1" spc="-5" dirty="0">
                <a:latin typeface="Arial"/>
                <a:cs typeface="Arial"/>
              </a:rPr>
              <a:t>$dbProductRecords</a:t>
            </a:r>
            <a:r>
              <a:rPr sz="1600" spc="-5" dirty="0">
                <a:latin typeface="Arial MT"/>
                <a:cs typeface="Arial MT"/>
              </a:rPr>
              <a:t>);</a:t>
            </a:r>
            <a:endParaRPr sz="1600">
              <a:latin typeface="Arial MT"/>
              <a:cs typeface="Arial MT"/>
            </a:endParaRPr>
          </a:p>
          <a:p>
            <a:pPr marL="462915" marR="1473835">
              <a:lnSpc>
                <a:spcPct val="101600"/>
              </a:lnSpc>
            </a:pPr>
            <a:r>
              <a:rPr sz="1600" spc="-5" dirty="0">
                <a:latin typeface="Arial MT"/>
                <a:cs typeface="Arial MT"/>
              </a:rPr>
              <a:t>echo $arrProductRecord["Name"] </a:t>
            </a:r>
            <a:r>
              <a:rPr sz="1600" dirty="0">
                <a:latin typeface="Arial MT"/>
                <a:cs typeface="Arial MT"/>
              </a:rPr>
              <a:t>. " (" . </a:t>
            </a:r>
            <a:r>
              <a:rPr sz="1600" spc="-5" dirty="0">
                <a:latin typeface="Arial MT"/>
                <a:cs typeface="Arial MT"/>
              </a:rPr>
              <a:t>$arrProductRecord["Description"] </a:t>
            </a:r>
            <a:r>
              <a:rPr sz="1600" dirty="0">
                <a:latin typeface="Arial MT"/>
                <a:cs typeface="Arial MT"/>
              </a:rPr>
              <a:t>. </a:t>
            </a:r>
            <a:r>
              <a:rPr sz="1600" spc="-5" dirty="0">
                <a:latin typeface="Arial MT"/>
                <a:cs typeface="Arial MT"/>
              </a:rPr>
              <a:t>") at &amp;#163;";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echo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$arrProRecords["Cost"] </a:t>
            </a:r>
            <a:r>
              <a:rPr sz="1600" dirty="0">
                <a:latin typeface="Arial MT"/>
                <a:cs typeface="Arial MT"/>
              </a:rPr>
              <a:t>.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"</a:t>
            </a:r>
            <a:r>
              <a:rPr sz="1600" spc="-5" dirty="0">
                <a:latin typeface="Arial MT"/>
                <a:cs typeface="Arial MT"/>
              </a:rPr>
              <a:t> each.&lt;/p&gt;";</a:t>
            </a:r>
            <a:endParaRPr sz="1600">
              <a:latin typeface="Arial MT"/>
              <a:cs typeface="Arial MT"/>
            </a:endParaRPr>
          </a:p>
          <a:p>
            <a:pPr marL="462915">
              <a:spcBef>
                <a:spcPts val="30"/>
              </a:spcBef>
            </a:pPr>
            <a:r>
              <a:rPr sz="1600" dirty="0">
                <a:latin typeface="Arial MT"/>
                <a:cs typeface="Arial MT"/>
              </a:rPr>
              <a:t>}</a:t>
            </a:r>
            <a:endParaRPr sz="1600">
              <a:latin typeface="Arial MT"/>
              <a:cs typeface="Arial MT"/>
            </a:endParaRPr>
          </a:p>
          <a:p>
            <a:pPr marL="237490">
              <a:spcBef>
                <a:spcPts val="30"/>
              </a:spcBef>
            </a:pPr>
            <a:r>
              <a:rPr sz="1600" dirty="0">
                <a:latin typeface="Arial MT"/>
                <a:cs typeface="Arial MT"/>
              </a:rPr>
              <a:t>}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54188" y="7168959"/>
            <a:ext cx="933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Arial MT"/>
                <a:cs typeface="Arial MT"/>
              </a:rPr>
              <a:t>}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75649" y="7152208"/>
            <a:ext cx="1941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 MT"/>
                <a:cs typeface="Arial MT"/>
              </a:rPr>
              <a:t>Example15-14.php</a:t>
            </a:r>
            <a:endParaRPr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49787" y="136525"/>
            <a:ext cx="2120900" cy="355600"/>
          </a:xfrm>
          <a:custGeom>
            <a:avLst/>
            <a:gdLst/>
            <a:ahLst/>
            <a:cxnLst/>
            <a:rect l="l" t="t" r="r" b="b"/>
            <a:pathLst>
              <a:path w="2120900" h="355600">
                <a:moveTo>
                  <a:pt x="2120899" y="355599"/>
                </a:moveTo>
                <a:lnTo>
                  <a:pt x="0" y="355599"/>
                </a:lnTo>
                <a:lnTo>
                  <a:pt x="0" y="0"/>
                </a:lnTo>
                <a:lnTo>
                  <a:pt x="2120899" y="0"/>
                </a:lnTo>
                <a:lnTo>
                  <a:pt x="2120899" y="3555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722812" y="141808"/>
            <a:ext cx="1943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800" spc="-5" dirty="0">
                <a:solidFill>
                  <a:srgbClr val="000000"/>
                </a:solidFill>
              </a:rPr>
              <a:t>Complete</a:t>
            </a:r>
            <a:r>
              <a:rPr sz="1800" spc="-80" dirty="0">
                <a:solidFill>
                  <a:srgbClr val="000000"/>
                </a:solidFill>
              </a:rPr>
              <a:t> </a:t>
            </a:r>
            <a:r>
              <a:rPr sz="1800" spc="-5" dirty="0">
                <a:solidFill>
                  <a:srgbClr val="000000"/>
                </a:solidFill>
              </a:rPr>
              <a:t>version</a:t>
            </a:r>
            <a:endParaRPr sz="18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5163" y="301625"/>
            <a:ext cx="9644061" cy="11207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13037" y="672846"/>
            <a:ext cx="41668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Inserting</a:t>
            </a:r>
            <a:r>
              <a:rPr spc="-90" dirty="0"/>
              <a:t> </a:t>
            </a:r>
            <a:r>
              <a:rPr spc="-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92350" y="1493838"/>
            <a:ext cx="9286875" cy="1000125"/>
          </a:xfrm>
          <a:prstGeom prst="rect">
            <a:avLst/>
          </a:prstGeom>
          <a:solidFill>
            <a:srgbClr val="FFFF99"/>
          </a:solidFill>
          <a:ln w="9524">
            <a:solidFill>
              <a:srgbClr val="FF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427990" marR="107950" indent="-342900">
              <a:lnSpc>
                <a:spcPts val="3679"/>
              </a:lnSpc>
              <a:spcBef>
                <a:spcPts val="275"/>
              </a:spcBef>
            </a:pPr>
            <a:r>
              <a:rPr sz="3200" b="1" spc="-5" dirty="0">
                <a:latin typeface="Arial"/>
                <a:cs typeface="Arial"/>
              </a:rPr>
              <a:t>How to create </a:t>
            </a:r>
            <a:r>
              <a:rPr sz="3200" b="1" spc="-10" dirty="0">
                <a:latin typeface="Arial"/>
                <a:cs typeface="Arial"/>
              </a:rPr>
              <a:t>new database </a:t>
            </a:r>
            <a:r>
              <a:rPr sz="3200" b="1" spc="-5" dirty="0">
                <a:latin typeface="Arial"/>
                <a:cs typeface="Arial"/>
              </a:rPr>
              <a:t>records and </a:t>
            </a:r>
            <a:r>
              <a:rPr sz="3200" b="1" spc="-10" dirty="0">
                <a:latin typeface="Arial"/>
                <a:cs typeface="Arial"/>
              </a:rPr>
              <a:t>insert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them</a:t>
            </a:r>
            <a:r>
              <a:rPr sz="3200" b="1" spc="-10" dirty="0">
                <a:latin typeface="Arial"/>
                <a:cs typeface="Arial"/>
              </a:rPr>
              <a:t> into </a:t>
            </a:r>
            <a:r>
              <a:rPr sz="3200" b="1" dirty="0">
                <a:latin typeface="Arial"/>
                <a:cs typeface="Arial"/>
              </a:rPr>
              <a:t>a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table?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35162" y="2779712"/>
            <a:ext cx="9817100" cy="643255"/>
          </a:xfrm>
          <a:custGeom>
            <a:avLst/>
            <a:gdLst/>
            <a:ahLst/>
            <a:cxnLst/>
            <a:rect l="l" t="t" r="r" b="b"/>
            <a:pathLst>
              <a:path w="9817100" h="643254">
                <a:moveTo>
                  <a:pt x="0" y="0"/>
                </a:moveTo>
                <a:lnTo>
                  <a:pt x="9817099" y="0"/>
                </a:lnTo>
              </a:path>
              <a:path w="9817100" h="643254">
                <a:moveTo>
                  <a:pt x="9817099" y="642936"/>
                </a:moveTo>
                <a:lnTo>
                  <a:pt x="0" y="642936"/>
                </a:lnTo>
                <a:lnTo>
                  <a:pt x="0" y="0"/>
                </a:lnTo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223249" y="6999808"/>
            <a:ext cx="1941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 MT"/>
                <a:cs typeface="Arial MT"/>
              </a:rPr>
              <a:t>Example15-15.php</a:t>
            </a:r>
            <a:endParaRPr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35162" y="4279901"/>
            <a:ext cx="9817100" cy="643255"/>
          </a:xfrm>
          <a:custGeom>
            <a:avLst/>
            <a:gdLst/>
            <a:ahLst/>
            <a:cxnLst/>
            <a:rect l="l" t="t" r="r" b="b"/>
            <a:pathLst>
              <a:path w="9817100" h="643254">
                <a:moveTo>
                  <a:pt x="0" y="0"/>
                </a:moveTo>
                <a:lnTo>
                  <a:pt x="9817099" y="0"/>
                </a:lnTo>
              </a:path>
              <a:path w="9817100" h="643254">
                <a:moveTo>
                  <a:pt x="9817099" y="642936"/>
                </a:moveTo>
                <a:lnTo>
                  <a:pt x="0" y="642936"/>
                </a:lnTo>
                <a:lnTo>
                  <a:pt x="0" y="0"/>
                </a:lnTo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008188" y="2778289"/>
            <a:ext cx="9479915" cy="19184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INSERT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INTO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table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(field1,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field2,...)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VALUES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(‘value1’,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‘value2’,...)</a:t>
            </a:r>
            <a:endParaRPr sz="2400">
              <a:latin typeface="Arial"/>
              <a:cs typeface="Arial"/>
            </a:endParaRPr>
          </a:p>
          <a:p>
            <a:pPr>
              <a:spcBef>
                <a:spcPts val="15"/>
              </a:spcBef>
            </a:pPr>
            <a:endParaRPr sz="3350">
              <a:latin typeface="Arial"/>
              <a:cs typeface="Arial"/>
            </a:endParaRPr>
          </a:p>
          <a:p>
            <a:pPr marL="410209" indent="-107950">
              <a:buSzPct val="95833"/>
              <a:buChar char="•"/>
              <a:tabLst>
                <a:tab pos="410209" algn="l"/>
              </a:tabLst>
            </a:pPr>
            <a:r>
              <a:rPr sz="2400" spc="-5" dirty="0">
                <a:latin typeface="Arial MT"/>
                <a:cs typeface="Arial MT"/>
              </a:rPr>
              <a:t>Alternatively,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have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simplified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syntax:</a:t>
            </a:r>
            <a:endParaRPr sz="2400">
              <a:latin typeface="Arial MT"/>
              <a:cs typeface="Arial MT"/>
            </a:endParaRPr>
          </a:p>
          <a:p>
            <a:pPr marL="12700">
              <a:spcBef>
                <a:spcPts val="2185"/>
              </a:spcBef>
            </a:pPr>
            <a:r>
              <a:rPr sz="2400" b="1" spc="-5" dirty="0">
                <a:latin typeface="Arial"/>
                <a:cs typeface="Arial"/>
              </a:rPr>
              <a:t>INSERT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INTO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table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VALUES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(‘value1’,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‘value2’,...)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06662" y="5280025"/>
            <a:ext cx="8501380" cy="1067600"/>
          </a:xfrm>
          <a:prstGeom prst="rect">
            <a:avLst/>
          </a:prstGeom>
          <a:solidFill>
            <a:srgbClr val="FFFF00"/>
          </a:solidFill>
          <a:ln w="9524">
            <a:solidFill>
              <a:srgbClr val="FF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85725" marR="499109">
              <a:lnSpc>
                <a:spcPts val="2700"/>
              </a:lnSpc>
              <a:spcBef>
                <a:spcPts val="325"/>
              </a:spcBef>
            </a:pPr>
            <a:r>
              <a:rPr sz="2400" spc="-5" dirty="0">
                <a:latin typeface="Arial MT"/>
                <a:cs typeface="Arial MT"/>
              </a:rPr>
              <a:t>$dbProdRecords </a:t>
            </a:r>
            <a:r>
              <a:rPr sz="2400" dirty="0">
                <a:latin typeface="Arial MT"/>
                <a:cs typeface="Arial MT"/>
              </a:rPr>
              <a:t>= </a:t>
            </a:r>
            <a:r>
              <a:rPr sz="2400" b="1" spc="-5" dirty="0">
                <a:latin typeface="Arial"/>
                <a:cs typeface="Arial"/>
              </a:rPr>
              <a:t>mysql_query</a:t>
            </a:r>
            <a:r>
              <a:rPr sz="2400" spc="-5" dirty="0">
                <a:latin typeface="Arial MT"/>
                <a:cs typeface="Arial MT"/>
              </a:rPr>
              <a:t>("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INSERT INTO </a:t>
            </a:r>
            <a:r>
              <a:rPr sz="2400" spc="-5" dirty="0">
                <a:latin typeface="Arial MT"/>
                <a:cs typeface="Arial MT"/>
              </a:rPr>
              <a:t>products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VALUES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'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',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'Beer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Mug',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'600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ml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Beer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Mug',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'100',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'5.99')",</a:t>
            </a:r>
            <a:endParaRPr sz="2400" dirty="0">
              <a:latin typeface="Arial MT"/>
              <a:cs typeface="Arial MT"/>
            </a:endParaRPr>
          </a:p>
          <a:p>
            <a:pPr marL="85725">
              <a:lnSpc>
                <a:spcPts val="2640"/>
              </a:lnSpc>
            </a:pPr>
            <a:r>
              <a:rPr sz="2400" spc="-5" dirty="0">
                <a:latin typeface="Arial MT"/>
                <a:cs typeface="Arial MT"/>
              </a:rPr>
              <a:t>$dbLocalhost)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5163" y="65086"/>
            <a:ext cx="9644061" cy="10001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13038" y="436308"/>
            <a:ext cx="41662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Inserting</a:t>
            </a:r>
            <a:r>
              <a:rPr spc="-90" dirty="0"/>
              <a:t> </a:t>
            </a:r>
            <a:r>
              <a:rPr spc="-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35949" y="7034162"/>
            <a:ext cx="191579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pc="-5" dirty="0">
                <a:latin typeface="Arial MT"/>
                <a:cs typeface="Arial MT"/>
              </a:rPr>
              <a:t>Example15-14.php</a:t>
            </a:r>
            <a:endParaRPr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76400" y="1203325"/>
            <a:ext cx="10076180" cy="6353175"/>
            <a:chOff x="-4762" y="1203324"/>
            <a:chExt cx="10076180" cy="6353175"/>
          </a:xfrm>
        </p:grpSpPr>
        <p:sp>
          <p:nvSpPr>
            <p:cNvPr id="6" name="object 6"/>
            <p:cNvSpPr/>
            <p:nvPr/>
          </p:nvSpPr>
          <p:spPr>
            <a:xfrm>
              <a:off x="0" y="1208087"/>
              <a:ext cx="10071100" cy="6348730"/>
            </a:xfrm>
            <a:custGeom>
              <a:avLst/>
              <a:gdLst/>
              <a:ahLst/>
              <a:cxnLst/>
              <a:rect l="l" t="t" r="r" b="b"/>
              <a:pathLst>
                <a:path w="10071100" h="6348730">
                  <a:moveTo>
                    <a:pt x="0" y="0"/>
                  </a:moveTo>
                  <a:lnTo>
                    <a:pt x="10071099" y="0"/>
                  </a:lnTo>
                  <a:lnTo>
                    <a:pt x="10071099" y="6348413"/>
                  </a:lnTo>
                  <a:lnTo>
                    <a:pt x="0" y="63484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1208087"/>
              <a:ext cx="10071100" cy="6348730"/>
            </a:xfrm>
            <a:custGeom>
              <a:avLst/>
              <a:gdLst/>
              <a:ahLst/>
              <a:cxnLst/>
              <a:rect l="l" t="t" r="r" b="b"/>
              <a:pathLst>
                <a:path w="10071100" h="6348730">
                  <a:moveTo>
                    <a:pt x="0" y="0"/>
                  </a:moveTo>
                  <a:lnTo>
                    <a:pt x="10071099" y="0"/>
                  </a:lnTo>
                </a:path>
                <a:path w="10071100" h="6348730">
                  <a:moveTo>
                    <a:pt x="0" y="6348413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754187" y="1223326"/>
            <a:ext cx="9756140" cy="58913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5" dirty="0">
                <a:latin typeface="Arial MT"/>
                <a:cs typeface="Arial MT"/>
              </a:rPr>
              <a:t>&lt;?php</a:t>
            </a:r>
            <a:endParaRPr sz="2000" dirty="0">
              <a:latin typeface="Arial MT"/>
              <a:cs typeface="Arial MT"/>
            </a:endParaRPr>
          </a:p>
          <a:p>
            <a:pPr marL="12700"/>
            <a:r>
              <a:rPr sz="2000" spc="-5" dirty="0">
                <a:latin typeface="Arial MT"/>
                <a:cs typeface="Arial MT"/>
              </a:rPr>
              <a:t>//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File: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example15-15.php</a:t>
            </a:r>
            <a:endParaRPr sz="2000" dirty="0">
              <a:latin typeface="Arial MT"/>
              <a:cs typeface="Arial MT"/>
            </a:endParaRPr>
          </a:p>
          <a:p>
            <a:pPr>
              <a:spcBef>
                <a:spcPts val="40"/>
              </a:spcBef>
            </a:pPr>
            <a:endParaRPr sz="2050" dirty="0">
              <a:latin typeface="Arial MT"/>
              <a:cs typeface="Arial MT"/>
            </a:endParaRPr>
          </a:p>
          <a:p>
            <a:pPr marL="12700"/>
            <a:r>
              <a:rPr sz="2000" dirty="0">
                <a:latin typeface="Arial MT"/>
                <a:cs typeface="Arial MT"/>
              </a:rPr>
              <a:t>require_once("database2.php");</a:t>
            </a:r>
          </a:p>
          <a:p>
            <a:pPr>
              <a:spcBef>
                <a:spcPts val="45"/>
              </a:spcBef>
            </a:pPr>
            <a:endParaRPr sz="2050" dirty="0">
              <a:latin typeface="Arial MT"/>
              <a:cs typeface="Arial MT"/>
            </a:endParaRPr>
          </a:p>
          <a:p>
            <a:pPr marL="12700" marR="5080"/>
            <a:r>
              <a:rPr sz="2000" spc="-5" dirty="0">
                <a:latin typeface="Arial MT"/>
                <a:cs typeface="Arial MT"/>
              </a:rPr>
              <a:t>$dbProdRecords </a:t>
            </a:r>
            <a:r>
              <a:rPr sz="2000" dirty="0">
                <a:latin typeface="Arial MT"/>
                <a:cs typeface="Arial MT"/>
              </a:rPr>
              <a:t>= </a:t>
            </a:r>
            <a:r>
              <a:rPr sz="2000" spc="-5" dirty="0">
                <a:latin typeface="Arial MT"/>
                <a:cs typeface="Arial MT"/>
              </a:rPr>
              <a:t>mysql_query("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INSERT INTO </a:t>
            </a:r>
            <a:r>
              <a:rPr sz="2000" spc="-5" dirty="0">
                <a:latin typeface="Arial MT"/>
                <a:cs typeface="Arial MT"/>
              </a:rPr>
              <a:t>products VALUES </a:t>
            </a:r>
            <a:r>
              <a:rPr sz="2000" dirty="0">
                <a:latin typeface="Arial MT"/>
                <a:cs typeface="Arial MT"/>
              </a:rPr>
              <a:t>('', </a:t>
            </a:r>
            <a:r>
              <a:rPr sz="2000" spc="-5" dirty="0">
                <a:latin typeface="Arial MT"/>
                <a:cs typeface="Arial MT"/>
              </a:rPr>
              <a:t>'Beer </a:t>
            </a:r>
            <a:r>
              <a:rPr sz="2000" dirty="0">
                <a:latin typeface="Arial MT"/>
                <a:cs typeface="Arial MT"/>
              </a:rPr>
              <a:t>Mug', </a:t>
            </a:r>
            <a:r>
              <a:rPr sz="2000" spc="-5" dirty="0">
                <a:latin typeface="Arial MT"/>
                <a:cs typeface="Arial MT"/>
              </a:rPr>
              <a:t>'600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ml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Beer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Mug',</a:t>
            </a:r>
            <a:r>
              <a:rPr sz="2000" spc="-5" dirty="0">
                <a:latin typeface="Arial MT"/>
                <a:cs typeface="Arial MT"/>
              </a:rPr>
              <a:t> '100',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'5.99')",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$dbLocalhost)</a:t>
            </a:r>
            <a:endParaRPr sz="2000" dirty="0">
              <a:latin typeface="Arial MT"/>
              <a:cs typeface="Arial MT"/>
            </a:endParaRPr>
          </a:p>
          <a:p>
            <a:pPr marL="223520"/>
            <a:r>
              <a:rPr sz="2000" spc="-5" dirty="0">
                <a:latin typeface="Arial MT"/>
                <a:cs typeface="Arial MT"/>
              </a:rPr>
              <a:t>or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die("Problem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writing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table: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"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.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mysql_error());</a:t>
            </a:r>
          </a:p>
          <a:p>
            <a:pPr>
              <a:spcBef>
                <a:spcPts val="40"/>
              </a:spcBef>
            </a:pPr>
            <a:endParaRPr sz="2050" dirty="0">
              <a:latin typeface="Arial MT"/>
              <a:cs typeface="Arial MT"/>
            </a:endParaRPr>
          </a:p>
          <a:p>
            <a:pPr marL="294005" marR="1083310" indent="-281940"/>
            <a:r>
              <a:rPr sz="2000" spc="-5" dirty="0">
                <a:latin typeface="Arial MT"/>
                <a:cs typeface="Arial MT"/>
              </a:rPr>
              <a:t>$dbProdRecords </a:t>
            </a:r>
            <a:r>
              <a:rPr sz="2000" dirty="0">
                <a:latin typeface="Arial MT"/>
                <a:cs typeface="Arial MT"/>
              </a:rPr>
              <a:t>= mysql_query("SELECT * </a:t>
            </a:r>
            <a:r>
              <a:rPr sz="2000" spc="-5" dirty="0">
                <a:latin typeface="Arial MT"/>
                <a:cs typeface="Arial MT"/>
              </a:rPr>
              <a:t>FROM products", $dbLocalhost)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or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die("Problem </a:t>
            </a:r>
            <a:r>
              <a:rPr sz="2000" dirty="0">
                <a:latin typeface="Arial MT"/>
                <a:cs typeface="Arial MT"/>
              </a:rPr>
              <a:t>reading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table: </a:t>
            </a:r>
            <a:r>
              <a:rPr sz="2000" dirty="0">
                <a:latin typeface="Arial MT"/>
                <a:cs typeface="Arial MT"/>
              </a:rPr>
              <a:t>"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.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mysql_error());</a:t>
            </a:r>
          </a:p>
          <a:p>
            <a:pPr>
              <a:spcBef>
                <a:spcPts val="45"/>
              </a:spcBef>
            </a:pPr>
            <a:endParaRPr sz="2050" dirty="0">
              <a:latin typeface="Arial MT"/>
              <a:cs typeface="Arial MT"/>
            </a:endParaRPr>
          </a:p>
          <a:p>
            <a:pPr marL="294005" marR="2388870" indent="-281940"/>
            <a:r>
              <a:rPr sz="2000" spc="-5" dirty="0">
                <a:latin typeface="Arial MT"/>
                <a:cs typeface="Arial MT"/>
              </a:rPr>
              <a:t>while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($arrProdRecords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mysql_fetch_array($dbProdRecords))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{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echo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"&lt;p&gt;"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.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$arrProdRecords["Id"] </a:t>
            </a:r>
            <a:r>
              <a:rPr sz="2000" dirty="0">
                <a:latin typeface="Arial MT"/>
                <a:cs typeface="Arial MT"/>
              </a:rPr>
              <a:t>.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"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";</a:t>
            </a:r>
            <a:endParaRPr sz="2000" dirty="0">
              <a:latin typeface="Arial MT"/>
              <a:cs typeface="Arial MT"/>
            </a:endParaRPr>
          </a:p>
          <a:p>
            <a:pPr marL="294005" marR="4777740"/>
            <a:r>
              <a:rPr sz="2000" spc="-5" dirty="0">
                <a:latin typeface="Arial MT"/>
                <a:cs typeface="Arial MT"/>
              </a:rPr>
              <a:t>echo</a:t>
            </a:r>
            <a:r>
              <a:rPr sz="2000" spc="1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$arrProdRecords["Name"]</a:t>
            </a:r>
            <a:r>
              <a:rPr sz="2000" spc="1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.</a:t>
            </a:r>
            <a:r>
              <a:rPr sz="2000" spc="1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"</a:t>
            </a:r>
            <a:r>
              <a:rPr sz="2000" spc="114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";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echo $arrProdRecords["Description"] </a:t>
            </a:r>
            <a:r>
              <a:rPr sz="2000" dirty="0">
                <a:latin typeface="Arial MT"/>
                <a:cs typeface="Arial MT"/>
              </a:rPr>
              <a:t>. " </a:t>
            </a:r>
            <a:r>
              <a:rPr sz="2000" spc="-5" dirty="0">
                <a:latin typeface="Arial MT"/>
                <a:cs typeface="Arial MT"/>
              </a:rPr>
              <a:t>";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echo $arrProdRecords["Quantity"] </a:t>
            </a:r>
            <a:r>
              <a:rPr sz="2000" dirty="0">
                <a:latin typeface="Arial MT"/>
                <a:cs typeface="Arial MT"/>
              </a:rPr>
              <a:t>. " </a:t>
            </a:r>
            <a:r>
              <a:rPr sz="2000" spc="-5" dirty="0">
                <a:latin typeface="Arial MT"/>
                <a:cs typeface="Arial MT"/>
              </a:rPr>
              <a:t>";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echo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$arrProdRecords["Cost"]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.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"&lt;/p&gt;";</a:t>
            </a:r>
            <a:endParaRPr sz="2000" dirty="0">
              <a:latin typeface="Arial MT"/>
              <a:cs typeface="Arial MT"/>
            </a:endParaRPr>
          </a:p>
          <a:p>
            <a:pPr marL="12700"/>
            <a:r>
              <a:rPr sz="2000" dirty="0">
                <a:latin typeface="Arial MT"/>
                <a:cs typeface="Arial MT"/>
              </a:rPr>
              <a:t>}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754187" y="7014526"/>
            <a:ext cx="3149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5" dirty="0">
                <a:latin typeface="Arial MT"/>
                <a:cs typeface="Arial MT"/>
              </a:rPr>
              <a:t>?&gt;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75649" y="7152208"/>
            <a:ext cx="1941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 MT"/>
                <a:cs typeface="Arial MT"/>
              </a:rPr>
              <a:t>Example15-15.php</a:t>
            </a:r>
            <a:endParaRPr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5163" y="301625"/>
            <a:ext cx="9644061" cy="11207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13037" y="672846"/>
            <a:ext cx="40322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Deleting</a:t>
            </a:r>
            <a:r>
              <a:rPr spc="-90" dirty="0"/>
              <a:t> </a:t>
            </a:r>
            <a:r>
              <a:rPr spc="-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92350" y="1493837"/>
            <a:ext cx="9286875" cy="494366"/>
          </a:xfrm>
          <a:prstGeom prst="rect">
            <a:avLst/>
          </a:prstGeom>
          <a:solidFill>
            <a:srgbClr val="FFFF99"/>
          </a:solidFill>
          <a:ln w="9524">
            <a:solidFill>
              <a:srgbClr val="FF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85090">
              <a:spcBef>
                <a:spcPts val="15"/>
              </a:spcBef>
            </a:pPr>
            <a:r>
              <a:rPr sz="3200" b="1" spc="-5" dirty="0">
                <a:latin typeface="Arial"/>
                <a:cs typeface="Arial"/>
              </a:rPr>
              <a:t>How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to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delete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database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records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from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tables?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35162" y="2779712"/>
            <a:ext cx="9817100" cy="643255"/>
          </a:xfrm>
          <a:custGeom>
            <a:avLst/>
            <a:gdLst/>
            <a:ahLst/>
            <a:cxnLst/>
            <a:rect l="l" t="t" r="r" b="b"/>
            <a:pathLst>
              <a:path w="9817100" h="643254">
                <a:moveTo>
                  <a:pt x="0" y="0"/>
                </a:moveTo>
                <a:lnTo>
                  <a:pt x="9817099" y="0"/>
                </a:lnTo>
              </a:path>
              <a:path w="9817100" h="643254">
                <a:moveTo>
                  <a:pt x="9817099" y="642936"/>
                </a:moveTo>
                <a:lnTo>
                  <a:pt x="0" y="642936"/>
                </a:lnTo>
                <a:lnTo>
                  <a:pt x="0" y="0"/>
                </a:lnTo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08188" y="2778289"/>
            <a:ext cx="6057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DELETE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FROM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table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WHERE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field=‘value’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79687" y="5856808"/>
            <a:ext cx="8680450" cy="1468992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ts val="2030"/>
              </a:lnSpc>
              <a:spcBef>
                <a:spcPts val="275"/>
              </a:spcBef>
            </a:pPr>
            <a:r>
              <a:rPr spc="-5" dirty="0">
                <a:latin typeface="Arial MT"/>
                <a:cs typeface="Arial MT"/>
              </a:rPr>
              <a:t>Note: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If </a:t>
            </a:r>
            <a:r>
              <a:rPr dirty="0">
                <a:latin typeface="Arial MT"/>
                <a:cs typeface="Arial MT"/>
              </a:rPr>
              <a:t>you </a:t>
            </a:r>
            <a:r>
              <a:rPr spc="-5" dirty="0">
                <a:latin typeface="Arial MT"/>
                <a:cs typeface="Arial MT"/>
              </a:rPr>
              <a:t>have </a:t>
            </a:r>
            <a:r>
              <a:rPr dirty="0">
                <a:latin typeface="Arial MT"/>
                <a:cs typeface="Arial MT"/>
              </a:rPr>
              <a:t>a relational </a:t>
            </a:r>
            <a:r>
              <a:rPr spc="-5" dirty="0">
                <a:latin typeface="Arial MT"/>
                <a:cs typeface="Arial MT"/>
              </a:rPr>
              <a:t>database, </a:t>
            </a:r>
            <a:r>
              <a:rPr dirty="0">
                <a:latin typeface="Arial MT"/>
                <a:cs typeface="Arial MT"/>
              </a:rPr>
              <a:t>you should </a:t>
            </a:r>
            <a:r>
              <a:rPr spc="-5" dirty="0">
                <a:latin typeface="Arial MT"/>
                <a:cs typeface="Arial MT"/>
              </a:rPr>
              <a:t>tidy-up the other tables, based on </a:t>
            </a:r>
            <a:r>
              <a:rPr spc="-49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their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connection</a:t>
            </a:r>
            <a:r>
              <a:rPr spc="-5" dirty="0">
                <a:latin typeface="Arial MT"/>
                <a:cs typeface="Arial MT"/>
              </a:rPr>
              <a:t> with the </a:t>
            </a:r>
            <a:r>
              <a:rPr dirty="0">
                <a:latin typeface="Arial MT"/>
                <a:cs typeface="Arial MT"/>
              </a:rPr>
              <a:t>record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you’ve</a:t>
            </a:r>
            <a:r>
              <a:rPr spc="-5" dirty="0">
                <a:latin typeface="Arial MT"/>
                <a:cs typeface="Arial MT"/>
              </a:rPr>
              <a:t> deleted.</a:t>
            </a:r>
            <a:endParaRPr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spcBef>
                <a:spcPts val="50"/>
              </a:spcBef>
            </a:pPr>
            <a:endParaRPr sz="2100">
              <a:latin typeface="Arial MT"/>
              <a:cs typeface="Arial MT"/>
            </a:endParaRPr>
          </a:p>
          <a:p>
            <a:pPr marL="5655945"/>
            <a:r>
              <a:rPr spc="-5" dirty="0">
                <a:latin typeface="Arial MT"/>
                <a:cs typeface="Arial MT"/>
              </a:rPr>
              <a:t>Example15-16.php</a:t>
            </a:r>
            <a:endParaRPr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49474" y="3779838"/>
            <a:ext cx="8501380" cy="1495425"/>
          </a:xfrm>
          <a:prstGeom prst="rect">
            <a:avLst/>
          </a:prstGeom>
          <a:ln w="9524">
            <a:solidFill>
              <a:srgbClr val="FF0000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85725">
              <a:spcBef>
                <a:spcPts val="85"/>
              </a:spcBef>
            </a:pPr>
            <a:r>
              <a:rPr sz="2400" spc="-5" dirty="0">
                <a:latin typeface="Arial MT"/>
                <a:cs typeface="Arial MT"/>
              </a:rPr>
              <a:t>e.g.</a:t>
            </a: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400" dirty="0">
              <a:latin typeface="Arial MT"/>
              <a:cs typeface="Arial MT"/>
            </a:endParaRPr>
          </a:p>
          <a:p>
            <a:pPr marL="85725" marR="199390">
              <a:lnSpc>
                <a:spcPts val="2700"/>
              </a:lnSpc>
              <a:spcBef>
                <a:spcPts val="5"/>
              </a:spcBef>
            </a:pPr>
            <a:r>
              <a:rPr sz="2400" spc="-5" dirty="0">
                <a:latin typeface="Arial MT"/>
                <a:cs typeface="Arial MT"/>
              </a:rPr>
              <a:t>$dbCustRecords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mysql_query("DELETE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FROM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customers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WHERE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Id='3'",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$dbLocalhost)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5163" y="301625"/>
            <a:ext cx="9644061" cy="11207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13037" y="672846"/>
            <a:ext cx="40322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Deleting</a:t>
            </a:r>
            <a:r>
              <a:rPr spc="-90" dirty="0"/>
              <a:t> </a:t>
            </a:r>
            <a:r>
              <a:rPr spc="-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92350" y="1493837"/>
            <a:ext cx="9286875" cy="494366"/>
          </a:xfrm>
          <a:prstGeom prst="rect">
            <a:avLst/>
          </a:prstGeom>
          <a:solidFill>
            <a:srgbClr val="FFFF99"/>
          </a:solidFill>
          <a:ln w="9524">
            <a:solidFill>
              <a:srgbClr val="FF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85090">
              <a:spcBef>
                <a:spcPts val="15"/>
              </a:spcBef>
            </a:pPr>
            <a:r>
              <a:rPr sz="3200" b="1" spc="-5" dirty="0">
                <a:latin typeface="Arial"/>
                <a:cs typeface="Arial"/>
              </a:rPr>
              <a:t>How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to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delete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database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records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from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tables?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35162" y="2779712"/>
            <a:ext cx="9817100" cy="643255"/>
          </a:xfrm>
          <a:custGeom>
            <a:avLst/>
            <a:gdLst/>
            <a:ahLst/>
            <a:cxnLst/>
            <a:rect l="l" t="t" r="r" b="b"/>
            <a:pathLst>
              <a:path w="9817100" h="643254">
                <a:moveTo>
                  <a:pt x="0" y="0"/>
                </a:moveTo>
                <a:lnTo>
                  <a:pt x="9817099" y="0"/>
                </a:lnTo>
              </a:path>
              <a:path w="9817100" h="643254">
                <a:moveTo>
                  <a:pt x="9817099" y="642936"/>
                </a:moveTo>
                <a:lnTo>
                  <a:pt x="0" y="642936"/>
                </a:lnTo>
                <a:lnTo>
                  <a:pt x="0" y="0"/>
                </a:lnTo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08188" y="2778289"/>
            <a:ext cx="3002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DELETE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FROM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table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23249" y="6999808"/>
            <a:ext cx="1941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 MT"/>
                <a:cs typeface="Arial MT"/>
              </a:rPr>
              <a:t>Example15-17.php</a:t>
            </a:r>
            <a:endParaRPr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49474" y="3779837"/>
            <a:ext cx="8501380" cy="380232"/>
          </a:xfrm>
          <a:prstGeom prst="rect">
            <a:avLst/>
          </a:prstGeom>
          <a:solidFill>
            <a:srgbClr val="FFFF00"/>
          </a:solidFill>
          <a:ln w="9524">
            <a:solidFill>
              <a:srgbClr val="FF0000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85725">
              <a:spcBef>
                <a:spcPts val="85"/>
              </a:spcBef>
            </a:pPr>
            <a:r>
              <a:rPr sz="2400" spc="-5" dirty="0">
                <a:latin typeface="Arial MT"/>
                <a:cs typeface="Arial MT"/>
              </a:rPr>
              <a:t>This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will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delete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all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records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from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table!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79688" y="5856808"/>
            <a:ext cx="34531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 MT"/>
                <a:cs typeface="Arial MT"/>
              </a:rPr>
              <a:t>Note: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back-up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your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database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first!</a:t>
            </a:r>
            <a:endParaRPr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5163" y="301625"/>
            <a:ext cx="9644061" cy="11207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13038" y="672846"/>
            <a:ext cx="45116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Amending</a:t>
            </a:r>
            <a:r>
              <a:rPr spc="-90" dirty="0"/>
              <a:t> </a:t>
            </a:r>
            <a:r>
              <a:rPr spc="-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92350" y="1493838"/>
            <a:ext cx="9286875" cy="1000125"/>
          </a:xfrm>
          <a:prstGeom prst="rect">
            <a:avLst/>
          </a:prstGeom>
          <a:solidFill>
            <a:srgbClr val="FFFF99"/>
          </a:solidFill>
          <a:ln w="9524">
            <a:solidFill>
              <a:srgbClr val="FF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427990" marR="1139825" indent="-342900">
              <a:lnSpc>
                <a:spcPts val="3679"/>
              </a:lnSpc>
              <a:spcBef>
                <a:spcPts val="275"/>
              </a:spcBef>
            </a:pPr>
            <a:r>
              <a:rPr sz="3200" b="1" spc="-5" dirty="0">
                <a:latin typeface="Arial"/>
                <a:cs typeface="Arial"/>
              </a:rPr>
              <a:t>How to modify the contents of an existing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database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record?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35162" y="2779711"/>
            <a:ext cx="9817100" cy="786130"/>
          </a:xfrm>
          <a:custGeom>
            <a:avLst/>
            <a:gdLst/>
            <a:ahLst/>
            <a:cxnLst/>
            <a:rect l="l" t="t" r="r" b="b"/>
            <a:pathLst>
              <a:path w="9817100" h="786129">
                <a:moveTo>
                  <a:pt x="0" y="0"/>
                </a:moveTo>
                <a:lnTo>
                  <a:pt x="9817099" y="0"/>
                </a:lnTo>
              </a:path>
              <a:path w="9817100" h="786129">
                <a:moveTo>
                  <a:pt x="9817099" y="785811"/>
                </a:moveTo>
                <a:lnTo>
                  <a:pt x="0" y="785811"/>
                </a:lnTo>
                <a:lnTo>
                  <a:pt x="0" y="0"/>
                </a:lnTo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08188" y="2778289"/>
            <a:ext cx="8239125" cy="7340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5600" marR="5080" indent="-342900">
              <a:lnSpc>
                <a:spcPts val="2700"/>
              </a:lnSpc>
              <a:spcBef>
                <a:spcPts val="340"/>
              </a:spcBef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UPDATE </a:t>
            </a:r>
            <a:r>
              <a:rPr sz="2400" b="1" dirty="0">
                <a:latin typeface="Arial"/>
                <a:cs typeface="Arial"/>
              </a:rPr>
              <a:t>table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SET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field=‘value1’,</a:t>
            </a:r>
            <a:r>
              <a:rPr sz="2400" b="1" spc="-5" dirty="0">
                <a:latin typeface="Arial"/>
                <a:cs typeface="Arial"/>
              </a:rPr>
              <a:t> field=‘value2’...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WHERE </a:t>
            </a:r>
            <a:r>
              <a:rPr sz="2400" b="1" spc="-6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field=‘value’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23249" y="6999808"/>
            <a:ext cx="1941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 MT"/>
                <a:cs typeface="Arial MT"/>
              </a:rPr>
              <a:t>Example15-18.php</a:t>
            </a:r>
            <a:endParaRPr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49474" y="3779838"/>
            <a:ext cx="8501380" cy="734175"/>
          </a:xfrm>
          <a:prstGeom prst="rect">
            <a:avLst/>
          </a:prstGeom>
          <a:solidFill>
            <a:srgbClr val="FFFF00"/>
          </a:solidFill>
          <a:ln w="9524">
            <a:solidFill>
              <a:srgbClr val="FF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85725" marR="546100" indent="-107314">
              <a:lnSpc>
                <a:spcPts val="2700"/>
              </a:lnSpc>
              <a:spcBef>
                <a:spcPts val="325"/>
              </a:spcBef>
              <a:buChar char="•"/>
              <a:tabLst>
                <a:tab pos="170180" algn="l"/>
              </a:tabLst>
            </a:pPr>
            <a:r>
              <a:rPr sz="2400" dirty="0">
                <a:latin typeface="Arial MT"/>
                <a:cs typeface="Arial MT"/>
              </a:rPr>
              <a:t>requires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you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to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specify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table,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list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fields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with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their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updated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values,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condition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for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selection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(WHERE).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5163" y="65086"/>
            <a:ext cx="9644061" cy="10001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13037" y="436308"/>
            <a:ext cx="45110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Amending</a:t>
            </a:r>
            <a:r>
              <a:rPr spc="-90" dirty="0"/>
              <a:t> </a:t>
            </a:r>
            <a:r>
              <a:rPr spc="-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35949" y="7034162"/>
            <a:ext cx="191579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pc="-5" dirty="0">
                <a:latin typeface="Arial MT"/>
                <a:cs typeface="Arial MT"/>
              </a:rPr>
              <a:t>Example15-14.php</a:t>
            </a:r>
            <a:endParaRPr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76400" y="1203325"/>
            <a:ext cx="10076180" cy="6353175"/>
            <a:chOff x="-4762" y="1203324"/>
            <a:chExt cx="10076180" cy="6353175"/>
          </a:xfrm>
        </p:grpSpPr>
        <p:sp>
          <p:nvSpPr>
            <p:cNvPr id="6" name="object 6"/>
            <p:cNvSpPr/>
            <p:nvPr/>
          </p:nvSpPr>
          <p:spPr>
            <a:xfrm>
              <a:off x="0" y="1208087"/>
              <a:ext cx="10071100" cy="6348730"/>
            </a:xfrm>
            <a:custGeom>
              <a:avLst/>
              <a:gdLst/>
              <a:ahLst/>
              <a:cxnLst/>
              <a:rect l="l" t="t" r="r" b="b"/>
              <a:pathLst>
                <a:path w="10071100" h="6348730">
                  <a:moveTo>
                    <a:pt x="0" y="0"/>
                  </a:moveTo>
                  <a:lnTo>
                    <a:pt x="10071099" y="0"/>
                  </a:lnTo>
                  <a:lnTo>
                    <a:pt x="10071099" y="6348413"/>
                  </a:lnTo>
                  <a:lnTo>
                    <a:pt x="0" y="63484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1208087"/>
              <a:ext cx="10071100" cy="6348730"/>
            </a:xfrm>
            <a:custGeom>
              <a:avLst/>
              <a:gdLst/>
              <a:ahLst/>
              <a:cxnLst/>
              <a:rect l="l" t="t" r="r" b="b"/>
              <a:pathLst>
                <a:path w="10071100" h="6348730">
                  <a:moveTo>
                    <a:pt x="0" y="0"/>
                  </a:moveTo>
                  <a:lnTo>
                    <a:pt x="10071099" y="0"/>
                  </a:lnTo>
                </a:path>
                <a:path w="10071100" h="6348730">
                  <a:moveTo>
                    <a:pt x="0" y="6348413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754187" y="1223326"/>
            <a:ext cx="9376410" cy="58913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5" dirty="0">
                <a:latin typeface="Arial MT"/>
                <a:cs typeface="Arial MT"/>
              </a:rPr>
              <a:t>&lt;?php</a:t>
            </a:r>
            <a:endParaRPr sz="2000" dirty="0">
              <a:latin typeface="Arial MT"/>
              <a:cs typeface="Arial MT"/>
            </a:endParaRPr>
          </a:p>
          <a:p>
            <a:pPr marL="12700"/>
            <a:r>
              <a:rPr sz="2000" spc="-5" dirty="0">
                <a:latin typeface="Arial MT"/>
                <a:cs typeface="Arial MT"/>
              </a:rPr>
              <a:t>//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File: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example15-18.php</a:t>
            </a:r>
            <a:endParaRPr sz="2000" dirty="0">
              <a:latin typeface="Arial MT"/>
              <a:cs typeface="Arial MT"/>
            </a:endParaRPr>
          </a:p>
          <a:p>
            <a:pPr>
              <a:spcBef>
                <a:spcPts val="40"/>
              </a:spcBef>
            </a:pPr>
            <a:endParaRPr sz="2050" dirty="0">
              <a:latin typeface="Arial MT"/>
              <a:cs typeface="Arial MT"/>
            </a:endParaRPr>
          </a:p>
          <a:p>
            <a:pPr marL="12700"/>
            <a:r>
              <a:rPr sz="2000" dirty="0">
                <a:latin typeface="Arial MT"/>
                <a:cs typeface="Arial MT"/>
              </a:rPr>
              <a:t>require_once("database2.php");</a:t>
            </a:r>
          </a:p>
          <a:p>
            <a:pPr>
              <a:spcBef>
                <a:spcPts val="45"/>
              </a:spcBef>
            </a:pPr>
            <a:endParaRPr sz="2050" dirty="0">
              <a:latin typeface="Arial MT"/>
              <a:cs typeface="Arial MT"/>
            </a:endParaRPr>
          </a:p>
          <a:p>
            <a:pPr marL="12700" marR="5080"/>
            <a:r>
              <a:rPr sz="2000" spc="-5" dirty="0">
                <a:latin typeface="Arial MT"/>
                <a:cs typeface="Arial MT"/>
              </a:rPr>
              <a:t>$dbCustRecords </a:t>
            </a:r>
            <a:r>
              <a:rPr sz="2000" dirty="0">
                <a:latin typeface="Arial MT"/>
                <a:cs typeface="Arial MT"/>
              </a:rPr>
              <a:t>= </a:t>
            </a:r>
            <a:r>
              <a:rPr sz="2000" b="1" spc="-5" dirty="0">
                <a:latin typeface="Arial"/>
                <a:cs typeface="Arial"/>
              </a:rPr>
              <a:t>mysql_query</a:t>
            </a:r>
            <a:r>
              <a:rPr sz="2000" spc="-5" dirty="0">
                <a:latin typeface="Arial MT"/>
                <a:cs typeface="Arial MT"/>
              </a:rPr>
              <a:t>("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UPDATE </a:t>
            </a:r>
            <a:r>
              <a:rPr sz="2000" spc="-5" dirty="0">
                <a:latin typeface="Arial MT"/>
                <a:cs typeface="Arial MT"/>
              </a:rPr>
              <a:t>products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SET </a:t>
            </a:r>
            <a:r>
              <a:rPr sz="2000" spc="-5" dirty="0">
                <a:latin typeface="Arial MT"/>
                <a:cs typeface="Arial MT"/>
              </a:rPr>
              <a:t>Description='250 </a:t>
            </a:r>
            <a:r>
              <a:rPr sz="2000" dirty="0">
                <a:latin typeface="Arial MT"/>
                <a:cs typeface="Arial MT"/>
              </a:rPr>
              <a:t>ml </a:t>
            </a:r>
            <a:r>
              <a:rPr sz="2000" spc="-5" dirty="0">
                <a:latin typeface="Arial MT"/>
                <a:cs typeface="Arial MT"/>
              </a:rPr>
              <a:t>Tall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Glass'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WHERE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Id</a:t>
            </a:r>
            <a:r>
              <a:rPr sz="2000" spc="-5" dirty="0">
                <a:latin typeface="Arial MT"/>
                <a:cs typeface="Arial MT"/>
              </a:rPr>
              <a:t>='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6</a:t>
            </a:r>
            <a:r>
              <a:rPr sz="2000" spc="-5" dirty="0">
                <a:latin typeface="Arial MT"/>
                <a:cs typeface="Arial MT"/>
              </a:rPr>
              <a:t>'",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$dbLocalhost)</a:t>
            </a:r>
            <a:endParaRPr sz="2000" dirty="0">
              <a:latin typeface="Arial MT"/>
              <a:cs typeface="Arial MT"/>
            </a:endParaRPr>
          </a:p>
          <a:p>
            <a:pPr marL="223520"/>
            <a:r>
              <a:rPr sz="2000" spc="-5" dirty="0">
                <a:latin typeface="Arial MT"/>
                <a:cs typeface="Arial MT"/>
              </a:rPr>
              <a:t>or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die("Problem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updating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table: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"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.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mysql_error());</a:t>
            </a:r>
          </a:p>
          <a:p>
            <a:pPr>
              <a:spcBef>
                <a:spcPts val="40"/>
              </a:spcBef>
            </a:pPr>
            <a:endParaRPr sz="2050" dirty="0">
              <a:latin typeface="Arial MT"/>
              <a:cs typeface="Arial MT"/>
            </a:endParaRPr>
          </a:p>
          <a:p>
            <a:pPr marL="294005" marR="703580" indent="-281940"/>
            <a:r>
              <a:rPr sz="2000" spc="-5" dirty="0">
                <a:latin typeface="Arial MT"/>
                <a:cs typeface="Arial MT"/>
              </a:rPr>
              <a:t>$dbProdRecords </a:t>
            </a:r>
            <a:r>
              <a:rPr sz="2000" dirty="0">
                <a:latin typeface="Arial MT"/>
                <a:cs typeface="Arial MT"/>
              </a:rPr>
              <a:t>= mysql_query("SELECT * </a:t>
            </a:r>
            <a:r>
              <a:rPr sz="2000" spc="-5" dirty="0">
                <a:latin typeface="Arial MT"/>
                <a:cs typeface="Arial MT"/>
              </a:rPr>
              <a:t>FROM products", $dbLocalhost)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or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die("Problem </a:t>
            </a:r>
            <a:r>
              <a:rPr sz="2000" dirty="0">
                <a:latin typeface="Arial MT"/>
                <a:cs typeface="Arial MT"/>
              </a:rPr>
              <a:t>reading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table: </a:t>
            </a:r>
            <a:r>
              <a:rPr sz="2000" dirty="0">
                <a:latin typeface="Arial MT"/>
                <a:cs typeface="Arial MT"/>
              </a:rPr>
              <a:t>"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.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mysql_error());</a:t>
            </a:r>
          </a:p>
          <a:p>
            <a:pPr>
              <a:spcBef>
                <a:spcPts val="45"/>
              </a:spcBef>
            </a:pPr>
            <a:endParaRPr sz="2050" dirty="0">
              <a:latin typeface="Arial MT"/>
              <a:cs typeface="Arial MT"/>
            </a:endParaRPr>
          </a:p>
          <a:p>
            <a:pPr marL="294005" marR="2009139" indent="-281940"/>
            <a:r>
              <a:rPr sz="2000" spc="-5" dirty="0">
                <a:latin typeface="Arial MT"/>
                <a:cs typeface="Arial MT"/>
              </a:rPr>
              <a:t>while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($arrProdRecords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mysql_fetch_array($dbProdRecords))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{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echo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"&lt;p&gt;"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.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$arrProdRecords["Id"] </a:t>
            </a:r>
            <a:r>
              <a:rPr sz="2000" dirty="0">
                <a:latin typeface="Arial MT"/>
                <a:cs typeface="Arial MT"/>
              </a:rPr>
              <a:t>.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"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";</a:t>
            </a:r>
            <a:endParaRPr sz="2000" dirty="0">
              <a:latin typeface="Arial MT"/>
              <a:cs typeface="Arial MT"/>
            </a:endParaRPr>
          </a:p>
          <a:p>
            <a:pPr marL="294005" marR="4398010"/>
            <a:r>
              <a:rPr sz="2000" spc="-5" dirty="0">
                <a:latin typeface="Arial MT"/>
                <a:cs typeface="Arial MT"/>
              </a:rPr>
              <a:t>echo</a:t>
            </a:r>
            <a:r>
              <a:rPr sz="2000" spc="1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$arrProdRecords["Name"]</a:t>
            </a:r>
            <a:r>
              <a:rPr sz="2000" spc="1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.</a:t>
            </a:r>
            <a:r>
              <a:rPr sz="2000" spc="1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"</a:t>
            </a:r>
            <a:r>
              <a:rPr sz="2000" spc="114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";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echo $arrProdRecords["Description"] </a:t>
            </a:r>
            <a:r>
              <a:rPr sz="2000" dirty="0">
                <a:latin typeface="Arial MT"/>
                <a:cs typeface="Arial MT"/>
              </a:rPr>
              <a:t>. " </a:t>
            </a:r>
            <a:r>
              <a:rPr sz="2000" spc="-5" dirty="0">
                <a:latin typeface="Arial MT"/>
                <a:cs typeface="Arial MT"/>
              </a:rPr>
              <a:t>";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echo $arrProdRecords["Quantity"] </a:t>
            </a:r>
            <a:r>
              <a:rPr sz="2000" dirty="0">
                <a:latin typeface="Arial MT"/>
                <a:cs typeface="Arial MT"/>
              </a:rPr>
              <a:t>. " </a:t>
            </a:r>
            <a:r>
              <a:rPr sz="2000" spc="-5" dirty="0">
                <a:latin typeface="Arial MT"/>
                <a:cs typeface="Arial MT"/>
              </a:rPr>
              <a:t>";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echo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$arrProdRecords["Cost"]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.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"&lt;/p&gt;";</a:t>
            </a:r>
            <a:endParaRPr sz="2000" dirty="0">
              <a:latin typeface="Arial MT"/>
              <a:cs typeface="Arial MT"/>
            </a:endParaRPr>
          </a:p>
          <a:p>
            <a:pPr marL="12700"/>
            <a:r>
              <a:rPr sz="2000" dirty="0">
                <a:latin typeface="Arial MT"/>
                <a:cs typeface="Arial MT"/>
              </a:rPr>
              <a:t>}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754187" y="7014526"/>
            <a:ext cx="3149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5" dirty="0">
                <a:latin typeface="Arial MT"/>
                <a:cs typeface="Arial MT"/>
              </a:rPr>
              <a:t>?&gt;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75649" y="7152208"/>
            <a:ext cx="1941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 MT"/>
                <a:cs typeface="Arial MT"/>
              </a:rPr>
              <a:t>Example15-18.php</a:t>
            </a:r>
            <a:endParaRPr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5163" y="301625"/>
            <a:ext cx="9644061" cy="11207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13038" y="672846"/>
            <a:ext cx="45116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Amending</a:t>
            </a:r>
            <a:r>
              <a:rPr spc="-90" dirty="0"/>
              <a:t> </a:t>
            </a:r>
            <a:r>
              <a:rPr spc="-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92350" y="1493838"/>
            <a:ext cx="9286875" cy="1000125"/>
          </a:xfrm>
          <a:prstGeom prst="rect">
            <a:avLst/>
          </a:prstGeom>
          <a:solidFill>
            <a:srgbClr val="FFFF99"/>
          </a:solidFill>
          <a:ln w="9524">
            <a:solidFill>
              <a:srgbClr val="FF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427990" marR="1139825" indent="-342900">
              <a:lnSpc>
                <a:spcPts val="3679"/>
              </a:lnSpc>
              <a:spcBef>
                <a:spcPts val="275"/>
              </a:spcBef>
            </a:pPr>
            <a:r>
              <a:rPr sz="3200" b="1" spc="-5" dirty="0">
                <a:latin typeface="Arial"/>
                <a:cs typeface="Arial"/>
              </a:rPr>
              <a:t>How to modify the contents of an existing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database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record?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35162" y="4922838"/>
            <a:ext cx="9817100" cy="1000125"/>
          </a:xfrm>
          <a:custGeom>
            <a:avLst/>
            <a:gdLst/>
            <a:ahLst/>
            <a:cxnLst/>
            <a:rect l="l" t="t" r="r" b="b"/>
            <a:pathLst>
              <a:path w="9817100" h="1000125">
                <a:moveTo>
                  <a:pt x="0" y="0"/>
                </a:moveTo>
                <a:lnTo>
                  <a:pt x="9817099" y="0"/>
                </a:lnTo>
              </a:path>
              <a:path w="9817100" h="1000125">
                <a:moveTo>
                  <a:pt x="9817099" y="1000124"/>
                </a:moveTo>
                <a:lnTo>
                  <a:pt x="0" y="1000124"/>
                </a:lnTo>
                <a:lnTo>
                  <a:pt x="0" y="0"/>
                </a:lnTo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08187" y="4921414"/>
            <a:ext cx="9541510" cy="7340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5600" marR="5080" indent="-342900">
              <a:lnSpc>
                <a:spcPts val="2700"/>
              </a:lnSpc>
              <a:spcBef>
                <a:spcPts val="340"/>
              </a:spcBef>
            </a:pPr>
            <a:r>
              <a:rPr sz="2400" spc="-5" dirty="0">
                <a:latin typeface="Arial MT"/>
                <a:cs typeface="Arial MT"/>
              </a:rPr>
              <a:t>$dbCustRecords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mysql_query("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UPDATE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products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SET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Name='Beer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Lager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Glass'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WHERE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Name='Beer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Glass'",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$dbLocalhost)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23249" y="6999808"/>
            <a:ext cx="1941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 MT"/>
                <a:cs typeface="Arial MT"/>
              </a:rPr>
              <a:t>Example15-19.php</a:t>
            </a:r>
            <a:endParaRPr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35224" y="6208712"/>
            <a:ext cx="8501380" cy="380232"/>
          </a:xfrm>
          <a:prstGeom prst="rect">
            <a:avLst/>
          </a:prstGeom>
          <a:solidFill>
            <a:srgbClr val="FFFF99"/>
          </a:solidFill>
          <a:ln w="9524">
            <a:solidFill>
              <a:srgbClr val="FF0000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86360" indent="-107950">
              <a:spcBef>
                <a:spcPts val="85"/>
              </a:spcBef>
              <a:buSzPct val="95833"/>
              <a:buChar char="•"/>
              <a:tabLst>
                <a:tab pos="86360" algn="l"/>
              </a:tabLst>
            </a:pPr>
            <a:r>
              <a:rPr sz="2400" dirty="0">
                <a:latin typeface="Arial MT"/>
                <a:cs typeface="Arial MT"/>
              </a:rPr>
              <a:t>A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number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records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will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updated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this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example.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63787" y="4565651"/>
            <a:ext cx="2018030" cy="294953"/>
          </a:xfrm>
          <a:prstGeom prst="rect">
            <a:avLst/>
          </a:prstGeom>
          <a:solidFill>
            <a:srgbClr val="FFFF00"/>
          </a:solidFill>
          <a:ln w="9524">
            <a:solidFill>
              <a:srgbClr val="FF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85725">
              <a:spcBef>
                <a:spcPts val="140"/>
              </a:spcBef>
            </a:pPr>
            <a:r>
              <a:rPr spc="-5" dirty="0">
                <a:latin typeface="Arial MT"/>
                <a:cs typeface="Arial MT"/>
              </a:rPr>
              <a:t>Another</a:t>
            </a:r>
            <a:r>
              <a:rPr spc="-5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Example:</a:t>
            </a:r>
            <a:endParaRPr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35162" y="2779711"/>
            <a:ext cx="9817100" cy="786130"/>
          </a:xfrm>
          <a:custGeom>
            <a:avLst/>
            <a:gdLst/>
            <a:ahLst/>
            <a:cxnLst/>
            <a:rect l="l" t="t" r="r" b="b"/>
            <a:pathLst>
              <a:path w="9817100" h="786129">
                <a:moveTo>
                  <a:pt x="0" y="0"/>
                </a:moveTo>
                <a:lnTo>
                  <a:pt x="9817099" y="0"/>
                </a:lnTo>
              </a:path>
              <a:path w="9817100" h="786129">
                <a:moveTo>
                  <a:pt x="9817099" y="785811"/>
                </a:moveTo>
                <a:lnTo>
                  <a:pt x="0" y="785811"/>
                </a:lnTo>
                <a:lnTo>
                  <a:pt x="0" y="0"/>
                </a:lnTo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08188" y="2778289"/>
            <a:ext cx="8239125" cy="7340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5600" marR="5080" indent="-342900">
              <a:lnSpc>
                <a:spcPts val="2700"/>
              </a:lnSpc>
              <a:spcBef>
                <a:spcPts val="340"/>
              </a:spcBef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UPDATE </a:t>
            </a:r>
            <a:r>
              <a:rPr sz="2400" b="1" dirty="0">
                <a:latin typeface="Arial"/>
                <a:cs typeface="Arial"/>
              </a:rPr>
              <a:t>table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SET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field=‘value1’,</a:t>
            </a:r>
            <a:r>
              <a:rPr sz="2400" b="1" spc="-5" dirty="0">
                <a:latin typeface="Arial"/>
                <a:cs typeface="Arial"/>
              </a:rPr>
              <a:t> field=‘value2’...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WHERE </a:t>
            </a:r>
            <a:r>
              <a:rPr sz="2400" b="1" spc="-6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field=‘value’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5163" y="301625"/>
            <a:ext cx="9644061" cy="11207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13038" y="672846"/>
            <a:ext cx="777620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Counting</a:t>
            </a:r>
            <a:r>
              <a:rPr spc="-25" dirty="0"/>
              <a:t> </a:t>
            </a:r>
            <a:r>
              <a:rPr spc="-5" dirty="0"/>
              <a:t>the</a:t>
            </a:r>
            <a:r>
              <a:rPr spc="-25" dirty="0"/>
              <a:t> </a:t>
            </a:r>
            <a:r>
              <a:rPr spc="-10" dirty="0"/>
              <a:t>number</a:t>
            </a:r>
            <a:r>
              <a:rPr spc="-30" dirty="0"/>
              <a:t> </a:t>
            </a:r>
            <a:r>
              <a:rPr spc="-5" dirty="0"/>
              <a:t>of</a:t>
            </a:r>
            <a:r>
              <a:rPr spc="-30" dirty="0"/>
              <a:t> </a:t>
            </a:r>
            <a:r>
              <a:rPr spc="-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92350" y="1493838"/>
            <a:ext cx="9286875" cy="1000125"/>
          </a:xfrm>
          <a:prstGeom prst="rect">
            <a:avLst/>
          </a:prstGeom>
          <a:solidFill>
            <a:srgbClr val="FFFF99"/>
          </a:solidFill>
          <a:ln w="9524">
            <a:solidFill>
              <a:srgbClr val="FF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427990" marR="1210310" indent="-342900">
              <a:lnSpc>
                <a:spcPts val="3679"/>
              </a:lnSpc>
              <a:spcBef>
                <a:spcPts val="275"/>
              </a:spcBef>
            </a:pPr>
            <a:r>
              <a:rPr sz="3200" b="1" spc="-5" dirty="0">
                <a:latin typeface="Arial"/>
                <a:cs typeface="Arial"/>
              </a:rPr>
              <a:t>How to count the </a:t>
            </a:r>
            <a:r>
              <a:rPr sz="3200" b="1" spc="-10" dirty="0">
                <a:latin typeface="Arial"/>
                <a:cs typeface="Arial"/>
              </a:rPr>
              <a:t>number </a:t>
            </a:r>
            <a:r>
              <a:rPr sz="3200" b="1" spc="-5" dirty="0">
                <a:latin typeface="Arial"/>
                <a:cs typeface="Arial"/>
              </a:rPr>
              <a:t>of records after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running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</a:t>
            </a:r>
            <a:r>
              <a:rPr sz="3200" b="1" spc="-5" dirty="0">
                <a:latin typeface="Arial"/>
                <a:cs typeface="Arial"/>
              </a:rPr>
              <a:t> query?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35162" y="2779711"/>
            <a:ext cx="9817100" cy="2571750"/>
          </a:xfrm>
          <a:custGeom>
            <a:avLst/>
            <a:gdLst/>
            <a:ahLst/>
            <a:cxnLst/>
            <a:rect l="l" t="t" r="r" b="b"/>
            <a:pathLst>
              <a:path w="9817100" h="2571750">
                <a:moveTo>
                  <a:pt x="0" y="0"/>
                </a:moveTo>
                <a:lnTo>
                  <a:pt x="9817099" y="0"/>
                </a:lnTo>
              </a:path>
              <a:path w="9817100" h="2571750">
                <a:moveTo>
                  <a:pt x="9817099" y="2571749"/>
                </a:moveTo>
                <a:lnTo>
                  <a:pt x="0" y="2571749"/>
                </a:lnTo>
                <a:lnTo>
                  <a:pt x="0" y="0"/>
                </a:lnTo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08187" y="2778289"/>
            <a:ext cx="8949690" cy="23339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9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B050"/>
                </a:solidFill>
                <a:latin typeface="Arial"/>
                <a:cs typeface="Arial"/>
              </a:rPr>
              <a:t>$dbProdRecords</a:t>
            </a:r>
            <a:r>
              <a:rPr sz="2400" b="1" spc="-2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=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mysql_query("SELECT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*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FROM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products",</a:t>
            </a:r>
            <a:endParaRPr sz="2400" dirty="0">
              <a:latin typeface="Arial"/>
              <a:cs typeface="Arial"/>
            </a:endParaRPr>
          </a:p>
          <a:p>
            <a:pPr marL="355600">
              <a:lnSpc>
                <a:spcPts val="2790"/>
              </a:lnSpc>
            </a:pPr>
            <a:r>
              <a:rPr sz="2400" b="1" spc="-5" dirty="0">
                <a:latin typeface="Arial"/>
                <a:cs typeface="Arial"/>
              </a:rPr>
              <a:t>$dbLocalhost)</a:t>
            </a:r>
            <a:endParaRPr sz="2400" dirty="0">
              <a:latin typeface="Arial"/>
              <a:cs typeface="Arial"/>
            </a:endParaRPr>
          </a:p>
          <a:p>
            <a:pPr marL="349885">
              <a:spcBef>
                <a:spcPts val="1220"/>
              </a:spcBef>
            </a:pPr>
            <a:r>
              <a:rPr sz="2400" b="1" spc="-5" dirty="0">
                <a:latin typeface="Arial"/>
                <a:cs typeface="Arial"/>
              </a:rPr>
              <a:t>or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die("Problem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reading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table: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"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.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mysql_error());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 dirty="0">
              <a:latin typeface="Arial"/>
              <a:cs typeface="Arial"/>
            </a:endParaRPr>
          </a:p>
          <a:p>
            <a:pPr marL="12700">
              <a:spcBef>
                <a:spcPts val="2265"/>
              </a:spcBef>
            </a:pPr>
            <a:r>
              <a:rPr sz="2400" b="1" spc="-5" dirty="0">
                <a:latin typeface="Arial"/>
                <a:cs typeface="Arial"/>
              </a:rPr>
              <a:t>$intProductCount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=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mysql_num_rows</a:t>
            </a:r>
            <a:r>
              <a:rPr sz="2400" b="1" spc="-5" dirty="0">
                <a:latin typeface="Arial"/>
                <a:cs typeface="Arial"/>
              </a:rPr>
              <a:t>(</a:t>
            </a:r>
            <a:r>
              <a:rPr sz="2400" b="1" spc="-5" dirty="0">
                <a:solidFill>
                  <a:srgbClr val="00B050"/>
                </a:solidFill>
                <a:latin typeface="Arial"/>
                <a:cs typeface="Arial"/>
              </a:rPr>
              <a:t>$dbProdRecords</a:t>
            </a:r>
            <a:r>
              <a:rPr sz="2400" b="1" spc="-5" dirty="0">
                <a:latin typeface="Arial"/>
                <a:cs typeface="Arial"/>
              </a:rPr>
              <a:t>);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63787" y="5851526"/>
            <a:ext cx="8501380" cy="734175"/>
          </a:xfrm>
          <a:prstGeom prst="rect">
            <a:avLst/>
          </a:prstGeom>
          <a:solidFill>
            <a:srgbClr val="FFFF00"/>
          </a:solidFill>
          <a:ln w="9524">
            <a:solidFill>
              <a:srgbClr val="FF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85725" marR="337185" indent="-107314">
              <a:lnSpc>
                <a:spcPts val="2700"/>
              </a:lnSpc>
              <a:spcBef>
                <a:spcPts val="325"/>
              </a:spcBef>
              <a:buChar char="•"/>
              <a:tabLst>
                <a:tab pos="170180" algn="l"/>
              </a:tabLst>
            </a:pPr>
            <a:r>
              <a:rPr sz="2400" dirty="0">
                <a:latin typeface="Arial MT"/>
                <a:cs typeface="Arial MT"/>
              </a:rPr>
              <a:t>you can </a:t>
            </a:r>
            <a:r>
              <a:rPr sz="2400" spc="-5" dirty="0">
                <a:latin typeface="Arial MT"/>
                <a:cs typeface="Arial MT"/>
              </a:rPr>
              <a:t>also use the </a:t>
            </a:r>
            <a:r>
              <a:rPr sz="2400" dirty="0">
                <a:latin typeface="Arial MT"/>
                <a:cs typeface="Arial MT"/>
              </a:rPr>
              <a:t>same </a:t>
            </a:r>
            <a:r>
              <a:rPr sz="2400" spc="-5" dirty="0">
                <a:latin typeface="Arial MT"/>
                <a:cs typeface="Arial MT"/>
              </a:rPr>
              <a:t>function to determine if </a:t>
            </a:r>
            <a:r>
              <a:rPr sz="2400" dirty="0">
                <a:latin typeface="Arial MT"/>
                <a:cs typeface="Arial MT"/>
              </a:rPr>
              <a:t>a record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exists.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66124" y="6635952"/>
            <a:ext cx="1941195" cy="8167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4500"/>
              </a:lnSpc>
              <a:spcBef>
                <a:spcPts val="100"/>
              </a:spcBef>
            </a:pPr>
            <a:r>
              <a:rPr spc="-5" dirty="0">
                <a:latin typeface="Arial MT"/>
                <a:cs typeface="Arial MT"/>
              </a:rPr>
              <a:t>Example15-20.php  Example15-21.php</a:t>
            </a:r>
            <a:endParaRPr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6812" y="493712"/>
            <a:ext cx="8567736" cy="12604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32647" y="864932"/>
            <a:ext cx="25666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Databases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03575" y="2118869"/>
            <a:ext cx="7646034" cy="401002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0520" indent="-338455">
              <a:spcBef>
                <a:spcPts val="720"/>
              </a:spcBef>
              <a:buSzPct val="43750"/>
              <a:buChar char="●"/>
              <a:tabLst>
                <a:tab pos="350520" algn="l"/>
                <a:tab pos="351155" algn="l"/>
              </a:tabLst>
            </a:pPr>
            <a:r>
              <a:rPr sz="2400" b="1" spc="-5" dirty="0">
                <a:latin typeface="Arial"/>
                <a:cs typeface="Arial"/>
              </a:rPr>
              <a:t>Fast,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Efficient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back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end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storage</a:t>
            </a:r>
            <a:endParaRPr sz="2400">
              <a:latin typeface="Arial"/>
              <a:cs typeface="Arial"/>
            </a:endParaRPr>
          </a:p>
          <a:p>
            <a:pPr marL="782320" lvl="1" indent="-304165">
              <a:spcBef>
                <a:spcPts val="620"/>
              </a:spcBef>
              <a:buSzPct val="75000"/>
              <a:buFont typeface="Lucida Sans Unicode"/>
              <a:buChar char="–"/>
              <a:tabLst>
                <a:tab pos="782320" algn="l"/>
                <a:tab pos="782955" algn="l"/>
              </a:tabLst>
            </a:pPr>
            <a:r>
              <a:rPr sz="2400" spc="-5" dirty="0">
                <a:latin typeface="Arial MT"/>
                <a:cs typeface="Arial MT"/>
              </a:rPr>
              <a:t>Easier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to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manage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than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file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system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based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approach</a:t>
            </a:r>
            <a:endParaRPr sz="2400">
              <a:latin typeface="Arial MT"/>
              <a:cs typeface="Arial MT"/>
            </a:endParaRPr>
          </a:p>
          <a:p>
            <a:pPr marL="350520" indent="-338455">
              <a:spcBef>
                <a:spcPts val="745"/>
              </a:spcBef>
              <a:buSzPct val="43750"/>
              <a:buChar char="●"/>
              <a:tabLst>
                <a:tab pos="350520" algn="l"/>
                <a:tab pos="351155" algn="l"/>
              </a:tabLst>
            </a:pPr>
            <a:r>
              <a:rPr sz="2400" b="1" spc="-5" dirty="0">
                <a:latin typeface="Arial"/>
                <a:cs typeface="Arial"/>
              </a:rPr>
              <a:t>Relational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Database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structure</a:t>
            </a:r>
            <a:endParaRPr sz="2400">
              <a:latin typeface="Arial"/>
              <a:cs typeface="Arial"/>
            </a:endParaRPr>
          </a:p>
          <a:p>
            <a:pPr marL="782320" lvl="1" indent="-304165">
              <a:spcBef>
                <a:spcPts val="620"/>
              </a:spcBef>
              <a:buSzPct val="75000"/>
              <a:buFont typeface="Lucida Sans Unicode"/>
              <a:buChar char="–"/>
              <a:tabLst>
                <a:tab pos="782320" algn="l"/>
                <a:tab pos="782955" algn="l"/>
              </a:tabLst>
            </a:pPr>
            <a:r>
              <a:rPr sz="2400" spc="-5" dirty="0">
                <a:latin typeface="Arial MT"/>
                <a:cs typeface="Arial MT"/>
              </a:rPr>
              <a:t>Well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developed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theory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practise</a:t>
            </a:r>
            <a:endParaRPr sz="2400">
              <a:latin typeface="Arial MT"/>
              <a:cs typeface="Arial MT"/>
            </a:endParaRPr>
          </a:p>
          <a:p>
            <a:pPr marL="350520" indent="-338455">
              <a:spcBef>
                <a:spcPts val="745"/>
              </a:spcBef>
              <a:buSzPct val="43750"/>
              <a:buChar char="●"/>
              <a:tabLst>
                <a:tab pos="350520" algn="l"/>
                <a:tab pos="351155" algn="l"/>
              </a:tabLst>
            </a:pPr>
            <a:r>
              <a:rPr sz="2400" b="1" dirty="0">
                <a:latin typeface="Arial"/>
                <a:cs typeface="Arial"/>
              </a:rPr>
              <a:t>Multi-user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capable</a:t>
            </a:r>
            <a:endParaRPr sz="2400">
              <a:latin typeface="Arial"/>
              <a:cs typeface="Arial"/>
            </a:endParaRPr>
          </a:p>
          <a:p>
            <a:pPr marL="782320" marR="233045" lvl="1" indent="-304165">
              <a:lnSpc>
                <a:spcPct val="105000"/>
              </a:lnSpc>
              <a:spcBef>
                <a:spcPts val="475"/>
              </a:spcBef>
              <a:buSzPct val="75000"/>
              <a:buFont typeface="Lucida Sans Unicode"/>
              <a:buChar char="–"/>
              <a:tabLst>
                <a:tab pos="782320" algn="l"/>
                <a:tab pos="782955" algn="l"/>
              </a:tabLst>
            </a:pPr>
            <a:r>
              <a:rPr sz="2400" dirty="0">
                <a:latin typeface="Arial MT"/>
                <a:cs typeface="Arial MT"/>
              </a:rPr>
              <a:t>Multithreaded,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multiprocessor,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sometimes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cluster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based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systems</a:t>
            </a:r>
            <a:endParaRPr sz="2400">
              <a:latin typeface="Arial MT"/>
              <a:cs typeface="Arial MT"/>
            </a:endParaRPr>
          </a:p>
          <a:p>
            <a:pPr marL="350520" indent="-338455">
              <a:spcBef>
                <a:spcPts val="720"/>
              </a:spcBef>
              <a:buSzPct val="43750"/>
              <a:buChar char="●"/>
              <a:tabLst>
                <a:tab pos="350520" algn="l"/>
                <a:tab pos="351155" algn="l"/>
              </a:tabLst>
            </a:pPr>
            <a:r>
              <a:rPr sz="2400" b="1" spc="-5" dirty="0">
                <a:latin typeface="Arial"/>
                <a:cs typeface="Arial"/>
              </a:rPr>
              <a:t>Standards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based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queries</a:t>
            </a:r>
            <a:endParaRPr sz="2400">
              <a:latin typeface="Arial"/>
              <a:cs typeface="Arial"/>
            </a:endParaRPr>
          </a:p>
          <a:p>
            <a:pPr marL="478790">
              <a:spcBef>
                <a:spcPts val="620"/>
              </a:spcBef>
              <a:tabLst>
                <a:tab pos="782320" algn="l"/>
              </a:tabLst>
            </a:pPr>
            <a:r>
              <a:rPr b="1" spc="25" dirty="0">
                <a:latin typeface="Arial"/>
                <a:cs typeface="Arial"/>
              </a:rPr>
              <a:t>–	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Structured</a:t>
            </a:r>
            <a:r>
              <a:rPr sz="2400" b="1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Query</a:t>
            </a:r>
            <a:r>
              <a:rPr sz="2400"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Language</a:t>
            </a:r>
            <a:r>
              <a:rPr sz="2400"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20" dirty="0">
                <a:solidFill>
                  <a:srgbClr val="0000FF"/>
                </a:solidFill>
                <a:latin typeface="Arial"/>
                <a:cs typeface="Arial"/>
              </a:rPr>
              <a:t>(SQL</a:t>
            </a:r>
            <a:r>
              <a:rPr sz="2400" spc="20" dirty="0">
                <a:latin typeface="Arial MT"/>
                <a:cs typeface="Arial MT"/>
              </a:rPr>
              <a:t>)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5163" y="301625"/>
            <a:ext cx="9644061" cy="11207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13038" y="672846"/>
            <a:ext cx="43935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Select</a:t>
            </a:r>
            <a:r>
              <a:rPr spc="-60" dirty="0"/>
              <a:t> </a:t>
            </a:r>
            <a:r>
              <a:rPr dirty="0"/>
              <a:t>a</a:t>
            </a:r>
            <a:r>
              <a:rPr spc="-45" dirty="0"/>
              <a:t> </a:t>
            </a:r>
            <a:r>
              <a:rPr spc="-5" dirty="0"/>
              <a:t>substring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92350" y="1493838"/>
            <a:ext cx="9286875" cy="1000125"/>
          </a:xfrm>
          <a:prstGeom prst="rect">
            <a:avLst/>
          </a:prstGeom>
          <a:solidFill>
            <a:srgbClr val="FFFF99"/>
          </a:solidFill>
          <a:ln w="9524">
            <a:solidFill>
              <a:srgbClr val="FF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427990" marR="1210310" indent="-342900">
              <a:lnSpc>
                <a:spcPts val="3679"/>
              </a:lnSpc>
              <a:spcBef>
                <a:spcPts val="275"/>
              </a:spcBef>
            </a:pPr>
            <a:r>
              <a:rPr sz="3200" b="1" spc="-5" dirty="0">
                <a:latin typeface="Arial"/>
                <a:cs typeface="Arial"/>
              </a:rPr>
              <a:t>How to count the </a:t>
            </a:r>
            <a:r>
              <a:rPr sz="3200" b="1" spc="-10" dirty="0">
                <a:latin typeface="Arial"/>
                <a:cs typeface="Arial"/>
              </a:rPr>
              <a:t>number </a:t>
            </a:r>
            <a:r>
              <a:rPr sz="3200" b="1" spc="-5" dirty="0">
                <a:latin typeface="Arial"/>
                <a:cs typeface="Arial"/>
              </a:rPr>
              <a:t>of records after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running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</a:t>
            </a:r>
            <a:r>
              <a:rPr sz="3200" b="1" spc="-5" dirty="0">
                <a:latin typeface="Arial"/>
                <a:cs typeface="Arial"/>
              </a:rPr>
              <a:t> query?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35162" y="2779712"/>
            <a:ext cx="9817100" cy="643255"/>
          </a:xfrm>
          <a:custGeom>
            <a:avLst/>
            <a:gdLst/>
            <a:ahLst/>
            <a:cxnLst/>
            <a:rect l="l" t="t" r="r" b="b"/>
            <a:pathLst>
              <a:path w="9817100" h="643254">
                <a:moveTo>
                  <a:pt x="0" y="0"/>
                </a:moveTo>
                <a:lnTo>
                  <a:pt x="9817099" y="0"/>
                </a:lnTo>
              </a:path>
              <a:path w="9817100" h="643254">
                <a:moveTo>
                  <a:pt x="9817099" y="642936"/>
                </a:moveTo>
                <a:lnTo>
                  <a:pt x="0" y="642936"/>
                </a:lnTo>
                <a:lnTo>
                  <a:pt x="0" y="0"/>
                </a:lnTo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08188" y="2778289"/>
            <a:ext cx="9111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SELECT</a:t>
            </a:r>
            <a:r>
              <a:rPr sz="2400" b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*</a:t>
            </a:r>
            <a:r>
              <a:rPr sz="2400" b="1" spc="-5" dirty="0">
                <a:latin typeface="Arial"/>
                <a:cs typeface="Arial"/>
              </a:rPr>
              <a:t> FROM products</a:t>
            </a:r>
            <a:r>
              <a:rPr sz="2400" b="1" spc="50" dirty="0"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WHERE</a:t>
            </a:r>
            <a:r>
              <a:rPr sz="2400" b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substring</a:t>
            </a:r>
            <a:r>
              <a:rPr sz="2400" b="1" spc="-5" dirty="0">
                <a:latin typeface="Arial"/>
                <a:cs typeface="Arial"/>
              </a:rPr>
              <a:t>(Name,1,4)=‘Wine’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06662" y="4494213"/>
            <a:ext cx="8501380" cy="734175"/>
          </a:xfrm>
          <a:prstGeom prst="rect">
            <a:avLst/>
          </a:prstGeom>
          <a:solidFill>
            <a:srgbClr val="FFFF00"/>
          </a:solidFill>
          <a:ln w="9524">
            <a:solidFill>
              <a:srgbClr val="FF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85725" marR="340995" indent="-107314">
              <a:lnSpc>
                <a:spcPts val="2700"/>
              </a:lnSpc>
              <a:spcBef>
                <a:spcPts val="325"/>
              </a:spcBef>
              <a:buSzPct val="95833"/>
              <a:buChar char="•"/>
              <a:tabLst>
                <a:tab pos="86360" algn="l"/>
              </a:tabLst>
            </a:pPr>
            <a:r>
              <a:rPr sz="2400" spc="-5" dirty="0">
                <a:latin typeface="Arial MT"/>
                <a:cs typeface="Arial MT"/>
              </a:rPr>
              <a:t>This will </a:t>
            </a:r>
            <a:r>
              <a:rPr sz="2400" dirty="0">
                <a:latin typeface="Arial MT"/>
                <a:cs typeface="Arial MT"/>
              </a:rPr>
              <a:t>return </a:t>
            </a:r>
            <a:r>
              <a:rPr sz="2400" spc="-5" dirty="0">
                <a:latin typeface="Arial MT"/>
                <a:cs typeface="Arial MT"/>
              </a:rPr>
              <a:t>all </a:t>
            </a:r>
            <a:r>
              <a:rPr sz="2400" dirty="0">
                <a:latin typeface="Arial MT"/>
                <a:cs typeface="Arial MT"/>
              </a:rPr>
              <a:t>records </a:t>
            </a:r>
            <a:r>
              <a:rPr sz="2400" spc="-5" dirty="0">
                <a:latin typeface="Arial MT"/>
                <a:cs typeface="Arial MT"/>
              </a:rPr>
              <a:t>from the products table where the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first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four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characters</a:t>
            </a:r>
            <a:r>
              <a:rPr sz="2400" spc="-5" dirty="0">
                <a:latin typeface="Arial MT"/>
                <a:cs typeface="Arial MT"/>
              </a:rPr>
              <a:t> in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name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field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equals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‘Wine’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66124" y="7209358"/>
            <a:ext cx="1941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 MT"/>
                <a:cs typeface="Arial MT"/>
              </a:rPr>
              <a:t>Example15-22.php</a:t>
            </a:r>
            <a:endParaRPr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20913" y="2922587"/>
            <a:ext cx="9069705" cy="1260475"/>
          </a:xfrm>
          <a:custGeom>
            <a:avLst/>
            <a:gdLst/>
            <a:ahLst/>
            <a:cxnLst/>
            <a:rect l="l" t="t" r="r" b="b"/>
            <a:pathLst>
              <a:path w="9069705" h="1260475">
                <a:moveTo>
                  <a:pt x="9069386" y="1260474"/>
                </a:moveTo>
                <a:lnTo>
                  <a:pt x="0" y="1260474"/>
                </a:lnTo>
                <a:lnTo>
                  <a:pt x="0" y="0"/>
                </a:lnTo>
                <a:lnTo>
                  <a:pt x="9069386" y="0"/>
                </a:lnTo>
                <a:lnTo>
                  <a:pt x="9069386" y="1260474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87316" y="3171862"/>
            <a:ext cx="39281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400" spc="-10" dirty="0">
                <a:solidFill>
                  <a:srgbClr val="000000"/>
                </a:solidFill>
              </a:rPr>
              <a:t>End</a:t>
            </a:r>
            <a:r>
              <a:rPr sz="4400" spc="-60" dirty="0">
                <a:solidFill>
                  <a:srgbClr val="000000"/>
                </a:solidFill>
              </a:rPr>
              <a:t> </a:t>
            </a:r>
            <a:r>
              <a:rPr sz="4400" spc="-5" dirty="0">
                <a:solidFill>
                  <a:srgbClr val="000000"/>
                </a:solidFill>
              </a:rPr>
              <a:t>of</a:t>
            </a:r>
            <a:r>
              <a:rPr sz="4400" spc="-60" dirty="0">
                <a:solidFill>
                  <a:srgbClr val="000000"/>
                </a:solidFill>
              </a:rPr>
              <a:t> </a:t>
            </a:r>
            <a:r>
              <a:rPr sz="4400" spc="-5" dirty="0">
                <a:solidFill>
                  <a:srgbClr val="000000"/>
                </a:solidFill>
              </a:rPr>
              <a:t>Lecture</a:t>
            </a:r>
            <a:endParaRPr sz="4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6812" y="207961"/>
            <a:ext cx="8567736" cy="12604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28434" y="579182"/>
            <a:ext cx="41744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MySQL</a:t>
            </a:r>
            <a:r>
              <a:rPr spc="-90" dirty="0"/>
              <a:t> </a:t>
            </a:r>
            <a:r>
              <a:rPr spc="-5" dirty="0"/>
              <a:t>Database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01162" y="1579309"/>
            <a:ext cx="8181340" cy="5761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060" marR="5080" indent="-340995">
              <a:lnSpc>
                <a:spcPct val="116100"/>
              </a:lnSpc>
              <a:spcBef>
                <a:spcPts val="100"/>
              </a:spcBef>
              <a:buSzPct val="44642"/>
              <a:buChar char="●"/>
              <a:tabLst>
                <a:tab pos="353060" algn="l"/>
                <a:tab pos="353695" algn="l"/>
              </a:tabLst>
            </a:pPr>
            <a:r>
              <a:rPr sz="2800" spc="-5" dirty="0">
                <a:latin typeface="Arial MT"/>
                <a:cs typeface="Arial MT"/>
              </a:rPr>
              <a:t>world's </a:t>
            </a:r>
            <a:r>
              <a:rPr sz="2800" dirty="0">
                <a:latin typeface="Arial MT"/>
                <a:cs typeface="Arial MT"/>
              </a:rPr>
              <a:t>most </a:t>
            </a:r>
            <a:r>
              <a:rPr sz="2800" spc="-5" dirty="0">
                <a:latin typeface="Arial MT"/>
                <a:cs typeface="Arial MT"/>
              </a:rPr>
              <a:t>popular open </a:t>
            </a:r>
            <a:r>
              <a:rPr sz="2800" dirty="0">
                <a:latin typeface="Arial MT"/>
                <a:cs typeface="Arial MT"/>
              </a:rPr>
              <a:t>source </a:t>
            </a:r>
            <a:r>
              <a:rPr sz="2800" spc="-5" dirty="0">
                <a:latin typeface="Arial MT"/>
                <a:cs typeface="Arial MT"/>
              </a:rPr>
              <a:t>database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because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its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consistent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fast</a:t>
            </a:r>
            <a:r>
              <a:rPr sz="2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performance,</a:t>
            </a:r>
            <a:r>
              <a:rPr sz="2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high </a:t>
            </a:r>
            <a:r>
              <a:rPr sz="2800" b="1" spc="-7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reliability</a:t>
            </a:r>
            <a:r>
              <a:rPr sz="28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and ease</a:t>
            </a:r>
            <a:r>
              <a:rPr sz="28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28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use</a:t>
            </a:r>
            <a:endParaRPr sz="2800">
              <a:latin typeface="Arial"/>
              <a:cs typeface="Arial"/>
            </a:endParaRPr>
          </a:p>
          <a:p>
            <a:pPr marL="340360" marR="3481070" indent="-340360" algn="r">
              <a:spcBef>
                <a:spcPts val="1240"/>
              </a:spcBef>
              <a:buSzPct val="44642"/>
              <a:buChar char="●"/>
              <a:tabLst>
                <a:tab pos="340360" algn="l"/>
                <a:tab pos="353695" algn="l"/>
              </a:tabLst>
            </a:pPr>
            <a:r>
              <a:rPr sz="2800" spc="-5" dirty="0">
                <a:latin typeface="Arial MT"/>
                <a:cs typeface="Arial MT"/>
              </a:rPr>
              <a:t>Open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Source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License:-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free</a:t>
            </a:r>
            <a:endParaRPr sz="2800">
              <a:latin typeface="Arial MT"/>
              <a:cs typeface="Arial MT"/>
            </a:endParaRPr>
          </a:p>
          <a:p>
            <a:pPr marL="303530" marR="3502660" lvl="1" indent="-303530" algn="r">
              <a:spcBef>
                <a:spcPts val="1205"/>
              </a:spcBef>
              <a:buSzPct val="75000"/>
              <a:buFont typeface="Lucida Sans Unicode"/>
              <a:buChar char="–"/>
              <a:tabLst>
                <a:tab pos="303530" algn="l"/>
                <a:tab pos="304165" algn="l"/>
              </a:tabLst>
            </a:pPr>
            <a:r>
              <a:rPr sz="2400" spc="-5" dirty="0">
                <a:latin typeface="Arial MT"/>
                <a:cs typeface="Arial MT"/>
              </a:rPr>
              <a:t>GNU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General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Public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License</a:t>
            </a:r>
            <a:endParaRPr sz="2400">
              <a:latin typeface="Arial MT"/>
              <a:cs typeface="Arial MT"/>
            </a:endParaRPr>
          </a:p>
          <a:p>
            <a:pPr marL="784860" marR="178435" lvl="1" indent="-304165">
              <a:lnSpc>
                <a:spcPct val="117200"/>
              </a:lnSpc>
              <a:spcBef>
                <a:spcPts val="600"/>
              </a:spcBef>
              <a:buSzPct val="75000"/>
              <a:buFont typeface="Lucida Sans Unicode"/>
              <a:buChar char="–"/>
              <a:tabLst>
                <a:tab pos="784860" algn="l"/>
                <a:tab pos="785495" algn="l"/>
              </a:tabLst>
            </a:pPr>
            <a:r>
              <a:rPr sz="2400" spc="-5" dirty="0">
                <a:latin typeface="Arial MT"/>
                <a:cs typeface="Arial MT"/>
              </a:rPr>
              <a:t>Free to </a:t>
            </a:r>
            <a:r>
              <a:rPr sz="2400" dirty="0">
                <a:latin typeface="Arial MT"/>
                <a:cs typeface="Arial MT"/>
              </a:rPr>
              <a:t>modify </a:t>
            </a:r>
            <a:r>
              <a:rPr sz="2400" spc="-5" dirty="0">
                <a:latin typeface="Arial MT"/>
                <a:cs typeface="Arial MT"/>
              </a:rPr>
              <a:t>and distribute but all </a:t>
            </a:r>
            <a:r>
              <a:rPr sz="2400" dirty="0">
                <a:latin typeface="Arial MT"/>
                <a:cs typeface="Arial MT"/>
              </a:rPr>
              <a:t>modification must </a:t>
            </a:r>
            <a:r>
              <a:rPr sz="2400" spc="-66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available in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source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code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format</a:t>
            </a:r>
            <a:endParaRPr sz="2400">
              <a:latin typeface="Arial MT"/>
              <a:cs typeface="Arial MT"/>
            </a:endParaRPr>
          </a:p>
          <a:p>
            <a:pPr marL="353060" indent="-340995">
              <a:spcBef>
                <a:spcPts val="1175"/>
              </a:spcBef>
              <a:buSzPct val="44642"/>
              <a:buChar char="●"/>
              <a:tabLst>
                <a:tab pos="353060" algn="l"/>
                <a:tab pos="353695" algn="l"/>
              </a:tabLst>
            </a:pPr>
            <a:r>
              <a:rPr sz="2800" spc="-5" dirty="0">
                <a:latin typeface="Arial MT"/>
                <a:cs typeface="Arial MT"/>
              </a:rPr>
              <a:t>Commercial:-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not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free</a:t>
            </a:r>
            <a:endParaRPr sz="2800">
              <a:latin typeface="Arial MT"/>
              <a:cs typeface="Arial MT"/>
            </a:endParaRPr>
          </a:p>
          <a:p>
            <a:pPr marL="784860" lvl="1" indent="-304800">
              <a:spcBef>
                <a:spcPts val="1210"/>
              </a:spcBef>
              <a:buSzPct val="75000"/>
              <a:buFont typeface="Lucida Sans Unicode"/>
              <a:buChar char="–"/>
              <a:tabLst>
                <a:tab pos="784860" algn="l"/>
                <a:tab pos="785495" algn="l"/>
              </a:tabLst>
            </a:pPr>
            <a:r>
              <a:rPr sz="2400" spc="-5" dirty="0">
                <a:latin typeface="Arial MT"/>
                <a:cs typeface="Arial MT"/>
              </a:rPr>
              <a:t>Fully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paid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up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professional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support</a:t>
            </a:r>
            <a:endParaRPr sz="2400">
              <a:latin typeface="Arial MT"/>
              <a:cs typeface="Arial MT"/>
            </a:endParaRPr>
          </a:p>
          <a:p>
            <a:pPr marL="353060" marR="427355" indent="-284480">
              <a:lnSpc>
                <a:spcPct val="115599"/>
              </a:lnSpc>
              <a:spcBef>
                <a:spcPts val="555"/>
              </a:spcBef>
              <a:buSzPct val="75000"/>
              <a:buChar char="•"/>
              <a:tabLst>
                <a:tab pos="353060" algn="l"/>
                <a:tab pos="353695" algn="l"/>
              </a:tabLst>
            </a:pPr>
            <a:r>
              <a:rPr sz="2800" b="1" spc="-5" dirty="0">
                <a:latin typeface="Arial"/>
                <a:cs typeface="Arial"/>
              </a:rPr>
              <a:t>used by </a:t>
            </a:r>
            <a:r>
              <a:rPr sz="2800" b="1" spc="-5" dirty="0">
                <a:solidFill>
                  <a:srgbClr val="0000FF"/>
                </a:solidFill>
                <a:latin typeface="Arial"/>
                <a:cs typeface="Arial"/>
              </a:rPr>
              <a:t>Google, Facebook Nokia, </a:t>
            </a:r>
            <a:r>
              <a:rPr sz="2800" b="1" spc="-10" dirty="0">
                <a:solidFill>
                  <a:srgbClr val="0000FF"/>
                </a:solidFill>
                <a:latin typeface="Arial"/>
                <a:cs typeface="Arial"/>
              </a:rPr>
              <a:t>YouTube, </a:t>
            </a:r>
            <a:r>
              <a:rPr sz="2800" b="1" spc="-7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0000FF"/>
                </a:solidFill>
                <a:latin typeface="Arial"/>
                <a:cs typeface="Arial"/>
              </a:rPr>
              <a:t>Yahoo!,</a:t>
            </a:r>
            <a:r>
              <a:rPr sz="28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00FF"/>
                </a:solidFill>
                <a:latin typeface="Arial"/>
                <a:cs typeface="Arial"/>
              </a:rPr>
              <a:t>Alcatel-Lucent,</a:t>
            </a:r>
            <a:r>
              <a:rPr sz="28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00FF"/>
                </a:solidFill>
                <a:latin typeface="Arial"/>
                <a:cs typeface="Arial"/>
              </a:rPr>
              <a:t>Zappos.com,</a:t>
            </a:r>
            <a:r>
              <a:rPr sz="28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b="1" spc="20" dirty="0">
                <a:solidFill>
                  <a:srgbClr val="0000FF"/>
                </a:solidFill>
                <a:latin typeface="Arial"/>
                <a:cs typeface="Arial"/>
              </a:rPr>
              <a:t>etc</a:t>
            </a:r>
            <a:r>
              <a:rPr sz="3200" spc="20" dirty="0">
                <a:latin typeface="Arial MT"/>
                <a:cs typeface="Arial MT"/>
              </a:rPr>
              <a:t>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Words>4458</Words>
  <Application>Microsoft Office PowerPoint</Application>
  <PresentationFormat>Custom</PresentationFormat>
  <Paragraphs>564</Paragraphs>
  <Slides>81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7" baseType="lpstr">
      <vt:lpstr>Arial</vt:lpstr>
      <vt:lpstr>Arial MT</vt:lpstr>
      <vt:lpstr>Calibri</vt:lpstr>
      <vt:lpstr>Lucida Sans Unicode</vt:lpstr>
      <vt:lpstr>Times New Roman</vt:lpstr>
      <vt:lpstr>Office Theme</vt:lpstr>
      <vt:lpstr>Databases, MySQL  &amp; PHP</vt:lpstr>
      <vt:lpstr>Building Data Dynamic Web Sites</vt:lpstr>
      <vt:lpstr>Database?</vt:lpstr>
      <vt:lpstr>Database</vt:lpstr>
      <vt:lpstr>Relational Database</vt:lpstr>
      <vt:lpstr>Relational Database</vt:lpstr>
      <vt:lpstr>Example</vt:lpstr>
      <vt:lpstr>Databases</vt:lpstr>
      <vt:lpstr>MySQL Database</vt:lpstr>
      <vt:lpstr>Basic Database Server Concepts</vt:lpstr>
      <vt:lpstr>Database Management  System?</vt:lpstr>
      <vt:lpstr>Database Management System</vt:lpstr>
      <vt:lpstr>Client: makes a request</vt:lpstr>
      <vt:lpstr>Server: responds</vt:lpstr>
      <vt:lpstr>Server: responds</vt:lpstr>
      <vt:lpstr>phpMyAdmin</vt:lpstr>
      <vt:lpstr>Server: responds</vt:lpstr>
      <vt:lpstr>Database Example</vt:lpstr>
      <vt:lpstr>Table: Customers (data)</vt:lpstr>
      <vt:lpstr>Table: Products (data)</vt:lpstr>
      <vt:lpstr>Table: Purchases (data)</vt:lpstr>
      <vt:lpstr>Table: PurchaseProducts (data)</vt:lpstr>
      <vt:lpstr>Database Design</vt:lpstr>
      <vt:lpstr>PowerPoint Presentation</vt:lpstr>
      <vt:lpstr>Text Field Types</vt:lpstr>
      <vt:lpstr>Numeric Field Types</vt:lpstr>
      <vt:lpstr>Date and Time Field Types</vt:lpstr>
      <vt:lpstr>phpMyAdmin</vt:lpstr>
      <vt:lpstr>phpMyAdmin</vt:lpstr>
      <vt:lpstr>Create Database</vt:lpstr>
      <vt:lpstr>Create Table: Customers</vt:lpstr>
      <vt:lpstr>Specify the Table’s Fields &amp;  Attributes: Customers</vt:lpstr>
      <vt:lpstr>Table Edit Screen: Customers</vt:lpstr>
      <vt:lpstr>Table: Products</vt:lpstr>
      <vt:lpstr>Table: Products</vt:lpstr>
      <vt:lpstr>Insert Record: Customers</vt:lpstr>
      <vt:lpstr>Table: Customers (data)</vt:lpstr>
      <vt:lpstr>Insert Record: Products</vt:lpstr>
      <vt:lpstr>Table: Products (data)</vt:lpstr>
      <vt:lpstr>Edit Record</vt:lpstr>
      <vt:lpstr>Export</vt:lpstr>
      <vt:lpstr>Deleting a Table</vt:lpstr>
      <vt:lpstr>Restoring a database from an SQL  file</vt:lpstr>
      <vt:lpstr>Database Design</vt:lpstr>
      <vt:lpstr>Summary</vt:lpstr>
      <vt:lpstr>MySQL and PHP</vt:lpstr>
      <vt:lpstr>Connecting to a MySQL DBMS</vt:lpstr>
      <vt:lpstr>Connecting to a MySQL DBMS</vt:lpstr>
      <vt:lpstr>Selecting a database</vt:lpstr>
      <vt:lpstr>Example: Connect to a DBMS and  access database</vt:lpstr>
      <vt:lpstr>Reading from a database</vt:lpstr>
      <vt:lpstr>Example: Connect to a DBMS,  access database, send query</vt:lpstr>
      <vt:lpstr>Extract contents of one record</vt:lpstr>
      <vt:lpstr>Example: Connect to a DBMS,  access database, send query</vt:lpstr>
      <vt:lpstr>SQL statement</vt:lpstr>
      <vt:lpstr>Separating the database  connection</vt:lpstr>
      <vt:lpstr>Example: Separating the database  connection</vt:lpstr>
      <vt:lpstr>Viewing a whole record</vt:lpstr>
      <vt:lpstr>Example: Displaying all customer  records</vt:lpstr>
      <vt:lpstr>Limiting the records returned</vt:lpstr>
      <vt:lpstr>Limiting the records returned</vt:lpstr>
      <vt:lpstr>Searching for matching records</vt:lpstr>
      <vt:lpstr>Searching for matching records</vt:lpstr>
      <vt:lpstr>Searching for matching records</vt:lpstr>
      <vt:lpstr>Sorting records</vt:lpstr>
      <vt:lpstr>Accessing Multiple Tables</vt:lpstr>
      <vt:lpstr>Accessing Multiple Tables</vt:lpstr>
      <vt:lpstr>Using records to read another table</vt:lpstr>
      <vt:lpstr>BIRD’S EYEVIEW</vt:lpstr>
      <vt:lpstr>Complete version</vt:lpstr>
      <vt:lpstr>Complete version</vt:lpstr>
      <vt:lpstr>Inserting records</vt:lpstr>
      <vt:lpstr>Inserting records</vt:lpstr>
      <vt:lpstr>Deleting records</vt:lpstr>
      <vt:lpstr>Deleting records</vt:lpstr>
      <vt:lpstr>Amending records</vt:lpstr>
      <vt:lpstr>Amending records</vt:lpstr>
      <vt:lpstr>Amending records</vt:lpstr>
      <vt:lpstr>Counting the number of records</vt:lpstr>
      <vt:lpstr>Select a substring</vt:lpstr>
      <vt:lpstr>End of Lecture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Databases, MySQL  &amp; PHP</dc:title>
  <cp:lastModifiedBy>Sandeep Satapathy</cp:lastModifiedBy>
  <cp:revision>5</cp:revision>
  <dcterms:created xsi:type="dcterms:W3CDTF">2021-10-06T03:04:44Z</dcterms:created>
  <dcterms:modified xsi:type="dcterms:W3CDTF">2022-06-02T11:21:26Z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