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1D29-F492-EB49-940F-AACC25489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9D628-351F-2005-B42D-8EB50F235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CA886-3B23-DFF5-47D5-651A1F09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A33-A482-4C48-9F12-A225130D8E5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0A526-486E-7AA4-279F-BFBDDDB4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1045C-7BF0-CBB5-EC73-578E80F0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8D31-0F21-4C4A-BE04-A1C052193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29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7F29-8142-E41F-09E4-768B842D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81386-097F-1017-7181-CB68FCBC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7AA13-A126-359B-30BC-004DFFC48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A33-A482-4C48-9F12-A225130D8E5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D581D-E712-098E-BA4D-4274E03AB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DA0F5-4176-3139-4D5E-2FE5EBFF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8D31-0F21-4C4A-BE04-A1C052193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08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F25D7-827E-EAE0-BA51-8DB8C0E60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CF9FB-BCDB-DE54-F4A5-99BFF7DAA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A9138-23FD-EF28-1CEC-185F7862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A33-A482-4C48-9F12-A225130D8E5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965EE-9F81-85E5-C452-8F18A17E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25B35-B8BA-B2F6-C43A-027E71E3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8D31-0F21-4C4A-BE04-A1C052193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7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AE716-CEEE-45EE-F012-004AA7B5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51768-189C-4037-750E-39278FF6F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F76CA-E91B-9524-5862-78409EB1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A33-A482-4C48-9F12-A225130D8E5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BA36D-BE37-0383-BCFF-0F08CF4E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CC6A4-7EBA-67AB-2034-1573DC75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8D31-0F21-4C4A-BE04-A1C052193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67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0CA1-9DC7-A6BD-2390-BACA5980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C6080-2BEB-E123-D527-276BBB504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0CB94-4667-B8B9-4866-4654A099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A33-A482-4C48-9F12-A225130D8E5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5CB8D-8047-4360-7420-9FA698A0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77A53-AAD9-78F2-500E-594C304E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8D31-0F21-4C4A-BE04-A1C052193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92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753B-122E-F171-E322-E3D16066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B798C-404D-BE87-C95A-AE642F62C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37E03-CEA6-9752-CAF2-BBC041AEA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2C9B3-B72D-EED3-9610-5E993751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A33-A482-4C48-9F12-A225130D8E5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1A798-72CE-0ACB-196D-154A4B9B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3EF61-D256-F627-41AC-B2D8E34C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8D31-0F21-4C4A-BE04-A1C052193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79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3CF2-2FD8-73C6-883E-C906CB8C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9E5E6-98EC-1C90-0527-43BB2B5E8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8AA30-BD6E-11E9-2D76-48BB19700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29D0D8-30A3-5A24-8D67-2DD101538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FAE1D1-2C76-1B38-D798-E249EF32A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1024E6-EC9E-BA34-AB5B-D3CE378DD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A33-A482-4C48-9F12-A225130D8E5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774778-16D8-C0B4-14D8-769B6236C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F7A17-073E-59D6-ABE5-093571A0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8D31-0F21-4C4A-BE04-A1C052193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06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358C-62CF-C3A5-FCE6-4ABAB2C4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93C8D-F91B-4669-E206-B5F2C996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A33-A482-4C48-9F12-A225130D8E5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F8371-C585-4FD4-5009-92E4456C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BE989-D29A-CA79-EF35-1174D9FF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8D31-0F21-4C4A-BE04-A1C052193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54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ABDF37-C78B-0311-4A24-EFFAA5B1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A33-A482-4C48-9F12-A225130D8E5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06A76A-DC65-9C5E-9BE3-9E5C9D5B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BE233-28BC-4BF2-D03A-F85C7C28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8D31-0F21-4C4A-BE04-A1C052193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27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17D1-C370-84AC-B740-DDFF78812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7924-4FED-02D2-65F6-F329018BB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F25CF-03D9-27E7-8C6A-7A97E135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2C773-70DE-8F63-0B49-EF1C5723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A33-A482-4C48-9F12-A225130D8E5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7BB08-AC80-D493-2554-286C6AED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BA24D-BEB1-C2B0-B260-BF076E7F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8D31-0F21-4C4A-BE04-A1C052193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83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9425-5C4D-FF98-085E-E9F16DEC9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6FD0FA-212E-A69C-6CA8-714A3664F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F48DA-36C4-85E7-72C4-5A19F7D96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62BA2-616E-4EB7-28EA-A6BFB25B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A33-A482-4C48-9F12-A225130D8E5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16E3A-6DED-3625-D47F-AF25A483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F7F95-A588-D4D8-945D-3BB10941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8D31-0F21-4C4A-BE04-A1C052193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65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1B320E-720D-AE8D-0B70-0EF6C98B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45576-5A93-D731-A937-91FBEF3C1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C6521-1596-E51D-968C-45F2413F3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4A33-A482-4C48-9F12-A225130D8E5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23BC0-07BE-A084-40AD-7049AAE96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424B7-F2EB-6B36-297F-806AB7E08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38D31-0F21-4C4A-BE04-A1C052193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60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7DC2-5D60-A72B-0192-0BF871B40B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Node 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E5311-2461-A879-14AD-26946FDE81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Dr. Sandeep Kumar Satapathy</a:t>
            </a:r>
          </a:p>
        </p:txBody>
      </p:sp>
    </p:spTree>
    <p:extLst>
      <p:ext uri="{BB962C8B-B14F-4D97-AF65-F5344CB8AC3E}">
        <p14:creationId xmlns:p14="http://schemas.microsoft.com/office/powerpoint/2010/main" val="252104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D23A-4C1B-983F-E264-06149317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How to create node.js web 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44C12-8BB1-6583-3CA4-7DCBF98DC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Follow these steps: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Step-1: Import required module: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Use require directive to load http module and store returned HTTP instance into http variable. For example: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var </a:t>
            </a:r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http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=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require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("http");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2634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AFD1-72C7-BFE5-F5FC-10F3625B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How to create node.js web 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23899-FD92-A307-6E61-078535ADA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576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Step-2: Create server: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Use created http instance and call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http.createServer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() method to create server instance and then bind it at port 8081 using listen method associated with server instance. Pass it a function with request and response parameters and write the sample implementation to return "Hello World". For example:</a:t>
            </a:r>
          </a:p>
          <a:p>
            <a:pPr algn="just">
              <a:buFont typeface="+mj-lt"/>
              <a:buAutoNum type="arabicPeriod"/>
            </a:pPr>
            <a:r>
              <a:rPr lang="en-US" sz="2600" b="0" i="1" dirty="0" err="1">
                <a:solidFill>
                  <a:srgbClr val="000000"/>
                </a:solidFill>
                <a:effectLst/>
                <a:latin typeface="inter-regular"/>
              </a:rPr>
              <a:t>http.createServer</a:t>
            </a:r>
            <a:r>
              <a:rPr lang="en-US" sz="2600" b="0" i="1" dirty="0">
                <a:solidFill>
                  <a:srgbClr val="000000"/>
                </a:solidFill>
                <a:effectLst/>
                <a:latin typeface="inter-regular"/>
              </a:rPr>
              <a:t>(function (request, response) {  </a:t>
            </a:r>
          </a:p>
          <a:p>
            <a:pPr algn="just">
              <a:buFont typeface="+mj-lt"/>
              <a:buAutoNum type="arabicPeriod"/>
            </a:pPr>
            <a:r>
              <a:rPr lang="en-US" sz="2600" b="0" i="1" dirty="0">
                <a:solidFill>
                  <a:srgbClr val="000000"/>
                </a:solidFill>
                <a:effectLst/>
                <a:latin typeface="inter-regular"/>
              </a:rPr>
              <a:t>   // Send the HTTP header   </a:t>
            </a:r>
          </a:p>
          <a:p>
            <a:pPr algn="just">
              <a:buFont typeface="+mj-lt"/>
              <a:buAutoNum type="arabicPeriod"/>
            </a:pPr>
            <a:r>
              <a:rPr lang="en-US" sz="2600" b="0" i="1" dirty="0">
                <a:solidFill>
                  <a:srgbClr val="000000"/>
                </a:solidFill>
                <a:effectLst/>
                <a:latin typeface="inter-regular"/>
              </a:rPr>
              <a:t>   // HTTP Status: 200 : OK  </a:t>
            </a:r>
          </a:p>
          <a:p>
            <a:pPr algn="just">
              <a:buFont typeface="+mj-lt"/>
              <a:buAutoNum type="arabicPeriod"/>
            </a:pPr>
            <a:r>
              <a:rPr lang="en-US" sz="2600" b="0" i="1" dirty="0">
                <a:solidFill>
                  <a:srgbClr val="000000"/>
                </a:solidFill>
                <a:effectLst/>
                <a:latin typeface="inter-regular"/>
              </a:rPr>
              <a:t>   // Content Type: text/plain  </a:t>
            </a:r>
          </a:p>
          <a:p>
            <a:pPr algn="just">
              <a:buFont typeface="+mj-lt"/>
              <a:buAutoNum type="arabicPeriod"/>
            </a:pPr>
            <a:r>
              <a:rPr lang="en-US" sz="2600" b="0" i="1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US" sz="2600" b="0" i="1" dirty="0" err="1">
                <a:solidFill>
                  <a:srgbClr val="000000"/>
                </a:solidFill>
                <a:effectLst/>
                <a:latin typeface="inter-regular"/>
              </a:rPr>
              <a:t>response.writeHead</a:t>
            </a:r>
            <a:r>
              <a:rPr lang="en-US" sz="2600" b="0" i="1" dirty="0">
                <a:solidFill>
                  <a:srgbClr val="000000"/>
                </a:solidFill>
                <a:effectLst/>
                <a:latin typeface="inter-regular"/>
              </a:rPr>
              <a:t>(200, {'Content-Type': 'text/plain'});  </a:t>
            </a:r>
          </a:p>
          <a:p>
            <a:pPr algn="just">
              <a:buFont typeface="+mj-lt"/>
              <a:buAutoNum type="arabicPeriod"/>
            </a:pPr>
            <a:r>
              <a:rPr lang="en-US" sz="2600" b="0" i="1" dirty="0">
                <a:solidFill>
                  <a:srgbClr val="000000"/>
                </a:solidFill>
                <a:effectLst/>
                <a:latin typeface="inter-regular"/>
              </a:rPr>
              <a:t>   // Send the response body as "Hello World"  </a:t>
            </a:r>
          </a:p>
          <a:p>
            <a:pPr algn="just">
              <a:buFont typeface="+mj-lt"/>
              <a:buAutoNum type="arabicPeriod"/>
            </a:pPr>
            <a:r>
              <a:rPr lang="en-US" sz="2600" b="0" i="1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US" sz="2600" b="0" i="1" dirty="0" err="1">
                <a:solidFill>
                  <a:srgbClr val="000000"/>
                </a:solidFill>
                <a:effectLst/>
                <a:latin typeface="inter-regular"/>
              </a:rPr>
              <a:t>response.end</a:t>
            </a:r>
            <a:r>
              <a:rPr lang="en-US" sz="2600" b="0" i="1" dirty="0">
                <a:solidFill>
                  <a:srgbClr val="000000"/>
                </a:solidFill>
                <a:effectLst/>
                <a:latin typeface="inter-regular"/>
              </a:rPr>
              <a:t>('Hello World\n');  </a:t>
            </a:r>
          </a:p>
          <a:p>
            <a:pPr algn="just">
              <a:buFont typeface="+mj-lt"/>
              <a:buAutoNum type="arabicPeriod"/>
            </a:pPr>
            <a:r>
              <a:rPr lang="en-US" sz="2600" b="0" i="1" dirty="0">
                <a:solidFill>
                  <a:srgbClr val="000000"/>
                </a:solidFill>
                <a:effectLst/>
                <a:latin typeface="inter-regular"/>
              </a:rPr>
              <a:t>}).listen(8081);  </a:t>
            </a:r>
          </a:p>
          <a:p>
            <a:pPr algn="just">
              <a:buFont typeface="+mj-lt"/>
              <a:buAutoNum type="arabicPeriod"/>
            </a:pPr>
            <a:r>
              <a:rPr lang="en-US" sz="2600" b="0" i="1" dirty="0">
                <a:solidFill>
                  <a:srgbClr val="000000"/>
                </a:solidFill>
                <a:effectLst/>
                <a:latin typeface="inter-regular"/>
              </a:rPr>
              <a:t>// Console will print the message  </a:t>
            </a:r>
          </a:p>
          <a:p>
            <a:pPr algn="just">
              <a:buFont typeface="+mj-lt"/>
              <a:buAutoNum type="arabicPeriod"/>
            </a:pPr>
            <a:r>
              <a:rPr lang="en-US" sz="2600" b="0" i="1" dirty="0">
                <a:solidFill>
                  <a:srgbClr val="000000"/>
                </a:solidFill>
                <a:effectLst/>
                <a:latin typeface="inter-regular"/>
              </a:rPr>
              <a:t>console.log('Server running at http://127.0.0.1:8081/');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3955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D6439-3A32-6755-06ED-DEAB33A2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72E86-0BBD-BA32-13BD-047A44B39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57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ADD4-8D1B-EDA7-6546-CBF5429A5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What is Node.js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C2059-047B-0604-83E7-8EED3903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Node.js is a cross-platform runtime environment and library for running JavaScript applications outside the browser. It is used for creating server-side and networking web applications. It is open source and free to use. It can be downloaded from this link </a:t>
            </a:r>
            <a:r>
              <a:rPr lang="en-US" b="0" i="0" u="none" strike="noStrike" dirty="0">
                <a:solidFill>
                  <a:srgbClr val="008000"/>
                </a:solidFill>
                <a:effectLst/>
                <a:latin typeface="inter-regular"/>
                <a:hlinkClick r:id="rId2"/>
              </a:rPr>
              <a:t>https://nodejs.org/en/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Many of the basic modules of Node.js are written in JavaScript. Node.js is mostly used to run real-time server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216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2E9F-8FEB-3F14-60DB-2BCFE09E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What is Node.js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5FEC9-4583-CF5F-1992-EB2EDD389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definition given by its official documentation is as follows: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Node.js is a platform built on Chrome's JavaScript runtime for easily building fast and scalable network applications.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Node.js uses an event-driven, non-blocking I/O model that makes it lightweight and efficient, perfect for data-intensive real-time applications that run across distributed devices.?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Node.js also provides a rich library of various JavaScript modules to simplify the development of web applications.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	Node.js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=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Runtime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Environment + JavaScript Library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437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4F104-6017-6926-F2DD-9E976321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Features of Node.js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38AD-6CCD-57A2-2EB2-CC1F6472D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Following is a list of some important features of Node.js that makes it the first choice of software architects.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Extremely fast: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Node.js is built on Google Chrome's V8 JavaScript Engine, so its library is very fast in code execution.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I/O is Asynchronous and Event Driven: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All APIs of Node.js library are asynchronous i.e. non-blocking. So a Node.js based server never waits for an API to return data. The server moves to the next API after calling it and a notification mechanism of Events of Node.js helps the server to get a response from the previous API call. It is also a reason that it is very fast.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Single threaded: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Node.js follows a single threaded model with event looping.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984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F102D-F9AA-F6B4-B999-7B2B7D3F2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Features of Node.js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F8B81-1D22-2BAE-BDA2-04137C979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4. Highly Scalable: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Node.js is highly scalable because event mechanism helps the server to respond in a non-blocking way.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5. No buffering: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Node.js cuts down the overall processing time while uploading audio and video files. Node.js applications never buffer any data. These applications simply output the data in chunks.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6. Open source: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Node.js has an open source community which has produced many excellent modules to add additional capabilities to Node.js applications.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7. License: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Node.js is released under the MIT license.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937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7071-4560-AE66-DB7E-C17ED6AF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Install Node.js on Windows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F192-13F9-35A7-ABB6-4D062B7E1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To install and setup an environment for Node.js, you need the following two software available on your computer: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Text Editor.</a:t>
            </a:r>
          </a:p>
          <a:p>
            <a:pPr algn="just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Node.js Binary installable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12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4A5E-B5F0-3EDE-80B0-F0AA0DD9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How to download Node.js: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A1E-B1F0-7DD8-2970-9FA5BC443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You can download the latest version of Node.js installable archive file from </a:t>
            </a:r>
            <a:r>
              <a:rPr lang="en-US" b="0" i="0" u="none" strike="noStrike" dirty="0">
                <a:solidFill>
                  <a:srgbClr val="008000"/>
                </a:solidFill>
                <a:effectLst/>
                <a:latin typeface="inter-regular"/>
                <a:hlinkClick r:id="rId2"/>
              </a:rPr>
              <a:t>https://nodejs.org/en/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0203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8830-36FD-0894-2376-65602E8C7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Node.js First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E3F73-21D9-2DC1-01A3-CA3068D79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There can be console-based and web-based node.js applications.</a:t>
            </a:r>
          </a:p>
          <a:p>
            <a:pPr algn="just"/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Node.js console-based Example</a:t>
            </a:r>
          </a:p>
          <a:p>
            <a:pPr marL="0" indent="0" algn="just">
              <a:buNone/>
            </a:pP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console.log(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'Hello 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inter-regular"/>
              </a:rPr>
              <a:t>JavaTpoint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'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 </a:t>
            </a:r>
          </a:p>
          <a:p>
            <a:pPr marL="0" indent="0" algn="just">
              <a:buNone/>
            </a:pPr>
            <a:endParaRPr lang="en-IN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Open Node.js command prompt and run the following code:</a:t>
            </a:r>
          </a:p>
          <a:p>
            <a:pPr marL="0" indent="0" algn="just">
              <a:buNone/>
            </a:pP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node console_example1.js  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sz="2200" b="0" i="1" dirty="0">
                <a:solidFill>
                  <a:srgbClr val="333333"/>
                </a:solidFill>
                <a:effectLst/>
                <a:latin typeface="inter-regular"/>
              </a:rPr>
              <a:t>Here, console.log() function displays message on console.</a:t>
            </a:r>
            <a:endParaRPr lang="en-IN" sz="2200" i="1" dirty="0"/>
          </a:p>
        </p:txBody>
      </p:sp>
    </p:spTree>
    <p:extLst>
      <p:ext uri="{BB962C8B-B14F-4D97-AF65-F5344CB8AC3E}">
        <p14:creationId xmlns:p14="http://schemas.microsoft.com/office/powerpoint/2010/main" val="1238727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1D3B-071B-C7DF-5E91-641D02CB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Node.js web-based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200C4-93F6-FDCC-1342-29307DA24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 node.js web application contains the following three parts: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1. Import required modules: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The "require" directive is used to load a Node.js module.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2. Create server: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You have to establish a server which will listen to client's request similar to Apache HTTP Server.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3. Read request and return response: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Server created in the second step will read HTTP request made by client which can be a browser or console and return the response.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0757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866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erdana</vt:lpstr>
      <vt:lpstr>inter-bold</vt:lpstr>
      <vt:lpstr>inter-regular</vt:lpstr>
      <vt:lpstr>Office Theme</vt:lpstr>
      <vt:lpstr>Node JS</vt:lpstr>
      <vt:lpstr>What is Node.js</vt:lpstr>
      <vt:lpstr>What is Node.js</vt:lpstr>
      <vt:lpstr>Features of Node.js</vt:lpstr>
      <vt:lpstr>Features of Node.js</vt:lpstr>
      <vt:lpstr>Install Node.js on Windows</vt:lpstr>
      <vt:lpstr>How to download Node.js:</vt:lpstr>
      <vt:lpstr>Node.js First Example</vt:lpstr>
      <vt:lpstr>Node.js web-based Example</vt:lpstr>
      <vt:lpstr>How to create node.js web applications</vt:lpstr>
      <vt:lpstr>How to create node.js web applications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Sandeep Satapathy</dc:creator>
  <cp:lastModifiedBy>Sandeep Satapathy</cp:lastModifiedBy>
  <cp:revision>8</cp:revision>
  <dcterms:created xsi:type="dcterms:W3CDTF">2022-11-09T05:41:28Z</dcterms:created>
  <dcterms:modified xsi:type="dcterms:W3CDTF">2022-11-09T10:11:24Z</dcterms:modified>
</cp:coreProperties>
</file>