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56" r:id="rId2"/>
    <p:sldId id="285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66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1D0E-0B58-468B-9EF5-31AFDAAD7497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CDA8-FEAB-4028-9631-1A89EFF5A80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1172-A59E-48D2-B8B9-366FB6609BD3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4AD-B525-4479-9E3D-4FE584E5F8F2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996-88C7-471E-8227-ACAE7A1DE8B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5E97-95E8-4367-8D44-10BE19A890C1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2041-44B7-4B05-B065-D20787D9E772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2047-DB2A-424B-84A2-A799E5E22075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DDE2-47B7-4F71-8D28-6A2BA29DDD0C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A473-EF87-4190-88C8-50F36F2C3619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AD2C-E735-4276-8B78-C06A70201C00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FF964DA-8264-44BB-8AA0-5B520516F440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Development using Node 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r>
              <a:rPr lang="en-IN" dirty="0"/>
              <a:t>Module 7  Node JS</a:t>
            </a:r>
          </a:p>
          <a:p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32435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800" dirty="0"/>
              <a:t>The content is prepared from </a:t>
            </a:r>
            <a:r>
              <a:rPr lang="en-US" sz="800" dirty="0" err="1"/>
              <a:t>TextBook</a:t>
            </a:r>
            <a:r>
              <a:rPr lang="en-US" sz="800" dirty="0"/>
              <a:t>: Brad </a:t>
            </a:r>
            <a:r>
              <a:rPr lang="en-US" sz="800" dirty="0" err="1"/>
              <a:t>Dayley</a:t>
            </a:r>
            <a:r>
              <a:rPr lang="en-US" sz="800" dirty="0"/>
              <a:t>, Brendan </a:t>
            </a:r>
            <a:r>
              <a:rPr lang="en-US" sz="800" dirty="0" err="1"/>
              <a:t>Dayley</a:t>
            </a:r>
            <a:r>
              <a:rPr lang="en-US" sz="800" dirty="0"/>
              <a:t>, and Caleb </a:t>
            </a:r>
            <a:r>
              <a:rPr lang="en-US" sz="800" dirty="0" err="1"/>
              <a:t>Dayley</a:t>
            </a:r>
            <a:r>
              <a:rPr lang="en-US" sz="800" dirty="0"/>
              <a:t> , Node.js, </a:t>
            </a:r>
            <a:r>
              <a:rPr lang="en-US" sz="800" dirty="0" err="1"/>
              <a:t>MongoDB</a:t>
            </a:r>
            <a:r>
              <a:rPr lang="en-US" sz="800" dirty="0"/>
              <a:t> and Angular Web Development: The definitive guide to using the MEAN stack to build web applications, 2 </a:t>
            </a:r>
            <a:r>
              <a:rPr lang="en-US" sz="800" dirty="0" err="1"/>
              <a:t>nd</a:t>
            </a:r>
            <a:r>
              <a:rPr lang="en-US" sz="800" dirty="0"/>
              <a:t> Edition, Pearson Education, 2018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sz="2800" dirty="0"/>
              <a:t> What is Node.js used for?</a:t>
            </a:r>
          </a:p>
          <a:p>
            <a:pPr lvl="1"/>
            <a:r>
              <a:rPr lang="en-US" sz="2400" dirty="0"/>
              <a:t>Web services APIs such as REST</a:t>
            </a:r>
          </a:p>
          <a:p>
            <a:pPr lvl="1"/>
            <a:r>
              <a:rPr lang="en-US" sz="2400" dirty="0"/>
              <a:t>Real-time multiplayer games</a:t>
            </a:r>
          </a:p>
          <a:p>
            <a:pPr lvl="1"/>
            <a:r>
              <a:rPr lang="en-US" sz="2400" dirty="0"/>
              <a:t>Backend web services such as cross-domain, server-side requests</a:t>
            </a:r>
          </a:p>
          <a:p>
            <a:pPr lvl="1"/>
            <a:r>
              <a:rPr lang="en-US" sz="2400" dirty="0"/>
              <a:t>Web-based applications</a:t>
            </a:r>
          </a:p>
          <a:p>
            <a:pPr lvl="1"/>
            <a:r>
              <a:rPr lang="en-US" sz="2400" dirty="0"/>
              <a:t>Multi client communication such as IM</a:t>
            </a:r>
          </a:p>
          <a:p>
            <a:pPr lvl="1"/>
            <a:endParaRPr lang="en-US" sz="2400" dirty="0"/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Autofit/>
          </a:bodyPr>
          <a:lstStyle/>
          <a:p>
            <a:r>
              <a:rPr lang="en-US" sz="2800" dirty="0"/>
              <a:t>What does Node.js come with?</a:t>
            </a:r>
          </a:p>
          <a:p>
            <a:pPr lvl="1"/>
            <a:r>
              <a:rPr lang="en-US" sz="2400" dirty="0"/>
              <a:t>Many built in modules 	</a:t>
            </a:r>
          </a:p>
          <a:p>
            <a:pPr lvl="2"/>
            <a:r>
              <a:rPr lang="en-US" sz="2000" dirty="0"/>
              <a:t>Assertion Testing</a:t>
            </a:r>
          </a:p>
          <a:p>
            <a:pPr lvl="3"/>
            <a:r>
              <a:rPr lang="en-US" sz="1800" dirty="0"/>
              <a:t>Test functional</a:t>
            </a:r>
          </a:p>
          <a:p>
            <a:pPr lvl="2"/>
            <a:r>
              <a:rPr lang="en-US" sz="2000" dirty="0"/>
              <a:t>Buffer</a:t>
            </a:r>
          </a:p>
          <a:p>
            <a:pPr lvl="3"/>
            <a:r>
              <a:rPr lang="en-US" sz="1800" dirty="0"/>
              <a:t>Enables Interactions with OS and other processes</a:t>
            </a:r>
          </a:p>
          <a:p>
            <a:pPr lvl="4"/>
            <a:r>
              <a:rPr lang="en-US" sz="1800" dirty="0"/>
              <a:t>TCP Streams</a:t>
            </a:r>
          </a:p>
          <a:p>
            <a:pPr lvl="4"/>
            <a:r>
              <a:rPr lang="en-US" sz="1800" dirty="0"/>
              <a:t>File system operations</a:t>
            </a:r>
          </a:p>
          <a:p>
            <a:pPr lvl="2"/>
            <a:r>
              <a:rPr lang="en-US" sz="2000" dirty="0"/>
              <a:t>C/C++ add-ons</a:t>
            </a:r>
          </a:p>
          <a:p>
            <a:pPr lvl="3"/>
            <a:r>
              <a:rPr lang="en-US" sz="1800" dirty="0"/>
              <a:t>Allows to use c/</a:t>
            </a:r>
            <a:r>
              <a:rPr lang="en-US" sz="1800" dirty="0" err="1"/>
              <a:t>c++</a:t>
            </a:r>
            <a:r>
              <a:rPr lang="en-US" sz="1800" dirty="0"/>
              <a:t> modules in Node.js</a:t>
            </a:r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Autofit/>
          </a:bodyPr>
          <a:lstStyle/>
          <a:p>
            <a:pPr lvl="2"/>
            <a:r>
              <a:rPr lang="en-US" dirty="0"/>
              <a:t>DNS</a:t>
            </a:r>
          </a:p>
          <a:p>
            <a:pPr lvl="3"/>
            <a:r>
              <a:rPr lang="en-US" dirty="0"/>
              <a:t>Connections to DNS Server</a:t>
            </a:r>
          </a:p>
          <a:p>
            <a:pPr lvl="3"/>
            <a:r>
              <a:rPr lang="en-US" dirty="0"/>
              <a:t> </a:t>
            </a:r>
            <a:r>
              <a:rPr lang="en-US" dirty="0" err="1"/>
              <a:t>dns</a:t>
            </a:r>
            <a:r>
              <a:rPr lang="en-US" dirty="0"/>
              <a:t> module enables name resolution</a:t>
            </a:r>
          </a:p>
          <a:p>
            <a:pPr lvl="3"/>
            <a:r>
              <a:rPr lang="en-US" dirty="0"/>
              <a:t>Example : use it to look up IP addresses of host names.</a:t>
            </a:r>
          </a:p>
          <a:p>
            <a:pPr lvl="2"/>
            <a:r>
              <a:rPr lang="en-US" dirty="0"/>
              <a:t>Errors</a:t>
            </a:r>
          </a:p>
          <a:p>
            <a:pPr lvl="3"/>
            <a:r>
              <a:rPr lang="en-US" dirty="0"/>
              <a:t>Error Handling</a:t>
            </a:r>
          </a:p>
          <a:p>
            <a:pPr lvl="4"/>
            <a:r>
              <a:rPr lang="en-US" dirty="0"/>
              <a:t>Standard JavaScript errors </a:t>
            </a:r>
          </a:p>
          <a:p>
            <a:pPr lvl="4"/>
            <a:r>
              <a:rPr lang="en-US" dirty="0"/>
              <a:t>System errors triggered by OS</a:t>
            </a:r>
          </a:p>
          <a:p>
            <a:pPr lvl="4"/>
            <a:r>
              <a:rPr lang="en-US" dirty="0"/>
              <a:t>User-specified errors triggered by application code</a:t>
            </a:r>
          </a:p>
          <a:p>
            <a:pPr lvl="4"/>
            <a:r>
              <a:rPr lang="en-US" dirty="0"/>
              <a:t>Assertion Errors </a:t>
            </a:r>
          </a:p>
          <a:p>
            <a:pPr lvl="2"/>
            <a:r>
              <a:rPr lang="en-US" dirty="0"/>
              <a:t>Events</a:t>
            </a:r>
          </a:p>
          <a:p>
            <a:pPr lvl="3"/>
            <a:r>
              <a:rPr lang="en-US" dirty="0"/>
              <a:t>Handling of asynchronous errors</a:t>
            </a:r>
          </a:p>
          <a:p>
            <a:pPr lvl="3"/>
            <a:r>
              <a:rPr lang="en-US" dirty="0"/>
              <a:t>Using Events and Listeners</a:t>
            </a:r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Autofit/>
          </a:bodyPr>
          <a:lstStyle/>
          <a:p>
            <a:pPr lvl="2"/>
            <a:r>
              <a:rPr lang="en-US" sz="2000" dirty="0"/>
              <a:t>File System</a:t>
            </a:r>
          </a:p>
          <a:p>
            <a:pPr lvl="3"/>
            <a:r>
              <a:rPr lang="en-US" sz="1800" dirty="0"/>
              <a:t>File I/O with both synchronous and asynchronous methods</a:t>
            </a:r>
          </a:p>
          <a:p>
            <a:pPr lvl="2"/>
            <a:r>
              <a:rPr lang="en-US" sz="2000" dirty="0" err="1"/>
              <a:t>Globals</a:t>
            </a:r>
            <a:endParaRPr lang="en-US" sz="2000" dirty="0"/>
          </a:p>
          <a:p>
            <a:pPr lvl="3"/>
            <a:r>
              <a:rPr lang="en-US" sz="1800" dirty="0"/>
              <a:t>Makes frequently used modules available without having to include them first</a:t>
            </a:r>
          </a:p>
          <a:p>
            <a:pPr lvl="2"/>
            <a:r>
              <a:rPr lang="en-US" sz="2000" dirty="0"/>
              <a:t>HTTP</a:t>
            </a:r>
          </a:p>
          <a:p>
            <a:pPr lvl="3"/>
            <a:r>
              <a:rPr lang="en-US" sz="1800" dirty="0"/>
              <a:t>Support many HTTP features</a:t>
            </a:r>
          </a:p>
          <a:p>
            <a:pPr lvl="2"/>
            <a:r>
              <a:rPr lang="en-US" sz="2000" dirty="0"/>
              <a:t>HTTPS</a:t>
            </a:r>
          </a:p>
          <a:p>
            <a:pPr lvl="3"/>
            <a:r>
              <a:rPr lang="en-US" sz="1800" dirty="0"/>
              <a:t>Enables HTTP over the TLS/SSL</a:t>
            </a:r>
          </a:p>
          <a:p>
            <a:pPr lvl="2"/>
            <a:r>
              <a:rPr lang="en-US" sz="2000" dirty="0"/>
              <a:t>Modules</a:t>
            </a:r>
          </a:p>
          <a:p>
            <a:pPr lvl="3"/>
            <a:r>
              <a:rPr lang="en-US" sz="1800" dirty="0"/>
              <a:t>Provides the module loading system for Node.js</a:t>
            </a:r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pPr lvl="2"/>
            <a:r>
              <a:rPr lang="en-US" sz="2000" dirty="0"/>
              <a:t>Net</a:t>
            </a:r>
          </a:p>
          <a:p>
            <a:pPr lvl="3"/>
            <a:r>
              <a:rPr lang="en-US" sz="1800" dirty="0"/>
              <a:t>Allows the creation of servers and clients</a:t>
            </a:r>
          </a:p>
          <a:p>
            <a:pPr lvl="2"/>
            <a:r>
              <a:rPr lang="en-US" sz="2000" dirty="0"/>
              <a:t>OS</a:t>
            </a:r>
          </a:p>
          <a:p>
            <a:pPr lvl="3"/>
            <a:r>
              <a:rPr lang="en-US" sz="1800" dirty="0"/>
              <a:t>Allows access to the operating system that Node.js is running on</a:t>
            </a:r>
          </a:p>
          <a:p>
            <a:pPr lvl="2"/>
            <a:r>
              <a:rPr lang="en-US" sz="2000" dirty="0"/>
              <a:t>Path</a:t>
            </a:r>
          </a:p>
          <a:p>
            <a:pPr lvl="3"/>
            <a:r>
              <a:rPr lang="en-US" sz="1800" dirty="0"/>
              <a:t>Enables access to file and directory paths</a:t>
            </a:r>
          </a:p>
          <a:p>
            <a:pPr lvl="2"/>
            <a:r>
              <a:rPr lang="en-US" sz="2000" dirty="0"/>
              <a:t>Process</a:t>
            </a:r>
          </a:p>
          <a:p>
            <a:pPr lvl="3"/>
            <a:r>
              <a:rPr lang="en-US" sz="1800" dirty="0"/>
              <a:t>Provides information and allows control over the current Node.js process</a:t>
            </a:r>
          </a:p>
          <a:p>
            <a:pPr lvl="2"/>
            <a:r>
              <a:rPr lang="en-US" sz="2000" dirty="0"/>
              <a:t>Query String</a:t>
            </a:r>
          </a:p>
          <a:p>
            <a:pPr lvl="3"/>
            <a:r>
              <a:rPr lang="en-US" sz="1800" dirty="0"/>
              <a:t>Allows for parsing and formatting URL queries</a:t>
            </a:r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Autofit/>
          </a:bodyPr>
          <a:lstStyle/>
          <a:p>
            <a:pPr lvl="2"/>
            <a:r>
              <a:rPr lang="en-US" sz="2000" dirty="0" err="1"/>
              <a:t>ReadLine</a:t>
            </a:r>
            <a:endParaRPr lang="en-US" sz="2000" dirty="0"/>
          </a:p>
          <a:p>
            <a:pPr lvl="3"/>
            <a:r>
              <a:rPr lang="en-US" sz="1800" dirty="0"/>
              <a:t>Enables an interface to read from a data stream</a:t>
            </a:r>
          </a:p>
          <a:p>
            <a:pPr lvl="2"/>
            <a:r>
              <a:rPr lang="en-US" sz="2000" dirty="0"/>
              <a:t>REPL</a:t>
            </a:r>
          </a:p>
          <a:p>
            <a:pPr lvl="3"/>
            <a:r>
              <a:rPr lang="en-US" sz="1800" dirty="0"/>
              <a:t>Allows developers to create a command shell</a:t>
            </a:r>
          </a:p>
          <a:p>
            <a:pPr lvl="2"/>
            <a:r>
              <a:rPr lang="en-US" sz="2000" dirty="0"/>
              <a:t>Stream</a:t>
            </a:r>
          </a:p>
          <a:p>
            <a:pPr lvl="3"/>
            <a:r>
              <a:rPr lang="en-US" sz="1800" dirty="0"/>
              <a:t>Provides an API to build objects with the stream interface</a:t>
            </a:r>
          </a:p>
          <a:p>
            <a:pPr lvl="2"/>
            <a:r>
              <a:rPr lang="en-US" sz="2000" dirty="0"/>
              <a:t>String decoder</a:t>
            </a:r>
          </a:p>
          <a:p>
            <a:pPr lvl="3"/>
            <a:r>
              <a:rPr lang="en-US" sz="1800" dirty="0"/>
              <a:t>Provides an API to decode buffer objects into strings</a:t>
            </a:r>
          </a:p>
          <a:p>
            <a:pPr lvl="2"/>
            <a:r>
              <a:rPr lang="en-US" sz="2000" dirty="0"/>
              <a:t>Timers</a:t>
            </a:r>
          </a:p>
          <a:p>
            <a:pPr lvl="3"/>
            <a:r>
              <a:rPr lang="en-US" sz="1800" dirty="0"/>
              <a:t>Allows for scheduling functions to be called in the future</a:t>
            </a:r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Autofit/>
          </a:bodyPr>
          <a:lstStyle/>
          <a:p>
            <a:pPr lvl="2"/>
            <a:r>
              <a:rPr lang="en-US" sz="1800" dirty="0"/>
              <a:t>TLS/SSL</a:t>
            </a:r>
          </a:p>
          <a:p>
            <a:pPr lvl="3"/>
            <a:r>
              <a:rPr lang="en-US" sz="1600" dirty="0"/>
              <a:t>Implements TLS and SSL protocols</a:t>
            </a:r>
          </a:p>
          <a:p>
            <a:pPr lvl="2"/>
            <a:r>
              <a:rPr lang="en-US" sz="1800" dirty="0"/>
              <a:t>URL</a:t>
            </a:r>
          </a:p>
          <a:p>
            <a:pPr lvl="3"/>
            <a:r>
              <a:rPr lang="en-US" sz="1600" dirty="0"/>
              <a:t>Enables URL resolution and parsing</a:t>
            </a:r>
          </a:p>
          <a:p>
            <a:pPr lvl="2"/>
            <a:r>
              <a:rPr lang="en-US" sz="1800" dirty="0"/>
              <a:t>Utilities</a:t>
            </a:r>
          </a:p>
          <a:p>
            <a:pPr lvl="3"/>
            <a:r>
              <a:rPr lang="en-US" sz="1600" dirty="0"/>
              <a:t>Provides support for various apps and modules</a:t>
            </a:r>
          </a:p>
          <a:p>
            <a:pPr lvl="2"/>
            <a:r>
              <a:rPr lang="en-US" sz="1800" dirty="0"/>
              <a:t>V8</a:t>
            </a:r>
          </a:p>
          <a:p>
            <a:pPr lvl="3"/>
            <a:r>
              <a:rPr lang="en-US" sz="1600" dirty="0"/>
              <a:t>Exposes APIs for the Node.js version of V8</a:t>
            </a:r>
          </a:p>
          <a:p>
            <a:pPr lvl="2"/>
            <a:r>
              <a:rPr lang="en-US" sz="1800" dirty="0"/>
              <a:t>VM</a:t>
            </a:r>
          </a:p>
          <a:p>
            <a:pPr lvl="3"/>
            <a:r>
              <a:rPr lang="en-US" sz="1600" dirty="0"/>
              <a:t>Allows for a V8 virtual machine to run and compile code</a:t>
            </a:r>
          </a:p>
          <a:p>
            <a:pPr lvl="2"/>
            <a:r>
              <a:rPr lang="en-US" sz="1800" dirty="0"/>
              <a:t>ZLIB</a:t>
            </a:r>
          </a:p>
          <a:p>
            <a:pPr lvl="3"/>
            <a:r>
              <a:rPr lang="en-US" sz="1600" dirty="0"/>
              <a:t>Enables compression using </a:t>
            </a:r>
            <a:r>
              <a:rPr lang="en-US" sz="1600" dirty="0" err="1"/>
              <a:t>Gzip</a:t>
            </a:r>
            <a:r>
              <a:rPr lang="en-US" sz="1600" dirty="0"/>
              <a:t> and Deflate/Inflate</a:t>
            </a:r>
          </a:p>
          <a:p>
            <a:pPr lvl="1" algn="just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sz="2400" dirty="0"/>
              <a:t>Download Node.js installer from </a:t>
            </a:r>
            <a:r>
              <a:rPr lang="en-US" sz="2400" dirty="0">
                <a:hlinkClick r:id="rId2"/>
              </a:rPr>
              <a:t>http://nodejs.org</a:t>
            </a:r>
            <a:endParaRPr lang="en-US" sz="2400" dirty="0"/>
          </a:p>
          <a:p>
            <a:r>
              <a:rPr lang="en-US" sz="2400" dirty="0"/>
              <a:t>Node.js installer installs the necessary files on your PC to get Node.js up and running</a:t>
            </a:r>
          </a:p>
          <a:p>
            <a:r>
              <a:rPr lang="en-US" sz="2400" dirty="0"/>
              <a:t>Node.js installation location</a:t>
            </a:r>
          </a:p>
          <a:p>
            <a:pPr lvl="1" algn="just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7360" y="1333501"/>
            <a:ext cx="573024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029975"/>
            <a:ext cx="3581400" cy="8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0552" y="1189920"/>
            <a:ext cx="465597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00150"/>
            <a:ext cx="4495800" cy="353187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Topics to be covered</a:t>
            </a:r>
          </a:p>
          <a:p>
            <a:pPr lvl="1" algn="just"/>
            <a:r>
              <a:rPr lang="en-US" dirty="0"/>
              <a:t>Introduction to Node.js</a:t>
            </a:r>
          </a:p>
          <a:p>
            <a:pPr lvl="1" algn="just"/>
            <a:r>
              <a:rPr lang="en-US" dirty="0"/>
              <a:t>Who uses Node.js?</a:t>
            </a:r>
          </a:p>
          <a:p>
            <a:pPr lvl="1" algn="just"/>
            <a:r>
              <a:rPr lang="en-US" dirty="0"/>
              <a:t>What is Node.js used for?</a:t>
            </a:r>
          </a:p>
          <a:p>
            <a:pPr lvl="1" algn="just"/>
            <a:r>
              <a:rPr lang="en-US" dirty="0"/>
              <a:t>What does Node.js come with?</a:t>
            </a:r>
          </a:p>
          <a:p>
            <a:pPr lvl="1" algn="just"/>
            <a:r>
              <a:rPr lang="en-US" dirty="0"/>
              <a:t>Download Node.js</a:t>
            </a:r>
          </a:p>
          <a:p>
            <a:pPr lvl="1" algn="just"/>
            <a:r>
              <a:rPr lang="en-US" dirty="0"/>
              <a:t>Installing Node.js</a:t>
            </a:r>
          </a:p>
          <a:p>
            <a:pPr lvl="1" algn="just"/>
            <a:r>
              <a:rPr lang="en-US" dirty="0"/>
              <a:t>Selecting a Node.js 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0552" y="1200150"/>
            <a:ext cx="4498797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0552" y="1200150"/>
            <a:ext cx="4505342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0552" y="1200150"/>
            <a:ext cx="4444297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0552" y="1123950"/>
            <a:ext cx="4572000" cy="363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0552" y="1155434"/>
            <a:ext cx="4572000" cy="354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0552" y="1200150"/>
            <a:ext cx="4482472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00150"/>
            <a:ext cx="45720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00150"/>
            <a:ext cx="7315200" cy="370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dirty="0"/>
              <a:t>Node – starts Node.js Java Script VM</a:t>
            </a:r>
          </a:p>
          <a:p>
            <a:r>
              <a:rPr lang="en-US" dirty="0" err="1"/>
              <a:t>Npm</a:t>
            </a:r>
            <a:r>
              <a:rPr lang="en-US" dirty="0"/>
              <a:t> – manages the Node.js packages</a:t>
            </a:r>
          </a:p>
          <a:p>
            <a:r>
              <a:rPr lang="en-US" dirty="0" err="1"/>
              <a:t>Node_modules</a:t>
            </a:r>
            <a:r>
              <a:rPr lang="en-US" dirty="0"/>
              <a:t> – consist of Node.js packages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19350"/>
            <a:ext cx="3657600" cy="214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dirty="0"/>
              <a:t>Verify Node.js Executables</a:t>
            </a:r>
          </a:p>
          <a:p>
            <a:pPr lvl="1"/>
            <a:r>
              <a:rPr lang="en-US" dirty="0"/>
              <a:t>To verify whether Node.js is installed and working </a:t>
            </a:r>
          </a:p>
          <a:p>
            <a:pPr lvl="2"/>
            <a:r>
              <a:rPr lang="en-US" dirty="0"/>
              <a:t>Execute the command “node” in command prompt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19350"/>
            <a:ext cx="8412480" cy="179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0"/>
            <a:ext cx="7848600" cy="353187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Node.js is a development framework based on Google’s V8 Java Script Engine for chrome web browser Topics to be covered</a:t>
            </a:r>
          </a:p>
          <a:p>
            <a:pPr lvl="1" algn="just">
              <a:buNone/>
            </a:pPr>
            <a:endParaRPr lang="en-US" dirty="0"/>
          </a:p>
        </p:txBody>
      </p:sp>
      <p:pic>
        <p:nvPicPr>
          <p:cNvPr id="5" name="Picture 4" descr="How the JavaScript V8 Engine of Chrome Work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188136"/>
            <a:ext cx="2590800" cy="144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dirty="0"/>
              <a:t>Verify Node.js Executables</a:t>
            </a:r>
          </a:p>
          <a:p>
            <a:pPr lvl="1"/>
            <a:r>
              <a:rPr lang="en-US" dirty="0"/>
              <a:t>To verify whether Node.js is installed and working 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962150"/>
            <a:ext cx="36766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962150"/>
            <a:ext cx="1828800" cy="28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pPr lvl="1" algn="just"/>
            <a:r>
              <a:rPr lang="en-US" dirty="0"/>
              <a:t>Node.js VM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89406"/>
            <a:ext cx="5486400" cy="273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dirty="0"/>
              <a:t>Console.log(“VIT Chennai”);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exit from console window</a:t>
            </a:r>
          </a:p>
          <a:p>
            <a:pPr lvl="1"/>
            <a:r>
              <a:rPr lang="en-US" dirty="0"/>
              <a:t>Ctrl + C  or Ctrl + d   - Windows</a:t>
            </a:r>
          </a:p>
          <a:p>
            <a:pPr lvl="1"/>
            <a:r>
              <a:rPr lang="en-US" dirty="0" err="1"/>
              <a:t>Cmd+C</a:t>
            </a:r>
            <a:r>
              <a:rPr lang="en-US" dirty="0"/>
              <a:t>  - Mac</a:t>
            </a:r>
          </a:p>
          <a:p>
            <a:pPr lvl="1" algn="just"/>
            <a:endParaRPr lang="en-US" dirty="0"/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57350"/>
            <a:ext cx="6477000" cy="171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dirty="0"/>
              <a:t>Verify </a:t>
            </a:r>
            <a:r>
              <a:rPr lang="en-US" dirty="0" err="1"/>
              <a:t>npm</a:t>
            </a:r>
            <a:r>
              <a:rPr lang="en-US" dirty="0"/>
              <a:t> command is working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version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581150"/>
            <a:ext cx="3200400" cy="340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Installing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Autofit/>
          </a:bodyPr>
          <a:lstStyle/>
          <a:p>
            <a:r>
              <a:rPr lang="en-US" sz="2400" dirty="0"/>
              <a:t>Selecting a Node.js IDE</a:t>
            </a:r>
          </a:p>
          <a:p>
            <a:pPr lvl="1"/>
            <a:r>
              <a:rPr lang="en-US" sz="2000" dirty="0"/>
              <a:t> Eclipse</a:t>
            </a:r>
          </a:p>
          <a:p>
            <a:pPr lvl="1"/>
            <a:r>
              <a:rPr lang="en-US" sz="2000" dirty="0" err="1"/>
              <a:t>WebStrom</a:t>
            </a:r>
            <a:endParaRPr lang="en-US" sz="2000" dirty="0"/>
          </a:p>
          <a:p>
            <a:pPr lvl="1"/>
            <a:r>
              <a:rPr lang="en-US" sz="2000" dirty="0"/>
              <a:t>Text Editor</a:t>
            </a:r>
          </a:p>
          <a:p>
            <a:pPr lvl="1"/>
            <a:r>
              <a:rPr lang="en-US" sz="2000" dirty="0"/>
              <a:t>Code  will be in </a:t>
            </a:r>
          </a:p>
          <a:p>
            <a:pPr lvl="2"/>
            <a:r>
              <a:rPr lang="en-US" sz="1800" dirty="0"/>
              <a:t>.</a:t>
            </a:r>
            <a:r>
              <a:rPr lang="en-US" sz="1800" dirty="0" err="1"/>
              <a:t>js</a:t>
            </a:r>
            <a:endParaRPr lang="en-US" sz="1800" dirty="0"/>
          </a:p>
          <a:p>
            <a:pPr lvl="2"/>
            <a:r>
              <a:rPr lang="en-US" sz="1800" dirty="0"/>
              <a:t>.</a:t>
            </a:r>
            <a:r>
              <a:rPr lang="en-US" sz="1800" dirty="0" err="1"/>
              <a:t>json</a:t>
            </a:r>
            <a:endParaRPr lang="en-US" sz="1800" dirty="0"/>
          </a:p>
          <a:p>
            <a:pPr lvl="2"/>
            <a:r>
              <a:rPr lang="en-US" sz="1800" dirty="0"/>
              <a:t>.html</a:t>
            </a:r>
          </a:p>
          <a:p>
            <a:pPr lvl="2"/>
            <a:r>
              <a:rPr lang="en-US" sz="1800" dirty="0"/>
              <a:t>.</a:t>
            </a:r>
            <a:r>
              <a:rPr lang="en-US" sz="1800" dirty="0" err="1"/>
              <a:t>css</a:t>
            </a:r>
            <a:endParaRPr lang="en-US" sz="1800" dirty="0"/>
          </a:p>
          <a:p>
            <a:pPr lvl="1" algn="just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924800" cy="353187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Code is written in Java Script </a:t>
            </a:r>
          </a:p>
          <a:p>
            <a:pPr algn="just"/>
            <a:r>
              <a:rPr lang="en-US" sz="2400" dirty="0"/>
              <a:t>V8 compiles the code into  machine code to be executed</a:t>
            </a:r>
          </a:p>
          <a:p>
            <a:pPr algn="just"/>
            <a:endParaRPr lang="en-US" sz="2400" dirty="0"/>
          </a:p>
          <a:p>
            <a:pPr lvl="1" algn="just">
              <a:buNone/>
            </a:pPr>
            <a:endParaRPr lang="en-US" dirty="0"/>
          </a:p>
        </p:txBody>
      </p:sp>
      <p:pic>
        <p:nvPicPr>
          <p:cNvPr id="6" name="Picture 5" descr="The V8 Engine and JavaScript Optimization Tips | DigitalOcea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647950"/>
            <a:ext cx="5105400" cy="196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Node.js</a:t>
            </a:r>
          </a:p>
          <a:p>
            <a:pPr lvl="1" algn="just"/>
            <a:r>
              <a:rPr lang="en-US" sz="2400" dirty="0"/>
              <a:t>Server side environment</a:t>
            </a:r>
          </a:p>
          <a:p>
            <a:pPr lvl="1" algn="just"/>
            <a:r>
              <a:rPr lang="en-US" sz="2400" dirty="0"/>
              <a:t>Run java script on server side </a:t>
            </a:r>
          </a:p>
          <a:p>
            <a:pPr algn="just"/>
            <a:r>
              <a:rPr lang="en-US" sz="2800" dirty="0"/>
              <a:t>Node.js is a great framework</a:t>
            </a:r>
          </a:p>
          <a:p>
            <a:pPr lvl="1" algn="just"/>
            <a:r>
              <a:rPr lang="en-US" sz="2400" dirty="0"/>
              <a:t>JavaScript end to end</a:t>
            </a:r>
          </a:p>
          <a:p>
            <a:pPr lvl="2" algn="just"/>
            <a:r>
              <a:rPr lang="en-US" sz="2000" dirty="0"/>
              <a:t>Both server side and client side scripts </a:t>
            </a:r>
          </a:p>
          <a:p>
            <a:pPr lvl="1" algn="just"/>
            <a:r>
              <a:rPr lang="en-US" sz="2400" dirty="0"/>
              <a:t>Event driven scalability</a:t>
            </a:r>
          </a:p>
          <a:p>
            <a:pPr lvl="2" algn="just"/>
            <a:r>
              <a:rPr lang="en-US" sz="2000" dirty="0"/>
              <a:t>Single Threaded and High scalable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pPr lvl="1" algn="just"/>
            <a:r>
              <a:rPr lang="en-US" sz="2800" dirty="0"/>
              <a:t>Extensibility</a:t>
            </a:r>
          </a:p>
          <a:p>
            <a:pPr lvl="2" algn="just"/>
            <a:r>
              <a:rPr lang="en-US" sz="2400" dirty="0"/>
              <a:t>Simple to install</a:t>
            </a:r>
          </a:p>
          <a:p>
            <a:pPr lvl="2" algn="just"/>
            <a:r>
              <a:rPr lang="en-US" sz="2400" dirty="0"/>
              <a:t>New modules  to extend</a:t>
            </a:r>
          </a:p>
          <a:p>
            <a:pPr lvl="1" algn="just"/>
            <a:r>
              <a:rPr lang="en-US" sz="2800" dirty="0"/>
              <a:t>Fast Implementation </a:t>
            </a:r>
          </a:p>
          <a:p>
            <a:pPr lvl="2" algn="just"/>
            <a:r>
              <a:rPr lang="en-US" sz="2400" dirty="0"/>
              <a:t>Easy to setup Node JS and develop in it 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sz="2800" dirty="0"/>
              <a:t>Node.js was developed in 2009 by Ryan Dahl</a:t>
            </a:r>
          </a:p>
          <a:p>
            <a:r>
              <a:rPr lang="en-US" sz="2800" dirty="0"/>
              <a:t>Node.js is environment </a:t>
            </a:r>
          </a:p>
          <a:p>
            <a:pPr lvl="1"/>
            <a:r>
              <a:rPr lang="en-US" sz="2400" dirty="0"/>
              <a:t>Clean</a:t>
            </a:r>
          </a:p>
          <a:p>
            <a:pPr lvl="1"/>
            <a:r>
              <a:rPr lang="en-US" sz="2400" dirty="0"/>
              <a:t>Easy to install, </a:t>
            </a:r>
          </a:p>
          <a:p>
            <a:pPr lvl="1"/>
            <a:r>
              <a:rPr lang="en-US" sz="2400" dirty="0"/>
              <a:t>configure and </a:t>
            </a:r>
          </a:p>
          <a:p>
            <a:pPr lvl="1"/>
            <a:r>
              <a:rPr lang="en-US" sz="2400" dirty="0"/>
              <a:t>Deploy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rmAutofit/>
          </a:bodyPr>
          <a:lstStyle/>
          <a:p>
            <a:r>
              <a:rPr lang="en-US" sz="2800" dirty="0"/>
              <a:t>Who uses Node.js?</a:t>
            </a:r>
          </a:p>
          <a:p>
            <a:pPr lvl="1"/>
            <a:r>
              <a:rPr lang="en-US" sz="2400" dirty="0"/>
              <a:t>Yahoo</a:t>
            </a:r>
          </a:p>
          <a:p>
            <a:pPr lvl="1"/>
            <a:r>
              <a:rPr lang="en-US" sz="2400" dirty="0"/>
              <a:t>LinkedIn</a:t>
            </a:r>
          </a:p>
          <a:p>
            <a:pPr lvl="1"/>
            <a:r>
              <a:rPr lang="en-US" sz="2400" dirty="0"/>
              <a:t>eBay</a:t>
            </a:r>
          </a:p>
          <a:p>
            <a:pPr lvl="1"/>
            <a:r>
              <a:rPr lang="en-US" sz="2400" dirty="0"/>
              <a:t>New York Times</a:t>
            </a:r>
          </a:p>
          <a:p>
            <a:pPr lvl="1"/>
            <a:r>
              <a:rPr lang="en-US" sz="2400" dirty="0"/>
              <a:t>Dow Jones</a:t>
            </a:r>
          </a:p>
          <a:p>
            <a:pPr lvl="1"/>
            <a:r>
              <a:rPr lang="en-US" sz="2400" dirty="0"/>
              <a:t>Microsoft</a:t>
            </a:r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334000" cy="914400"/>
          </a:xfrm>
        </p:spPr>
        <p:txBody>
          <a:bodyPr>
            <a:noAutofit/>
          </a:bodyPr>
          <a:lstStyle/>
          <a:p>
            <a:r>
              <a:rPr lang="en-IN" b="1" dirty="0"/>
              <a:t>Introduction to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8001000" cy="3531871"/>
          </a:xfrm>
        </p:spPr>
        <p:txBody>
          <a:bodyPr>
            <a:noAutofit/>
          </a:bodyPr>
          <a:lstStyle/>
          <a:p>
            <a:r>
              <a:rPr lang="en-US" sz="2800" dirty="0"/>
              <a:t>Who uses Node.js?</a:t>
            </a:r>
          </a:p>
          <a:p>
            <a:pPr lvl="1"/>
            <a:r>
              <a:rPr lang="en-US" sz="2400" dirty="0"/>
              <a:t>Yahoo</a:t>
            </a:r>
          </a:p>
          <a:p>
            <a:pPr lvl="1"/>
            <a:r>
              <a:rPr lang="en-US" sz="2400" dirty="0"/>
              <a:t>LinkedIn</a:t>
            </a:r>
          </a:p>
          <a:p>
            <a:pPr lvl="1"/>
            <a:r>
              <a:rPr lang="en-US" sz="2400" dirty="0"/>
              <a:t>eBay</a:t>
            </a:r>
          </a:p>
          <a:p>
            <a:pPr lvl="1"/>
            <a:r>
              <a:rPr lang="en-US" sz="2400" dirty="0"/>
              <a:t>New York Times</a:t>
            </a:r>
          </a:p>
          <a:p>
            <a:pPr lvl="1"/>
            <a:r>
              <a:rPr lang="en-US" sz="2400" dirty="0"/>
              <a:t>Dow Jones</a:t>
            </a:r>
          </a:p>
          <a:p>
            <a:pPr lvl="1"/>
            <a:r>
              <a:rPr lang="en-US" sz="2400" dirty="0"/>
              <a:t>Microsoft</a:t>
            </a:r>
          </a:p>
          <a:p>
            <a:pPr lvl="1" algn="just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2912</TotalTime>
  <Words>916</Words>
  <Application>Microsoft Office PowerPoint</Application>
  <PresentationFormat>On-screen Show (16:9)</PresentationFormat>
  <Paragraphs>217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Wingdings</vt:lpstr>
      <vt:lpstr>Perspective</vt:lpstr>
      <vt:lpstr>Application Development using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Introduction to Node 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  <vt:lpstr>Installing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Sandeep Satapathy</cp:lastModifiedBy>
  <cp:revision>103</cp:revision>
  <dcterms:created xsi:type="dcterms:W3CDTF">2006-08-16T00:00:00Z</dcterms:created>
  <dcterms:modified xsi:type="dcterms:W3CDTF">2022-11-09T10:11:38Z</dcterms:modified>
</cp:coreProperties>
</file>