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4"/>
  </p:notesMasterIdLst>
  <p:sldIdLst>
    <p:sldId id="256" r:id="rId2"/>
    <p:sldId id="285" r:id="rId3"/>
    <p:sldId id="334" r:id="rId4"/>
    <p:sldId id="371" r:id="rId5"/>
    <p:sldId id="372" r:id="rId6"/>
    <p:sldId id="328" r:id="rId7"/>
    <p:sldId id="335" r:id="rId8"/>
    <p:sldId id="336" r:id="rId9"/>
    <p:sldId id="337" r:id="rId10"/>
    <p:sldId id="338" r:id="rId11"/>
    <p:sldId id="339" r:id="rId12"/>
    <p:sldId id="340" r:id="rId13"/>
    <p:sldId id="344" r:id="rId14"/>
    <p:sldId id="341" r:id="rId15"/>
    <p:sldId id="342" r:id="rId16"/>
    <p:sldId id="367" r:id="rId17"/>
    <p:sldId id="343" r:id="rId18"/>
    <p:sldId id="345" r:id="rId19"/>
    <p:sldId id="346" r:id="rId20"/>
    <p:sldId id="347" r:id="rId21"/>
    <p:sldId id="348" r:id="rId22"/>
    <p:sldId id="368" r:id="rId23"/>
    <p:sldId id="369" r:id="rId24"/>
    <p:sldId id="349" r:id="rId25"/>
    <p:sldId id="350" r:id="rId26"/>
    <p:sldId id="37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26" y="77"/>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pPr/>
              <a:t>14-11-2022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pPr/>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70AAA96-1359-4D93-8D40-98841FAC8EC0}" type="datetime1">
              <a:rPr lang="en-US" smtClean="0"/>
              <a:t>11/14/2022</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F61F8C-AD64-4CEA-A3BB-043981783A5D}"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234FD-E254-482F-B97A-698051672D8A}"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A31F0-2257-4830-836A-E14C4EAD470F}" type="datetime1">
              <a:rPr lang="en-US" smtClean="0"/>
              <a:t>11/14/2022</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62B00-B3D7-4BF5-8B47-6B416AB763A5}"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8E6E973-C9B2-4649-A0D6-FADC14AA177E}"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7B765FC-E9F7-4DA4-A107-0F48875E9388}" type="datetime1">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016891-7EBB-4C16-B7DF-9C42B2885239}" type="datetime1">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D11C6-F6A0-4F2B-A847-2CF75E87EFA1}" type="datetime1">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A46C8-E7E1-4D57-B931-0AAB82CE037A}"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060DD-FCC4-4D7E-A0F9-D62666F44FD3}"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07E912A0-642B-49CD-ABC9-5A59F95E700F}" type="datetime1">
              <a:rPr lang="en-US" smtClean="0"/>
              <a:t>11/14/2022</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14350"/>
            <a:ext cx="4724400" cy="1946269"/>
          </a:xfrm>
        </p:spPr>
        <p:txBody>
          <a:bodyPr>
            <a:normAutofit fontScale="90000"/>
          </a:bodyPr>
          <a:lstStyle/>
          <a:p>
            <a:r>
              <a:rPr lang="en-US" dirty="0"/>
              <a:t>Application Development using Node JS</a:t>
            </a:r>
            <a:endParaRPr lang="en-IN" dirty="0"/>
          </a:p>
        </p:txBody>
      </p:sp>
      <p:sp>
        <p:nvSpPr>
          <p:cNvPr id="6" name="Slide Number Placeholder 5"/>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3" name="Content Placeholder 2"/>
          <p:cNvSpPr>
            <a:spLocks noGrp="1"/>
          </p:cNvSpPr>
          <p:nvPr>
            <p:ph idx="1"/>
          </p:nvPr>
        </p:nvSpPr>
        <p:spPr>
          <a:xfrm>
            <a:off x="457200" y="1200150"/>
            <a:ext cx="8305800" cy="3531871"/>
          </a:xfrm>
        </p:spPr>
        <p:txBody>
          <a:bodyPr>
            <a:normAutofit/>
          </a:bodyPr>
          <a:lstStyle/>
          <a:p>
            <a:r>
              <a:rPr lang="en-US" sz="2800" dirty="0"/>
              <a:t>Blocking I/O in Node.js</a:t>
            </a:r>
          </a:p>
          <a:p>
            <a:pPr lvl="1"/>
            <a:r>
              <a:rPr lang="en-US" sz="2400" dirty="0"/>
              <a:t>Ends the execution of a current thread and waits for a response before continuing. </a:t>
            </a:r>
          </a:p>
          <a:p>
            <a:pPr lvl="1"/>
            <a:r>
              <a:rPr lang="en-US" sz="2400" dirty="0"/>
              <a:t>Examples</a:t>
            </a:r>
          </a:p>
          <a:p>
            <a:pPr lvl="2"/>
            <a:r>
              <a:rPr lang="en-US" sz="2000" dirty="0"/>
              <a:t>Reading File</a:t>
            </a:r>
          </a:p>
          <a:p>
            <a:pPr lvl="2"/>
            <a:r>
              <a:rPr lang="en-US" sz="2000" dirty="0"/>
              <a:t>Querying a DB</a:t>
            </a:r>
          </a:p>
          <a:p>
            <a:pPr lvl="2"/>
            <a:r>
              <a:rPr lang="en-US" sz="2000" dirty="0"/>
              <a:t>Requesting a socket</a:t>
            </a:r>
          </a:p>
          <a:p>
            <a:pPr lvl="2"/>
            <a:r>
              <a:rPr lang="en-US" sz="2000" dirty="0"/>
              <a:t>Accessing a remote service</a:t>
            </a:r>
          </a:p>
          <a:p>
            <a:pPr lvl="1" algn="just">
              <a:buNone/>
            </a:pPr>
            <a:endParaRPr lang="en-US"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3347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3" name="Content Placeholder 2"/>
          <p:cNvSpPr>
            <a:spLocks noGrp="1"/>
          </p:cNvSpPr>
          <p:nvPr>
            <p:ph idx="1"/>
          </p:nvPr>
        </p:nvSpPr>
        <p:spPr>
          <a:xfrm>
            <a:off x="457200" y="1200150"/>
            <a:ext cx="8305800" cy="3531871"/>
          </a:xfrm>
        </p:spPr>
        <p:txBody>
          <a:bodyPr>
            <a:normAutofit/>
          </a:bodyPr>
          <a:lstStyle/>
          <a:p>
            <a:pPr lvl="1" algn="just"/>
            <a:r>
              <a:rPr lang="en-US" sz="2400" dirty="0"/>
              <a:t>Node.js Event Model</a:t>
            </a:r>
          </a:p>
          <a:p>
            <a:pPr lvl="1" algn="just">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2"/>
          <p:cNvPicPr>
            <a:picLocks noChangeAspect="1" noChangeArrowheads="1"/>
          </p:cNvPicPr>
          <p:nvPr/>
        </p:nvPicPr>
        <p:blipFill>
          <a:blip r:embed="rId2"/>
          <a:srcRect/>
          <a:stretch>
            <a:fillRect/>
          </a:stretch>
        </p:blipFill>
        <p:spPr bwMode="auto">
          <a:xfrm>
            <a:off x="2240459" y="1733550"/>
            <a:ext cx="4769941" cy="27432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3" name="Content Placeholder 2"/>
          <p:cNvSpPr>
            <a:spLocks noGrp="1"/>
          </p:cNvSpPr>
          <p:nvPr>
            <p:ph idx="1"/>
          </p:nvPr>
        </p:nvSpPr>
        <p:spPr>
          <a:xfrm>
            <a:off x="457200" y="1200150"/>
            <a:ext cx="8305800" cy="3531871"/>
          </a:xfrm>
        </p:spPr>
        <p:txBody>
          <a:bodyPr>
            <a:normAutofit/>
          </a:bodyPr>
          <a:lstStyle/>
          <a:p>
            <a:r>
              <a:rPr lang="en-US" sz="2800" dirty="0"/>
              <a:t>Conversation Example</a:t>
            </a:r>
          </a:p>
          <a:p>
            <a:pPr lvl="1"/>
            <a:r>
              <a:rPr lang="en-US" sz="2400" dirty="0"/>
              <a:t>Traditional Web Server Threaded Model</a:t>
            </a:r>
          </a:p>
          <a:p>
            <a:pPr lvl="1"/>
            <a:r>
              <a:rPr lang="en-US" sz="2400" dirty="0"/>
              <a:t>Node.js Event Model</a:t>
            </a:r>
          </a:p>
          <a:p>
            <a:pPr lvl="1"/>
            <a:endParaRPr lang="en-US" sz="2400" dirty="0"/>
          </a:p>
          <a:p>
            <a:pPr lvl="1" algn="just"/>
            <a:endParaRPr lang="en-US" sz="3200" dirty="0"/>
          </a:p>
          <a:p>
            <a:pPr lvl="1" algn="just">
              <a:buNone/>
            </a:pPr>
            <a:endParaRPr lang="en-US"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63347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914400" y="1726386"/>
            <a:ext cx="7315200" cy="2521764"/>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381" y="361950"/>
            <a:ext cx="7417419" cy="914400"/>
          </a:xfrm>
        </p:spPr>
        <p:txBody>
          <a:bodyPr>
            <a:noAutofit/>
          </a:bodyPr>
          <a:lstStyle/>
          <a:p>
            <a:r>
              <a:rPr lang="en-US" sz="3600" dirty="0"/>
              <a:t>Adding work to the Event Queue</a:t>
            </a:r>
            <a:endParaRPr lang="en-IN" dirty="0"/>
          </a:p>
        </p:txBody>
      </p:sp>
      <p:sp>
        <p:nvSpPr>
          <p:cNvPr id="3" name="Content Placeholder 2"/>
          <p:cNvSpPr>
            <a:spLocks noGrp="1"/>
          </p:cNvSpPr>
          <p:nvPr>
            <p:ph idx="1"/>
          </p:nvPr>
        </p:nvSpPr>
        <p:spPr>
          <a:xfrm>
            <a:off x="457200" y="1200150"/>
            <a:ext cx="8305800" cy="3531871"/>
          </a:xfrm>
        </p:spPr>
        <p:txBody>
          <a:bodyPr>
            <a:normAutofit/>
          </a:bodyPr>
          <a:lstStyle/>
          <a:p>
            <a:r>
              <a:rPr lang="en-US" sz="3200" dirty="0"/>
              <a:t>Implementing Timers</a:t>
            </a:r>
          </a:p>
          <a:p>
            <a:pPr lvl="1"/>
            <a:r>
              <a:rPr lang="en-US" sz="2800" dirty="0"/>
              <a:t>It provides a facility to delay execution of  code for a period of time</a:t>
            </a:r>
          </a:p>
          <a:p>
            <a:pPr lvl="1"/>
            <a:r>
              <a:rPr lang="en-US" sz="2800" dirty="0"/>
              <a:t>Three types of timers in Node.js</a:t>
            </a:r>
          </a:p>
          <a:p>
            <a:pPr lvl="2"/>
            <a:r>
              <a:rPr lang="en-US" sz="2400" dirty="0"/>
              <a:t>Timeout</a:t>
            </a:r>
          </a:p>
          <a:p>
            <a:pPr lvl="2"/>
            <a:r>
              <a:rPr lang="en-US" sz="2400" dirty="0"/>
              <a:t>Interval</a:t>
            </a:r>
          </a:p>
          <a:p>
            <a:pPr lvl="2"/>
            <a:r>
              <a:rPr lang="en-US" sz="2400" dirty="0"/>
              <a:t>Immediate timers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4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Adding work to the Event Queue</a:t>
            </a:r>
            <a:endParaRPr lang="en-IN" dirty="0"/>
          </a:p>
        </p:txBody>
      </p:sp>
      <p:sp>
        <p:nvSpPr>
          <p:cNvPr id="3" name="Content Placeholder 2"/>
          <p:cNvSpPr>
            <a:spLocks noGrp="1"/>
          </p:cNvSpPr>
          <p:nvPr>
            <p:ph idx="1"/>
          </p:nvPr>
        </p:nvSpPr>
        <p:spPr>
          <a:xfrm>
            <a:off x="457200" y="1200150"/>
            <a:ext cx="8305800" cy="3531871"/>
          </a:xfrm>
        </p:spPr>
        <p:txBody>
          <a:bodyPr>
            <a:normAutofit/>
          </a:bodyPr>
          <a:lstStyle/>
          <a:p>
            <a:r>
              <a:rPr lang="en-US" sz="2800" dirty="0"/>
              <a:t>Delaying work with Timeouts</a:t>
            </a:r>
          </a:p>
          <a:p>
            <a:pPr lvl="1"/>
            <a:r>
              <a:rPr lang="en-US" sz="2400" dirty="0" err="1"/>
              <a:t>setTimeout</a:t>
            </a:r>
            <a:r>
              <a:rPr lang="en-US" sz="2400" dirty="0"/>
              <a:t>(</a:t>
            </a:r>
            <a:r>
              <a:rPr lang="en-US" sz="2400" dirty="0" err="1"/>
              <a:t>callback,delayMilliSeconds</a:t>
            </a:r>
            <a:r>
              <a:rPr lang="en-US" sz="2400" dirty="0"/>
              <a:t>, [</a:t>
            </a:r>
            <a:r>
              <a:rPr lang="en-US" sz="2400" dirty="0" err="1"/>
              <a:t>args</a:t>
            </a:r>
            <a:r>
              <a:rPr lang="en-US" sz="2400" dirty="0"/>
              <a:t>])</a:t>
            </a:r>
          </a:p>
          <a:p>
            <a:pPr lvl="1"/>
            <a:r>
              <a:rPr lang="en-US" sz="2400" dirty="0" err="1"/>
              <a:t>ClearTimeout</a:t>
            </a:r>
            <a:r>
              <a:rPr lang="en-US" sz="2400" dirty="0"/>
              <a:t>(</a:t>
            </a:r>
            <a:r>
              <a:rPr lang="en-US" sz="2400" dirty="0" err="1"/>
              <a:t>timeoutId</a:t>
            </a:r>
            <a:r>
              <a:rPr lang="en-US" sz="2400" dirty="0"/>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633470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0D8765C-5062-B95F-F10C-75D2D7D15193}"/>
              </a:ext>
            </a:extLst>
          </p:cNvPr>
          <p:cNvPicPr>
            <a:picLocks noGrp="1" noChangeAspect="1"/>
          </p:cNvPicPr>
          <p:nvPr>
            <p:ph idx="1"/>
          </p:nvPr>
        </p:nvPicPr>
        <p:blipFill>
          <a:blip r:embed="rId2"/>
          <a:stretch>
            <a:fillRect/>
          </a:stretch>
        </p:blipFill>
        <p:spPr>
          <a:xfrm>
            <a:off x="161513" y="411598"/>
            <a:ext cx="7623504" cy="2739577"/>
          </a:xfrm>
        </p:spPr>
      </p:pic>
      <p:sp>
        <p:nvSpPr>
          <p:cNvPr id="4" name="Slide Number Placeholder 3">
            <a:extLst>
              <a:ext uri="{FF2B5EF4-FFF2-40B4-BE49-F238E27FC236}">
                <a16:creationId xmlns:a16="http://schemas.microsoft.com/office/drawing/2014/main" id="{BF4BA5C1-F176-479E-8FC5-F332D0F2B689}"/>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Picture 7">
            <a:extLst>
              <a:ext uri="{FF2B5EF4-FFF2-40B4-BE49-F238E27FC236}">
                <a16:creationId xmlns:a16="http://schemas.microsoft.com/office/drawing/2014/main" id="{C5A5F481-779B-5509-D782-604C5F72731D}"/>
              </a:ext>
            </a:extLst>
          </p:cNvPr>
          <p:cNvPicPr>
            <a:picLocks noChangeAspect="1"/>
          </p:cNvPicPr>
          <p:nvPr/>
        </p:nvPicPr>
        <p:blipFill>
          <a:blip r:embed="rId3"/>
          <a:stretch>
            <a:fillRect/>
          </a:stretch>
        </p:blipFill>
        <p:spPr>
          <a:xfrm>
            <a:off x="159015" y="3486150"/>
            <a:ext cx="8521262" cy="1371600"/>
          </a:xfrm>
          <a:prstGeom prst="rect">
            <a:avLst/>
          </a:prstGeom>
        </p:spPr>
      </p:pic>
    </p:spTree>
    <p:extLst>
      <p:ext uri="{BB962C8B-B14F-4D97-AF65-F5344CB8AC3E}">
        <p14:creationId xmlns:p14="http://schemas.microsoft.com/office/powerpoint/2010/main" val="3009678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08" y="67555"/>
            <a:ext cx="6705600" cy="914400"/>
          </a:xfrm>
        </p:spPr>
        <p:txBody>
          <a:bodyPr>
            <a:noAutofit/>
          </a:bodyPr>
          <a:lstStyle/>
          <a:p>
            <a:r>
              <a:rPr lang="en-US" sz="3600" dirty="0"/>
              <a:t>Delaying work with Timeouts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2338390" y="1200150"/>
            <a:ext cx="4543419" cy="3532188"/>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61950"/>
            <a:ext cx="7162800" cy="914400"/>
          </a:xfrm>
        </p:spPr>
        <p:txBody>
          <a:bodyPr>
            <a:noAutofit/>
          </a:bodyPr>
          <a:lstStyle/>
          <a:p>
            <a:r>
              <a:rPr lang="en-US" sz="3600" dirty="0"/>
              <a:t>Delaying work with Timeouts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9" name="Picture 2"/>
          <p:cNvPicPr>
            <a:picLocks noChangeAspect="1" noChangeArrowheads="1"/>
          </p:cNvPicPr>
          <p:nvPr/>
        </p:nvPicPr>
        <p:blipFill>
          <a:blip r:embed="rId2"/>
          <a:srcRect/>
          <a:stretch>
            <a:fillRect/>
          </a:stretch>
        </p:blipFill>
        <p:spPr bwMode="auto">
          <a:xfrm>
            <a:off x="990600" y="1885950"/>
            <a:ext cx="7315200" cy="256507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391400" cy="914400"/>
          </a:xfrm>
        </p:spPr>
        <p:txBody>
          <a:bodyPr>
            <a:noAutofit/>
          </a:bodyPr>
          <a:lstStyle/>
          <a:p>
            <a:r>
              <a:rPr lang="en-US" dirty="0"/>
              <a:t>Adding work to the Event Queue</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8" name="Content Placeholder 7"/>
          <p:cNvSpPr>
            <a:spLocks noGrp="1"/>
          </p:cNvSpPr>
          <p:nvPr>
            <p:ph idx="1"/>
          </p:nvPr>
        </p:nvSpPr>
        <p:spPr>
          <a:xfrm>
            <a:off x="914400" y="1352551"/>
            <a:ext cx="7315200" cy="3379470"/>
          </a:xfrm>
        </p:spPr>
        <p:txBody>
          <a:bodyPr>
            <a:normAutofit/>
          </a:bodyPr>
          <a:lstStyle/>
          <a:p>
            <a:r>
              <a:rPr lang="en-US" sz="2800" dirty="0"/>
              <a:t>Performing Periodic work with Intervals</a:t>
            </a:r>
          </a:p>
          <a:p>
            <a:pPr lvl="1"/>
            <a:r>
              <a:rPr lang="en-US" sz="2400" dirty="0" err="1"/>
              <a:t>setInterval</a:t>
            </a:r>
            <a:r>
              <a:rPr lang="en-US" sz="2400" dirty="0"/>
              <a:t>(</a:t>
            </a:r>
            <a:r>
              <a:rPr lang="en-US" sz="2400" dirty="0" err="1"/>
              <a:t>callback,delayMilliSeconds</a:t>
            </a:r>
            <a:r>
              <a:rPr lang="en-US" sz="2400" dirty="0"/>
              <a:t>, [</a:t>
            </a:r>
            <a:r>
              <a:rPr lang="en-US" sz="2400" dirty="0" err="1"/>
              <a:t>args</a:t>
            </a:r>
            <a:r>
              <a:rPr lang="en-US" sz="2400" dirty="0"/>
              <a:t>])</a:t>
            </a:r>
          </a:p>
          <a:p>
            <a:pPr lvl="1"/>
            <a:r>
              <a:rPr lang="en-US" sz="2400" dirty="0" err="1"/>
              <a:t>ClearInterval</a:t>
            </a:r>
            <a:r>
              <a:rPr lang="en-US" sz="2400" dirty="0"/>
              <a:t>(</a:t>
            </a:r>
            <a:r>
              <a:rPr lang="en-US" sz="2400" dirty="0" err="1"/>
              <a:t>IntervalId</a:t>
            </a:r>
            <a:r>
              <a:rPr lang="en-US" sz="2400" dirty="0"/>
              <a:t>)</a:t>
            </a:r>
          </a:p>
          <a:p>
            <a:endParaRPr lang="en-US" sz="2800" dirty="0"/>
          </a:p>
        </p:txBody>
      </p:sp>
    </p:spTree>
    <p:extLst>
      <p:ext uri="{BB962C8B-B14F-4D97-AF65-F5344CB8AC3E}">
        <p14:creationId xmlns:p14="http://schemas.microsoft.com/office/powerpoint/2010/main" val="163347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33350"/>
            <a:ext cx="5334000" cy="914400"/>
          </a:xfrm>
        </p:spPr>
        <p:txBody>
          <a:bodyPr>
            <a:noAutofit/>
          </a:bodyPr>
          <a:lstStyle/>
          <a:p>
            <a:r>
              <a:rPr lang="en-IN" b="1" dirty="0"/>
              <a:t>Node JS</a:t>
            </a:r>
            <a:endParaRPr lang="en-IN" dirty="0"/>
          </a:p>
        </p:txBody>
      </p:sp>
      <p:sp>
        <p:nvSpPr>
          <p:cNvPr id="3" name="Content Placeholder 2"/>
          <p:cNvSpPr>
            <a:spLocks noGrp="1"/>
          </p:cNvSpPr>
          <p:nvPr>
            <p:ph idx="1"/>
          </p:nvPr>
        </p:nvSpPr>
        <p:spPr>
          <a:xfrm>
            <a:off x="1600200" y="1123950"/>
            <a:ext cx="6172200" cy="3531871"/>
          </a:xfrm>
        </p:spPr>
        <p:txBody>
          <a:bodyPr>
            <a:normAutofit/>
          </a:bodyPr>
          <a:lstStyle/>
          <a:p>
            <a:pPr algn="just"/>
            <a:r>
              <a:rPr lang="en-US" dirty="0"/>
              <a:t>Topics to be covered</a:t>
            </a:r>
          </a:p>
          <a:p>
            <a:pPr lvl="1" algn="just"/>
            <a:r>
              <a:rPr lang="en-US" dirty="0"/>
              <a:t>Understanding Node.js Event Model</a:t>
            </a:r>
          </a:p>
          <a:p>
            <a:pPr lvl="1" algn="just"/>
            <a:r>
              <a:rPr lang="en-US" dirty="0"/>
              <a:t>Blocking  I/O in Node.js</a:t>
            </a:r>
          </a:p>
          <a:p>
            <a:pPr lvl="1" algn="just"/>
            <a:r>
              <a:rPr lang="en-US" dirty="0"/>
              <a:t>Adding work to the Event Queue</a:t>
            </a:r>
          </a:p>
          <a:p>
            <a:pPr lvl="1" algn="just"/>
            <a:r>
              <a:rPr lang="en-US" dirty="0"/>
              <a:t>Using </a:t>
            </a:r>
            <a:r>
              <a:rPr lang="en-US" dirty="0" err="1"/>
              <a:t>nextTick</a:t>
            </a:r>
            <a:r>
              <a:rPr lang="en-US" dirty="0"/>
              <a:t> to schedule work</a:t>
            </a:r>
          </a:p>
          <a:p>
            <a:pPr lvl="1" algn="just"/>
            <a:r>
              <a:rPr lang="en-US" dirty="0"/>
              <a:t>Implementing Event Emitters and Listeners</a:t>
            </a:r>
          </a:p>
          <a:p>
            <a:pPr lvl="1" algn="just"/>
            <a:r>
              <a:rPr lang="en-US" dirty="0"/>
              <a:t>Implementing Callbacks</a:t>
            </a:r>
          </a:p>
          <a:p>
            <a:pPr lvl="1" algn="just"/>
            <a:r>
              <a:rPr lang="en-US" dirty="0"/>
              <a:t>Implementing Closure in Callbacks</a:t>
            </a:r>
          </a:p>
          <a:p>
            <a:pPr lvl="1" algn="just"/>
            <a:r>
              <a:rPr lang="en-US" dirty="0"/>
              <a:t>Chaining Callbacks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3347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Performing Periodic work with Intervals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Picture 3"/>
          <p:cNvPicPr>
            <a:picLocks noGrp="1" noChangeAspect="1" noChangeArrowheads="1"/>
          </p:cNvPicPr>
          <p:nvPr>
            <p:ph idx="1"/>
          </p:nvPr>
        </p:nvPicPr>
        <p:blipFill>
          <a:blip r:embed="rId2"/>
          <a:srcRect/>
          <a:stretch>
            <a:fillRect/>
          </a:stretch>
        </p:blipFill>
        <p:spPr bwMode="auto">
          <a:xfrm>
            <a:off x="1981200" y="1352550"/>
            <a:ext cx="4353714" cy="3379788"/>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Performing Periodic work with Intervals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pic>
        <p:nvPicPr>
          <p:cNvPr id="7" name="Picture 2"/>
          <p:cNvPicPr>
            <a:picLocks noChangeAspect="1" noChangeArrowheads="1"/>
          </p:cNvPicPr>
          <p:nvPr/>
        </p:nvPicPr>
        <p:blipFill>
          <a:blip r:embed="rId2"/>
          <a:srcRect/>
          <a:stretch>
            <a:fillRect/>
          </a:stretch>
        </p:blipFill>
        <p:spPr bwMode="auto">
          <a:xfrm>
            <a:off x="1981200" y="1352550"/>
            <a:ext cx="4200525" cy="32004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5B00777-D5F3-0107-EA2F-0E0CA0EFC0BE}"/>
              </a:ext>
            </a:extLst>
          </p:cNvPr>
          <p:cNvPicPr>
            <a:picLocks noGrp="1" noChangeAspect="1"/>
          </p:cNvPicPr>
          <p:nvPr>
            <p:ph idx="1"/>
          </p:nvPr>
        </p:nvPicPr>
        <p:blipFill>
          <a:blip r:embed="rId2"/>
          <a:stretch>
            <a:fillRect/>
          </a:stretch>
        </p:blipFill>
        <p:spPr>
          <a:xfrm>
            <a:off x="687174" y="285750"/>
            <a:ext cx="7086600" cy="4624589"/>
          </a:xfrm>
        </p:spPr>
      </p:pic>
      <p:sp>
        <p:nvSpPr>
          <p:cNvPr id="4" name="Slide Number Placeholder 3">
            <a:extLst>
              <a:ext uri="{FF2B5EF4-FFF2-40B4-BE49-F238E27FC236}">
                <a16:creationId xmlns:a16="http://schemas.microsoft.com/office/drawing/2014/main" id="{35FB111A-817B-4DAF-47F3-42BFE00E2203}"/>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260298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3A8EEB8-8D7C-47B2-4573-538C29036A0C}"/>
              </a:ext>
            </a:extLst>
          </p:cNvPr>
          <p:cNvPicPr>
            <a:picLocks noGrp="1" noChangeAspect="1"/>
          </p:cNvPicPr>
          <p:nvPr>
            <p:ph idx="1"/>
          </p:nvPr>
        </p:nvPicPr>
        <p:blipFill>
          <a:blip r:embed="rId2"/>
          <a:stretch>
            <a:fillRect/>
          </a:stretch>
        </p:blipFill>
        <p:spPr>
          <a:xfrm>
            <a:off x="624482" y="1200150"/>
            <a:ext cx="7895036" cy="3124200"/>
          </a:xfrm>
        </p:spPr>
      </p:pic>
      <p:sp>
        <p:nvSpPr>
          <p:cNvPr id="4" name="Slide Number Placeholder 3">
            <a:extLst>
              <a:ext uri="{FF2B5EF4-FFF2-40B4-BE49-F238E27FC236}">
                <a16:creationId xmlns:a16="http://schemas.microsoft.com/office/drawing/2014/main" id="{7AC3A6F2-A38F-110E-D435-04CF928DE6FF}"/>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063524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0"/>
            <a:ext cx="76962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8" name="Content Placeholder 7"/>
          <p:cNvSpPr>
            <a:spLocks noGrp="1"/>
          </p:cNvSpPr>
          <p:nvPr>
            <p:ph idx="1"/>
          </p:nvPr>
        </p:nvSpPr>
        <p:spPr>
          <a:xfrm>
            <a:off x="914400" y="1352551"/>
            <a:ext cx="7315200" cy="3379470"/>
          </a:xfrm>
        </p:spPr>
        <p:txBody>
          <a:bodyPr>
            <a:noAutofit/>
          </a:bodyPr>
          <a:lstStyle/>
          <a:p>
            <a:r>
              <a:rPr lang="en-US" sz="2400" dirty="0"/>
              <a:t>Performing immediate work with an Immediate timer</a:t>
            </a:r>
          </a:p>
          <a:p>
            <a:pPr lvl="1"/>
            <a:r>
              <a:rPr lang="en-US" sz="2000" dirty="0" err="1"/>
              <a:t>setImmediate</a:t>
            </a:r>
            <a:r>
              <a:rPr lang="en-US" sz="2000" dirty="0"/>
              <a:t>(callback, [</a:t>
            </a:r>
            <a:r>
              <a:rPr lang="en-US" sz="2000" dirty="0" err="1"/>
              <a:t>args</a:t>
            </a:r>
            <a:r>
              <a:rPr lang="en-US" sz="2000" dirty="0"/>
              <a:t>])</a:t>
            </a:r>
          </a:p>
          <a:p>
            <a:pPr lvl="1"/>
            <a:r>
              <a:rPr lang="en-US" sz="2000" dirty="0" err="1"/>
              <a:t>ClearImmediate</a:t>
            </a:r>
            <a:r>
              <a:rPr lang="en-US" sz="2000" dirty="0"/>
              <a:t>(</a:t>
            </a:r>
            <a:r>
              <a:rPr lang="en-US" sz="2000" dirty="0" err="1"/>
              <a:t>immediateId</a:t>
            </a:r>
            <a:r>
              <a:rPr lang="en-US" sz="2000" dirty="0"/>
              <a:t>)</a:t>
            </a:r>
          </a:p>
          <a:p>
            <a:r>
              <a:rPr lang="en-US" sz="2400" dirty="0"/>
              <a:t>Dereferencing  Timers from Event Loop</a:t>
            </a:r>
          </a:p>
          <a:p>
            <a:pPr lvl="1"/>
            <a:r>
              <a:rPr lang="en-US" sz="2000" dirty="0" err="1"/>
              <a:t>unref</a:t>
            </a:r>
            <a:r>
              <a:rPr lang="en-US" sz="2000" dirty="0"/>
              <a:t>()</a:t>
            </a:r>
          </a:p>
          <a:p>
            <a:r>
              <a:rPr lang="en-US" sz="2400" dirty="0" err="1"/>
              <a:t>Rereferencing</a:t>
            </a:r>
            <a:r>
              <a:rPr lang="en-US" sz="2400" dirty="0"/>
              <a:t>  Timers from Event Loop</a:t>
            </a:r>
          </a:p>
          <a:p>
            <a:pPr lvl="1"/>
            <a:r>
              <a:rPr lang="en-US" sz="2000" dirty="0"/>
              <a:t>ref()</a:t>
            </a:r>
          </a:p>
          <a:p>
            <a:pPr>
              <a:buNone/>
            </a:pPr>
            <a:endParaRPr lang="en-US" sz="3200" dirty="0"/>
          </a:p>
        </p:txBody>
      </p:sp>
    </p:spTree>
    <p:extLst>
      <p:ext uri="{BB962C8B-B14F-4D97-AF65-F5344CB8AC3E}">
        <p14:creationId xmlns:p14="http://schemas.microsoft.com/office/powerpoint/2010/main" val="1633470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61950"/>
            <a:ext cx="6172200" cy="914400"/>
          </a:xfrm>
        </p:spPr>
        <p:txBody>
          <a:bodyPr>
            <a:noAutofit/>
          </a:bodyPr>
          <a:lstStyle/>
          <a:p>
            <a:r>
              <a:rPr lang="en-US" dirty="0"/>
              <a:t>Performing immediate work with an Immediate timer</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1938336" y="1775619"/>
            <a:ext cx="5702968" cy="27432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EACD8C-1EBA-5200-8719-F04966C499EA}"/>
              </a:ext>
            </a:extLst>
          </p:cNvPr>
          <p:cNvPicPr>
            <a:picLocks noGrp="1" noChangeAspect="1"/>
          </p:cNvPicPr>
          <p:nvPr>
            <p:ph idx="1"/>
          </p:nvPr>
        </p:nvPicPr>
        <p:blipFill>
          <a:blip r:embed="rId2"/>
          <a:stretch>
            <a:fillRect/>
          </a:stretch>
        </p:blipFill>
        <p:spPr>
          <a:xfrm>
            <a:off x="1447800" y="137575"/>
            <a:ext cx="6248400" cy="4868350"/>
          </a:xfrm>
        </p:spPr>
      </p:pic>
      <p:sp>
        <p:nvSpPr>
          <p:cNvPr id="4" name="Slide Number Placeholder 3">
            <a:extLst>
              <a:ext uri="{FF2B5EF4-FFF2-40B4-BE49-F238E27FC236}">
                <a16:creationId xmlns:a16="http://schemas.microsoft.com/office/drawing/2014/main" id="{4B58AD51-934C-21DB-B57E-76A171BF89C6}"/>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499101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8" name="Content Placeholder 7"/>
          <p:cNvSpPr>
            <a:spLocks noGrp="1"/>
          </p:cNvSpPr>
          <p:nvPr>
            <p:ph idx="1"/>
          </p:nvPr>
        </p:nvSpPr>
        <p:spPr>
          <a:xfrm>
            <a:off x="914400" y="1352551"/>
            <a:ext cx="7315200" cy="3379470"/>
          </a:xfrm>
        </p:spPr>
        <p:txBody>
          <a:bodyPr>
            <a:noAutofit/>
          </a:bodyPr>
          <a:lstStyle/>
          <a:p>
            <a:r>
              <a:rPr lang="en-US" sz="2800" dirty="0"/>
              <a:t>Using </a:t>
            </a:r>
            <a:r>
              <a:rPr lang="en-US" sz="2800" dirty="0" err="1"/>
              <a:t>nextTick</a:t>
            </a:r>
            <a:r>
              <a:rPr lang="en-US" sz="2800" dirty="0"/>
              <a:t> to schedule work</a:t>
            </a:r>
          </a:p>
          <a:p>
            <a:pPr lvl="1"/>
            <a:r>
              <a:rPr lang="en-US" sz="2400" dirty="0" err="1"/>
              <a:t>process.nextTick</a:t>
            </a:r>
            <a:r>
              <a:rPr lang="en-US" sz="2400" dirty="0"/>
              <a:t>() executes before the I/O events are triggered</a:t>
            </a:r>
          </a:p>
          <a:p>
            <a:pPr lvl="1"/>
            <a:r>
              <a:rPr lang="en-US" sz="2400" dirty="0" err="1"/>
              <a:t>Process.maxTickDepth</a:t>
            </a:r>
            <a:r>
              <a:rPr lang="en-US" sz="2400" dirty="0"/>
              <a:t>  -    1000</a:t>
            </a:r>
          </a:p>
          <a:p>
            <a:pPr lvl="2"/>
            <a:r>
              <a:rPr lang="en-US" sz="2000" dirty="0"/>
              <a:t>To avoid starvation</a:t>
            </a:r>
          </a:p>
          <a:p>
            <a:pPr lvl="1"/>
            <a:r>
              <a:rPr lang="en-US" sz="2400" dirty="0"/>
              <a:t>To implement a sequence of blocking </a:t>
            </a:r>
            <a:r>
              <a:rPr lang="en-US" sz="2400" dirty="0" err="1"/>
              <a:t>fs</a:t>
            </a:r>
            <a:r>
              <a:rPr lang="en-US" sz="2400" dirty="0"/>
              <a:t> calls , immediate timers, and </a:t>
            </a:r>
            <a:r>
              <a:rPr lang="en-US" sz="2400" dirty="0" err="1"/>
              <a:t>nextTick</a:t>
            </a:r>
            <a:r>
              <a:rPr lang="en-US" sz="2400" dirty="0"/>
              <a:t>()</a:t>
            </a:r>
          </a:p>
        </p:txBody>
      </p:sp>
    </p:spTree>
    <p:extLst>
      <p:ext uri="{BB962C8B-B14F-4D97-AF65-F5344CB8AC3E}">
        <p14:creationId xmlns:p14="http://schemas.microsoft.com/office/powerpoint/2010/main" val="163347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7" name="Picture 3"/>
          <p:cNvPicPr>
            <a:picLocks noChangeAspect="1" noChangeArrowheads="1"/>
          </p:cNvPicPr>
          <p:nvPr/>
        </p:nvPicPr>
        <p:blipFill>
          <a:blip r:embed="rId2"/>
          <a:srcRect/>
          <a:stretch>
            <a:fillRect/>
          </a:stretch>
        </p:blipFill>
        <p:spPr bwMode="auto">
          <a:xfrm>
            <a:off x="1832980" y="1276350"/>
            <a:ext cx="4263020" cy="36576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968098" y="1581150"/>
            <a:ext cx="7032902" cy="27432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3" name="Content Placeholder 2"/>
          <p:cNvSpPr>
            <a:spLocks noGrp="1"/>
          </p:cNvSpPr>
          <p:nvPr>
            <p:ph idx="1"/>
          </p:nvPr>
        </p:nvSpPr>
        <p:spPr>
          <a:xfrm>
            <a:off x="838200" y="1200150"/>
            <a:ext cx="7924800" cy="3531871"/>
          </a:xfrm>
        </p:spPr>
        <p:txBody>
          <a:bodyPr>
            <a:normAutofit/>
          </a:bodyPr>
          <a:lstStyle/>
          <a:p>
            <a:r>
              <a:rPr lang="en-US" sz="3200" dirty="0"/>
              <a:t>Every task on a computer is referred as an Event.</a:t>
            </a:r>
          </a:p>
          <a:p>
            <a:pPr lvl="1"/>
            <a:r>
              <a:rPr lang="en-US" sz="2800" dirty="0"/>
              <a:t>File open</a:t>
            </a:r>
          </a:p>
          <a:p>
            <a:pPr lvl="1"/>
            <a:r>
              <a:rPr lang="en-US" sz="2800" dirty="0"/>
              <a:t>Connection is established with peer</a:t>
            </a:r>
          </a:p>
          <a:p>
            <a:pPr lvl="1"/>
            <a:r>
              <a:rPr lang="en-US" sz="2800" dirty="0"/>
              <a:t>Some occurrences like system generated notifications</a:t>
            </a:r>
          </a:p>
          <a:p>
            <a:pPr lvl="2"/>
            <a:r>
              <a:rPr lang="en-US" sz="2400" dirty="0"/>
              <a:t>Key press, click, mouse movement</a:t>
            </a:r>
          </a:p>
          <a:p>
            <a:pPr lvl="1" algn="just">
              <a:buNone/>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33470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8" name="Content Placeholder 7"/>
          <p:cNvSpPr>
            <a:spLocks noGrp="1"/>
          </p:cNvSpPr>
          <p:nvPr>
            <p:ph idx="1"/>
          </p:nvPr>
        </p:nvSpPr>
        <p:spPr>
          <a:xfrm>
            <a:off x="914400" y="1352551"/>
            <a:ext cx="7315200" cy="3379470"/>
          </a:xfrm>
        </p:spPr>
        <p:txBody>
          <a:bodyPr>
            <a:noAutofit/>
          </a:bodyPr>
          <a:lstStyle/>
          <a:p>
            <a:r>
              <a:rPr lang="en-US" sz="2800" dirty="0"/>
              <a:t>Implementing Event Emitters and Listeners</a:t>
            </a:r>
          </a:p>
          <a:p>
            <a:pPr lvl="1"/>
            <a:r>
              <a:rPr lang="en-US" sz="2400" dirty="0"/>
              <a:t>To create own custom events  and listener callback</a:t>
            </a:r>
          </a:p>
          <a:p>
            <a:pPr lvl="2"/>
            <a:r>
              <a:rPr lang="en-US" sz="2000" dirty="0"/>
              <a:t>Adding custom events to Java script objects</a:t>
            </a:r>
          </a:p>
          <a:p>
            <a:pPr lvl="2"/>
            <a:r>
              <a:rPr lang="en-US" sz="2000" dirty="0"/>
              <a:t>Adding Event Listeners to Objects</a:t>
            </a:r>
          </a:p>
          <a:p>
            <a:pPr lvl="2"/>
            <a:r>
              <a:rPr lang="en-US" sz="2000" dirty="0"/>
              <a:t>Removing Listeners  from Objects</a:t>
            </a:r>
          </a:p>
          <a:p>
            <a:pPr lvl="2"/>
            <a:r>
              <a:rPr lang="en-US" sz="2000" dirty="0"/>
              <a:t>Implementing Event Listeners and Event Emitters</a:t>
            </a:r>
          </a:p>
          <a:p>
            <a:pPr lvl="1"/>
            <a:endParaRPr lang="en-US" sz="2400" dirty="0"/>
          </a:p>
          <a:p>
            <a:pPr lvl="1"/>
            <a:endParaRPr lang="en-US" sz="2400" dirty="0"/>
          </a:p>
          <a:p>
            <a:pPr lvl="1"/>
            <a:endParaRPr lang="en-US" sz="2400" b="1" dirty="0"/>
          </a:p>
          <a:p>
            <a:endParaRPr lang="en-US" sz="3200" dirty="0"/>
          </a:p>
        </p:txBody>
      </p:sp>
    </p:spTree>
    <p:extLst>
      <p:ext uri="{BB962C8B-B14F-4D97-AF65-F5344CB8AC3E}">
        <p14:creationId xmlns:p14="http://schemas.microsoft.com/office/powerpoint/2010/main" val="1633470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8" name="Content Placeholder 7"/>
          <p:cNvSpPr>
            <a:spLocks noGrp="1"/>
          </p:cNvSpPr>
          <p:nvPr>
            <p:ph idx="1"/>
          </p:nvPr>
        </p:nvSpPr>
        <p:spPr>
          <a:xfrm>
            <a:off x="914400" y="1352551"/>
            <a:ext cx="7315200" cy="3379470"/>
          </a:xfrm>
        </p:spPr>
        <p:txBody>
          <a:bodyPr>
            <a:noAutofit/>
          </a:bodyPr>
          <a:lstStyle/>
          <a:p>
            <a:r>
              <a:rPr lang="en-US" sz="2800" dirty="0"/>
              <a:t>Adding custom events to Java script object</a:t>
            </a:r>
          </a:p>
          <a:p>
            <a:pPr lvl="1"/>
            <a:r>
              <a:rPr lang="en-US" sz="2400" dirty="0"/>
              <a:t>To create simple event emitter</a:t>
            </a:r>
          </a:p>
          <a:p>
            <a:pPr lvl="1">
              <a:buNone/>
            </a:pPr>
            <a:r>
              <a:rPr lang="en-US" sz="2400" dirty="0" err="1"/>
              <a:t>var</a:t>
            </a:r>
            <a:r>
              <a:rPr lang="en-US" sz="2400" dirty="0"/>
              <a:t> events=require(‘events’);</a:t>
            </a:r>
          </a:p>
          <a:p>
            <a:pPr lvl="1">
              <a:buNone/>
            </a:pPr>
            <a:r>
              <a:rPr lang="en-US" sz="2400" dirty="0" err="1"/>
              <a:t>var</a:t>
            </a:r>
            <a:r>
              <a:rPr lang="en-US" sz="2400" dirty="0"/>
              <a:t> emitter=new </a:t>
            </a:r>
            <a:r>
              <a:rPr lang="en-US" sz="2400" dirty="0" err="1"/>
              <a:t>events.EventEmitter</a:t>
            </a:r>
            <a:r>
              <a:rPr lang="en-US" sz="2400" dirty="0"/>
              <a:t>();</a:t>
            </a:r>
          </a:p>
          <a:p>
            <a:pPr lvl="1">
              <a:buNone/>
            </a:pPr>
            <a:r>
              <a:rPr lang="en-US" sz="2400" dirty="0" err="1"/>
              <a:t>emitter.emit</a:t>
            </a:r>
            <a:r>
              <a:rPr lang="en-US" sz="2400" dirty="0"/>
              <a:t>(“</a:t>
            </a:r>
            <a:r>
              <a:rPr lang="en-US" sz="2400" dirty="0" err="1"/>
              <a:t>simplevent</a:t>
            </a:r>
            <a:r>
              <a:rPr lang="en-US" sz="2400" dirty="0"/>
              <a:t>”);</a:t>
            </a:r>
          </a:p>
          <a:p>
            <a:pPr lvl="1"/>
            <a:endParaRPr lang="en-US" sz="2400" dirty="0"/>
          </a:p>
          <a:p>
            <a:pPr lvl="1">
              <a:buNone/>
            </a:pPr>
            <a:endParaRPr lang="en-US" sz="2400" dirty="0"/>
          </a:p>
          <a:p>
            <a:pPr lvl="1"/>
            <a:endParaRPr lang="en-US" sz="2400" dirty="0"/>
          </a:p>
          <a:p>
            <a:pPr lvl="1"/>
            <a:endParaRPr lang="en-US" sz="2400" b="1" dirty="0"/>
          </a:p>
          <a:p>
            <a:endParaRPr lang="en-US" sz="3200" dirty="0"/>
          </a:p>
        </p:txBody>
      </p:sp>
    </p:spTree>
    <p:extLst>
      <p:ext uri="{BB962C8B-B14F-4D97-AF65-F5344CB8AC3E}">
        <p14:creationId xmlns:p14="http://schemas.microsoft.com/office/powerpoint/2010/main" val="1633470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8" name="Content Placeholder 7"/>
          <p:cNvSpPr>
            <a:spLocks noGrp="1"/>
          </p:cNvSpPr>
          <p:nvPr>
            <p:ph idx="1"/>
          </p:nvPr>
        </p:nvSpPr>
        <p:spPr>
          <a:xfrm>
            <a:off x="914400" y="1352551"/>
            <a:ext cx="7315200" cy="3379470"/>
          </a:xfrm>
        </p:spPr>
        <p:txBody>
          <a:bodyPr>
            <a:noAutofit/>
          </a:bodyPr>
          <a:lstStyle/>
          <a:p>
            <a:r>
              <a:rPr lang="en-US" sz="2800" dirty="0"/>
              <a:t>To add the events directly to java script object</a:t>
            </a:r>
          </a:p>
          <a:p>
            <a:pPr lvl="1"/>
            <a:r>
              <a:rPr lang="en-US" sz="2400" dirty="0"/>
              <a:t>Inherit </a:t>
            </a:r>
            <a:r>
              <a:rPr lang="en-US" sz="2400" dirty="0" err="1"/>
              <a:t>eventEmitter</a:t>
            </a:r>
            <a:r>
              <a:rPr lang="en-US" sz="2400" dirty="0"/>
              <a:t> functionality</a:t>
            </a:r>
          </a:p>
          <a:p>
            <a:pPr lvl="2">
              <a:buNone/>
            </a:pPr>
            <a:r>
              <a:rPr lang="en-US" sz="2000" dirty="0"/>
              <a:t>  Function </a:t>
            </a:r>
            <a:r>
              <a:rPr lang="en-US" sz="2000" dirty="0" err="1"/>
              <a:t>Myobj</a:t>
            </a:r>
            <a:r>
              <a:rPr lang="en-US" sz="2000" dirty="0"/>
              <a:t>()</a:t>
            </a:r>
          </a:p>
          <a:p>
            <a:pPr lvl="2">
              <a:buNone/>
            </a:pPr>
            <a:r>
              <a:rPr lang="en-US" sz="2000" dirty="0"/>
              <a:t>  {  </a:t>
            </a:r>
            <a:r>
              <a:rPr lang="en-US" sz="2000" dirty="0" err="1"/>
              <a:t>Events.EventEmitter.call</a:t>
            </a:r>
            <a:r>
              <a:rPr lang="en-US" sz="2000" dirty="0"/>
              <a:t>(this);  }</a:t>
            </a:r>
            <a:br>
              <a:rPr lang="en-US" sz="2000" dirty="0"/>
            </a:br>
            <a:r>
              <a:rPr lang="en-US" sz="2000" dirty="0" err="1"/>
              <a:t>Myobj.prototype._proto</a:t>
            </a:r>
            <a:r>
              <a:rPr lang="en-US" sz="2000" dirty="0"/>
              <a:t>_=</a:t>
            </a:r>
            <a:r>
              <a:rPr lang="en-US" sz="2000" dirty="0" err="1"/>
              <a:t>evets.EventEmitter.prototype</a:t>
            </a:r>
            <a:r>
              <a:rPr lang="en-US" sz="2000" dirty="0"/>
              <a:t>;</a:t>
            </a:r>
          </a:p>
          <a:p>
            <a:pPr lvl="1"/>
            <a:r>
              <a:rPr lang="en-US" sz="2400" dirty="0"/>
              <a:t>Emit events directly from instance of object</a:t>
            </a:r>
          </a:p>
          <a:p>
            <a:pPr lvl="2">
              <a:buNone/>
            </a:pPr>
            <a:r>
              <a:rPr lang="en-US" sz="2000" dirty="0"/>
              <a:t>   </a:t>
            </a:r>
            <a:r>
              <a:rPr lang="en-US" sz="2000" dirty="0" err="1"/>
              <a:t>var</a:t>
            </a:r>
            <a:r>
              <a:rPr lang="en-US" sz="2000" dirty="0"/>
              <a:t> </a:t>
            </a:r>
            <a:r>
              <a:rPr lang="en-US" sz="2000" dirty="0" err="1"/>
              <a:t>Myobj</a:t>
            </a:r>
            <a:r>
              <a:rPr lang="en-US" sz="2000" dirty="0"/>
              <a:t> = new </a:t>
            </a:r>
            <a:r>
              <a:rPr lang="en-US" sz="2000" dirty="0" err="1"/>
              <a:t>Myobj</a:t>
            </a:r>
            <a:r>
              <a:rPr lang="en-US" sz="2000" dirty="0"/>
              <a:t>();</a:t>
            </a:r>
          </a:p>
          <a:p>
            <a:pPr lvl="2">
              <a:buNone/>
            </a:pPr>
            <a:r>
              <a:rPr lang="en-US" sz="2000" dirty="0"/>
              <a:t>    </a:t>
            </a:r>
            <a:r>
              <a:rPr lang="en-US" sz="2000" dirty="0" err="1"/>
              <a:t>Myobj.emit</a:t>
            </a:r>
            <a:r>
              <a:rPr lang="en-US" sz="2000" dirty="0"/>
              <a:t>(“</a:t>
            </a:r>
            <a:r>
              <a:rPr lang="en-US" sz="2000" dirty="0" err="1"/>
              <a:t>someEvent</a:t>
            </a:r>
            <a:r>
              <a:rPr lang="en-US" sz="2000" dirty="0"/>
              <a:t>”);</a:t>
            </a:r>
          </a:p>
          <a:p>
            <a:pPr>
              <a:buNone/>
            </a:pPr>
            <a:endParaRPr lang="en-US" sz="2800" dirty="0"/>
          </a:p>
          <a:p>
            <a:pPr>
              <a:buNone/>
            </a:pPr>
            <a:endParaRPr lang="en-US" sz="2800" dirty="0"/>
          </a:p>
          <a:p>
            <a:endParaRPr lang="en-US" sz="3200" dirty="0"/>
          </a:p>
        </p:txBody>
      </p:sp>
    </p:spTree>
    <p:extLst>
      <p:ext uri="{BB962C8B-B14F-4D97-AF65-F5344CB8AC3E}">
        <p14:creationId xmlns:p14="http://schemas.microsoft.com/office/powerpoint/2010/main" val="1633470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8" name="Content Placeholder 7"/>
          <p:cNvSpPr>
            <a:spLocks noGrp="1"/>
          </p:cNvSpPr>
          <p:nvPr>
            <p:ph idx="1"/>
          </p:nvPr>
        </p:nvSpPr>
        <p:spPr>
          <a:xfrm>
            <a:off x="914400" y="1352551"/>
            <a:ext cx="7315200" cy="3379470"/>
          </a:xfrm>
        </p:spPr>
        <p:txBody>
          <a:bodyPr>
            <a:noAutofit/>
          </a:bodyPr>
          <a:lstStyle/>
          <a:p>
            <a:r>
              <a:rPr lang="en-US" sz="2800" dirty="0"/>
              <a:t>Adding Event Listeners to Objects</a:t>
            </a:r>
          </a:p>
          <a:p>
            <a:pPr lvl="1"/>
            <a:r>
              <a:rPr lang="en-US" sz="2400" dirty="0"/>
              <a:t>To add listeners to </a:t>
            </a:r>
            <a:r>
              <a:rPr lang="en-US" sz="2400" dirty="0" err="1"/>
              <a:t>EventEmitter</a:t>
            </a:r>
            <a:r>
              <a:rPr lang="en-US" sz="2400" dirty="0"/>
              <a:t> object</a:t>
            </a:r>
          </a:p>
          <a:p>
            <a:pPr lvl="2"/>
            <a:r>
              <a:rPr lang="en-US" sz="2000" dirty="0"/>
              <a:t>.</a:t>
            </a:r>
            <a:r>
              <a:rPr lang="en-US" sz="2000" dirty="0" err="1"/>
              <a:t>addListener</a:t>
            </a:r>
            <a:r>
              <a:rPr lang="en-US" sz="2000" dirty="0"/>
              <a:t>(</a:t>
            </a:r>
            <a:r>
              <a:rPr lang="en-US" sz="2000" dirty="0" err="1"/>
              <a:t>eventname</a:t>
            </a:r>
            <a:r>
              <a:rPr lang="en-US" sz="2000" dirty="0"/>
              <a:t>, callback)</a:t>
            </a:r>
          </a:p>
          <a:p>
            <a:pPr lvl="2"/>
            <a:r>
              <a:rPr lang="en-US" sz="2000" dirty="0"/>
              <a:t>.on(</a:t>
            </a:r>
            <a:r>
              <a:rPr lang="en-US" sz="2000" dirty="0" err="1"/>
              <a:t>eventname</a:t>
            </a:r>
            <a:r>
              <a:rPr lang="en-US" sz="2000" dirty="0"/>
              <a:t>, callback)</a:t>
            </a:r>
          </a:p>
          <a:p>
            <a:pPr lvl="2"/>
            <a:r>
              <a:rPr lang="en-US" sz="2000" dirty="0"/>
              <a:t>.once(</a:t>
            </a:r>
            <a:r>
              <a:rPr lang="en-US" sz="2000" dirty="0" err="1"/>
              <a:t>eventname</a:t>
            </a:r>
            <a:r>
              <a:rPr lang="en-US" sz="2000" dirty="0"/>
              <a:t>, callback)</a:t>
            </a:r>
          </a:p>
          <a:p>
            <a:pPr lvl="2"/>
            <a:endParaRPr lang="en-US" sz="2000" dirty="0"/>
          </a:p>
          <a:p>
            <a:pPr lvl="1"/>
            <a:endParaRPr lang="en-US" sz="2400" dirty="0"/>
          </a:p>
          <a:p>
            <a:pPr lvl="1"/>
            <a:endParaRPr lang="en-US" sz="2400" b="1" dirty="0"/>
          </a:p>
          <a:p>
            <a:endParaRPr lang="en-US" sz="3200" dirty="0"/>
          </a:p>
        </p:txBody>
      </p:sp>
    </p:spTree>
    <p:extLst>
      <p:ext uri="{BB962C8B-B14F-4D97-AF65-F5344CB8AC3E}">
        <p14:creationId xmlns:p14="http://schemas.microsoft.com/office/powerpoint/2010/main" val="1633470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Adding work to the Event Queue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8" name="Content Placeholder 7"/>
          <p:cNvSpPr>
            <a:spLocks noGrp="1"/>
          </p:cNvSpPr>
          <p:nvPr>
            <p:ph idx="1"/>
          </p:nvPr>
        </p:nvSpPr>
        <p:spPr>
          <a:xfrm>
            <a:off x="914400" y="1352551"/>
            <a:ext cx="7315200" cy="3379470"/>
          </a:xfrm>
        </p:spPr>
        <p:txBody>
          <a:bodyPr>
            <a:noAutofit/>
          </a:bodyPr>
          <a:lstStyle/>
          <a:p>
            <a:r>
              <a:rPr lang="en-US" sz="2800" dirty="0"/>
              <a:t>Removing Listeners  from Objects</a:t>
            </a:r>
          </a:p>
          <a:p>
            <a:pPr lvl="1"/>
            <a:r>
              <a:rPr lang="en-US" sz="2400" dirty="0"/>
              <a:t>.listeners(</a:t>
            </a:r>
            <a:r>
              <a:rPr lang="en-US" sz="2400" dirty="0" err="1"/>
              <a:t>evetName</a:t>
            </a:r>
            <a:r>
              <a:rPr lang="en-US" sz="2400" dirty="0"/>
              <a:t>)</a:t>
            </a:r>
          </a:p>
          <a:p>
            <a:pPr lvl="1"/>
            <a:r>
              <a:rPr lang="en-US" sz="2400" dirty="0"/>
              <a:t>.</a:t>
            </a:r>
            <a:r>
              <a:rPr lang="en-US" sz="2400" dirty="0" err="1"/>
              <a:t>setMaxListeners</a:t>
            </a:r>
            <a:r>
              <a:rPr lang="en-US" sz="2400" dirty="0"/>
              <a:t>(n)</a:t>
            </a:r>
          </a:p>
          <a:p>
            <a:pPr lvl="1"/>
            <a:r>
              <a:rPr lang="en-US" sz="2400" dirty="0"/>
              <a:t>.</a:t>
            </a:r>
            <a:r>
              <a:rPr lang="en-US" sz="2400" dirty="0" err="1"/>
              <a:t>removeListeners</a:t>
            </a:r>
            <a:r>
              <a:rPr lang="en-US" sz="2400" dirty="0"/>
              <a:t>(</a:t>
            </a:r>
            <a:r>
              <a:rPr lang="en-US" sz="2400" dirty="0" err="1"/>
              <a:t>eventname</a:t>
            </a:r>
            <a:r>
              <a:rPr lang="en-US" sz="2400" dirty="0"/>
              <a:t>, callback)</a:t>
            </a:r>
          </a:p>
          <a:p>
            <a:pPr lvl="1"/>
            <a:endParaRPr lang="en-US" sz="2400" dirty="0"/>
          </a:p>
          <a:p>
            <a:pPr lvl="1"/>
            <a:endParaRPr lang="en-US" sz="2400" dirty="0"/>
          </a:p>
          <a:p>
            <a:pPr lvl="1"/>
            <a:endParaRPr lang="en-US" sz="2400" b="1" dirty="0"/>
          </a:p>
          <a:p>
            <a:endParaRPr lang="en-US" sz="3200" dirty="0"/>
          </a:p>
        </p:txBody>
      </p:sp>
    </p:spTree>
    <p:extLst>
      <p:ext uri="{BB962C8B-B14F-4D97-AF65-F5344CB8AC3E}">
        <p14:creationId xmlns:p14="http://schemas.microsoft.com/office/powerpoint/2010/main" val="1633470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Implementing Callbacks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8" name="Content Placeholder 7"/>
          <p:cNvSpPr>
            <a:spLocks noGrp="1"/>
          </p:cNvSpPr>
          <p:nvPr>
            <p:ph idx="1"/>
          </p:nvPr>
        </p:nvSpPr>
        <p:spPr>
          <a:xfrm>
            <a:off x="914400" y="1173480"/>
            <a:ext cx="7315200" cy="3379470"/>
          </a:xfrm>
        </p:spPr>
        <p:txBody>
          <a:bodyPr>
            <a:noAutofit/>
          </a:bodyPr>
          <a:lstStyle/>
          <a:p>
            <a:r>
              <a:rPr lang="en-US" sz="3200" dirty="0"/>
              <a:t>Passing Additional Parameters to Callbacks</a:t>
            </a:r>
          </a:p>
          <a:p>
            <a:endParaRPr lang="en-US" sz="3200" dirty="0"/>
          </a:p>
        </p:txBody>
      </p:sp>
      <p:pic>
        <p:nvPicPr>
          <p:cNvPr id="7" name="Picture 3"/>
          <p:cNvPicPr>
            <a:picLocks noChangeAspect="1" noChangeArrowheads="1"/>
          </p:cNvPicPr>
          <p:nvPr/>
        </p:nvPicPr>
        <p:blipFill>
          <a:blip r:embed="rId2"/>
          <a:srcRect/>
          <a:stretch>
            <a:fillRect/>
          </a:stretch>
        </p:blipFill>
        <p:spPr bwMode="auto">
          <a:xfrm>
            <a:off x="2085000" y="2190750"/>
            <a:ext cx="4352400" cy="27432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Implementing Callbacks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8" name="Content Placeholder 7"/>
          <p:cNvSpPr>
            <a:spLocks noGrp="1"/>
          </p:cNvSpPr>
          <p:nvPr>
            <p:ph idx="1"/>
          </p:nvPr>
        </p:nvSpPr>
        <p:spPr>
          <a:xfrm>
            <a:off x="914400" y="1173480"/>
            <a:ext cx="7315200" cy="3379470"/>
          </a:xfrm>
        </p:spPr>
        <p:txBody>
          <a:bodyPr>
            <a:noAutofit/>
          </a:bodyPr>
          <a:lstStyle/>
          <a:p>
            <a:r>
              <a:rPr lang="en-US" sz="3200" dirty="0"/>
              <a:t>Passing Additional Parameters to Callbacks</a:t>
            </a:r>
          </a:p>
          <a:p>
            <a:endParaRPr lang="en-US" sz="3200" dirty="0"/>
          </a:p>
        </p:txBody>
      </p:sp>
      <p:pic>
        <p:nvPicPr>
          <p:cNvPr id="9" name="Picture 2"/>
          <p:cNvPicPr>
            <a:picLocks noChangeAspect="1" noChangeArrowheads="1"/>
          </p:cNvPicPr>
          <p:nvPr/>
        </p:nvPicPr>
        <p:blipFill>
          <a:blip r:embed="rId2"/>
          <a:srcRect/>
          <a:stretch>
            <a:fillRect/>
          </a:stretch>
        </p:blipFill>
        <p:spPr bwMode="auto">
          <a:xfrm>
            <a:off x="914400" y="2190750"/>
            <a:ext cx="5723354" cy="27432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Implementing Callbacks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8" name="Content Placeholder 7"/>
          <p:cNvSpPr>
            <a:spLocks noGrp="1"/>
          </p:cNvSpPr>
          <p:nvPr>
            <p:ph idx="1"/>
          </p:nvPr>
        </p:nvSpPr>
        <p:spPr>
          <a:xfrm>
            <a:off x="914400" y="1173480"/>
            <a:ext cx="7315200" cy="3379470"/>
          </a:xfrm>
        </p:spPr>
        <p:txBody>
          <a:bodyPr>
            <a:noAutofit/>
          </a:bodyPr>
          <a:lstStyle/>
          <a:p>
            <a:r>
              <a:rPr lang="en-US" sz="3200" dirty="0"/>
              <a:t>Passing Additional Parameters to Callbacks</a:t>
            </a:r>
          </a:p>
          <a:p>
            <a:endParaRPr lang="en-US" sz="3200" dirty="0"/>
          </a:p>
        </p:txBody>
      </p:sp>
      <p:pic>
        <p:nvPicPr>
          <p:cNvPr id="7" name="Picture 3"/>
          <p:cNvPicPr>
            <a:picLocks noChangeAspect="1" noChangeArrowheads="1"/>
          </p:cNvPicPr>
          <p:nvPr/>
        </p:nvPicPr>
        <p:blipFill>
          <a:blip r:embed="rId2"/>
          <a:srcRect/>
          <a:stretch>
            <a:fillRect/>
          </a:stretch>
        </p:blipFill>
        <p:spPr bwMode="auto">
          <a:xfrm>
            <a:off x="838200" y="2114550"/>
            <a:ext cx="5609002" cy="27432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Implementing Callbacks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8" name="Content Placeholder 7"/>
          <p:cNvSpPr>
            <a:spLocks noGrp="1"/>
          </p:cNvSpPr>
          <p:nvPr>
            <p:ph idx="1"/>
          </p:nvPr>
        </p:nvSpPr>
        <p:spPr>
          <a:xfrm>
            <a:off x="914400" y="1173480"/>
            <a:ext cx="7315200" cy="3379470"/>
          </a:xfrm>
        </p:spPr>
        <p:txBody>
          <a:bodyPr>
            <a:noAutofit/>
          </a:bodyPr>
          <a:lstStyle/>
          <a:p>
            <a:r>
              <a:rPr lang="en-US" sz="3200" dirty="0"/>
              <a:t>Implementing closure in Callbacks</a:t>
            </a:r>
          </a:p>
          <a:p>
            <a:pPr>
              <a:buNone/>
            </a:pPr>
            <a:endParaRPr lang="en-US" sz="3200" dirty="0"/>
          </a:p>
          <a:p>
            <a:endParaRPr lang="en-US" sz="3200" dirty="0"/>
          </a:p>
        </p:txBody>
      </p:sp>
      <p:pic>
        <p:nvPicPr>
          <p:cNvPr id="9" name="Picture 2"/>
          <p:cNvPicPr>
            <a:picLocks noChangeAspect="1" noChangeArrowheads="1"/>
          </p:cNvPicPr>
          <p:nvPr/>
        </p:nvPicPr>
        <p:blipFill>
          <a:blip r:embed="rId2"/>
          <a:srcRect/>
          <a:stretch>
            <a:fillRect/>
          </a:stretch>
        </p:blipFill>
        <p:spPr bwMode="auto">
          <a:xfrm>
            <a:off x="990600" y="1809750"/>
            <a:ext cx="5540235" cy="32004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Implementing Callbacks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8" name="Content Placeholder 7"/>
          <p:cNvSpPr>
            <a:spLocks noGrp="1"/>
          </p:cNvSpPr>
          <p:nvPr>
            <p:ph idx="1"/>
          </p:nvPr>
        </p:nvSpPr>
        <p:spPr>
          <a:xfrm>
            <a:off x="914400" y="1173480"/>
            <a:ext cx="7315200" cy="3379470"/>
          </a:xfrm>
        </p:spPr>
        <p:txBody>
          <a:bodyPr>
            <a:noAutofit/>
          </a:bodyPr>
          <a:lstStyle/>
          <a:p>
            <a:r>
              <a:rPr lang="en-US" sz="3200" dirty="0"/>
              <a:t>Implementing closure in Callbacks</a:t>
            </a:r>
          </a:p>
          <a:p>
            <a:endParaRPr lang="en-US" sz="3200" dirty="0"/>
          </a:p>
        </p:txBody>
      </p:sp>
      <p:pic>
        <p:nvPicPr>
          <p:cNvPr id="7" name="Picture 3"/>
          <p:cNvPicPr>
            <a:picLocks noChangeAspect="1" noChangeArrowheads="1"/>
          </p:cNvPicPr>
          <p:nvPr/>
        </p:nvPicPr>
        <p:blipFill>
          <a:blip r:embed="rId2"/>
          <a:srcRect/>
          <a:stretch>
            <a:fillRect/>
          </a:stretch>
        </p:blipFill>
        <p:spPr bwMode="auto">
          <a:xfrm>
            <a:off x="838200" y="1678333"/>
            <a:ext cx="7315200" cy="2950817"/>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Node.js events 1">
            <a:extLst>
              <a:ext uri="{FF2B5EF4-FFF2-40B4-BE49-F238E27FC236}">
                <a16:creationId xmlns:a16="http://schemas.microsoft.com/office/drawing/2014/main" id="{CE06A927-7CBD-3EFB-64E2-F5C597377C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0732" y="2219160"/>
            <a:ext cx="5982535" cy="237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6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Implementing Callbacks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Content Placeholder 7"/>
          <p:cNvSpPr>
            <a:spLocks noGrp="1"/>
          </p:cNvSpPr>
          <p:nvPr>
            <p:ph idx="1"/>
          </p:nvPr>
        </p:nvSpPr>
        <p:spPr>
          <a:xfrm>
            <a:off x="914400" y="1173480"/>
            <a:ext cx="7315200" cy="3379470"/>
          </a:xfrm>
        </p:spPr>
        <p:txBody>
          <a:bodyPr>
            <a:noAutofit/>
          </a:bodyPr>
          <a:lstStyle/>
          <a:p>
            <a:r>
              <a:rPr lang="en-US" sz="3200" dirty="0"/>
              <a:t>Chaining Callbacks</a:t>
            </a:r>
          </a:p>
          <a:p>
            <a:endParaRPr lang="en-US" sz="3200" dirty="0"/>
          </a:p>
        </p:txBody>
      </p:sp>
      <p:pic>
        <p:nvPicPr>
          <p:cNvPr id="7" name="Picture 3"/>
          <p:cNvPicPr>
            <a:picLocks noChangeAspect="1" noChangeArrowheads="1"/>
          </p:cNvPicPr>
          <p:nvPr/>
        </p:nvPicPr>
        <p:blipFill>
          <a:blip r:embed="rId2"/>
          <a:srcRect/>
          <a:stretch>
            <a:fillRect/>
          </a:stretch>
        </p:blipFill>
        <p:spPr bwMode="auto">
          <a:xfrm>
            <a:off x="1948543" y="1733550"/>
            <a:ext cx="3918857" cy="32004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dirty="0"/>
              <a:t>Implementing Callbacks</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Content Placeholder 7"/>
          <p:cNvSpPr>
            <a:spLocks noGrp="1"/>
          </p:cNvSpPr>
          <p:nvPr>
            <p:ph idx="1"/>
          </p:nvPr>
        </p:nvSpPr>
        <p:spPr>
          <a:xfrm>
            <a:off x="914400" y="1173480"/>
            <a:ext cx="7315200" cy="3379470"/>
          </a:xfrm>
        </p:spPr>
        <p:txBody>
          <a:bodyPr>
            <a:noAutofit/>
          </a:bodyPr>
          <a:lstStyle/>
          <a:p>
            <a:r>
              <a:rPr lang="en-US" sz="3200" dirty="0"/>
              <a:t>Chaining Callbacks</a:t>
            </a:r>
          </a:p>
          <a:p>
            <a:endParaRPr lang="en-US" sz="3200" dirty="0"/>
          </a:p>
        </p:txBody>
      </p:sp>
      <p:pic>
        <p:nvPicPr>
          <p:cNvPr id="7" name="Picture 2"/>
          <p:cNvPicPr>
            <a:picLocks noChangeAspect="1" noChangeArrowheads="1"/>
          </p:cNvPicPr>
          <p:nvPr/>
        </p:nvPicPr>
        <p:blipFill>
          <a:blip r:embed="rId2"/>
          <a:srcRect/>
          <a:stretch>
            <a:fillRect/>
          </a:stretch>
        </p:blipFill>
        <p:spPr bwMode="auto">
          <a:xfrm>
            <a:off x="1752600" y="2114550"/>
            <a:ext cx="5486400" cy="2053733"/>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8" name="Content Placeholder 7"/>
          <p:cNvSpPr>
            <a:spLocks noGrp="1"/>
          </p:cNvSpPr>
          <p:nvPr>
            <p:ph idx="1"/>
          </p:nvPr>
        </p:nvSpPr>
        <p:spPr>
          <a:xfrm>
            <a:off x="914400" y="1173480"/>
            <a:ext cx="7315200" cy="3379470"/>
          </a:xfrm>
        </p:spPr>
        <p:txBody>
          <a:bodyPr>
            <a:noAutofit/>
          </a:bodyPr>
          <a:lstStyle/>
          <a:p>
            <a:pPr algn="ctr">
              <a:buNone/>
            </a:pPr>
            <a:endParaRPr lang="en-US" sz="4800" dirty="0"/>
          </a:p>
          <a:p>
            <a:pPr algn="ctr">
              <a:buNone/>
            </a:pPr>
            <a:r>
              <a:rPr lang="en-US" sz="4800" dirty="0"/>
              <a:t>Thank you</a:t>
            </a:r>
          </a:p>
        </p:txBody>
      </p:sp>
    </p:spTree>
    <p:extLst>
      <p:ext uri="{BB962C8B-B14F-4D97-AF65-F5344CB8AC3E}">
        <p14:creationId xmlns:p14="http://schemas.microsoft.com/office/powerpoint/2010/main" val="163347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3B09-5A17-FFA3-065C-F0B09A26A839}"/>
              </a:ext>
            </a:extLst>
          </p:cNvPr>
          <p:cNvSpPr>
            <a:spLocks noGrp="1"/>
          </p:cNvSpPr>
          <p:nvPr>
            <p:ph type="title"/>
          </p:nvPr>
        </p:nvSpPr>
        <p:spPr>
          <a:xfrm>
            <a:off x="469817" y="361950"/>
            <a:ext cx="7315200" cy="865573"/>
          </a:xfrm>
        </p:spPr>
        <p:txBody>
          <a:bodyPr>
            <a:normAutofit fontScale="90000"/>
          </a:bodyPr>
          <a:lstStyle/>
          <a:p>
            <a:r>
              <a:rPr lang="en-US" b="0" i="0" dirty="0">
                <a:solidFill>
                  <a:schemeClr val="tx1">
                    <a:lumMod val="95000"/>
                  </a:schemeClr>
                </a:solidFill>
                <a:effectLst/>
                <a:latin typeface="erdana"/>
              </a:rPr>
              <a:t>Difference between Events and Callbacks:</a:t>
            </a:r>
            <a:endParaRPr lang="en-IN" dirty="0"/>
          </a:p>
        </p:txBody>
      </p:sp>
      <p:sp>
        <p:nvSpPr>
          <p:cNvPr id="3" name="Content Placeholder 2">
            <a:extLst>
              <a:ext uri="{FF2B5EF4-FFF2-40B4-BE49-F238E27FC236}">
                <a16:creationId xmlns:a16="http://schemas.microsoft.com/office/drawing/2014/main" id="{A9AA552E-D497-853C-0C85-5CCF143CBC13}"/>
              </a:ext>
            </a:extLst>
          </p:cNvPr>
          <p:cNvSpPr>
            <a:spLocks noGrp="1"/>
          </p:cNvSpPr>
          <p:nvPr>
            <p:ph idx="1"/>
          </p:nvPr>
        </p:nvSpPr>
        <p:spPr>
          <a:xfrm>
            <a:off x="469816" y="1428750"/>
            <a:ext cx="8369383" cy="2654645"/>
          </a:xfrm>
        </p:spPr>
        <p:txBody>
          <a:bodyPr/>
          <a:lstStyle/>
          <a:p>
            <a:pPr algn="just"/>
            <a:r>
              <a:rPr lang="en-US" b="0" i="0" dirty="0">
                <a:solidFill>
                  <a:schemeClr val="tx1">
                    <a:lumMod val="95000"/>
                  </a:schemeClr>
                </a:solidFill>
                <a:effectLst/>
                <a:latin typeface="inter-regular"/>
              </a:rPr>
              <a:t>Although, Events and Callbacks look similar but the differences lies in the fact that callback functions are called when an asynchronous function returns its result where as event handling works on the observer pattern. </a:t>
            </a:r>
          </a:p>
          <a:p>
            <a:pPr algn="just"/>
            <a:r>
              <a:rPr lang="en-US" b="0" i="0" dirty="0">
                <a:solidFill>
                  <a:schemeClr val="tx1">
                    <a:lumMod val="95000"/>
                  </a:schemeClr>
                </a:solidFill>
                <a:effectLst/>
                <a:latin typeface="inter-regular"/>
              </a:rPr>
              <a:t>Whenever an event gets fired, its listener function starts executing. Node.js has multiple in-built events available through events module and </a:t>
            </a:r>
            <a:r>
              <a:rPr lang="en-US" b="0" i="0" dirty="0" err="1">
                <a:solidFill>
                  <a:schemeClr val="tx1">
                    <a:lumMod val="95000"/>
                  </a:schemeClr>
                </a:solidFill>
                <a:effectLst/>
                <a:latin typeface="inter-regular"/>
              </a:rPr>
              <a:t>EventEmitter</a:t>
            </a:r>
            <a:r>
              <a:rPr lang="en-US" b="0" i="0" dirty="0">
                <a:solidFill>
                  <a:schemeClr val="tx1">
                    <a:lumMod val="95000"/>
                  </a:schemeClr>
                </a:solidFill>
                <a:effectLst/>
                <a:latin typeface="inter-regular"/>
              </a:rPr>
              <a:t> class which is used to bind events and event listeners.</a:t>
            </a:r>
          </a:p>
          <a:p>
            <a:endParaRPr lang="en-IN" dirty="0">
              <a:solidFill>
                <a:schemeClr val="tx1">
                  <a:lumMod val="95000"/>
                </a:schemeClr>
              </a:solidFill>
            </a:endParaRPr>
          </a:p>
        </p:txBody>
      </p:sp>
      <p:sp>
        <p:nvSpPr>
          <p:cNvPr id="4" name="Slide Number Placeholder 3">
            <a:extLst>
              <a:ext uri="{FF2B5EF4-FFF2-40B4-BE49-F238E27FC236}">
                <a16:creationId xmlns:a16="http://schemas.microsoft.com/office/drawing/2014/main" id="{F0EFB671-51B2-35E0-FC2D-86EE2C4176CC}"/>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72574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3" name="Content Placeholder 2"/>
          <p:cNvSpPr>
            <a:spLocks noGrp="1"/>
          </p:cNvSpPr>
          <p:nvPr>
            <p:ph idx="1"/>
          </p:nvPr>
        </p:nvSpPr>
        <p:spPr>
          <a:xfrm>
            <a:off x="457200" y="1200150"/>
            <a:ext cx="8305800" cy="3531871"/>
          </a:xfrm>
        </p:spPr>
        <p:txBody>
          <a:bodyPr>
            <a:normAutofit/>
          </a:bodyPr>
          <a:lstStyle/>
          <a:p>
            <a:r>
              <a:rPr lang="en-US" sz="2400" dirty="0" err="1"/>
              <a:t>EventEmitter</a:t>
            </a:r>
            <a:r>
              <a:rPr lang="en-US" sz="2400" dirty="0"/>
              <a:t> – class</a:t>
            </a:r>
          </a:p>
          <a:p>
            <a:pPr lvl="1"/>
            <a:r>
              <a:rPr lang="en-US" sz="2000" dirty="0"/>
              <a:t>Require(‘events’);</a:t>
            </a:r>
          </a:p>
          <a:p>
            <a:pPr lvl="2"/>
            <a:r>
              <a:rPr lang="en-US" sz="1800" dirty="0"/>
              <a:t>To include Events </a:t>
            </a:r>
            <a:r>
              <a:rPr lang="en-US" sz="1800" dirty="0" err="1"/>
              <a:t>moudles</a:t>
            </a:r>
            <a:endParaRPr lang="en-US" sz="1800" dirty="0"/>
          </a:p>
          <a:p>
            <a:pPr lvl="1"/>
            <a:r>
              <a:rPr lang="en-US" sz="2000" dirty="0" err="1"/>
              <a:t>eventEmitter</a:t>
            </a:r>
            <a:r>
              <a:rPr lang="en-US" sz="2000" dirty="0"/>
              <a:t> =new </a:t>
            </a:r>
            <a:r>
              <a:rPr lang="en-US" sz="2000" dirty="0" err="1"/>
              <a:t>EventEmitter</a:t>
            </a:r>
            <a:r>
              <a:rPr lang="en-US" sz="2000" dirty="0"/>
              <a:t>();</a:t>
            </a:r>
          </a:p>
          <a:p>
            <a:pPr lvl="2"/>
            <a:r>
              <a:rPr lang="en-US" sz="1800" dirty="0"/>
              <a:t>Object </a:t>
            </a:r>
          </a:p>
          <a:p>
            <a:pPr lvl="1"/>
            <a:r>
              <a:rPr lang="en-US" sz="2000" dirty="0" err="1"/>
              <a:t>eventEmitter.on</a:t>
            </a:r>
            <a:r>
              <a:rPr lang="en-US" sz="2000" dirty="0"/>
              <a:t>(</a:t>
            </a:r>
            <a:r>
              <a:rPr lang="en-US" sz="2000" dirty="0" err="1"/>
              <a:t>eventName,Listener</a:t>
            </a:r>
            <a:r>
              <a:rPr lang="en-US" sz="2000" dirty="0"/>
              <a:t>);</a:t>
            </a:r>
          </a:p>
          <a:p>
            <a:pPr lvl="2"/>
            <a:r>
              <a:rPr lang="en-US" sz="1800" dirty="0"/>
              <a:t>To register the listener</a:t>
            </a:r>
          </a:p>
          <a:p>
            <a:pPr lvl="1"/>
            <a:r>
              <a:rPr lang="en-US" sz="2000" dirty="0" err="1"/>
              <a:t>eventEmitter.emit</a:t>
            </a:r>
            <a:r>
              <a:rPr lang="en-US" sz="2000" dirty="0"/>
              <a:t>(</a:t>
            </a:r>
            <a:r>
              <a:rPr lang="en-US" sz="2000" dirty="0" err="1"/>
              <a:t>eventName</a:t>
            </a:r>
            <a:r>
              <a:rPr lang="en-US" sz="2000" dirty="0"/>
              <a:t>[</a:t>
            </a:r>
            <a:r>
              <a:rPr lang="en-US" sz="2000" dirty="0" err="1"/>
              <a:t>args</a:t>
            </a:r>
            <a:r>
              <a:rPr lang="en-US" sz="2000" dirty="0"/>
              <a:t>,..])</a:t>
            </a:r>
          </a:p>
          <a:p>
            <a:pPr lvl="2"/>
            <a:r>
              <a:rPr lang="en-US" sz="1800" dirty="0"/>
              <a:t>triggers the specific event</a:t>
            </a:r>
          </a:p>
          <a:p>
            <a:pPr lvl="1" algn="just">
              <a:buNone/>
            </a:pP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63347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2"/>
          <p:cNvPicPr>
            <a:picLocks noChangeAspect="1" noChangeArrowheads="1"/>
          </p:cNvPicPr>
          <p:nvPr/>
        </p:nvPicPr>
        <p:blipFill>
          <a:blip r:embed="rId2"/>
          <a:srcRect/>
          <a:stretch>
            <a:fillRect/>
          </a:stretch>
        </p:blipFill>
        <p:spPr bwMode="auto">
          <a:xfrm>
            <a:off x="942975" y="1676400"/>
            <a:ext cx="5486400" cy="1741605"/>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1119555" y="3486150"/>
            <a:ext cx="4443045" cy="137160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3" name="Content Placeholder 2"/>
          <p:cNvSpPr>
            <a:spLocks noGrp="1"/>
          </p:cNvSpPr>
          <p:nvPr>
            <p:ph idx="1"/>
          </p:nvPr>
        </p:nvSpPr>
        <p:spPr>
          <a:xfrm>
            <a:off x="457200" y="1200150"/>
            <a:ext cx="8305800" cy="3531871"/>
          </a:xfrm>
        </p:spPr>
        <p:txBody>
          <a:bodyPr>
            <a:normAutofit/>
          </a:bodyPr>
          <a:lstStyle/>
          <a:p>
            <a:r>
              <a:rPr lang="en-US" dirty="0"/>
              <a:t>Comparing Event Callbacks and Threaded Model</a:t>
            </a:r>
          </a:p>
          <a:p>
            <a:pPr lvl="1"/>
            <a:r>
              <a:rPr lang="en-US" dirty="0"/>
              <a:t>Threaded Model</a:t>
            </a:r>
          </a:p>
          <a:p>
            <a:pPr lvl="2" algn="just">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6"/>
          <p:cNvPicPr>
            <a:picLocks noChangeAspect="1" noChangeArrowheads="1"/>
          </p:cNvPicPr>
          <p:nvPr/>
        </p:nvPicPr>
        <p:blipFill>
          <a:blip r:embed="rId2"/>
          <a:srcRect/>
          <a:stretch>
            <a:fillRect/>
          </a:stretch>
        </p:blipFill>
        <p:spPr bwMode="auto">
          <a:xfrm>
            <a:off x="914400" y="2071890"/>
            <a:ext cx="7315200" cy="2404860"/>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1950"/>
            <a:ext cx="5334000" cy="914400"/>
          </a:xfrm>
        </p:spPr>
        <p:txBody>
          <a:bodyPr>
            <a:noAutofit/>
          </a:bodyPr>
          <a:lstStyle/>
          <a:p>
            <a:r>
              <a:rPr lang="en-US" sz="3600" dirty="0"/>
              <a:t>Understanding the Node.js Event Model</a:t>
            </a:r>
            <a:endParaRPr lang="en-IN" dirty="0"/>
          </a:p>
        </p:txBody>
      </p:sp>
      <p:sp>
        <p:nvSpPr>
          <p:cNvPr id="3" name="Content Placeholder 2"/>
          <p:cNvSpPr>
            <a:spLocks noGrp="1"/>
          </p:cNvSpPr>
          <p:nvPr>
            <p:ph idx="1"/>
          </p:nvPr>
        </p:nvSpPr>
        <p:spPr>
          <a:xfrm>
            <a:off x="457200" y="1200150"/>
            <a:ext cx="8305800" cy="3531871"/>
          </a:xfrm>
        </p:spPr>
        <p:txBody>
          <a:bodyPr>
            <a:normAutofit/>
          </a:bodyPr>
          <a:lstStyle/>
          <a:p>
            <a:pPr lvl="1" algn="just"/>
            <a:r>
              <a:rPr lang="en-US" sz="2400" dirty="0"/>
              <a:t>Single Event driven thread</a:t>
            </a:r>
          </a:p>
          <a:p>
            <a:pPr lvl="1" algn="just">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2"/>
          <p:cNvPicPr>
            <a:picLocks noChangeAspect="1" noChangeArrowheads="1"/>
          </p:cNvPicPr>
          <p:nvPr/>
        </p:nvPicPr>
        <p:blipFill>
          <a:blip r:embed="rId2"/>
          <a:srcRect/>
          <a:stretch>
            <a:fillRect/>
          </a:stretch>
        </p:blipFill>
        <p:spPr bwMode="auto">
          <a:xfrm>
            <a:off x="1066800" y="1634502"/>
            <a:ext cx="6400800" cy="3070848"/>
          </a:xfrm>
          <a:prstGeom prst="rect">
            <a:avLst/>
          </a:prstGeom>
          <a:noFill/>
          <a:ln w="9525">
            <a:noFill/>
            <a:miter lim="800000"/>
            <a:headEnd/>
            <a:tailEnd/>
          </a:ln>
          <a:effectLst/>
        </p:spPr>
      </p:pic>
    </p:spTree>
    <p:extLst>
      <p:ext uri="{BB962C8B-B14F-4D97-AF65-F5344CB8AC3E}">
        <p14:creationId xmlns:p14="http://schemas.microsoft.com/office/powerpoint/2010/main" val="1633470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2822</TotalTime>
  <Words>834</Words>
  <Application>Microsoft Office PowerPoint</Application>
  <PresentationFormat>On-screen Show (16:9)</PresentationFormat>
  <Paragraphs>189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erdana</vt:lpstr>
      <vt:lpstr>inter-regular</vt:lpstr>
      <vt:lpstr>Wingdings</vt:lpstr>
      <vt:lpstr>Perspective</vt:lpstr>
      <vt:lpstr>Application Development using Node JS</vt:lpstr>
      <vt:lpstr>Node JS</vt:lpstr>
      <vt:lpstr>Understanding the Node.js Event Model</vt:lpstr>
      <vt:lpstr>Understanding the Node.js Event Model</vt:lpstr>
      <vt:lpstr>Difference between Events and Callbacks:</vt:lpstr>
      <vt:lpstr>Understanding the Node.js Event Model</vt:lpstr>
      <vt:lpstr>Understanding the Node.js Event Model</vt:lpstr>
      <vt:lpstr>Understanding the Node.js Event Model</vt:lpstr>
      <vt:lpstr>Understanding the Node.js Event Model</vt:lpstr>
      <vt:lpstr>Understanding the Node.js Event Model</vt:lpstr>
      <vt:lpstr>Understanding the Node.js Event Model</vt:lpstr>
      <vt:lpstr>Understanding the Node.js Event Model</vt:lpstr>
      <vt:lpstr>Understanding the Node.js Event Model</vt:lpstr>
      <vt:lpstr>Adding work to the Event Queue</vt:lpstr>
      <vt:lpstr>Adding work to the Event Queue</vt:lpstr>
      <vt:lpstr>PowerPoint Presentation</vt:lpstr>
      <vt:lpstr>Delaying work with Timeouts</vt:lpstr>
      <vt:lpstr>Delaying work with Timeouts</vt:lpstr>
      <vt:lpstr>Adding work to the Event Queue</vt:lpstr>
      <vt:lpstr>Performing Periodic work with Intervals </vt:lpstr>
      <vt:lpstr>Performing Periodic work with Intervals </vt:lpstr>
      <vt:lpstr>PowerPoint Presentation</vt:lpstr>
      <vt:lpstr>PowerPoint Presentation</vt:lpstr>
      <vt:lpstr>Adding work to the Event Queue </vt:lpstr>
      <vt:lpstr>Performing immediate work with an Immediate timer</vt:lpstr>
      <vt:lpstr>PowerPoint Presentation</vt:lpstr>
      <vt:lpstr>Adding work to the Event Queue </vt:lpstr>
      <vt:lpstr>Adding work to the Event Queue </vt:lpstr>
      <vt:lpstr>Adding work to the Event Queue </vt:lpstr>
      <vt:lpstr>Adding work to the Event Queue </vt:lpstr>
      <vt:lpstr>Adding work to the Event Queue </vt:lpstr>
      <vt:lpstr>Adding work to the Event Queue </vt:lpstr>
      <vt:lpstr>Adding work to the Event Queue </vt:lpstr>
      <vt:lpstr>Adding work to the Event Queue </vt:lpstr>
      <vt:lpstr>Implementing Callbacks</vt:lpstr>
      <vt:lpstr>Implementing Callbacks</vt:lpstr>
      <vt:lpstr>Implementing Callbacks</vt:lpstr>
      <vt:lpstr>Implementing Callbacks</vt:lpstr>
      <vt:lpstr>Implementing Callbacks</vt:lpstr>
      <vt:lpstr>Implementing Callbacks</vt:lpstr>
      <vt:lpstr>Implementing Callbacks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Sandeep Satapathy</cp:lastModifiedBy>
  <cp:revision>120</cp:revision>
  <dcterms:created xsi:type="dcterms:W3CDTF">2006-08-16T00:00:00Z</dcterms:created>
  <dcterms:modified xsi:type="dcterms:W3CDTF">2022-11-14T11:12:56Z</dcterms:modified>
</cp:coreProperties>
</file>