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85" r:id="rId2"/>
    <p:sldId id="256" r:id="rId3"/>
    <p:sldId id="288" r:id="rId4"/>
    <p:sldId id="301" r:id="rId5"/>
    <p:sldId id="302" r:id="rId6"/>
    <p:sldId id="303" r:id="rId7"/>
    <p:sldId id="304" r:id="rId8"/>
    <p:sldId id="305" r:id="rId9"/>
    <p:sldId id="306" r:id="rId10"/>
    <p:sldId id="287" r:id="rId11"/>
    <p:sldId id="286" r:id="rId12"/>
    <p:sldId id="289" r:id="rId13"/>
    <p:sldId id="308" r:id="rId14"/>
    <p:sldId id="307" r:id="rId15"/>
    <p:sldId id="311" r:id="rId16"/>
    <p:sldId id="310" r:id="rId17"/>
    <p:sldId id="309" r:id="rId18"/>
    <p:sldId id="315" r:id="rId19"/>
    <p:sldId id="312" r:id="rId20"/>
    <p:sldId id="314" r:id="rId21"/>
    <p:sldId id="313" r:id="rId22"/>
    <p:sldId id="316" r:id="rId23"/>
    <p:sldId id="317" r:id="rId24"/>
    <p:sldId id="318" r:id="rId25"/>
    <p:sldId id="319" r:id="rId26"/>
    <p:sldId id="320" r:id="rId27"/>
    <p:sldId id="323" r:id="rId28"/>
    <p:sldId id="322" r:id="rId29"/>
    <p:sldId id="324" r:id="rId30"/>
    <p:sldId id="32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B1C-0A14-4E09-90E7-E74A63C947D7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DB54-526F-48CD-921A-519140AB099D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EC80-A55E-418C-8C9C-EF14229E2B1E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EA7-24D9-4803-BAAC-BC522A4AC21E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E60A-2D09-4A1E-9DFB-7A1FDBF7B2EA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E94B-D5D2-403B-8029-E40E4D7B7603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77B-EF5F-4EDE-A7E1-E0B46D9A2E5D}" type="datetime1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9E1-DDAD-49EC-A146-5112EE8D72CE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D954-63EF-4D86-9329-992811BD781E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0626-0572-42AD-A86F-E4B81290604F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224-6C72-440A-8CAC-085B5094B641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A2A51AF-4CF1-4D8B-862B-737F16D54598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29000" y="361950"/>
            <a:ext cx="5410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tx2"/>
                </a:solidFill>
              </a:rPr>
              <a:t>Introduction to MongoDB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81400" y="2266950"/>
            <a:ext cx="4724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7</a:t>
            </a:r>
          </a:p>
          <a:p>
            <a:pPr marL="22860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Char char="§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733550"/>
            <a:ext cx="6172200" cy="32004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0" y="438150"/>
            <a:ext cx="547814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4000" spc="-15" dirty="0">
                <a:solidFill>
                  <a:schemeClr val="tx2"/>
                </a:solidFill>
                <a:latin typeface="+mj-lt"/>
                <a:cs typeface="Georgia"/>
              </a:rPr>
              <a:t>MongoDB </a:t>
            </a:r>
            <a:r>
              <a:rPr sz="4000" spc="-35" dirty="0">
                <a:solidFill>
                  <a:schemeClr val="tx2"/>
                </a:solidFill>
                <a:latin typeface="+mj-lt"/>
                <a:cs typeface="Georgia"/>
              </a:rPr>
              <a:t>download</a:t>
            </a:r>
            <a:r>
              <a:rPr sz="4000" spc="-100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5" dirty="0">
                <a:solidFill>
                  <a:schemeClr val="tx2"/>
                </a:solidFill>
                <a:latin typeface="+mj-lt"/>
                <a:cs typeface="Georgia"/>
              </a:rPr>
              <a:t>Page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1" y="1352550"/>
            <a:ext cx="6477000" cy="35814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667000" y="438150"/>
            <a:ext cx="563689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5" dirty="0">
                <a:solidFill>
                  <a:schemeClr val="tx2"/>
                </a:solidFill>
                <a:latin typeface="+mj-lt"/>
                <a:cs typeface="Georgia"/>
              </a:rPr>
              <a:t>MongoDB</a:t>
            </a:r>
            <a:r>
              <a:rPr sz="4000" spc="95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15" dirty="0">
                <a:solidFill>
                  <a:schemeClr val="tx2"/>
                </a:solidFill>
                <a:latin typeface="+mj-lt"/>
                <a:cs typeface="Georgia"/>
              </a:rPr>
              <a:t>installation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123950"/>
            <a:ext cx="6400800" cy="3810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590800" y="285750"/>
            <a:ext cx="55435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5" dirty="0">
                <a:solidFill>
                  <a:schemeClr val="tx2"/>
                </a:solidFill>
                <a:latin typeface="+mj-lt"/>
                <a:cs typeface="Georgia"/>
              </a:rPr>
              <a:t>MongoDB </a:t>
            </a:r>
            <a:r>
              <a:rPr sz="4000" spc="-40" dirty="0">
                <a:solidFill>
                  <a:schemeClr val="tx2"/>
                </a:solidFill>
                <a:latin typeface="+mj-lt"/>
                <a:cs typeface="Georgia"/>
              </a:rPr>
              <a:t>user</a:t>
            </a:r>
            <a:r>
              <a:rPr sz="4000" spc="-110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20" dirty="0">
                <a:solidFill>
                  <a:schemeClr val="tx2"/>
                </a:solidFill>
                <a:latin typeface="+mj-lt"/>
                <a:cs typeface="Georgia"/>
              </a:rPr>
              <a:t>Agreement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971550"/>
            <a:ext cx="6385139" cy="39624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590800" y="209550"/>
            <a:ext cx="601980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0" dirty="0">
                <a:solidFill>
                  <a:schemeClr val="tx2"/>
                </a:solidFill>
                <a:latin typeface="+mj-lt"/>
                <a:cs typeface="Georgia"/>
              </a:rPr>
              <a:t>Setup </a:t>
            </a:r>
            <a:r>
              <a:rPr sz="3600" spc="5" dirty="0">
                <a:solidFill>
                  <a:schemeClr val="tx2"/>
                </a:solidFill>
                <a:latin typeface="+mj-lt"/>
                <a:cs typeface="Georgia"/>
              </a:rPr>
              <a:t>type, </a:t>
            </a:r>
            <a:r>
              <a:rPr sz="3600" spc="-45" dirty="0">
                <a:solidFill>
                  <a:schemeClr val="tx2"/>
                </a:solidFill>
                <a:latin typeface="+mj-lt"/>
                <a:cs typeface="Georgia"/>
              </a:rPr>
              <a:t>choose</a:t>
            </a:r>
            <a:r>
              <a:rPr sz="3600" spc="10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3600" spc="-10" dirty="0">
                <a:solidFill>
                  <a:schemeClr val="tx2"/>
                </a:solidFill>
                <a:latin typeface="+mj-lt"/>
                <a:cs typeface="Georgia"/>
              </a:rPr>
              <a:t>Complete</a:t>
            </a:r>
            <a:endParaRPr sz="360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971550"/>
            <a:ext cx="6537539" cy="39624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362200" y="285750"/>
            <a:ext cx="767710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chemeClr val="tx2"/>
                </a:solidFill>
                <a:latin typeface="+mj-lt"/>
                <a:cs typeface="Georgia"/>
              </a:rPr>
              <a:t>Click </a:t>
            </a:r>
            <a:r>
              <a:rPr sz="3200" spc="-15" dirty="0">
                <a:solidFill>
                  <a:schemeClr val="tx2"/>
                </a:solidFill>
                <a:latin typeface="+mj-lt"/>
                <a:cs typeface="Georgia"/>
              </a:rPr>
              <a:t>Install </a:t>
            </a:r>
            <a:r>
              <a:rPr sz="3200" dirty="0">
                <a:solidFill>
                  <a:schemeClr val="tx2"/>
                </a:solidFill>
                <a:latin typeface="+mj-lt"/>
                <a:cs typeface="Georgia"/>
              </a:rPr>
              <a:t>to </a:t>
            </a:r>
            <a:r>
              <a:rPr sz="3200" spc="-20" dirty="0">
                <a:solidFill>
                  <a:schemeClr val="tx2"/>
                </a:solidFill>
                <a:latin typeface="+mj-lt"/>
                <a:cs typeface="Georgia"/>
              </a:rPr>
              <a:t>begin </a:t>
            </a:r>
            <a:r>
              <a:rPr sz="3200" spc="-10" dirty="0">
                <a:solidFill>
                  <a:schemeClr val="tx2"/>
                </a:solidFill>
                <a:latin typeface="+mj-lt"/>
                <a:cs typeface="Georgia"/>
              </a:rPr>
              <a:t>the</a:t>
            </a:r>
            <a:r>
              <a:rPr sz="3200" spc="35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3200" spc="-15" dirty="0">
                <a:solidFill>
                  <a:schemeClr val="tx2"/>
                </a:solidFill>
                <a:latin typeface="+mj-lt"/>
                <a:cs typeface="Georgia"/>
              </a:rPr>
              <a:t>installation.</a:t>
            </a:r>
            <a:endParaRPr sz="320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85750"/>
            <a:ext cx="52387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5" dirty="0">
                <a:solidFill>
                  <a:schemeClr val="tx2"/>
                </a:solidFill>
                <a:latin typeface="+mj-lt"/>
                <a:cs typeface="Georgia"/>
              </a:rPr>
              <a:t>MongoDB</a:t>
            </a:r>
            <a:r>
              <a:rPr sz="4000" spc="114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20" dirty="0">
                <a:solidFill>
                  <a:schemeClr val="tx2"/>
                </a:solidFill>
                <a:latin typeface="+mj-lt"/>
                <a:cs typeface="Georgia"/>
              </a:rPr>
              <a:t>Configuration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2114550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 :&gt; Program Files &gt; MongoDB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Create 2 Folders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Name first folder as data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Name other folder as log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Create another folder inside and name it as db: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Data stored  here.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61950"/>
            <a:ext cx="731520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0" dirty="0">
                <a:solidFill>
                  <a:schemeClr val="tx2"/>
                </a:solidFill>
                <a:latin typeface="+mj-lt"/>
                <a:cs typeface="Georgia"/>
              </a:rPr>
              <a:t>Navigate </a:t>
            </a:r>
            <a:r>
              <a:rPr sz="3600" dirty="0">
                <a:solidFill>
                  <a:schemeClr val="tx2"/>
                </a:solidFill>
                <a:latin typeface="+mj-lt"/>
                <a:cs typeface="Georgia"/>
              </a:rPr>
              <a:t>to </a:t>
            </a:r>
            <a:r>
              <a:rPr sz="3600" spc="-10" dirty="0">
                <a:solidFill>
                  <a:schemeClr val="tx2"/>
                </a:solidFill>
                <a:latin typeface="+mj-lt"/>
                <a:cs typeface="Georgia"/>
              </a:rPr>
              <a:t>the </a:t>
            </a:r>
            <a:r>
              <a:rPr sz="3600" spc="-25" dirty="0">
                <a:solidFill>
                  <a:schemeClr val="tx2"/>
                </a:solidFill>
                <a:latin typeface="+mj-lt"/>
                <a:cs typeface="Georgia"/>
              </a:rPr>
              <a:t>bin </a:t>
            </a:r>
            <a:r>
              <a:rPr sz="3600" spc="-35" dirty="0">
                <a:solidFill>
                  <a:schemeClr val="tx2"/>
                </a:solidFill>
                <a:latin typeface="+mj-lt"/>
                <a:cs typeface="Georgia"/>
              </a:rPr>
              <a:t>folder </a:t>
            </a:r>
            <a:r>
              <a:rPr sz="3600" spc="-40" dirty="0">
                <a:solidFill>
                  <a:schemeClr val="tx2"/>
                </a:solidFill>
                <a:latin typeface="+mj-lt"/>
                <a:cs typeface="Georgia"/>
              </a:rPr>
              <a:t>of</a:t>
            </a:r>
            <a:r>
              <a:rPr sz="3600" spc="229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3600" spc="-15" dirty="0">
                <a:solidFill>
                  <a:schemeClr val="tx2"/>
                </a:solidFill>
                <a:latin typeface="+mj-lt"/>
                <a:cs typeface="Georgia"/>
              </a:rPr>
              <a:t>MongoDB</a:t>
            </a:r>
            <a:endParaRPr sz="360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352550"/>
            <a:ext cx="7071018" cy="3276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 txBox="1">
            <a:spLocks noGrp="1"/>
          </p:cNvSpPr>
          <p:nvPr>
            <p:ph type="title"/>
          </p:nvPr>
        </p:nvSpPr>
        <p:spPr>
          <a:xfrm>
            <a:off x="2438400" y="361950"/>
            <a:ext cx="6096000" cy="105644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3200" spc="-25" dirty="0"/>
              <a:t>Configure </a:t>
            </a:r>
            <a:r>
              <a:rPr sz="3200" spc="-10" dirty="0"/>
              <a:t>the </a:t>
            </a:r>
            <a:r>
              <a:rPr sz="3200" spc="5" dirty="0"/>
              <a:t>data </a:t>
            </a:r>
            <a:r>
              <a:rPr sz="3200" spc="95" dirty="0"/>
              <a:t>&amp; </a:t>
            </a:r>
            <a:r>
              <a:rPr sz="3200" spc="-30" dirty="0"/>
              <a:t>log </a:t>
            </a:r>
            <a:r>
              <a:rPr sz="3200" spc="-35" dirty="0"/>
              <a:t>folder </a:t>
            </a:r>
            <a:r>
              <a:rPr sz="3200" spc="-30" dirty="0"/>
              <a:t>and </a:t>
            </a:r>
            <a:r>
              <a:rPr sz="3200" spc="-15" dirty="0"/>
              <a:t>set MongoDB </a:t>
            </a:r>
            <a:r>
              <a:rPr sz="3200" spc="-30" dirty="0"/>
              <a:t>as  </a:t>
            </a:r>
            <a:r>
              <a:rPr sz="3200" spc="-25" dirty="0"/>
              <a:t>service</a:t>
            </a:r>
          </a:p>
        </p:txBody>
      </p:sp>
      <p:pic>
        <p:nvPicPr>
          <p:cNvPr id="3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1" y="1581150"/>
            <a:ext cx="6934200" cy="175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0" y="3632830"/>
            <a:ext cx="6934200" cy="135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" marR="478790">
              <a:lnSpc>
                <a:spcPct val="102600"/>
              </a:lnSpc>
            </a:pPr>
            <a:r>
              <a:rPr lang="en-US" sz="2000" spc="65" dirty="0" err="1" smtClean="0">
                <a:solidFill>
                  <a:srgbClr val="FFFFFF"/>
                </a:solidFill>
                <a:cs typeface="PMingLiU"/>
              </a:rPr>
              <a:t>mongod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i="1" spc="270" dirty="0" smtClean="0">
                <a:solidFill>
                  <a:srgbClr val="FFFFFF"/>
                </a:solidFill>
                <a:cs typeface="Trebuchet MS"/>
              </a:rPr>
              <a:t>−−</a:t>
            </a:r>
            <a:r>
              <a:rPr lang="en-US" sz="2000" i="1" spc="25" dirty="0" smtClean="0">
                <a:solidFill>
                  <a:srgbClr val="FFFFFF"/>
                </a:solidFill>
                <a:cs typeface="Trebuchet MS"/>
              </a:rPr>
              <a:t> </a:t>
            </a:r>
            <a:r>
              <a:rPr lang="en-US" sz="2000" spc="65" dirty="0" err="1" smtClean="0">
                <a:solidFill>
                  <a:srgbClr val="FFFFFF"/>
                </a:solidFill>
                <a:cs typeface="PMingLiU"/>
              </a:rPr>
              <a:t>directoryperdb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i="1" spc="270" dirty="0" smtClean="0">
                <a:solidFill>
                  <a:srgbClr val="FFFFFF"/>
                </a:solidFill>
                <a:cs typeface="Trebuchet MS"/>
              </a:rPr>
              <a:t>−−</a:t>
            </a:r>
            <a:r>
              <a:rPr lang="en-US" sz="2000" i="1" spc="25" dirty="0" smtClean="0">
                <a:solidFill>
                  <a:srgbClr val="FFFFFF"/>
                </a:solidFill>
                <a:cs typeface="Trebuchet MS"/>
              </a:rPr>
              <a:t> </a:t>
            </a:r>
            <a:r>
              <a:rPr lang="en-US" sz="2000" spc="95" dirty="0" err="1" smtClean="0">
                <a:solidFill>
                  <a:srgbClr val="FFFFFF"/>
                </a:solidFill>
                <a:cs typeface="PMingLiU"/>
              </a:rPr>
              <a:t>dbpath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”C:</a:t>
            </a:r>
            <a:r>
              <a:rPr lang="en-US" sz="2000" i="1" spc="5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Program 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Files</a:t>
            </a:r>
            <a:r>
              <a:rPr lang="en-US" sz="2000" i="1" spc="20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MongoDB</a:t>
            </a:r>
            <a:r>
              <a:rPr lang="en-US" sz="2000" i="1" spc="20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data</a:t>
            </a:r>
            <a:r>
              <a:rPr lang="en-US" sz="2000" i="1" spc="20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db” </a:t>
            </a:r>
            <a:r>
              <a:rPr lang="en-US" sz="2000" i="1" spc="110" dirty="0" smtClean="0">
                <a:solidFill>
                  <a:srgbClr val="FFFFFF"/>
                </a:solidFill>
                <a:cs typeface="Trebuchet MS"/>
              </a:rPr>
              <a:t>−−</a:t>
            </a:r>
            <a:r>
              <a:rPr lang="en-US" sz="2000" spc="110" dirty="0" err="1" smtClean="0">
                <a:solidFill>
                  <a:srgbClr val="FFFFFF"/>
                </a:solidFill>
                <a:cs typeface="PMingLiU"/>
              </a:rPr>
              <a:t>logpath</a:t>
            </a:r>
            <a:r>
              <a:rPr lang="en-US" sz="2000" spc="11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” C</a:t>
            </a:r>
            <a:r>
              <a:rPr lang="en-US" sz="2000" i="1" spc="5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Program  </a:t>
            </a:r>
            <a:r>
              <a:rPr lang="en-US" sz="2000" spc="10" dirty="0" smtClean="0">
                <a:solidFill>
                  <a:srgbClr val="FFFFFF"/>
                </a:solidFill>
                <a:cs typeface="PMingLiU"/>
              </a:rPr>
              <a:t>Files</a:t>
            </a:r>
            <a:r>
              <a:rPr lang="en-US" sz="2000" i="1" spc="10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10" dirty="0" smtClean="0">
                <a:solidFill>
                  <a:srgbClr val="FFFFFF"/>
                </a:solidFill>
                <a:cs typeface="PMingLiU"/>
              </a:rPr>
              <a:t>MongoDB</a:t>
            </a:r>
            <a:r>
              <a:rPr lang="en-US" sz="2000" i="1" spc="10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10" dirty="0" smtClean="0">
                <a:solidFill>
                  <a:srgbClr val="FFFFFF"/>
                </a:solidFill>
                <a:cs typeface="PMingLiU"/>
              </a:rPr>
              <a:t>log</a:t>
            </a:r>
            <a:r>
              <a:rPr lang="en-US" sz="2000" i="1" spc="10" dirty="0" smtClean="0">
                <a:solidFill>
                  <a:srgbClr val="FFFFFF"/>
                </a:solidFill>
                <a:cs typeface="Verdana"/>
              </a:rPr>
              <a:t>&gt;</a:t>
            </a:r>
            <a:r>
              <a:rPr lang="en-US" sz="2000" spc="10" dirty="0" smtClean="0">
                <a:solidFill>
                  <a:srgbClr val="FFFFFF"/>
                </a:solidFill>
                <a:cs typeface="PMingLiU"/>
              </a:rPr>
              <a:t>mongo.log” </a:t>
            </a:r>
            <a:r>
              <a:rPr lang="en-US" sz="2000" i="1" spc="270" dirty="0" smtClean="0">
                <a:solidFill>
                  <a:srgbClr val="FFFFFF"/>
                </a:solidFill>
                <a:cs typeface="Trebuchet MS"/>
              </a:rPr>
              <a:t>−</a:t>
            </a:r>
            <a:r>
              <a:rPr lang="en-US" sz="2000" i="1" spc="-100" dirty="0" smtClean="0">
                <a:solidFill>
                  <a:srgbClr val="FFFFFF"/>
                </a:solidFill>
                <a:cs typeface="Trebuchet MS"/>
              </a:rPr>
              <a:t> </a:t>
            </a:r>
            <a:r>
              <a:rPr lang="en-US" sz="2000" i="1" spc="80" dirty="0" smtClean="0">
                <a:solidFill>
                  <a:srgbClr val="FFFFFF"/>
                </a:solidFill>
                <a:cs typeface="Trebuchet MS"/>
              </a:rPr>
              <a:t>−</a:t>
            </a:r>
            <a:r>
              <a:rPr lang="en-US" sz="2000" spc="80" dirty="0" err="1" smtClean="0">
                <a:solidFill>
                  <a:srgbClr val="FFFFFF"/>
                </a:solidFill>
                <a:cs typeface="PMingLiU"/>
              </a:rPr>
              <a:t>logappend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i="1" spc="135" dirty="0" smtClean="0">
                <a:solidFill>
                  <a:srgbClr val="FFFFFF"/>
                </a:solidFill>
                <a:cs typeface="Trebuchet MS"/>
              </a:rPr>
              <a:t>−−</a:t>
            </a:r>
            <a:r>
              <a:rPr lang="en-US" sz="2000" spc="135" dirty="0" smtClean="0">
                <a:solidFill>
                  <a:srgbClr val="FFFFFF"/>
                </a:solidFill>
                <a:cs typeface="PMingLiU"/>
              </a:rPr>
              <a:t>rest</a:t>
            </a:r>
            <a:endParaRPr lang="en-US" sz="2000" dirty="0" smtClean="0">
              <a:cs typeface="PMingLiU"/>
            </a:endParaRPr>
          </a:p>
          <a:p>
            <a:pPr marL="19050">
              <a:lnSpc>
                <a:spcPct val="100000"/>
              </a:lnSpc>
              <a:spcBef>
                <a:spcPts val="35"/>
              </a:spcBef>
            </a:pPr>
            <a:r>
              <a:rPr lang="en-US" sz="2000" i="1" spc="100" dirty="0" smtClean="0">
                <a:solidFill>
                  <a:srgbClr val="FFFFFF"/>
                </a:solidFill>
                <a:cs typeface="Trebuchet MS"/>
              </a:rPr>
              <a:t>−−</a:t>
            </a:r>
            <a:r>
              <a:rPr lang="en-US" sz="2000" spc="100" dirty="0" smtClean="0">
                <a:solidFill>
                  <a:srgbClr val="FFFFFF"/>
                </a:solidFill>
                <a:cs typeface="PMingLiU"/>
              </a:rPr>
              <a:t>install</a:t>
            </a:r>
            <a:endParaRPr lang="en-US"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85750"/>
            <a:ext cx="5835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000" spc="15" dirty="0" smtClean="0">
                <a:solidFill>
                  <a:schemeClr val="tx2"/>
                </a:solidFill>
                <a:latin typeface="+mj-lt"/>
                <a:cs typeface="Georgia"/>
              </a:rPr>
              <a:t>Start </a:t>
            </a:r>
            <a:r>
              <a:rPr lang="en-US" sz="4000" spc="-15" dirty="0" smtClean="0">
                <a:solidFill>
                  <a:schemeClr val="tx2"/>
                </a:solidFill>
                <a:latin typeface="+mj-lt"/>
                <a:cs typeface="Georgia"/>
              </a:rPr>
              <a:t>MongoDB </a:t>
            </a:r>
            <a:r>
              <a:rPr lang="en-US" sz="4000" spc="-30" dirty="0" smtClean="0">
                <a:solidFill>
                  <a:schemeClr val="tx2"/>
                </a:solidFill>
                <a:latin typeface="+mj-lt"/>
                <a:cs typeface="Georgia"/>
              </a:rPr>
              <a:t>as </a:t>
            </a:r>
            <a:r>
              <a:rPr lang="en-US" sz="4000" spc="-5" dirty="0" smtClean="0">
                <a:solidFill>
                  <a:schemeClr val="tx2"/>
                </a:solidFill>
                <a:latin typeface="+mj-lt"/>
                <a:cs typeface="Georgia"/>
              </a:rPr>
              <a:t>a</a:t>
            </a:r>
            <a:r>
              <a:rPr lang="en-US" sz="4000" spc="-130" dirty="0" smtClean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lang="en-US" sz="4000" spc="-25" dirty="0" smtClean="0">
                <a:solidFill>
                  <a:schemeClr val="tx2"/>
                </a:solidFill>
                <a:latin typeface="+mj-lt"/>
                <a:cs typeface="Georgia"/>
              </a:rPr>
              <a:t>service</a:t>
            </a:r>
            <a:endParaRPr lang="en-US" sz="40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200150"/>
            <a:ext cx="65532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4600" y="3943350"/>
            <a:ext cx="2809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 net </a:t>
            </a:r>
            <a:r>
              <a:rPr lang="en-US" sz="2000" spc="90" dirty="0" smtClean="0">
                <a:solidFill>
                  <a:srgbClr val="FFFFFF"/>
                </a:solidFill>
                <a:cs typeface="PMingLiU"/>
              </a:rPr>
              <a:t>start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 MongoDB</a:t>
            </a:r>
            <a:endParaRPr lang="en-US"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85750"/>
            <a:ext cx="5835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000" spc="15" dirty="0" smtClean="0">
                <a:solidFill>
                  <a:schemeClr val="tx2"/>
                </a:solidFill>
                <a:latin typeface="+mj-lt"/>
                <a:cs typeface="Georgia"/>
              </a:rPr>
              <a:t>Start </a:t>
            </a:r>
            <a:r>
              <a:rPr lang="en-US" sz="4000" spc="-15" dirty="0" smtClean="0">
                <a:solidFill>
                  <a:schemeClr val="tx2"/>
                </a:solidFill>
                <a:latin typeface="+mj-lt"/>
                <a:cs typeface="Georgia"/>
              </a:rPr>
              <a:t>MongoDB </a:t>
            </a:r>
            <a:r>
              <a:rPr lang="en-US" sz="4000" spc="-30" dirty="0" smtClean="0">
                <a:solidFill>
                  <a:schemeClr val="tx2"/>
                </a:solidFill>
                <a:latin typeface="+mj-lt"/>
                <a:cs typeface="Georgia"/>
              </a:rPr>
              <a:t>as </a:t>
            </a:r>
            <a:r>
              <a:rPr lang="en-US" sz="4000" spc="-5" dirty="0" smtClean="0">
                <a:solidFill>
                  <a:schemeClr val="tx2"/>
                </a:solidFill>
                <a:latin typeface="+mj-lt"/>
                <a:cs typeface="Georgia"/>
              </a:rPr>
              <a:t>a</a:t>
            </a:r>
            <a:r>
              <a:rPr lang="en-US" sz="4000" spc="-130" dirty="0" smtClean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lang="en-US" sz="4000" spc="-25" dirty="0" smtClean="0">
                <a:solidFill>
                  <a:schemeClr val="tx2"/>
                </a:solidFill>
                <a:latin typeface="+mj-lt"/>
                <a:cs typeface="Georgia"/>
              </a:rPr>
              <a:t>service</a:t>
            </a:r>
            <a:endParaRPr lang="en-US" sz="40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352550"/>
            <a:ext cx="6308959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0800" y="3867150"/>
            <a:ext cx="127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>
              <a:lnSpc>
                <a:spcPct val="100000"/>
              </a:lnSpc>
            </a:pP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mongo</a:t>
            </a:r>
            <a:endParaRPr lang="en-US"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subTitle" idx="1"/>
          </p:nvPr>
        </p:nvSpPr>
        <p:spPr>
          <a:xfrm>
            <a:off x="2743200" y="1428750"/>
            <a:ext cx="6400800" cy="35534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2000" spc="95" dirty="0">
                <a:solidFill>
                  <a:srgbClr val="FFFFFF"/>
                </a:solidFill>
                <a:cs typeface="AngsanaUPC" pitchFamily="18" charset="-34"/>
              </a:rPr>
              <a:t>Data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storage </a:t>
            </a:r>
            <a:r>
              <a:rPr sz="2000" spc="85" dirty="0">
                <a:solidFill>
                  <a:srgbClr val="FFFFFF"/>
                </a:solidFill>
                <a:cs typeface="AngsanaUPC" pitchFamily="18" charset="-34"/>
              </a:rPr>
              <a:t>and </a:t>
            </a:r>
            <a:r>
              <a:rPr sz="2000" spc="50" dirty="0">
                <a:solidFill>
                  <a:srgbClr val="FFFFFF"/>
                </a:solidFill>
                <a:cs typeface="AngsanaUPC" pitchFamily="18" charset="-34"/>
              </a:rPr>
              <a:t>retrieval </a:t>
            </a:r>
            <a:r>
              <a:rPr sz="2000" spc="20" dirty="0">
                <a:solidFill>
                  <a:srgbClr val="FFFFFF"/>
                </a:solidFill>
                <a:cs typeface="AngsanaUPC" pitchFamily="18" charset="-34"/>
              </a:rPr>
              <a:t>is </a:t>
            </a:r>
            <a:r>
              <a:rPr sz="2000" spc="85" dirty="0">
                <a:solidFill>
                  <a:srgbClr val="FFFFFF"/>
                </a:solidFill>
                <a:cs typeface="AngsanaUPC" pitchFamily="18" charset="-34"/>
              </a:rPr>
              <a:t>an </a:t>
            </a:r>
            <a:r>
              <a:rPr sz="2000" spc="45" dirty="0">
                <a:solidFill>
                  <a:srgbClr val="FFFFFF"/>
                </a:solidFill>
                <a:cs typeface="AngsanaUPC" pitchFamily="18" charset="-34"/>
              </a:rPr>
              <a:t>essential </a:t>
            </a:r>
            <a:r>
              <a:rPr sz="2000" spc="60" dirty="0">
                <a:solidFill>
                  <a:srgbClr val="FFFFFF"/>
                </a:solidFill>
                <a:cs typeface="AngsanaUPC" pitchFamily="18" charset="-34"/>
              </a:rPr>
              <a:t>activity </a:t>
            </a:r>
            <a:r>
              <a:rPr sz="2000" spc="30" dirty="0">
                <a:solidFill>
                  <a:srgbClr val="FFFFFF"/>
                </a:solidFill>
                <a:cs typeface="AngsanaUPC" pitchFamily="18" charset="-34"/>
              </a:rPr>
              <a:t>for </a:t>
            </a:r>
            <a:r>
              <a:rPr sz="2000" spc="65" dirty="0">
                <a:solidFill>
                  <a:srgbClr val="FFFFFF"/>
                </a:solidFill>
                <a:cs typeface="AngsanaUPC" pitchFamily="18" charset="-34"/>
              </a:rPr>
              <a:t>almost </a:t>
            </a:r>
            <a:r>
              <a:rPr sz="2000" spc="40" dirty="0">
                <a:solidFill>
                  <a:srgbClr val="FFFFFF"/>
                </a:solidFill>
                <a:cs typeface="AngsanaUPC" pitchFamily="18" charset="-34"/>
              </a:rPr>
              <a:t>every web 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applications. </a:t>
            </a:r>
            <a:r>
              <a:rPr sz="2000" spc="75" dirty="0">
                <a:solidFill>
                  <a:srgbClr val="FFFFFF"/>
                </a:solidFill>
                <a:cs typeface="AngsanaUPC" pitchFamily="18" charset="-34"/>
              </a:rPr>
              <a:t>There </a:t>
            </a:r>
            <a:r>
              <a:rPr sz="2000" spc="50" dirty="0">
                <a:solidFill>
                  <a:srgbClr val="FFFFFF"/>
                </a:solidFill>
                <a:cs typeface="AngsanaUPC" pitchFamily="18" charset="-34"/>
              </a:rPr>
              <a:t>exist </a:t>
            </a:r>
            <a:r>
              <a:rPr sz="2000" spc="40" dirty="0">
                <a:solidFill>
                  <a:srgbClr val="FFFFFF"/>
                </a:solidFill>
                <a:cs typeface="AngsanaUPC" pitchFamily="18" charset="-34"/>
              </a:rPr>
              <a:t>several </a:t>
            </a:r>
            <a:r>
              <a:rPr sz="2000" spc="50" dirty="0">
                <a:solidFill>
                  <a:srgbClr val="FFFFFF"/>
                </a:solidFill>
                <a:cs typeface="AngsanaUPC" pitchFamily="18" charset="-34"/>
              </a:rPr>
              <a:t>solutions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to </a:t>
            </a:r>
            <a:r>
              <a:rPr sz="2000" spc="60" dirty="0">
                <a:solidFill>
                  <a:srgbClr val="FFFFFF"/>
                </a:solidFill>
                <a:cs typeface="AngsanaUPC" pitchFamily="18" charset="-34"/>
              </a:rPr>
              <a:t>store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the </a:t>
            </a:r>
            <a:r>
              <a:rPr sz="2000" spc="95" dirty="0">
                <a:solidFill>
                  <a:srgbClr val="FFFFFF"/>
                </a:solidFill>
                <a:cs typeface="AngsanaUPC" pitchFamily="18" charset="-34"/>
              </a:rPr>
              <a:t>data </a:t>
            </a:r>
            <a:r>
              <a:rPr sz="2000" spc="85" dirty="0">
                <a:solidFill>
                  <a:srgbClr val="FFFFFF"/>
                </a:solidFill>
                <a:cs typeface="AngsanaUPC" pitchFamily="18" charset="-34"/>
              </a:rPr>
              <a:t>and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to  </a:t>
            </a:r>
            <a:r>
              <a:rPr sz="2000" spc="50" dirty="0">
                <a:solidFill>
                  <a:srgbClr val="FFFFFF"/>
                </a:solidFill>
                <a:cs typeface="AngsanaUPC" pitchFamily="18" charset="-34"/>
              </a:rPr>
              <a:t>retrieve </a:t>
            </a:r>
            <a:r>
              <a:rPr sz="2000" spc="75" dirty="0">
                <a:solidFill>
                  <a:srgbClr val="FFFFFF"/>
                </a:solidFill>
                <a:cs typeface="AngsanaUPC" pitchFamily="18" charset="-34"/>
              </a:rPr>
              <a:t>it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as </a:t>
            </a:r>
            <a:r>
              <a:rPr sz="2000" spc="75" dirty="0">
                <a:solidFill>
                  <a:srgbClr val="FFFFFF"/>
                </a:solidFill>
                <a:cs typeface="AngsanaUPC" pitchFamily="18" charset="-34"/>
              </a:rPr>
              <a:t>per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the demand </a:t>
            </a:r>
            <a:r>
              <a:rPr sz="2000" spc="5" dirty="0">
                <a:solidFill>
                  <a:srgbClr val="FFFFFF"/>
                </a:solidFill>
                <a:cs typeface="AngsanaUPC" pitchFamily="18" charset="-34"/>
              </a:rPr>
              <a:t>of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the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application. </a:t>
            </a:r>
            <a:r>
              <a:rPr sz="2000" spc="65" dirty="0">
                <a:solidFill>
                  <a:srgbClr val="FFFFFF"/>
                </a:solidFill>
                <a:cs typeface="AngsanaUPC" pitchFamily="18" charset="-34"/>
              </a:rPr>
              <a:t>Commonly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known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the  </a:t>
            </a:r>
            <a:r>
              <a:rPr sz="2000" spc="70" dirty="0">
                <a:solidFill>
                  <a:srgbClr val="FFFFFF"/>
                </a:solidFill>
                <a:cs typeface="AngsanaUPC" pitchFamily="18" charset="-34"/>
              </a:rPr>
              <a:t>three most </a:t>
            </a:r>
            <a:r>
              <a:rPr sz="2000" spc="50" dirty="0">
                <a:solidFill>
                  <a:srgbClr val="FFFFFF"/>
                </a:solidFill>
                <a:cs typeface="AngsanaUPC" pitchFamily="18" charset="-34"/>
              </a:rPr>
              <a:t>solutions </a:t>
            </a:r>
            <a:r>
              <a:rPr sz="2000" spc="60" dirty="0">
                <a:solidFill>
                  <a:srgbClr val="FFFFFF"/>
                </a:solidFill>
                <a:cs typeface="AngsanaUPC" pitchFamily="18" charset="-34"/>
              </a:rPr>
              <a:t>are</a:t>
            </a:r>
            <a:r>
              <a:rPr sz="2000" spc="105" dirty="0">
                <a:solidFill>
                  <a:srgbClr val="FFFFFF"/>
                </a:solidFill>
                <a:cs typeface="AngsanaUPC" pitchFamily="18" charset="-34"/>
              </a:rPr>
              <a:t> </a:t>
            </a:r>
            <a:r>
              <a:rPr sz="2000" spc="15" dirty="0">
                <a:solidFill>
                  <a:srgbClr val="FFFFFF"/>
                </a:solidFill>
                <a:cs typeface="AngsanaUPC" pitchFamily="18" charset="-34"/>
              </a:rPr>
              <a:t>:</a:t>
            </a:r>
            <a:endParaRPr sz="2000">
              <a:cs typeface="AngsanaUPC" pitchFamily="18" charset="-34"/>
            </a:endParaRPr>
          </a:p>
          <a:p>
            <a:pPr marL="801370" marR="2012314" algn="just">
              <a:lnSpc>
                <a:spcPct val="125299"/>
              </a:lnSpc>
            </a:pPr>
            <a:r>
              <a:rPr sz="2000" spc="55" smtClean="0">
                <a:solidFill>
                  <a:srgbClr val="FFFFFF"/>
                </a:solidFill>
                <a:cs typeface="AngsanaUPC" pitchFamily="18" charset="-34"/>
              </a:rPr>
              <a:t>Storage </a:t>
            </a:r>
            <a:r>
              <a:rPr sz="2000" spc="50" dirty="0">
                <a:solidFill>
                  <a:srgbClr val="FFFFFF"/>
                </a:solidFill>
                <a:cs typeface="AngsanaUPC" pitchFamily="18" charset="-34"/>
              </a:rPr>
              <a:t>in </a:t>
            </a:r>
            <a:r>
              <a:rPr sz="2000" spc="5">
                <a:solidFill>
                  <a:srgbClr val="FFFFFF"/>
                </a:solidFill>
                <a:cs typeface="AngsanaUPC" pitchFamily="18" charset="-34"/>
              </a:rPr>
              <a:t>files  </a:t>
            </a:r>
            <a:endParaRPr lang="en-US" sz="2000" spc="5" dirty="0" smtClean="0">
              <a:solidFill>
                <a:srgbClr val="FFFFFF"/>
              </a:solidFill>
              <a:cs typeface="AngsanaUPC" pitchFamily="18" charset="-34"/>
            </a:endParaRPr>
          </a:p>
          <a:p>
            <a:pPr marL="801370" marR="2012314" algn="just">
              <a:lnSpc>
                <a:spcPct val="125299"/>
              </a:lnSpc>
            </a:pPr>
            <a:r>
              <a:rPr sz="2000" spc="60" smtClean="0">
                <a:solidFill>
                  <a:srgbClr val="FFFFFF"/>
                </a:solidFill>
                <a:cs typeface="AngsanaUPC" pitchFamily="18" charset="-34"/>
              </a:rPr>
              <a:t>Relational </a:t>
            </a:r>
            <a:r>
              <a:rPr sz="2000" spc="70" dirty="0">
                <a:solidFill>
                  <a:srgbClr val="FFFFFF"/>
                </a:solidFill>
                <a:cs typeface="AngsanaUPC" pitchFamily="18" charset="-34"/>
              </a:rPr>
              <a:t>databases</a:t>
            </a:r>
            <a:r>
              <a:rPr sz="2000" spc="40" dirty="0">
                <a:solidFill>
                  <a:srgbClr val="FFFFFF"/>
                </a:solidFill>
                <a:cs typeface="AngsanaUPC" pitchFamily="18" charset="-34"/>
              </a:rPr>
              <a:t> </a:t>
            </a:r>
            <a:r>
              <a:rPr sz="2000" spc="85" dirty="0">
                <a:solidFill>
                  <a:srgbClr val="FFFFFF"/>
                </a:solidFill>
                <a:cs typeface="AngsanaUPC" pitchFamily="18" charset="-34"/>
              </a:rPr>
              <a:t>and 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NoSQL</a:t>
            </a:r>
            <a:r>
              <a:rPr sz="2000" spc="70" dirty="0">
                <a:solidFill>
                  <a:srgbClr val="FFFFFF"/>
                </a:solidFill>
                <a:cs typeface="AngsanaUPC" pitchFamily="18" charset="-34"/>
              </a:rPr>
              <a:t> </a:t>
            </a:r>
            <a:r>
              <a:rPr sz="2000" spc="65" dirty="0">
                <a:solidFill>
                  <a:srgbClr val="FFFFFF"/>
                </a:solidFill>
                <a:cs typeface="AngsanaUPC" pitchFamily="18" charset="-34"/>
              </a:rPr>
              <a:t>databases.</a:t>
            </a:r>
            <a:endParaRPr sz="2000">
              <a:cs typeface="AngsanaUPC" pitchFamily="18" charset="-34"/>
            </a:endParaRPr>
          </a:p>
          <a:p>
            <a:pPr marL="12700" marR="148590" algn="just">
              <a:lnSpc>
                <a:spcPct val="102600"/>
              </a:lnSpc>
            </a:pPr>
            <a:r>
              <a:rPr sz="2000" spc="50" smtClean="0">
                <a:solidFill>
                  <a:srgbClr val="FFFFFF"/>
                </a:solidFill>
                <a:cs typeface="AngsanaUPC" pitchFamily="18" charset="-34"/>
              </a:rPr>
              <a:t>For </a:t>
            </a:r>
            <a:r>
              <a:rPr sz="2000" spc="65" dirty="0">
                <a:solidFill>
                  <a:srgbClr val="FFFFFF"/>
                </a:solidFill>
                <a:cs typeface="AngsanaUPC" pitchFamily="18" charset="-34"/>
              </a:rPr>
              <a:t>our </a:t>
            </a:r>
            <a:r>
              <a:rPr sz="2000" spc="40" dirty="0">
                <a:solidFill>
                  <a:srgbClr val="FFFFFF"/>
                </a:solidFill>
                <a:cs typeface="AngsanaUPC" pitchFamily="18" charset="-34"/>
              </a:rPr>
              <a:t>discussion </a:t>
            </a:r>
            <a:r>
              <a:rPr sz="2000" spc="65" dirty="0">
                <a:solidFill>
                  <a:srgbClr val="FFFFFF"/>
                </a:solidFill>
                <a:cs typeface="AngsanaUPC" pitchFamily="18" charset="-34"/>
              </a:rPr>
              <a:t>purpose </a:t>
            </a:r>
            <a:r>
              <a:rPr sz="2000" spc="60" dirty="0">
                <a:solidFill>
                  <a:srgbClr val="FFFFFF"/>
                </a:solidFill>
                <a:cs typeface="AngsanaUPC" pitchFamily="18" charset="-34"/>
              </a:rPr>
              <a:t>MongoDB </a:t>
            </a:r>
            <a:r>
              <a:rPr sz="2000" spc="20" dirty="0">
                <a:solidFill>
                  <a:srgbClr val="FFFFFF"/>
                </a:solidFill>
                <a:cs typeface="AngsanaUPC" pitchFamily="18" charset="-34"/>
              </a:rPr>
              <a:t>is </a:t>
            </a:r>
            <a:r>
              <a:rPr sz="2000" spc="45" dirty="0">
                <a:solidFill>
                  <a:srgbClr val="FFFFFF"/>
                </a:solidFill>
                <a:cs typeface="AngsanaUPC" pitchFamily="18" charset="-34"/>
              </a:rPr>
              <a:t>selected, which </a:t>
            </a:r>
            <a:r>
              <a:rPr sz="2000" spc="40" dirty="0">
                <a:solidFill>
                  <a:srgbClr val="FFFFFF"/>
                </a:solidFill>
                <a:cs typeface="AngsanaUPC" pitchFamily="18" charset="-34"/>
              </a:rPr>
              <a:t>comes </a:t>
            </a:r>
            <a:r>
              <a:rPr sz="2000" spc="70" dirty="0">
                <a:solidFill>
                  <a:srgbClr val="FFFFFF"/>
                </a:solidFill>
                <a:cs typeface="AngsanaUPC" pitchFamily="18" charset="-34"/>
              </a:rPr>
              <a:t>under  </a:t>
            </a:r>
            <a:r>
              <a:rPr sz="2000" spc="80" dirty="0">
                <a:solidFill>
                  <a:srgbClr val="FFFFFF"/>
                </a:solidFill>
                <a:cs typeface="AngsanaUPC" pitchFamily="18" charset="-34"/>
              </a:rPr>
              <a:t>the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category </a:t>
            </a:r>
            <a:r>
              <a:rPr sz="2000" spc="5" dirty="0">
                <a:solidFill>
                  <a:srgbClr val="FFFFFF"/>
                </a:solidFill>
                <a:cs typeface="AngsanaUPC" pitchFamily="18" charset="-34"/>
              </a:rPr>
              <a:t>of </a:t>
            </a:r>
            <a:r>
              <a:rPr sz="2000" spc="55" dirty="0">
                <a:solidFill>
                  <a:srgbClr val="FFFFFF"/>
                </a:solidFill>
                <a:cs typeface="AngsanaUPC" pitchFamily="18" charset="-34"/>
              </a:rPr>
              <a:t>NoSQL</a:t>
            </a:r>
            <a:r>
              <a:rPr sz="2000" spc="160" dirty="0">
                <a:solidFill>
                  <a:srgbClr val="FFFFFF"/>
                </a:solidFill>
                <a:cs typeface="AngsanaUPC" pitchFamily="18" charset="-34"/>
              </a:rPr>
              <a:t> </a:t>
            </a:r>
            <a:r>
              <a:rPr sz="2000" spc="70" dirty="0">
                <a:solidFill>
                  <a:srgbClr val="FFFFFF"/>
                </a:solidFill>
                <a:cs typeface="AngsanaUPC" pitchFamily="18" charset="-34"/>
              </a:rPr>
              <a:t>database.</a:t>
            </a:r>
            <a:endParaRPr sz="2000">
              <a:cs typeface="AngsanaUPC" pitchFamily="18" charset="-34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ctrTitle"/>
          </p:nvPr>
        </p:nvSpPr>
        <p:spPr>
          <a:xfrm>
            <a:off x="2743200" y="0"/>
            <a:ext cx="6019800" cy="137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0" dirty="0"/>
              <a:t>Introduction </a:t>
            </a:r>
            <a:r>
              <a:rPr sz="4400"/>
              <a:t>to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sz="4400" spc="-40" smtClean="0"/>
              <a:t>Mongo</a:t>
            </a:r>
            <a:r>
              <a:rPr sz="4400" spc="30" smtClean="0"/>
              <a:t> </a:t>
            </a:r>
            <a:r>
              <a:rPr sz="4400" spc="50" dirty="0"/>
              <a:t>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85750"/>
            <a:ext cx="61722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Start </a:t>
            </a:r>
            <a:r>
              <a:rPr spc="-10" dirty="0"/>
              <a:t>the </a:t>
            </a:r>
            <a:r>
              <a:rPr spc="-15" dirty="0"/>
              <a:t>MongoDB</a:t>
            </a:r>
            <a:r>
              <a:rPr spc="5" dirty="0"/>
              <a:t> </a:t>
            </a:r>
            <a:r>
              <a:rPr spc="-25" dirty="0"/>
              <a:t>service</a:t>
            </a:r>
          </a:p>
        </p:txBody>
      </p:sp>
      <p:pic>
        <p:nvPicPr>
          <p:cNvPr id="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047750"/>
            <a:ext cx="6613834" cy="2514600"/>
          </a:xfrm>
          <a:prstGeom prst="rect">
            <a:avLst/>
          </a:prstGeom>
        </p:spPr>
      </p:pic>
      <p:sp>
        <p:nvSpPr>
          <p:cNvPr id="4" name="object 7"/>
          <p:cNvSpPr txBox="1"/>
          <p:nvPr/>
        </p:nvSpPr>
        <p:spPr>
          <a:xfrm>
            <a:off x="2286000" y="3562350"/>
            <a:ext cx="6858000" cy="1479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buFont typeface="Arial" pitchFamily="34" charset="0"/>
              <a:buChar char="•"/>
            </a:pPr>
            <a:r>
              <a:rPr sz="2000" spc="80" dirty="0">
                <a:solidFill>
                  <a:srgbClr val="FFFFFF"/>
                </a:solidFill>
                <a:cs typeface="PMingLiU"/>
              </a:rPr>
              <a:t>net </a:t>
            </a:r>
            <a:r>
              <a:rPr sz="2000" spc="90" dirty="0">
                <a:solidFill>
                  <a:srgbClr val="FFFFFF"/>
                </a:solidFill>
                <a:cs typeface="PMingLiU"/>
              </a:rPr>
              <a:t>start</a:t>
            </a:r>
            <a:r>
              <a:rPr sz="2000" spc="65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60" dirty="0">
                <a:solidFill>
                  <a:srgbClr val="FFFFFF"/>
                </a:solidFill>
                <a:cs typeface="PMingLiU"/>
              </a:rPr>
              <a:t>MongoDB</a:t>
            </a:r>
            <a:endParaRPr sz="2000" dirty="0">
              <a:cs typeface="PMingLiU"/>
            </a:endParaRPr>
          </a:p>
          <a:p>
            <a:pPr marL="12700" marR="281940">
              <a:lnSpc>
                <a:spcPct val="125299"/>
              </a:lnSpc>
              <a:buFont typeface="Arial" pitchFamily="34" charset="0"/>
              <a:buChar char="•"/>
            </a:pPr>
            <a:r>
              <a:rPr sz="2000" spc="30" dirty="0">
                <a:solidFill>
                  <a:srgbClr val="FFFFFF"/>
                </a:solidFill>
                <a:cs typeface="PMingLiU"/>
              </a:rPr>
              <a:t>Following </a:t>
            </a:r>
            <a:r>
              <a:rPr sz="2000" spc="40" dirty="0">
                <a:solidFill>
                  <a:srgbClr val="FFFFFF"/>
                </a:solidFill>
                <a:cs typeface="PMingLiU"/>
              </a:rPr>
              <a:t>messages </a:t>
            </a:r>
            <a:r>
              <a:rPr sz="2000" spc="20" dirty="0">
                <a:solidFill>
                  <a:srgbClr val="FFFFFF"/>
                </a:solidFill>
                <a:cs typeface="PMingLiU"/>
              </a:rPr>
              <a:t>will </a:t>
            </a:r>
            <a:r>
              <a:rPr sz="2000" spc="50" dirty="0">
                <a:solidFill>
                  <a:srgbClr val="FFFFFF"/>
                </a:solidFill>
                <a:cs typeface="PMingLiU"/>
              </a:rPr>
              <a:t>display </a:t>
            </a:r>
            <a:r>
              <a:rPr sz="2000" spc="55" dirty="0">
                <a:solidFill>
                  <a:srgbClr val="FFFFFF"/>
                </a:solidFill>
                <a:cs typeface="PMingLiU"/>
              </a:rPr>
              <a:t>on </a:t>
            </a:r>
            <a:r>
              <a:rPr sz="2000" spc="85">
                <a:solidFill>
                  <a:srgbClr val="FFFFFF"/>
                </a:solidFill>
                <a:cs typeface="PMingLiU"/>
              </a:rPr>
              <a:t>prompt  </a:t>
            </a:r>
            <a:endParaRPr lang="en-US" sz="2000" spc="85" dirty="0" smtClean="0">
              <a:solidFill>
                <a:srgbClr val="FFFFFF"/>
              </a:solidFill>
              <a:cs typeface="PMingLiU"/>
            </a:endParaRPr>
          </a:p>
          <a:p>
            <a:pPr marL="12700" marR="281940">
              <a:lnSpc>
                <a:spcPct val="125299"/>
              </a:lnSpc>
              <a:buFont typeface="Arial" pitchFamily="34" charset="0"/>
              <a:buChar char="•"/>
            </a:pPr>
            <a:r>
              <a:rPr sz="2000" spc="90" smtClean="0">
                <a:solidFill>
                  <a:srgbClr val="FFFFFF"/>
                </a:solidFill>
                <a:cs typeface="PMingLiU"/>
              </a:rPr>
              <a:t>The </a:t>
            </a:r>
            <a:r>
              <a:rPr sz="2000" spc="60" dirty="0">
                <a:solidFill>
                  <a:srgbClr val="FFFFFF"/>
                </a:solidFill>
                <a:cs typeface="PMingLiU"/>
              </a:rPr>
              <a:t>MongoDB </a:t>
            </a:r>
            <a:r>
              <a:rPr sz="2000" spc="35" dirty="0">
                <a:solidFill>
                  <a:srgbClr val="FFFFFF"/>
                </a:solidFill>
                <a:cs typeface="PMingLiU"/>
              </a:rPr>
              <a:t>service </a:t>
            </a:r>
            <a:r>
              <a:rPr sz="2000" spc="20" dirty="0">
                <a:solidFill>
                  <a:srgbClr val="FFFFFF"/>
                </a:solidFill>
                <a:cs typeface="PMingLiU"/>
              </a:rPr>
              <a:t>is</a:t>
            </a:r>
            <a:r>
              <a:rPr sz="2000" spc="100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65" dirty="0">
                <a:solidFill>
                  <a:srgbClr val="FFFFFF"/>
                </a:solidFill>
                <a:cs typeface="PMingLiU"/>
              </a:rPr>
              <a:t>starting..</a:t>
            </a:r>
            <a:endParaRPr sz="20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  <a:buFont typeface="Arial" pitchFamily="34" charset="0"/>
              <a:buChar char="•"/>
            </a:pPr>
            <a:r>
              <a:rPr sz="2000" spc="90" dirty="0">
                <a:solidFill>
                  <a:srgbClr val="FFFFFF"/>
                </a:solidFill>
                <a:cs typeface="PMingLiU"/>
              </a:rPr>
              <a:t>The </a:t>
            </a:r>
            <a:r>
              <a:rPr sz="2000" spc="60" dirty="0">
                <a:solidFill>
                  <a:srgbClr val="FFFFFF"/>
                </a:solidFill>
                <a:cs typeface="PMingLiU"/>
              </a:rPr>
              <a:t>MongoDB </a:t>
            </a:r>
            <a:r>
              <a:rPr sz="2000" spc="35" dirty="0">
                <a:solidFill>
                  <a:srgbClr val="FFFFFF"/>
                </a:solidFill>
                <a:cs typeface="PMingLiU"/>
              </a:rPr>
              <a:t>service </a:t>
            </a:r>
            <a:r>
              <a:rPr sz="2000" spc="40" dirty="0">
                <a:solidFill>
                  <a:srgbClr val="FFFFFF"/>
                </a:solidFill>
                <a:cs typeface="PMingLiU"/>
              </a:rPr>
              <a:t>was </a:t>
            </a:r>
            <a:r>
              <a:rPr sz="2000" spc="80" dirty="0">
                <a:solidFill>
                  <a:srgbClr val="FFFFFF"/>
                </a:solidFill>
                <a:cs typeface="PMingLiU"/>
              </a:rPr>
              <a:t>started</a:t>
            </a:r>
            <a:r>
              <a:rPr sz="2000" spc="135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25" dirty="0">
                <a:solidFill>
                  <a:srgbClr val="FFFFFF"/>
                </a:solidFill>
                <a:cs typeface="PMingLiU"/>
              </a:rPr>
              <a:t>successfully.</a:t>
            </a:r>
            <a:endParaRPr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09550"/>
            <a:ext cx="5867400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Create </a:t>
            </a:r>
            <a:r>
              <a:rPr spc="-10" dirty="0"/>
              <a:t>the </a:t>
            </a:r>
            <a:r>
              <a:rPr spc="-15" dirty="0"/>
              <a:t>database </a:t>
            </a:r>
            <a:r>
              <a:rPr spc="-35" dirty="0"/>
              <a:t>in</a:t>
            </a:r>
            <a:r>
              <a:rPr spc="195" dirty="0"/>
              <a:t> </a:t>
            </a:r>
            <a:r>
              <a:rPr spc="-15" dirty="0"/>
              <a:t>MongoDB</a:t>
            </a:r>
          </a:p>
        </p:txBody>
      </p:sp>
      <p:pic>
        <p:nvPicPr>
          <p:cNvPr id="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581150"/>
            <a:ext cx="6080470" cy="2133600"/>
          </a:xfrm>
          <a:prstGeom prst="rect">
            <a:avLst/>
          </a:prstGeom>
        </p:spPr>
      </p:pic>
      <p:sp>
        <p:nvSpPr>
          <p:cNvPr id="4" name="object 7"/>
          <p:cNvSpPr txBox="1"/>
          <p:nvPr/>
        </p:nvSpPr>
        <p:spPr>
          <a:xfrm>
            <a:off x="2895600" y="3790950"/>
            <a:ext cx="2743200" cy="7482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spc="55" dirty="0">
                <a:solidFill>
                  <a:srgbClr val="FFFFFF"/>
                </a:solidFill>
                <a:cs typeface="PMingLiU"/>
              </a:rPr>
              <a:t>mongo</a:t>
            </a:r>
            <a:endParaRPr sz="2000">
              <a:cs typeface="PMingLiU"/>
            </a:endParaRPr>
          </a:p>
          <a:p>
            <a:pPr marL="12700" marR="5080">
              <a:lnSpc>
                <a:spcPct val="125299"/>
              </a:lnSpc>
            </a:pPr>
            <a:r>
              <a:rPr sz="2000" spc="45" dirty="0">
                <a:solidFill>
                  <a:srgbClr val="FFFFFF"/>
                </a:solidFill>
                <a:cs typeface="PMingLiU"/>
              </a:rPr>
              <a:t>use </a:t>
            </a:r>
            <a:r>
              <a:rPr sz="2000" spc="75" dirty="0">
                <a:solidFill>
                  <a:srgbClr val="FFFFFF"/>
                </a:solidFill>
                <a:cs typeface="PMingLiU"/>
              </a:rPr>
              <a:t>database name  </a:t>
            </a:r>
            <a:r>
              <a:rPr sz="2000" spc="45" dirty="0">
                <a:solidFill>
                  <a:srgbClr val="FFFFFF"/>
                </a:solidFill>
                <a:cs typeface="PMingLiU"/>
              </a:rPr>
              <a:t>use</a:t>
            </a:r>
            <a:endParaRPr sz="200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09550"/>
            <a:ext cx="5745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600" spc="-5" dirty="0" smtClean="0">
                <a:solidFill>
                  <a:schemeClr val="tx2"/>
                </a:solidFill>
                <a:latin typeface="+mj-lt"/>
                <a:cs typeface="Georgia"/>
              </a:rPr>
              <a:t>Currently </a:t>
            </a:r>
            <a:r>
              <a:rPr lang="en-US" sz="3600" spc="-30" dirty="0" smtClean="0">
                <a:solidFill>
                  <a:schemeClr val="tx2"/>
                </a:solidFill>
                <a:latin typeface="+mj-lt"/>
                <a:cs typeface="Georgia"/>
              </a:rPr>
              <a:t>connected</a:t>
            </a:r>
            <a:r>
              <a:rPr lang="en-US" sz="3600" spc="-70" dirty="0" smtClean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lang="en-US" sz="3600" spc="-15" dirty="0" smtClean="0">
                <a:solidFill>
                  <a:schemeClr val="tx2"/>
                </a:solidFill>
                <a:latin typeface="+mj-lt"/>
                <a:cs typeface="Georgia"/>
              </a:rPr>
              <a:t>database</a:t>
            </a:r>
            <a:endParaRPr lang="en-US" sz="36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581150"/>
            <a:ext cx="6690070" cy="182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486150"/>
            <a:ext cx="798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>
              <a:lnSpc>
                <a:spcPct val="100000"/>
              </a:lnSpc>
            </a:pP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db</a:t>
            </a:r>
            <a:endParaRPr lang="en-US"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09550"/>
            <a:ext cx="6181725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0" dirty="0">
                <a:solidFill>
                  <a:schemeClr val="tx2"/>
                </a:solidFill>
                <a:latin typeface="+mj-lt"/>
                <a:cs typeface="Georgia"/>
              </a:rPr>
              <a:t>Lists </a:t>
            </a:r>
            <a:r>
              <a:rPr sz="4000" spc="-50" dirty="0">
                <a:solidFill>
                  <a:schemeClr val="tx2"/>
                </a:solidFill>
                <a:latin typeface="+mj-lt"/>
                <a:cs typeface="Georgia"/>
              </a:rPr>
              <a:t>down </a:t>
            </a:r>
            <a:r>
              <a:rPr sz="4000" spc="-10" dirty="0">
                <a:solidFill>
                  <a:schemeClr val="tx2"/>
                </a:solidFill>
                <a:latin typeface="+mj-lt"/>
                <a:cs typeface="Georgia"/>
              </a:rPr>
              <a:t>all the </a:t>
            </a:r>
            <a:r>
              <a:rPr sz="4000" spc="-15" dirty="0">
                <a:solidFill>
                  <a:schemeClr val="tx2"/>
                </a:solidFill>
                <a:latin typeface="+mj-lt"/>
                <a:cs typeface="Georgia"/>
              </a:rPr>
              <a:t>databases </a:t>
            </a:r>
            <a:r>
              <a:rPr sz="4000" spc="-30" dirty="0">
                <a:solidFill>
                  <a:schemeClr val="tx2"/>
                </a:solidFill>
                <a:latin typeface="+mj-lt"/>
                <a:cs typeface="Georgia"/>
              </a:rPr>
              <a:t>and </a:t>
            </a:r>
            <a:r>
              <a:rPr sz="4000" spc="-20" dirty="0">
                <a:solidFill>
                  <a:schemeClr val="tx2"/>
                </a:solidFill>
                <a:latin typeface="+mj-lt"/>
                <a:cs typeface="Georgia"/>
              </a:rPr>
              <a:t>their </a:t>
            </a:r>
            <a:r>
              <a:rPr sz="4000" spc="-35" dirty="0">
                <a:solidFill>
                  <a:schemeClr val="tx2"/>
                </a:solidFill>
                <a:latin typeface="+mj-lt"/>
                <a:cs typeface="Georgia"/>
              </a:rPr>
              <a:t>size </a:t>
            </a:r>
            <a:r>
              <a:rPr sz="4000" spc="-55" dirty="0">
                <a:solidFill>
                  <a:schemeClr val="tx2"/>
                </a:solidFill>
                <a:latin typeface="+mj-lt"/>
                <a:cs typeface="Georgia"/>
              </a:rPr>
              <a:t>on </a:t>
            </a:r>
            <a:r>
              <a:rPr sz="4000" spc="-10" dirty="0">
                <a:solidFill>
                  <a:schemeClr val="tx2"/>
                </a:solidFill>
                <a:latin typeface="+mj-lt"/>
                <a:cs typeface="Georgia"/>
              </a:rPr>
              <a:t>the</a:t>
            </a:r>
            <a:r>
              <a:rPr sz="4000" spc="45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30" dirty="0">
                <a:solidFill>
                  <a:schemeClr val="tx2"/>
                </a:solidFill>
                <a:latin typeface="+mj-lt"/>
                <a:cs typeface="Georgia"/>
              </a:rPr>
              <a:t>disk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581150"/>
            <a:ext cx="6842470" cy="2590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7400" y="4324350"/>
            <a:ext cx="19050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35" dirty="0">
                <a:solidFill>
                  <a:srgbClr val="FFFFFF"/>
                </a:solidFill>
                <a:cs typeface="PMingLiU"/>
              </a:rPr>
              <a:t>show</a:t>
            </a:r>
            <a:r>
              <a:rPr sz="2000" spc="15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65" dirty="0">
                <a:solidFill>
                  <a:srgbClr val="FFFFFF"/>
                </a:solidFill>
                <a:cs typeface="PMingLiU"/>
              </a:rPr>
              <a:t>dbs</a:t>
            </a:r>
            <a:endParaRPr sz="200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209550"/>
            <a:ext cx="5486400" cy="11253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>
                <a:solidFill>
                  <a:schemeClr val="tx2"/>
                </a:solidFill>
                <a:cs typeface="Georgia"/>
              </a:rPr>
              <a:t>Creating </a:t>
            </a:r>
            <a:r>
              <a:rPr sz="3600" spc="-10" dirty="0">
                <a:solidFill>
                  <a:schemeClr val="tx2"/>
                </a:solidFill>
                <a:cs typeface="Georgia"/>
              </a:rPr>
              <a:t>the Collection </a:t>
            </a:r>
            <a:r>
              <a:rPr sz="3600" spc="-35" dirty="0">
                <a:solidFill>
                  <a:schemeClr val="tx2"/>
                </a:solidFill>
                <a:cs typeface="Georgia"/>
              </a:rPr>
              <a:t>in </a:t>
            </a:r>
            <a:r>
              <a:rPr sz="3600" spc="-15" dirty="0">
                <a:solidFill>
                  <a:schemeClr val="tx2"/>
                </a:solidFill>
                <a:cs typeface="Georgia"/>
              </a:rPr>
              <a:t>MongoDB </a:t>
            </a:r>
            <a:r>
              <a:rPr sz="3600" spc="-55" dirty="0">
                <a:solidFill>
                  <a:schemeClr val="tx2"/>
                </a:solidFill>
                <a:cs typeface="Georgia"/>
              </a:rPr>
              <a:t>on </a:t>
            </a:r>
            <a:r>
              <a:rPr sz="3600" spc="-10" dirty="0">
                <a:solidFill>
                  <a:schemeClr val="tx2"/>
                </a:solidFill>
                <a:cs typeface="Georgia"/>
              </a:rPr>
              <a:t>the</a:t>
            </a:r>
            <a:r>
              <a:rPr sz="3600" spc="90" dirty="0">
                <a:solidFill>
                  <a:schemeClr val="tx2"/>
                </a:solidFill>
                <a:cs typeface="Georgia"/>
              </a:rPr>
              <a:t> </a:t>
            </a:r>
            <a:r>
              <a:rPr sz="3600" spc="-10" dirty="0">
                <a:solidFill>
                  <a:schemeClr val="tx2"/>
                </a:solidFill>
                <a:cs typeface="Georgia"/>
              </a:rPr>
              <a:t>fly</a:t>
            </a:r>
            <a:endParaRPr sz="3600">
              <a:solidFill>
                <a:schemeClr val="tx2"/>
              </a:solidFill>
              <a:cs typeface="Georgia"/>
            </a:endParaRPr>
          </a:p>
        </p:txBody>
      </p:sp>
      <p:pic>
        <p:nvPicPr>
          <p:cNvPr id="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428750"/>
            <a:ext cx="6248400" cy="2667000"/>
          </a:xfrm>
          <a:prstGeom prst="rect">
            <a:avLst/>
          </a:prstGeom>
        </p:spPr>
      </p:pic>
      <p:sp>
        <p:nvSpPr>
          <p:cNvPr id="4" name="object 5"/>
          <p:cNvSpPr txBox="1"/>
          <p:nvPr/>
        </p:nvSpPr>
        <p:spPr>
          <a:xfrm>
            <a:off x="2819400" y="4324350"/>
            <a:ext cx="60960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45" dirty="0">
                <a:solidFill>
                  <a:srgbClr val="FFFFFF"/>
                </a:solidFill>
                <a:cs typeface="PMingLiU"/>
              </a:rPr>
              <a:t>db.collection </a:t>
            </a:r>
            <a:r>
              <a:rPr sz="2000" spc="55" dirty="0">
                <a:solidFill>
                  <a:srgbClr val="FFFFFF"/>
                </a:solidFill>
                <a:cs typeface="PMingLiU"/>
              </a:rPr>
              <a:t>name.insert(</a:t>
            </a:r>
            <a:r>
              <a:rPr sz="2000" i="1" spc="55" dirty="0">
                <a:solidFill>
                  <a:srgbClr val="FFFFFF"/>
                </a:solidFill>
                <a:cs typeface="Trebuchet MS"/>
              </a:rPr>
              <a:t>{</a:t>
            </a:r>
            <a:r>
              <a:rPr sz="2000" spc="55" dirty="0">
                <a:solidFill>
                  <a:srgbClr val="FFFFFF"/>
                </a:solidFill>
                <a:cs typeface="PMingLiU"/>
              </a:rPr>
              <a:t>key:value,</a:t>
            </a:r>
            <a:r>
              <a:rPr sz="2000" spc="145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50" dirty="0">
                <a:solidFill>
                  <a:srgbClr val="FFFFFF"/>
                </a:solidFill>
                <a:cs typeface="PMingLiU"/>
              </a:rPr>
              <a:t>key:value</a:t>
            </a:r>
            <a:r>
              <a:rPr sz="2000" i="1" spc="50" dirty="0">
                <a:solidFill>
                  <a:srgbClr val="FFFFFF"/>
                </a:solidFill>
                <a:cs typeface="Trebuchet MS"/>
              </a:rPr>
              <a:t>}</a:t>
            </a:r>
            <a:r>
              <a:rPr sz="2000" spc="50" dirty="0">
                <a:solidFill>
                  <a:srgbClr val="FFFFFF"/>
                </a:solidFill>
                <a:cs typeface="PMingLiU"/>
              </a:rPr>
              <a:t>)</a:t>
            </a:r>
            <a:endParaRPr sz="200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 txBox="1">
            <a:spLocks/>
          </p:cNvSpPr>
          <p:nvPr/>
        </p:nvSpPr>
        <p:spPr>
          <a:xfrm>
            <a:off x="2514600" y="62405"/>
            <a:ext cx="6019800" cy="1161857"/>
          </a:xfrm>
          <a:prstGeom prst="rect">
            <a:avLst/>
          </a:prstGeom>
        </p:spPr>
        <p:txBody>
          <a:bodyPr vert="horz" wrap="square" lIns="0" tIns="2540" rIns="0" bIns="0" rtlCol="0" anchor="b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67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</a:t>
            </a:r>
            <a:r>
              <a:rPr kumimoji="0" lang="en-US" sz="3600" b="0" i="0" u="none" strike="noStrike" kern="1200" cap="none" spc="-2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 </a:t>
            </a:r>
            <a:r>
              <a:rPr kumimoji="0" lang="en-US" sz="3600" b="0" i="0" u="none" strike="noStrike" kern="1200" cap="none" spc="-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3600" b="0" i="0" u="none" strike="noStrike" kern="1200" cap="none" spc="-3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options before </a:t>
            </a:r>
            <a:r>
              <a:rPr kumimoji="0" lang="en-US" sz="3600" b="0" i="0" u="none" strike="noStrike" kern="1200" cap="none" spc="-25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inserting </a:t>
            </a:r>
            <a:r>
              <a:rPr kumimoji="0" lang="en-US" sz="3600" b="0" i="0" u="none" strike="noStrike" kern="1200" cap="none" spc="-1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 </a:t>
            </a:r>
            <a:r>
              <a:rPr kumimoji="0" lang="en-US" sz="3600" b="0" i="0" u="none" strike="noStrike" kern="1200" cap="none" spc="-3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documents</a:t>
            </a:r>
            <a:endParaRPr kumimoji="0" lang="en-US" sz="3600" b="0" i="0" u="none" strike="noStrike" kern="1200" cap="none" spc="-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352550"/>
            <a:ext cx="6461467" cy="2362200"/>
          </a:xfrm>
          <a:prstGeom prst="rect">
            <a:avLst/>
          </a:prstGeom>
        </p:spPr>
      </p:pic>
      <p:sp>
        <p:nvSpPr>
          <p:cNvPr id="4" name="object 26"/>
          <p:cNvSpPr txBox="1"/>
          <p:nvPr/>
        </p:nvSpPr>
        <p:spPr>
          <a:xfrm>
            <a:off x="2438400" y="3943350"/>
            <a:ext cx="6324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2000" spc="60" dirty="0">
                <a:solidFill>
                  <a:srgbClr val="FFFFFF"/>
                </a:solidFill>
                <a:cs typeface="PMingLiU"/>
              </a:rPr>
              <a:t>db.createCollection(name, options)  </a:t>
            </a:r>
            <a:r>
              <a:rPr sz="2000" spc="-10" dirty="0">
                <a:solidFill>
                  <a:srgbClr val="FFFFFF"/>
                </a:solidFill>
                <a:cs typeface="PMingLiU"/>
              </a:rPr>
              <a:t>db.createCollection(”</a:t>
            </a:r>
            <a:r>
              <a:rPr sz="2000" i="1" spc="-10" dirty="0">
                <a:solidFill>
                  <a:srgbClr val="FFFFFF"/>
                </a:solidFill>
                <a:cs typeface="Verdana"/>
              </a:rPr>
              <a:t>.......,</a:t>
            </a:r>
            <a:r>
              <a:rPr sz="2000" i="1" spc="-200" dirty="0">
                <a:solidFill>
                  <a:srgbClr val="FFFFFF"/>
                </a:solidFill>
                <a:cs typeface="Verdana"/>
              </a:rPr>
              <a:t> </a:t>
            </a:r>
            <a:r>
              <a:rPr sz="2000" i="1" spc="-120" dirty="0">
                <a:solidFill>
                  <a:srgbClr val="FFFFFF"/>
                </a:solidFill>
                <a:cs typeface="Verdana"/>
              </a:rPr>
              <a:t>...........</a:t>
            </a:r>
            <a:r>
              <a:rPr sz="2000" spc="-120" dirty="0">
                <a:solidFill>
                  <a:srgbClr val="FFFFFF"/>
                </a:solidFill>
                <a:cs typeface="PMingLiU"/>
              </a:rPr>
              <a:t>”)</a:t>
            </a:r>
            <a:endParaRPr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0"/>
            <a:ext cx="5727700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dirty="0">
                <a:solidFill>
                  <a:schemeClr val="tx2"/>
                </a:solidFill>
                <a:latin typeface="+mj-lt"/>
                <a:cs typeface="Georgia"/>
              </a:rPr>
              <a:t>Creating </a:t>
            </a:r>
            <a:r>
              <a:rPr sz="4000" spc="-25" dirty="0">
                <a:solidFill>
                  <a:schemeClr val="tx2"/>
                </a:solidFill>
                <a:latin typeface="+mj-lt"/>
                <a:cs typeface="Georgia"/>
              </a:rPr>
              <a:t>collection </a:t>
            </a:r>
            <a:r>
              <a:rPr sz="4000" spc="-5" dirty="0">
                <a:solidFill>
                  <a:schemeClr val="tx2"/>
                </a:solidFill>
                <a:latin typeface="+mj-lt"/>
                <a:cs typeface="Georgia"/>
              </a:rPr>
              <a:t>with </a:t>
            </a:r>
            <a:r>
              <a:rPr sz="4000" spc="-20" dirty="0">
                <a:solidFill>
                  <a:schemeClr val="tx2"/>
                </a:solidFill>
                <a:latin typeface="+mj-lt"/>
                <a:cs typeface="Georgia"/>
              </a:rPr>
              <a:t>capped</a:t>
            </a:r>
            <a:r>
              <a:rPr sz="4000" spc="225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25" dirty="0">
                <a:solidFill>
                  <a:schemeClr val="tx2"/>
                </a:solidFill>
                <a:latin typeface="+mj-lt"/>
                <a:cs typeface="Georgia"/>
              </a:rPr>
              <a:t>option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581150"/>
            <a:ext cx="6705600" cy="2286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6000" y="4171950"/>
            <a:ext cx="68580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FFFFFF"/>
                </a:solidFill>
                <a:cs typeface="PMingLiU"/>
              </a:rPr>
              <a:t>db.createCollection(”................”, </a:t>
            </a:r>
            <a:r>
              <a:rPr sz="2000" spc="70" dirty="0">
                <a:solidFill>
                  <a:srgbClr val="FFFFFF"/>
                </a:solidFill>
                <a:cs typeface="PMingLiU"/>
              </a:rPr>
              <a:t>capped </a:t>
            </a:r>
            <a:r>
              <a:rPr sz="2000" spc="15" dirty="0">
                <a:solidFill>
                  <a:srgbClr val="FFFFFF"/>
                </a:solidFill>
                <a:cs typeface="PMingLiU"/>
              </a:rPr>
              <a:t>: </a:t>
            </a:r>
            <a:r>
              <a:rPr sz="2000" spc="75" dirty="0">
                <a:solidFill>
                  <a:srgbClr val="FFFFFF"/>
                </a:solidFill>
                <a:cs typeface="PMingLiU"/>
              </a:rPr>
              <a:t>true, </a:t>
            </a:r>
            <a:r>
              <a:rPr sz="2000" spc="20" dirty="0">
                <a:solidFill>
                  <a:srgbClr val="FFFFFF"/>
                </a:solidFill>
                <a:cs typeface="PMingLiU"/>
              </a:rPr>
              <a:t>size </a:t>
            </a:r>
            <a:r>
              <a:rPr sz="2000" spc="15" dirty="0">
                <a:solidFill>
                  <a:srgbClr val="FFFFFF"/>
                </a:solidFill>
                <a:cs typeface="PMingLiU"/>
              </a:rPr>
              <a:t>: </a:t>
            </a:r>
            <a:r>
              <a:rPr sz="2000" spc="25" dirty="0">
                <a:solidFill>
                  <a:srgbClr val="FFFFFF"/>
                </a:solidFill>
                <a:cs typeface="PMingLiU"/>
              </a:rPr>
              <a:t>9232768</a:t>
            </a:r>
            <a:r>
              <a:rPr sz="2000" spc="-25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75" dirty="0">
                <a:solidFill>
                  <a:srgbClr val="FFFFFF"/>
                </a:solidFill>
                <a:cs typeface="PMingLiU"/>
              </a:rPr>
              <a:t>)</a:t>
            </a:r>
            <a:endParaRPr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09550"/>
            <a:ext cx="6539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600" spc="-5" dirty="0" smtClean="0">
                <a:solidFill>
                  <a:schemeClr val="tx2"/>
                </a:solidFill>
                <a:latin typeface="+mj-lt"/>
                <a:cs typeface="Georgia"/>
              </a:rPr>
              <a:t>Update a </a:t>
            </a:r>
            <a:r>
              <a:rPr lang="en-US" sz="3600" spc="-30" dirty="0" smtClean="0">
                <a:solidFill>
                  <a:schemeClr val="tx2"/>
                </a:solidFill>
                <a:latin typeface="+mj-lt"/>
                <a:cs typeface="Georgia"/>
              </a:rPr>
              <a:t>document </a:t>
            </a:r>
            <a:r>
              <a:rPr lang="en-US" sz="3600" spc="-35" dirty="0" smtClean="0">
                <a:solidFill>
                  <a:schemeClr val="tx2"/>
                </a:solidFill>
                <a:latin typeface="+mj-lt"/>
                <a:cs typeface="Georgia"/>
              </a:rPr>
              <a:t>in </a:t>
            </a:r>
            <a:r>
              <a:rPr lang="en-US" sz="3600" spc="-5" dirty="0" smtClean="0">
                <a:solidFill>
                  <a:schemeClr val="tx2"/>
                </a:solidFill>
                <a:latin typeface="+mj-lt"/>
                <a:cs typeface="Georgia"/>
              </a:rPr>
              <a:t>a</a:t>
            </a:r>
            <a:r>
              <a:rPr lang="en-US" sz="3600" spc="90" dirty="0" smtClean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lang="en-US" sz="3600" spc="-25" dirty="0" smtClean="0">
                <a:solidFill>
                  <a:schemeClr val="tx2"/>
                </a:solidFill>
                <a:latin typeface="+mj-lt"/>
                <a:cs typeface="Georgia"/>
              </a:rPr>
              <a:t>collection</a:t>
            </a:r>
            <a:endParaRPr lang="en-US" sz="36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971550"/>
            <a:ext cx="7071024" cy="2590800"/>
          </a:xfrm>
          <a:prstGeom prst="rect">
            <a:avLst/>
          </a:prstGeom>
        </p:spPr>
      </p:pic>
      <p:sp>
        <p:nvSpPr>
          <p:cNvPr id="4" name="object 10"/>
          <p:cNvSpPr txBox="1"/>
          <p:nvPr/>
        </p:nvSpPr>
        <p:spPr>
          <a:xfrm>
            <a:off x="1905000" y="3867150"/>
            <a:ext cx="7239000" cy="70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cs typeface="PMingLiU"/>
              </a:rPr>
              <a:t>db.collection </a:t>
            </a:r>
            <a:r>
              <a:rPr sz="2000" spc="70" dirty="0">
                <a:solidFill>
                  <a:srgbClr val="FFFFFF"/>
                </a:solidFill>
                <a:cs typeface="PMingLiU"/>
              </a:rPr>
              <a:t>name.update(criteria, </a:t>
            </a:r>
            <a:r>
              <a:rPr sz="2000" spc="90" dirty="0">
                <a:solidFill>
                  <a:srgbClr val="FFFFFF"/>
                </a:solidFill>
                <a:cs typeface="PMingLiU"/>
              </a:rPr>
              <a:t>update </a:t>
            </a:r>
            <a:r>
              <a:rPr sz="2000" spc="95" dirty="0">
                <a:solidFill>
                  <a:srgbClr val="FFFFFF"/>
                </a:solidFill>
                <a:cs typeface="PMingLiU"/>
              </a:rPr>
              <a:t>data)  </a:t>
            </a:r>
            <a:r>
              <a:rPr sz="2000" spc="45" dirty="0">
                <a:solidFill>
                  <a:srgbClr val="FFFFFF"/>
                </a:solidFill>
                <a:cs typeface="PMingLiU"/>
              </a:rPr>
              <a:t>db.collection </a:t>
            </a:r>
            <a:r>
              <a:rPr sz="2000" spc="55" dirty="0">
                <a:solidFill>
                  <a:srgbClr val="FFFFFF"/>
                </a:solidFill>
                <a:cs typeface="PMingLiU"/>
              </a:rPr>
              <a:t>name.save( </a:t>
            </a:r>
            <a:r>
              <a:rPr sz="2000" spc="65" dirty="0">
                <a:solidFill>
                  <a:srgbClr val="FFFFFF"/>
                </a:solidFill>
                <a:cs typeface="PMingLiU"/>
              </a:rPr>
              <a:t>id:ObjectId(), </a:t>
            </a:r>
            <a:r>
              <a:rPr sz="2000" spc="50" dirty="0">
                <a:solidFill>
                  <a:srgbClr val="FFFFFF"/>
                </a:solidFill>
                <a:cs typeface="PMingLiU"/>
              </a:rPr>
              <a:t>new </a:t>
            </a:r>
            <a:r>
              <a:rPr sz="2000" spc="70" dirty="0">
                <a:solidFill>
                  <a:srgbClr val="FFFFFF"/>
                </a:solidFill>
                <a:cs typeface="PMingLiU"/>
              </a:rPr>
              <a:t>document</a:t>
            </a:r>
            <a:r>
              <a:rPr sz="2000" spc="290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75" dirty="0">
                <a:solidFill>
                  <a:srgbClr val="FFFFFF"/>
                </a:solidFill>
                <a:cs typeface="PMingLiU"/>
              </a:rPr>
              <a:t>)</a:t>
            </a:r>
            <a:endParaRPr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800" y="361950"/>
            <a:ext cx="334518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20" dirty="0">
                <a:solidFill>
                  <a:schemeClr val="tx2"/>
                </a:solidFill>
                <a:latin typeface="+mj-lt"/>
                <a:cs typeface="Georgia"/>
              </a:rPr>
              <a:t>Drop</a:t>
            </a:r>
            <a:r>
              <a:rPr sz="4000" spc="75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25" dirty="0">
                <a:solidFill>
                  <a:schemeClr val="tx2"/>
                </a:solidFill>
                <a:latin typeface="+mj-lt"/>
                <a:cs typeface="Georgia"/>
              </a:rPr>
              <a:t>collection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1047750"/>
            <a:ext cx="6004239" cy="3200400"/>
          </a:xfrm>
          <a:prstGeom prst="rect">
            <a:avLst/>
          </a:prstGeom>
        </p:spPr>
      </p:pic>
      <p:sp>
        <p:nvSpPr>
          <p:cNvPr id="4" name="object 8"/>
          <p:cNvSpPr txBox="1"/>
          <p:nvPr/>
        </p:nvSpPr>
        <p:spPr>
          <a:xfrm>
            <a:off x="2917532" y="4248150"/>
            <a:ext cx="6226468" cy="6538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45" dirty="0">
                <a:solidFill>
                  <a:srgbClr val="FFFFFF"/>
                </a:solidFill>
                <a:cs typeface="PMingLiU"/>
              </a:rPr>
              <a:t>db.collection </a:t>
            </a:r>
            <a:r>
              <a:rPr sz="2000" spc="55" dirty="0">
                <a:solidFill>
                  <a:srgbClr val="FFFFFF"/>
                </a:solidFill>
                <a:cs typeface="PMingLiU"/>
              </a:rPr>
              <a:t>name.remove(delete </a:t>
            </a:r>
            <a:r>
              <a:rPr sz="2000" spc="60" dirty="0">
                <a:solidFill>
                  <a:srgbClr val="FFFFFF"/>
                </a:solidFill>
                <a:cs typeface="PMingLiU"/>
              </a:rPr>
              <a:t>criteria)  </a:t>
            </a:r>
            <a:endParaRPr lang="en-US" sz="2000" spc="60" dirty="0" smtClean="0">
              <a:solidFill>
                <a:srgbClr val="FFFFFF"/>
              </a:solidFill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45" dirty="0" err="1" smtClean="0">
                <a:solidFill>
                  <a:srgbClr val="FFFFFF"/>
                </a:solidFill>
                <a:cs typeface="PMingLiU"/>
              </a:rPr>
              <a:t>db.collection</a:t>
            </a:r>
            <a:r>
              <a:rPr sz="2000" spc="4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sz="2000" spc="55" dirty="0">
                <a:solidFill>
                  <a:srgbClr val="FFFFFF"/>
                </a:solidFill>
                <a:cs typeface="PMingLiU"/>
              </a:rPr>
              <a:t>name.remove(delete criteria,</a:t>
            </a:r>
            <a:r>
              <a:rPr sz="2000" spc="185" dirty="0">
                <a:solidFill>
                  <a:srgbClr val="FFFFFF"/>
                </a:solidFill>
                <a:cs typeface="PMingLiU"/>
              </a:rPr>
              <a:t> </a:t>
            </a:r>
            <a:r>
              <a:rPr sz="2000" spc="70" dirty="0">
                <a:solidFill>
                  <a:srgbClr val="FFFFFF"/>
                </a:solidFill>
                <a:cs typeface="PMingLiU"/>
              </a:rPr>
              <a:t>justOne)</a:t>
            </a:r>
            <a:endParaRPr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438150"/>
            <a:ext cx="3331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000" spc="-20" dirty="0" smtClean="0">
                <a:solidFill>
                  <a:schemeClr val="tx2"/>
                </a:solidFill>
                <a:latin typeface="+mj-lt"/>
                <a:cs typeface="Georgia"/>
              </a:rPr>
              <a:t>Drop</a:t>
            </a:r>
            <a:r>
              <a:rPr lang="en-US" sz="4000" spc="125" dirty="0" smtClean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lang="en-US" sz="4000" spc="-25" dirty="0" smtClean="0">
                <a:solidFill>
                  <a:schemeClr val="tx2"/>
                </a:solidFill>
                <a:latin typeface="+mj-lt"/>
                <a:cs typeface="Georgia"/>
              </a:rPr>
              <a:t>collection</a:t>
            </a:r>
            <a:endParaRPr lang="en-US" sz="40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123950"/>
            <a:ext cx="6156630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3867150"/>
            <a:ext cx="3549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>
              <a:lnSpc>
                <a:spcPct val="100000"/>
              </a:lnSpc>
            </a:pPr>
            <a:r>
              <a:rPr lang="en-US" sz="2000" spc="45" dirty="0" err="1" smtClean="0">
                <a:solidFill>
                  <a:srgbClr val="FFFFFF"/>
                </a:solidFill>
                <a:cs typeface="PMingLiU"/>
              </a:rPr>
              <a:t>db.collection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70" dirty="0" err="1" smtClean="0">
                <a:solidFill>
                  <a:srgbClr val="FFFFFF"/>
                </a:solidFill>
                <a:cs typeface="PMingLiU"/>
              </a:rPr>
              <a:t>name.drop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()</a:t>
            </a:r>
            <a:endParaRPr lang="en-US" sz="2000" dirty="0"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038350"/>
            <a:ext cx="7543800" cy="281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lang="en-US" sz="2000" spc="55" dirty="0" err="1" smtClean="0">
                <a:solidFill>
                  <a:srgbClr val="FFFFFF"/>
                </a:solidFill>
                <a:cs typeface="PMingLiU"/>
              </a:rPr>
              <a:t>NoSQL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-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Not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Only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SQL,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bundled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with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technologies </a:t>
            </a:r>
            <a:r>
              <a:rPr lang="en-US" sz="2000" spc="110" dirty="0" smtClean="0">
                <a:solidFill>
                  <a:srgbClr val="FFFFFF"/>
                </a:solidFill>
                <a:cs typeface="PMingLiU"/>
              </a:rPr>
              <a:t>that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are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useful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in  </a:t>
            </a:r>
            <a:r>
              <a:rPr lang="en-US" sz="2000" spc="95" dirty="0" smtClean="0">
                <a:solidFill>
                  <a:srgbClr val="FFFFFF"/>
                </a:solidFill>
                <a:cs typeface="PMingLiU"/>
              </a:rPr>
              <a:t>data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storage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and </a:t>
            </a:r>
            <a:r>
              <a:rPr lang="en-US" sz="2000" spc="95" dirty="0" smtClean="0">
                <a:solidFill>
                  <a:srgbClr val="FFFFFF"/>
                </a:solidFill>
                <a:cs typeface="PMingLiU"/>
              </a:rPr>
              <a:t>data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retrieval,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with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loosely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constrained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models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well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known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SQL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relational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databases. </a:t>
            </a:r>
            <a:r>
              <a:rPr lang="en-US" sz="2000" spc="55" dirty="0" err="1" smtClean="0">
                <a:solidFill>
                  <a:srgbClr val="FFFFFF"/>
                </a:solidFill>
                <a:cs typeface="PMingLiU"/>
              </a:rPr>
              <a:t>NoSQL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follows</a:t>
            </a:r>
            <a:r>
              <a:rPr lang="en-US" sz="2000" spc="-1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:</a:t>
            </a:r>
            <a:endParaRPr lang="en-US" sz="2000" dirty="0" smtClean="0">
              <a:cs typeface="PMingLiU"/>
            </a:endParaRPr>
          </a:p>
          <a:p>
            <a:pPr marL="801370" marR="2378075">
              <a:lnSpc>
                <a:spcPct val="125299"/>
              </a:lnSpc>
            </a:pP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Simplified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designs 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Horizontal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scaling,</a:t>
            </a:r>
            <a:endParaRPr lang="en-US" sz="2000" dirty="0" smtClean="0">
              <a:cs typeface="PMingLiU"/>
            </a:endParaRPr>
          </a:p>
          <a:p>
            <a:pPr marL="801370">
              <a:lnSpc>
                <a:spcPct val="100000"/>
              </a:lnSpc>
            </a:pP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Finer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control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availability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</a:t>
            </a:r>
            <a:r>
              <a:rPr lang="en-US" sz="2000" spc="20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data.</a:t>
            </a:r>
            <a:endParaRPr lang="en-US" sz="2000" dirty="0" smtClean="0"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en-US" sz="2000" spc="55" dirty="0" err="1" smtClean="0">
                <a:solidFill>
                  <a:srgbClr val="FFFFFF"/>
                </a:solidFill>
                <a:cs typeface="PMingLiU"/>
              </a:rPr>
              <a:t>NoSQL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technologies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can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be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categorized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into</a:t>
            </a:r>
            <a:r>
              <a:rPr lang="en-US" sz="2000" spc="16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:</a:t>
            </a:r>
            <a:endParaRPr lang="en-US" sz="2000" dirty="0" smtClean="0">
              <a:cs typeface="PMingLiU"/>
            </a:endParaRPr>
          </a:p>
          <a:p>
            <a:pPr marL="801370" marR="1489075">
              <a:lnSpc>
                <a:spcPct val="125299"/>
              </a:lnSpc>
            </a:pPr>
            <a:r>
              <a:rPr lang="en-US" sz="2000" spc="50" dirty="0" err="1" smtClean="0">
                <a:solidFill>
                  <a:srgbClr val="FFFFFF"/>
                </a:solidFill>
                <a:cs typeface="PMingLiU"/>
              </a:rPr>
              <a:t>HBases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-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Column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structure  </a:t>
            </a:r>
            <a:r>
              <a:rPr lang="en-US" sz="2000" spc="45" dirty="0" err="1" smtClean="0">
                <a:solidFill>
                  <a:srgbClr val="FFFFFF"/>
                </a:solidFill>
                <a:cs typeface="PMingLiU"/>
              </a:rPr>
              <a:t>Rediss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-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Key/value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structure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and 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Neo4j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- </a:t>
            </a:r>
            <a:r>
              <a:rPr lang="en-US" sz="2000" spc="90" dirty="0" smtClean="0">
                <a:solidFill>
                  <a:srgbClr val="FFFFFF"/>
                </a:solidFill>
                <a:cs typeface="PMingLiU"/>
              </a:rPr>
              <a:t>Graph</a:t>
            </a:r>
            <a:r>
              <a:rPr lang="en-US" sz="2000" spc="15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structure.</a:t>
            </a: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362200" y="438151"/>
            <a:ext cx="6019800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 lvl="0">
              <a:spcBef>
                <a:spcPts val="135"/>
              </a:spcBef>
            </a:pPr>
            <a:r>
              <a:rPr lang="en-US" sz="4400" spc="-25" dirty="0" smtClean="0">
                <a:solidFill>
                  <a:schemeClr val="tx2"/>
                </a:solidFill>
              </a:rPr>
              <a:t>Understanding</a:t>
            </a:r>
            <a:r>
              <a:rPr lang="en-US" sz="4400" spc="80" dirty="0" smtClean="0">
                <a:solidFill>
                  <a:schemeClr val="tx2"/>
                </a:solidFill>
              </a:rPr>
              <a:t> </a:t>
            </a:r>
            <a:r>
              <a:rPr lang="en-US" sz="4400" spc="-5" dirty="0" err="1" smtClean="0">
                <a:solidFill>
                  <a:schemeClr val="tx2"/>
                </a:solidFill>
              </a:rPr>
              <a:t>NoSQL</a:t>
            </a:r>
            <a:r>
              <a:rPr lang="en-US" sz="4400" spc="-5" dirty="0" smtClean="0">
                <a:solidFill>
                  <a:schemeClr val="tx2"/>
                </a:solidFill>
              </a:rPr>
              <a:t>?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285750"/>
            <a:ext cx="439801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20" dirty="0">
                <a:solidFill>
                  <a:schemeClr val="tx2"/>
                </a:solidFill>
                <a:latin typeface="+mj-lt"/>
                <a:cs typeface="Georgia"/>
              </a:rPr>
              <a:t>Drop </a:t>
            </a:r>
            <a:r>
              <a:rPr sz="4000" spc="-5" dirty="0">
                <a:solidFill>
                  <a:schemeClr val="tx2"/>
                </a:solidFill>
                <a:latin typeface="+mj-lt"/>
                <a:cs typeface="Georgia"/>
              </a:rPr>
              <a:t>a</a:t>
            </a:r>
            <a:r>
              <a:rPr sz="4000" spc="195" dirty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sz="4000" spc="-5" dirty="0">
                <a:solidFill>
                  <a:schemeClr val="tx2"/>
                </a:solidFill>
                <a:latin typeface="+mj-lt"/>
                <a:cs typeface="Georgia"/>
              </a:rPr>
              <a:t>Database</a:t>
            </a:r>
            <a:endParaRPr sz="4000">
              <a:solidFill>
                <a:schemeClr val="tx2"/>
              </a:solidFill>
              <a:latin typeface="+mj-lt"/>
              <a:cs typeface="Georgia"/>
            </a:endParaRPr>
          </a:p>
        </p:txBody>
      </p:sp>
      <p:pic>
        <p:nvPicPr>
          <p:cNvPr id="3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047750"/>
            <a:ext cx="5775670" cy="2286000"/>
          </a:xfrm>
          <a:prstGeom prst="rect">
            <a:avLst/>
          </a:prstGeom>
        </p:spPr>
      </p:pic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3200400" y="3638550"/>
            <a:ext cx="5638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2000" spc="45" dirty="0">
                <a:solidFill>
                  <a:schemeClr val="tx1"/>
                </a:solidFill>
                <a:latin typeface="+mn-lt"/>
                <a:cs typeface="PMingLiU"/>
              </a:rPr>
              <a:t>use </a:t>
            </a:r>
            <a:r>
              <a:rPr sz="2000" spc="75" dirty="0">
                <a:solidFill>
                  <a:schemeClr val="tx1"/>
                </a:solidFill>
                <a:latin typeface="+mn-lt"/>
                <a:cs typeface="PMingLiU"/>
              </a:rPr>
              <a:t>database </a:t>
            </a:r>
            <a:r>
              <a:rPr sz="2000" spc="75">
                <a:solidFill>
                  <a:schemeClr val="tx1"/>
                </a:solidFill>
                <a:latin typeface="+mn-lt"/>
                <a:cs typeface="PMingLiU"/>
              </a:rPr>
              <a:t>name  </a:t>
            </a:r>
            <a:r>
              <a:rPr lang="en-US" sz="2000" spc="75" dirty="0" smtClean="0">
                <a:solidFill>
                  <a:schemeClr val="tx1"/>
                </a:solidFill>
                <a:latin typeface="+mn-lt"/>
                <a:cs typeface="PMingLiU"/>
              </a:rPr>
              <a:t/>
            </a:r>
            <a:br>
              <a:rPr lang="en-US" sz="2000" spc="75" dirty="0" smtClean="0">
                <a:solidFill>
                  <a:schemeClr val="tx1"/>
                </a:solidFill>
                <a:latin typeface="+mn-lt"/>
                <a:cs typeface="PMingLiU"/>
              </a:rPr>
            </a:br>
            <a:r>
              <a:rPr sz="2000" spc="75" smtClean="0">
                <a:solidFill>
                  <a:schemeClr val="tx1"/>
                </a:solidFill>
                <a:latin typeface="+mn-lt"/>
                <a:cs typeface="PMingLiU"/>
              </a:rPr>
              <a:t>db.dropDatabase</a:t>
            </a:r>
            <a:r>
              <a:rPr sz="2000" spc="75" dirty="0">
                <a:solidFill>
                  <a:schemeClr val="tx1"/>
                </a:solidFill>
                <a:latin typeface="+mn-lt"/>
                <a:cs typeface="PMingLiU"/>
              </a:rPr>
              <a:t>()</a:t>
            </a:r>
            <a:endParaRPr sz="2000" dirty="0">
              <a:solidFill>
                <a:schemeClr val="tx1"/>
              </a:solidFill>
              <a:latin typeface="+mn-lt"/>
              <a:cs typeface="PMingLiU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733550"/>
            <a:ext cx="7543800" cy="325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55" dirty="0" err="1" smtClean="0">
                <a:solidFill>
                  <a:srgbClr val="FFFFFF"/>
                </a:solidFill>
                <a:cs typeface="PMingLiU"/>
              </a:rPr>
              <a:t>NoSQL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database;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document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model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where </a:t>
            </a:r>
            <a:r>
              <a:rPr lang="en-US" sz="2000" spc="95" dirty="0" smtClean="0">
                <a:solidFill>
                  <a:srgbClr val="FFFFFF"/>
                </a:solidFill>
                <a:cs typeface="PMingLiU"/>
              </a:rPr>
              <a:t>data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objects  are stored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as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separate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documents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inside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</a:t>
            </a:r>
            <a:r>
              <a:rPr lang="en-US" sz="2000" spc="17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collection.</a:t>
            </a:r>
            <a:endParaRPr lang="en-US" sz="2000" dirty="0" smtClean="0">
              <a:cs typeface="PMingLiU"/>
            </a:endParaRPr>
          </a:p>
          <a:p>
            <a:pPr marL="801370" marR="2870200" algn="just">
              <a:lnSpc>
                <a:spcPct val="102600"/>
              </a:lnSpc>
              <a:spcBef>
                <a:spcPts val="5"/>
              </a:spcBef>
            </a:pP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Collection &amp;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o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cume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n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ts</a:t>
            </a:r>
            <a:endParaRPr lang="en-US" sz="2000" dirty="0" smtClean="0">
              <a:cs typeface="PMingLiU"/>
            </a:endParaRPr>
          </a:p>
          <a:p>
            <a:pPr marL="12700" algn="just">
              <a:lnSpc>
                <a:spcPct val="100000"/>
              </a:lnSpc>
            </a:pP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provides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15" dirty="0" smtClean="0">
                <a:solidFill>
                  <a:srgbClr val="FFFFFF"/>
                </a:solidFill>
                <a:cs typeface="PMingLiU"/>
              </a:rPr>
              <a:t>:</a:t>
            </a:r>
            <a:endParaRPr lang="en-US" sz="2000" dirty="0" smtClean="0">
              <a:cs typeface="PMingLiU"/>
            </a:endParaRPr>
          </a:p>
          <a:p>
            <a:pPr marL="801370" marR="2362200" algn="just">
              <a:lnSpc>
                <a:spcPct val="102600"/>
              </a:lnSpc>
            </a:pP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High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performance,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High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availability 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Automatic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scaling, 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Degree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flexibility 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Scalability</a:t>
            </a:r>
            <a:endParaRPr lang="en-US" sz="2000" dirty="0" smtClean="0">
              <a:cs typeface="PMingLiU"/>
            </a:endParaRPr>
          </a:p>
          <a:p>
            <a:pPr marL="12700" marR="60325" algn="just">
              <a:lnSpc>
                <a:spcPct val="102600"/>
              </a:lnSpc>
            </a:pP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Which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are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essential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for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implementing backend storage,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essentially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for 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web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applications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and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services.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one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10" dirty="0" smtClean="0">
                <a:solidFill>
                  <a:srgbClr val="FFFFFF"/>
                </a:solidFill>
                <a:cs typeface="PMingLiU"/>
              </a:rPr>
              <a:t>well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known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and 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supported </a:t>
            </a:r>
            <a:r>
              <a:rPr lang="en-US" sz="2000" spc="55" dirty="0" err="1" smtClean="0">
                <a:solidFill>
                  <a:srgbClr val="FFFFFF"/>
                </a:solidFill>
                <a:cs typeface="PMingLiU"/>
              </a:rPr>
              <a:t>NoSQL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 databases</a:t>
            </a: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362200" y="361950"/>
            <a:ext cx="6019800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 lvl="0">
              <a:spcBef>
                <a:spcPts val="135"/>
              </a:spcBef>
            </a:pPr>
            <a:r>
              <a:rPr lang="en-US" sz="4400" spc="-25" dirty="0" smtClean="0">
                <a:solidFill>
                  <a:schemeClr val="tx2"/>
                </a:solidFill>
              </a:rPr>
              <a:t>Understanding</a:t>
            </a:r>
            <a:r>
              <a:rPr lang="en-US" sz="4400" spc="80" dirty="0" smtClean="0">
                <a:solidFill>
                  <a:schemeClr val="tx2"/>
                </a:solidFill>
              </a:rPr>
              <a:t> </a:t>
            </a:r>
            <a:r>
              <a:rPr lang="en-US" sz="4400" spc="-5" dirty="0" err="1" smtClean="0">
                <a:solidFill>
                  <a:schemeClr val="tx2"/>
                </a:solidFill>
              </a:rPr>
              <a:t>NoSQL</a:t>
            </a:r>
            <a:r>
              <a:rPr lang="en-US" sz="4400" spc="-5" dirty="0" smtClean="0">
                <a:solidFill>
                  <a:schemeClr val="tx2"/>
                </a:solidFill>
              </a:rPr>
              <a:t>?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123950"/>
            <a:ext cx="8001000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Documents.....</a:t>
            </a:r>
            <a:endParaRPr lang="en-US" sz="2000" dirty="0" smtClean="0">
              <a:cs typeface="PMingLiU"/>
            </a:endParaRPr>
          </a:p>
          <a:p>
            <a:pPr marL="289560" marR="290195" algn="just">
              <a:lnSpc>
                <a:spcPct val="102699"/>
              </a:lnSpc>
              <a:spcBef>
                <a:spcPts val="400"/>
              </a:spcBef>
            </a:pP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set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key-value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pairs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in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called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as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Document.  Documents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in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will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have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dynamic</a:t>
            </a:r>
            <a:r>
              <a:rPr lang="en-US" sz="2000" spc="204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schema.</a:t>
            </a:r>
            <a:endParaRPr lang="en-US" sz="2000" dirty="0" smtClean="0">
              <a:cs typeface="PMingLiU"/>
            </a:endParaRPr>
          </a:p>
          <a:p>
            <a:pPr marL="289560" marR="66040" algn="just">
              <a:lnSpc>
                <a:spcPct val="102600"/>
              </a:lnSpc>
              <a:spcBef>
                <a:spcPts val="400"/>
              </a:spcBef>
            </a:pP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All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documents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in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same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collection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need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not to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have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same  set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fields,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they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may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not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possess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same set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</a:t>
            </a:r>
            <a:r>
              <a:rPr lang="en-US" sz="2000" spc="26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fields</a:t>
            </a:r>
            <a:endParaRPr lang="en-US" sz="2000" dirty="0" smtClean="0">
              <a:cs typeface="PMingLiU"/>
            </a:endParaRPr>
          </a:p>
          <a:p>
            <a:pPr marL="289560" marR="374650" algn="just">
              <a:lnSpc>
                <a:spcPct val="102600"/>
              </a:lnSpc>
              <a:spcBef>
                <a:spcPts val="400"/>
              </a:spcBef>
            </a:pP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considered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as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schema-less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database,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hence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collection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can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hold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different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type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</a:t>
            </a:r>
            <a:r>
              <a:rPr lang="en-US" sz="2000" spc="16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objects.</a:t>
            </a:r>
            <a:endParaRPr lang="en-US" sz="2000" dirty="0" smtClean="0">
              <a:cs typeface="PMingLiU"/>
            </a:endParaRPr>
          </a:p>
          <a:p>
            <a:pPr marL="289560" marR="464820" algn="just">
              <a:lnSpc>
                <a:spcPct val="102600"/>
              </a:lnSpc>
              <a:spcBef>
                <a:spcPts val="400"/>
              </a:spcBef>
            </a:pP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An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object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in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collection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known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as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Document,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which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represented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as </a:t>
            </a:r>
            <a:r>
              <a:rPr lang="en-US" sz="2000" spc="90" dirty="0" smtClean="0">
                <a:solidFill>
                  <a:srgbClr val="FFFFFF"/>
                </a:solidFill>
                <a:cs typeface="PMingLiU"/>
              </a:rPr>
              <a:t>JSON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like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(JavaScript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Object</a:t>
            </a:r>
            <a:r>
              <a:rPr lang="en-US" sz="2000" spc="14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Notation).</a:t>
            </a:r>
            <a:endParaRPr lang="en-US" sz="2000" dirty="0" smtClean="0">
              <a:cs typeface="PMingLiU"/>
            </a:endParaRPr>
          </a:p>
          <a:p>
            <a:pPr marL="289560" marR="5080" algn="just">
              <a:lnSpc>
                <a:spcPct val="102600"/>
              </a:lnSpc>
              <a:spcBef>
                <a:spcPts val="400"/>
              </a:spcBef>
            </a:pP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Also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known as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structure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with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list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key-value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pair. </a:t>
            </a:r>
            <a:r>
              <a:rPr lang="en-US" sz="2000" spc="95" dirty="0" smtClean="0">
                <a:solidFill>
                  <a:srgbClr val="FFFFFF"/>
                </a:solidFill>
                <a:cs typeface="PMingLiU"/>
              </a:rPr>
              <a:t>Data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stored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and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queried in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the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form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BSON,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binary 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representation 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JSON.</a:t>
            </a: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524000" y="28575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 lvl="0">
              <a:spcBef>
                <a:spcPts val="135"/>
              </a:spcBef>
            </a:pPr>
            <a:r>
              <a:rPr lang="en-US" sz="4400" spc="-25" dirty="0" smtClean="0">
                <a:solidFill>
                  <a:schemeClr val="tx2"/>
                </a:solidFill>
              </a:rPr>
              <a:t>Understanding</a:t>
            </a:r>
            <a:r>
              <a:rPr lang="en-US" sz="4400" spc="80" dirty="0" smtClean="0">
                <a:solidFill>
                  <a:schemeClr val="tx2"/>
                </a:solidFill>
              </a:rPr>
              <a:t> </a:t>
            </a:r>
            <a:r>
              <a:rPr lang="en-US" sz="4400" spc="-5" dirty="0" smtClean="0">
                <a:solidFill>
                  <a:schemeClr val="tx2"/>
                </a:solidFill>
              </a:rPr>
              <a:t>Documents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895350"/>
            <a:ext cx="6781800" cy="4938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70" dirty="0" smtClean="0">
                <a:solidFill>
                  <a:srgbClr val="FFFFFF"/>
                </a:solidFill>
                <a:cs typeface="PMingLiU"/>
              </a:rPr>
              <a:t>Document</a:t>
            </a:r>
            <a:r>
              <a:rPr lang="en-US" spc="1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pc="60" dirty="0" smtClean="0">
                <a:solidFill>
                  <a:srgbClr val="FFFFFF"/>
                </a:solidFill>
                <a:cs typeface="PMingLiU"/>
              </a:rPr>
              <a:t>Name:</a:t>
            </a:r>
            <a:endParaRPr lang="en-US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i="1" spc="140" dirty="0" smtClean="0">
                <a:solidFill>
                  <a:srgbClr val="FFFFFF"/>
                </a:solidFill>
                <a:cs typeface="Trebuchet MS"/>
              </a:rPr>
              <a:t>{</a:t>
            </a:r>
            <a:endParaRPr lang="en-US" dirty="0" smtClean="0">
              <a:cs typeface="Trebuchet MS"/>
            </a:endParaRPr>
          </a:p>
          <a:p>
            <a:pPr marL="12700" marR="218440" algn="just">
              <a:lnSpc>
                <a:spcPct val="102600"/>
              </a:lnSpc>
            </a:pPr>
            <a:r>
              <a:rPr lang="en-US" spc="20" dirty="0" smtClean="0">
                <a:solidFill>
                  <a:srgbClr val="FFFFFF"/>
                </a:solidFill>
                <a:cs typeface="PMingLiU"/>
              </a:rPr>
              <a:t>field1: </a:t>
            </a:r>
            <a:r>
              <a:rPr lang="en-US" spc="40" dirty="0" smtClean="0">
                <a:solidFill>
                  <a:srgbClr val="FFFFFF"/>
                </a:solidFill>
                <a:cs typeface="PMingLiU"/>
              </a:rPr>
              <a:t>value1,  </a:t>
            </a:r>
          </a:p>
          <a:p>
            <a:pPr marL="12700" marR="218440" algn="just">
              <a:lnSpc>
                <a:spcPct val="102600"/>
              </a:lnSpc>
            </a:pPr>
            <a:r>
              <a:rPr lang="en-US" spc="20" dirty="0" smtClean="0">
                <a:solidFill>
                  <a:srgbClr val="FFFFFF"/>
                </a:solidFill>
                <a:cs typeface="PMingLiU"/>
              </a:rPr>
              <a:t>field2: </a:t>
            </a:r>
            <a:r>
              <a:rPr lang="en-US" spc="40" dirty="0" smtClean="0">
                <a:solidFill>
                  <a:srgbClr val="FFFFFF"/>
                </a:solidFill>
                <a:cs typeface="PMingLiU"/>
              </a:rPr>
              <a:t>value2,  </a:t>
            </a:r>
          </a:p>
          <a:p>
            <a:pPr marL="12700" marR="218440" algn="just">
              <a:lnSpc>
                <a:spcPct val="102600"/>
              </a:lnSpc>
            </a:pPr>
            <a:r>
              <a:rPr lang="en-US" spc="20" dirty="0" smtClean="0">
                <a:solidFill>
                  <a:srgbClr val="FFFFFF"/>
                </a:solidFill>
                <a:cs typeface="PMingLiU"/>
              </a:rPr>
              <a:t>field3:</a:t>
            </a:r>
            <a:r>
              <a:rPr lang="en-US" spc="11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pc="40" dirty="0" smtClean="0">
                <a:solidFill>
                  <a:srgbClr val="FFFFFF"/>
                </a:solidFill>
                <a:cs typeface="PMingLiU"/>
              </a:rPr>
              <a:t>value3,</a:t>
            </a:r>
            <a:endParaRPr lang="en-US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i="1" spc="-100" dirty="0" smtClean="0">
                <a:solidFill>
                  <a:srgbClr val="FFFFFF"/>
                </a:solidFill>
                <a:cs typeface="Verdana"/>
              </a:rPr>
              <a:t>...</a:t>
            </a:r>
            <a:endParaRPr lang="en-US" dirty="0" smtClean="0"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lang="en-US" spc="25" dirty="0" err="1" smtClean="0">
                <a:solidFill>
                  <a:srgbClr val="FFFFFF"/>
                </a:solidFill>
                <a:cs typeface="PMingLiU"/>
              </a:rPr>
              <a:t>fieldN</a:t>
            </a:r>
            <a:r>
              <a:rPr lang="en-US" spc="25" dirty="0" smtClean="0">
                <a:solidFill>
                  <a:srgbClr val="FFFFFF"/>
                </a:solidFill>
                <a:cs typeface="PMingLiU"/>
              </a:rPr>
              <a:t>:</a:t>
            </a:r>
            <a:r>
              <a:rPr lang="en-US" spc="6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pc="45" dirty="0" err="1" smtClean="0">
                <a:solidFill>
                  <a:srgbClr val="FFFFFF"/>
                </a:solidFill>
                <a:cs typeface="PMingLiU"/>
              </a:rPr>
              <a:t>valueN</a:t>
            </a:r>
            <a:endParaRPr lang="en-US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i="1" spc="140" dirty="0" smtClean="0">
                <a:solidFill>
                  <a:srgbClr val="FFFFFF"/>
                </a:solidFill>
                <a:cs typeface="Trebuchet M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i="1" spc="140" dirty="0" smtClean="0">
                <a:solidFill>
                  <a:srgbClr val="FFFFFF"/>
                </a:solidFill>
                <a:cs typeface="Trebuchet MS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0" dirty="0" smtClean="0">
                <a:solidFill>
                  <a:srgbClr val="FFFFFF"/>
                </a:solidFill>
                <a:cs typeface="PMingLiU"/>
              </a:rPr>
              <a:t>id </a:t>
            </a:r>
            <a:r>
              <a:rPr lang="en-US" spc="260" dirty="0" smtClean="0">
                <a:solidFill>
                  <a:srgbClr val="FFFFFF"/>
                </a:solidFill>
                <a:cs typeface="PMingLiU"/>
              </a:rPr>
              <a:t>=</a:t>
            </a:r>
            <a:r>
              <a:rPr lang="en-US" spc="9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pc="35" dirty="0" smtClean="0">
                <a:solidFill>
                  <a:srgbClr val="FFFFFF"/>
                </a:solidFill>
                <a:cs typeface="PMingLiU"/>
              </a:rPr>
              <a:t>1,</a:t>
            </a:r>
            <a:endParaRPr lang="en-US" dirty="0" smtClean="0">
              <a:cs typeface="PMingLiU"/>
            </a:endParaRPr>
          </a:p>
          <a:p>
            <a:pPr marL="12700" marR="712470">
              <a:lnSpc>
                <a:spcPct val="102600"/>
              </a:lnSpc>
            </a:pPr>
            <a:r>
              <a:rPr lang="en-US" spc="60" dirty="0" smtClean="0">
                <a:solidFill>
                  <a:srgbClr val="FFFFFF"/>
                </a:solidFill>
                <a:cs typeface="PMingLiU"/>
              </a:rPr>
              <a:t>campus: </a:t>
            </a:r>
            <a:r>
              <a:rPr lang="en-US" spc="-70" dirty="0" smtClean="0">
                <a:solidFill>
                  <a:srgbClr val="FFFFFF"/>
                </a:solidFill>
                <a:cs typeface="PMingLiU"/>
              </a:rPr>
              <a:t>”VIT </a:t>
            </a:r>
            <a:r>
              <a:rPr lang="en-US" spc="-5" dirty="0" smtClean="0">
                <a:solidFill>
                  <a:srgbClr val="FFFFFF"/>
                </a:solidFill>
                <a:cs typeface="PMingLiU"/>
              </a:rPr>
              <a:t>Chennai”,  </a:t>
            </a:r>
          </a:p>
          <a:p>
            <a:pPr marL="12700" marR="712470">
              <a:lnSpc>
                <a:spcPct val="102600"/>
              </a:lnSpc>
            </a:pPr>
            <a:r>
              <a:rPr lang="en-US" spc="30" dirty="0" smtClean="0">
                <a:solidFill>
                  <a:srgbClr val="FFFFFF"/>
                </a:solidFill>
                <a:cs typeface="PMingLiU"/>
              </a:rPr>
              <a:t>school: </a:t>
            </a:r>
            <a:r>
              <a:rPr lang="en-US" spc="-70" dirty="0" smtClean="0">
                <a:solidFill>
                  <a:srgbClr val="FFFFFF"/>
                </a:solidFill>
                <a:cs typeface="PMingLiU"/>
              </a:rPr>
              <a:t>”SCOPE”,  </a:t>
            </a:r>
          </a:p>
          <a:p>
            <a:pPr marL="12700" marR="712470">
              <a:lnSpc>
                <a:spcPct val="102600"/>
              </a:lnSpc>
            </a:pPr>
            <a:r>
              <a:rPr lang="en-US" spc="70" dirty="0" smtClean="0">
                <a:solidFill>
                  <a:srgbClr val="FFFFFF"/>
                </a:solidFill>
                <a:cs typeface="PMingLiU"/>
              </a:rPr>
              <a:t>strength:</a:t>
            </a:r>
            <a:r>
              <a:rPr lang="en-US" spc="18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pc="30" dirty="0" smtClean="0">
                <a:solidFill>
                  <a:srgbClr val="FFFFFF"/>
                </a:solidFill>
                <a:cs typeface="PMingLiU"/>
              </a:rPr>
              <a:t>10000,</a:t>
            </a:r>
            <a:endParaRPr lang="en-US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40" dirty="0" smtClean="0">
                <a:solidFill>
                  <a:srgbClr val="FFFFFF"/>
                </a:solidFill>
                <a:cs typeface="PMingLiU"/>
              </a:rPr>
              <a:t>course: </a:t>
            </a:r>
            <a:r>
              <a:rPr lang="en-US" spc="-45" dirty="0" smtClean="0">
                <a:solidFill>
                  <a:srgbClr val="FFFFFF"/>
                </a:solidFill>
                <a:cs typeface="PMingLiU"/>
              </a:rPr>
              <a:t>[ </a:t>
            </a:r>
            <a:r>
              <a:rPr lang="en-US" spc="60" dirty="0" smtClean="0">
                <a:solidFill>
                  <a:srgbClr val="FFFFFF"/>
                </a:solidFill>
                <a:cs typeface="PMingLiU"/>
              </a:rPr>
              <a:t>name: </a:t>
            </a:r>
            <a:r>
              <a:rPr lang="en-US" spc="-90" dirty="0" smtClean="0">
                <a:solidFill>
                  <a:srgbClr val="FFFFFF"/>
                </a:solidFill>
                <a:cs typeface="PMingLiU"/>
              </a:rPr>
              <a:t>”</a:t>
            </a:r>
            <a:r>
              <a:rPr lang="en-US" spc="-90" dirty="0" err="1" smtClean="0">
                <a:solidFill>
                  <a:srgbClr val="FFFFFF"/>
                </a:solidFill>
                <a:cs typeface="PMingLiU"/>
              </a:rPr>
              <a:t>B.Tech</a:t>
            </a:r>
            <a:r>
              <a:rPr lang="en-US" spc="-90" dirty="0" smtClean="0">
                <a:solidFill>
                  <a:srgbClr val="FFFFFF"/>
                </a:solidFill>
                <a:cs typeface="PMingLiU"/>
              </a:rPr>
              <a:t>”, </a:t>
            </a:r>
            <a:r>
              <a:rPr lang="en-US" spc="40" dirty="0" smtClean="0">
                <a:solidFill>
                  <a:srgbClr val="FFFFFF"/>
                </a:solidFill>
                <a:cs typeface="PMingLiU"/>
              </a:rPr>
              <a:t>years: </a:t>
            </a:r>
            <a:r>
              <a:rPr lang="en-US" spc="25" dirty="0" smtClean="0">
                <a:solidFill>
                  <a:srgbClr val="FFFFFF"/>
                </a:solidFill>
                <a:cs typeface="PMingLiU"/>
              </a:rPr>
              <a:t>4</a:t>
            </a:r>
            <a:r>
              <a:rPr lang="en-US" spc="-14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pc="40" dirty="0" smtClean="0">
                <a:solidFill>
                  <a:srgbClr val="FFFFFF"/>
                </a:solidFill>
                <a:cs typeface="PMingLiU"/>
              </a:rPr>
              <a:t>, </a:t>
            </a:r>
            <a:r>
              <a:rPr lang="en-US" spc="60" dirty="0" smtClean="0">
                <a:solidFill>
                  <a:srgbClr val="FFFFFF"/>
                </a:solidFill>
                <a:cs typeface="PMingLiU"/>
              </a:rPr>
              <a:t>name: </a:t>
            </a:r>
            <a:r>
              <a:rPr lang="en-US" spc="-105" dirty="0" smtClean="0">
                <a:solidFill>
                  <a:srgbClr val="FFFFFF"/>
                </a:solidFill>
                <a:cs typeface="PMingLiU"/>
              </a:rPr>
              <a:t>”</a:t>
            </a:r>
            <a:r>
              <a:rPr lang="en-US" spc="-105" dirty="0" err="1" smtClean="0">
                <a:solidFill>
                  <a:srgbClr val="FFFFFF"/>
                </a:solidFill>
                <a:cs typeface="PMingLiU"/>
              </a:rPr>
              <a:t>MTech</a:t>
            </a:r>
            <a:r>
              <a:rPr lang="en-US" spc="-105" dirty="0" smtClean="0">
                <a:solidFill>
                  <a:srgbClr val="FFFFFF"/>
                </a:solidFill>
                <a:cs typeface="PMingLiU"/>
              </a:rPr>
              <a:t>”, </a:t>
            </a:r>
            <a:r>
              <a:rPr lang="en-US" spc="40" dirty="0" smtClean="0">
                <a:solidFill>
                  <a:srgbClr val="FFFFFF"/>
                </a:solidFill>
                <a:cs typeface="PMingLiU"/>
              </a:rPr>
              <a:t>years: </a:t>
            </a:r>
            <a:r>
              <a:rPr lang="en-US" spc="25" dirty="0" smtClean="0">
                <a:solidFill>
                  <a:srgbClr val="FFFFFF"/>
                </a:solidFill>
                <a:cs typeface="PMingLiU"/>
              </a:rPr>
              <a:t>2</a:t>
            </a:r>
            <a:r>
              <a:rPr lang="en-US" spc="30" dirty="0" smtClean="0">
                <a:solidFill>
                  <a:srgbClr val="FFFFFF"/>
                </a:solidFill>
                <a:cs typeface="PMingLiU"/>
              </a:rPr>
              <a:t> ]</a:t>
            </a:r>
            <a:endParaRPr lang="en-US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i="1" spc="140" dirty="0" smtClean="0">
                <a:solidFill>
                  <a:srgbClr val="FFFFFF"/>
                </a:solidFill>
                <a:cs typeface="Trebuchet MS"/>
              </a:rPr>
              <a:t>}</a:t>
            </a:r>
            <a:endParaRPr lang="en-US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lang="en-US" sz="200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286000" y="20955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 lvl="0">
              <a:spcBef>
                <a:spcPts val="135"/>
              </a:spcBef>
            </a:pPr>
            <a:r>
              <a:rPr kumimoji="0" lang="en-US" sz="44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</a:t>
            </a:r>
            <a:r>
              <a:rPr kumimoji="0" lang="en-US" sz="4400" b="0" i="0" u="none" strike="noStrike" kern="1200" cap="none" spc="-25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Schema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733550"/>
            <a:ext cx="6781800" cy="396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Documents.....</a:t>
            </a:r>
            <a:endParaRPr lang="en-US" sz="2000" dirty="0" smtClean="0">
              <a:cs typeface="PMingLiU"/>
            </a:endParaRPr>
          </a:p>
          <a:p>
            <a:pPr algn="just">
              <a:lnSpc>
                <a:spcPct val="100000"/>
              </a:lnSpc>
              <a:spcBef>
                <a:spcPts val="65"/>
              </a:spcBef>
            </a:pPr>
            <a:endParaRPr lang="en-US" sz="2000" dirty="0" smtClean="0">
              <a:cs typeface="PMingLiU"/>
            </a:endParaRPr>
          </a:p>
          <a:p>
            <a:pPr marL="801370" marR="5080" indent="-177165" algn="just">
              <a:lnSpc>
                <a:spcPct val="102699"/>
              </a:lnSpc>
              <a:buAutoNum type="arabicPeriod"/>
              <a:tabLst>
                <a:tab pos="802005" algn="l"/>
              </a:tabLst>
            </a:pP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set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documents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stored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together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55" dirty="0" smtClean="0">
                <a:solidFill>
                  <a:srgbClr val="FFFFFF"/>
                </a:solidFill>
                <a:cs typeface="PMingLiU"/>
              </a:rPr>
              <a:t>known as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Collection,  which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analogous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to the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tables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an</a:t>
            </a:r>
            <a:r>
              <a:rPr lang="en-US" sz="2000" spc="25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RDBMS.</a:t>
            </a:r>
            <a:endParaRPr lang="en-US" sz="2000" dirty="0" smtClean="0">
              <a:cs typeface="PMingLiU"/>
            </a:endParaRPr>
          </a:p>
          <a:p>
            <a:pPr marL="801370" marR="56515" indent="-177165" algn="just">
              <a:lnSpc>
                <a:spcPct val="102600"/>
              </a:lnSpc>
              <a:spcBef>
                <a:spcPts val="300"/>
              </a:spcBef>
              <a:buAutoNum type="arabicPeriod"/>
              <a:tabLst>
                <a:tab pos="802005" algn="l"/>
              </a:tabLst>
            </a:pP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Since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Schema-free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database,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collection </a:t>
            </a:r>
            <a:r>
              <a:rPr lang="en-US" sz="2000" spc="20" dirty="0" smtClean="0">
                <a:solidFill>
                  <a:srgbClr val="FFFFFF"/>
                </a:solidFill>
                <a:cs typeface="PMingLiU"/>
              </a:rPr>
              <a:t>is 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allowed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to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store </a:t>
            </a: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documents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different</a:t>
            </a:r>
            <a:r>
              <a:rPr lang="en-US" sz="2000" spc="21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structure.</a:t>
            </a:r>
            <a:endParaRPr lang="en-US" sz="2000" dirty="0" smtClean="0">
              <a:cs typeface="PMingLiU"/>
            </a:endParaRPr>
          </a:p>
          <a:p>
            <a:pPr marL="801370" marR="124460" indent="-177165" algn="just">
              <a:lnSpc>
                <a:spcPct val="102600"/>
              </a:lnSpc>
              <a:spcBef>
                <a:spcPts val="300"/>
              </a:spcBef>
              <a:buAutoNum type="arabicPeriod"/>
              <a:tabLst>
                <a:tab pos="802005" algn="l"/>
              </a:tabLst>
            </a:pP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MongoDB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does </a:t>
            </a:r>
            <a:r>
              <a:rPr lang="en-US" sz="2000" spc="80" dirty="0" smtClean="0">
                <a:solidFill>
                  <a:srgbClr val="FFFFFF"/>
                </a:solidFill>
                <a:cs typeface="PMingLiU"/>
              </a:rPr>
              <a:t>not </a:t>
            </a: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require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such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a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set </a:t>
            </a:r>
            <a:r>
              <a:rPr lang="en-US" sz="2000" spc="5" dirty="0" smtClean="0">
                <a:solidFill>
                  <a:srgbClr val="FFFFFF"/>
                </a:solidFill>
                <a:cs typeface="PMingLiU"/>
              </a:rPr>
              <a:t>of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strict </a:t>
            </a:r>
            <a:r>
              <a:rPr lang="en-US" sz="2000" spc="45" dirty="0" smtClean="0">
                <a:solidFill>
                  <a:srgbClr val="FFFFFF"/>
                </a:solidFill>
                <a:cs typeface="PMingLiU"/>
              </a:rPr>
              <a:t>definition  </a:t>
            </a: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structure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for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85" dirty="0" smtClean="0">
                <a:solidFill>
                  <a:srgbClr val="FFFFFF"/>
                </a:solidFill>
                <a:cs typeface="PMingLiU"/>
              </a:rPr>
              <a:t>data.</a:t>
            </a:r>
            <a:endParaRPr lang="en-US" sz="2000" dirty="0" smtClean="0">
              <a:cs typeface="PMingLiU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endParaRPr lang="en-US" sz="200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</a:pP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286000" y="20955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 lvl="0">
              <a:spcBef>
                <a:spcPts val="135"/>
              </a:spcBef>
            </a:pPr>
            <a:r>
              <a:rPr kumimoji="0" lang="en-US" sz="44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Understanding Collections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954148"/>
            <a:ext cx="7086600" cy="418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{id </a:t>
            </a:r>
            <a:r>
              <a:rPr lang="en-US" sz="2000" spc="260" dirty="0" smtClean="0">
                <a:solidFill>
                  <a:srgbClr val="FFFFFF"/>
                </a:solidFill>
                <a:cs typeface="PMingLiU"/>
              </a:rPr>
              <a:t>=</a:t>
            </a:r>
            <a:r>
              <a:rPr lang="en-US" sz="2000" spc="9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1,</a:t>
            </a:r>
            <a:endParaRPr lang="en-US" sz="2000" dirty="0" smtClean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campus: </a:t>
            </a:r>
            <a:r>
              <a:rPr lang="en-US" sz="2000" spc="-70" dirty="0" smtClean="0">
                <a:solidFill>
                  <a:srgbClr val="FFFFFF"/>
                </a:solidFill>
                <a:cs typeface="PMingLiU"/>
              </a:rPr>
              <a:t>”VIT </a:t>
            </a:r>
            <a:r>
              <a:rPr lang="en-US" sz="2000" spc="-5" dirty="0" smtClean="0">
                <a:solidFill>
                  <a:srgbClr val="FFFFFF"/>
                </a:solidFill>
                <a:cs typeface="PMingLiU"/>
              </a:rPr>
              <a:t>Chennai”,  </a:t>
            </a:r>
          </a:p>
          <a:p>
            <a:pPr marL="12700" marR="5080">
              <a:lnSpc>
                <a:spcPct val="102600"/>
              </a:lnSpc>
            </a:pP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school: </a:t>
            </a:r>
            <a:r>
              <a:rPr lang="en-US" sz="2000" spc="-70" dirty="0" smtClean="0">
                <a:solidFill>
                  <a:srgbClr val="FFFFFF"/>
                </a:solidFill>
                <a:cs typeface="PMingLiU"/>
              </a:rPr>
              <a:t>”SCOPE”,  </a:t>
            </a:r>
          </a:p>
          <a:p>
            <a:pPr marL="12700" marR="5080">
              <a:lnSpc>
                <a:spcPct val="102600"/>
              </a:lnSpc>
            </a:pP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strength: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10000,  </a:t>
            </a:r>
          </a:p>
          <a:p>
            <a:pPr marL="12700" marR="5080">
              <a:lnSpc>
                <a:spcPct val="102600"/>
              </a:lnSpc>
            </a:pPr>
            <a:r>
              <a:rPr lang="en-US" sz="2000" spc="65" dirty="0" smtClean="0">
                <a:solidFill>
                  <a:srgbClr val="FFFFFF"/>
                </a:solidFill>
                <a:cs typeface="PMingLiU"/>
              </a:rPr>
              <a:t>auditorium: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5,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course: </a:t>
            </a:r>
            <a:r>
              <a:rPr lang="en-US" sz="2000" spc="-45" dirty="0" smtClean="0">
                <a:solidFill>
                  <a:srgbClr val="FFFFFF"/>
                </a:solidFill>
                <a:cs typeface="PMingLiU"/>
              </a:rPr>
              <a:t>[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name: </a:t>
            </a:r>
            <a:r>
              <a:rPr lang="en-US" sz="2000" spc="-90" dirty="0" smtClean="0">
                <a:solidFill>
                  <a:srgbClr val="FFFFFF"/>
                </a:solidFill>
                <a:cs typeface="PMingLiU"/>
              </a:rPr>
              <a:t>”</a:t>
            </a:r>
            <a:r>
              <a:rPr lang="en-US" sz="2000" spc="-90" dirty="0" err="1" smtClean="0">
                <a:solidFill>
                  <a:srgbClr val="FFFFFF"/>
                </a:solidFill>
                <a:cs typeface="PMingLiU"/>
              </a:rPr>
              <a:t>B.Tech</a:t>
            </a:r>
            <a:r>
              <a:rPr lang="en-US" sz="2000" spc="-90" dirty="0" smtClean="0">
                <a:solidFill>
                  <a:srgbClr val="FFFFFF"/>
                </a:solidFill>
                <a:cs typeface="PMingLiU"/>
              </a:rPr>
              <a:t>”,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years: 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4</a:t>
            </a:r>
            <a:r>
              <a:rPr lang="en-US" sz="200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,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 name:</a:t>
            </a:r>
            <a:r>
              <a:rPr lang="en-US" sz="2000" spc="14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-105" dirty="0" smtClean="0">
                <a:solidFill>
                  <a:srgbClr val="FFFFFF"/>
                </a:solidFill>
                <a:cs typeface="PMingLiU"/>
              </a:rPr>
              <a:t>”</a:t>
            </a:r>
            <a:r>
              <a:rPr lang="en-US" sz="2000" spc="-105" dirty="0" err="1" smtClean="0">
                <a:solidFill>
                  <a:srgbClr val="FFFFFF"/>
                </a:solidFill>
                <a:cs typeface="PMingLiU"/>
              </a:rPr>
              <a:t>MTech</a:t>
            </a:r>
            <a:r>
              <a:rPr lang="en-US" sz="2000" spc="-105" dirty="0" smtClean="0">
                <a:solidFill>
                  <a:srgbClr val="FFFFFF"/>
                </a:solidFill>
                <a:cs typeface="PMingLiU"/>
              </a:rPr>
              <a:t>”,</a:t>
            </a:r>
            <a:endParaRPr lang="en-US" sz="2000" dirty="0" smtClean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years: 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2</a:t>
            </a:r>
            <a:r>
              <a:rPr lang="en-US" sz="2000" spc="254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-45" dirty="0" smtClean="0">
                <a:solidFill>
                  <a:srgbClr val="FFFFFF"/>
                </a:solidFill>
                <a:cs typeface="PMingLiU"/>
              </a:rPr>
              <a:t>]</a:t>
            </a:r>
            <a:endParaRPr lang="en-US" sz="2000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000" spc="140" dirty="0" smtClean="0">
                <a:solidFill>
                  <a:srgbClr val="FFFFFF"/>
                </a:solidFill>
                <a:cs typeface="Trebuchet MS"/>
              </a:rPr>
              <a:t>}</a:t>
            </a:r>
            <a:r>
              <a:rPr lang="en-US" sz="2000" spc="25" dirty="0" smtClean="0">
                <a:solidFill>
                  <a:srgbClr val="FFFFFF"/>
                </a:solidFill>
                <a:cs typeface="Trebuchet MS"/>
              </a:rPr>
              <a:t> </a:t>
            </a:r>
            <a:r>
              <a:rPr lang="en-US" sz="2000" spc="140" dirty="0" smtClean="0">
                <a:solidFill>
                  <a:srgbClr val="FFFFFF"/>
                </a:solidFill>
                <a:cs typeface="Trebuchet MS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50" dirty="0" smtClean="0">
                <a:solidFill>
                  <a:srgbClr val="FFFFFF"/>
                </a:solidFill>
                <a:cs typeface="PMingLiU"/>
              </a:rPr>
              <a:t>id </a:t>
            </a:r>
            <a:r>
              <a:rPr lang="en-US" sz="2000" spc="260" dirty="0" smtClean="0">
                <a:solidFill>
                  <a:srgbClr val="FFFFFF"/>
                </a:solidFill>
                <a:cs typeface="PMingLiU"/>
              </a:rPr>
              <a:t>=</a:t>
            </a:r>
            <a:r>
              <a:rPr lang="en-US" sz="2000" spc="95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2,</a:t>
            </a:r>
            <a:endParaRPr lang="en-US" sz="2000" dirty="0" smtClean="0">
              <a:cs typeface="PMingLiU"/>
            </a:endParaRPr>
          </a:p>
          <a:p>
            <a:pPr marL="12700" marR="2776855">
              <a:lnSpc>
                <a:spcPct val="102600"/>
              </a:lnSpc>
            </a:pP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campus: </a:t>
            </a:r>
            <a:r>
              <a:rPr lang="en-US" sz="2000" spc="-70" dirty="0" smtClean="0">
                <a:solidFill>
                  <a:srgbClr val="FFFFFF"/>
                </a:solidFill>
                <a:cs typeface="PMingLiU"/>
              </a:rPr>
              <a:t>”VIT </a:t>
            </a:r>
            <a:r>
              <a:rPr lang="en-US" sz="2000" spc="-40" dirty="0" smtClean="0">
                <a:solidFill>
                  <a:srgbClr val="FFFFFF"/>
                </a:solidFill>
                <a:cs typeface="PMingLiU"/>
              </a:rPr>
              <a:t>Vellore”, 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school: </a:t>
            </a:r>
            <a:r>
              <a:rPr lang="en-US" sz="2000" spc="-90" dirty="0" smtClean="0">
                <a:solidFill>
                  <a:srgbClr val="FFFFFF"/>
                </a:solidFill>
                <a:cs typeface="PMingLiU"/>
              </a:rPr>
              <a:t>”SENSE”,  </a:t>
            </a:r>
            <a:r>
              <a:rPr lang="en-US" sz="2000" spc="70" dirty="0" smtClean="0">
                <a:solidFill>
                  <a:srgbClr val="FFFFFF"/>
                </a:solidFill>
                <a:cs typeface="PMingLiU"/>
              </a:rPr>
              <a:t>strength:</a:t>
            </a:r>
            <a:r>
              <a:rPr lang="en-US" sz="2000" spc="18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30" dirty="0" smtClean="0">
                <a:solidFill>
                  <a:srgbClr val="FFFFFF"/>
                </a:solidFill>
                <a:cs typeface="PMingLiU"/>
              </a:rPr>
              <a:t>10000,</a:t>
            </a:r>
            <a:endParaRPr lang="en-US" sz="2000" dirty="0" smtClean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lang="en-US" sz="2000" spc="75" dirty="0" smtClean="0">
                <a:solidFill>
                  <a:srgbClr val="FFFFFF"/>
                </a:solidFill>
                <a:cs typeface="PMingLiU"/>
              </a:rPr>
              <a:t>restaurant: </a:t>
            </a:r>
            <a:r>
              <a:rPr lang="en-US" sz="2000" spc="35" dirty="0" smtClean="0">
                <a:solidFill>
                  <a:srgbClr val="FFFFFF"/>
                </a:solidFill>
                <a:cs typeface="PMingLiU"/>
              </a:rPr>
              <a:t>3,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course: </a:t>
            </a:r>
            <a:r>
              <a:rPr lang="en-US" sz="2000" spc="-45" dirty="0" smtClean="0">
                <a:solidFill>
                  <a:srgbClr val="FFFFFF"/>
                </a:solidFill>
                <a:cs typeface="PMingLiU"/>
              </a:rPr>
              <a:t>[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name: </a:t>
            </a:r>
            <a:r>
              <a:rPr lang="en-US" sz="2000" spc="-90" dirty="0" smtClean="0">
                <a:solidFill>
                  <a:srgbClr val="FFFFFF"/>
                </a:solidFill>
                <a:cs typeface="PMingLiU"/>
              </a:rPr>
              <a:t>”</a:t>
            </a:r>
            <a:r>
              <a:rPr lang="en-US" sz="2000" spc="-90" dirty="0" err="1" smtClean="0">
                <a:solidFill>
                  <a:srgbClr val="FFFFFF"/>
                </a:solidFill>
                <a:cs typeface="PMingLiU"/>
              </a:rPr>
              <a:t>B.Tech</a:t>
            </a:r>
            <a:r>
              <a:rPr lang="en-US" sz="2000" spc="-90" dirty="0" smtClean="0">
                <a:solidFill>
                  <a:srgbClr val="FFFFFF"/>
                </a:solidFill>
                <a:cs typeface="PMingLiU"/>
              </a:rPr>
              <a:t>”,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years: 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4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, </a:t>
            </a:r>
            <a:r>
              <a:rPr lang="en-US" sz="2000" spc="60" dirty="0" smtClean="0">
                <a:solidFill>
                  <a:srgbClr val="FFFFFF"/>
                </a:solidFill>
                <a:cs typeface="PMingLiU"/>
              </a:rPr>
              <a:t>name: </a:t>
            </a:r>
            <a:r>
              <a:rPr lang="en-US" sz="2000" spc="-105" dirty="0" smtClean="0">
                <a:solidFill>
                  <a:srgbClr val="FFFFFF"/>
                </a:solidFill>
                <a:cs typeface="PMingLiU"/>
              </a:rPr>
              <a:t>”</a:t>
            </a:r>
            <a:r>
              <a:rPr lang="en-US" sz="2000" spc="-105" dirty="0" err="1" smtClean="0">
                <a:solidFill>
                  <a:srgbClr val="FFFFFF"/>
                </a:solidFill>
                <a:cs typeface="PMingLiU"/>
              </a:rPr>
              <a:t>MTech</a:t>
            </a:r>
            <a:r>
              <a:rPr lang="en-US" sz="2000" spc="-105" dirty="0" smtClean="0">
                <a:solidFill>
                  <a:srgbClr val="FFFFFF"/>
                </a:solidFill>
                <a:cs typeface="PMingLiU"/>
              </a:rPr>
              <a:t>”,  </a:t>
            </a:r>
            <a:r>
              <a:rPr lang="en-US" sz="2000" spc="40" dirty="0" smtClean="0">
                <a:solidFill>
                  <a:srgbClr val="FFFFFF"/>
                </a:solidFill>
                <a:cs typeface="PMingLiU"/>
              </a:rPr>
              <a:t>years: </a:t>
            </a:r>
            <a:r>
              <a:rPr lang="en-US" sz="2000" spc="25" dirty="0" smtClean="0">
                <a:solidFill>
                  <a:srgbClr val="FFFFFF"/>
                </a:solidFill>
                <a:cs typeface="PMingLiU"/>
              </a:rPr>
              <a:t>2</a:t>
            </a:r>
            <a:r>
              <a:rPr lang="en-US" sz="2000" spc="260" dirty="0" smtClean="0">
                <a:solidFill>
                  <a:srgbClr val="FFFFFF"/>
                </a:solidFill>
                <a:cs typeface="PMingLiU"/>
              </a:rPr>
              <a:t> </a:t>
            </a:r>
            <a:r>
              <a:rPr lang="en-US" sz="2000" spc="-45" dirty="0" smtClean="0">
                <a:solidFill>
                  <a:srgbClr val="FFFFFF"/>
                </a:solidFill>
                <a:cs typeface="PMingLiU"/>
              </a:rPr>
              <a:t>]</a:t>
            </a:r>
            <a:endParaRPr lang="en-US" sz="2000" dirty="0" smtClean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000" spc="140" dirty="0" smtClean="0">
                <a:solidFill>
                  <a:srgbClr val="FFFFFF"/>
                </a:solidFill>
                <a:cs typeface="Trebuchet MS"/>
              </a:rPr>
              <a:t>}</a:t>
            </a:r>
            <a:r>
              <a:rPr lang="en-US" sz="2000" spc="25" dirty="0" smtClean="0">
                <a:solidFill>
                  <a:srgbClr val="FFFFFF"/>
                </a:solidFill>
                <a:cs typeface="Trebuchet MS"/>
              </a:rPr>
              <a:t> </a:t>
            </a:r>
            <a:r>
              <a:rPr lang="en-US" sz="2000" spc="140" dirty="0" smtClean="0">
                <a:solidFill>
                  <a:srgbClr val="FFFFFF"/>
                </a:solidFill>
                <a:cs typeface="Trebuchet MS"/>
              </a:rPr>
              <a:t>}</a:t>
            </a: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286000" y="20955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 lvl="0">
              <a:spcBef>
                <a:spcPts val="135"/>
              </a:spcBef>
            </a:pPr>
            <a:r>
              <a:rPr kumimoji="0" lang="en-US" sz="44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 Schema</a:t>
            </a:r>
            <a:endParaRPr kumimoji="0" lang="en-US" sz="4400" b="0" i="0" u="none" strike="noStrike" kern="1200" cap="none" spc="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8115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dirty="0">
              <a:cs typeface="PMingLiU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667000" y="0"/>
            <a:ext cx="5638800" cy="1125308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600" spc="-15" dirty="0" smtClean="0">
                <a:solidFill>
                  <a:schemeClr val="tx2"/>
                </a:solidFill>
                <a:latin typeface="+mj-lt"/>
                <a:cs typeface="Georgia"/>
              </a:rPr>
              <a:t>Installation </a:t>
            </a:r>
            <a:r>
              <a:rPr lang="en-US" sz="3600" spc="95" dirty="0" smtClean="0">
                <a:solidFill>
                  <a:schemeClr val="tx2"/>
                </a:solidFill>
                <a:latin typeface="+mj-lt"/>
                <a:cs typeface="Georgia"/>
              </a:rPr>
              <a:t>&amp; </a:t>
            </a:r>
            <a:r>
              <a:rPr lang="en-US" sz="3600" spc="-30" dirty="0" smtClean="0">
                <a:solidFill>
                  <a:schemeClr val="tx2"/>
                </a:solidFill>
                <a:latin typeface="+mj-lt"/>
                <a:cs typeface="Georgia"/>
              </a:rPr>
              <a:t>configuration</a:t>
            </a:r>
            <a:r>
              <a:rPr lang="en-US" sz="3600" spc="-40" dirty="0" smtClean="0">
                <a:solidFill>
                  <a:schemeClr val="tx2"/>
                </a:solidFill>
                <a:latin typeface="+mj-lt"/>
                <a:cs typeface="Georgia"/>
              </a:rPr>
              <a:t> </a:t>
            </a:r>
            <a:r>
              <a:rPr lang="en-US" sz="3600" spc="-35" dirty="0" smtClean="0">
                <a:solidFill>
                  <a:schemeClr val="tx2"/>
                </a:solidFill>
                <a:latin typeface="+mj-lt"/>
                <a:cs typeface="Georgia"/>
              </a:rPr>
              <a:t>commands.</a:t>
            </a:r>
            <a:endParaRPr lang="en-US" sz="3600" dirty="0">
              <a:solidFill>
                <a:schemeClr val="tx2"/>
              </a:solidFill>
              <a:latin typeface="+mj-lt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150495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1. Stall MongoDB on Windows / Other OS </a:t>
            </a:r>
          </a:p>
          <a:p>
            <a:r>
              <a:rPr lang="en-US" sz="2000" dirty="0" smtClean="0"/>
              <a:t>2. MongoDB Configuration </a:t>
            </a:r>
          </a:p>
          <a:p>
            <a:r>
              <a:rPr lang="en-US" sz="2000" dirty="0" smtClean="0"/>
              <a:t>3. MongoDB Create Database </a:t>
            </a:r>
          </a:p>
          <a:p>
            <a:r>
              <a:rPr lang="en-US" sz="2000" dirty="0" smtClean="0"/>
              <a:t>4. Creating the Collection in MongoDB </a:t>
            </a:r>
          </a:p>
          <a:p>
            <a:r>
              <a:rPr lang="en-US" sz="2000" dirty="0" smtClean="0"/>
              <a:t>5. MongoDB Insert Document </a:t>
            </a:r>
          </a:p>
          <a:p>
            <a:r>
              <a:rPr lang="en-US" sz="2000" dirty="0" smtClean="0"/>
              <a:t>6. MongoDB Querying all the documents / criteria </a:t>
            </a:r>
          </a:p>
          <a:p>
            <a:r>
              <a:rPr lang="en-US" sz="2000" dirty="0" smtClean="0"/>
              <a:t>7. MongoDB Updating Document / update / save methods </a:t>
            </a:r>
          </a:p>
          <a:p>
            <a:r>
              <a:rPr lang="en-US" sz="2000" dirty="0" smtClean="0"/>
              <a:t>8. MongoDB Delete Document using remove all / criteria </a:t>
            </a:r>
          </a:p>
          <a:p>
            <a:r>
              <a:rPr lang="en-US" sz="2000" dirty="0" smtClean="0"/>
              <a:t>9. MongoDB drop collection </a:t>
            </a:r>
          </a:p>
          <a:p>
            <a:r>
              <a:rPr lang="en-US" sz="2000" dirty="0" smtClean="0"/>
              <a:t>10. MongoDB Drop Database 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2582</TotalTime>
  <Words>905</Words>
  <Application>Microsoft Office PowerPoint</Application>
  <PresentationFormat>On-screen Show (16:9)</PresentationFormat>
  <Paragraphs>148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Perspective</vt:lpstr>
      <vt:lpstr>PowerPoint Presentation</vt:lpstr>
      <vt:lpstr>Introduction to  Mongo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the data &amp; log folder and set MongoDB as  service</vt:lpstr>
      <vt:lpstr>PowerPoint Presentation</vt:lpstr>
      <vt:lpstr>PowerPoint Presentation</vt:lpstr>
      <vt:lpstr>Start the MongoDB service</vt:lpstr>
      <vt:lpstr>Create the database in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database name   db.dropDatabase()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Muthu Manikandan</cp:lastModifiedBy>
  <cp:revision>115</cp:revision>
  <dcterms:created xsi:type="dcterms:W3CDTF">2006-08-16T00:00:00Z</dcterms:created>
  <dcterms:modified xsi:type="dcterms:W3CDTF">2022-10-31T08:16:16Z</dcterms:modified>
</cp:coreProperties>
</file>