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7100" y="1143396"/>
            <a:ext cx="1115060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32333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4866" y="2072050"/>
            <a:ext cx="9455066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2656" y="1714347"/>
            <a:ext cx="10339486" cy="2354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32333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2243" y="9220198"/>
            <a:ext cx="367665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2072050"/>
            <a:ext cx="12039600" cy="99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7160" algn="l">
              <a:lnSpc>
                <a:spcPct val="109800"/>
              </a:lnSpc>
              <a:spcBef>
                <a:spcPts val="100"/>
              </a:spcBef>
            </a:pPr>
            <a:r>
              <a:rPr spc="320" dirty="0"/>
              <a:t>Cascading</a:t>
            </a:r>
            <a:r>
              <a:rPr spc="-195" dirty="0"/>
              <a:t> </a:t>
            </a:r>
            <a:r>
              <a:rPr spc="254" dirty="0"/>
              <a:t>Style</a:t>
            </a:r>
            <a:r>
              <a:rPr spc="-190" dirty="0"/>
              <a:t> </a:t>
            </a:r>
            <a:r>
              <a:rPr spc="250" dirty="0"/>
              <a:t>Sheets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53746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40" dirty="0"/>
              <a:t>External</a:t>
            </a:r>
            <a:r>
              <a:rPr sz="5200" spc="-175" dirty="0"/>
              <a:t> </a:t>
            </a:r>
            <a:r>
              <a:rPr sz="5200" spc="25" dirty="0"/>
              <a:t>CSS</a:t>
            </a:r>
            <a:r>
              <a:rPr sz="5200" spc="-165" dirty="0"/>
              <a:t> </a:t>
            </a:r>
            <a:r>
              <a:rPr sz="5200" spc="260" dirty="0"/>
              <a:t>file</a:t>
            </a:r>
            <a:endParaRPr sz="5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52413" y="2239200"/>
            <a:ext cx="9916795" cy="5925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1480185">
              <a:lnSpc>
                <a:spcPts val="5300"/>
              </a:lnSpc>
              <a:spcBef>
                <a:spcPts val="420"/>
              </a:spcBef>
            </a:pPr>
            <a:r>
              <a:rPr sz="4550" spc="229" dirty="0">
                <a:solidFill>
                  <a:srgbClr val="323332"/>
                </a:solidFill>
                <a:latin typeface="Arial MT"/>
                <a:cs typeface="Arial MT"/>
              </a:rPr>
              <a:t>An</a:t>
            </a:r>
            <a:r>
              <a:rPr sz="45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29" dirty="0">
                <a:solidFill>
                  <a:srgbClr val="323332"/>
                </a:solidFill>
                <a:latin typeface="Arial MT"/>
                <a:cs typeface="Arial MT"/>
              </a:rPr>
              <a:t>external</a:t>
            </a:r>
            <a:r>
              <a:rPr sz="45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25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r>
              <a:rPr sz="45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20" dirty="0">
                <a:solidFill>
                  <a:srgbClr val="323332"/>
                </a:solidFill>
                <a:latin typeface="Arial MT"/>
                <a:cs typeface="Arial MT"/>
              </a:rPr>
              <a:t>sheet</a:t>
            </a:r>
            <a:r>
              <a:rPr sz="45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75" dirty="0">
                <a:solidFill>
                  <a:srgbClr val="323332"/>
                </a:solidFill>
                <a:latin typeface="Arial MT"/>
                <a:cs typeface="Arial MT"/>
              </a:rPr>
              <a:t>can</a:t>
            </a:r>
            <a:r>
              <a:rPr sz="45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45" dirty="0">
                <a:solidFill>
                  <a:srgbClr val="323332"/>
                </a:solidFill>
                <a:latin typeface="Arial MT"/>
                <a:cs typeface="Arial MT"/>
              </a:rPr>
              <a:t>be </a:t>
            </a:r>
            <a:r>
              <a:rPr sz="4550" spc="-125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315" dirty="0">
                <a:solidFill>
                  <a:srgbClr val="323332"/>
                </a:solidFill>
                <a:latin typeface="Arial MT"/>
                <a:cs typeface="Arial MT"/>
              </a:rPr>
              <a:t>written</a:t>
            </a:r>
            <a:r>
              <a:rPr sz="45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20" dirty="0">
                <a:solidFill>
                  <a:srgbClr val="323332"/>
                </a:solidFill>
                <a:latin typeface="Arial MT"/>
                <a:cs typeface="Arial MT"/>
              </a:rPr>
              <a:t>in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195" dirty="0">
                <a:solidFill>
                  <a:srgbClr val="323332"/>
                </a:solidFill>
                <a:latin typeface="Arial MT"/>
                <a:cs typeface="Arial MT"/>
              </a:rPr>
              <a:t>any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25" dirty="0">
                <a:solidFill>
                  <a:srgbClr val="323332"/>
                </a:solidFill>
                <a:latin typeface="Arial MT"/>
                <a:cs typeface="Arial MT"/>
              </a:rPr>
              <a:t>text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190" dirty="0">
                <a:solidFill>
                  <a:srgbClr val="323332"/>
                </a:solidFill>
                <a:latin typeface="Arial MT"/>
                <a:cs typeface="Arial MT"/>
              </a:rPr>
              <a:t>editor.</a:t>
            </a:r>
            <a:endParaRPr sz="4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250">
              <a:latin typeface="Arial MT"/>
              <a:cs typeface="Arial MT"/>
            </a:endParaRPr>
          </a:p>
          <a:p>
            <a:pPr marL="12700" marR="5080">
              <a:lnSpc>
                <a:spcPts val="5300"/>
              </a:lnSpc>
            </a:pPr>
            <a:r>
              <a:rPr sz="4550" spc="13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29" dirty="0">
                <a:solidFill>
                  <a:srgbClr val="323332"/>
                </a:solidFill>
                <a:latin typeface="Arial MT"/>
                <a:cs typeface="Arial MT"/>
              </a:rPr>
              <a:t>file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29" dirty="0">
                <a:solidFill>
                  <a:srgbClr val="323332"/>
                </a:solidFill>
                <a:latin typeface="Arial MT"/>
                <a:cs typeface="Arial MT"/>
              </a:rPr>
              <a:t>should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65" dirty="0">
                <a:solidFill>
                  <a:srgbClr val="323332"/>
                </a:solidFill>
                <a:latin typeface="Arial MT"/>
                <a:cs typeface="Arial MT"/>
              </a:rPr>
              <a:t>not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60" dirty="0">
                <a:solidFill>
                  <a:srgbClr val="323332"/>
                </a:solidFill>
                <a:latin typeface="Arial MT"/>
                <a:cs typeface="Arial MT"/>
              </a:rPr>
              <a:t>contain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195" dirty="0">
                <a:solidFill>
                  <a:srgbClr val="323332"/>
                </a:solidFill>
                <a:latin typeface="Arial MT"/>
                <a:cs typeface="Arial MT"/>
              </a:rPr>
              <a:t>any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54" dirty="0">
                <a:solidFill>
                  <a:srgbClr val="323332"/>
                </a:solidFill>
                <a:latin typeface="Arial MT"/>
                <a:cs typeface="Arial MT"/>
              </a:rPr>
              <a:t>html </a:t>
            </a:r>
            <a:r>
              <a:rPr sz="4550" spc="-125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180" dirty="0">
                <a:solidFill>
                  <a:srgbClr val="323332"/>
                </a:solidFill>
                <a:latin typeface="Arial MT"/>
                <a:cs typeface="Arial MT"/>
              </a:rPr>
              <a:t>tags.</a:t>
            </a:r>
            <a:endParaRPr sz="4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250">
              <a:latin typeface="Arial MT"/>
              <a:cs typeface="Arial MT"/>
            </a:endParaRPr>
          </a:p>
          <a:p>
            <a:pPr marL="12700" marR="495934">
              <a:lnSpc>
                <a:spcPts val="5300"/>
              </a:lnSpc>
            </a:pPr>
            <a:r>
              <a:rPr sz="4550" spc="13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45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25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20" dirty="0">
                <a:solidFill>
                  <a:srgbClr val="323332"/>
                </a:solidFill>
                <a:latin typeface="Arial MT"/>
                <a:cs typeface="Arial MT"/>
              </a:rPr>
              <a:t>sheet</a:t>
            </a:r>
            <a:r>
              <a:rPr sz="45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29" dirty="0">
                <a:solidFill>
                  <a:srgbClr val="323332"/>
                </a:solidFill>
                <a:latin typeface="Arial MT"/>
                <a:cs typeface="Arial MT"/>
              </a:rPr>
              <a:t>file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35" dirty="0">
                <a:solidFill>
                  <a:srgbClr val="323332"/>
                </a:solidFill>
                <a:latin typeface="Arial MT"/>
                <a:cs typeface="Arial MT"/>
              </a:rPr>
              <a:t>must</a:t>
            </a:r>
            <a:r>
              <a:rPr sz="45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45" dirty="0">
                <a:solidFill>
                  <a:srgbClr val="323332"/>
                </a:solidFill>
                <a:latin typeface="Arial MT"/>
                <a:cs typeface="Arial MT"/>
              </a:rPr>
              <a:t>be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175" dirty="0">
                <a:solidFill>
                  <a:srgbClr val="323332"/>
                </a:solidFill>
                <a:latin typeface="Arial MT"/>
                <a:cs typeface="Arial MT"/>
              </a:rPr>
              <a:t>saved </a:t>
            </a:r>
            <a:r>
              <a:rPr sz="4550" spc="-125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300" dirty="0">
                <a:solidFill>
                  <a:srgbClr val="323332"/>
                </a:solidFill>
                <a:latin typeface="Arial MT"/>
                <a:cs typeface="Arial MT"/>
              </a:rPr>
              <a:t>with</a:t>
            </a:r>
            <a:r>
              <a:rPr sz="45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175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45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550" spc="245" dirty="0">
                <a:solidFill>
                  <a:srgbClr val="9B4B41"/>
                </a:solidFill>
                <a:latin typeface="Arial MT"/>
                <a:cs typeface="Arial MT"/>
              </a:rPr>
              <a:t>.css</a:t>
            </a:r>
            <a:r>
              <a:rPr sz="4550" spc="-130" dirty="0">
                <a:solidFill>
                  <a:srgbClr val="9B4B41"/>
                </a:solidFill>
                <a:latin typeface="Arial MT"/>
                <a:cs typeface="Arial MT"/>
              </a:rPr>
              <a:t> </a:t>
            </a:r>
            <a:r>
              <a:rPr sz="4550" spc="200" dirty="0">
                <a:solidFill>
                  <a:srgbClr val="323332"/>
                </a:solidFill>
                <a:latin typeface="Arial MT"/>
                <a:cs typeface="Arial MT"/>
              </a:rPr>
              <a:t>extension</a:t>
            </a:r>
            <a:endParaRPr sz="4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25387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215" dirty="0"/>
              <a:t> </a:t>
            </a:r>
            <a:r>
              <a:rPr sz="5200" spc="260" dirty="0"/>
              <a:t>file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3180" y="2522216"/>
            <a:ext cx="4298438" cy="55054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6488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40" dirty="0"/>
              <a:t>External</a:t>
            </a:r>
            <a:r>
              <a:rPr sz="5200" spc="-170" dirty="0"/>
              <a:t> </a:t>
            </a:r>
            <a:r>
              <a:rPr sz="5200" spc="210" dirty="0"/>
              <a:t>Style</a:t>
            </a:r>
            <a:r>
              <a:rPr sz="5200" spc="-165" dirty="0"/>
              <a:t> </a:t>
            </a:r>
            <a:r>
              <a:rPr sz="5200" spc="204" dirty="0"/>
              <a:t>Sheet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562" y="3067050"/>
            <a:ext cx="9512300" cy="5003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5384" y="4458096"/>
            <a:ext cx="37280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225" dirty="0"/>
              <a:t> </a:t>
            </a:r>
            <a:r>
              <a:rPr sz="5200" spc="195" dirty="0"/>
              <a:t>Syntax</a:t>
            </a:r>
            <a:endParaRPr sz="5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37280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225" dirty="0"/>
              <a:t> </a:t>
            </a:r>
            <a:r>
              <a:rPr sz="5200" spc="195" dirty="0"/>
              <a:t>Syntax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332656" y="2407604"/>
            <a:ext cx="9580245" cy="8820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325"/>
              </a:spcBef>
            </a:pPr>
            <a:r>
              <a:rPr sz="2850" spc="160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285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25" dirty="0">
                <a:solidFill>
                  <a:srgbClr val="323332"/>
                </a:solidFill>
                <a:latin typeface="Arial MT"/>
                <a:cs typeface="Arial MT"/>
              </a:rPr>
              <a:t>CSS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60" dirty="0">
                <a:solidFill>
                  <a:srgbClr val="323332"/>
                </a:solidFill>
                <a:latin typeface="Arial MT"/>
                <a:cs typeface="Arial MT"/>
              </a:rPr>
              <a:t>rule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5" dirty="0">
                <a:solidFill>
                  <a:srgbClr val="323332"/>
                </a:solidFill>
                <a:latin typeface="Arial MT"/>
                <a:cs typeface="Arial MT"/>
              </a:rPr>
              <a:t>set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65" dirty="0">
                <a:solidFill>
                  <a:srgbClr val="323332"/>
                </a:solidFill>
                <a:latin typeface="Arial MT"/>
                <a:cs typeface="Arial MT"/>
              </a:rPr>
              <a:t>consists</a:t>
            </a:r>
            <a:r>
              <a:rPr sz="285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0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2850" spc="24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14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285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80" dirty="0">
                <a:solidFill>
                  <a:srgbClr val="323332"/>
                </a:solidFill>
                <a:latin typeface="Arial MT"/>
                <a:cs typeface="Arial MT"/>
              </a:rPr>
              <a:t>selector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5" dirty="0">
                <a:solidFill>
                  <a:srgbClr val="323332"/>
                </a:solidFill>
                <a:latin typeface="Arial MT"/>
                <a:cs typeface="Arial MT"/>
              </a:rPr>
              <a:t>and</a:t>
            </a:r>
            <a:r>
              <a:rPr sz="285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14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5" dirty="0">
                <a:solidFill>
                  <a:srgbClr val="323332"/>
                </a:solidFill>
                <a:latin typeface="Arial MT"/>
                <a:cs typeface="Arial MT"/>
              </a:rPr>
              <a:t>declaration </a:t>
            </a:r>
            <a:r>
              <a:rPr sz="2850" spc="-7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5" dirty="0">
                <a:solidFill>
                  <a:srgbClr val="323332"/>
                </a:solidFill>
                <a:latin typeface="Arial MT"/>
                <a:cs typeface="Arial MT"/>
              </a:rPr>
              <a:t>block: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2656" y="5309553"/>
            <a:ext cx="10177780" cy="3287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spc="9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80" dirty="0">
                <a:solidFill>
                  <a:srgbClr val="323332"/>
                </a:solidFill>
                <a:latin typeface="Arial MT"/>
                <a:cs typeface="Arial MT"/>
              </a:rPr>
              <a:t>selector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65" dirty="0">
                <a:solidFill>
                  <a:srgbClr val="323332"/>
                </a:solidFill>
                <a:latin typeface="Arial MT"/>
                <a:cs typeface="Arial MT"/>
              </a:rPr>
              <a:t>points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80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6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2850" spc="-7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80" dirty="0">
                <a:solidFill>
                  <a:srgbClr val="323332"/>
                </a:solidFill>
                <a:latin typeface="Arial MT"/>
                <a:cs typeface="Arial MT"/>
              </a:rPr>
              <a:t>HTML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45" dirty="0">
                <a:solidFill>
                  <a:srgbClr val="323332"/>
                </a:solidFill>
                <a:latin typeface="Arial MT"/>
                <a:cs typeface="Arial MT"/>
              </a:rPr>
              <a:t>element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25" dirty="0">
                <a:solidFill>
                  <a:srgbClr val="323332"/>
                </a:solidFill>
                <a:latin typeface="Arial MT"/>
                <a:cs typeface="Arial MT"/>
              </a:rPr>
              <a:t>you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75" dirty="0">
                <a:solidFill>
                  <a:srgbClr val="323332"/>
                </a:solidFill>
                <a:latin typeface="Arial MT"/>
                <a:cs typeface="Arial MT"/>
              </a:rPr>
              <a:t>want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80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45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endParaRPr sz="2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Arial MT"/>
              <a:cs typeface="Arial MT"/>
            </a:endParaRPr>
          </a:p>
          <a:p>
            <a:pPr marL="12700" marR="265430">
              <a:lnSpc>
                <a:spcPts val="3300"/>
              </a:lnSpc>
            </a:pPr>
            <a:r>
              <a:rPr sz="2850" spc="9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2850" spc="-7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5" dirty="0">
                <a:solidFill>
                  <a:srgbClr val="323332"/>
                </a:solidFill>
                <a:latin typeface="Arial MT"/>
                <a:cs typeface="Arial MT"/>
              </a:rPr>
              <a:t>declaration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65" dirty="0">
                <a:solidFill>
                  <a:srgbClr val="323332"/>
                </a:solidFill>
                <a:latin typeface="Arial MT"/>
                <a:cs typeface="Arial MT"/>
              </a:rPr>
              <a:t>block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65" dirty="0">
                <a:solidFill>
                  <a:srgbClr val="323332"/>
                </a:solidFill>
                <a:latin typeface="Arial MT"/>
                <a:cs typeface="Arial MT"/>
              </a:rPr>
              <a:t>contains</a:t>
            </a:r>
            <a:r>
              <a:rPr sz="2850" spc="-7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35" dirty="0">
                <a:solidFill>
                  <a:srgbClr val="323332"/>
                </a:solidFill>
                <a:latin typeface="Arial MT"/>
                <a:cs typeface="Arial MT"/>
              </a:rPr>
              <a:t>one</a:t>
            </a:r>
            <a:r>
              <a:rPr sz="2850" spc="-7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225" dirty="0">
                <a:solidFill>
                  <a:srgbClr val="323332"/>
                </a:solidFill>
                <a:latin typeface="Arial MT"/>
                <a:cs typeface="Arial MT"/>
              </a:rPr>
              <a:t>or</a:t>
            </a:r>
            <a:r>
              <a:rPr sz="2850" spc="-7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60" dirty="0">
                <a:solidFill>
                  <a:srgbClr val="323332"/>
                </a:solidFill>
                <a:latin typeface="Arial MT"/>
                <a:cs typeface="Arial MT"/>
              </a:rPr>
              <a:t>more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0" dirty="0">
                <a:solidFill>
                  <a:srgbClr val="323332"/>
                </a:solidFill>
                <a:latin typeface="Arial MT"/>
                <a:cs typeface="Arial MT"/>
              </a:rPr>
              <a:t>declarations </a:t>
            </a:r>
            <a:r>
              <a:rPr sz="2850" spc="-7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0" dirty="0">
                <a:solidFill>
                  <a:srgbClr val="323332"/>
                </a:solidFill>
                <a:latin typeface="Arial MT"/>
                <a:cs typeface="Arial MT"/>
              </a:rPr>
              <a:t>separated</a:t>
            </a:r>
            <a:r>
              <a:rPr sz="285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45" dirty="0">
                <a:solidFill>
                  <a:srgbClr val="323332"/>
                </a:solidFill>
                <a:latin typeface="Arial MT"/>
                <a:cs typeface="Arial MT"/>
              </a:rPr>
              <a:t>by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35" dirty="0">
                <a:solidFill>
                  <a:srgbClr val="323332"/>
                </a:solidFill>
                <a:latin typeface="Arial MT"/>
                <a:cs typeface="Arial MT"/>
              </a:rPr>
              <a:t>semicolons.</a:t>
            </a:r>
            <a:endParaRPr sz="2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Arial MT"/>
              <a:cs typeface="Arial MT"/>
            </a:endParaRPr>
          </a:p>
          <a:p>
            <a:pPr marL="12700" marR="421640">
              <a:lnSpc>
                <a:spcPts val="3300"/>
              </a:lnSpc>
            </a:pPr>
            <a:r>
              <a:rPr sz="2850" spc="120" dirty="0">
                <a:solidFill>
                  <a:srgbClr val="323332"/>
                </a:solidFill>
                <a:latin typeface="Arial MT"/>
                <a:cs typeface="Arial MT"/>
              </a:rPr>
              <a:t>Each</a:t>
            </a:r>
            <a:r>
              <a:rPr sz="285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5" dirty="0">
                <a:solidFill>
                  <a:srgbClr val="323332"/>
                </a:solidFill>
                <a:latin typeface="Arial MT"/>
                <a:cs typeface="Arial MT"/>
              </a:rPr>
              <a:t>declaration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0" dirty="0">
                <a:solidFill>
                  <a:srgbClr val="323332"/>
                </a:solidFill>
                <a:latin typeface="Arial MT"/>
                <a:cs typeface="Arial MT"/>
              </a:rPr>
              <a:t>includes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14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95" dirty="0">
                <a:solidFill>
                  <a:srgbClr val="323332"/>
                </a:solidFill>
                <a:latin typeface="Arial MT"/>
                <a:cs typeface="Arial MT"/>
              </a:rPr>
              <a:t>property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35" dirty="0">
                <a:solidFill>
                  <a:srgbClr val="323332"/>
                </a:solidFill>
                <a:latin typeface="Arial MT"/>
                <a:cs typeface="Arial MT"/>
              </a:rPr>
              <a:t>name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5" dirty="0">
                <a:solidFill>
                  <a:srgbClr val="323332"/>
                </a:solidFill>
                <a:latin typeface="Arial MT"/>
                <a:cs typeface="Arial MT"/>
              </a:rPr>
              <a:t>and</a:t>
            </a:r>
            <a:r>
              <a:rPr sz="285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14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00" dirty="0">
                <a:solidFill>
                  <a:srgbClr val="323332"/>
                </a:solidFill>
                <a:latin typeface="Arial MT"/>
                <a:cs typeface="Arial MT"/>
              </a:rPr>
              <a:t>value, </a:t>
            </a:r>
            <a:r>
              <a:rPr sz="2850" spc="-7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50" dirty="0">
                <a:solidFill>
                  <a:srgbClr val="323332"/>
                </a:solidFill>
                <a:latin typeface="Arial MT"/>
                <a:cs typeface="Arial MT"/>
              </a:rPr>
              <a:t>separated</a:t>
            </a:r>
            <a:r>
              <a:rPr sz="285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45" dirty="0">
                <a:solidFill>
                  <a:srgbClr val="323332"/>
                </a:solidFill>
                <a:latin typeface="Arial MT"/>
                <a:cs typeface="Arial MT"/>
              </a:rPr>
              <a:t>by</a:t>
            </a:r>
            <a:r>
              <a:rPr sz="2850" spc="-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14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285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850" spc="170" dirty="0">
                <a:solidFill>
                  <a:srgbClr val="323332"/>
                </a:solidFill>
                <a:latin typeface="Arial MT"/>
                <a:cs typeface="Arial MT"/>
              </a:rPr>
              <a:t>colon</a:t>
            </a:r>
            <a:endParaRPr sz="28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2687" y="3395853"/>
            <a:ext cx="7493000" cy="1612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43059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204" dirty="0"/>
              <a:t> </a:t>
            </a:r>
            <a:r>
              <a:rPr sz="5200" spc="195" dirty="0"/>
              <a:t>Example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332656" y="2395310"/>
            <a:ext cx="8336280" cy="15786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425"/>
              </a:spcBef>
            </a:pPr>
            <a:r>
              <a:rPr sz="3500" spc="200" dirty="0">
                <a:solidFill>
                  <a:srgbClr val="323332"/>
                </a:solidFill>
                <a:latin typeface="Arial MT"/>
                <a:cs typeface="Arial MT"/>
              </a:rPr>
              <a:t>A </a:t>
            </a:r>
            <a:r>
              <a:rPr sz="3500" spc="35" dirty="0">
                <a:solidFill>
                  <a:srgbClr val="323332"/>
                </a:solidFill>
                <a:latin typeface="Arial MT"/>
                <a:cs typeface="Arial MT"/>
              </a:rPr>
              <a:t>CSS </a:t>
            </a:r>
            <a:r>
              <a:rPr sz="3500" spc="195" dirty="0">
                <a:solidFill>
                  <a:srgbClr val="323332"/>
                </a:solidFill>
                <a:latin typeface="Arial MT"/>
                <a:cs typeface="Arial MT"/>
              </a:rPr>
              <a:t>declaration </a:t>
            </a:r>
            <a:r>
              <a:rPr sz="3500" spc="150" dirty="0">
                <a:solidFill>
                  <a:srgbClr val="323332"/>
                </a:solidFill>
                <a:latin typeface="Arial MT"/>
                <a:cs typeface="Arial MT"/>
              </a:rPr>
              <a:t>always </a:t>
            </a:r>
            <a:r>
              <a:rPr sz="3500" spc="185" dirty="0">
                <a:solidFill>
                  <a:srgbClr val="323332"/>
                </a:solidFill>
                <a:latin typeface="Arial MT"/>
                <a:cs typeface="Arial MT"/>
              </a:rPr>
              <a:t>ends </a:t>
            </a:r>
            <a:r>
              <a:rPr sz="3500" spc="240" dirty="0">
                <a:solidFill>
                  <a:srgbClr val="323332"/>
                </a:solidFill>
                <a:latin typeface="Arial MT"/>
                <a:cs typeface="Arial MT"/>
              </a:rPr>
              <a:t>with </a:t>
            </a:r>
            <a:r>
              <a:rPr sz="3500" spc="145" dirty="0">
                <a:solidFill>
                  <a:srgbClr val="323332"/>
                </a:solidFill>
                <a:latin typeface="Arial MT"/>
                <a:cs typeface="Arial MT"/>
              </a:rPr>
              <a:t>a </a:t>
            </a:r>
            <a:r>
              <a:rPr sz="3500" spc="-96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85" dirty="0">
                <a:solidFill>
                  <a:srgbClr val="323332"/>
                </a:solidFill>
                <a:latin typeface="Arial MT"/>
                <a:cs typeface="Arial MT"/>
              </a:rPr>
              <a:t>semicolon,</a:t>
            </a:r>
            <a:r>
              <a:rPr sz="35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0" dirty="0">
                <a:solidFill>
                  <a:srgbClr val="323332"/>
                </a:solidFill>
                <a:latin typeface="Arial MT"/>
                <a:cs typeface="Arial MT"/>
              </a:rPr>
              <a:t>and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5" dirty="0">
                <a:solidFill>
                  <a:srgbClr val="323332"/>
                </a:solidFill>
                <a:latin typeface="Arial MT"/>
                <a:cs typeface="Arial MT"/>
              </a:rPr>
              <a:t>declaration</a:t>
            </a:r>
            <a:r>
              <a:rPr sz="35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4" dirty="0">
                <a:solidFill>
                  <a:srgbClr val="323332"/>
                </a:solidFill>
                <a:latin typeface="Arial MT"/>
                <a:cs typeface="Arial MT"/>
              </a:rPr>
              <a:t>groups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0" dirty="0">
                <a:solidFill>
                  <a:srgbClr val="323332"/>
                </a:solidFill>
                <a:latin typeface="Arial MT"/>
                <a:cs typeface="Arial MT"/>
              </a:rPr>
              <a:t>are </a:t>
            </a:r>
            <a:r>
              <a:rPr sz="3500" spc="-96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10" dirty="0">
                <a:solidFill>
                  <a:srgbClr val="323332"/>
                </a:solidFill>
                <a:latin typeface="Arial MT"/>
                <a:cs typeface="Arial MT"/>
              </a:rPr>
              <a:t>surrounded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80" dirty="0">
                <a:solidFill>
                  <a:srgbClr val="323332"/>
                </a:solidFill>
                <a:latin typeface="Arial MT"/>
                <a:cs typeface="Arial MT"/>
              </a:rPr>
              <a:t>by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35" dirty="0">
                <a:solidFill>
                  <a:srgbClr val="323332"/>
                </a:solidFill>
                <a:latin typeface="Arial MT"/>
                <a:cs typeface="Arial MT"/>
              </a:rPr>
              <a:t>curly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4" dirty="0">
                <a:solidFill>
                  <a:srgbClr val="323332"/>
                </a:solidFill>
                <a:latin typeface="Arial MT"/>
                <a:cs typeface="Arial MT"/>
              </a:rPr>
              <a:t>braces: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2656" y="6427560"/>
            <a:ext cx="10055225" cy="10706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425"/>
              </a:spcBef>
            </a:pPr>
            <a:r>
              <a:rPr sz="3500" spc="10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55" dirty="0">
                <a:solidFill>
                  <a:srgbClr val="323332"/>
                </a:solidFill>
                <a:latin typeface="Arial MT"/>
                <a:cs typeface="Arial MT"/>
              </a:rPr>
              <a:t>make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35" dirty="0">
                <a:solidFill>
                  <a:srgbClr val="323332"/>
                </a:solidFill>
                <a:latin typeface="Arial MT"/>
                <a:cs typeface="Arial MT"/>
              </a:rPr>
              <a:t>CSS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29" dirty="0">
                <a:solidFill>
                  <a:srgbClr val="323332"/>
                </a:solidFill>
                <a:latin typeface="Arial MT"/>
                <a:cs typeface="Arial MT"/>
              </a:rPr>
              <a:t>code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4" dirty="0">
                <a:solidFill>
                  <a:srgbClr val="323332"/>
                </a:solidFill>
                <a:latin typeface="Arial MT"/>
                <a:cs typeface="Arial MT"/>
              </a:rPr>
              <a:t>more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60" dirty="0">
                <a:solidFill>
                  <a:srgbClr val="323332"/>
                </a:solidFill>
                <a:latin typeface="Arial MT"/>
                <a:cs typeface="Arial MT"/>
              </a:rPr>
              <a:t>readable,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55" dirty="0">
                <a:solidFill>
                  <a:srgbClr val="323332"/>
                </a:solidFill>
                <a:latin typeface="Arial MT"/>
                <a:cs typeface="Arial MT"/>
              </a:rPr>
              <a:t>you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20" dirty="0">
                <a:solidFill>
                  <a:srgbClr val="323332"/>
                </a:solidFill>
                <a:latin typeface="Arial MT"/>
                <a:cs typeface="Arial MT"/>
              </a:rPr>
              <a:t>can </a:t>
            </a:r>
            <a:r>
              <a:rPr sz="3500" spc="-95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35" dirty="0">
                <a:solidFill>
                  <a:srgbClr val="323332"/>
                </a:solidFill>
                <a:latin typeface="Arial MT"/>
                <a:cs typeface="Arial MT"/>
              </a:rPr>
              <a:t>put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70" dirty="0">
                <a:solidFill>
                  <a:srgbClr val="323332"/>
                </a:solidFill>
                <a:latin typeface="Arial MT"/>
                <a:cs typeface="Arial MT"/>
              </a:rPr>
              <a:t>one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5" dirty="0">
                <a:solidFill>
                  <a:srgbClr val="323332"/>
                </a:solidFill>
                <a:latin typeface="Arial MT"/>
                <a:cs typeface="Arial MT"/>
              </a:rPr>
              <a:t>declaration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80" dirty="0">
                <a:solidFill>
                  <a:srgbClr val="323332"/>
                </a:solidFill>
                <a:latin typeface="Arial MT"/>
                <a:cs typeface="Arial MT"/>
              </a:rPr>
              <a:t>on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80" dirty="0">
                <a:solidFill>
                  <a:srgbClr val="323332"/>
                </a:solidFill>
                <a:latin typeface="Arial MT"/>
                <a:cs typeface="Arial MT"/>
              </a:rPr>
              <a:t>each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25" dirty="0">
                <a:solidFill>
                  <a:srgbClr val="323332"/>
                </a:solidFill>
                <a:latin typeface="Arial MT"/>
                <a:cs typeface="Arial MT"/>
              </a:rPr>
              <a:t>line.</a:t>
            </a:r>
            <a:endParaRPr sz="35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3906" y="4440761"/>
            <a:ext cx="3670300" cy="1104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50361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185" dirty="0"/>
              <a:t> </a:t>
            </a:r>
            <a:r>
              <a:rPr sz="5200" spc="305" dirty="0"/>
              <a:t>id</a:t>
            </a:r>
            <a:r>
              <a:rPr sz="5200" spc="-180" dirty="0"/>
              <a:t> </a:t>
            </a:r>
            <a:r>
              <a:rPr sz="5200" spc="290" dirty="0"/>
              <a:t>Selector</a:t>
            </a:r>
            <a:endParaRPr sz="5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32656" y="2400986"/>
            <a:ext cx="10314305" cy="61855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400"/>
              </a:spcBef>
            </a:pPr>
            <a:r>
              <a:rPr sz="3900" spc="110" dirty="0">
                <a:solidFill>
                  <a:srgbClr val="323332"/>
                </a:solidFill>
                <a:latin typeface="Arial MT"/>
                <a:cs typeface="Arial MT"/>
              </a:rPr>
              <a:t>The </a:t>
            </a:r>
            <a:r>
              <a:rPr sz="3900" spc="225" dirty="0">
                <a:solidFill>
                  <a:srgbClr val="323332"/>
                </a:solidFill>
                <a:latin typeface="Arial MT"/>
                <a:cs typeface="Arial MT"/>
              </a:rPr>
              <a:t>id </a:t>
            </a:r>
            <a:r>
              <a:rPr sz="3900" spc="235" dirty="0">
                <a:solidFill>
                  <a:srgbClr val="323332"/>
                </a:solidFill>
                <a:latin typeface="Arial MT"/>
                <a:cs typeface="Arial MT"/>
              </a:rPr>
              <a:t>selector </a:t>
            </a:r>
            <a:r>
              <a:rPr sz="3900" spc="165" dirty="0">
                <a:solidFill>
                  <a:srgbClr val="323332"/>
                </a:solidFill>
                <a:latin typeface="Arial MT"/>
                <a:cs typeface="Arial MT"/>
              </a:rPr>
              <a:t>uses </a:t>
            </a:r>
            <a:r>
              <a:rPr sz="3900" spc="210" dirty="0">
                <a:solidFill>
                  <a:srgbClr val="323332"/>
                </a:solidFill>
                <a:latin typeface="Arial MT"/>
                <a:cs typeface="Arial MT"/>
              </a:rPr>
              <a:t>the </a:t>
            </a:r>
            <a:r>
              <a:rPr sz="3900" spc="225" dirty="0">
                <a:solidFill>
                  <a:srgbClr val="323332"/>
                </a:solidFill>
                <a:latin typeface="Arial MT"/>
                <a:cs typeface="Arial MT"/>
              </a:rPr>
              <a:t>id </a:t>
            </a:r>
            <a:r>
              <a:rPr sz="3900" spc="229" dirty="0">
                <a:solidFill>
                  <a:srgbClr val="323332"/>
                </a:solidFill>
                <a:latin typeface="Arial MT"/>
                <a:cs typeface="Arial MT"/>
              </a:rPr>
              <a:t>attribute </a:t>
            </a:r>
            <a:r>
              <a:rPr sz="3900" spc="200" dirty="0">
                <a:solidFill>
                  <a:srgbClr val="323332"/>
                </a:solidFill>
                <a:latin typeface="Arial MT"/>
                <a:cs typeface="Arial MT"/>
              </a:rPr>
              <a:t>of </a:t>
            </a:r>
            <a:r>
              <a:rPr sz="3900" spc="165" dirty="0">
                <a:solidFill>
                  <a:srgbClr val="323332"/>
                </a:solidFill>
                <a:latin typeface="Arial MT"/>
                <a:cs typeface="Arial MT"/>
              </a:rPr>
              <a:t>an </a:t>
            </a:r>
            <a:r>
              <a:rPr sz="3900" spc="17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95" dirty="0">
                <a:solidFill>
                  <a:srgbClr val="323332"/>
                </a:solidFill>
                <a:latin typeface="Arial MT"/>
                <a:cs typeface="Arial MT"/>
              </a:rPr>
              <a:t>HTML</a:t>
            </a:r>
            <a:r>
              <a:rPr sz="3900" spc="-11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85" dirty="0">
                <a:solidFill>
                  <a:srgbClr val="323332"/>
                </a:solidFill>
                <a:latin typeface="Arial MT"/>
                <a:cs typeface="Arial MT"/>
              </a:rPr>
              <a:t>element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40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15" dirty="0">
                <a:solidFill>
                  <a:srgbClr val="323332"/>
                </a:solidFill>
                <a:latin typeface="Arial MT"/>
                <a:cs typeface="Arial MT"/>
              </a:rPr>
              <a:t>select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45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900" spc="-11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40" dirty="0">
                <a:solidFill>
                  <a:srgbClr val="323332"/>
                </a:solidFill>
                <a:latin typeface="Arial MT"/>
                <a:cs typeface="Arial MT"/>
              </a:rPr>
              <a:t>specific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80" dirty="0">
                <a:solidFill>
                  <a:srgbClr val="323332"/>
                </a:solidFill>
                <a:latin typeface="Arial MT"/>
                <a:cs typeface="Arial MT"/>
              </a:rPr>
              <a:t>element.</a:t>
            </a:r>
            <a:endParaRPr sz="3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50">
              <a:latin typeface="Arial MT"/>
              <a:cs typeface="Arial MT"/>
            </a:endParaRPr>
          </a:p>
          <a:p>
            <a:pPr marL="12700" marR="97155">
              <a:lnSpc>
                <a:spcPts val="4500"/>
              </a:lnSpc>
              <a:spcBef>
                <a:spcPts val="5"/>
              </a:spcBef>
            </a:pPr>
            <a:r>
              <a:rPr sz="3900" spc="190" dirty="0">
                <a:solidFill>
                  <a:srgbClr val="323332"/>
                </a:solidFill>
                <a:latin typeface="Arial MT"/>
                <a:cs typeface="Arial MT"/>
              </a:rPr>
              <a:t>An </a:t>
            </a:r>
            <a:r>
              <a:rPr sz="3900" spc="225" dirty="0">
                <a:solidFill>
                  <a:srgbClr val="323332"/>
                </a:solidFill>
                <a:latin typeface="Arial MT"/>
                <a:cs typeface="Arial MT"/>
              </a:rPr>
              <a:t>id </a:t>
            </a:r>
            <a:r>
              <a:rPr sz="3900" spc="195" dirty="0">
                <a:solidFill>
                  <a:srgbClr val="323332"/>
                </a:solidFill>
                <a:latin typeface="Arial MT"/>
                <a:cs typeface="Arial MT"/>
              </a:rPr>
              <a:t>should </a:t>
            </a:r>
            <a:r>
              <a:rPr sz="3900" spc="204" dirty="0">
                <a:solidFill>
                  <a:srgbClr val="323332"/>
                </a:solidFill>
                <a:latin typeface="Arial MT"/>
                <a:cs typeface="Arial MT"/>
              </a:rPr>
              <a:t>be </a:t>
            </a:r>
            <a:r>
              <a:rPr sz="3900" spc="190" dirty="0">
                <a:solidFill>
                  <a:srgbClr val="323332"/>
                </a:solidFill>
                <a:latin typeface="Arial MT"/>
                <a:cs typeface="Arial MT"/>
              </a:rPr>
              <a:t>unique </a:t>
            </a:r>
            <a:r>
              <a:rPr sz="3900" spc="229" dirty="0">
                <a:solidFill>
                  <a:srgbClr val="323332"/>
                </a:solidFill>
                <a:latin typeface="Arial MT"/>
                <a:cs typeface="Arial MT"/>
              </a:rPr>
              <a:t>within </a:t>
            </a:r>
            <a:r>
              <a:rPr sz="3900" spc="145" dirty="0">
                <a:solidFill>
                  <a:srgbClr val="323332"/>
                </a:solidFill>
                <a:latin typeface="Arial MT"/>
                <a:cs typeface="Arial MT"/>
              </a:rPr>
              <a:t>a </a:t>
            </a:r>
            <a:r>
              <a:rPr sz="3900" spc="130" dirty="0">
                <a:solidFill>
                  <a:srgbClr val="323332"/>
                </a:solidFill>
                <a:latin typeface="Arial MT"/>
                <a:cs typeface="Arial MT"/>
              </a:rPr>
              <a:t>page, </a:t>
            </a:r>
            <a:r>
              <a:rPr sz="3900" spc="175" dirty="0">
                <a:solidFill>
                  <a:srgbClr val="323332"/>
                </a:solidFill>
                <a:latin typeface="Arial MT"/>
                <a:cs typeface="Arial MT"/>
              </a:rPr>
              <a:t>so </a:t>
            </a:r>
            <a:r>
              <a:rPr sz="3900" spc="1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1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900" spc="-11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25" dirty="0">
                <a:solidFill>
                  <a:srgbClr val="323332"/>
                </a:solidFill>
                <a:latin typeface="Arial MT"/>
                <a:cs typeface="Arial MT"/>
              </a:rPr>
              <a:t>id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35" dirty="0">
                <a:solidFill>
                  <a:srgbClr val="323332"/>
                </a:solidFill>
                <a:latin typeface="Arial MT"/>
                <a:cs typeface="Arial MT"/>
              </a:rPr>
              <a:t>selector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75" dirty="0">
                <a:solidFill>
                  <a:srgbClr val="323332"/>
                </a:solidFill>
                <a:latin typeface="Arial MT"/>
                <a:cs typeface="Arial MT"/>
              </a:rPr>
              <a:t>is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90" dirty="0">
                <a:solidFill>
                  <a:srgbClr val="323332"/>
                </a:solidFill>
                <a:latin typeface="Arial MT"/>
                <a:cs typeface="Arial MT"/>
              </a:rPr>
              <a:t>used</a:t>
            </a:r>
            <a:r>
              <a:rPr sz="3900" spc="-11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00" dirty="0">
                <a:solidFill>
                  <a:srgbClr val="323332"/>
                </a:solidFill>
                <a:latin typeface="Arial MT"/>
                <a:cs typeface="Arial MT"/>
              </a:rPr>
              <a:t>if</a:t>
            </a:r>
            <a:r>
              <a:rPr sz="3900" spc="3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60" dirty="0">
                <a:solidFill>
                  <a:srgbClr val="323332"/>
                </a:solidFill>
                <a:latin typeface="Arial MT"/>
                <a:cs typeface="Arial MT"/>
              </a:rPr>
              <a:t>you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29" dirty="0">
                <a:solidFill>
                  <a:srgbClr val="323332"/>
                </a:solidFill>
                <a:latin typeface="Arial MT"/>
                <a:cs typeface="Arial MT"/>
              </a:rPr>
              <a:t>want</a:t>
            </a:r>
            <a:r>
              <a:rPr sz="3900" spc="-11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40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15" dirty="0">
                <a:solidFill>
                  <a:srgbClr val="323332"/>
                </a:solidFill>
                <a:latin typeface="Arial MT"/>
                <a:cs typeface="Arial MT"/>
              </a:rPr>
              <a:t>select </a:t>
            </a:r>
            <a:r>
              <a:rPr sz="3900" spc="-107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45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900" spc="-11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50" dirty="0">
                <a:solidFill>
                  <a:srgbClr val="323332"/>
                </a:solidFill>
                <a:latin typeface="Arial MT"/>
                <a:cs typeface="Arial MT"/>
              </a:rPr>
              <a:t>single,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90" dirty="0">
                <a:solidFill>
                  <a:srgbClr val="323332"/>
                </a:solidFill>
                <a:latin typeface="Arial MT"/>
                <a:cs typeface="Arial MT"/>
              </a:rPr>
              <a:t>unique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80" dirty="0">
                <a:solidFill>
                  <a:srgbClr val="323332"/>
                </a:solidFill>
                <a:latin typeface="Arial MT"/>
                <a:cs typeface="Arial MT"/>
              </a:rPr>
              <a:t>element.</a:t>
            </a:r>
            <a:endParaRPr sz="3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300">
              <a:latin typeface="Arial MT"/>
              <a:cs typeface="Arial MT"/>
            </a:endParaRPr>
          </a:p>
          <a:p>
            <a:pPr marL="12700" marR="481330">
              <a:lnSpc>
                <a:spcPts val="4500"/>
              </a:lnSpc>
              <a:spcBef>
                <a:spcPts val="5"/>
              </a:spcBef>
            </a:pPr>
            <a:r>
              <a:rPr sz="3900" spc="-5" dirty="0">
                <a:solidFill>
                  <a:srgbClr val="323332"/>
                </a:solidFill>
                <a:latin typeface="Arial MT"/>
                <a:cs typeface="Arial MT"/>
              </a:rPr>
              <a:t>To </a:t>
            </a:r>
            <a:r>
              <a:rPr sz="3900" spc="215" dirty="0">
                <a:solidFill>
                  <a:srgbClr val="323332"/>
                </a:solidFill>
                <a:latin typeface="Arial MT"/>
                <a:cs typeface="Arial MT"/>
              </a:rPr>
              <a:t>select </a:t>
            </a:r>
            <a:r>
              <a:rPr sz="3900" spc="165" dirty="0">
                <a:solidFill>
                  <a:srgbClr val="323332"/>
                </a:solidFill>
                <a:latin typeface="Arial MT"/>
                <a:cs typeface="Arial MT"/>
              </a:rPr>
              <a:t>an </a:t>
            </a:r>
            <a:r>
              <a:rPr sz="3900" spc="185" dirty="0">
                <a:solidFill>
                  <a:srgbClr val="323332"/>
                </a:solidFill>
                <a:latin typeface="Arial MT"/>
                <a:cs typeface="Arial MT"/>
              </a:rPr>
              <a:t>element </a:t>
            </a:r>
            <a:r>
              <a:rPr sz="3900" spc="254" dirty="0">
                <a:solidFill>
                  <a:srgbClr val="323332"/>
                </a:solidFill>
                <a:latin typeface="Arial MT"/>
                <a:cs typeface="Arial MT"/>
              </a:rPr>
              <a:t>with </a:t>
            </a:r>
            <a:r>
              <a:rPr sz="3900" spc="145" dirty="0">
                <a:solidFill>
                  <a:srgbClr val="323332"/>
                </a:solidFill>
                <a:latin typeface="Arial MT"/>
                <a:cs typeface="Arial MT"/>
              </a:rPr>
              <a:t>a </a:t>
            </a:r>
            <a:r>
              <a:rPr sz="3900" spc="240" dirty="0">
                <a:solidFill>
                  <a:srgbClr val="323332"/>
                </a:solidFill>
                <a:latin typeface="Arial MT"/>
                <a:cs typeface="Arial MT"/>
              </a:rPr>
              <a:t>specific </a:t>
            </a:r>
            <a:r>
              <a:rPr sz="3900" spc="195" dirty="0">
                <a:solidFill>
                  <a:srgbClr val="323332"/>
                </a:solidFill>
                <a:latin typeface="Arial MT"/>
                <a:cs typeface="Arial MT"/>
              </a:rPr>
              <a:t>id, </a:t>
            </a:r>
            <a:r>
              <a:rPr sz="3900" spc="2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75" dirty="0">
                <a:solidFill>
                  <a:srgbClr val="323332"/>
                </a:solidFill>
                <a:latin typeface="Arial MT"/>
                <a:cs typeface="Arial MT"/>
              </a:rPr>
              <a:t>write</a:t>
            </a:r>
            <a:r>
              <a:rPr sz="3900" spc="-11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45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70" dirty="0">
                <a:solidFill>
                  <a:srgbClr val="9B4B41"/>
                </a:solidFill>
                <a:latin typeface="Arial MT"/>
                <a:cs typeface="Arial MT"/>
              </a:rPr>
              <a:t>hash</a:t>
            </a:r>
            <a:r>
              <a:rPr sz="3900" spc="-110" dirty="0">
                <a:solidFill>
                  <a:srgbClr val="9B4B41"/>
                </a:solidFill>
                <a:latin typeface="Arial MT"/>
                <a:cs typeface="Arial MT"/>
              </a:rPr>
              <a:t> </a:t>
            </a:r>
            <a:r>
              <a:rPr sz="3900" spc="195" dirty="0">
                <a:solidFill>
                  <a:srgbClr val="323332"/>
                </a:solidFill>
                <a:latin typeface="Arial MT"/>
                <a:cs typeface="Arial MT"/>
              </a:rPr>
              <a:t>character,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00" dirty="0">
                <a:solidFill>
                  <a:srgbClr val="323332"/>
                </a:solidFill>
                <a:latin typeface="Arial MT"/>
                <a:cs typeface="Arial MT"/>
              </a:rPr>
              <a:t>followed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85" dirty="0">
                <a:solidFill>
                  <a:srgbClr val="323332"/>
                </a:solidFill>
                <a:latin typeface="Arial MT"/>
                <a:cs typeface="Arial MT"/>
              </a:rPr>
              <a:t>by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1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25" dirty="0">
                <a:solidFill>
                  <a:srgbClr val="323332"/>
                </a:solidFill>
                <a:latin typeface="Arial MT"/>
                <a:cs typeface="Arial MT"/>
              </a:rPr>
              <a:t>id </a:t>
            </a:r>
            <a:r>
              <a:rPr sz="3900" spc="-107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00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3900" spc="32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21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9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900" spc="180" dirty="0">
                <a:solidFill>
                  <a:srgbClr val="323332"/>
                </a:solidFill>
                <a:latin typeface="Arial MT"/>
                <a:cs typeface="Arial MT"/>
              </a:rPr>
              <a:t>element.</a:t>
            </a:r>
            <a:endParaRPr sz="3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50361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185" dirty="0"/>
              <a:t> </a:t>
            </a:r>
            <a:r>
              <a:rPr sz="5200" spc="305" dirty="0"/>
              <a:t>id</a:t>
            </a:r>
            <a:r>
              <a:rPr sz="5200" spc="-180" dirty="0"/>
              <a:t> </a:t>
            </a:r>
            <a:r>
              <a:rPr sz="5200" spc="290" dirty="0"/>
              <a:t>Selector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453" y="3725243"/>
            <a:ext cx="12243093" cy="29627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50361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185" dirty="0"/>
              <a:t> </a:t>
            </a:r>
            <a:r>
              <a:rPr sz="5200" spc="305" dirty="0"/>
              <a:t>id</a:t>
            </a:r>
            <a:r>
              <a:rPr sz="5200" spc="-180" dirty="0"/>
              <a:t> </a:t>
            </a:r>
            <a:r>
              <a:rPr sz="5200" spc="290" dirty="0"/>
              <a:t>Selector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644" y="1991068"/>
            <a:ext cx="11676711" cy="711936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50361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185" dirty="0"/>
              <a:t> </a:t>
            </a:r>
            <a:r>
              <a:rPr sz="5200" spc="305" dirty="0"/>
              <a:t>id</a:t>
            </a:r>
            <a:r>
              <a:rPr sz="5200" spc="-180" dirty="0"/>
              <a:t> </a:t>
            </a:r>
            <a:r>
              <a:rPr sz="5200" spc="290" dirty="0"/>
              <a:t>Selector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3697" y="2206476"/>
            <a:ext cx="3949700" cy="5638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42697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70" dirty="0"/>
              <a:t>What</a:t>
            </a:r>
            <a:r>
              <a:rPr sz="5200" spc="-185" dirty="0"/>
              <a:t> </a:t>
            </a:r>
            <a:r>
              <a:rPr sz="5200" spc="235" dirty="0"/>
              <a:t>is</a:t>
            </a:r>
            <a:r>
              <a:rPr sz="5200" spc="-180" dirty="0"/>
              <a:t> </a:t>
            </a:r>
            <a:r>
              <a:rPr sz="5200" spc="40" dirty="0"/>
              <a:t>CSS?</a:t>
            </a:r>
            <a:endParaRPr sz="5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19555" y="2567384"/>
            <a:ext cx="9547860" cy="50749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00380" marR="354330" indent="-488315">
              <a:lnSpc>
                <a:spcPts val="5100"/>
              </a:lnSpc>
              <a:spcBef>
                <a:spcPts val="484"/>
              </a:spcBef>
              <a:buChar char="•"/>
              <a:tabLst>
                <a:tab pos="500380" algn="l"/>
                <a:tab pos="501015" algn="l"/>
              </a:tabLst>
            </a:pPr>
            <a:r>
              <a:rPr sz="4450" spc="35" dirty="0">
                <a:solidFill>
                  <a:srgbClr val="323332"/>
                </a:solidFill>
                <a:latin typeface="Arial MT"/>
                <a:cs typeface="Arial MT"/>
              </a:rPr>
              <a:t>CSS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40" dirty="0">
                <a:solidFill>
                  <a:srgbClr val="323332"/>
                </a:solidFill>
                <a:latin typeface="Arial MT"/>
                <a:cs typeface="Arial MT"/>
              </a:rPr>
              <a:t>stands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95" dirty="0">
                <a:solidFill>
                  <a:srgbClr val="323332"/>
                </a:solidFill>
                <a:latin typeface="Arial MT"/>
                <a:cs typeface="Arial MT"/>
              </a:rPr>
              <a:t>for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35" dirty="0">
                <a:solidFill>
                  <a:srgbClr val="323332"/>
                </a:solidFill>
                <a:latin typeface="Arial MT"/>
                <a:cs typeface="Arial MT"/>
              </a:rPr>
              <a:t>Cascading</a:t>
            </a:r>
            <a:r>
              <a:rPr sz="4450" spc="-14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185" dirty="0">
                <a:solidFill>
                  <a:srgbClr val="323332"/>
                </a:solidFill>
                <a:latin typeface="Arial MT"/>
                <a:cs typeface="Arial MT"/>
              </a:rPr>
              <a:t>Style </a:t>
            </a:r>
            <a:r>
              <a:rPr sz="4450" spc="-122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185" dirty="0">
                <a:solidFill>
                  <a:srgbClr val="323332"/>
                </a:solidFill>
                <a:latin typeface="Arial MT"/>
                <a:cs typeface="Arial MT"/>
              </a:rPr>
              <a:t>Sheets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3332"/>
              </a:buClr>
              <a:buFont typeface="Arial MT"/>
              <a:buChar char="•"/>
            </a:pPr>
            <a:endParaRPr sz="6050">
              <a:latin typeface="Arial MT"/>
              <a:cs typeface="Arial MT"/>
            </a:endParaRPr>
          </a:p>
          <a:p>
            <a:pPr marL="500380" marR="5080" indent="-488315">
              <a:lnSpc>
                <a:spcPts val="5100"/>
              </a:lnSpc>
              <a:buChar char="•"/>
              <a:tabLst>
                <a:tab pos="500380" algn="l"/>
                <a:tab pos="501015" algn="l"/>
              </a:tabLst>
            </a:pPr>
            <a:r>
              <a:rPr sz="4450" spc="35" dirty="0">
                <a:solidFill>
                  <a:srgbClr val="323332"/>
                </a:solidFill>
                <a:latin typeface="Arial MT"/>
                <a:cs typeface="Arial MT"/>
              </a:rPr>
              <a:t>CSS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29" dirty="0">
                <a:solidFill>
                  <a:srgbClr val="323332"/>
                </a:solidFill>
                <a:latin typeface="Arial MT"/>
                <a:cs typeface="Arial MT"/>
              </a:rPr>
              <a:t>defines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85" dirty="0">
                <a:solidFill>
                  <a:srgbClr val="323332"/>
                </a:solidFill>
                <a:latin typeface="Arial MT"/>
                <a:cs typeface="Arial MT"/>
              </a:rPr>
              <a:t>how</a:t>
            </a:r>
            <a:r>
              <a:rPr sz="4450" spc="-14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120" dirty="0">
                <a:solidFill>
                  <a:srgbClr val="323332"/>
                </a:solidFill>
                <a:latin typeface="Arial MT"/>
                <a:cs typeface="Arial MT"/>
              </a:rPr>
              <a:t>HTML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15" dirty="0">
                <a:solidFill>
                  <a:srgbClr val="323332"/>
                </a:solidFill>
                <a:latin typeface="Arial MT"/>
                <a:cs typeface="Arial MT"/>
              </a:rPr>
              <a:t>elements </a:t>
            </a:r>
            <a:r>
              <a:rPr sz="4450" spc="-12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35" dirty="0">
                <a:solidFill>
                  <a:srgbClr val="323332"/>
                </a:solidFill>
                <a:latin typeface="Arial MT"/>
                <a:cs typeface="Arial MT"/>
              </a:rPr>
              <a:t>are</a:t>
            </a:r>
            <a:r>
              <a:rPr sz="44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80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44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45" dirty="0">
                <a:solidFill>
                  <a:srgbClr val="323332"/>
                </a:solidFill>
                <a:latin typeface="Arial MT"/>
                <a:cs typeface="Arial MT"/>
              </a:rPr>
              <a:t>be</a:t>
            </a:r>
            <a:r>
              <a:rPr sz="44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20" dirty="0">
                <a:solidFill>
                  <a:srgbClr val="323332"/>
                </a:solidFill>
                <a:latin typeface="Arial MT"/>
                <a:cs typeface="Arial MT"/>
              </a:rPr>
              <a:t>displayed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23332"/>
              </a:buClr>
              <a:buFont typeface="Arial MT"/>
              <a:buChar char="•"/>
            </a:pPr>
            <a:endParaRPr sz="5750">
              <a:latin typeface="Arial MT"/>
              <a:cs typeface="Arial MT"/>
            </a:endParaRPr>
          </a:p>
          <a:p>
            <a:pPr marL="500380" indent="-488315">
              <a:lnSpc>
                <a:spcPct val="100000"/>
              </a:lnSpc>
              <a:buChar char="•"/>
              <a:tabLst>
                <a:tab pos="500380" algn="l"/>
                <a:tab pos="501015" algn="l"/>
              </a:tabLst>
            </a:pPr>
            <a:r>
              <a:rPr sz="4450" spc="35" dirty="0">
                <a:solidFill>
                  <a:srgbClr val="323332"/>
                </a:solidFill>
                <a:latin typeface="Arial MT"/>
                <a:cs typeface="Arial MT"/>
              </a:rPr>
              <a:t>CSS</a:t>
            </a:r>
            <a:r>
              <a:rPr sz="44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150" dirty="0">
                <a:solidFill>
                  <a:srgbClr val="323332"/>
                </a:solidFill>
                <a:latin typeface="Arial MT"/>
                <a:cs typeface="Arial MT"/>
              </a:rPr>
              <a:t>saves</a:t>
            </a:r>
            <a:r>
              <a:rPr sz="44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175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60" dirty="0">
                <a:solidFill>
                  <a:srgbClr val="323332"/>
                </a:solidFill>
                <a:latin typeface="Arial MT"/>
                <a:cs typeface="Arial MT"/>
              </a:rPr>
              <a:t>lot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35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4450" spc="36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315" dirty="0">
                <a:solidFill>
                  <a:srgbClr val="323332"/>
                </a:solidFill>
                <a:latin typeface="Arial MT"/>
                <a:cs typeface="Arial MT"/>
              </a:rPr>
              <a:t>work</a:t>
            </a:r>
            <a:endParaRPr sz="4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81614"/>
            <a:ext cx="6108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175" dirty="0"/>
              <a:t> </a:t>
            </a:r>
            <a:r>
              <a:rPr sz="5200" spc="245" dirty="0"/>
              <a:t>class</a:t>
            </a:r>
            <a:r>
              <a:rPr sz="5200" spc="-170" dirty="0"/>
              <a:t> </a:t>
            </a:r>
            <a:r>
              <a:rPr sz="5200" spc="290" dirty="0"/>
              <a:t>Selector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434256" y="2182388"/>
            <a:ext cx="10201275" cy="26257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99695">
              <a:lnSpc>
                <a:spcPts val="3800"/>
              </a:lnSpc>
              <a:spcBef>
                <a:spcPts val="300"/>
              </a:spcBef>
            </a:pPr>
            <a:r>
              <a:rPr sz="3250" spc="8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2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50" dirty="0">
                <a:solidFill>
                  <a:srgbClr val="323332"/>
                </a:solidFill>
                <a:latin typeface="Arial MT"/>
                <a:cs typeface="Arial MT"/>
              </a:rPr>
              <a:t>class</a:t>
            </a:r>
            <a:r>
              <a:rPr sz="32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95" dirty="0">
                <a:solidFill>
                  <a:srgbClr val="323332"/>
                </a:solidFill>
                <a:latin typeface="Arial MT"/>
                <a:cs typeface="Arial MT"/>
              </a:rPr>
              <a:t>selector</a:t>
            </a:r>
            <a:r>
              <a:rPr sz="325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70" dirty="0">
                <a:solidFill>
                  <a:srgbClr val="323332"/>
                </a:solidFill>
                <a:latin typeface="Arial MT"/>
                <a:cs typeface="Arial MT"/>
              </a:rPr>
              <a:t>selects</a:t>
            </a:r>
            <a:r>
              <a:rPr sz="32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45" dirty="0">
                <a:solidFill>
                  <a:srgbClr val="323332"/>
                </a:solidFill>
                <a:latin typeface="Arial MT"/>
                <a:cs typeface="Arial MT"/>
              </a:rPr>
              <a:t>elements</a:t>
            </a:r>
            <a:r>
              <a:rPr sz="325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210" dirty="0">
                <a:solidFill>
                  <a:srgbClr val="323332"/>
                </a:solidFill>
                <a:latin typeface="Arial MT"/>
                <a:cs typeface="Arial MT"/>
              </a:rPr>
              <a:t>with</a:t>
            </a:r>
            <a:r>
              <a:rPr sz="32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14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25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95" dirty="0">
                <a:solidFill>
                  <a:srgbClr val="323332"/>
                </a:solidFill>
                <a:latin typeface="Arial MT"/>
                <a:cs typeface="Arial MT"/>
              </a:rPr>
              <a:t>specific </a:t>
            </a:r>
            <a:r>
              <a:rPr sz="3250" spc="-8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50" dirty="0">
                <a:solidFill>
                  <a:srgbClr val="323332"/>
                </a:solidFill>
                <a:latin typeface="Arial MT"/>
                <a:cs typeface="Arial MT"/>
              </a:rPr>
              <a:t>class</a:t>
            </a:r>
            <a:r>
              <a:rPr sz="325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65" dirty="0">
                <a:solidFill>
                  <a:srgbClr val="323332"/>
                </a:solidFill>
                <a:latin typeface="Arial MT"/>
                <a:cs typeface="Arial MT"/>
              </a:rPr>
              <a:t>attribute.</a:t>
            </a:r>
            <a:endParaRPr sz="3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50">
              <a:latin typeface="Arial MT"/>
              <a:cs typeface="Arial MT"/>
            </a:endParaRPr>
          </a:p>
          <a:p>
            <a:pPr marL="12700" marR="5080">
              <a:lnSpc>
                <a:spcPts val="3800"/>
              </a:lnSpc>
              <a:spcBef>
                <a:spcPts val="5"/>
              </a:spcBef>
            </a:pPr>
            <a:r>
              <a:rPr sz="3250" spc="-10" dirty="0">
                <a:solidFill>
                  <a:srgbClr val="323332"/>
                </a:solidFill>
                <a:latin typeface="Arial MT"/>
                <a:cs typeface="Arial MT"/>
              </a:rPr>
              <a:t>To </a:t>
            </a:r>
            <a:r>
              <a:rPr sz="3250" spc="175" dirty="0">
                <a:solidFill>
                  <a:srgbClr val="323332"/>
                </a:solidFill>
                <a:latin typeface="Arial MT"/>
                <a:cs typeface="Arial MT"/>
              </a:rPr>
              <a:t>select </a:t>
            </a:r>
            <a:r>
              <a:rPr sz="3250" spc="145" dirty="0">
                <a:solidFill>
                  <a:srgbClr val="323332"/>
                </a:solidFill>
                <a:latin typeface="Arial MT"/>
                <a:cs typeface="Arial MT"/>
              </a:rPr>
              <a:t>elements </a:t>
            </a:r>
            <a:r>
              <a:rPr sz="3250" spc="210" dirty="0">
                <a:solidFill>
                  <a:srgbClr val="323332"/>
                </a:solidFill>
                <a:latin typeface="Arial MT"/>
                <a:cs typeface="Arial MT"/>
              </a:rPr>
              <a:t>with </a:t>
            </a:r>
            <a:r>
              <a:rPr sz="3250" spc="114" dirty="0">
                <a:solidFill>
                  <a:srgbClr val="323332"/>
                </a:solidFill>
                <a:latin typeface="Arial MT"/>
                <a:cs typeface="Arial MT"/>
              </a:rPr>
              <a:t>a </a:t>
            </a:r>
            <a:r>
              <a:rPr sz="3250" spc="195" dirty="0">
                <a:solidFill>
                  <a:srgbClr val="323332"/>
                </a:solidFill>
                <a:latin typeface="Arial MT"/>
                <a:cs typeface="Arial MT"/>
              </a:rPr>
              <a:t>specific </a:t>
            </a:r>
            <a:r>
              <a:rPr sz="3250" spc="120" dirty="0">
                <a:solidFill>
                  <a:srgbClr val="323332"/>
                </a:solidFill>
                <a:latin typeface="Arial MT"/>
                <a:cs typeface="Arial MT"/>
              </a:rPr>
              <a:t>class, </a:t>
            </a:r>
            <a:r>
              <a:rPr sz="3250" spc="225" dirty="0">
                <a:solidFill>
                  <a:srgbClr val="323332"/>
                </a:solidFill>
                <a:latin typeface="Arial MT"/>
                <a:cs typeface="Arial MT"/>
              </a:rPr>
              <a:t>write </a:t>
            </a:r>
            <a:r>
              <a:rPr sz="3250" spc="114" dirty="0">
                <a:solidFill>
                  <a:srgbClr val="323332"/>
                </a:solidFill>
                <a:latin typeface="Arial MT"/>
                <a:cs typeface="Arial MT"/>
              </a:rPr>
              <a:t>a </a:t>
            </a:r>
            <a:r>
              <a:rPr sz="3250" spc="12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200" dirty="0">
                <a:solidFill>
                  <a:srgbClr val="9B4B41"/>
                </a:solidFill>
                <a:latin typeface="Arial MT"/>
                <a:cs typeface="Arial MT"/>
              </a:rPr>
              <a:t>period</a:t>
            </a:r>
            <a:r>
              <a:rPr sz="3250" spc="-95" dirty="0">
                <a:solidFill>
                  <a:srgbClr val="9B4B41"/>
                </a:solidFill>
                <a:latin typeface="Arial MT"/>
                <a:cs typeface="Arial MT"/>
              </a:rPr>
              <a:t> </a:t>
            </a:r>
            <a:r>
              <a:rPr sz="3250" spc="155" dirty="0">
                <a:solidFill>
                  <a:srgbClr val="323332"/>
                </a:solidFill>
                <a:latin typeface="Arial MT"/>
                <a:cs typeface="Arial MT"/>
              </a:rPr>
              <a:t>character,</a:t>
            </a:r>
            <a:r>
              <a:rPr sz="32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65" dirty="0">
                <a:solidFill>
                  <a:srgbClr val="323332"/>
                </a:solidFill>
                <a:latin typeface="Arial MT"/>
                <a:cs typeface="Arial MT"/>
              </a:rPr>
              <a:t>followed</a:t>
            </a:r>
            <a:r>
              <a:rPr sz="32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50" dirty="0">
                <a:solidFill>
                  <a:srgbClr val="323332"/>
                </a:solidFill>
                <a:latin typeface="Arial MT"/>
                <a:cs typeface="Arial MT"/>
              </a:rPr>
              <a:t>by</a:t>
            </a:r>
            <a:r>
              <a:rPr sz="32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7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2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35" dirty="0">
                <a:solidFill>
                  <a:srgbClr val="323332"/>
                </a:solidFill>
                <a:latin typeface="Arial MT"/>
                <a:cs typeface="Arial MT"/>
              </a:rPr>
              <a:t>name</a:t>
            </a:r>
            <a:r>
              <a:rPr sz="325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60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3250" spc="27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7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2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250" spc="150" dirty="0">
                <a:solidFill>
                  <a:srgbClr val="323332"/>
                </a:solidFill>
                <a:latin typeface="Arial MT"/>
                <a:cs typeface="Arial MT"/>
              </a:rPr>
              <a:t>class</a:t>
            </a:r>
            <a:endParaRPr sz="32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7149" y="5809999"/>
            <a:ext cx="4686300" cy="21717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531846"/>
            <a:ext cx="6108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175" dirty="0"/>
              <a:t> </a:t>
            </a:r>
            <a:r>
              <a:rPr sz="5200" spc="245" dirty="0"/>
              <a:t>class</a:t>
            </a:r>
            <a:r>
              <a:rPr sz="5200" spc="-170" dirty="0"/>
              <a:t> </a:t>
            </a:r>
            <a:r>
              <a:rPr sz="5200" spc="290" dirty="0"/>
              <a:t>Selector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264" y="1728625"/>
            <a:ext cx="10480348" cy="70690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1143396"/>
            <a:ext cx="63233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>
                <a:latin typeface="Arial MT"/>
                <a:cs typeface="Arial MT"/>
              </a:rPr>
              <a:t>CSS</a:t>
            </a:r>
            <a:r>
              <a:rPr sz="5200" spc="-180" dirty="0">
                <a:latin typeface="Arial MT"/>
                <a:cs typeface="Arial MT"/>
              </a:rPr>
              <a:t> </a:t>
            </a:r>
            <a:r>
              <a:rPr sz="5200" spc="295" dirty="0">
                <a:latin typeface="Arial MT"/>
                <a:cs typeface="Arial MT"/>
              </a:rPr>
              <a:t>group</a:t>
            </a:r>
            <a:r>
              <a:rPr sz="5200" spc="-175" dirty="0">
                <a:latin typeface="Arial MT"/>
                <a:cs typeface="Arial MT"/>
              </a:rPr>
              <a:t> </a:t>
            </a:r>
            <a:r>
              <a:rPr sz="5200" spc="290" dirty="0">
                <a:latin typeface="Arial MT"/>
                <a:cs typeface="Arial MT"/>
              </a:rPr>
              <a:t>Selector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656" y="2392408"/>
            <a:ext cx="10137140" cy="14274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439"/>
              </a:spcBef>
            </a:pPr>
            <a:r>
              <a:rPr sz="4700" spc="210" dirty="0">
                <a:solidFill>
                  <a:srgbClr val="323332"/>
                </a:solidFill>
                <a:latin typeface="Arial MT"/>
                <a:cs typeface="Arial MT"/>
              </a:rPr>
              <a:t>If</a:t>
            </a:r>
            <a:r>
              <a:rPr sz="4700" spc="3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190" dirty="0">
                <a:solidFill>
                  <a:srgbClr val="323332"/>
                </a:solidFill>
                <a:latin typeface="Arial MT"/>
                <a:cs typeface="Arial MT"/>
              </a:rPr>
              <a:t>you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145" dirty="0">
                <a:solidFill>
                  <a:srgbClr val="323332"/>
                </a:solidFill>
                <a:latin typeface="Arial MT"/>
                <a:cs typeface="Arial MT"/>
              </a:rPr>
              <a:t>have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20" dirty="0">
                <a:solidFill>
                  <a:srgbClr val="323332"/>
                </a:solidFill>
                <a:latin typeface="Arial MT"/>
                <a:cs typeface="Arial MT"/>
              </a:rPr>
              <a:t>elements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305" dirty="0">
                <a:solidFill>
                  <a:srgbClr val="323332"/>
                </a:solidFill>
                <a:latin typeface="Arial MT"/>
                <a:cs typeface="Arial MT"/>
              </a:rPr>
              <a:t>with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5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470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195" dirty="0">
                <a:solidFill>
                  <a:srgbClr val="323332"/>
                </a:solidFill>
                <a:latin typeface="Arial MT"/>
                <a:cs typeface="Arial MT"/>
              </a:rPr>
              <a:t>same </a:t>
            </a:r>
            <a:r>
              <a:rPr sz="4700" spc="-12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29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25" dirty="0">
                <a:solidFill>
                  <a:srgbClr val="323332"/>
                </a:solidFill>
                <a:latin typeface="Arial MT"/>
                <a:cs typeface="Arial MT"/>
              </a:rPr>
              <a:t>definitions,</a:t>
            </a:r>
            <a:r>
              <a:rPr sz="4700" spc="-14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00" dirty="0">
                <a:solidFill>
                  <a:srgbClr val="323332"/>
                </a:solidFill>
                <a:latin typeface="Arial MT"/>
                <a:cs typeface="Arial MT"/>
              </a:rPr>
              <a:t>like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35" dirty="0">
                <a:solidFill>
                  <a:srgbClr val="323332"/>
                </a:solidFill>
                <a:latin typeface="Arial MT"/>
                <a:cs typeface="Arial MT"/>
              </a:rPr>
              <a:t>this:</a:t>
            </a:r>
            <a:endParaRPr sz="4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949" y="4851619"/>
            <a:ext cx="5578557" cy="31583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44172"/>
            <a:ext cx="63233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180" dirty="0"/>
              <a:t> </a:t>
            </a:r>
            <a:r>
              <a:rPr sz="5200" spc="295" dirty="0"/>
              <a:t>group</a:t>
            </a:r>
            <a:r>
              <a:rPr sz="5200" spc="-175" dirty="0"/>
              <a:t> </a:t>
            </a:r>
            <a:r>
              <a:rPr sz="5200" spc="290" dirty="0"/>
              <a:t>Selector</a:t>
            </a:r>
            <a:endParaRPr sz="5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360"/>
              </a:spcBef>
            </a:pPr>
            <a:r>
              <a:rPr spc="150" dirty="0"/>
              <a:t>you</a:t>
            </a:r>
            <a:r>
              <a:rPr spc="-110" dirty="0"/>
              <a:t> </a:t>
            </a:r>
            <a:r>
              <a:rPr spc="215" dirty="0"/>
              <a:t>can</a:t>
            </a:r>
            <a:r>
              <a:rPr spc="-105" dirty="0"/>
              <a:t> </a:t>
            </a:r>
            <a:r>
              <a:rPr spc="210" dirty="0"/>
              <a:t>group</a:t>
            </a:r>
            <a:r>
              <a:rPr spc="-105" dirty="0"/>
              <a:t> </a:t>
            </a:r>
            <a:r>
              <a:rPr spc="195" dirty="0"/>
              <a:t>the</a:t>
            </a:r>
            <a:r>
              <a:rPr spc="-105" dirty="0"/>
              <a:t> </a:t>
            </a:r>
            <a:r>
              <a:rPr spc="185" dirty="0"/>
              <a:t>selectors,</a:t>
            </a:r>
            <a:r>
              <a:rPr spc="-105" dirty="0"/>
              <a:t> </a:t>
            </a:r>
            <a:r>
              <a:rPr spc="225" dirty="0"/>
              <a:t>to</a:t>
            </a:r>
            <a:r>
              <a:rPr spc="-105" dirty="0"/>
              <a:t> </a:t>
            </a:r>
            <a:r>
              <a:rPr spc="155" dirty="0"/>
              <a:t>minimize</a:t>
            </a:r>
            <a:r>
              <a:rPr spc="-105" dirty="0"/>
              <a:t> </a:t>
            </a:r>
            <a:r>
              <a:rPr spc="195" dirty="0"/>
              <a:t>the </a:t>
            </a:r>
            <a:r>
              <a:rPr spc="-1015" dirty="0"/>
              <a:t> </a:t>
            </a:r>
            <a:r>
              <a:rPr spc="170" dirty="0"/>
              <a:t>code.</a:t>
            </a:r>
          </a:p>
          <a:p>
            <a:pPr marL="12700" marR="280670">
              <a:lnSpc>
                <a:spcPts val="4300"/>
              </a:lnSpc>
              <a:spcBef>
                <a:spcPts val="980"/>
              </a:spcBef>
            </a:pPr>
            <a:r>
              <a:rPr spc="-5" dirty="0"/>
              <a:t>To</a:t>
            </a:r>
            <a:r>
              <a:rPr spc="-120" dirty="0"/>
              <a:t> </a:t>
            </a:r>
            <a:r>
              <a:rPr spc="210" dirty="0"/>
              <a:t>group</a:t>
            </a:r>
            <a:r>
              <a:rPr spc="-120" dirty="0"/>
              <a:t> </a:t>
            </a:r>
            <a:r>
              <a:rPr spc="185" dirty="0"/>
              <a:t>selectors,</a:t>
            </a:r>
            <a:r>
              <a:rPr spc="-120" dirty="0"/>
              <a:t> </a:t>
            </a:r>
            <a:r>
              <a:rPr spc="175" dirty="0"/>
              <a:t>separate</a:t>
            </a:r>
            <a:r>
              <a:rPr spc="-114" dirty="0"/>
              <a:t> </a:t>
            </a:r>
            <a:r>
              <a:rPr spc="175" dirty="0"/>
              <a:t>each</a:t>
            </a:r>
            <a:r>
              <a:rPr spc="-120" dirty="0"/>
              <a:t> </a:t>
            </a:r>
            <a:r>
              <a:rPr spc="225" dirty="0"/>
              <a:t>selector </a:t>
            </a:r>
            <a:r>
              <a:rPr spc="-1015" dirty="0"/>
              <a:t> </a:t>
            </a:r>
            <a:r>
              <a:rPr spc="240" dirty="0"/>
              <a:t>with</a:t>
            </a:r>
            <a:r>
              <a:rPr spc="-110" dirty="0"/>
              <a:t> </a:t>
            </a:r>
            <a:r>
              <a:rPr spc="140" dirty="0"/>
              <a:t>a</a:t>
            </a:r>
            <a:r>
              <a:rPr spc="-105" dirty="0"/>
              <a:t> </a:t>
            </a:r>
            <a:r>
              <a:rPr spc="190" dirty="0"/>
              <a:t>comma.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202" y="4389351"/>
            <a:ext cx="3716293" cy="46214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531846"/>
            <a:ext cx="63233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180" dirty="0"/>
              <a:t> </a:t>
            </a:r>
            <a:r>
              <a:rPr sz="5200" spc="295" dirty="0"/>
              <a:t>group</a:t>
            </a:r>
            <a:r>
              <a:rPr sz="5200" spc="-175" dirty="0"/>
              <a:t> </a:t>
            </a:r>
            <a:r>
              <a:rPr sz="5200" spc="290" dirty="0"/>
              <a:t>Selector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411" y="1565633"/>
            <a:ext cx="10623176" cy="73950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30734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50" dirty="0"/>
              <a:t>Su</a:t>
            </a:r>
            <a:r>
              <a:rPr sz="5200" spc="200" dirty="0"/>
              <a:t>m</a:t>
            </a:r>
            <a:r>
              <a:rPr sz="5200" spc="265" dirty="0"/>
              <a:t>m</a:t>
            </a:r>
            <a:r>
              <a:rPr sz="5200" spc="190" dirty="0"/>
              <a:t>a</a:t>
            </a:r>
            <a:r>
              <a:rPr sz="5200" spc="380" dirty="0"/>
              <a:t>ry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7282" y="2774950"/>
            <a:ext cx="4330700" cy="558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559196"/>
            <a:ext cx="46418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200" dirty="0"/>
              <a:t> </a:t>
            </a:r>
            <a:r>
              <a:rPr sz="5200" spc="240" dirty="0"/>
              <a:t>Comment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192956" y="1641844"/>
            <a:ext cx="10293985" cy="22707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460375">
              <a:lnSpc>
                <a:spcPts val="3300"/>
              </a:lnSpc>
              <a:spcBef>
                <a:spcPts val="360"/>
              </a:spcBef>
            </a:pPr>
            <a:r>
              <a:rPr sz="2900" spc="130" dirty="0">
                <a:solidFill>
                  <a:srgbClr val="323332"/>
                </a:solidFill>
                <a:latin typeface="Arial MT"/>
                <a:cs typeface="Arial MT"/>
              </a:rPr>
              <a:t>Comments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5" dirty="0">
                <a:solidFill>
                  <a:srgbClr val="323332"/>
                </a:solidFill>
                <a:latin typeface="Arial MT"/>
                <a:cs typeface="Arial MT"/>
              </a:rPr>
              <a:t>are</a:t>
            </a:r>
            <a:r>
              <a:rPr sz="290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0" dirty="0">
                <a:solidFill>
                  <a:srgbClr val="323332"/>
                </a:solidFill>
                <a:latin typeface="Arial MT"/>
                <a:cs typeface="Arial MT"/>
              </a:rPr>
              <a:t>used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75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290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20" dirty="0">
                <a:solidFill>
                  <a:srgbClr val="323332"/>
                </a:solidFill>
                <a:latin typeface="Arial MT"/>
                <a:cs typeface="Arial MT"/>
              </a:rPr>
              <a:t>explain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65" dirty="0">
                <a:solidFill>
                  <a:srgbClr val="323332"/>
                </a:solidFill>
                <a:latin typeface="Arial MT"/>
                <a:cs typeface="Arial MT"/>
              </a:rPr>
              <a:t>your</a:t>
            </a:r>
            <a:r>
              <a:rPr sz="290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0" dirty="0">
                <a:solidFill>
                  <a:srgbClr val="323332"/>
                </a:solidFill>
                <a:latin typeface="Arial MT"/>
                <a:cs typeface="Arial MT"/>
              </a:rPr>
              <a:t>code,</a:t>
            </a:r>
            <a:r>
              <a:rPr sz="290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5" dirty="0">
                <a:solidFill>
                  <a:srgbClr val="323332"/>
                </a:solidFill>
                <a:latin typeface="Arial MT"/>
                <a:cs typeface="Arial MT"/>
              </a:rPr>
              <a:t>and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10" dirty="0">
                <a:solidFill>
                  <a:srgbClr val="323332"/>
                </a:solidFill>
                <a:latin typeface="Arial MT"/>
                <a:cs typeface="Arial MT"/>
              </a:rPr>
              <a:t>may</a:t>
            </a:r>
            <a:r>
              <a:rPr sz="290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5" dirty="0">
                <a:solidFill>
                  <a:srgbClr val="323332"/>
                </a:solidFill>
                <a:latin typeface="Arial MT"/>
                <a:cs typeface="Arial MT"/>
              </a:rPr>
              <a:t>help </a:t>
            </a:r>
            <a:r>
              <a:rPr sz="2900" spc="-7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14" dirty="0">
                <a:solidFill>
                  <a:srgbClr val="323332"/>
                </a:solidFill>
                <a:latin typeface="Arial MT"/>
                <a:cs typeface="Arial MT"/>
              </a:rPr>
              <a:t>you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60" dirty="0">
                <a:solidFill>
                  <a:srgbClr val="323332"/>
                </a:solidFill>
                <a:latin typeface="Arial MT"/>
                <a:cs typeface="Arial MT"/>
              </a:rPr>
              <a:t>when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14" dirty="0">
                <a:solidFill>
                  <a:srgbClr val="323332"/>
                </a:solidFill>
                <a:latin typeface="Arial MT"/>
                <a:cs typeface="Arial MT"/>
              </a:rPr>
              <a:t>you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65" dirty="0">
                <a:solidFill>
                  <a:srgbClr val="323332"/>
                </a:solidFill>
                <a:latin typeface="Arial MT"/>
                <a:cs typeface="Arial MT"/>
              </a:rPr>
              <a:t>edit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5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290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65" dirty="0">
                <a:solidFill>
                  <a:srgbClr val="323332"/>
                </a:solidFill>
                <a:latin typeface="Arial MT"/>
                <a:cs typeface="Arial MT"/>
              </a:rPr>
              <a:t>source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75" dirty="0">
                <a:solidFill>
                  <a:srgbClr val="323332"/>
                </a:solidFill>
                <a:latin typeface="Arial MT"/>
                <a:cs typeface="Arial MT"/>
              </a:rPr>
              <a:t>code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25" dirty="0">
                <a:solidFill>
                  <a:srgbClr val="323332"/>
                </a:solidFill>
                <a:latin typeface="Arial MT"/>
                <a:cs typeface="Arial MT"/>
              </a:rPr>
              <a:t>at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10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290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60" dirty="0">
                <a:solidFill>
                  <a:srgbClr val="323332"/>
                </a:solidFill>
                <a:latin typeface="Arial MT"/>
                <a:cs typeface="Arial MT"/>
              </a:rPr>
              <a:t>later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00" dirty="0">
                <a:solidFill>
                  <a:srgbClr val="323332"/>
                </a:solidFill>
                <a:latin typeface="Arial MT"/>
                <a:cs typeface="Arial MT"/>
              </a:rPr>
              <a:t>date.</a:t>
            </a:r>
            <a:endParaRPr sz="2900">
              <a:latin typeface="Arial MT"/>
              <a:cs typeface="Arial MT"/>
            </a:endParaRPr>
          </a:p>
          <a:p>
            <a:pPr marL="12700">
              <a:lnSpc>
                <a:spcPts val="3220"/>
              </a:lnSpc>
            </a:pPr>
            <a:r>
              <a:rPr sz="2900" spc="130" dirty="0">
                <a:solidFill>
                  <a:srgbClr val="323332"/>
                </a:solidFill>
                <a:latin typeface="Arial MT"/>
                <a:cs typeface="Arial MT"/>
              </a:rPr>
              <a:t>Comments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5" dirty="0">
                <a:solidFill>
                  <a:srgbClr val="323332"/>
                </a:solidFill>
                <a:latin typeface="Arial MT"/>
                <a:cs typeface="Arial MT"/>
              </a:rPr>
              <a:t>are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60" dirty="0">
                <a:solidFill>
                  <a:srgbClr val="323332"/>
                </a:solidFill>
                <a:latin typeface="Arial MT"/>
                <a:cs typeface="Arial MT"/>
              </a:rPr>
              <a:t>ignored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0" dirty="0">
                <a:solidFill>
                  <a:srgbClr val="323332"/>
                </a:solidFill>
                <a:latin typeface="Arial MT"/>
                <a:cs typeface="Arial MT"/>
              </a:rPr>
              <a:t>by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5" dirty="0">
                <a:solidFill>
                  <a:srgbClr val="323332"/>
                </a:solidFill>
                <a:latin typeface="Arial MT"/>
                <a:cs typeface="Arial MT"/>
              </a:rPr>
              <a:t>browsers.</a:t>
            </a:r>
            <a:endParaRPr sz="2900">
              <a:latin typeface="Arial MT"/>
              <a:cs typeface="Arial MT"/>
            </a:endParaRPr>
          </a:p>
          <a:p>
            <a:pPr marL="12700" marR="5080">
              <a:lnSpc>
                <a:spcPts val="3300"/>
              </a:lnSpc>
              <a:spcBef>
                <a:spcPts val="1080"/>
              </a:spcBef>
            </a:pPr>
            <a:r>
              <a:rPr sz="2900" spc="150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5" dirty="0">
                <a:solidFill>
                  <a:srgbClr val="323332"/>
                </a:solidFill>
                <a:latin typeface="Arial MT"/>
                <a:cs typeface="Arial MT"/>
              </a:rPr>
              <a:t>CSS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65" dirty="0">
                <a:solidFill>
                  <a:srgbClr val="323332"/>
                </a:solidFill>
                <a:latin typeface="Arial MT"/>
                <a:cs typeface="Arial MT"/>
              </a:rPr>
              <a:t>comment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85" dirty="0">
                <a:solidFill>
                  <a:srgbClr val="323332"/>
                </a:solidFill>
                <a:latin typeface="Arial MT"/>
                <a:cs typeface="Arial MT"/>
              </a:rPr>
              <a:t>starts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90" dirty="0">
                <a:solidFill>
                  <a:srgbClr val="323332"/>
                </a:solidFill>
                <a:latin typeface="Arial MT"/>
                <a:cs typeface="Arial MT"/>
              </a:rPr>
              <a:t>with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75" dirty="0">
                <a:solidFill>
                  <a:srgbClr val="323332"/>
                </a:solidFill>
                <a:latin typeface="Arial MT"/>
                <a:cs typeface="Arial MT"/>
              </a:rPr>
              <a:t>/*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5" dirty="0">
                <a:solidFill>
                  <a:srgbClr val="323332"/>
                </a:solidFill>
                <a:latin typeface="Arial MT"/>
                <a:cs typeface="Arial MT"/>
              </a:rPr>
              <a:t>and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0" dirty="0">
                <a:solidFill>
                  <a:srgbClr val="323332"/>
                </a:solidFill>
                <a:latin typeface="Arial MT"/>
                <a:cs typeface="Arial MT"/>
              </a:rPr>
              <a:t>ends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90" dirty="0">
                <a:solidFill>
                  <a:srgbClr val="323332"/>
                </a:solidFill>
                <a:latin typeface="Arial MT"/>
                <a:cs typeface="Arial MT"/>
              </a:rPr>
              <a:t>with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80" dirty="0">
                <a:solidFill>
                  <a:srgbClr val="323332"/>
                </a:solidFill>
                <a:latin typeface="Arial MT"/>
                <a:cs typeface="Arial MT"/>
              </a:rPr>
              <a:t>*/.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30" dirty="0">
                <a:solidFill>
                  <a:srgbClr val="323332"/>
                </a:solidFill>
                <a:latin typeface="Arial MT"/>
                <a:cs typeface="Arial MT"/>
              </a:rPr>
              <a:t>Comments </a:t>
            </a:r>
            <a:r>
              <a:rPr sz="2900" spc="-7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70" dirty="0">
                <a:solidFill>
                  <a:srgbClr val="323332"/>
                </a:solidFill>
                <a:latin typeface="Arial MT"/>
                <a:cs typeface="Arial MT"/>
              </a:rPr>
              <a:t>can</a:t>
            </a:r>
            <a:r>
              <a:rPr sz="290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25" dirty="0">
                <a:solidFill>
                  <a:srgbClr val="323332"/>
                </a:solidFill>
                <a:latin typeface="Arial MT"/>
                <a:cs typeface="Arial MT"/>
              </a:rPr>
              <a:t>also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40" dirty="0">
                <a:solidFill>
                  <a:srgbClr val="323332"/>
                </a:solidFill>
                <a:latin typeface="Arial MT"/>
                <a:cs typeface="Arial MT"/>
              </a:rPr>
              <a:t>span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50" dirty="0">
                <a:solidFill>
                  <a:srgbClr val="323332"/>
                </a:solidFill>
                <a:latin typeface="Arial MT"/>
                <a:cs typeface="Arial MT"/>
              </a:rPr>
              <a:t>multiple</a:t>
            </a:r>
            <a:r>
              <a:rPr sz="29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2900" spc="125" dirty="0">
                <a:solidFill>
                  <a:srgbClr val="323332"/>
                </a:solidFill>
                <a:latin typeface="Arial MT"/>
                <a:cs typeface="Arial MT"/>
              </a:rPr>
              <a:t>lines:</a:t>
            </a:r>
            <a:endParaRPr sz="2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4135" y="4166496"/>
            <a:ext cx="4297128" cy="51681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949" y="4313501"/>
            <a:ext cx="54260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210" dirty="0"/>
              <a:t> </a:t>
            </a:r>
            <a:r>
              <a:rPr sz="5200" spc="265" dirty="0"/>
              <a:t>Background</a:t>
            </a:r>
            <a:endParaRPr sz="5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58115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65" dirty="0"/>
              <a:t>Background</a:t>
            </a:r>
            <a:r>
              <a:rPr sz="5200" spc="-210" dirty="0"/>
              <a:t> </a:t>
            </a:r>
            <a:r>
              <a:rPr sz="5200" spc="275" dirty="0"/>
              <a:t>Color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52413" y="2788392"/>
            <a:ext cx="9302115" cy="14128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320"/>
              </a:spcBef>
            </a:pPr>
            <a:r>
              <a:rPr sz="3100" spc="85" dirty="0">
                <a:solidFill>
                  <a:srgbClr val="323332"/>
                </a:solidFill>
                <a:latin typeface="Arial MT"/>
                <a:cs typeface="Arial MT"/>
              </a:rPr>
              <a:t>The </a:t>
            </a:r>
            <a:r>
              <a:rPr sz="3100" spc="170" dirty="0">
                <a:solidFill>
                  <a:srgbClr val="323332"/>
                </a:solidFill>
                <a:latin typeface="Arial MT"/>
                <a:cs typeface="Arial MT"/>
              </a:rPr>
              <a:t>background-color </a:t>
            </a:r>
            <a:r>
              <a:rPr sz="3100" spc="200" dirty="0">
                <a:solidFill>
                  <a:srgbClr val="323332"/>
                </a:solidFill>
                <a:latin typeface="Arial MT"/>
                <a:cs typeface="Arial MT"/>
              </a:rPr>
              <a:t>property </a:t>
            </a:r>
            <a:r>
              <a:rPr sz="3100" spc="165" dirty="0">
                <a:solidFill>
                  <a:srgbClr val="323332"/>
                </a:solidFill>
                <a:latin typeface="Arial MT"/>
                <a:cs typeface="Arial MT"/>
              </a:rPr>
              <a:t>specifies the </a:t>
            </a:r>
            <a:r>
              <a:rPr sz="3100" spc="17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65" dirty="0">
                <a:solidFill>
                  <a:srgbClr val="323332"/>
                </a:solidFill>
                <a:latin typeface="Arial MT"/>
                <a:cs typeface="Arial MT"/>
              </a:rPr>
              <a:t>background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210" dirty="0">
                <a:solidFill>
                  <a:srgbClr val="323332"/>
                </a:solidFill>
                <a:latin typeface="Arial MT"/>
                <a:cs typeface="Arial MT"/>
              </a:rPr>
              <a:t>color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60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3100" spc="25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30" dirty="0">
                <a:solidFill>
                  <a:srgbClr val="323332"/>
                </a:solidFill>
                <a:latin typeface="Arial MT"/>
                <a:cs typeface="Arial MT"/>
              </a:rPr>
              <a:t>an</a:t>
            </a:r>
            <a:r>
              <a:rPr sz="310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25" dirty="0">
                <a:solidFill>
                  <a:srgbClr val="323332"/>
                </a:solidFill>
                <a:latin typeface="Arial MT"/>
                <a:cs typeface="Arial MT"/>
              </a:rPr>
              <a:t>element.The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65" dirty="0">
                <a:solidFill>
                  <a:srgbClr val="323332"/>
                </a:solidFill>
                <a:latin typeface="Arial MT"/>
                <a:cs typeface="Arial MT"/>
              </a:rPr>
              <a:t>background </a:t>
            </a:r>
            <a:r>
              <a:rPr sz="3100" spc="-84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210" dirty="0">
                <a:solidFill>
                  <a:srgbClr val="323332"/>
                </a:solidFill>
                <a:latin typeface="Arial MT"/>
                <a:cs typeface="Arial MT"/>
              </a:rPr>
              <a:t>color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60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3100" spc="26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14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10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35" dirty="0">
                <a:solidFill>
                  <a:srgbClr val="323332"/>
                </a:solidFill>
                <a:latin typeface="Arial MT"/>
                <a:cs typeface="Arial MT"/>
              </a:rPr>
              <a:t>page</a:t>
            </a:r>
            <a:r>
              <a:rPr sz="310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40" dirty="0">
                <a:solidFill>
                  <a:srgbClr val="323332"/>
                </a:solidFill>
                <a:latin typeface="Arial MT"/>
                <a:cs typeface="Arial MT"/>
              </a:rPr>
              <a:t>is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60" dirty="0">
                <a:solidFill>
                  <a:srgbClr val="323332"/>
                </a:solidFill>
                <a:latin typeface="Arial MT"/>
                <a:cs typeface="Arial MT"/>
              </a:rPr>
              <a:t>set</a:t>
            </a:r>
            <a:r>
              <a:rPr sz="310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30" dirty="0">
                <a:solidFill>
                  <a:srgbClr val="323332"/>
                </a:solidFill>
                <a:latin typeface="Arial MT"/>
                <a:cs typeface="Arial MT"/>
              </a:rPr>
              <a:t>like</a:t>
            </a:r>
            <a:r>
              <a:rPr sz="310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55" dirty="0">
                <a:solidFill>
                  <a:srgbClr val="323332"/>
                </a:solidFill>
                <a:latin typeface="Arial MT"/>
                <a:cs typeface="Arial MT"/>
              </a:rPr>
              <a:t>this: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413" y="6339616"/>
            <a:ext cx="8397875" cy="21894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100" spc="130" dirty="0">
                <a:solidFill>
                  <a:srgbClr val="323332"/>
                </a:solidFill>
                <a:latin typeface="Arial MT"/>
                <a:cs typeface="Arial MT"/>
              </a:rPr>
              <a:t>With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20" dirty="0">
                <a:solidFill>
                  <a:srgbClr val="323332"/>
                </a:solidFill>
                <a:latin typeface="Arial MT"/>
                <a:cs typeface="Arial MT"/>
              </a:rPr>
              <a:t>CSS,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14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210" dirty="0">
                <a:solidFill>
                  <a:srgbClr val="323332"/>
                </a:solidFill>
                <a:latin typeface="Arial MT"/>
                <a:cs typeface="Arial MT"/>
              </a:rPr>
              <a:t>color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40" dirty="0">
                <a:solidFill>
                  <a:srgbClr val="323332"/>
                </a:solidFill>
                <a:latin typeface="Arial MT"/>
                <a:cs typeface="Arial MT"/>
              </a:rPr>
              <a:t>is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70" dirty="0">
                <a:solidFill>
                  <a:srgbClr val="323332"/>
                </a:solidFill>
                <a:latin typeface="Arial MT"/>
                <a:cs typeface="Arial MT"/>
              </a:rPr>
              <a:t>most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65" dirty="0">
                <a:solidFill>
                  <a:srgbClr val="323332"/>
                </a:solidFill>
                <a:latin typeface="Arial MT"/>
                <a:cs typeface="Arial MT"/>
              </a:rPr>
              <a:t>often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75" dirty="0">
                <a:solidFill>
                  <a:srgbClr val="323332"/>
                </a:solidFill>
                <a:latin typeface="Arial MT"/>
                <a:cs typeface="Arial MT"/>
              </a:rPr>
              <a:t>specified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35" dirty="0">
                <a:solidFill>
                  <a:srgbClr val="323332"/>
                </a:solidFill>
                <a:latin typeface="Arial MT"/>
                <a:cs typeface="Arial MT"/>
              </a:rPr>
              <a:t>by:</a:t>
            </a:r>
            <a:endParaRPr sz="3100">
              <a:latin typeface="Arial MT"/>
              <a:cs typeface="Arial MT"/>
            </a:endParaRPr>
          </a:p>
          <a:p>
            <a:pPr marL="926465" indent="-457834">
              <a:lnSpc>
                <a:spcPct val="100000"/>
              </a:lnSpc>
              <a:spcBef>
                <a:spcPts val="540"/>
              </a:spcBef>
              <a:buChar char="•"/>
              <a:tabLst>
                <a:tab pos="926465" algn="l"/>
                <a:tab pos="927100" algn="l"/>
              </a:tabLst>
            </a:pPr>
            <a:r>
              <a:rPr sz="3100" spc="114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1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-25" dirty="0">
                <a:solidFill>
                  <a:srgbClr val="323332"/>
                </a:solidFill>
                <a:latin typeface="Arial MT"/>
                <a:cs typeface="Arial MT"/>
              </a:rPr>
              <a:t>HEX</a:t>
            </a:r>
            <a:r>
              <a:rPr sz="31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20" dirty="0">
                <a:solidFill>
                  <a:srgbClr val="323332"/>
                </a:solidFill>
                <a:latin typeface="Arial MT"/>
                <a:cs typeface="Arial MT"/>
              </a:rPr>
              <a:t>value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rgbClr val="323332"/>
                </a:solidFill>
                <a:latin typeface="Arial MT"/>
                <a:cs typeface="Arial MT"/>
              </a:rPr>
              <a:t>-</a:t>
            </a:r>
            <a:r>
              <a:rPr sz="31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30" dirty="0">
                <a:solidFill>
                  <a:srgbClr val="323332"/>
                </a:solidFill>
                <a:latin typeface="Arial MT"/>
                <a:cs typeface="Arial MT"/>
              </a:rPr>
              <a:t>like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85" dirty="0">
                <a:solidFill>
                  <a:srgbClr val="323332"/>
                </a:solidFill>
                <a:latin typeface="Arial MT"/>
                <a:cs typeface="Arial MT"/>
              </a:rPr>
              <a:t>“#ff0000"</a:t>
            </a:r>
            <a:endParaRPr sz="3100">
              <a:latin typeface="Arial MT"/>
              <a:cs typeface="Arial MT"/>
            </a:endParaRPr>
          </a:p>
          <a:p>
            <a:pPr marL="926465" indent="-457834">
              <a:lnSpc>
                <a:spcPct val="100000"/>
              </a:lnSpc>
              <a:spcBef>
                <a:spcPts val="540"/>
              </a:spcBef>
              <a:buChar char="•"/>
              <a:tabLst>
                <a:tab pos="926465" algn="l"/>
                <a:tab pos="927100" algn="l"/>
              </a:tabLst>
            </a:pPr>
            <a:r>
              <a:rPr sz="3100" spc="130" dirty="0">
                <a:solidFill>
                  <a:srgbClr val="323332"/>
                </a:solidFill>
                <a:latin typeface="Arial MT"/>
                <a:cs typeface="Arial MT"/>
              </a:rPr>
              <a:t>an</a:t>
            </a:r>
            <a:r>
              <a:rPr sz="31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50" dirty="0">
                <a:solidFill>
                  <a:srgbClr val="323332"/>
                </a:solidFill>
                <a:latin typeface="Arial MT"/>
                <a:cs typeface="Arial MT"/>
              </a:rPr>
              <a:t>RGB</a:t>
            </a:r>
            <a:r>
              <a:rPr sz="31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20" dirty="0">
                <a:solidFill>
                  <a:srgbClr val="323332"/>
                </a:solidFill>
                <a:latin typeface="Arial MT"/>
                <a:cs typeface="Arial MT"/>
              </a:rPr>
              <a:t>value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rgbClr val="323332"/>
                </a:solidFill>
                <a:latin typeface="Arial MT"/>
                <a:cs typeface="Arial MT"/>
              </a:rPr>
              <a:t>-</a:t>
            </a:r>
            <a:r>
              <a:rPr sz="31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30" dirty="0">
                <a:solidFill>
                  <a:srgbClr val="323332"/>
                </a:solidFill>
                <a:latin typeface="Arial MT"/>
                <a:cs typeface="Arial MT"/>
              </a:rPr>
              <a:t>like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70" dirty="0">
                <a:solidFill>
                  <a:srgbClr val="323332"/>
                </a:solidFill>
                <a:latin typeface="Arial MT"/>
                <a:cs typeface="Arial MT"/>
              </a:rPr>
              <a:t>“rgb(255,0,0)"</a:t>
            </a:r>
            <a:endParaRPr sz="3100">
              <a:latin typeface="Arial MT"/>
              <a:cs typeface="Arial MT"/>
            </a:endParaRPr>
          </a:p>
          <a:p>
            <a:pPr marL="926465" indent="-457834">
              <a:lnSpc>
                <a:spcPct val="100000"/>
              </a:lnSpc>
              <a:spcBef>
                <a:spcPts val="540"/>
              </a:spcBef>
              <a:buChar char="•"/>
              <a:tabLst>
                <a:tab pos="926465" algn="l"/>
                <a:tab pos="927100" algn="l"/>
              </a:tabLst>
            </a:pPr>
            <a:r>
              <a:rPr sz="3100" spc="114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1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210" dirty="0">
                <a:solidFill>
                  <a:srgbClr val="323332"/>
                </a:solidFill>
                <a:latin typeface="Arial MT"/>
                <a:cs typeface="Arial MT"/>
              </a:rPr>
              <a:t>color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35" dirty="0">
                <a:solidFill>
                  <a:srgbClr val="323332"/>
                </a:solidFill>
                <a:latin typeface="Arial MT"/>
                <a:cs typeface="Arial MT"/>
              </a:rPr>
              <a:t>name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rgbClr val="323332"/>
                </a:solidFill>
                <a:latin typeface="Arial MT"/>
                <a:cs typeface="Arial MT"/>
              </a:rPr>
              <a:t>-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130" dirty="0">
                <a:solidFill>
                  <a:srgbClr val="323332"/>
                </a:solidFill>
                <a:latin typeface="Arial MT"/>
                <a:cs typeface="Arial MT"/>
              </a:rPr>
              <a:t>like</a:t>
            </a:r>
            <a:r>
              <a:rPr sz="31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100" spc="265" dirty="0">
                <a:solidFill>
                  <a:srgbClr val="323332"/>
                </a:solidFill>
                <a:latin typeface="Arial MT"/>
                <a:cs typeface="Arial MT"/>
              </a:rPr>
              <a:t>"red"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9956" y="4704953"/>
            <a:ext cx="4724400" cy="12827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58115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65" dirty="0"/>
              <a:t>Background</a:t>
            </a:r>
            <a:r>
              <a:rPr sz="5200" spc="-210" dirty="0"/>
              <a:t> </a:t>
            </a:r>
            <a:r>
              <a:rPr sz="5200" spc="275" dirty="0"/>
              <a:t>Color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670" y="2861622"/>
            <a:ext cx="8861276" cy="36493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45205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" dirty="0"/>
              <a:t>CSS</a:t>
            </a:r>
            <a:r>
              <a:rPr sz="5200" spc="-185" dirty="0"/>
              <a:t> </a:t>
            </a:r>
            <a:r>
              <a:rPr sz="5200" spc="305" dirty="0"/>
              <a:t>How</a:t>
            </a:r>
            <a:r>
              <a:rPr sz="5200" spc="-185" dirty="0"/>
              <a:t> </a:t>
            </a:r>
            <a:r>
              <a:rPr sz="5200" spc="55" dirty="0"/>
              <a:t>To...</a:t>
            </a:r>
            <a:endParaRPr sz="5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32656" y="3158798"/>
            <a:ext cx="9602470" cy="44272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5100"/>
              </a:lnSpc>
              <a:spcBef>
                <a:spcPts val="484"/>
              </a:spcBef>
            </a:pPr>
            <a:r>
              <a:rPr sz="4450" spc="190" dirty="0">
                <a:solidFill>
                  <a:srgbClr val="323332"/>
                </a:solidFill>
                <a:latin typeface="Arial MT"/>
                <a:cs typeface="Arial MT"/>
              </a:rPr>
              <a:t>There</a:t>
            </a:r>
            <a:r>
              <a:rPr sz="4450" spc="-14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35" dirty="0">
                <a:solidFill>
                  <a:srgbClr val="323332"/>
                </a:solidFill>
                <a:latin typeface="Arial MT"/>
                <a:cs typeface="Arial MT"/>
              </a:rPr>
              <a:t>are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54" dirty="0">
                <a:solidFill>
                  <a:srgbClr val="323332"/>
                </a:solidFill>
                <a:latin typeface="Arial MT"/>
                <a:cs typeface="Arial MT"/>
              </a:rPr>
              <a:t>three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00" dirty="0">
                <a:solidFill>
                  <a:srgbClr val="323332"/>
                </a:solidFill>
                <a:latin typeface="Arial MT"/>
                <a:cs typeface="Arial MT"/>
              </a:rPr>
              <a:t>ways</a:t>
            </a:r>
            <a:r>
              <a:rPr sz="445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35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4450" spc="36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70" dirty="0">
                <a:solidFill>
                  <a:srgbClr val="323332"/>
                </a:solidFill>
                <a:latin typeface="Arial MT"/>
                <a:cs typeface="Arial MT"/>
              </a:rPr>
              <a:t>inserting</a:t>
            </a:r>
            <a:r>
              <a:rPr sz="445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175" dirty="0">
                <a:solidFill>
                  <a:srgbClr val="323332"/>
                </a:solidFill>
                <a:latin typeface="Arial MT"/>
                <a:cs typeface="Arial MT"/>
              </a:rPr>
              <a:t>a </a:t>
            </a:r>
            <a:r>
              <a:rPr sz="4450" spc="-122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25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r>
              <a:rPr sz="4450" spc="-12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10" dirty="0">
                <a:solidFill>
                  <a:srgbClr val="323332"/>
                </a:solidFill>
                <a:latin typeface="Arial MT"/>
                <a:cs typeface="Arial MT"/>
              </a:rPr>
              <a:t>sheet: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750">
              <a:latin typeface="Arial MT"/>
              <a:cs typeface="Arial MT"/>
            </a:endParaRPr>
          </a:p>
          <a:p>
            <a:pPr marL="2298700" indent="-457834">
              <a:lnSpc>
                <a:spcPct val="100000"/>
              </a:lnSpc>
              <a:buChar char="•"/>
              <a:tabLst>
                <a:tab pos="2298700" algn="l"/>
                <a:tab pos="2299335" algn="l"/>
              </a:tabLst>
            </a:pPr>
            <a:r>
              <a:rPr sz="4450" spc="215" dirty="0">
                <a:solidFill>
                  <a:srgbClr val="323332"/>
                </a:solidFill>
                <a:latin typeface="Arial MT"/>
                <a:cs typeface="Arial MT"/>
              </a:rPr>
              <a:t>External</a:t>
            </a:r>
            <a:r>
              <a:rPr sz="4450" spc="-16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25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r>
              <a:rPr sz="4450" spc="-15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20" dirty="0">
                <a:solidFill>
                  <a:srgbClr val="323332"/>
                </a:solidFill>
                <a:latin typeface="Arial MT"/>
                <a:cs typeface="Arial MT"/>
              </a:rPr>
              <a:t>sheet</a:t>
            </a:r>
            <a:endParaRPr sz="4450">
              <a:latin typeface="Arial MT"/>
              <a:cs typeface="Arial MT"/>
            </a:endParaRPr>
          </a:p>
          <a:p>
            <a:pPr marL="2298700" indent="-457834">
              <a:lnSpc>
                <a:spcPct val="100000"/>
              </a:lnSpc>
              <a:spcBef>
                <a:spcPts val="710"/>
              </a:spcBef>
              <a:buChar char="•"/>
              <a:tabLst>
                <a:tab pos="2298700" algn="l"/>
                <a:tab pos="2299335" algn="l"/>
              </a:tabLst>
            </a:pPr>
            <a:r>
              <a:rPr sz="4450" spc="250" dirty="0">
                <a:solidFill>
                  <a:srgbClr val="323332"/>
                </a:solidFill>
                <a:latin typeface="Arial MT"/>
                <a:cs typeface="Arial MT"/>
              </a:rPr>
              <a:t>Internal</a:t>
            </a:r>
            <a:r>
              <a:rPr sz="4450" spc="-16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25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r>
              <a:rPr sz="4450" spc="-16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20" dirty="0">
                <a:solidFill>
                  <a:srgbClr val="323332"/>
                </a:solidFill>
                <a:latin typeface="Arial MT"/>
                <a:cs typeface="Arial MT"/>
              </a:rPr>
              <a:t>sheet</a:t>
            </a:r>
            <a:endParaRPr sz="4450">
              <a:latin typeface="Arial MT"/>
              <a:cs typeface="Arial MT"/>
            </a:endParaRPr>
          </a:p>
          <a:p>
            <a:pPr marL="2298700" indent="-457834">
              <a:lnSpc>
                <a:spcPct val="100000"/>
              </a:lnSpc>
              <a:spcBef>
                <a:spcPts val="710"/>
              </a:spcBef>
              <a:buChar char="•"/>
              <a:tabLst>
                <a:tab pos="2298700" algn="l"/>
                <a:tab pos="2299335" algn="l"/>
              </a:tabLst>
            </a:pPr>
            <a:r>
              <a:rPr sz="4450" spc="200" dirty="0">
                <a:solidFill>
                  <a:srgbClr val="323332"/>
                </a:solidFill>
                <a:latin typeface="Arial MT"/>
                <a:cs typeface="Arial MT"/>
              </a:rPr>
              <a:t>Inline</a:t>
            </a:r>
            <a:r>
              <a:rPr sz="4450" spc="-15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450" spc="225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endParaRPr sz="4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396747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75" dirty="0"/>
              <a:t>Color</a:t>
            </a:r>
            <a:r>
              <a:rPr sz="5200" spc="-204" dirty="0"/>
              <a:t> </a:t>
            </a:r>
            <a:r>
              <a:rPr sz="5200" spc="240" dirty="0"/>
              <a:t>Picker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985" y="2438655"/>
            <a:ext cx="10350500" cy="6477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60198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65" dirty="0"/>
              <a:t>Background</a:t>
            </a:r>
            <a:r>
              <a:rPr sz="5200" spc="-220" dirty="0"/>
              <a:t> </a:t>
            </a:r>
            <a:r>
              <a:rPr sz="5200" spc="200" dirty="0"/>
              <a:t>Image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332656" y="2911699"/>
            <a:ext cx="10151745" cy="28054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200025">
              <a:lnSpc>
                <a:spcPts val="3400"/>
              </a:lnSpc>
              <a:spcBef>
                <a:spcPts val="385"/>
              </a:spcBef>
            </a:pPr>
            <a:r>
              <a:rPr sz="3000" spc="9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40" dirty="0">
                <a:solidFill>
                  <a:srgbClr val="323332"/>
                </a:solidFill>
                <a:latin typeface="Arial MT"/>
                <a:cs typeface="Arial MT"/>
              </a:rPr>
              <a:t>background-image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200" dirty="0">
                <a:solidFill>
                  <a:srgbClr val="323332"/>
                </a:solidFill>
                <a:latin typeface="Arial MT"/>
                <a:cs typeface="Arial MT"/>
              </a:rPr>
              <a:t>property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65" dirty="0">
                <a:solidFill>
                  <a:srgbClr val="323332"/>
                </a:solidFill>
                <a:latin typeface="Arial MT"/>
                <a:cs typeface="Arial MT"/>
              </a:rPr>
              <a:t>specifies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30" dirty="0">
                <a:solidFill>
                  <a:srgbClr val="323332"/>
                </a:solidFill>
                <a:latin typeface="Arial MT"/>
                <a:cs typeface="Arial MT"/>
              </a:rPr>
              <a:t>an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25" dirty="0">
                <a:solidFill>
                  <a:srgbClr val="323332"/>
                </a:solidFill>
                <a:latin typeface="Arial MT"/>
                <a:cs typeface="Arial MT"/>
              </a:rPr>
              <a:t>image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85" dirty="0">
                <a:solidFill>
                  <a:srgbClr val="323332"/>
                </a:solidFill>
                <a:latin typeface="Arial MT"/>
                <a:cs typeface="Arial MT"/>
              </a:rPr>
              <a:t>to </a:t>
            </a:r>
            <a:r>
              <a:rPr sz="3000" spc="-819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30" dirty="0">
                <a:solidFill>
                  <a:srgbClr val="323332"/>
                </a:solidFill>
                <a:latin typeface="Arial MT"/>
                <a:cs typeface="Arial MT"/>
              </a:rPr>
              <a:t>use</a:t>
            </a:r>
            <a:r>
              <a:rPr sz="300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20" dirty="0">
                <a:solidFill>
                  <a:srgbClr val="323332"/>
                </a:solidFill>
                <a:latin typeface="Arial MT"/>
                <a:cs typeface="Arial MT"/>
              </a:rPr>
              <a:t>as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6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60" dirty="0">
                <a:solidFill>
                  <a:srgbClr val="323332"/>
                </a:solidFill>
                <a:latin typeface="Arial MT"/>
                <a:cs typeface="Arial MT"/>
              </a:rPr>
              <a:t>background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55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3000" spc="25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30" dirty="0">
                <a:solidFill>
                  <a:srgbClr val="323332"/>
                </a:solidFill>
                <a:latin typeface="Arial MT"/>
                <a:cs typeface="Arial MT"/>
              </a:rPr>
              <a:t>an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40" dirty="0">
                <a:solidFill>
                  <a:srgbClr val="323332"/>
                </a:solidFill>
                <a:latin typeface="Arial MT"/>
                <a:cs typeface="Arial MT"/>
              </a:rPr>
              <a:t>element.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Arial MT"/>
              <a:cs typeface="Arial MT"/>
            </a:endParaRPr>
          </a:p>
          <a:p>
            <a:pPr marL="12700" marR="5080">
              <a:lnSpc>
                <a:spcPts val="3400"/>
              </a:lnSpc>
            </a:pPr>
            <a:r>
              <a:rPr sz="3000" spc="140" dirty="0">
                <a:solidFill>
                  <a:srgbClr val="323332"/>
                </a:solidFill>
                <a:latin typeface="Arial MT"/>
                <a:cs typeface="Arial MT"/>
              </a:rPr>
              <a:t>By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50" dirty="0">
                <a:solidFill>
                  <a:srgbClr val="323332"/>
                </a:solidFill>
                <a:latin typeface="Arial MT"/>
                <a:cs typeface="Arial MT"/>
              </a:rPr>
              <a:t>default,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6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25" dirty="0">
                <a:solidFill>
                  <a:srgbClr val="323332"/>
                </a:solidFill>
                <a:latin typeface="Arial MT"/>
                <a:cs typeface="Arial MT"/>
              </a:rPr>
              <a:t>image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35" dirty="0">
                <a:solidFill>
                  <a:srgbClr val="323332"/>
                </a:solidFill>
                <a:latin typeface="Arial MT"/>
                <a:cs typeface="Arial MT"/>
              </a:rPr>
              <a:t>is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55" dirty="0">
                <a:solidFill>
                  <a:srgbClr val="323332"/>
                </a:solidFill>
                <a:latin typeface="Arial MT"/>
                <a:cs typeface="Arial MT"/>
              </a:rPr>
              <a:t>repeated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35" dirty="0">
                <a:solidFill>
                  <a:srgbClr val="323332"/>
                </a:solidFill>
                <a:latin typeface="Arial MT"/>
                <a:cs typeface="Arial MT"/>
              </a:rPr>
              <a:t>so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90" dirty="0">
                <a:solidFill>
                  <a:srgbClr val="323332"/>
                </a:solidFill>
                <a:latin typeface="Arial MT"/>
                <a:cs typeface="Arial MT"/>
              </a:rPr>
              <a:t>it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60" dirty="0">
                <a:solidFill>
                  <a:srgbClr val="323332"/>
                </a:solidFill>
                <a:latin typeface="Arial MT"/>
                <a:cs typeface="Arial MT"/>
              </a:rPr>
              <a:t>covers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6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65" dirty="0">
                <a:solidFill>
                  <a:srgbClr val="323332"/>
                </a:solidFill>
                <a:latin typeface="Arial MT"/>
                <a:cs typeface="Arial MT"/>
              </a:rPr>
              <a:t>entire </a:t>
            </a:r>
            <a:r>
              <a:rPr sz="3000" spc="-819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25" dirty="0">
                <a:solidFill>
                  <a:srgbClr val="323332"/>
                </a:solidFill>
                <a:latin typeface="Arial MT"/>
                <a:cs typeface="Arial MT"/>
              </a:rPr>
              <a:t>element.The </a:t>
            </a:r>
            <a:r>
              <a:rPr sz="3000" spc="160" dirty="0">
                <a:solidFill>
                  <a:srgbClr val="323332"/>
                </a:solidFill>
                <a:latin typeface="Arial MT"/>
                <a:cs typeface="Arial MT"/>
              </a:rPr>
              <a:t>background </a:t>
            </a:r>
            <a:r>
              <a:rPr sz="3000" spc="125" dirty="0">
                <a:solidFill>
                  <a:srgbClr val="323332"/>
                </a:solidFill>
                <a:latin typeface="Arial MT"/>
                <a:cs typeface="Arial MT"/>
              </a:rPr>
              <a:t>image </a:t>
            </a:r>
            <a:r>
              <a:rPr sz="3000" spc="195" dirty="0">
                <a:solidFill>
                  <a:srgbClr val="323332"/>
                </a:solidFill>
                <a:latin typeface="Arial MT"/>
                <a:cs typeface="Arial MT"/>
              </a:rPr>
              <a:t>for </a:t>
            </a:r>
            <a:r>
              <a:rPr sz="3000" spc="114" dirty="0">
                <a:solidFill>
                  <a:srgbClr val="323332"/>
                </a:solidFill>
                <a:latin typeface="Arial MT"/>
                <a:cs typeface="Arial MT"/>
              </a:rPr>
              <a:t>a </a:t>
            </a:r>
            <a:r>
              <a:rPr sz="3000" spc="135" dirty="0">
                <a:solidFill>
                  <a:srgbClr val="323332"/>
                </a:solidFill>
                <a:latin typeface="Arial MT"/>
                <a:cs typeface="Arial MT"/>
              </a:rPr>
              <a:t>page </a:t>
            </a:r>
            <a:r>
              <a:rPr sz="3000" spc="180" dirty="0">
                <a:solidFill>
                  <a:srgbClr val="323332"/>
                </a:solidFill>
                <a:latin typeface="Arial MT"/>
                <a:cs typeface="Arial MT"/>
              </a:rPr>
              <a:t>can </a:t>
            </a:r>
            <a:r>
              <a:rPr sz="3000" spc="165" dirty="0">
                <a:solidFill>
                  <a:srgbClr val="323332"/>
                </a:solidFill>
                <a:latin typeface="Arial MT"/>
                <a:cs typeface="Arial MT"/>
              </a:rPr>
              <a:t>be </a:t>
            </a:r>
            <a:r>
              <a:rPr sz="3000" spc="160" dirty="0">
                <a:solidFill>
                  <a:srgbClr val="323332"/>
                </a:solidFill>
                <a:latin typeface="Arial MT"/>
                <a:cs typeface="Arial MT"/>
              </a:rPr>
              <a:t>set </a:t>
            </a:r>
            <a:r>
              <a:rPr sz="3000" spc="16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30" dirty="0">
                <a:solidFill>
                  <a:srgbClr val="323332"/>
                </a:solidFill>
                <a:latin typeface="Arial MT"/>
                <a:cs typeface="Arial MT"/>
              </a:rPr>
              <a:t>like</a:t>
            </a:r>
            <a:r>
              <a:rPr sz="3000" spc="-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000" spc="150" dirty="0">
                <a:solidFill>
                  <a:srgbClr val="323332"/>
                </a:solidFill>
                <a:latin typeface="Arial MT"/>
                <a:cs typeface="Arial MT"/>
              </a:rPr>
              <a:t>this: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2485" y="6198890"/>
            <a:ext cx="5765800" cy="1511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60198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65" dirty="0"/>
              <a:t>Background</a:t>
            </a:r>
            <a:r>
              <a:rPr sz="5200" spc="-220" dirty="0"/>
              <a:t> </a:t>
            </a:r>
            <a:r>
              <a:rPr sz="5200" spc="200" dirty="0"/>
              <a:t>Image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164" y="2403130"/>
            <a:ext cx="11069671" cy="63316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60198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65" dirty="0"/>
              <a:t>Background</a:t>
            </a:r>
            <a:r>
              <a:rPr sz="5200" spc="-220" dirty="0"/>
              <a:t> </a:t>
            </a:r>
            <a:r>
              <a:rPr sz="5200" spc="200" dirty="0"/>
              <a:t>Image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8150" y="2179835"/>
            <a:ext cx="7251700" cy="1866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537" y="4334767"/>
            <a:ext cx="11049000" cy="4508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33</a:t>
            </a:fld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87439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65" dirty="0"/>
              <a:t>Background</a:t>
            </a:r>
            <a:r>
              <a:rPr sz="5200" spc="-175" dirty="0"/>
              <a:t> </a:t>
            </a:r>
            <a:r>
              <a:rPr sz="5200" spc="200" dirty="0"/>
              <a:t>Image</a:t>
            </a:r>
            <a:r>
              <a:rPr sz="5200" spc="-170" dirty="0"/>
              <a:t> </a:t>
            </a:r>
            <a:r>
              <a:rPr sz="5200" spc="275" dirty="0"/>
              <a:t>position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8695" y="2410569"/>
            <a:ext cx="5067300" cy="1663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000" y="4909549"/>
            <a:ext cx="11430000" cy="31810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34</a:t>
            </a:fld>
            <a:endParaRPr spc="-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44172"/>
            <a:ext cx="87439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65" dirty="0"/>
              <a:t>Background</a:t>
            </a:r>
            <a:r>
              <a:rPr sz="5200" spc="-175" dirty="0"/>
              <a:t> </a:t>
            </a:r>
            <a:r>
              <a:rPr sz="5200" spc="200" dirty="0"/>
              <a:t>Image</a:t>
            </a:r>
            <a:r>
              <a:rPr sz="5200" spc="-170" dirty="0"/>
              <a:t> </a:t>
            </a:r>
            <a:r>
              <a:rPr sz="5200" spc="275" dirty="0"/>
              <a:t>position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00" y="2100564"/>
            <a:ext cx="11201400" cy="6731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35</a:t>
            </a:fld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34671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9" dirty="0"/>
              <a:t>Inline</a:t>
            </a:r>
            <a:r>
              <a:rPr sz="5200" spc="-225" dirty="0"/>
              <a:t> </a:t>
            </a:r>
            <a:r>
              <a:rPr sz="5200" spc="254" dirty="0"/>
              <a:t>style</a:t>
            </a:r>
            <a:endParaRPr sz="5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34256" y="3032894"/>
            <a:ext cx="9977755" cy="37388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0380">
              <a:lnSpc>
                <a:spcPts val="5400"/>
              </a:lnSpc>
              <a:spcBef>
                <a:spcPts val="480"/>
              </a:spcBef>
            </a:pPr>
            <a:r>
              <a:rPr sz="4700" spc="-5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4700" spc="-14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00" dirty="0">
                <a:solidFill>
                  <a:srgbClr val="323332"/>
                </a:solidFill>
                <a:latin typeface="Arial MT"/>
                <a:cs typeface="Arial MT"/>
              </a:rPr>
              <a:t>use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15" dirty="0">
                <a:solidFill>
                  <a:srgbClr val="323332"/>
                </a:solidFill>
                <a:latin typeface="Arial MT"/>
                <a:cs typeface="Arial MT"/>
              </a:rPr>
              <a:t>inline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190" dirty="0">
                <a:solidFill>
                  <a:srgbClr val="323332"/>
                </a:solidFill>
                <a:latin typeface="Arial MT"/>
                <a:cs typeface="Arial MT"/>
              </a:rPr>
              <a:t>styles,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70" dirty="0">
                <a:solidFill>
                  <a:srgbClr val="323332"/>
                </a:solidFill>
                <a:latin typeface="Arial MT"/>
                <a:cs typeface="Arial MT"/>
              </a:rPr>
              <a:t>add</a:t>
            </a:r>
            <a:r>
              <a:rPr sz="4700" spc="-14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5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29" dirty="0">
                <a:solidFill>
                  <a:srgbClr val="323332"/>
                </a:solidFill>
                <a:latin typeface="Arial MT"/>
                <a:cs typeface="Arial MT"/>
              </a:rPr>
              <a:t>style </a:t>
            </a:r>
            <a:r>
              <a:rPr sz="4700" spc="-12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75" dirty="0">
                <a:solidFill>
                  <a:srgbClr val="323332"/>
                </a:solidFill>
                <a:latin typeface="Arial MT"/>
                <a:cs typeface="Arial MT"/>
              </a:rPr>
              <a:t>attribute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90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4700" spc="-14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5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470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15" dirty="0">
                <a:solidFill>
                  <a:srgbClr val="323332"/>
                </a:solidFill>
                <a:latin typeface="Arial MT"/>
                <a:cs typeface="Arial MT"/>
              </a:rPr>
              <a:t>relevant</a:t>
            </a:r>
            <a:r>
              <a:rPr sz="4700" spc="-14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195" dirty="0">
                <a:solidFill>
                  <a:srgbClr val="323332"/>
                </a:solidFill>
                <a:latin typeface="Arial MT"/>
                <a:cs typeface="Arial MT"/>
              </a:rPr>
              <a:t>tag.</a:t>
            </a:r>
            <a:endParaRPr sz="4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400">
              <a:latin typeface="Arial MT"/>
              <a:cs typeface="Arial MT"/>
            </a:endParaRPr>
          </a:p>
          <a:p>
            <a:pPr marL="12700" marR="5080">
              <a:lnSpc>
                <a:spcPts val="5400"/>
              </a:lnSpc>
            </a:pPr>
            <a:r>
              <a:rPr sz="4700" spc="13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470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29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r>
              <a:rPr sz="470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75" dirty="0">
                <a:solidFill>
                  <a:srgbClr val="323332"/>
                </a:solidFill>
                <a:latin typeface="Arial MT"/>
                <a:cs typeface="Arial MT"/>
              </a:rPr>
              <a:t>attribute</a:t>
            </a:r>
            <a:r>
              <a:rPr sz="4700" spc="-13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75" dirty="0">
                <a:solidFill>
                  <a:srgbClr val="323332"/>
                </a:solidFill>
                <a:latin typeface="Arial MT"/>
                <a:cs typeface="Arial MT"/>
              </a:rPr>
              <a:t>can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65" dirty="0">
                <a:solidFill>
                  <a:srgbClr val="323332"/>
                </a:solidFill>
                <a:latin typeface="Arial MT"/>
                <a:cs typeface="Arial MT"/>
              </a:rPr>
              <a:t>contain</a:t>
            </a:r>
            <a:r>
              <a:rPr sz="4700" spc="-13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195" dirty="0">
                <a:solidFill>
                  <a:srgbClr val="323332"/>
                </a:solidFill>
                <a:latin typeface="Arial MT"/>
                <a:cs typeface="Arial MT"/>
              </a:rPr>
              <a:t>any </a:t>
            </a:r>
            <a:r>
              <a:rPr sz="4700" spc="-12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5" dirty="0">
                <a:solidFill>
                  <a:srgbClr val="323332"/>
                </a:solidFill>
                <a:latin typeface="Arial MT"/>
                <a:cs typeface="Arial MT"/>
              </a:rPr>
              <a:t>CSS</a:t>
            </a:r>
            <a:r>
              <a:rPr sz="4700" spc="-14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45" dirty="0">
                <a:solidFill>
                  <a:srgbClr val="323332"/>
                </a:solidFill>
                <a:latin typeface="Arial MT"/>
                <a:cs typeface="Arial MT"/>
              </a:rPr>
              <a:t>property.</a:t>
            </a:r>
            <a:endParaRPr sz="4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644172"/>
            <a:ext cx="34671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9" dirty="0">
                <a:latin typeface="Arial MT"/>
                <a:cs typeface="Arial MT"/>
              </a:rPr>
              <a:t>Inline</a:t>
            </a:r>
            <a:r>
              <a:rPr sz="5200" spc="-225" dirty="0">
                <a:latin typeface="Arial MT"/>
                <a:cs typeface="Arial MT"/>
              </a:rPr>
              <a:t> </a:t>
            </a:r>
            <a:r>
              <a:rPr sz="5200" spc="254" dirty="0">
                <a:latin typeface="Arial MT"/>
                <a:cs typeface="Arial MT"/>
              </a:rPr>
              <a:t>style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656" y="1723211"/>
            <a:ext cx="10055860" cy="11353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340"/>
              </a:spcBef>
            </a:pPr>
            <a:r>
              <a:rPr sz="3700" spc="10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50" dirty="0">
                <a:solidFill>
                  <a:srgbClr val="323332"/>
                </a:solidFill>
                <a:latin typeface="Arial MT"/>
                <a:cs typeface="Arial MT"/>
              </a:rPr>
              <a:t>example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200" dirty="0">
                <a:solidFill>
                  <a:srgbClr val="323332"/>
                </a:solidFill>
                <a:latin typeface="Arial MT"/>
                <a:cs typeface="Arial MT"/>
              </a:rPr>
              <a:t>shows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229" dirty="0">
                <a:solidFill>
                  <a:srgbClr val="323332"/>
                </a:solidFill>
                <a:latin typeface="Arial MT"/>
                <a:cs typeface="Arial MT"/>
              </a:rPr>
              <a:t>how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225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70" dirty="0">
                <a:solidFill>
                  <a:srgbClr val="323332"/>
                </a:solidFill>
                <a:latin typeface="Arial MT"/>
                <a:cs typeface="Arial MT"/>
              </a:rPr>
              <a:t>change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9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250" dirty="0">
                <a:solidFill>
                  <a:srgbClr val="323332"/>
                </a:solidFill>
                <a:latin typeface="Arial MT"/>
                <a:cs typeface="Arial MT"/>
              </a:rPr>
              <a:t>color </a:t>
            </a:r>
            <a:r>
              <a:rPr sz="3700" spc="-10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85" dirty="0">
                <a:solidFill>
                  <a:srgbClr val="323332"/>
                </a:solidFill>
                <a:latin typeface="Arial MT"/>
                <a:cs typeface="Arial MT"/>
              </a:rPr>
              <a:t>and</a:t>
            </a:r>
            <a:r>
              <a:rPr sz="37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95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95" dirty="0">
                <a:solidFill>
                  <a:srgbClr val="323332"/>
                </a:solidFill>
                <a:latin typeface="Arial MT"/>
                <a:cs typeface="Arial MT"/>
              </a:rPr>
              <a:t>font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65" dirty="0">
                <a:solidFill>
                  <a:srgbClr val="323332"/>
                </a:solidFill>
                <a:latin typeface="Arial MT"/>
                <a:cs typeface="Arial MT"/>
              </a:rPr>
              <a:t>family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90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3700" spc="3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40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55" dirty="0">
                <a:solidFill>
                  <a:srgbClr val="323332"/>
                </a:solidFill>
                <a:latin typeface="Arial MT"/>
                <a:cs typeface="Arial MT"/>
              </a:rPr>
              <a:t>h1</a:t>
            </a:r>
            <a:r>
              <a:rPr sz="37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700" spc="170" dirty="0">
                <a:solidFill>
                  <a:srgbClr val="323332"/>
                </a:solidFill>
                <a:latin typeface="Arial MT"/>
                <a:cs typeface="Arial MT"/>
              </a:rPr>
              <a:t>element:</a:t>
            </a:r>
            <a:endParaRPr sz="3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136" y="3177692"/>
            <a:ext cx="11700526" cy="25558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122" y="6054461"/>
            <a:ext cx="12246554" cy="30179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669133"/>
            <a:ext cx="63093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80" dirty="0"/>
              <a:t>Internal</a:t>
            </a:r>
            <a:r>
              <a:rPr sz="5200" spc="-165" dirty="0"/>
              <a:t> </a:t>
            </a:r>
            <a:r>
              <a:rPr sz="5200" spc="210" dirty="0"/>
              <a:t>Style</a:t>
            </a:r>
            <a:r>
              <a:rPr sz="5200" spc="-165" dirty="0"/>
              <a:t> </a:t>
            </a:r>
            <a:r>
              <a:rPr sz="5200" spc="204" dirty="0"/>
              <a:t>Sheet</a:t>
            </a:r>
            <a:endParaRPr sz="5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370"/>
              </a:spcBef>
            </a:pPr>
            <a:r>
              <a:rPr sz="3450" spc="185" dirty="0"/>
              <a:t>An</a:t>
            </a:r>
            <a:r>
              <a:rPr sz="3450" spc="-95" dirty="0"/>
              <a:t> </a:t>
            </a:r>
            <a:r>
              <a:rPr sz="3450" spc="204" dirty="0"/>
              <a:t>internal</a:t>
            </a:r>
            <a:r>
              <a:rPr sz="3450" spc="-90" dirty="0"/>
              <a:t> </a:t>
            </a:r>
            <a:r>
              <a:rPr sz="3450" spc="180" dirty="0"/>
              <a:t>style</a:t>
            </a:r>
            <a:r>
              <a:rPr sz="3450" spc="-90" dirty="0"/>
              <a:t> </a:t>
            </a:r>
            <a:r>
              <a:rPr sz="3450" spc="180" dirty="0"/>
              <a:t>sheet</a:t>
            </a:r>
            <a:r>
              <a:rPr sz="3450" spc="-90" dirty="0"/>
              <a:t> </a:t>
            </a:r>
            <a:r>
              <a:rPr sz="3450" spc="185" dirty="0"/>
              <a:t>should</a:t>
            </a:r>
            <a:r>
              <a:rPr sz="3450" spc="-90" dirty="0"/>
              <a:t> </a:t>
            </a:r>
            <a:r>
              <a:rPr sz="3450" spc="200" dirty="0"/>
              <a:t>be</a:t>
            </a:r>
            <a:r>
              <a:rPr sz="3450" spc="-90" dirty="0"/>
              <a:t> </a:t>
            </a:r>
            <a:r>
              <a:rPr sz="3450" spc="185" dirty="0"/>
              <a:t>used</a:t>
            </a:r>
            <a:r>
              <a:rPr sz="3450" spc="-90" dirty="0"/>
              <a:t> </a:t>
            </a:r>
            <a:r>
              <a:rPr sz="3450" spc="210" dirty="0"/>
              <a:t>when</a:t>
            </a:r>
            <a:r>
              <a:rPr sz="3450" spc="-90" dirty="0"/>
              <a:t> </a:t>
            </a:r>
            <a:r>
              <a:rPr sz="3450" spc="145" dirty="0"/>
              <a:t>a </a:t>
            </a:r>
            <a:r>
              <a:rPr sz="3450" spc="150" dirty="0"/>
              <a:t> </a:t>
            </a:r>
            <a:r>
              <a:rPr sz="3450" spc="170" dirty="0"/>
              <a:t>single</a:t>
            </a:r>
            <a:r>
              <a:rPr sz="3450" spc="-90" dirty="0"/>
              <a:t> </a:t>
            </a:r>
            <a:r>
              <a:rPr sz="3450" spc="215" dirty="0"/>
              <a:t>document</a:t>
            </a:r>
            <a:r>
              <a:rPr sz="3450" spc="-90" dirty="0"/>
              <a:t> </a:t>
            </a:r>
            <a:r>
              <a:rPr sz="3450" spc="160" dirty="0"/>
              <a:t>has</a:t>
            </a:r>
            <a:r>
              <a:rPr sz="3450" spc="-90" dirty="0"/>
              <a:t> </a:t>
            </a:r>
            <a:r>
              <a:rPr sz="3450" spc="145" dirty="0"/>
              <a:t>a</a:t>
            </a:r>
            <a:r>
              <a:rPr sz="3450" spc="-90" dirty="0"/>
              <a:t> </a:t>
            </a:r>
            <a:r>
              <a:rPr sz="3450" spc="185" dirty="0"/>
              <a:t>unique</a:t>
            </a:r>
            <a:r>
              <a:rPr sz="3450" spc="-90" dirty="0"/>
              <a:t> </a:t>
            </a:r>
            <a:r>
              <a:rPr sz="3450" spc="145" dirty="0"/>
              <a:t>style.</a:t>
            </a:r>
            <a:r>
              <a:rPr sz="3450" spc="-90" dirty="0"/>
              <a:t> </a:t>
            </a:r>
            <a:r>
              <a:rPr sz="3450" spc="5" dirty="0"/>
              <a:t>You</a:t>
            </a:r>
            <a:r>
              <a:rPr sz="3450" spc="-90" dirty="0"/>
              <a:t> </a:t>
            </a:r>
            <a:r>
              <a:rPr sz="3450" spc="190" dirty="0"/>
              <a:t>define </a:t>
            </a:r>
            <a:r>
              <a:rPr sz="3450" spc="-940" dirty="0"/>
              <a:t> </a:t>
            </a:r>
            <a:r>
              <a:rPr sz="3450" spc="204" dirty="0"/>
              <a:t>internal</a:t>
            </a:r>
            <a:r>
              <a:rPr sz="3450" spc="-95" dirty="0"/>
              <a:t> </a:t>
            </a:r>
            <a:r>
              <a:rPr sz="3450" spc="175" dirty="0"/>
              <a:t>styles</a:t>
            </a:r>
            <a:r>
              <a:rPr sz="3450" spc="-90" dirty="0"/>
              <a:t> </a:t>
            </a:r>
            <a:r>
              <a:rPr sz="3450" spc="175" dirty="0"/>
              <a:t>in</a:t>
            </a:r>
            <a:r>
              <a:rPr sz="3450" spc="-90" dirty="0"/>
              <a:t> </a:t>
            </a:r>
            <a:r>
              <a:rPr sz="3450" spc="200" dirty="0"/>
              <a:t>the</a:t>
            </a:r>
            <a:r>
              <a:rPr sz="3450" spc="-90" dirty="0"/>
              <a:t> </a:t>
            </a:r>
            <a:r>
              <a:rPr sz="3450" spc="180" dirty="0"/>
              <a:t>head</a:t>
            </a:r>
            <a:r>
              <a:rPr sz="3450" spc="-90" dirty="0"/>
              <a:t> </a:t>
            </a:r>
            <a:r>
              <a:rPr sz="3450" spc="204" dirty="0"/>
              <a:t>section</a:t>
            </a:r>
            <a:r>
              <a:rPr sz="3450" spc="-90" dirty="0"/>
              <a:t> </a:t>
            </a:r>
            <a:r>
              <a:rPr sz="3450" spc="190" dirty="0"/>
              <a:t>of</a:t>
            </a:r>
            <a:r>
              <a:rPr sz="3450" spc="295" dirty="0"/>
              <a:t> </a:t>
            </a:r>
            <a:r>
              <a:rPr sz="3450" spc="160" dirty="0"/>
              <a:t>an</a:t>
            </a:r>
            <a:r>
              <a:rPr sz="3450" spc="-90" dirty="0"/>
              <a:t> </a:t>
            </a:r>
            <a:r>
              <a:rPr sz="3450" spc="105" dirty="0"/>
              <a:t>HTML </a:t>
            </a:r>
            <a:r>
              <a:rPr sz="3450" spc="110" dirty="0"/>
              <a:t> </a:t>
            </a:r>
            <a:r>
              <a:rPr sz="3450" spc="130" dirty="0"/>
              <a:t>page,</a:t>
            </a:r>
            <a:r>
              <a:rPr sz="3450" spc="-90" dirty="0"/>
              <a:t> </a:t>
            </a:r>
            <a:r>
              <a:rPr sz="3450" spc="180" dirty="0"/>
              <a:t>inside</a:t>
            </a:r>
            <a:r>
              <a:rPr sz="3450" spc="-90" dirty="0"/>
              <a:t> </a:t>
            </a:r>
            <a:r>
              <a:rPr sz="3450" spc="200" dirty="0"/>
              <a:t>the</a:t>
            </a:r>
            <a:r>
              <a:rPr sz="3450" spc="-90" dirty="0"/>
              <a:t> </a:t>
            </a:r>
            <a:r>
              <a:rPr sz="3450" spc="130" dirty="0"/>
              <a:t>&lt;style&gt;</a:t>
            </a:r>
            <a:r>
              <a:rPr sz="3450" spc="-90" dirty="0"/>
              <a:t> </a:t>
            </a:r>
            <a:r>
              <a:rPr sz="3450" spc="165" dirty="0"/>
              <a:t>tag,</a:t>
            </a:r>
            <a:r>
              <a:rPr sz="3450" spc="-90" dirty="0"/>
              <a:t> </a:t>
            </a:r>
            <a:r>
              <a:rPr sz="3450" spc="155" dirty="0"/>
              <a:t>like</a:t>
            </a:r>
            <a:r>
              <a:rPr sz="3450" spc="-90" dirty="0"/>
              <a:t> </a:t>
            </a:r>
            <a:r>
              <a:rPr sz="3450" spc="180" dirty="0"/>
              <a:t>this:</a:t>
            </a:r>
            <a:endParaRPr sz="34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060" y="4478758"/>
            <a:ext cx="12164678" cy="42170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6488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40" dirty="0"/>
              <a:t>External</a:t>
            </a:r>
            <a:r>
              <a:rPr sz="5200" spc="-170" dirty="0"/>
              <a:t> </a:t>
            </a:r>
            <a:r>
              <a:rPr sz="5200" spc="210" dirty="0"/>
              <a:t>Style</a:t>
            </a:r>
            <a:r>
              <a:rPr sz="5200" spc="-165" dirty="0"/>
              <a:t> </a:t>
            </a:r>
            <a:r>
              <a:rPr sz="5200" spc="204" dirty="0"/>
              <a:t>Sheet</a:t>
            </a:r>
            <a:endParaRPr sz="5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37668" y="2590417"/>
            <a:ext cx="11130915" cy="59499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686435">
              <a:lnSpc>
                <a:spcPts val="4200"/>
              </a:lnSpc>
              <a:spcBef>
                <a:spcPts val="310"/>
              </a:spcBef>
            </a:pPr>
            <a:r>
              <a:rPr sz="3550" spc="185" dirty="0">
                <a:solidFill>
                  <a:srgbClr val="323332"/>
                </a:solidFill>
                <a:latin typeface="Arial MT"/>
                <a:cs typeface="Arial MT"/>
              </a:rPr>
              <a:t>An</a:t>
            </a:r>
            <a:r>
              <a:rPr sz="355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85" dirty="0">
                <a:solidFill>
                  <a:srgbClr val="323332"/>
                </a:solidFill>
                <a:latin typeface="Arial MT"/>
                <a:cs typeface="Arial MT"/>
              </a:rPr>
              <a:t>external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85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80" dirty="0">
                <a:solidFill>
                  <a:srgbClr val="323332"/>
                </a:solidFill>
                <a:latin typeface="Arial MT"/>
                <a:cs typeface="Arial MT"/>
              </a:rPr>
              <a:t>sheet</a:t>
            </a:r>
            <a:r>
              <a:rPr sz="355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70" dirty="0">
                <a:solidFill>
                  <a:srgbClr val="323332"/>
                </a:solidFill>
                <a:latin typeface="Arial MT"/>
                <a:cs typeface="Arial MT"/>
              </a:rPr>
              <a:t>is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80" dirty="0">
                <a:solidFill>
                  <a:srgbClr val="323332"/>
                </a:solidFill>
                <a:latin typeface="Arial MT"/>
                <a:cs typeface="Arial MT"/>
              </a:rPr>
              <a:t>ideal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10" dirty="0">
                <a:solidFill>
                  <a:srgbClr val="323332"/>
                </a:solidFill>
                <a:latin typeface="Arial MT"/>
                <a:cs typeface="Arial MT"/>
              </a:rPr>
              <a:t>when</a:t>
            </a:r>
            <a:r>
              <a:rPr sz="355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0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85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70" dirty="0">
                <a:solidFill>
                  <a:srgbClr val="323332"/>
                </a:solidFill>
                <a:latin typeface="Arial MT"/>
                <a:cs typeface="Arial MT"/>
              </a:rPr>
              <a:t>is </a:t>
            </a:r>
            <a:r>
              <a:rPr sz="3550" spc="-97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95" dirty="0">
                <a:solidFill>
                  <a:srgbClr val="323332"/>
                </a:solidFill>
                <a:latin typeface="Arial MT"/>
                <a:cs typeface="Arial MT"/>
              </a:rPr>
              <a:t>applied</a:t>
            </a:r>
            <a:r>
              <a:rPr sz="355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29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70" dirty="0">
                <a:solidFill>
                  <a:srgbClr val="323332"/>
                </a:solidFill>
                <a:latin typeface="Arial MT"/>
                <a:cs typeface="Arial MT"/>
              </a:rPr>
              <a:t>many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30" dirty="0">
                <a:solidFill>
                  <a:srgbClr val="323332"/>
                </a:solidFill>
                <a:latin typeface="Arial MT"/>
                <a:cs typeface="Arial MT"/>
              </a:rPr>
              <a:t>pages.</a:t>
            </a:r>
            <a:endParaRPr sz="3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950">
              <a:latin typeface="Arial MT"/>
              <a:cs typeface="Arial MT"/>
            </a:endParaRPr>
          </a:p>
          <a:p>
            <a:pPr marL="12700" marR="5080">
              <a:lnSpc>
                <a:spcPts val="4200"/>
              </a:lnSpc>
            </a:pPr>
            <a:r>
              <a:rPr sz="3550" spc="160" dirty="0">
                <a:solidFill>
                  <a:srgbClr val="323332"/>
                </a:solidFill>
                <a:latin typeface="Arial MT"/>
                <a:cs typeface="Arial MT"/>
              </a:rPr>
              <a:t>With an </a:t>
            </a:r>
            <a:r>
              <a:rPr sz="3550" spc="185" dirty="0">
                <a:solidFill>
                  <a:srgbClr val="323332"/>
                </a:solidFill>
                <a:latin typeface="Arial MT"/>
                <a:cs typeface="Arial MT"/>
              </a:rPr>
              <a:t>external style </a:t>
            </a:r>
            <a:r>
              <a:rPr sz="3550" spc="170" dirty="0">
                <a:solidFill>
                  <a:srgbClr val="323332"/>
                </a:solidFill>
                <a:latin typeface="Arial MT"/>
                <a:cs typeface="Arial MT"/>
              </a:rPr>
              <a:t>sheet, </a:t>
            </a:r>
            <a:r>
              <a:rPr sz="3550" spc="155" dirty="0">
                <a:solidFill>
                  <a:srgbClr val="323332"/>
                </a:solidFill>
                <a:latin typeface="Arial MT"/>
                <a:cs typeface="Arial MT"/>
              </a:rPr>
              <a:t>you </a:t>
            </a:r>
            <a:r>
              <a:rPr sz="3550" spc="220" dirty="0">
                <a:solidFill>
                  <a:srgbClr val="323332"/>
                </a:solidFill>
                <a:latin typeface="Arial MT"/>
                <a:cs typeface="Arial MT"/>
              </a:rPr>
              <a:t>can </a:t>
            </a:r>
            <a:r>
              <a:rPr sz="3550" spc="180" dirty="0">
                <a:solidFill>
                  <a:srgbClr val="323332"/>
                </a:solidFill>
                <a:latin typeface="Arial MT"/>
                <a:cs typeface="Arial MT"/>
              </a:rPr>
              <a:t>change </a:t>
            </a:r>
            <a:r>
              <a:rPr sz="3550" spc="200" dirty="0">
                <a:solidFill>
                  <a:srgbClr val="323332"/>
                </a:solidFill>
                <a:latin typeface="Arial MT"/>
                <a:cs typeface="Arial MT"/>
              </a:rPr>
              <a:t>the </a:t>
            </a:r>
            <a:r>
              <a:rPr sz="3550" spc="20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00" dirty="0">
                <a:solidFill>
                  <a:srgbClr val="323332"/>
                </a:solidFill>
                <a:latin typeface="Arial MT"/>
                <a:cs typeface="Arial MT"/>
              </a:rPr>
              <a:t>look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90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3550" spc="3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60" dirty="0">
                <a:solidFill>
                  <a:srgbClr val="323332"/>
                </a:solidFill>
                <a:latin typeface="Arial MT"/>
                <a:cs typeface="Arial MT"/>
              </a:rPr>
              <a:t>an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00" dirty="0">
                <a:solidFill>
                  <a:srgbClr val="323332"/>
                </a:solidFill>
                <a:latin typeface="Arial MT"/>
                <a:cs typeface="Arial MT"/>
              </a:rPr>
              <a:t>entire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85" dirty="0">
                <a:solidFill>
                  <a:srgbClr val="323332"/>
                </a:solidFill>
                <a:latin typeface="Arial MT"/>
                <a:cs typeface="Arial MT"/>
              </a:rPr>
              <a:t>Web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90" dirty="0">
                <a:solidFill>
                  <a:srgbClr val="323332"/>
                </a:solidFill>
                <a:latin typeface="Arial MT"/>
                <a:cs typeface="Arial MT"/>
              </a:rPr>
              <a:t>site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80" dirty="0">
                <a:solidFill>
                  <a:srgbClr val="323332"/>
                </a:solidFill>
                <a:latin typeface="Arial MT"/>
                <a:cs typeface="Arial MT"/>
              </a:rPr>
              <a:t>by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04" dirty="0">
                <a:solidFill>
                  <a:srgbClr val="323332"/>
                </a:solidFill>
                <a:latin typeface="Arial MT"/>
                <a:cs typeface="Arial MT"/>
              </a:rPr>
              <a:t>changing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00" dirty="0">
                <a:solidFill>
                  <a:srgbClr val="323332"/>
                </a:solidFill>
                <a:latin typeface="Arial MT"/>
                <a:cs typeface="Arial MT"/>
              </a:rPr>
              <a:t>just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70" dirty="0">
                <a:solidFill>
                  <a:srgbClr val="323332"/>
                </a:solidFill>
                <a:latin typeface="Arial MT"/>
                <a:cs typeface="Arial MT"/>
              </a:rPr>
              <a:t>one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40" dirty="0">
                <a:solidFill>
                  <a:srgbClr val="323332"/>
                </a:solidFill>
                <a:latin typeface="Arial MT"/>
                <a:cs typeface="Arial MT"/>
              </a:rPr>
              <a:t>file.</a:t>
            </a:r>
            <a:endParaRPr sz="3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50">
              <a:latin typeface="Arial MT"/>
              <a:cs typeface="Arial MT"/>
            </a:endParaRPr>
          </a:p>
          <a:p>
            <a:pPr marL="12700" marR="647700" indent="113030">
              <a:lnSpc>
                <a:spcPts val="4200"/>
              </a:lnSpc>
            </a:pPr>
            <a:r>
              <a:rPr sz="3550" spc="150" dirty="0">
                <a:solidFill>
                  <a:srgbClr val="323332"/>
                </a:solidFill>
                <a:latin typeface="Arial MT"/>
                <a:cs typeface="Arial MT"/>
              </a:rPr>
              <a:t>Each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65" dirty="0">
                <a:solidFill>
                  <a:srgbClr val="323332"/>
                </a:solidFill>
                <a:latin typeface="Arial MT"/>
                <a:cs typeface="Arial MT"/>
              </a:rPr>
              <a:t>page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90" dirty="0">
                <a:solidFill>
                  <a:srgbClr val="323332"/>
                </a:solidFill>
                <a:latin typeface="Arial MT"/>
                <a:cs typeface="Arial MT"/>
              </a:rPr>
              <a:t>must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95" dirty="0">
                <a:solidFill>
                  <a:srgbClr val="323332"/>
                </a:solidFill>
                <a:latin typeface="Arial MT"/>
                <a:cs typeface="Arial MT"/>
              </a:rPr>
              <a:t>include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45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00" dirty="0">
                <a:solidFill>
                  <a:srgbClr val="323332"/>
                </a:solidFill>
                <a:latin typeface="Arial MT"/>
                <a:cs typeface="Arial MT"/>
              </a:rPr>
              <a:t>link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29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0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85" dirty="0">
                <a:solidFill>
                  <a:srgbClr val="323332"/>
                </a:solidFill>
                <a:latin typeface="Arial MT"/>
                <a:cs typeface="Arial MT"/>
              </a:rPr>
              <a:t>style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80" dirty="0">
                <a:solidFill>
                  <a:srgbClr val="323332"/>
                </a:solidFill>
                <a:latin typeface="Arial MT"/>
                <a:cs typeface="Arial MT"/>
              </a:rPr>
              <a:t>sheet </a:t>
            </a:r>
            <a:r>
              <a:rPr sz="3550" spc="-969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45" dirty="0">
                <a:solidFill>
                  <a:srgbClr val="323332"/>
                </a:solidFill>
                <a:latin typeface="Arial MT"/>
                <a:cs typeface="Arial MT"/>
              </a:rPr>
              <a:t>with</a:t>
            </a:r>
            <a:r>
              <a:rPr sz="355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0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35" dirty="0">
                <a:solidFill>
                  <a:srgbClr val="323332"/>
                </a:solidFill>
                <a:latin typeface="Arial MT"/>
                <a:cs typeface="Arial MT"/>
              </a:rPr>
              <a:t>&lt;link&gt;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55" dirty="0">
                <a:solidFill>
                  <a:srgbClr val="323332"/>
                </a:solidFill>
                <a:latin typeface="Arial MT"/>
                <a:cs typeface="Arial MT"/>
              </a:rPr>
              <a:t>tag.</a:t>
            </a:r>
            <a:endParaRPr sz="3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550" spc="114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55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35" dirty="0">
                <a:solidFill>
                  <a:srgbClr val="323332"/>
                </a:solidFill>
                <a:latin typeface="Arial MT"/>
                <a:cs typeface="Arial MT"/>
              </a:rPr>
              <a:t>&lt;link&gt;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10" dirty="0">
                <a:solidFill>
                  <a:srgbClr val="323332"/>
                </a:solidFill>
                <a:latin typeface="Arial MT"/>
                <a:cs typeface="Arial MT"/>
              </a:rPr>
              <a:t>tag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65" dirty="0">
                <a:solidFill>
                  <a:srgbClr val="323332"/>
                </a:solidFill>
                <a:latin typeface="Arial MT"/>
                <a:cs typeface="Arial MT"/>
              </a:rPr>
              <a:t>goes</a:t>
            </a:r>
            <a:r>
              <a:rPr sz="355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80" dirty="0">
                <a:solidFill>
                  <a:srgbClr val="323332"/>
                </a:solidFill>
                <a:latin typeface="Arial MT"/>
                <a:cs typeface="Arial MT"/>
              </a:rPr>
              <a:t>inside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0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55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180" dirty="0">
                <a:solidFill>
                  <a:srgbClr val="323332"/>
                </a:solidFill>
                <a:latin typeface="Arial MT"/>
                <a:cs typeface="Arial MT"/>
              </a:rPr>
              <a:t>head</a:t>
            </a:r>
            <a:r>
              <a:rPr sz="355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50" spc="210" dirty="0">
                <a:solidFill>
                  <a:srgbClr val="323332"/>
                </a:solidFill>
                <a:latin typeface="Arial MT"/>
                <a:cs typeface="Arial MT"/>
              </a:rPr>
              <a:t>section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143396"/>
            <a:ext cx="6488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40" dirty="0"/>
              <a:t>External</a:t>
            </a:r>
            <a:r>
              <a:rPr sz="5200" spc="-170" dirty="0"/>
              <a:t> </a:t>
            </a:r>
            <a:r>
              <a:rPr sz="5200" spc="210" dirty="0"/>
              <a:t>Style</a:t>
            </a:r>
            <a:r>
              <a:rPr sz="5200" spc="-165" dirty="0"/>
              <a:t> </a:t>
            </a:r>
            <a:r>
              <a:rPr sz="5200" spc="204" dirty="0"/>
              <a:t>Sheet</a:t>
            </a:r>
            <a:endParaRPr sz="5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37668" y="2572246"/>
            <a:ext cx="10214610" cy="5706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95" dirty="0">
                <a:solidFill>
                  <a:srgbClr val="323332"/>
                </a:solidFill>
                <a:latin typeface="Arial MT"/>
                <a:cs typeface="Arial MT"/>
              </a:rPr>
              <a:t>Your</a:t>
            </a:r>
            <a:r>
              <a:rPr sz="35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35" dirty="0">
                <a:solidFill>
                  <a:srgbClr val="323332"/>
                </a:solidFill>
                <a:latin typeface="Arial MT"/>
                <a:cs typeface="Arial MT"/>
              </a:rPr>
              <a:t>&lt;link&gt;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10" dirty="0">
                <a:solidFill>
                  <a:srgbClr val="323332"/>
                </a:solidFill>
                <a:latin typeface="Arial MT"/>
                <a:cs typeface="Arial MT"/>
              </a:rPr>
              <a:t>tag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75" dirty="0">
                <a:solidFill>
                  <a:srgbClr val="323332"/>
                </a:solidFill>
                <a:latin typeface="Arial MT"/>
                <a:cs typeface="Arial MT"/>
              </a:rPr>
              <a:t>needs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4" dirty="0">
                <a:solidFill>
                  <a:srgbClr val="323332"/>
                </a:solidFill>
                <a:latin typeface="Arial MT"/>
                <a:cs typeface="Arial MT"/>
              </a:rPr>
              <a:t>three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4" dirty="0">
                <a:solidFill>
                  <a:srgbClr val="323332"/>
                </a:solidFill>
                <a:latin typeface="Arial MT"/>
                <a:cs typeface="Arial MT"/>
              </a:rPr>
              <a:t>attributes:</a:t>
            </a:r>
            <a:endParaRPr sz="3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Arial MT"/>
              <a:cs typeface="Arial MT"/>
            </a:endParaRPr>
          </a:p>
          <a:p>
            <a:pPr marL="12700" marR="76835">
              <a:lnSpc>
                <a:spcPts val="4000"/>
              </a:lnSpc>
            </a:pPr>
            <a:r>
              <a:rPr sz="3500" spc="200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10" dirty="0">
                <a:solidFill>
                  <a:srgbClr val="9B4B41"/>
                </a:solidFill>
                <a:latin typeface="Arial MT"/>
                <a:cs typeface="Arial MT"/>
              </a:rPr>
              <a:t>type</a:t>
            </a:r>
            <a:r>
              <a:rPr sz="3500" spc="-95" dirty="0">
                <a:solidFill>
                  <a:srgbClr val="9B4B41"/>
                </a:solidFill>
                <a:latin typeface="Arial MT"/>
                <a:cs typeface="Arial MT"/>
              </a:rPr>
              <a:t> </a:t>
            </a:r>
            <a:r>
              <a:rPr sz="3500" spc="215" dirty="0">
                <a:solidFill>
                  <a:srgbClr val="323332"/>
                </a:solidFill>
                <a:latin typeface="Arial MT"/>
                <a:cs typeface="Arial MT"/>
              </a:rPr>
              <a:t>attribute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5" dirty="0">
                <a:solidFill>
                  <a:srgbClr val="323332"/>
                </a:solidFill>
                <a:latin typeface="Arial MT"/>
                <a:cs typeface="Arial MT"/>
              </a:rPr>
              <a:t>that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0" dirty="0">
                <a:solidFill>
                  <a:srgbClr val="323332"/>
                </a:solidFill>
                <a:latin typeface="Arial MT"/>
                <a:cs typeface="Arial MT"/>
              </a:rPr>
              <a:t>should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50" dirty="0">
                <a:solidFill>
                  <a:srgbClr val="323332"/>
                </a:solidFill>
                <a:latin typeface="Arial MT"/>
                <a:cs typeface="Arial MT"/>
              </a:rPr>
              <a:t>always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0" dirty="0">
                <a:solidFill>
                  <a:srgbClr val="323332"/>
                </a:solidFill>
                <a:latin typeface="Arial MT"/>
                <a:cs typeface="Arial MT"/>
              </a:rPr>
              <a:t>be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80" dirty="0">
                <a:solidFill>
                  <a:srgbClr val="323332"/>
                </a:solidFill>
                <a:latin typeface="Arial MT"/>
                <a:cs typeface="Arial MT"/>
              </a:rPr>
              <a:t>equal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5" dirty="0">
                <a:solidFill>
                  <a:srgbClr val="323332"/>
                </a:solidFill>
                <a:latin typeface="Arial MT"/>
                <a:cs typeface="Arial MT"/>
              </a:rPr>
              <a:t>to: </a:t>
            </a:r>
            <a:r>
              <a:rPr sz="3500" spc="-95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29" dirty="0">
                <a:solidFill>
                  <a:srgbClr val="9B4B41"/>
                </a:solidFill>
                <a:latin typeface="Arial MT"/>
                <a:cs typeface="Arial MT"/>
              </a:rPr>
              <a:t>“text/css”</a:t>
            </a:r>
            <a:endParaRPr sz="3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50">
              <a:latin typeface="Arial MT"/>
              <a:cs typeface="Arial MT"/>
            </a:endParaRPr>
          </a:p>
          <a:p>
            <a:pPr marL="12700" marR="5080">
              <a:lnSpc>
                <a:spcPts val="4000"/>
              </a:lnSpc>
              <a:tabLst>
                <a:tab pos="5956300" algn="l"/>
              </a:tabLst>
            </a:pPr>
            <a:r>
              <a:rPr sz="3500" spc="200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5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0" dirty="0">
                <a:solidFill>
                  <a:srgbClr val="9B4B41"/>
                </a:solidFill>
                <a:latin typeface="Arial MT"/>
                <a:cs typeface="Arial MT"/>
              </a:rPr>
              <a:t>rel</a:t>
            </a:r>
            <a:r>
              <a:rPr sz="3500" spc="-85" dirty="0">
                <a:solidFill>
                  <a:srgbClr val="9B4B41"/>
                </a:solidFill>
                <a:latin typeface="Arial MT"/>
                <a:cs typeface="Arial MT"/>
              </a:rPr>
              <a:t> </a:t>
            </a:r>
            <a:r>
              <a:rPr sz="3500" spc="215" dirty="0">
                <a:solidFill>
                  <a:srgbClr val="323332"/>
                </a:solidFill>
                <a:latin typeface="Arial MT"/>
                <a:cs typeface="Arial MT"/>
              </a:rPr>
              <a:t>attribute</a:t>
            </a:r>
            <a:r>
              <a:rPr sz="35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5" dirty="0">
                <a:solidFill>
                  <a:srgbClr val="323332"/>
                </a:solidFill>
                <a:latin typeface="Arial MT"/>
                <a:cs typeface="Arial MT"/>
              </a:rPr>
              <a:t>that</a:t>
            </a:r>
            <a:r>
              <a:rPr sz="3500" spc="-8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0" dirty="0">
                <a:solidFill>
                  <a:srgbClr val="323332"/>
                </a:solidFill>
                <a:latin typeface="Arial MT"/>
                <a:cs typeface="Arial MT"/>
              </a:rPr>
              <a:t>should	</a:t>
            </a:r>
            <a:r>
              <a:rPr sz="3500" spc="150" dirty="0">
                <a:solidFill>
                  <a:srgbClr val="323332"/>
                </a:solidFill>
                <a:latin typeface="Arial MT"/>
                <a:cs typeface="Arial MT"/>
              </a:rPr>
              <a:t>always</a:t>
            </a:r>
            <a:r>
              <a:rPr sz="35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0" dirty="0">
                <a:solidFill>
                  <a:srgbClr val="323332"/>
                </a:solidFill>
                <a:latin typeface="Arial MT"/>
                <a:cs typeface="Arial MT"/>
              </a:rPr>
              <a:t>be</a:t>
            </a:r>
            <a:r>
              <a:rPr sz="35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80" dirty="0">
                <a:solidFill>
                  <a:srgbClr val="323332"/>
                </a:solidFill>
                <a:latin typeface="Arial MT"/>
                <a:cs typeface="Arial MT"/>
              </a:rPr>
              <a:t>equal</a:t>
            </a:r>
            <a:r>
              <a:rPr sz="35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25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3500" spc="-10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30" dirty="0">
                <a:solidFill>
                  <a:srgbClr val="323332"/>
                </a:solidFill>
                <a:latin typeface="Arial MT"/>
                <a:cs typeface="Arial MT"/>
              </a:rPr>
              <a:t>: </a:t>
            </a:r>
            <a:r>
              <a:rPr sz="3500" spc="-96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25" dirty="0">
                <a:solidFill>
                  <a:srgbClr val="9B4B41"/>
                </a:solidFill>
                <a:latin typeface="Arial MT"/>
                <a:cs typeface="Arial MT"/>
              </a:rPr>
              <a:t>“stylesheet”</a:t>
            </a:r>
            <a:endParaRPr sz="3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50">
              <a:latin typeface="Arial MT"/>
              <a:cs typeface="Arial MT"/>
            </a:endParaRPr>
          </a:p>
          <a:p>
            <a:pPr marL="12700" marR="666750">
              <a:lnSpc>
                <a:spcPts val="4000"/>
              </a:lnSpc>
              <a:tabLst>
                <a:tab pos="4514850" algn="l"/>
              </a:tabLst>
            </a:pPr>
            <a:r>
              <a:rPr sz="3500" spc="200" dirty="0">
                <a:solidFill>
                  <a:srgbClr val="323332"/>
                </a:solidFill>
                <a:latin typeface="Arial MT"/>
                <a:cs typeface="Arial MT"/>
              </a:rPr>
              <a:t>A</a:t>
            </a:r>
            <a:r>
              <a:rPr sz="35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0" dirty="0">
                <a:solidFill>
                  <a:srgbClr val="9B4B41"/>
                </a:solidFill>
                <a:latin typeface="Arial MT"/>
                <a:cs typeface="Arial MT"/>
              </a:rPr>
              <a:t>href</a:t>
            </a:r>
            <a:r>
              <a:rPr sz="3500" spc="320" dirty="0">
                <a:solidFill>
                  <a:srgbClr val="9B4B41"/>
                </a:solidFill>
                <a:latin typeface="Arial MT"/>
                <a:cs typeface="Arial MT"/>
              </a:rPr>
              <a:t> </a:t>
            </a:r>
            <a:r>
              <a:rPr sz="3500" spc="215" dirty="0">
                <a:solidFill>
                  <a:srgbClr val="323332"/>
                </a:solidFill>
                <a:latin typeface="Arial MT"/>
                <a:cs typeface="Arial MT"/>
              </a:rPr>
              <a:t>attribute</a:t>
            </a:r>
            <a:r>
              <a:rPr sz="3500" spc="-8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5" dirty="0">
                <a:solidFill>
                  <a:srgbClr val="323332"/>
                </a:solidFill>
                <a:latin typeface="Arial MT"/>
                <a:cs typeface="Arial MT"/>
              </a:rPr>
              <a:t>that	</a:t>
            </a:r>
            <a:r>
              <a:rPr sz="3500" spc="190" dirty="0">
                <a:solidFill>
                  <a:srgbClr val="323332"/>
                </a:solidFill>
                <a:latin typeface="Arial MT"/>
                <a:cs typeface="Arial MT"/>
              </a:rPr>
              <a:t>should</a:t>
            </a:r>
            <a:r>
              <a:rPr sz="35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15" dirty="0">
                <a:solidFill>
                  <a:srgbClr val="323332"/>
                </a:solidFill>
                <a:latin typeface="Arial MT"/>
                <a:cs typeface="Arial MT"/>
              </a:rPr>
              <a:t>point</a:t>
            </a:r>
            <a:r>
              <a:rPr sz="3500" spc="-114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25" dirty="0">
                <a:solidFill>
                  <a:srgbClr val="323332"/>
                </a:solidFill>
                <a:latin typeface="Arial MT"/>
                <a:cs typeface="Arial MT"/>
              </a:rPr>
              <a:t>to</a:t>
            </a:r>
            <a:r>
              <a:rPr sz="35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0" dirty="0">
                <a:solidFill>
                  <a:srgbClr val="323332"/>
                </a:solidFill>
                <a:latin typeface="Arial MT"/>
                <a:cs typeface="Arial MT"/>
              </a:rPr>
              <a:t>the</a:t>
            </a:r>
            <a:r>
              <a:rPr sz="3500" spc="-11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10" dirty="0">
                <a:solidFill>
                  <a:srgbClr val="323332"/>
                </a:solidFill>
                <a:latin typeface="Arial MT"/>
                <a:cs typeface="Arial MT"/>
              </a:rPr>
              <a:t>web </a:t>
            </a:r>
            <a:r>
              <a:rPr sz="3500" spc="-96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00" dirty="0">
                <a:solidFill>
                  <a:srgbClr val="323332"/>
                </a:solidFill>
                <a:latin typeface="Arial MT"/>
                <a:cs typeface="Arial MT"/>
              </a:rPr>
              <a:t>address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90" dirty="0">
                <a:solidFill>
                  <a:srgbClr val="323332"/>
                </a:solidFill>
                <a:latin typeface="Arial MT"/>
                <a:cs typeface="Arial MT"/>
              </a:rPr>
              <a:t>of</a:t>
            </a:r>
            <a:r>
              <a:rPr sz="3500" spc="3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210" dirty="0">
                <a:solidFill>
                  <a:srgbClr val="323332"/>
                </a:solidFill>
                <a:latin typeface="Arial MT"/>
                <a:cs typeface="Arial MT"/>
              </a:rPr>
              <a:t>your</a:t>
            </a:r>
            <a:r>
              <a:rPr sz="3500" spc="-10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35" dirty="0">
                <a:solidFill>
                  <a:srgbClr val="323332"/>
                </a:solidFill>
                <a:latin typeface="Arial MT"/>
                <a:cs typeface="Arial MT"/>
              </a:rPr>
              <a:t>CSS</a:t>
            </a:r>
            <a:r>
              <a:rPr sz="3500" spc="-9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3500" spc="185" dirty="0">
                <a:solidFill>
                  <a:srgbClr val="323332"/>
                </a:solidFill>
                <a:latin typeface="Arial MT"/>
                <a:cs typeface="Arial MT"/>
              </a:rPr>
              <a:t>file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1143396"/>
            <a:ext cx="6488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40" dirty="0">
                <a:latin typeface="Arial MT"/>
                <a:cs typeface="Arial MT"/>
              </a:rPr>
              <a:t>External</a:t>
            </a:r>
            <a:r>
              <a:rPr sz="5200" spc="-170" dirty="0">
                <a:latin typeface="Arial MT"/>
                <a:cs typeface="Arial MT"/>
              </a:rPr>
              <a:t> </a:t>
            </a:r>
            <a:r>
              <a:rPr sz="5200" spc="210" dirty="0">
                <a:latin typeface="Arial MT"/>
                <a:cs typeface="Arial MT"/>
              </a:rPr>
              <a:t>Style</a:t>
            </a:r>
            <a:r>
              <a:rPr sz="5200" spc="-165" dirty="0">
                <a:latin typeface="Arial MT"/>
                <a:cs typeface="Arial MT"/>
              </a:rPr>
              <a:t> </a:t>
            </a:r>
            <a:r>
              <a:rPr sz="5200" spc="204" dirty="0">
                <a:latin typeface="Arial MT"/>
                <a:cs typeface="Arial MT"/>
              </a:rPr>
              <a:t>Sheet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668" y="2569344"/>
            <a:ext cx="7888605" cy="14274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439"/>
              </a:spcBef>
            </a:pPr>
            <a:r>
              <a:rPr sz="4700" spc="110" dirty="0">
                <a:solidFill>
                  <a:srgbClr val="323332"/>
                </a:solidFill>
                <a:latin typeface="Arial MT"/>
                <a:cs typeface="Arial MT"/>
              </a:rPr>
              <a:t>Your</a:t>
            </a:r>
            <a:r>
              <a:rPr sz="4700" spc="-14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165" dirty="0">
                <a:solidFill>
                  <a:srgbClr val="323332"/>
                </a:solidFill>
                <a:latin typeface="Arial MT"/>
                <a:cs typeface="Arial MT"/>
              </a:rPr>
              <a:t>&lt;link&gt;</a:t>
            </a:r>
            <a:r>
              <a:rPr sz="4700" spc="-14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65" dirty="0">
                <a:solidFill>
                  <a:srgbClr val="323332"/>
                </a:solidFill>
                <a:latin typeface="Arial MT"/>
                <a:cs typeface="Arial MT"/>
              </a:rPr>
              <a:t>tag</a:t>
            </a:r>
            <a:r>
              <a:rPr sz="4700" spc="-14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15" dirty="0">
                <a:solidFill>
                  <a:srgbClr val="323332"/>
                </a:solidFill>
                <a:latin typeface="Arial MT"/>
                <a:cs typeface="Arial MT"/>
              </a:rPr>
              <a:t>needs</a:t>
            </a:r>
            <a:r>
              <a:rPr sz="4700" spc="-145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60" dirty="0">
                <a:solidFill>
                  <a:srgbClr val="323332"/>
                </a:solidFill>
                <a:latin typeface="Arial MT"/>
                <a:cs typeface="Arial MT"/>
              </a:rPr>
              <a:t>three </a:t>
            </a:r>
            <a:r>
              <a:rPr sz="4700" spc="-1290" dirty="0">
                <a:solidFill>
                  <a:srgbClr val="323332"/>
                </a:solidFill>
                <a:latin typeface="Arial MT"/>
                <a:cs typeface="Arial MT"/>
              </a:rPr>
              <a:t> </a:t>
            </a:r>
            <a:r>
              <a:rPr sz="4700" spc="260" dirty="0">
                <a:solidFill>
                  <a:srgbClr val="323332"/>
                </a:solidFill>
                <a:latin typeface="Arial MT"/>
                <a:cs typeface="Arial MT"/>
              </a:rPr>
              <a:t>attributes:</a:t>
            </a:r>
            <a:endParaRPr sz="4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537" y="5324287"/>
            <a:ext cx="11593724" cy="14164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25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764</Words>
  <Application>Microsoft Office PowerPoint</Application>
  <PresentationFormat>Custom</PresentationFormat>
  <Paragraphs>134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 MT</vt:lpstr>
      <vt:lpstr>Calibri</vt:lpstr>
      <vt:lpstr>Trebuchet MS</vt:lpstr>
      <vt:lpstr>Office Theme</vt:lpstr>
      <vt:lpstr>Cascading Style Sheets</vt:lpstr>
      <vt:lpstr>What is CSS?</vt:lpstr>
      <vt:lpstr>CSS How To...</vt:lpstr>
      <vt:lpstr>Inline style</vt:lpstr>
      <vt:lpstr>PowerPoint Presentation</vt:lpstr>
      <vt:lpstr>Internal Style Sheet</vt:lpstr>
      <vt:lpstr>External Style Sheet</vt:lpstr>
      <vt:lpstr>External Style Sheet</vt:lpstr>
      <vt:lpstr>PowerPoint Presentation</vt:lpstr>
      <vt:lpstr>External CSS file</vt:lpstr>
      <vt:lpstr>CSS file</vt:lpstr>
      <vt:lpstr>External Style Sheet</vt:lpstr>
      <vt:lpstr>CSS Syntax</vt:lpstr>
      <vt:lpstr>CSS Syntax</vt:lpstr>
      <vt:lpstr>CSS Example</vt:lpstr>
      <vt:lpstr>CSS id Selector</vt:lpstr>
      <vt:lpstr>CSS id Selector</vt:lpstr>
      <vt:lpstr>CSS id Selector</vt:lpstr>
      <vt:lpstr>CSS id Selector</vt:lpstr>
      <vt:lpstr>CSS class Selector</vt:lpstr>
      <vt:lpstr>CSS class Selector</vt:lpstr>
      <vt:lpstr>PowerPoint Presentation</vt:lpstr>
      <vt:lpstr>CSS group Selector</vt:lpstr>
      <vt:lpstr>CSS group Selector</vt:lpstr>
      <vt:lpstr>Summary</vt:lpstr>
      <vt:lpstr>CSS Comment</vt:lpstr>
      <vt:lpstr>CSS Background</vt:lpstr>
      <vt:lpstr>Background Color</vt:lpstr>
      <vt:lpstr>Background Color</vt:lpstr>
      <vt:lpstr>Color Picker</vt:lpstr>
      <vt:lpstr>Background Image</vt:lpstr>
      <vt:lpstr>Background Image</vt:lpstr>
      <vt:lpstr>Background Image</vt:lpstr>
      <vt:lpstr>Background Image position</vt:lpstr>
      <vt:lpstr>Background Image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cp:lastModifiedBy>Sandeep Satapathy</cp:lastModifiedBy>
  <cp:revision>1</cp:revision>
  <dcterms:created xsi:type="dcterms:W3CDTF">2021-08-27T04:24:01Z</dcterms:created>
  <dcterms:modified xsi:type="dcterms:W3CDTF">2021-09-10T13:05:36Z</dcterms:modified>
</cp:coreProperties>
</file>