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39.xml" ContentType="application/vnd.openxmlformats-officedocument.presentationml.slide+xml"/>
  <Override PartName="/ppt/slides/slide65.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56.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38.xml" ContentType="application/vnd.openxmlformats-officedocument.presentationml.slide+xml"/>
  <Override PartName="/ppt/slides/slide27.xml" ContentType="application/vnd.openxmlformats-officedocument.presentationml.slide+xml"/>
  <Override PartName="/ppt/slides/slide25.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6.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12.xml" ContentType="application/vnd.openxmlformats-officedocument.presentationml.slide+xml"/>
  <Override PartName="/ppt/slides/slide7.xml" ContentType="application/vnd.openxmlformats-officedocument.presentationml.slide+xml"/>
  <Override PartName="/ppt/slides/slide14.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0.xml" ContentType="application/vnd.openxmlformats-officedocument.presentationml.slide+xml"/>
  <Override PartName="/ppt/slides/slide13.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19.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Masters/slideMaster1.xml" ContentType="application/vnd.openxmlformats-officedocument.presentationml.slideMaster+xml"/>
  <Override PartName="/ppt/notesSlides/notesSlide1.xml" ContentType="application/vnd.openxmlformats-officedocument.presentationml.notesSlid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5.xml" ContentType="application/vnd.openxmlformats-officedocument.presentationml.slideLayout+xml"/>
  <Override PartName="/ppt/slideLayouts/slideLayout9.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sldIdLst>
    <p:sldId id="256" r:id="rId2"/>
    <p:sldId id="272" r:id="rId3"/>
    <p:sldId id="280" r:id="rId4"/>
    <p:sldId id="273" r:id="rId5"/>
    <p:sldId id="274" r:id="rId6"/>
    <p:sldId id="275" r:id="rId7"/>
    <p:sldId id="276" r:id="rId8"/>
    <p:sldId id="277" r:id="rId9"/>
    <p:sldId id="278" r:id="rId10"/>
    <p:sldId id="317" r:id="rId11"/>
    <p:sldId id="279" r:id="rId12"/>
    <p:sldId id="281" r:id="rId13"/>
    <p:sldId id="282" r:id="rId14"/>
    <p:sldId id="283" r:id="rId15"/>
    <p:sldId id="284" r:id="rId16"/>
    <p:sldId id="285" r:id="rId17"/>
    <p:sldId id="286" r:id="rId18"/>
    <p:sldId id="287" r:id="rId19"/>
    <p:sldId id="288" r:id="rId20"/>
    <p:sldId id="289" r:id="rId21"/>
    <p:sldId id="290" r:id="rId22"/>
    <p:sldId id="291" r:id="rId23"/>
    <p:sldId id="292" r:id="rId24"/>
    <p:sldId id="324" r:id="rId25"/>
    <p:sldId id="325" r:id="rId26"/>
    <p:sldId id="293" r:id="rId27"/>
    <p:sldId id="294" r:id="rId28"/>
    <p:sldId id="295" r:id="rId29"/>
    <p:sldId id="326" r:id="rId30"/>
    <p:sldId id="327" r:id="rId31"/>
    <p:sldId id="296" r:id="rId32"/>
    <p:sldId id="297" r:id="rId33"/>
    <p:sldId id="298" r:id="rId34"/>
    <p:sldId id="300" r:id="rId35"/>
    <p:sldId id="301" r:id="rId36"/>
    <p:sldId id="302" r:id="rId37"/>
    <p:sldId id="303" r:id="rId38"/>
    <p:sldId id="304" r:id="rId39"/>
    <p:sldId id="305" r:id="rId40"/>
    <p:sldId id="306" r:id="rId41"/>
    <p:sldId id="307" r:id="rId42"/>
    <p:sldId id="308" r:id="rId43"/>
    <p:sldId id="309" r:id="rId44"/>
    <p:sldId id="311" r:id="rId45"/>
    <p:sldId id="312" r:id="rId46"/>
    <p:sldId id="313" r:id="rId47"/>
    <p:sldId id="314" r:id="rId48"/>
    <p:sldId id="315" r:id="rId49"/>
    <p:sldId id="316" r:id="rId50"/>
    <p:sldId id="319" r:id="rId51"/>
    <p:sldId id="318" r:id="rId52"/>
    <p:sldId id="320" r:id="rId53"/>
    <p:sldId id="321" r:id="rId54"/>
    <p:sldId id="322" r:id="rId55"/>
    <p:sldId id="323" r:id="rId56"/>
    <p:sldId id="264" r:id="rId57"/>
    <p:sldId id="265" r:id="rId58"/>
    <p:sldId id="266" r:id="rId59"/>
    <p:sldId id="268" r:id="rId60"/>
    <p:sldId id="270" r:id="rId61"/>
    <p:sldId id="269" r:id="rId62"/>
    <p:sldId id="271" r:id="rId63"/>
    <p:sldId id="267" r:id="rId64"/>
    <p:sldId id="328" r:id="rId65"/>
    <p:sldId id="329"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2" autoAdjust="0"/>
    <p:restoredTop sz="94660"/>
  </p:normalViewPr>
  <p:slideViewPr>
    <p:cSldViewPr>
      <p:cViewPr>
        <p:scale>
          <a:sx n="66" d="100"/>
          <a:sy n="66" d="100"/>
        </p:scale>
        <p:origin x="-1446" y="-1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customXml" Target="../customXml/item3.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customXml" Target="../customXml/item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AB2022-751E-4779-9BC7-2422511A0D93}" type="datetimeFigureOut">
              <a:rPr lang="en-IN" smtClean="0"/>
              <a:t>28-07-2020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9613DE-CA96-497F-B389-156CAFC5C6EB}" type="slidenum">
              <a:rPr lang="en-IN" smtClean="0"/>
              <a:t>‹#›</a:t>
            </a:fld>
            <a:endParaRPr lang="en-IN"/>
          </a:p>
        </p:txBody>
      </p:sp>
    </p:spTree>
    <p:extLst>
      <p:ext uri="{BB962C8B-B14F-4D97-AF65-F5344CB8AC3E}">
        <p14:creationId xmlns:p14="http://schemas.microsoft.com/office/powerpoint/2010/main" val="2866589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0082D8E2-F79B-4E43-8DD6-CED29A5EEE6C}" type="slidenum">
              <a:rPr lang="en-US">
                <a:latin typeface="Arial" charset="0"/>
              </a:rPr>
              <a:pPr/>
              <a:t>16</a:t>
            </a:fld>
            <a:endParaRPr lang="en-US">
              <a:latin typeface="Arial"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p:spPr>
        <p:txBody>
          <a:bodyPr/>
          <a:lstStyle/>
          <a:p>
            <a:pPr eaLnBrk="1" hangingPunct="1"/>
            <a:endParaRPr lang="en-US"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688986F-4640-441D-BA4D-970150B7D254}" type="datetimeFigureOut">
              <a:rPr lang="en-IN" smtClean="0"/>
              <a:t>28-07-2020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05A356-A190-4E4B-B680-D3E9EE144500}" type="slidenum">
              <a:rPr lang="en-IN" smtClean="0"/>
              <a:t>‹#›</a:t>
            </a:fld>
            <a:endParaRPr lang="en-IN"/>
          </a:p>
        </p:txBody>
      </p:sp>
    </p:spTree>
    <p:extLst>
      <p:ext uri="{BB962C8B-B14F-4D97-AF65-F5344CB8AC3E}">
        <p14:creationId xmlns:p14="http://schemas.microsoft.com/office/powerpoint/2010/main" val="3199278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688986F-4640-441D-BA4D-970150B7D254}" type="datetimeFigureOut">
              <a:rPr lang="en-IN" smtClean="0"/>
              <a:t>28-07-2020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05A356-A190-4E4B-B680-D3E9EE144500}" type="slidenum">
              <a:rPr lang="en-IN" smtClean="0"/>
              <a:t>‹#›</a:t>
            </a:fld>
            <a:endParaRPr lang="en-IN"/>
          </a:p>
        </p:txBody>
      </p:sp>
    </p:spTree>
    <p:extLst>
      <p:ext uri="{BB962C8B-B14F-4D97-AF65-F5344CB8AC3E}">
        <p14:creationId xmlns:p14="http://schemas.microsoft.com/office/powerpoint/2010/main" val="1832785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688986F-4640-441D-BA4D-970150B7D254}" type="datetimeFigureOut">
              <a:rPr lang="en-IN" smtClean="0"/>
              <a:t>28-07-2020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05A356-A190-4E4B-B680-D3E9EE144500}" type="slidenum">
              <a:rPr lang="en-IN" smtClean="0"/>
              <a:t>‹#›</a:t>
            </a:fld>
            <a:endParaRPr lang="en-IN"/>
          </a:p>
        </p:txBody>
      </p:sp>
    </p:spTree>
    <p:extLst>
      <p:ext uri="{BB962C8B-B14F-4D97-AF65-F5344CB8AC3E}">
        <p14:creationId xmlns:p14="http://schemas.microsoft.com/office/powerpoint/2010/main" val="1066687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688986F-4640-441D-BA4D-970150B7D254}" type="datetimeFigureOut">
              <a:rPr lang="en-IN" smtClean="0"/>
              <a:t>28-07-2020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05A356-A190-4E4B-B680-D3E9EE144500}" type="slidenum">
              <a:rPr lang="en-IN" smtClean="0"/>
              <a:t>‹#›</a:t>
            </a:fld>
            <a:endParaRPr lang="en-IN"/>
          </a:p>
        </p:txBody>
      </p:sp>
    </p:spTree>
    <p:extLst>
      <p:ext uri="{BB962C8B-B14F-4D97-AF65-F5344CB8AC3E}">
        <p14:creationId xmlns:p14="http://schemas.microsoft.com/office/powerpoint/2010/main" val="652152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88986F-4640-441D-BA4D-970150B7D254}" type="datetimeFigureOut">
              <a:rPr lang="en-IN" smtClean="0"/>
              <a:t>28-07-2020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05A356-A190-4E4B-B680-D3E9EE144500}" type="slidenum">
              <a:rPr lang="en-IN" smtClean="0"/>
              <a:t>‹#›</a:t>
            </a:fld>
            <a:endParaRPr lang="en-IN"/>
          </a:p>
        </p:txBody>
      </p:sp>
    </p:spTree>
    <p:extLst>
      <p:ext uri="{BB962C8B-B14F-4D97-AF65-F5344CB8AC3E}">
        <p14:creationId xmlns:p14="http://schemas.microsoft.com/office/powerpoint/2010/main" val="1559485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688986F-4640-441D-BA4D-970150B7D254}" type="datetimeFigureOut">
              <a:rPr lang="en-IN" smtClean="0"/>
              <a:t>28-07-2020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05A356-A190-4E4B-B680-D3E9EE144500}" type="slidenum">
              <a:rPr lang="en-IN" smtClean="0"/>
              <a:t>‹#›</a:t>
            </a:fld>
            <a:endParaRPr lang="en-IN"/>
          </a:p>
        </p:txBody>
      </p:sp>
    </p:spTree>
    <p:extLst>
      <p:ext uri="{BB962C8B-B14F-4D97-AF65-F5344CB8AC3E}">
        <p14:creationId xmlns:p14="http://schemas.microsoft.com/office/powerpoint/2010/main" val="3874218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688986F-4640-441D-BA4D-970150B7D254}" type="datetimeFigureOut">
              <a:rPr lang="en-IN" smtClean="0"/>
              <a:t>28-07-2020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505A356-A190-4E4B-B680-D3E9EE144500}" type="slidenum">
              <a:rPr lang="en-IN" smtClean="0"/>
              <a:t>‹#›</a:t>
            </a:fld>
            <a:endParaRPr lang="en-IN"/>
          </a:p>
        </p:txBody>
      </p:sp>
    </p:spTree>
    <p:extLst>
      <p:ext uri="{BB962C8B-B14F-4D97-AF65-F5344CB8AC3E}">
        <p14:creationId xmlns:p14="http://schemas.microsoft.com/office/powerpoint/2010/main" val="3628236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688986F-4640-441D-BA4D-970150B7D254}" type="datetimeFigureOut">
              <a:rPr lang="en-IN" smtClean="0"/>
              <a:t>28-07-2020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505A356-A190-4E4B-B680-D3E9EE144500}" type="slidenum">
              <a:rPr lang="en-IN" smtClean="0"/>
              <a:t>‹#›</a:t>
            </a:fld>
            <a:endParaRPr lang="en-IN"/>
          </a:p>
        </p:txBody>
      </p:sp>
    </p:spTree>
    <p:extLst>
      <p:ext uri="{BB962C8B-B14F-4D97-AF65-F5344CB8AC3E}">
        <p14:creationId xmlns:p14="http://schemas.microsoft.com/office/powerpoint/2010/main" val="2241862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88986F-4640-441D-BA4D-970150B7D254}" type="datetimeFigureOut">
              <a:rPr lang="en-IN" smtClean="0"/>
              <a:t>28-07-2020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505A356-A190-4E4B-B680-D3E9EE144500}" type="slidenum">
              <a:rPr lang="en-IN" smtClean="0"/>
              <a:t>‹#›</a:t>
            </a:fld>
            <a:endParaRPr lang="en-IN"/>
          </a:p>
        </p:txBody>
      </p:sp>
    </p:spTree>
    <p:extLst>
      <p:ext uri="{BB962C8B-B14F-4D97-AF65-F5344CB8AC3E}">
        <p14:creationId xmlns:p14="http://schemas.microsoft.com/office/powerpoint/2010/main" val="3777150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88986F-4640-441D-BA4D-970150B7D254}" type="datetimeFigureOut">
              <a:rPr lang="en-IN" smtClean="0"/>
              <a:t>28-07-2020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05A356-A190-4E4B-B680-D3E9EE144500}" type="slidenum">
              <a:rPr lang="en-IN" smtClean="0"/>
              <a:t>‹#›</a:t>
            </a:fld>
            <a:endParaRPr lang="en-IN"/>
          </a:p>
        </p:txBody>
      </p:sp>
    </p:spTree>
    <p:extLst>
      <p:ext uri="{BB962C8B-B14F-4D97-AF65-F5344CB8AC3E}">
        <p14:creationId xmlns:p14="http://schemas.microsoft.com/office/powerpoint/2010/main" val="493316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88986F-4640-441D-BA4D-970150B7D254}" type="datetimeFigureOut">
              <a:rPr lang="en-IN" smtClean="0"/>
              <a:t>28-07-2020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05A356-A190-4E4B-B680-D3E9EE144500}" type="slidenum">
              <a:rPr lang="en-IN" smtClean="0"/>
              <a:t>‹#›</a:t>
            </a:fld>
            <a:endParaRPr lang="en-IN"/>
          </a:p>
        </p:txBody>
      </p:sp>
    </p:spTree>
    <p:extLst>
      <p:ext uri="{BB962C8B-B14F-4D97-AF65-F5344CB8AC3E}">
        <p14:creationId xmlns:p14="http://schemas.microsoft.com/office/powerpoint/2010/main" val="609398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88986F-4640-441D-BA4D-970150B7D254}" type="datetimeFigureOut">
              <a:rPr lang="en-IN" smtClean="0"/>
              <a:t>28-07-2020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05A356-A190-4E4B-B680-D3E9EE144500}" type="slidenum">
              <a:rPr lang="en-IN" smtClean="0"/>
              <a:t>‹#›</a:t>
            </a:fld>
            <a:endParaRPr lang="en-IN"/>
          </a:p>
        </p:txBody>
      </p:sp>
    </p:spTree>
    <p:extLst>
      <p:ext uri="{BB962C8B-B14F-4D97-AF65-F5344CB8AC3E}">
        <p14:creationId xmlns:p14="http://schemas.microsoft.com/office/powerpoint/2010/main" val="36226642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png"/><Relationship Id="rId4"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Module 1 : </a:t>
            </a:r>
            <a:r>
              <a:rPr lang="en-IN" smtClean="0"/>
              <a:t>Parallelism Fundamentals</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966400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smtClean="0"/>
              <a:t>Overview of Parallel Computing, Architectural Demands and Trends</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450839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Evolution of Parallel architecture</a:t>
            </a:r>
            <a:endParaRPr lang="en-IN" dirty="0"/>
          </a:p>
        </p:txBody>
      </p:sp>
      <p:sp>
        <p:nvSpPr>
          <p:cNvPr id="3" name="Content Placeholder 2"/>
          <p:cNvSpPr>
            <a:spLocks noGrp="1"/>
          </p:cNvSpPr>
          <p:nvPr>
            <p:ph idx="1"/>
          </p:nvPr>
        </p:nvSpPr>
        <p:spPr>
          <a:xfrm>
            <a:off x="467544" y="1484784"/>
            <a:ext cx="8229600" cy="5257800"/>
          </a:xfrm>
        </p:spPr>
        <p:txBody>
          <a:bodyPr>
            <a:normAutofit fontScale="62500" lnSpcReduction="20000"/>
          </a:bodyPr>
          <a:lstStyle/>
          <a:p>
            <a:r>
              <a:rPr lang="en-IN" dirty="0" smtClean="0"/>
              <a:t>Stored Program Concept </a:t>
            </a:r>
          </a:p>
          <a:p>
            <a:endParaRPr lang="en-IN" dirty="0"/>
          </a:p>
          <a:p>
            <a:r>
              <a:rPr lang="en-IN" dirty="0" smtClean="0"/>
              <a:t>ILP (Pipelining) (SISD)</a:t>
            </a:r>
          </a:p>
          <a:p>
            <a:endParaRPr lang="en-IN" dirty="0"/>
          </a:p>
          <a:p>
            <a:r>
              <a:rPr lang="en-IN" dirty="0" smtClean="0"/>
              <a:t>TLP</a:t>
            </a:r>
          </a:p>
          <a:p>
            <a:endParaRPr lang="en-IN" dirty="0"/>
          </a:p>
          <a:p>
            <a:r>
              <a:rPr lang="en-IN" dirty="0" smtClean="0"/>
              <a:t>OOP (Out-of Order Processors)</a:t>
            </a:r>
          </a:p>
          <a:p>
            <a:endParaRPr lang="en-IN" dirty="0"/>
          </a:p>
          <a:p>
            <a:r>
              <a:rPr lang="en-IN" dirty="0" smtClean="0"/>
              <a:t>Vector Processors (SIMD)</a:t>
            </a:r>
          </a:p>
          <a:p>
            <a:endParaRPr lang="en-IN" dirty="0"/>
          </a:p>
          <a:p>
            <a:r>
              <a:rPr lang="en-IN" dirty="0" smtClean="0"/>
              <a:t>Simultaneous Multi-Threading (SMT)</a:t>
            </a:r>
          </a:p>
          <a:p>
            <a:endParaRPr lang="en-IN" dirty="0"/>
          </a:p>
          <a:p>
            <a:r>
              <a:rPr lang="en-IN" dirty="0" smtClean="0"/>
              <a:t>Multi-core Processors (MIMD)</a:t>
            </a:r>
          </a:p>
          <a:p>
            <a:endParaRPr lang="en-IN" dirty="0"/>
          </a:p>
          <a:p>
            <a:r>
              <a:rPr lang="en-IN" dirty="0" smtClean="0"/>
              <a:t>SIMT Architectures (GPU)</a:t>
            </a:r>
          </a:p>
          <a:p>
            <a:endParaRPr lang="en-IN" dirty="0"/>
          </a:p>
          <a:p>
            <a:r>
              <a:rPr lang="en-IN" dirty="0" smtClean="0"/>
              <a:t>Multi-node systems (With multiple cores, </a:t>
            </a:r>
            <a:r>
              <a:rPr lang="en-IN" dirty="0" err="1" smtClean="0"/>
              <a:t>GPUetc</a:t>
            </a:r>
            <a:r>
              <a:rPr lang="en-IN" dirty="0" smtClean="0"/>
              <a:t>) </a:t>
            </a:r>
            <a:r>
              <a:rPr lang="en-IN" dirty="0" smtClean="0">
                <a:sym typeface="Wingdings" pitchFamily="2" charset="2"/>
              </a:rPr>
              <a:t>Distributed</a:t>
            </a:r>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a:p>
        </p:txBody>
      </p:sp>
    </p:spTree>
    <p:extLst>
      <p:ext uri="{BB962C8B-B14F-4D97-AF65-F5344CB8AC3E}">
        <p14:creationId xmlns:p14="http://schemas.microsoft.com/office/powerpoint/2010/main" val="25866363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Stored Program Computers</a:t>
            </a:r>
          </a:p>
        </p:txBody>
      </p:sp>
      <p:pic>
        <p:nvPicPr>
          <p:cNvPr id="7171"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143000" y="1981200"/>
            <a:ext cx="7315200" cy="4495800"/>
          </a:xfrm>
        </p:spPr>
      </p:pic>
    </p:spTree>
    <p:extLst>
      <p:ext uri="{BB962C8B-B14F-4D97-AF65-F5344CB8AC3E}">
        <p14:creationId xmlns:p14="http://schemas.microsoft.com/office/powerpoint/2010/main" val="7886058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CPU Fundamentals</a:t>
            </a:r>
          </a:p>
        </p:txBody>
      </p:sp>
      <p:sp>
        <p:nvSpPr>
          <p:cNvPr id="8195" name="Rectangle 3"/>
          <p:cNvSpPr>
            <a:spLocks noGrp="1" noChangeArrowheads="1"/>
          </p:cNvSpPr>
          <p:nvPr>
            <p:ph type="body" idx="1"/>
          </p:nvPr>
        </p:nvSpPr>
        <p:spPr>
          <a:xfrm>
            <a:off x="1143000" y="2209800"/>
            <a:ext cx="7010400" cy="4114800"/>
          </a:xfrm>
        </p:spPr>
        <p:txBody>
          <a:bodyPr/>
          <a:lstStyle/>
          <a:p>
            <a:pPr eaLnBrk="1" hangingPunct="1"/>
            <a:r>
              <a:rPr lang="en-US" sz="2800" smtClean="0"/>
              <a:t>Primary function is to execute Instructions</a:t>
            </a:r>
          </a:p>
          <a:p>
            <a:pPr eaLnBrk="1" hangingPunct="1"/>
            <a:r>
              <a:rPr lang="en-US" sz="2800" smtClean="0"/>
              <a:t>Program Execution Steps</a:t>
            </a:r>
          </a:p>
          <a:p>
            <a:pPr lvl="1" eaLnBrk="1" hangingPunct="1"/>
            <a:r>
              <a:rPr lang="en-US" sz="2400" smtClean="0"/>
              <a:t>CPU transfers instructions and i/p data from main memory to registers in the CPU</a:t>
            </a:r>
          </a:p>
          <a:p>
            <a:pPr lvl="1" eaLnBrk="1" hangingPunct="1"/>
            <a:r>
              <a:rPr lang="en-US" sz="2400" smtClean="0"/>
              <a:t>CPU executes instruction in their stored sequence (unless altered explicitly)</a:t>
            </a:r>
          </a:p>
          <a:p>
            <a:pPr lvl="1" eaLnBrk="1" hangingPunct="1"/>
            <a:r>
              <a:rPr lang="en-US" sz="2400" smtClean="0"/>
              <a:t>CPU transfers o/p data from CPU registers to main memory</a:t>
            </a:r>
          </a:p>
          <a:p>
            <a:pPr eaLnBrk="1" hangingPunct="1"/>
            <a:endParaRPr lang="en-US" sz="2800" smtClean="0"/>
          </a:p>
        </p:txBody>
      </p:sp>
    </p:spTree>
    <p:extLst>
      <p:ext uri="{BB962C8B-B14F-4D97-AF65-F5344CB8AC3E}">
        <p14:creationId xmlns:p14="http://schemas.microsoft.com/office/powerpoint/2010/main" val="32859433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Program Execution</a:t>
            </a:r>
          </a:p>
        </p:txBody>
      </p:sp>
      <p:sp>
        <p:nvSpPr>
          <p:cNvPr id="9219" name="Rectangle 3"/>
          <p:cNvSpPr>
            <a:spLocks noGrp="1" noChangeArrowheads="1"/>
          </p:cNvSpPr>
          <p:nvPr>
            <p:ph type="body" idx="1"/>
          </p:nvPr>
        </p:nvSpPr>
        <p:spPr/>
        <p:txBody>
          <a:bodyPr/>
          <a:lstStyle/>
          <a:p>
            <a:pPr eaLnBrk="1" hangingPunct="1"/>
            <a:endParaRPr lang="en-US" smtClean="0"/>
          </a:p>
        </p:txBody>
      </p:sp>
      <p:pic>
        <p:nvPicPr>
          <p:cNvPr id="9220" name="Picture 4"/>
          <p:cNvPicPr>
            <a:picLocks noChangeAspect="1" noChangeArrowheads="1"/>
          </p:cNvPicPr>
          <p:nvPr/>
        </p:nvPicPr>
        <p:blipFill>
          <a:blip r:embed="rId2">
            <a:extLst>
              <a:ext uri="{28A0092B-C50C-407E-A947-70E740481C1C}">
                <a14:useLocalDpi xmlns:a14="http://schemas.microsoft.com/office/drawing/2010/main" val="0"/>
              </a:ext>
            </a:extLst>
          </a:blip>
          <a:srcRect b="18791"/>
          <a:stretch>
            <a:fillRect/>
          </a:stretch>
        </p:blipFill>
        <p:spPr bwMode="auto">
          <a:xfrm>
            <a:off x="533400" y="1752600"/>
            <a:ext cx="8001000" cy="425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74095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6"/>
          <p:cNvSpPr>
            <a:spLocks noGrp="1" noChangeArrowheads="1"/>
          </p:cNvSpPr>
          <p:nvPr>
            <p:ph type="ctrTitle"/>
          </p:nvPr>
        </p:nvSpPr>
        <p:spPr/>
        <p:txBody>
          <a:bodyPr/>
          <a:lstStyle/>
          <a:p>
            <a:pPr eaLnBrk="1" hangingPunct="1"/>
            <a:r>
              <a:rPr lang="en-US" smtClean="0"/>
              <a:t>Single Core Processors</a:t>
            </a:r>
          </a:p>
        </p:txBody>
      </p:sp>
      <p:sp>
        <p:nvSpPr>
          <p:cNvPr id="10243" name="Rectangle 7"/>
          <p:cNvSpPr>
            <a:spLocks noGrp="1" noChangeArrowheads="1"/>
          </p:cNvSpPr>
          <p:nvPr>
            <p:ph type="subTitle" idx="1"/>
          </p:nvPr>
        </p:nvSpPr>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37548113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t>Single-core computer</a:t>
            </a:r>
          </a:p>
        </p:txBody>
      </p:sp>
      <p:graphicFrame>
        <p:nvGraphicFramePr>
          <p:cNvPr id="11267" name="Object 3"/>
          <p:cNvGraphicFramePr>
            <a:graphicFrameLocks noGrp="1" noChangeAspect="1"/>
          </p:cNvGraphicFramePr>
          <p:nvPr>
            <p:ph idx="1"/>
          </p:nvPr>
        </p:nvGraphicFramePr>
        <p:xfrm>
          <a:off x="762000" y="2027238"/>
          <a:ext cx="7213600" cy="4525962"/>
        </p:xfrm>
        <a:graphic>
          <a:graphicData uri="http://schemas.openxmlformats.org/presentationml/2006/ole">
            <mc:AlternateContent xmlns:mc="http://schemas.openxmlformats.org/markup-compatibility/2006">
              <mc:Choice xmlns:v="urn:schemas-microsoft-com:vml" Requires="v">
                <p:oleObj spid="_x0000_s1066" name="Paint Shop Pro Image" r:id="rId4" imgW="9687805" imgH="6078049" progId="PaintShopPro">
                  <p:embed/>
                </p:oleObj>
              </mc:Choice>
              <mc:Fallback>
                <p:oleObj name="Paint Shop Pro Image" r:id="rId4" imgW="9687805" imgH="6078049" progId="PaintShopPro">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2027238"/>
                        <a:ext cx="7213600"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68" name="Rectangle 4"/>
          <p:cNvSpPr>
            <a:spLocks noChangeArrowheads="1"/>
          </p:cNvSpPr>
          <p:nvPr/>
        </p:nvSpPr>
        <p:spPr bwMode="auto">
          <a:xfrm>
            <a:off x="1295400" y="2057400"/>
            <a:ext cx="2819400" cy="2362200"/>
          </a:xfrm>
          <a:prstGeom prst="rect">
            <a:avLst/>
          </a:prstGeom>
          <a:noFill/>
          <a:ln w="254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extLst>
      <p:ext uri="{BB962C8B-B14F-4D97-AF65-F5344CB8AC3E}">
        <p14:creationId xmlns:p14="http://schemas.microsoft.com/office/powerpoint/2010/main" val="8372865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ctrTitle"/>
          </p:nvPr>
        </p:nvSpPr>
        <p:spPr/>
        <p:txBody>
          <a:bodyPr/>
          <a:lstStyle/>
          <a:p>
            <a:pPr eaLnBrk="1" hangingPunct="1"/>
            <a:r>
              <a:rPr lang="en-US" smtClean="0"/>
              <a:t>Un-pipelined Data Path</a:t>
            </a:r>
          </a:p>
        </p:txBody>
      </p:sp>
      <p:sp>
        <p:nvSpPr>
          <p:cNvPr id="12291" name="Rectangle 3"/>
          <p:cNvSpPr>
            <a:spLocks noGrp="1" noChangeArrowheads="1"/>
          </p:cNvSpPr>
          <p:nvPr>
            <p:ph type="subTitle" idx="1"/>
          </p:nvPr>
        </p:nvSpPr>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16882969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IN" smtClean="0"/>
              <a:t>Single Processor Core</a:t>
            </a:r>
          </a:p>
        </p:txBody>
      </p:sp>
      <p:sp>
        <p:nvSpPr>
          <p:cNvPr id="13315" name="Content Placeholder 2"/>
          <p:cNvSpPr>
            <a:spLocks noGrp="1"/>
          </p:cNvSpPr>
          <p:nvPr>
            <p:ph idx="1"/>
          </p:nvPr>
        </p:nvSpPr>
        <p:spPr/>
        <p:txBody>
          <a:bodyPr/>
          <a:lstStyle/>
          <a:p>
            <a:pPr eaLnBrk="1" hangingPunct="1"/>
            <a:r>
              <a:rPr lang="en-IN" smtClean="0"/>
              <a:t>Two Parts : Control Unit and Data Path</a:t>
            </a:r>
          </a:p>
          <a:p>
            <a:pPr eaLnBrk="1" hangingPunct="1"/>
            <a:r>
              <a:rPr lang="en-IN" smtClean="0"/>
              <a:t>Data Path</a:t>
            </a:r>
          </a:p>
          <a:p>
            <a:pPr eaLnBrk="1" hangingPunct="1"/>
            <a:endParaRPr lang="en-IN" smtClean="0"/>
          </a:p>
          <a:p>
            <a:pPr eaLnBrk="1" hangingPunct="1"/>
            <a:endParaRPr lang="en-IN" smtClean="0"/>
          </a:p>
          <a:p>
            <a:pPr eaLnBrk="1" hangingPunct="1"/>
            <a:r>
              <a:rPr lang="en-IN" smtClean="0"/>
              <a:t>Control Unit</a:t>
            </a:r>
          </a:p>
          <a:p>
            <a:pPr lvl="1" eaLnBrk="1" hangingPunct="1"/>
            <a:r>
              <a:rPr lang="en-IN" smtClean="0"/>
              <a:t>Unit to control the Data path</a:t>
            </a:r>
          </a:p>
          <a:p>
            <a:pPr eaLnBrk="1" hangingPunct="1"/>
            <a:endParaRPr lang="en-IN" smtClean="0"/>
          </a:p>
          <a:p>
            <a:pPr eaLnBrk="1" hangingPunct="1"/>
            <a:endParaRPr lang="en-IN" smtClean="0"/>
          </a:p>
          <a:p>
            <a:pPr eaLnBrk="1" hangingPunct="1"/>
            <a:endParaRPr lang="en-IN" smtClean="0"/>
          </a:p>
          <a:p>
            <a:pPr eaLnBrk="1" hangingPunct="1"/>
            <a:endParaRPr lang="en-IN" smtClean="0"/>
          </a:p>
        </p:txBody>
      </p:sp>
      <p:pic>
        <p:nvPicPr>
          <p:cNvPr id="133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150" y="2924175"/>
            <a:ext cx="8267700" cy="100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16338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p:txBody>
          <a:bodyPr/>
          <a:lstStyle/>
          <a:p>
            <a:pPr eaLnBrk="1" hangingPunct="1"/>
            <a:r>
              <a:rPr lang="en-US" smtClean="0"/>
              <a:t>Pipelining</a:t>
            </a:r>
          </a:p>
        </p:txBody>
      </p:sp>
      <p:sp>
        <p:nvSpPr>
          <p:cNvPr id="14339" name="Rectangle 4"/>
          <p:cNvSpPr>
            <a:spLocks noGrp="1" noChangeArrowheads="1"/>
          </p:cNvSpPr>
          <p:nvPr>
            <p:ph type="subTitle" idx="1"/>
          </p:nvPr>
        </p:nvSpPr>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21218606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Motivation</a:t>
            </a:r>
            <a:endParaRPr lang="en-IN" dirty="0"/>
          </a:p>
        </p:txBody>
      </p:sp>
      <p:sp>
        <p:nvSpPr>
          <p:cNvPr id="3" name="Content Placeholder 2"/>
          <p:cNvSpPr>
            <a:spLocks noGrp="1"/>
          </p:cNvSpPr>
          <p:nvPr>
            <p:ph idx="1"/>
          </p:nvPr>
        </p:nvSpPr>
        <p:spPr/>
        <p:txBody>
          <a:bodyPr/>
          <a:lstStyle/>
          <a:p>
            <a:r>
              <a:rPr lang="en-IN" dirty="0" smtClean="0"/>
              <a:t>With respect to both hardware and software,</a:t>
            </a:r>
          </a:p>
          <a:p>
            <a:pPr lvl="1"/>
            <a:r>
              <a:rPr lang="en-IN" dirty="0" smtClean="0"/>
              <a:t>Road blocks to improve performance with serial code / single </a:t>
            </a:r>
            <a:r>
              <a:rPr lang="en-IN" dirty="0" err="1" smtClean="0"/>
              <a:t>uni</a:t>
            </a:r>
            <a:r>
              <a:rPr lang="en-IN" dirty="0" smtClean="0"/>
              <a:t>-core systems</a:t>
            </a:r>
          </a:p>
          <a:p>
            <a:pPr lvl="1"/>
            <a:endParaRPr lang="en-IN" dirty="0"/>
          </a:p>
          <a:p>
            <a:pPr lvl="1"/>
            <a:r>
              <a:rPr lang="en-IN" dirty="0" smtClean="0"/>
              <a:t>Hardware has to support parallelism for improved performance</a:t>
            </a:r>
          </a:p>
          <a:p>
            <a:pPr lvl="1"/>
            <a:endParaRPr lang="en-IN" dirty="0"/>
          </a:p>
          <a:p>
            <a:pPr lvl="1"/>
            <a:r>
              <a:rPr lang="en-IN" dirty="0" smtClean="0"/>
              <a:t>Software has to be able to offer parallelism (in terms of codes, compilers </a:t>
            </a:r>
            <a:r>
              <a:rPr lang="en-IN" dirty="0" err="1" smtClean="0"/>
              <a:t>etc</a:t>
            </a:r>
            <a:r>
              <a:rPr lang="en-IN" dirty="0" smtClean="0"/>
              <a:t>)</a:t>
            </a:r>
            <a:endParaRPr lang="en-IN" dirty="0"/>
          </a:p>
        </p:txBody>
      </p:sp>
    </p:spTree>
    <p:extLst>
      <p:ext uri="{BB962C8B-B14F-4D97-AF65-F5344CB8AC3E}">
        <p14:creationId xmlns:p14="http://schemas.microsoft.com/office/powerpoint/2010/main" val="30507295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IN" smtClean="0"/>
              <a:t>Pipelined Data-path</a:t>
            </a:r>
          </a:p>
        </p:txBody>
      </p:sp>
      <p:pic>
        <p:nvPicPr>
          <p:cNvPr id="15363"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900113" y="1647825"/>
            <a:ext cx="7343775" cy="3381375"/>
          </a:xfrm>
          <a:noFill/>
        </p:spPr>
      </p:pic>
      <p:sp>
        <p:nvSpPr>
          <p:cNvPr id="15364" name="Title 1"/>
          <p:cNvSpPr txBox="1">
            <a:spLocks/>
          </p:cNvSpPr>
          <p:nvPr/>
        </p:nvSpPr>
        <p:spPr bwMode="auto">
          <a:xfrm>
            <a:off x="381000" y="5486400"/>
            <a:ext cx="82296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endParaRPr lang="en-IN" sz="4400">
              <a:solidFill>
                <a:schemeClr val="tx2"/>
              </a:solidFill>
            </a:endParaRPr>
          </a:p>
          <a:p>
            <a:r>
              <a:rPr lang="en-IN" sz="4400">
                <a:solidFill>
                  <a:schemeClr val="tx2"/>
                </a:solidFill>
              </a:rPr>
              <a:t>Include Registers in between to provide ILP (hardware support) </a:t>
            </a:r>
          </a:p>
        </p:txBody>
      </p:sp>
    </p:spTree>
    <p:extLst>
      <p:ext uri="{BB962C8B-B14F-4D97-AF65-F5344CB8AC3E}">
        <p14:creationId xmlns:p14="http://schemas.microsoft.com/office/powerpoint/2010/main" val="15095230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Pipeline Hazards</a:t>
            </a:r>
          </a:p>
        </p:txBody>
      </p:sp>
      <p:sp>
        <p:nvSpPr>
          <p:cNvPr id="16387" name="Rectangle 3"/>
          <p:cNvSpPr>
            <a:spLocks noGrp="1" noChangeArrowheads="1"/>
          </p:cNvSpPr>
          <p:nvPr>
            <p:ph type="body" idx="1"/>
          </p:nvPr>
        </p:nvSpPr>
        <p:spPr/>
        <p:txBody>
          <a:bodyPr/>
          <a:lstStyle/>
          <a:p>
            <a:pPr eaLnBrk="1" hangingPunct="1"/>
            <a:r>
              <a:rPr lang="en-US" dirty="0" smtClean="0"/>
              <a:t>Structural Hazards</a:t>
            </a:r>
          </a:p>
          <a:p>
            <a:pPr eaLnBrk="1" hangingPunct="1"/>
            <a:endParaRPr lang="en-US" dirty="0" smtClean="0"/>
          </a:p>
          <a:p>
            <a:pPr eaLnBrk="1" hangingPunct="1"/>
            <a:r>
              <a:rPr lang="en-US" dirty="0" smtClean="0"/>
              <a:t>Data Hazards</a:t>
            </a:r>
          </a:p>
          <a:p>
            <a:pPr eaLnBrk="1" hangingPunct="1"/>
            <a:endParaRPr lang="en-US" dirty="0" smtClean="0"/>
          </a:p>
          <a:p>
            <a:pPr eaLnBrk="1" hangingPunct="1"/>
            <a:r>
              <a:rPr lang="en-US" dirty="0" smtClean="0"/>
              <a:t>Control Hazards</a:t>
            </a:r>
          </a:p>
        </p:txBody>
      </p:sp>
    </p:spTree>
    <p:extLst>
      <p:ext uri="{BB962C8B-B14F-4D97-AF65-F5344CB8AC3E}">
        <p14:creationId xmlns:p14="http://schemas.microsoft.com/office/powerpoint/2010/main" val="28167235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endParaRPr lang="en-US" smtClean="0"/>
          </a:p>
        </p:txBody>
      </p:sp>
      <p:sp>
        <p:nvSpPr>
          <p:cNvPr id="17411" name="Rectangle 3"/>
          <p:cNvSpPr>
            <a:spLocks noGrp="1" noChangeArrowheads="1"/>
          </p:cNvSpPr>
          <p:nvPr>
            <p:ph type="body" idx="1"/>
          </p:nvPr>
        </p:nvSpPr>
        <p:spPr/>
        <p:txBody>
          <a:bodyPr/>
          <a:lstStyle/>
          <a:p>
            <a:pPr eaLnBrk="1" hangingPunct="1"/>
            <a:endParaRPr lang="en-US" smtClean="0"/>
          </a:p>
        </p:txBody>
      </p:sp>
      <p:pic>
        <p:nvPicPr>
          <p:cNvPr id="174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533400"/>
            <a:ext cx="82296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23139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Pipeline Hazards &amp; Solutions</a:t>
            </a:r>
          </a:p>
        </p:txBody>
      </p:sp>
      <p:sp>
        <p:nvSpPr>
          <p:cNvPr id="18435" name="Rectangle 3"/>
          <p:cNvSpPr>
            <a:spLocks noGrp="1" noChangeArrowheads="1"/>
          </p:cNvSpPr>
          <p:nvPr>
            <p:ph type="body" idx="1"/>
          </p:nvPr>
        </p:nvSpPr>
        <p:spPr/>
        <p:txBody>
          <a:bodyPr/>
          <a:lstStyle/>
          <a:p>
            <a:pPr eaLnBrk="1" hangingPunct="1"/>
            <a:r>
              <a:rPr lang="en-US" dirty="0" smtClean="0"/>
              <a:t>Structural Hazards</a:t>
            </a:r>
          </a:p>
          <a:p>
            <a:pPr lvl="1" eaLnBrk="1" hangingPunct="1"/>
            <a:r>
              <a:rPr lang="en-US" dirty="0" smtClean="0"/>
              <a:t>Redundancy</a:t>
            </a:r>
          </a:p>
          <a:p>
            <a:pPr eaLnBrk="1" hangingPunct="1"/>
            <a:r>
              <a:rPr lang="en-US" dirty="0" smtClean="0"/>
              <a:t>Data Hazards</a:t>
            </a:r>
          </a:p>
          <a:p>
            <a:pPr lvl="1" eaLnBrk="1" hangingPunct="1"/>
            <a:r>
              <a:rPr lang="en-US" dirty="0" smtClean="0"/>
              <a:t>Forwarding, Loop Unrolling</a:t>
            </a:r>
          </a:p>
          <a:p>
            <a:pPr eaLnBrk="1" hangingPunct="1"/>
            <a:r>
              <a:rPr lang="en-US" dirty="0" smtClean="0"/>
              <a:t>Control Hazards</a:t>
            </a:r>
          </a:p>
          <a:p>
            <a:pPr lvl="1" eaLnBrk="1" hangingPunct="1"/>
            <a:r>
              <a:rPr lang="en-US" dirty="0" smtClean="0"/>
              <a:t>Branch Prediction	</a:t>
            </a:r>
          </a:p>
        </p:txBody>
      </p:sp>
    </p:spTree>
    <p:extLst>
      <p:ext uri="{BB962C8B-B14F-4D97-AF65-F5344CB8AC3E}">
        <p14:creationId xmlns:p14="http://schemas.microsoft.com/office/powerpoint/2010/main" val="11932392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Constraints in </a:t>
            </a:r>
            <a:r>
              <a:rPr lang="en-US" dirty="0"/>
              <a:t>I</a:t>
            </a:r>
            <a:r>
              <a:rPr lang="en-US" dirty="0" smtClean="0"/>
              <a:t>n-order Execution</a:t>
            </a:r>
            <a:endParaRPr lang="en-US" dirty="0"/>
          </a:p>
        </p:txBody>
      </p:sp>
      <p:sp>
        <p:nvSpPr>
          <p:cNvPr id="3" name="Content Placeholder 2"/>
          <p:cNvSpPr>
            <a:spLocks noGrp="1"/>
          </p:cNvSpPr>
          <p:nvPr>
            <p:ph idx="1"/>
          </p:nvPr>
        </p:nvSpPr>
        <p:spPr>
          <a:xfrm>
            <a:off x="179512" y="1916832"/>
            <a:ext cx="4042792" cy="2836912"/>
          </a:xfrm>
        </p:spPr>
        <p:txBody>
          <a:bodyPr/>
          <a:lstStyle/>
          <a:p>
            <a:pPr>
              <a:lnSpc>
                <a:spcPct val="90000"/>
              </a:lnSpc>
              <a:buNone/>
            </a:pPr>
            <a:r>
              <a:rPr lang="en-US" b="1" dirty="0"/>
              <a:t>	</a:t>
            </a:r>
            <a:r>
              <a:rPr lang="en-US" b="1" dirty="0" smtClean="0"/>
              <a:t>	Data Hazard</a:t>
            </a:r>
          </a:p>
          <a:p>
            <a:pPr>
              <a:lnSpc>
                <a:spcPct val="90000"/>
              </a:lnSpc>
              <a:buNone/>
            </a:pPr>
            <a:r>
              <a:rPr lang="en-US" dirty="0" smtClean="0"/>
              <a:t>           DIV.D </a:t>
            </a:r>
            <a:r>
              <a:rPr lang="en-US" dirty="0"/>
              <a:t>F0,F2,F4</a:t>
            </a:r>
          </a:p>
          <a:p>
            <a:pPr>
              <a:lnSpc>
                <a:spcPct val="90000"/>
              </a:lnSpc>
              <a:buNone/>
            </a:pPr>
            <a:r>
              <a:rPr lang="en-US" dirty="0"/>
              <a:t>		ADD.D F6,F0,F8</a:t>
            </a:r>
          </a:p>
          <a:p>
            <a:pPr>
              <a:lnSpc>
                <a:spcPct val="90000"/>
              </a:lnSpc>
              <a:buNone/>
            </a:pPr>
            <a:r>
              <a:rPr lang="en-US" dirty="0"/>
              <a:t>		SUB.D </a:t>
            </a:r>
            <a:r>
              <a:rPr lang="en-US" dirty="0" smtClean="0"/>
              <a:t>F1,F3,F5</a:t>
            </a:r>
            <a:endParaRPr lang="en-US" dirty="0"/>
          </a:p>
          <a:p>
            <a:pPr>
              <a:lnSpc>
                <a:spcPct val="90000"/>
              </a:lnSpc>
              <a:buNone/>
            </a:pPr>
            <a:r>
              <a:rPr lang="en-US" dirty="0"/>
              <a:t>		MUL.D F6,F10,F8</a:t>
            </a:r>
          </a:p>
          <a:p>
            <a:endParaRPr lang="en-US" dirty="0"/>
          </a:p>
        </p:txBody>
      </p:sp>
      <p:sp>
        <p:nvSpPr>
          <p:cNvPr id="4" name="Content Placeholder 2"/>
          <p:cNvSpPr txBox="1">
            <a:spLocks/>
          </p:cNvSpPr>
          <p:nvPr/>
        </p:nvSpPr>
        <p:spPr>
          <a:xfrm>
            <a:off x="4652392" y="1916832"/>
            <a:ext cx="4042792" cy="2836912"/>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buFont typeface="Arial" pitchFamily="34" charset="0"/>
              <a:buNone/>
            </a:pPr>
            <a:r>
              <a:rPr lang="en-US" b="1" dirty="0" smtClean="0"/>
              <a:t>		Structural Hazard</a:t>
            </a:r>
          </a:p>
          <a:p>
            <a:pPr>
              <a:lnSpc>
                <a:spcPct val="90000"/>
              </a:lnSpc>
              <a:buFont typeface="Arial" pitchFamily="34" charset="0"/>
              <a:buNone/>
            </a:pPr>
            <a:r>
              <a:rPr lang="en-US" dirty="0"/>
              <a:t>	</a:t>
            </a:r>
            <a:r>
              <a:rPr lang="en-US" dirty="0" smtClean="0"/>
              <a:t>	DIV.D F0,F2,F4</a:t>
            </a:r>
          </a:p>
          <a:p>
            <a:pPr>
              <a:lnSpc>
                <a:spcPct val="90000"/>
              </a:lnSpc>
              <a:buFont typeface="Arial" pitchFamily="34" charset="0"/>
              <a:buNone/>
            </a:pPr>
            <a:r>
              <a:rPr lang="en-US" dirty="0" smtClean="0"/>
              <a:t>		DIV.D F1,F3,F5</a:t>
            </a:r>
          </a:p>
          <a:p>
            <a:pPr>
              <a:lnSpc>
                <a:spcPct val="90000"/>
              </a:lnSpc>
              <a:buFont typeface="Arial" pitchFamily="34" charset="0"/>
              <a:buNone/>
            </a:pPr>
            <a:r>
              <a:rPr lang="en-US" dirty="0"/>
              <a:t>	</a:t>
            </a:r>
            <a:r>
              <a:rPr lang="en-US" dirty="0" smtClean="0"/>
              <a:t>	ADD.D F7,F9,F11</a:t>
            </a:r>
          </a:p>
          <a:p>
            <a:pPr>
              <a:lnSpc>
                <a:spcPct val="90000"/>
              </a:lnSpc>
              <a:buFont typeface="Arial" pitchFamily="34" charset="0"/>
              <a:buNone/>
            </a:pPr>
            <a:r>
              <a:rPr lang="en-US" dirty="0" smtClean="0"/>
              <a:t>		SUB.D F8,F10,F14</a:t>
            </a:r>
          </a:p>
          <a:p>
            <a:pPr>
              <a:lnSpc>
                <a:spcPct val="90000"/>
              </a:lnSpc>
              <a:buFont typeface="Arial" pitchFamily="34" charset="0"/>
              <a:buNone/>
            </a:pPr>
            <a:r>
              <a:rPr lang="en-US" dirty="0" smtClean="0"/>
              <a:t>		MUL.D F6,F10,F8</a:t>
            </a:r>
          </a:p>
          <a:p>
            <a:endParaRPr lang="en-US" dirty="0"/>
          </a:p>
        </p:txBody>
      </p:sp>
    </p:spTree>
    <p:extLst>
      <p:ext uri="{BB962C8B-B14F-4D97-AF65-F5344CB8AC3E}">
        <p14:creationId xmlns:p14="http://schemas.microsoft.com/office/powerpoint/2010/main" val="22996920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sp>
        <p:nvSpPr>
          <p:cNvPr id="4" name="Content Placeholder 2"/>
          <p:cNvSpPr txBox="1">
            <a:spLocks noGrp="1"/>
          </p:cNvSpPr>
          <p:nvPr>
            <p:ph idx="1"/>
          </p:nvPr>
        </p:nvSpPr>
        <p:spPr>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buFont typeface="Arial" pitchFamily="34" charset="0"/>
              <a:buNone/>
            </a:pPr>
            <a:r>
              <a:rPr lang="en-US" b="1" dirty="0" smtClean="0"/>
              <a:t>        Control Hazard</a:t>
            </a:r>
          </a:p>
          <a:p>
            <a:pPr>
              <a:lnSpc>
                <a:spcPct val="90000"/>
              </a:lnSpc>
              <a:buFont typeface="Arial" pitchFamily="34" charset="0"/>
              <a:buNone/>
            </a:pPr>
            <a:r>
              <a:rPr lang="en-US" dirty="0"/>
              <a:t>	</a:t>
            </a:r>
            <a:r>
              <a:rPr lang="en-US" dirty="0" smtClean="0"/>
              <a:t>	</a:t>
            </a:r>
            <a:r>
              <a:rPr lang="en-US" dirty="0" err="1" smtClean="0"/>
              <a:t>Beq</a:t>
            </a:r>
            <a:r>
              <a:rPr lang="en-US" dirty="0" smtClean="0"/>
              <a:t> F0,F2, S1</a:t>
            </a:r>
          </a:p>
          <a:p>
            <a:pPr>
              <a:lnSpc>
                <a:spcPct val="90000"/>
              </a:lnSpc>
              <a:buFont typeface="Arial" pitchFamily="34" charset="0"/>
              <a:buNone/>
            </a:pPr>
            <a:r>
              <a:rPr lang="en-US" dirty="0" smtClean="0"/>
              <a:t>		DIV.D F1,F3,F5</a:t>
            </a:r>
          </a:p>
          <a:p>
            <a:pPr>
              <a:lnSpc>
                <a:spcPct val="90000"/>
              </a:lnSpc>
              <a:buFont typeface="Arial" pitchFamily="34" charset="0"/>
              <a:buNone/>
            </a:pPr>
            <a:r>
              <a:rPr lang="en-US" dirty="0"/>
              <a:t>	</a:t>
            </a:r>
            <a:r>
              <a:rPr lang="en-US" dirty="0" smtClean="0"/>
              <a:t>	ADD.D F6,F0,F8</a:t>
            </a:r>
          </a:p>
          <a:p>
            <a:pPr>
              <a:lnSpc>
                <a:spcPct val="90000"/>
              </a:lnSpc>
              <a:buFont typeface="Arial" pitchFamily="34" charset="0"/>
              <a:buNone/>
            </a:pPr>
            <a:r>
              <a:rPr lang="en-US" dirty="0"/>
              <a:t>	</a:t>
            </a:r>
            <a:r>
              <a:rPr lang="en-US" dirty="0" smtClean="0"/>
              <a:t>	</a:t>
            </a:r>
            <a:r>
              <a:rPr lang="en-US" dirty="0" err="1" smtClean="0"/>
              <a:t>Jmp</a:t>
            </a:r>
            <a:r>
              <a:rPr lang="en-US" dirty="0" smtClean="0"/>
              <a:t> S2</a:t>
            </a:r>
          </a:p>
          <a:p>
            <a:pPr>
              <a:lnSpc>
                <a:spcPct val="90000"/>
              </a:lnSpc>
              <a:buFont typeface="Arial" pitchFamily="34" charset="0"/>
              <a:buNone/>
            </a:pPr>
            <a:r>
              <a:rPr lang="en-US" dirty="0" smtClean="0"/>
              <a:t>	S1:	SUB.D F8,F10,F14</a:t>
            </a:r>
          </a:p>
          <a:p>
            <a:pPr>
              <a:lnSpc>
                <a:spcPct val="90000"/>
              </a:lnSpc>
              <a:buFont typeface="Arial" pitchFamily="34" charset="0"/>
              <a:buNone/>
            </a:pPr>
            <a:r>
              <a:rPr lang="en-US" dirty="0" smtClean="0"/>
              <a:t>     S2:</a:t>
            </a:r>
            <a:r>
              <a:rPr lang="en-US" dirty="0"/>
              <a:t> </a:t>
            </a:r>
            <a:r>
              <a:rPr lang="en-US" smtClean="0"/>
              <a:t>MUL.D F7,F11,F9</a:t>
            </a:r>
            <a:endParaRPr lang="en-US" dirty="0" smtClean="0"/>
          </a:p>
          <a:p>
            <a:endParaRPr lang="en-US" dirty="0"/>
          </a:p>
        </p:txBody>
      </p:sp>
    </p:spTree>
    <p:extLst>
      <p:ext uri="{BB962C8B-B14F-4D97-AF65-F5344CB8AC3E}">
        <p14:creationId xmlns:p14="http://schemas.microsoft.com/office/powerpoint/2010/main" val="21633583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67544" y="188640"/>
            <a:ext cx="8229600" cy="1143000"/>
          </a:xfrm>
        </p:spPr>
        <p:txBody>
          <a:bodyPr>
            <a:normAutofit fontScale="90000"/>
          </a:bodyPr>
          <a:lstStyle/>
          <a:p>
            <a:pPr eaLnBrk="1" hangingPunct="1"/>
            <a:r>
              <a:rPr lang="en-US" dirty="0" smtClean="0"/>
              <a:t/>
            </a:r>
            <a:br>
              <a:rPr lang="en-US" dirty="0" smtClean="0"/>
            </a:br>
            <a:r>
              <a:rPr lang="en-US" dirty="0" smtClean="0"/>
              <a:t>Pipelined Processor with Out of Order Execution</a:t>
            </a:r>
          </a:p>
        </p:txBody>
      </p:sp>
      <p:sp>
        <p:nvSpPr>
          <p:cNvPr id="19459" name="Rectangle 3"/>
          <p:cNvSpPr>
            <a:spLocks noGrp="1" noChangeArrowheads="1"/>
          </p:cNvSpPr>
          <p:nvPr>
            <p:ph type="body" idx="1"/>
          </p:nvPr>
        </p:nvSpPr>
        <p:spPr/>
        <p:txBody>
          <a:bodyPr>
            <a:normAutofit lnSpcReduction="10000"/>
          </a:bodyPr>
          <a:lstStyle/>
          <a:p>
            <a:pPr eaLnBrk="1" hangingPunct="1"/>
            <a:r>
              <a:rPr lang="en-US" sz="2400" dirty="0" smtClean="0"/>
              <a:t>The fundamental problem we face when trying to keep four functional units busy is that it's difficult to find contiguous sets of instructions that can be executed in parallel.</a:t>
            </a:r>
          </a:p>
          <a:p>
            <a:pPr eaLnBrk="1" hangingPunct="1"/>
            <a:endParaRPr lang="en-US" sz="2400" dirty="0" smtClean="0"/>
          </a:p>
          <a:p>
            <a:pPr eaLnBrk="1" hangingPunct="1"/>
            <a:r>
              <a:rPr lang="en-US" sz="2400" dirty="0" smtClean="0"/>
              <a:t>The solution to these problems is out-of-order execution and speculative execution.</a:t>
            </a:r>
          </a:p>
          <a:p>
            <a:pPr eaLnBrk="1" hangingPunct="1"/>
            <a:endParaRPr lang="en-US" sz="2400" dirty="0" smtClean="0"/>
          </a:p>
          <a:p>
            <a:pPr eaLnBrk="1" hangingPunct="1"/>
            <a:r>
              <a:rPr lang="en-US" sz="2400" dirty="0" smtClean="0"/>
              <a:t>Support by both hardware and software </a:t>
            </a:r>
          </a:p>
          <a:p>
            <a:pPr lvl="1" eaLnBrk="1" hangingPunct="1"/>
            <a:r>
              <a:rPr lang="en-US" sz="2400" dirty="0" smtClean="0"/>
              <a:t>Hardware that allows instruction execution out of order</a:t>
            </a:r>
          </a:p>
          <a:p>
            <a:pPr lvl="1" eaLnBrk="1" hangingPunct="1"/>
            <a:r>
              <a:rPr lang="en-US" sz="2400" dirty="0" smtClean="0"/>
              <a:t>Software to allow totally independent instructions to be fetched</a:t>
            </a:r>
          </a:p>
          <a:p>
            <a:pPr eaLnBrk="1" hangingPunct="1"/>
            <a:endParaRPr lang="en-US" dirty="0" smtClean="0"/>
          </a:p>
        </p:txBody>
      </p:sp>
    </p:spTree>
    <p:extLst>
      <p:ext uri="{BB962C8B-B14F-4D97-AF65-F5344CB8AC3E}">
        <p14:creationId xmlns:p14="http://schemas.microsoft.com/office/powerpoint/2010/main" val="3571006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Drawback of In Order Execution</a:t>
            </a:r>
          </a:p>
        </p:txBody>
      </p:sp>
      <p:sp>
        <p:nvSpPr>
          <p:cNvPr id="20483" name="Rectangle 3"/>
          <p:cNvSpPr>
            <a:spLocks noGrp="1" noChangeArrowheads="1"/>
          </p:cNvSpPr>
          <p:nvPr>
            <p:ph type="body" idx="1"/>
          </p:nvPr>
        </p:nvSpPr>
        <p:spPr/>
        <p:txBody>
          <a:bodyPr/>
          <a:lstStyle/>
          <a:p>
            <a:pPr eaLnBrk="1" hangingPunct="1"/>
            <a:r>
              <a:rPr lang="en-US" smtClean="0"/>
              <a:t>A major limitation of in order execution is</a:t>
            </a:r>
          </a:p>
          <a:p>
            <a:pPr lvl="1" eaLnBrk="1" hangingPunct="1"/>
            <a:r>
              <a:rPr lang="en-US" smtClean="0"/>
              <a:t>Stalling the execution pipeline till all the previous instructions are issued irrespective of its data dependency</a:t>
            </a:r>
          </a:p>
          <a:p>
            <a:pPr lvl="2" eaLnBrk="1" hangingPunct="1"/>
            <a:r>
              <a:rPr lang="en-US" smtClean="0"/>
              <a:t>Eg:</a:t>
            </a:r>
          </a:p>
          <a:p>
            <a:pPr lvl="4" eaLnBrk="1" hangingPunct="1">
              <a:buFont typeface="Wingdings" pitchFamily="2" charset="2"/>
              <a:buNone/>
            </a:pPr>
            <a:r>
              <a:rPr lang="en-US" smtClean="0"/>
              <a:t>DIV.D F0,F2,F4</a:t>
            </a:r>
          </a:p>
          <a:p>
            <a:pPr lvl="4" eaLnBrk="1" hangingPunct="1">
              <a:buFont typeface="Wingdings" pitchFamily="2" charset="2"/>
              <a:buNone/>
            </a:pPr>
            <a:r>
              <a:rPr lang="en-US" smtClean="0"/>
              <a:t>ADD.D F10,F0,F8</a:t>
            </a:r>
          </a:p>
          <a:p>
            <a:pPr lvl="4" eaLnBrk="1" hangingPunct="1">
              <a:buFont typeface="Wingdings" pitchFamily="2" charset="2"/>
              <a:buNone/>
            </a:pPr>
            <a:r>
              <a:rPr lang="en-US" smtClean="0"/>
              <a:t>SUB.D F12,F8,F14</a:t>
            </a:r>
          </a:p>
        </p:txBody>
      </p:sp>
    </p:spTree>
    <p:extLst>
      <p:ext uri="{BB962C8B-B14F-4D97-AF65-F5344CB8AC3E}">
        <p14:creationId xmlns:p14="http://schemas.microsoft.com/office/powerpoint/2010/main" val="11076403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The Idea of Out of Order Execution</a:t>
            </a:r>
          </a:p>
        </p:txBody>
      </p:sp>
      <p:sp>
        <p:nvSpPr>
          <p:cNvPr id="21507" name="Rectangle 3"/>
          <p:cNvSpPr>
            <a:spLocks noGrp="1" noChangeArrowheads="1"/>
          </p:cNvSpPr>
          <p:nvPr>
            <p:ph type="body" idx="1"/>
          </p:nvPr>
        </p:nvSpPr>
        <p:spPr/>
        <p:txBody>
          <a:bodyPr/>
          <a:lstStyle/>
          <a:p>
            <a:pPr eaLnBrk="1" hangingPunct="1">
              <a:lnSpc>
                <a:spcPct val="90000"/>
              </a:lnSpc>
            </a:pPr>
            <a:r>
              <a:rPr lang="en-US" smtClean="0"/>
              <a:t>In the previous example, to issue SUB.D, we must separate issue into two parts:</a:t>
            </a:r>
          </a:p>
          <a:p>
            <a:pPr lvl="1" eaLnBrk="1" hangingPunct="1">
              <a:lnSpc>
                <a:spcPct val="90000"/>
              </a:lnSpc>
            </a:pPr>
            <a:r>
              <a:rPr lang="en-US" smtClean="0"/>
              <a:t>Checking for any structural hazard </a:t>
            </a:r>
          </a:p>
          <a:p>
            <a:pPr lvl="1" eaLnBrk="1" hangingPunct="1">
              <a:lnSpc>
                <a:spcPct val="90000"/>
              </a:lnSpc>
            </a:pPr>
            <a:r>
              <a:rPr lang="en-US" smtClean="0"/>
              <a:t>Waiting for the absence of data hazard</a:t>
            </a:r>
          </a:p>
          <a:p>
            <a:pPr eaLnBrk="1" hangingPunct="1">
              <a:lnSpc>
                <a:spcPct val="90000"/>
              </a:lnSpc>
            </a:pPr>
            <a:endParaRPr lang="en-US" smtClean="0"/>
          </a:p>
          <a:p>
            <a:pPr eaLnBrk="1" hangingPunct="1">
              <a:lnSpc>
                <a:spcPct val="90000"/>
              </a:lnSpc>
            </a:pPr>
            <a:r>
              <a:rPr lang="en-US" smtClean="0"/>
              <a:t>We still use in-order instruction issue, but we want an instruction to begin execution as soon as operands are available which implies </a:t>
            </a:r>
            <a:r>
              <a:rPr lang="en-US" i="1" smtClean="0"/>
              <a:t>Out Of Order Completion</a:t>
            </a:r>
          </a:p>
        </p:txBody>
      </p:sp>
    </p:spTree>
    <p:extLst>
      <p:ext uri="{BB962C8B-B14F-4D97-AF65-F5344CB8AC3E}">
        <p14:creationId xmlns:p14="http://schemas.microsoft.com/office/powerpoint/2010/main" val="35030534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charset="0"/>
              <a:cs typeface="Arial" charset="0"/>
            </a:endParaRP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4679" y="476672"/>
            <a:ext cx="8784976" cy="550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372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Key Concepts</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5599843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DIV F0, F1, F2</a:t>
            </a:r>
          </a:p>
          <a:p>
            <a:pPr marL="0" indent="0">
              <a:buNone/>
            </a:pPr>
            <a:r>
              <a:rPr lang="en-US" dirty="0" smtClean="0"/>
              <a:t>MUL F4, F2, F3</a:t>
            </a:r>
          </a:p>
          <a:p>
            <a:pPr marL="0" indent="0">
              <a:buNone/>
            </a:pPr>
            <a:r>
              <a:rPr lang="en-US" dirty="0" smtClean="0"/>
              <a:t>ADD F5, F0, F4</a:t>
            </a:r>
          </a:p>
          <a:p>
            <a:pPr marL="0" indent="0">
              <a:buNone/>
            </a:pPr>
            <a:r>
              <a:rPr lang="en-US" dirty="0" smtClean="0"/>
              <a:t>SUB F5, F2, F1</a:t>
            </a:r>
          </a:p>
          <a:p>
            <a:pPr marL="0" indent="0">
              <a:buNone/>
            </a:pPr>
            <a:r>
              <a:rPr lang="en-US" dirty="0" err="1"/>
              <a:t>ShiftL</a:t>
            </a:r>
            <a:r>
              <a:rPr lang="en-US"/>
              <a:t> </a:t>
            </a:r>
            <a:r>
              <a:rPr lang="en-US" smtClean="0"/>
              <a:t>F1, </a:t>
            </a:r>
            <a:r>
              <a:rPr lang="en-US" dirty="0" smtClean="0"/>
              <a:t>F6, F7</a:t>
            </a:r>
            <a:endParaRPr lang="en-US" dirty="0"/>
          </a:p>
          <a:p>
            <a:pPr marL="0" indent="0">
              <a:buNone/>
            </a:pPr>
            <a:endParaRPr lang="en-US" dirty="0" smtClean="0"/>
          </a:p>
        </p:txBody>
      </p:sp>
    </p:spTree>
    <p:extLst>
      <p:ext uri="{BB962C8B-B14F-4D97-AF65-F5344CB8AC3E}">
        <p14:creationId xmlns:p14="http://schemas.microsoft.com/office/powerpoint/2010/main" val="42563129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Continued…</a:t>
            </a:r>
          </a:p>
        </p:txBody>
      </p:sp>
      <p:sp>
        <p:nvSpPr>
          <p:cNvPr id="22531" name="Rectangle 3"/>
          <p:cNvSpPr>
            <a:spLocks noGrp="1" noChangeArrowheads="1"/>
          </p:cNvSpPr>
          <p:nvPr>
            <p:ph type="body" idx="1"/>
          </p:nvPr>
        </p:nvSpPr>
        <p:spPr/>
        <p:txBody>
          <a:bodyPr/>
          <a:lstStyle/>
          <a:p>
            <a:pPr eaLnBrk="1" hangingPunct="1">
              <a:lnSpc>
                <a:spcPct val="90000"/>
              </a:lnSpc>
            </a:pPr>
            <a:r>
              <a:rPr lang="en-US" sz="2400" dirty="0" smtClean="0"/>
              <a:t>Out of order execution introduces the possibility of WAR and WAW hazards which do not exist in the 5-stage pipeline</a:t>
            </a:r>
          </a:p>
          <a:p>
            <a:pPr eaLnBrk="1" hangingPunct="1">
              <a:lnSpc>
                <a:spcPct val="90000"/>
              </a:lnSpc>
            </a:pPr>
            <a:endParaRPr lang="en-US" sz="2400" dirty="0" smtClean="0"/>
          </a:p>
          <a:p>
            <a:pPr eaLnBrk="1" hangingPunct="1">
              <a:lnSpc>
                <a:spcPct val="90000"/>
              </a:lnSpc>
            </a:pPr>
            <a:r>
              <a:rPr lang="en-US" sz="2400" dirty="0" err="1" smtClean="0"/>
              <a:t>Eg</a:t>
            </a:r>
            <a:r>
              <a:rPr lang="en-US" sz="2400" dirty="0" smtClean="0"/>
              <a:t>:</a:t>
            </a:r>
          </a:p>
          <a:p>
            <a:pPr eaLnBrk="1" hangingPunct="1">
              <a:lnSpc>
                <a:spcPct val="90000"/>
              </a:lnSpc>
              <a:buFont typeface="Wingdings" pitchFamily="2" charset="2"/>
              <a:buNone/>
            </a:pPr>
            <a:r>
              <a:rPr lang="en-US" sz="2400" dirty="0" smtClean="0"/>
              <a:t>		DIV.D F0,F2,F4</a:t>
            </a:r>
          </a:p>
          <a:p>
            <a:pPr eaLnBrk="1" hangingPunct="1">
              <a:lnSpc>
                <a:spcPct val="90000"/>
              </a:lnSpc>
              <a:buFont typeface="Wingdings" pitchFamily="2" charset="2"/>
              <a:buNone/>
            </a:pPr>
            <a:r>
              <a:rPr lang="en-US" sz="2400" dirty="0" smtClean="0"/>
              <a:t>		ADD.D F6,F0,F8</a:t>
            </a:r>
          </a:p>
          <a:p>
            <a:pPr eaLnBrk="1" hangingPunct="1">
              <a:lnSpc>
                <a:spcPct val="90000"/>
              </a:lnSpc>
              <a:buFont typeface="Wingdings" pitchFamily="2" charset="2"/>
              <a:buNone/>
            </a:pPr>
            <a:r>
              <a:rPr lang="en-US" sz="2400" dirty="0" smtClean="0"/>
              <a:t>		SUB.D F8,F10,F14</a:t>
            </a:r>
          </a:p>
          <a:p>
            <a:pPr eaLnBrk="1" hangingPunct="1">
              <a:lnSpc>
                <a:spcPct val="90000"/>
              </a:lnSpc>
              <a:buFont typeface="Wingdings" pitchFamily="2" charset="2"/>
              <a:buNone/>
            </a:pPr>
            <a:r>
              <a:rPr lang="en-US" sz="2400" dirty="0" smtClean="0"/>
              <a:t>		MUL.D F6,F10,F8</a:t>
            </a:r>
          </a:p>
          <a:p>
            <a:pPr lvl="1" eaLnBrk="1" hangingPunct="1">
              <a:lnSpc>
                <a:spcPct val="90000"/>
              </a:lnSpc>
            </a:pPr>
            <a:r>
              <a:rPr lang="en-US" sz="2000" dirty="0" smtClean="0"/>
              <a:t>WAR Hazard between ADD.D and SUB.D</a:t>
            </a:r>
          </a:p>
          <a:p>
            <a:pPr lvl="1" eaLnBrk="1" hangingPunct="1">
              <a:lnSpc>
                <a:spcPct val="90000"/>
              </a:lnSpc>
            </a:pPr>
            <a:r>
              <a:rPr lang="en-US" sz="2000" dirty="0" smtClean="0"/>
              <a:t>WAW Hazard between ADD.D and MUL.D</a:t>
            </a:r>
          </a:p>
        </p:txBody>
      </p:sp>
    </p:spTree>
    <p:extLst>
      <p:ext uri="{BB962C8B-B14F-4D97-AF65-F5344CB8AC3E}">
        <p14:creationId xmlns:p14="http://schemas.microsoft.com/office/powerpoint/2010/main" val="16267596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z="4000" smtClean="0"/>
              <a:t>Out-of-Order Completion Complexities</a:t>
            </a:r>
          </a:p>
        </p:txBody>
      </p:sp>
      <p:sp>
        <p:nvSpPr>
          <p:cNvPr id="23555" name="Rectangle 3"/>
          <p:cNvSpPr>
            <a:spLocks noGrp="1" noChangeArrowheads="1"/>
          </p:cNvSpPr>
          <p:nvPr>
            <p:ph type="body" idx="1"/>
          </p:nvPr>
        </p:nvSpPr>
        <p:spPr/>
        <p:txBody>
          <a:bodyPr/>
          <a:lstStyle/>
          <a:p>
            <a:pPr marL="609600" indent="-609600" eaLnBrk="1" hangingPunct="1">
              <a:lnSpc>
                <a:spcPct val="90000"/>
              </a:lnSpc>
            </a:pPr>
            <a:r>
              <a:rPr lang="en-US" sz="2800" smtClean="0"/>
              <a:t>Exceptions should be preserved and imprecise exceptions should not arise.</a:t>
            </a:r>
          </a:p>
          <a:p>
            <a:pPr marL="609600" indent="-609600" eaLnBrk="1" hangingPunct="1">
              <a:lnSpc>
                <a:spcPct val="90000"/>
              </a:lnSpc>
            </a:pPr>
            <a:endParaRPr lang="en-US" sz="2800" smtClean="0"/>
          </a:p>
          <a:p>
            <a:pPr marL="609600" indent="-609600" eaLnBrk="1" hangingPunct="1">
              <a:lnSpc>
                <a:spcPct val="90000"/>
              </a:lnSpc>
            </a:pPr>
            <a:r>
              <a:rPr lang="en-US" sz="2800" smtClean="0"/>
              <a:t>Imprecise exceptions can occur because of two possibilities</a:t>
            </a:r>
          </a:p>
          <a:p>
            <a:pPr marL="990600" lvl="1" indent="-519113" eaLnBrk="1" hangingPunct="1">
              <a:lnSpc>
                <a:spcPct val="90000"/>
              </a:lnSpc>
              <a:buFontTx/>
              <a:buAutoNum type="arabicPeriod"/>
            </a:pPr>
            <a:r>
              <a:rPr lang="en-US" sz="2400" smtClean="0"/>
              <a:t>The pipeline may have already completed instructions that are later in program order than the instruction causing exception</a:t>
            </a:r>
          </a:p>
          <a:p>
            <a:pPr marL="990600" lvl="1" indent="-519113" eaLnBrk="1" hangingPunct="1">
              <a:lnSpc>
                <a:spcPct val="90000"/>
              </a:lnSpc>
              <a:buFontTx/>
              <a:buAutoNum type="arabicPeriod"/>
            </a:pPr>
            <a:r>
              <a:rPr lang="en-US" sz="2400" smtClean="0"/>
              <a:t>The pipeline may have not completed some instructions that are earlier in program order than the instruction causing the exception</a:t>
            </a:r>
          </a:p>
          <a:p>
            <a:pPr marL="990600" lvl="1" indent="-519113" eaLnBrk="1" hangingPunct="1">
              <a:lnSpc>
                <a:spcPct val="90000"/>
              </a:lnSpc>
              <a:buFontTx/>
              <a:buAutoNum type="arabicPeriod"/>
            </a:pPr>
            <a:endParaRPr lang="en-US" sz="2400" smtClean="0"/>
          </a:p>
        </p:txBody>
      </p:sp>
    </p:spTree>
    <p:extLst>
      <p:ext uri="{BB962C8B-B14F-4D97-AF65-F5344CB8AC3E}">
        <p14:creationId xmlns:p14="http://schemas.microsoft.com/office/powerpoint/2010/main" val="30113776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Out – of Order Execution</a:t>
            </a:r>
          </a:p>
        </p:txBody>
      </p:sp>
      <p:sp>
        <p:nvSpPr>
          <p:cNvPr id="24579" name="Rectangle 3"/>
          <p:cNvSpPr>
            <a:spLocks noGrp="1" noChangeArrowheads="1"/>
          </p:cNvSpPr>
          <p:nvPr>
            <p:ph type="body" idx="1"/>
          </p:nvPr>
        </p:nvSpPr>
        <p:spPr/>
        <p:txBody>
          <a:bodyPr/>
          <a:lstStyle/>
          <a:p>
            <a:pPr eaLnBrk="1" hangingPunct="1">
              <a:lnSpc>
                <a:spcPct val="80000"/>
              </a:lnSpc>
            </a:pPr>
            <a:r>
              <a:rPr lang="en-US" sz="2400" smtClean="0"/>
              <a:t>It requires multiple functional units or pipelined functional units or both.</a:t>
            </a:r>
          </a:p>
          <a:p>
            <a:pPr eaLnBrk="1" hangingPunct="1">
              <a:lnSpc>
                <a:spcPct val="80000"/>
              </a:lnSpc>
            </a:pPr>
            <a:r>
              <a:rPr lang="en-US" sz="2400" smtClean="0"/>
              <a:t>In a dynamically scheduled pipeline, all instructions pass through the issue stage in order</a:t>
            </a:r>
          </a:p>
          <a:p>
            <a:pPr eaLnBrk="1" hangingPunct="1">
              <a:lnSpc>
                <a:spcPct val="80000"/>
              </a:lnSpc>
            </a:pPr>
            <a:r>
              <a:rPr lang="en-US" sz="2400" smtClean="0"/>
              <a:t>However, they can be stalled or bypass each other in the read operand stage.</a:t>
            </a:r>
          </a:p>
          <a:p>
            <a:pPr eaLnBrk="1" hangingPunct="1">
              <a:lnSpc>
                <a:spcPct val="80000"/>
              </a:lnSpc>
            </a:pPr>
            <a:r>
              <a:rPr lang="en-US" sz="2400" smtClean="0"/>
              <a:t>Score-Boarding is a technique for allowing instructions out of order execution when there are sufficient resources and data dependences.</a:t>
            </a:r>
          </a:p>
          <a:p>
            <a:pPr eaLnBrk="1" hangingPunct="1">
              <a:lnSpc>
                <a:spcPct val="80000"/>
              </a:lnSpc>
            </a:pPr>
            <a:r>
              <a:rPr lang="en-US" sz="2400" smtClean="0"/>
              <a:t>Tomasulo’s Algorithm: handles anti-dependences and output dependences by effectively renaming the registers dynamically.</a:t>
            </a:r>
          </a:p>
        </p:txBody>
      </p:sp>
    </p:spTree>
    <p:extLst>
      <p:ext uri="{BB962C8B-B14F-4D97-AF65-F5344CB8AC3E}">
        <p14:creationId xmlns:p14="http://schemas.microsoft.com/office/powerpoint/2010/main" val="130028287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ctrTitle"/>
          </p:nvPr>
        </p:nvSpPr>
        <p:spPr/>
        <p:txBody>
          <a:bodyPr/>
          <a:lstStyle/>
          <a:p>
            <a:pPr eaLnBrk="1" hangingPunct="1"/>
            <a:r>
              <a:rPr lang="en-US" smtClean="0"/>
              <a:t>Evolution of Multi-Core</a:t>
            </a:r>
          </a:p>
        </p:txBody>
      </p:sp>
      <p:sp>
        <p:nvSpPr>
          <p:cNvPr id="26627" name="Rectangle 3"/>
          <p:cNvSpPr>
            <a:spLocks noGrp="1" noChangeArrowheads="1"/>
          </p:cNvSpPr>
          <p:nvPr>
            <p:ph type="subTitle" idx="1"/>
          </p:nvPr>
        </p:nvSpPr>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161438941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mtClean="0"/>
              <a:t>Era before Multi-Core	</a:t>
            </a:r>
          </a:p>
        </p:txBody>
      </p:sp>
      <p:sp>
        <p:nvSpPr>
          <p:cNvPr id="27651" name="Rectangle 3"/>
          <p:cNvSpPr>
            <a:spLocks noGrp="1" noChangeArrowheads="1"/>
          </p:cNvSpPr>
          <p:nvPr>
            <p:ph type="body" idx="1"/>
          </p:nvPr>
        </p:nvSpPr>
        <p:spPr/>
        <p:txBody>
          <a:bodyPr/>
          <a:lstStyle/>
          <a:p>
            <a:pPr lvl="1" eaLnBrk="1" hangingPunct="1"/>
            <a:r>
              <a:rPr lang="en-US" smtClean="0"/>
              <a:t>Improved hardware technologies resulted in,</a:t>
            </a:r>
          </a:p>
          <a:p>
            <a:pPr lvl="1" eaLnBrk="1" hangingPunct="1"/>
            <a:endParaRPr lang="en-US" smtClean="0"/>
          </a:p>
          <a:p>
            <a:pPr lvl="2" eaLnBrk="1" hangingPunct="1"/>
            <a:r>
              <a:rPr lang="en-US" smtClean="0"/>
              <a:t>Increased clock frequency</a:t>
            </a:r>
          </a:p>
          <a:p>
            <a:pPr lvl="2" eaLnBrk="1" hangingPunct="1"/>
            <a:endParaRPr lang="en-US" smtClean="0"/>
          </a:p>
          <a:p>
            <a:pPr lvl="2" eaLnBrk="1" hangingPunct="1"/>
            <a:r>
              <a:rPr lang="en-US" smtClean="0"/>
              <a:t>Increased transistor density</a:t>
            </a:r>
          </a:p>
          <a:p>
            <a:pPr lvl="2" eaLnBrk="1" hangingPunct="1"/>
            <a:endParaRPr lang="en-US" smtClean="0"/>
          </a:p>
          <a:p>
            <a:pPr lvl="2" eaLnBrk="1" hangingPunct="1"/>
            <a:r>
              <a:rPr lang="en-US" smtClean="0"/>
              <a:t>Exploiting ILP</a:t>
            </a:r>
          </a:p>
        </p:txBody>
      </p:sp>
    </p:spTree>
    <p:extLst>
      <p:ext uri="{BB962C8B-B14F-4D97-AF65-F5344CB8AC3E}">
        <p14:creationId xmlns:p14="http://schemas.microsoft.com/office/powerpoint/2010/main" val="389262803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z="4000" smtClean="0"/>
              <a:t>What is Instruction Level Parallelism?</a:t>
            </a:r>
          </a:p>
        </p:txBody>
      </p:sp>
      <p:pic>
        <p:nvPicPr>
          <p:cNvPr id="28675"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457200" y="1828800"/>
            <a:ext cx="8153400" cy="4302125"/>
          </a:xfrm>
        </p:spPr>
      </p:pic>
    </p:spTree>
    <p:extLst>
      <p:ext uri="{BB962C8B-B14F-4D97-AF65-F5344CB8AC3E}">
        <p14:creationId xmlns:p14="http://schemas.microsoft.com/office/powerpoint/2010/main" val="298659721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mtClean="0"/>
              <a:t>Power Wall</a:t>
            </a:r>
          </a:p>
        </p:txBody>
      </p:sp>
      <p:sp>
        <p:nvSpPr>
          <p:cNvPr id="29699" name="Rectangle 3"/>
          <p:cNvSpPr>
            <a:spLocks noGrp="1" noChangeArrowheads="1"/>
          </p:cNvSpPr>
          <p:nvPr>
            <p:ph type="body" idx="1"/>
          </p:nvPr>
        </p:nvSpPr>
        <p:spPr>
          <a:xfrm>
            <a:off x="457200" y="1828800"/>
            <a:ext cx="8229600" cy="5029200"/>
          </a:xfrm>
        </p:spPr>
        <p:txBody>
          <a:bodyPr/>
          <a:lstStyle/>
          <a:p>
            <a:pPr eaLnBrk="1" hangingPunct="1"/>
            <a:r>
              <a:rPr lang="en-US" smtClean="0"/>
              <a:t>Can put more transistors on a chip than afford to turn on</a:t>
            </a:r>
          </a:p>
        </p:txBody>
      </p:sp>
      <p:pic>
        <p:nvPicPr>
          <p:cNvPr id="297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819400"/>
            <a:ext cx="7239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4945775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smtClean="0"/>
              <a:t>Frequency Wall</a:t>
            </a:r>
          </a:p>
        </p:txBody>
      </p:sp>
      <p:sp>
        <p:nvSpPr>
          <p:cNvPr id="30723" name="Rectangle 3"/>
          <p:cNvSpPr>
            <a:spLocks noGrp="1" noChangeArrowheads="1"/>
          </p:cNvSpPr>
          <p:nvPr>
            <p:ph type="body" idx="1"/>
          </p:nvPr>
        </p:nvSpPr>
        <p:spPr/>
        <p:txBody>
          <a:bodyPr/>
          <a:lstStyle/>
          <a:p>
            <a:pPr eaLnBrk="1" hangingPunct="1"/>
            <a:r>
              <a:rPr lang="en-US" smtClean="0"/>
              <a:t>Dynamic power in a chip is proportional to V</a:t>
            </a:r>
            <a:r>
              <a:rPr lang="en-US" baseline="30000" smtClean="0"/>
              <a:t>2</a:t>
            </a:r>
            <a:r>
              <a:rPr lang="en-US" smtClean="0"/>
              <a:t>fC</a:t>
            </a:r>
          </a:p>
          <a:p>
            <a:pPr eaLnBrk="1" hangingPunct="1"/>
            <a:r>
              <a:rPr lang="en-US" smtClean="0"/>
              <a:t>So increasing ‘f’ will lead to power wall.</a:t>
            </a:r>
          </a:p>
          <a:p>
            <a:pPr eaLnBrk="1" hangingPunct="1">
              <a:buFont typeface="Wingdings" pitchFamily="2" charset="2"/>
              <a:buNone/>
            </a:pPr>
            <a:endParaRPr lang="en-US" smtClean="0"/>
          </a:p>
        </p:txBody>
      </p:sp>
      <p:pic>
        <p:nvPicPr>
          <p:cNvPr id="307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657600"/>
            <a:ext cx="6324600" cy="2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824710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mtClean="0"/>
              <a:t>Memory Wall</a:t>
            </a:r>
          </a:p>
        </p:txBody>
      </p:sp>
      <p:sp>
        <p:nvSpPr>
          <p:cNvPr id="31747" name="Rectangle 3"/>
          <p:cNvSpPr>
            <a:spLocks noGrp="1" noChangeArrowheads="1"/>
          </p:cNvSpPr>
          <p:nvPr>
            <p:ph type="body" idx="1"/>
          </p:nvPr>
        </p:nvSpPr>
        <p:spPr/>
        <p:txBody>
          <a:bodyPr/>
          <a:lstStyle/>
          <a:p>
            <a:pPr eaLnBrk="1" hangingPunct="1"/>
            <a:endParaRPr lang="en-US" smtClean="0"/>
          </a:p>
        </p:txBody>
      </p:sp>
      <p:pic>
        <p:nvPicPr>
          <p:cNvPr id="317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828800"/>
            <a:ext cx="8361363"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524401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parallelism?</a:t>
            </a:r>
          </a:p>
        </p:txBody>
      </p:sp>
      <p:sp>
        <p:nvSpPr>
          <p:cNvPr id="3" name="Content Placeholder 2"/>
          <p:cNvSpPr>
            <a:spLocks noGrp="1"/>
          </p:cNvSpPr>
          <p:nvPr>
            <p:ph idx="1"/>
          </p:nvPr>
        </p:nvSpPr>
        <p:spPr/>
        <p:txBody>
          <a:bodyPr>
            <a:normAutofit/>
          </a:bodyPr>
          <a:lstStyle/>
          <a:p>
            <a:r>
              <a:rPr lang="en-IN" dirty="0" smtClean="0"/>
              <a:t>Parallelism is the process of executing multiple </a:t>
            </a:r>
          </a:p>
          <a:p>
            <a:pPr marL="457200" lvl="1" indent="0">
              <a:buNone/>
            </a:pPr>
            <a:r>
              <a:rPr lang="en-IN" dirty="0" smtClean="0"/>
              <a:t>Instructions on same data or single instruction on multiple data or a combination of both</a:t>
            </a:r>
          </a:p>
          <a:p>
            <a:pPr marL="457200" lvl="1" indent="0">
              <a:buNone/>
            </a:pPr>
            <a:endParaRPr lang="en-IN" dirty="0" smtClean="0"/>
          </a:p>
          <a:p>
            <a:r>
              <a:rPr lang="en-IN" dirty="0" smtClean="0"/>
              <a:t>Is parallelism and concurrency the same?</a:t>
            </a:r>
          </a:p>
          <a:p>
            <a:pPr lvl="1"/>
            <a:r>
              <a:rPr lang="en-IN" dirty="0" smtClean="0"/>
              <a:t>Concurrency does not need redundant units while parallel computing involves redundant structures</a:t>
            </a:r>
          </a:p>
          <a:p>
            <a:pPr marL="457200" lvl="1" indent="0">
              <a:buNone/>
            </a:pPr>
            <a:r>
              <a:rPr lang="en-IN" dirty="0"/>
              <a:t>	</a:t>
            </a:r>
            <a:endParaRPr lang="en-IN" dirty="0" smtClean="0"/>
          </a:p>
          <a:p>
            <a:endParaRPr lang="en-IN" dirty="0"/>
          </a:p>
        </p:txBody>
      </p:sp>
    </p:spTree>
    <p:extLst>
      <p:ext uri="{BB962C8B-B14F-4D97-AF65-F5344CB8AC3E}">
        <p14:creationId xmlns:p14="http://schemas.microsoft.com/office/powerpoint/2010/main" val="229024492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smtClean="0"/>
              <a:t>What’s the Solution?</a:t>
            </a:r>
          </a:p>
        </p:txBody>
      </p:sp>
      <p:sp>
        <p:nvSpPr>
          <p:cNvPr id="32771" name="Rectangle 3"/>
          <p:cNvSpPr>
            <a:spLocks noGrp="1" noChangeArrowheads="1"/>
          </p:cNvSpPr>
          <p:nvPr>
            <p:ph type="body" idx="1"/>
          </p:nvPr>
        </p:nvSpPr>
        <p:spPr/>
        <p:txBody>
          <a:bodyPr>
            <a:normAutofit lnSpcReduction="10000"/>
          </a:bodyPr>
          <a:lstStyle/>
          <a:p>
            <a:pPr eaLnBrk="1" hangingPunct="1"/>
            <a:r>
              <a:rPr lang="en-US" smtClean="0"/>
              <a:t>Because of the above discussed walls, performance can no more be benefitted from ILP or by increasing frequency</a:t>
            </a:r>
          </a:p>
          <a:p>
            <a:pPr eaLnBrk="1" hangingPunct="1"/>
            <a:endParaRPr lang="en-US" smtClean="0"/>
          </a:p>
          <a:p>
            <a:pPr eaLnBrk="1" hangingPunct="1"/>
            <a:r>
              <a:rPr lang="en-US" smtClean="0"/>
              <a:t>Improved Thread level Parallelism will provide the solution</a:t>
            </a:r>
          </a:p>
          <a:p>
            <a:pPr eaLnBrk="1" hangingPunct="1"/>
            <a:endParaRPr lang="en-US" smtClean="0"/>
          </a:p>
          <a:p>
            <a:pPr eaLnBrk="1" hangingPunct="1"/>
            <a:r>
              <a:rPr lang="en-US" smtClean="0"/>
              <a:t>Software level threads were developed to increase number of threads</a:t>
            </a:r>
          </a:p>
        </p:txBody>
      </p:sp>
    </p:spTree>
    <p:extLst>
      <p:ext uri="{BB962C8B-B14F-4D97-AF65-F5344CB8AC3E}">
        <p14:creationId xmlns:p14="http://schemas.microsoft.com/office/powerpoint/2010/main" val="174967199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533400" y="2971800"/>
            <a:ext cx="8229600" cy="1143000"/>
          </a:xfrm>
        </p:spPr>
        <p:txBody>
          <a:bodyPr/>
          <a:lstStyle/>
          <a:p>
            <a:pPr eaLnBrk="1" hangingPunct="1"/>
            <a:r>
              <a:rPr lang="en-IN" smtClean="0"/>
              <a:t>Software Solution to Improve ILP</a:t>
            </a:r>
          </a:p>
        </p:txBody>
      </p:sp>
    </p:spTree>
    <p:extLst>
      <p:ext uri="{BB962C8B-B14F-4D97-AF65-F5344CB8AC3E}">
        <p14:creationId xmlns:p14="http://schemas.microsoft.com/office/powerpoint/2010/main" val="23426384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2"/>
          <p:cNvSpPr>
            <a:spLocks noGrp="1"/>
          </p:cNvSpPr>
          <p:nvPr>
            <p:ph idx="1"/>
          </p:nvPr>
        </p:nvSpPr>
        <p:spPr/>
        <p:txBody>
          <a:bodyPr/>
          <a:lstStyle/>
          <a:p>
            <a:pPr eaLnBrk="1" hangingPunct="1"/>
            <a:endParaRPr lang="en-IN" smtClean="0"/>
          </a:p>
        </p:txBody>
      </p:sp>
      <p:sp>
        <p:nvSpPr>
          <p:cNvPr id="34819" name="Rectangle 2"/>
          <p:cNvSpPr>
            <a:spLocks noGrp="1" noChangeArrowheads="1"/>
          </p:cNvSpPr>
          <p:nvPr>
            <p:ph type="title"/>
          </p:nvPr>
        </p:nvSpPr>
        <p:spPr/>
        <p:txBody>
          <a:bodyPr/>
          <a:lstStyle/>
          <a:p>
            <a:pPr eaLnBrk="1" hangingPunct="1"/>
            <a:r>
              <a:rPr lang="en-US" smtClean="0"/>
              <a:t>Concurrent Execution Model</a:t>
            </a:r>
          </a:p>
        </p:txBody>
      </p:sp>
      <p:sp>
        <p:nvSpPr>
          <p:cNvPr id="34820" name="Rectangle 3"/>
          <p:cNvSpPr txBox="1">
            <a:spLocks noChangeArrowheads="1"/>
          </p:cNvSpPr>
          <p:nvPr/>
        </p:nvSpPr>
        <p:spPr bwMode="auto">
          <a:xfrm>
            <a:off x="609600" y="1981200"/>
            <a:ext cx="8229600" cy="430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69900" indent="-469900">
              <a:defRPr>
                <a:solidFill>
                  <a:schemeClr val="tx1"/>
                </a:solidFill>
                <a:latin typeface="Times New Roman" pitchFamily="18" charset="0"/>
              </a:defRPr>
            </a:lvl1pPr>
            <a:lvl2pPr marL="908050" indent="-436563">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20000"/>
              </a:spcBef>
              <a:buClr>
                <a:schemeClr val="bg2"/>
              </a:buClr>
              <a:buSzPct val="70000"/>
              <a:buFont typeface="Wingdings" pitchFamily="2" charset="2"/>
              <a:buChar char="o"/>
            </a:pPr>
            <a:r>
              <a:rPr lang="en-US" sz="3200"/>
              <a:t>More complex computing systems allow a user to run multiple applications that execute at the same time.</a:t>
            </a:r>
          </a:p>
          <a:p>
            <a:pPr>
              <a:spcBef>
                <a:spcPct val="20000"/>
              </a:spcBef>
              <a:buClr>
                <a:schemeClr val="bg2"/>
              </a:buClr>
              <a:buSzPct val="70000"/>
              <a:buFont typeface="Wingdings" pitchFamily="2" charset="2"/>
              <a:buNone/>
            </a:pPr>
            <a:endParaRPr lang="en-US" sz="3200"/>
          </a:p>
          <a:p>
            <a:pPr lvl="1">
              <a:spcBef>
                <a:spcPct val="20000"/>
              </a:spcBef>
              <a:buClr>
                <a:schemeClr val="accent2"/>
              </a:buClr>
              <a:buSzPct val="75000"/>
              <a:buFont typeface="Wingdings" pitchFamily="2" charset="2"/>
              <a:buChar char="n"/>
            </a:pPr>
            <a:endParaRPr lang="en-US" sz="2800"/>
          </a:p>
          <a:p>
            <a:pPr>
              <a:spcBef>
                <a:spcPct val="20000"/>
              </a:spcBef>
              <a:buClr>
                <a:schemeClr val="bg2"/>
              </a:buClr>
              <a:buSzPct val="70000"/>
              <a:buFont typeface="Wingdings" pitchFamily="2" charset="2"/>
              <a:buChar char="o"/>
            </a:pPr>
            <a:endParaRPr lang="en-US" sz="3200"/>
          </a:p>
        </p:txBody>
      </p:sp>
    </p:spTree>
    <p:extLst>
      <p:ext uri="{BB962C8B-B14F-4D97-AF65-F5344CB8AC3E}">
        <p14:creationId xmlns:p14="http://schemas.microsoft.com/office/powerpoint/2010/main" val="9958420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mtClean="0"/>
              <a:t>Sequential Execution </a:t>
            </a:r>
          </a:p>
        </p:txBody>
      </p:sp>
      <p:sp>
        <p:nvSpPr>
          <p:cNvPr id="35843" name="Rectangle 3"/>
          <p:cNvSpPr>
            <a:spLocks noGrp="1" noChangeArrowheads="1"/>
          </p:cNvSpPr>
          <p:nvPr>
            <p:ph type="body" idx="1"/>
          </p:nvPr>
        </p:nvSpPr>
        <p:spPr/>
        <p:txBody>
          <a:bodyPr/>
          <a:lstStyle/>
          <a:p>
            <a:pPr eaLnBrk="1" hangingPunct="1"/>
            <a:r>
              <a:rPr lang="en-US" smtClean="0"/>
              <a:t>Conventional programs are called sequential</a:t>
            </a:r>
            <a:r>
              <a:rPr lang="en-US" i="1" smtClean="0"/>
              <a:t> </a:t>
            </a:r>
            <a:r>
              <a:rPr lang="en-US" smtClean="0"/>
              <a:t>because a programmer imagines a computer executing the code statement by statement</a:t>
            </a:r>
          </a:p>
          <a:p>
            <a:pPr eaLnBrk="1" hangingPunct="1"/>
            <a:endParaRPr lang="en-US" smtClean="0"/>
          </a:p>
          <a:p>
            <a:pPr eaLnBrk="1" hangingPunct="1"/>
            <a:r>
              <a:rPr lang="en-US" smtClean="0"/>
              <a:t>At any instant, the machine is executing exactly one statement</a:t>
            </a:r>
          </a:p>
          <a:p>
            <a:pPr eaLnBrk="1" hangingPunct="1"/>
            <a:endParaRPr lang="en-US" smtClean="0"/>
          </a:p>
          <a:p>
            <a:pPr eaLnBrk="1" hangingPunct="1">
              <a:buFont typeface="Wingdings" pitchFamily="2" charset="2"/>
              <a:buNone/>
            </a:pPr>
            <a:endParaRPr lang="en-US" smtClean="0"/>
          </a:p>
        </p:txBody>
      </p:sp>
    </p:spTree>
    <p:extLst>
      <p:ext uri="{BB962C8B-B14F-4D97-AF65-F5344CB8AC3E}">
        <p14:creationId xmlns:p14="http://schemas.microsoft.com/office/powerpoint/2010/main" val="8111981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304800" y="685800"/>
            <a:ext cx="8839200" cy="1143000"/>
          </a:xfrm>
        </p:spPr>
        <p:txBody>
          <a:bodyPr>
            <a:normAutofit fontScale="90000"/>
          </a:bodyPr>
          <a:lstStyle/>
          <a:p>
            <a:pPr eaLnBrk="1" hangingPunct="1"/>
            <a:r>
              <a:rPr lang="en-US" smtClean="0"/>
              <a:t>Thread Level Parallelism – Increasing Hardware Threads</a:t>
            </a:r>
          </a:p>
        </p:txBody>
      </p:sp>
      <p:pic>
        <p:nvPicPr>
          <p:cNvPr id="37891"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114173092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smtClean="0"/>
              <a:t>How TLP overcomes the barriers?</a:t>
            </a:r>
          </a:p>
        </p:txBody>
      </p:sp>
      <p:sp>
        <p:nvSpPr>
          <p:cNvPr id="38915" name="Rectangle 3"/>
          <p:cNvSpPr>
            <a:spLocks noGrp="1" noChangeArrowheads="1"/>
          </p:cNvSpPr>
          <p:nvPr>
            <p:ph type="body" idx="1"/>
          </p:nvPr>
        </p:nvSpPr>
        <p:spPr/>
        <p:txBody>
          <a:bodyPr/>
          <a:lstStyle/>
          <a:p>
            <a:pPr eaLnBrk="1" hangingPunct="1">
              <a:lnSpc>
                <a:spcPct val="90000"/>
              </a:lnSpc>
            </a:pPr>
            <a:r>
              <a:rPr lang="en-US" smtClean="0"/>
              <a:t>Overcoming Power wall &amp; Frequency wall</a:t>
            </a:r>
          </a:p>
          <a:p>
            <a:pPr lvl="1" eaLnBrk="1" hangingPunct="1">
              <a:lnSpc>
                <a:spcPct val="90000"/>
              </a:lnSpc>
            </a:pPr>
            <a:r>
              <a:rPr lang="en-US" smtClean="0">
                <a:solidFill>
                  <a:srgbClr val="000000"/>
                </a:solidFill>
                <a:cs typeface="Times New Roman" pitchFamily="18" charset="0"/>
              </a:rPr>
              <a:t>A single processor operating at 4 GHz can be replaced by a multiple processor each operating at 2 GHz.</a:t>
            </a:r>
          </a:p>
          <a:p>
            <a:pPr eaLnBrk="1" hangingPunct="1">
              <a:lnSpc>
                <a:spcPct val="90000"/>
              </a:lnSpc>
            </a:pPr>
            <a:r>
              <a:rPr lang="en-US" smtClean="0">
                <a:solidFill>
                  <a:srgbClr val="000000"/>
                </a:solidFill>
                <a:cs typeface="Times New Roman" pitchFamily="18" charset="0"/>
              </a:rPr>
              <a:t>Overcoming Memory Wall</a:t>
            </a:r>
          </a:p>
          <a:p>
            <a:pPr lvl="1" eaLnBrk="1" hangingPunct="1">
              <a:lnSpc>
                <a:spcPct val="90000"/>
              </a:lnSpc>
            </a:pPr>
            <a:r>
              <a:rPr lang="en-US" smtClean="0"/>
              <a:t>Multithreading means cycle-by-cycle interleaving of instructions from different processes.</a:t>
            </a:r>
          </a:p>
          <a:p>
            <a:pPr lvl="1" eaLnBrk="1" hangingPunct="1">
              <a:lnSpc>
                <a:spcPct val="90000"/>
              </a:lnSpc>
            </a:pPr>
            <a:r>
              <a:rPr lang="en-US" smtClean="0"/>
              <a:t>If one process is busy with memory, that latency can be masked by executing other threads.</a:t>
            </a:r>
            <a:endParaRPr lang="en-US" smtClean="0">
              <a:solidFill>
                <a:srgbClr val="000000"/>
              </a:solidFill>
              <a:cs typeface="Times New Roman" pitchFamily="18" charset="0"/>
            </a:endParaRPr>
          </a:p>
        </p:txBody>
      </p:sp>
    </p:spTree>
    <p:extLst>
      <p:ext uri="{BB962C8B-B14F-4D97-AF65-F5344CB8AC3E}">
        <p14:creationId xmlns:p14="http://schemas.microsoft.com/office/powerpoint/2010/main" val="52283230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smtClean="0"/>
              <a:t>Why not Multi-Processors?</a:t>
            </a:r>
          </a:p>
        </p:txBody>
      </p:sp>
      <p:sp>
        <p:nvSpPr>
          <p:cNvPr id="39939" name="Rectangle 3"/>
          <p:cNvSpPr>
            <a:spLocks noGrp="1" noChangeArrowheads="1"/>
          </p:cNvSpPr>
          <p:nvPr>
            <p:ph type="body" idx="1"/>
          </p:nvPr>
        </p:nvSpPr>
        <p:spPr/>
        <p:txBody>
          <a:bodyPr/>
          <a:lstStyle/>
          <a:p>
            <a:pPr eaLnBrk="1" hangingPunct="1"/>
            <a:r>
              <a:rPr lang="en-US" smtClean="0"/>
              <a:t>Communication latency between processors on different boards are high.</a:t>
            </a:r>
          </a:p>
          <a:p>
            <a:pPr eaLnBrk="1" hangingPunct="1"/>
            <a:endParaRPr lang="en-US" smtClean="0"/>
          </a:p>
          <a:p>
            <a:pPr eaLnBrk="1" hangingPunct="1"/>
            <a:r>
              <a:rPr lang="en-US" smtClean="0"/>
              <a:t>This will become a bottle neck for performance.</a:t>
            </a:r>
          </a:p>
        </p:txBody>
      </p:sp>
    </p:spTree>
    <p:extLst>
      <p:ext uri="{BB962C8B-B14F-4D97-AF65-F5344CB8AC3E}">
        <p14:creationId xmlns:p14="http://schemas.microsoft.com/office/powerpoint/2010/main" val="398505408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smtClean="0"/>
              <a:t>What is Multi-Core?</a:t>
            </a:r>
          </a:p>
        </p:txBody>
      </p:sp>
      <p:graphicFrame>
        <p:nvGraphicFramePr>
          <p:cNvPr id="40963" name="Object 3"/>
          <p:cNvGraphicFramePr>
            <a:graphicFrameLocks noGrp="1" noChangeAspect="1"/>
          </p:cNvGraphicFramePr>
          <p:nvPr>
            <p:ph idx="1"/>
          </p:nvPr>
        </p:nvGraphicFramePr>
        <p:xfrm>
          <a:off x="609600" y="1981200"/>
          <a:ext cx="8229600" cy="3352800"/>
        </p:xfrm>
        <a:graphic>
          <a:graphicData uri="http://schemas.openxmlformats.org/presentationml/2006/ole">
            <mc:AlternateContent xmlns:mc="http://schemas.openxmlformats.org/markup-compatibility/2006">
              <mc:Choice xmlns:v="urn:schemas-microsoft-com:vml" Requires="v">
                <p:oleObj spid="_x0000_s2090" name="Paint Shop Pro Image" r:id="rId3" imgW="10107317" imgH="2848780" progId="PaintShopPro">
                  <p:embed/>
                </p:oleObj>
              </mc:Choice>
              <mc:Fallback>
                <p:oleObj name="Paint Shop Pro Image" r:id="rId3" imgW="10107317" imgH="2848780" progId="PaintShopPro">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981200"/>
                        <a:ext cx="82296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76103227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smtClean="0"/>
              <a:t>Moore’s law : Alive &amp; Well</a:t>
            </a:r>
          </a:p>
        </p:txBody>
      </p:sp>
      <p:sp>
        <p:nvSpPr>
          <p:cNvPr id="41987" name="Rectangle 3"/>
          <p:cNvSpPr>
            <a:spLocks noGrp="1" noChangeArrowheads="1"/>
          </p:cNvSpPr>
          <p:nvPr>
            <p:ph type="body" idx="1"/>
          </p:nvPr>
        </p:nvSpPr>
        <p:spPr/>
        <p:txBody>
          <a:bodyPr/>
          <a:lstStyle/>
          <a:p>
            <a:pPr eaLnBrk="1" hangingPunct="1">
              <a:buFont typeface="Wingdings" pitchFamily="2" charset="2"/>
              <a:buNone/>
            </a:pPr>
            <a:r>
              <a:rPr lang="en-US" smtClean="0"/>
              <a:t>  Gordon Moore (co-founder of Intel) predicted in 1965 that the transistor density of semiconductor chips would double roughly every 18 months.</a:t>
            </a:r>
          </a:p>
        </p:txBody>
      </p:sp>
    </p:spTree>
    <p:extLst>
      <p:ext uri="{BB962C8B-B14F-4D97-AF65-F5344CB8AC3E}">
        <p14:creationId xmlns:p14="http://schemas.microsoft.com/office/powerpoint/2010/main" val="144665992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sz="4000" smtClean="0"/>
              <a:t>Comparison of different architectures</a:t>
            </a:r>
          </a:p>
        </p:txBody>
      </p:sp>
      <p:sp>
        <p:nvSpPr>
          <p:cNvPr id="43011" name="Rectangle 3"/>
          <p:cNvSpPr>
            <a:spLocks noGrp="1" noChangeArrowheads="1"/>
          </p:cNvSpPr>
          <p:nvPr>
            <p:ph type="body" idx="1"/>
          </p:nvPr>
        </p:nvSpPr>
        <p:spPr>
          <a:xfrm>
            <a:off x="301625" y="1752600"/>
            <a:ext cx="8540750" cy="5105400"/>
          </a:xfrm>
        </p:spPr>
        <p:txBody>
          <a:bodyPr/>
          <a:lstStyle/>
          <a:p>
            <a:pPr eaLnBrk="1" hangingPunct="1">
              <a:buFont typeface="Wingdings" pitchFamily="2" charset="2"/>
              <a:buNone/>
            </a:pPr>
            <a:endParaRPr lang="en-US" smtClean="0"/>
          </a:p>
        </p:txBody>
      </p:sp>
      <p:pic>
        <p:nvPicPr>
          <p:cNvPr id="430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752600"/>
            <a:ext cx="28194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3" name="Text Box 5"/>
          <p:cNvSpPr txBox="1">
            <a:spLocks noChangeArrowheads="1"/>
          </p:cNvSpPr>
          <p:nvPr/>
        </p:nvSpPr>
        <p:spPr bwMode="auto">
          <a:xfrm>
            <a:off x="685800" y="3200400"/>
            <a:ext cx="1828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t>Single Core</a:t>
            </a:r>
          </a:p>
        </p:txBody>
      </p:sp>
      <p:pic>
        <p:nvPicPr>
          <p:cNvPr id="4301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1739900"/>
            <a:ext cx="49530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5" name="Text Box 7"/>
          <p:cNvSpPr txBox="1">
            <a:spLocks noChangeArrowheads="1"/>
          </p:cNvSpPr>
          <p:nvPr/>
        </p:nvSpPr>
        <p:spPr bwMode="auto">
          <a:xfrm>
            <a:off x="3276600" y="4749800"/>
            <a:ext cx="2362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t>Multi-core processor</a:t>
            </a:r>
          </a:p>
        </p:txBody>
      </p:sp>
      <p:pic>
        <p:nvPicPr>
          <p:cNvPr id="4301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3124200"/>
            <a:ext cx="3095625"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7" name="Text Box 9"/>
          <p:cNvSpPr txBox="1">
            <a:spLocks noChangeArrowheads="1"/>
          </p:cNvSpPr>
          <p:nvPr/>
        </p:nvSpPr>
        <p:spPr bwMode="auto">
          <a:xfrm>
            <a:off x="5867400" y="3124200"/>
            <a:ext cx="1828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t>Multiprocessor</a:t>
            </a:r>
          </a:p>
        </p:txBody>
      </p:sp>
      <p:pic>
        <p:nvPicPr>
          <p:cNvPr id="43018"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5119688"/>
            <a:ext cx="3124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9" name="Text Box 11"/>
          <p:cNvSpPr txBox="1">
            <a:spLocks noChangeArrowheads="1"/>
          </p:cNvSpPr>
          <p:nvPr/>
        </p:nvSpPr>
        <p:spPr bwMode="auto">
          <a:xfrm>
            <a:off x="304800" y="6415088"/>
            <a:ext cx="4191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t>Multi-core processor with shared cache</a:t>
            </a:r>
          </a:p>
        </p:txBody>
      </p:sp>
      <p:pic>
        <p:nvPicPr>
          <p:cNvPr id="43020"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29075" y="5348288"/>
            <a:ext cx="511492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21" name="Text Box 13"/>
          <p:cNvSpPr txBox="1">
            <a:spLocks noChangeArrowheads="1"/>
          </p:cNvSpPr>
          <p:nvPr/>
        </p:nvSpPr>
        <p:spPr bwMode="auto">
          <a:xfrm>
            <a:off x="4343400" y="6415088"/>
            <a:ext cx="4191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t>Multi-core processor with distributed cache</a:t>
            </a:r>
          </a:p>
        </p:txBody>
      </p:sp>
    </p:spTree>
    <p:extLst>
      <p:ext uri="{BB962C8B-B14F-4D97-AF65-F5344CB8AC3E}">
        <p14:creationId xmlns:p14="http://schemas.microsoft.com/office/powerpoint/2010/main" val="12296024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Why Parallelism?</a:t>
            </a:r>
            <a:br>
              <a:rPr lang="en-IN" dirty="0"/>
            </a:br>
            <a:endParaRPr lang="en-IN" dirty="0"/>
          </a:p>
        </p:txBody>
      </p:sp>
      <p:sp>
        <p:nvSpPr>
          <p:cNvPr id="3" name="Content Placeholder 2"/>
          <p:cNvSpPr>
            <a:spLocks noGrp="1"/>
          </p:cNvSpPr>
          <p:nvPr>
            <p:ph idx="1"/>
          </p:nvPr>
        </p:nvSpPr>
        <p:spPr/>
        <p:txBody>
          <a:bodyPr/>
          <a:lstStyle/>
          <a:p>
            <a:r>
              <a:rPr lang="en-IN" dirty="0" smtClean="0"/>
              <a:t>It is the obvious choice of high performance evolution</a:t>
            </a:r>
          </a:p>
          <a:p>
            <a:endParaRPr lang="en-IN" dirty="0" smtClean="0"/>
          </a:p>
          <a:p>
            <a:r>
              <a:rPr lang="en-IN" dirty="0" smtClean="0"/>
              <a:t>A learning from applications</a:t>
            </a:r>
          </a:p>
          <a:p>
            <a:pPr lvl="1"/>
            <a:r>
              <a:rPr lang="en-IN" dirty="0" smtClean="0"/>
              <a:t>Concurrency and parallelism is key to future systems</a:t>
            </a:r>
            <a:endParaRPr lang="en-IN" dirty="0"/>
          </a:p>
          <a:p>
            <a:endParaRPr lang="en-IN" dirty="0"/>
          </a:p>
        </p:txBody>
      </p:sp>
    </p:spTree>
    <p:extLst>
      <p:ext uri="{BB962C8B-B14F-4D97-AF65-F5344CB8AC3E}">
        <p14:creationId xmlns:p14="http://schemas.microsoft.com/office/powerpoint/2010/main" val="61181853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Goals of Parallelism</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2973024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are the Goals of parallelism?</a:t>
            </a:r>
            <a:endParaRPr lang="en-IN" dirty="0"/>
          </a:p>
        </p:txBody>
      </p:sp>
      <p:sp>
        <p:nvSpPr>
          <p:cNvPr id="3" name="Content Placeholder 2"/>
          <p:cNvSpPr>
            <a:spLocks noGrp="1"/>
          </p:cNvSpPr>
          <p:nvPr>
            <p:ph idx="1"/>
          </p:nvPr>
        </p:nvSpPr>
        <p:spPr/>
        <p:txBody>
          <a:bodyPr/>
          <a:lstStyle/>
          <a:p>
            <a:r>
              <a:rPr lang="en-IN" dirty="0" smtClean="0"/>
              <a:t>To make the architectural design scalable</a:t>
            </a:r>
          </a:p>
          <a:p>
            <a:endParaRPr lang="en-IN" dirty="0"/>
          </a:p>
          <a:p>
            <a:r>
              <a:rPr lang="en-IN" dirty="0" smtClean="0"/>
              <a:t>To have improved performance </a:t>
            </a:r>
          </a:p>
          <a:p>
            <a:endParaRPr lang="en-IN" dirty="0"/>
          </a:p>
          <a:p>
            <a:r>
              <a:rPr lang="en-IN" dirty="0" smtClean="0"/>
              <a:t>To Balance cost- performance and reliability</a:t>
            </a:r>
            <a:endParaRPr lang="en-IN" dirty="0"/>
          </a:p>
        </p:txBody>
      </p:sp>
    </p:spTree>
    <p:extLst>
      <p:ext uri="{BB962C8B-B14F-4D97-AF65-F5344CB8AC3E}">
        <p14:creationId xmlns:p14="http://schemas.microsoft.com/office/powerpoint/2010/main" val="42264743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Have </a:t>
            </a:r>
            <a:r>
              <a:rPr lang="en-IN" smtClean="0"/>
              <a:t>these goals been </a:t>
            </a:r>
            <a:r>
              <a:rPr lang="en-IN" dirty="0" smtClean="0"/>
              <a:t>achieved with multi-core?</a:t>
            </a:r>
            <a:endParaRPr lang="en-IN" dirty="0"/>
          </a:p>
        </p:txBody>
      </p:sp>
      <p:sp>
        <p:nvSpPr>
          <p:cNvPr id="3" name="Content Placeholder 2"/>
          <p:cNvSpPr>
            <a:spLocks noGrp="1"/>
          </p:cNvSpPr>
          <p:nvPr>
            <p:ph idx="1"/>
          </p:nvPr>
        </p:nvSpPr>
        <p:spPr/>
        <p:txBody>
          <a:bodyPr/>
          <a:lstStyle/>
          <a:p>
            <a:r>
              <a:rPr lang="en-IN" dirty="0" smtClean="0"/>
              <a:t>To certain extent</a:t>
            </a:r>
          </a:p>
          <a:p>
            <a:endParaRPr lang="en-IN" dirty="0"/>
          </a:p>
          <a:p>
            <a:r>
              <a:rPr lang="en-IN" dirty="0" smtClean="0"/>
              <a:t>The applications are unable to exploit the parallelism available in the multi-core processors </a:t>
            </a:r>
          </a:p>
          <a:p>
            <a:endParaRPr lang="en-IN" dirty="0"/>
          </a:p>
          <a:p>
            <a:r>
              <a:rPr lang="en-IN" dirty="0" smtClean="0"/>
              <a:t>This has to be addressed</a:t>
            </a:r>
          </a:p>
          <a:p>
            <a:endParaRPr lang="en-IN" dirty="0"/>
          </a:p>
          <a:p>
            <a:pPr marL="0" indent="0">
              <a:buNone/>
            </a:pPr>
            <a:endParaRPr lang="en-IN" dirty="0"/>
          </a:p>
        </p:txBody>
      </p:sp>
    </p:spTree>
    <p:extLst>
      <p:ext uri="{BB962C8B-B14F-4D97-AF65-F5344CB8AC3E}">
        <p14:creationId xmlns:p14="http://schemas.microsoft.com/office/powerpoint/2010/main" val="7870038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Challenges</a:t>
            </a:r>
            <a:endParaRPr lang="en-IN" dirty="0"/>
          </a:p>
        </p:txBody>
      </p:sp>
      <p:sp>
        <p:nvSpPr>
          <p:cNvPr id="3" name="Content Placeholder 2"/>
          <p:cNvSpPr>
            <a:spLocks noGrp="1"/>
          </p:cNvSpPr>
          <p:nvPr>
            <p:ph idx="1"/>
          </p:nvPr>
        </p:nvSpPr>
        <p:spPr/>
        <p:txBody>
          <a:bodyPr>
            <a:normAutofit lnSpcReduction="10000"/>
          </a:bodyPr>
          <a:lstStyle/>
          <a:p>
            <a:r>
              <a:rPr lang="en-IN" dirty="0" smtClean="0"/>
              <a:t>To utilize the existing parallel architectures thoroughly</a:t>
            </a:r>
          </a:p>
          <a:p>
            <a:pPr lvl="1"/>
            <a:r>
              <a:rPr lang="en-IN" dirty="0" smtClean="0"/>
              <a:t>Skilled people to write parallel programs</a:t>
            </a:r>
          </a:p>
          <a:p>
            <a:pPr lvl="1"/>
            <a:r>
              <a:rPr lang="en-IN" dirty="0" smtClean="0"/>
              <a:t>To develop tools and libraries for parallel programming support</a:t>
            </a:r>
          </a:p>
          <a:p>
            <a:r>
              <a:rPr lang="en-IN" dirty="0" smtClean="0"/>
              <a:t>To scale the existing systems to perform better for the future </a:t>
            </a:r>
          </a:p>
          <a:p>
            <a:r>
              <a:rPr lang="en-IN" dirty="0" smtClean="0"/>
              <a:t>Architectural models to cater to fast and big data computing</a:t>
            </a:r>
            <a:endParaRPr lang="en-IN" dirty="0"/>
          </a:p>
        </p:txBody>
      </p:sp>
    </p:spTree>
    <p:extLst>
      <p:ext uri="{BB962C8B-B14F-4D97-AF65-F5344CB8AC3E}">
        <p14:creationId xmlns:p14="http://schemas.microsoft.com/office/powerpoint/2010/main" val="36581318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Future Architectures</a:t>
            </a:r>
            <a:endParaRPr lang="en-IN" dirty="0"/>
          </a:p>
        </p:txBody>
      </p:sp>
      <p:sp>
        <p:nvSpPr>
          <p:cNvPr id="3" name="Content Placeholder 2"/>
          <p:cNvSpPr>
            <a:spLocks noGrp="1"/>
          </p:cNvSpPr>
          <p:nvPr>
            <p:ph idx="1"/>
          </p:nvPr>
        </p:nvSpPr>
        <p:spPr/>
        <p:txBody>
          <a:bodyPr>
            <a:normAutofit/>
          </a:bodyPr>
          <a:lstStyle/>
          <a:p>
            <a:r>
              <a:rPr lang="en-IN" dirty="0" smtClean="0"/>
              <a:t>Future architectures will emphasis not only on the processors but also on</a:t>
            </a:r>
          </a:p>
          <a:p>
            <a:pPr lvl="1"/>
            <a:r>
              <a:rPr lang="en-IN" dirty="0" smtClean="0"/>
              <a:t>I/O devices </a:t>
            </a:r>
          </a:p>
          <a:p>
            <a:pPr lvl="1"/>
            <a:r>
              <a:rPr lang="en-IN" dirty="0" smtClean="0"/>
              <a:t>Memory </a:t>
            </a:r>
          </a:p>
          <a:p>
            <a:pPr lvl="1"/>
            <a:r>
              <a:rPr lang="en-IN" dirty="0" smtClean="0"/>
              <a:t>Interconnection among nodes</a:t>
            </a:r>
          </a:p>
          <a:p>
            <a:pPr marL="457200" lvl="1" indent="0">
              <a:buNone/>
            </a:pPr>
            <a:endParaRPr lang="en-IN" dirty="0"/>
          </a:p>
        </p:txBody>
      </p:sp>
    </p:spTree>
    <p:extLst>
      <p:ext uri="{BB962C8B-B14F-4D97-AF65-F5344CB8AC3E}">
        <p14:creationId xmlns:p14="http://schemas.microsoft.com/office/powerpoint/2010/main" val="397107152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Communication and Co-ordination</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40675157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INTERCONNECTION NETWORKS</a:t>
            </a:r>
            <a:br>
              <a:rPr lang="en-IN" dirty="0"/>
            </a:br>
            <a:r>
              <a:rPr lang="en-IN" dirty="0"/>
              <a:t>FOR PARALLEL COMPUTERS</a:t>
            </a:r>
            <a:br>
              <a:rPr lang="en-IN" dirty="0"/>
            </a:br>
            <a:endParaRPr lang="en-IN" dirty="0"/>
          </a:p>
        </p:txBody>
      </p:sp>
      <p:sp>
        <p:nvSpPr>
          <p:cNvPr id="3" name="Content Placeholder 2"/>
          <p:cNvSpPr>
            <a:spLocks noGrp="1"/>
          </p:cNvSpPr>
          <p:nvPr>
            <p:ph idx="1"/>
          </p:nvPr>
        </p:nvSpPr>
        <p:spPr/>
        <p:txBody>
          <a:bodyPr/>
          <a:lstStyle/>
          <a:p>
            <a:r>
              <a:rPr lang="en-IN" dirty="0" smtClean="0"/>
              <a:t>Physically Shared Memory</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5" y="2500313"/>
            <a:ext cx="6696744" cy="3160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26015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Distributed Memory</a:t>
            </a:r>
            <a:endParaRPr lang="en-IN" dirty="0"/>
          </a:p>
        </p:txBody>
      </p:sp>
      <p:sp>
        <p:nvSpPr>
          <p:cNvPr id="3" name="Content Placeholder 2"/>
          <p:cNvSpPr>
            <a:spLocks noGrp="1"/>
          </p:cNvSpPr>
          <p:nvPr>
            <p:ph idx="1"/>
          </p:nvPr>
        </p:nvSpPr>
        <p:spPr/>
        <p:txBody>
          <a:bodyPr/>
          <a:lstStyle/>
          <a:p>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772816"/>
            <a:ext cx="7344816" cy="3456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28125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Network Topologies</a:t>
            </a:r>
            <a:endParaRPr lang="en-IN" dirty="0"/>
          </a:p>
        </p:txBody>
      </p:sp>
      <p:sp>
        <p:nvSpPr>
          <p:cNvPr id="3" name="Content Placeholder 2"/>
          <p:cNvSpPr>
            <a:spLocks noGrp="1"/>
          </p:cNvSpPr>
          <p:nvPr>
            <p:ph idx="1"/>
          </p:nvPr>
        </p:nvSpPr>
        <p:spPr/>
        <p:txBody>
          <a:bodyPr>
            <a:normAutofit/>
          </a:bodyPr>
          <a:lstStyle/>
          <a:p>
            <a:r>
              <a:rPr lang="en-IN" dirty="0" smtClean="0"/>
              <a:t>Direct Networks</a:t>
            </a:r>
          </a:p>
          <a:p>
            <a:pPr lvl="1"/>
            <a:r>
              <a:rPr lang="en-IN" dirty="0"/>
              <a:t>Direct networks consist of physical interconnection </a:t>
            </a:r>
            <a:r>
              <a:rPr lang="en-IN" dirty="0" smtClean="0"/>
              <a:t>links that </a:t>
            </a:r>
            <a:r>
              <a:rPr lang="en-IN" dirty="0"/>
              <a:t>connect the nodes (typically PEs) in a parallel </a:t>
            </a:r>
            <a:r>
              <a:rPr lang="en-IN" dirty="0" smtClean="0"/>
              <a:t>computer</a:t>
            </a:r>
          </a:p>
          <a:p>
            <a:pPr lvl="2"/>
            <a:r>
              <a:rPr lang="en-IN" dirty="0" smtClean="0"/>
              <a:t>Each node may need a router to make routing decisions.</a:t>
            </a:r>
          </a:p>
          <a:p>
            <a:pPr lvl="1"/>
            <a:r>
              <a:rPr lang="en-IN" dirty="0" smtClean="0"/>
              <a:t>Ring</a:t>
            </a:r>
          </a:p>
          <a:p>
            <a:pPr lvl="1"/>
            <a:r>
              <a:rPr lang="en-IN" dirty="0" smtClean="0"/>
              <a:t>Mesh</a:t>
            </a:r>
            <a:endParaRPr lang="en-IN" dirty="0"/>
          </a:p>
          <a:p>
            <a:endParaRPr lang="en-IN" dirty="0" smtClean="0"/>
          </a:p>
        </p:txBody>
      </p:sp>
    </p:spTree>
    <p:extLst>
      <p:ext uri="{BB962C8B-B14F-4D97-AF65-F5344CB8AC3E}">
        <p14:creationId xmlns:p14="http://schemas.microsoft.com/office/powerpoint/2010/main" val="40599792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Continued…</a:t>
            </a:r>
            <a:endParaRPr lang="en-IN" dirty="0"/>
          </a:p>
        </p:txBody>
      </p:sp>
      <p:sp>
        <p:nvSpPr>
          <p:cNvPr id="3" name="Content Placeholder 2"/>
          <p:cNvSpPr>
            <a:spLocks noGrp="1"/>
          </p:cNvSpPr>
          <p:nvPr>
            <p:ph idx="1"/>
          </p:nvPr>
        </p:nvSpPr>
        <p:spPr/>
        <p:txBody>
          <a:bodyPr/>
          <a:lstStyle/>
          <a:p>
            <a:r>
              <a:rPr lang="en-IN" dirty="0" smtClean="0"/>
              <a:t>      Mesh                            Torus</a:t>
            </a:r>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204864"/>
            <a:ext cx="6552728" cy="3960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2327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Why Parallel, Concurrent and Distributed Computing?</a:t>
            </a:r>
            <a:endParaRPr lang="en-IN" dirty="0"/>
          </a:p>
        </p:txBody>
      </p:sp>
      <p:sp>
        <p:nvSpPr>
          <p:cNvPr id="3" name="Content Placeholder 2"/>
          <p:cNvSpPr>
            <a:spLocks noGrp="1"/>
          </p:cNvSpPr>
          <p:nvPr>
            <p:ph idx="1"/>
          </p:nvPr>
        </p:nvSpPr>
        <p:spPr/>
        <p:txBody>
          <a:bodyPr>
            <a:normAutofit fontScale="85000" lnSpcReduction="20000"/>
          </a:bodyPr>
          <a:lstStyle/>
          <a:p>
            <a:r>
              <a:rPr lang="en-IN" dirty="0" smtClean="0"/>
              <a:t>Parallel </a:t>
            </a:r>
            <a:r>
              <a:rPr lang="en-IN" dirty="0"/>
              <a:t>computing can transform science and engineering</a:t>
            </a:r>
          </a:p>
          <a:p>
            <a:r>
              <a:rPr lang="en-IN" dirty="0" smtClean="0"/>
              <a:t>Example: Cosmology - </a:t>
            </a:r>
            <a:r>
              <a:rPr lang="en-IN" dirty="0"/>
              <a:t>the study of the </a:t>
            </a:r>
            <a:r>
              <a:rPr lang="en-IN" dirty="0" smtClean="0"/>
              <a:t>universe</a:t>
            </a:r>
          </a:p>
          <a:p>
            <a:pPr lvl="1"/>
            <a:r>
              <a:rPr lang="en-IN" dirty="0"/>
              <a:t>Its evolution and structure—where one of the most striking paradigm shifts has occurred. A number of new, tremendously detailed observations deep into the universe are available from such instruments as the Hubble Space Telescope and the Digital Sky Survey. However, until recently, it has been difficult, except in relatively simple circumstances, to </a:t>
            </a:r>
            <a:r>
              <a:rPr lang="en-IN" dirty="0" smtClean="0"/>
              <a:t>use mathematical </a:t>
            </a:r>
            <a:r>
              <a:rPr lang="en-IN" dirty="0"/>
              <a:t>theories of the early </a:t>
            </a:r>
            <a:r>
              <a:rPr lang="en-IN" dirty="0" smtClean="0"/>
              <a:t>universe to </a:t>
            </a:r>
            <a:r>
              <a:rPr lang="en-IN" dirty="0"/>
              <a:t>allow comparison with observations</a:t>
            </a:r>
            <a:r>
              <a:rPr lang="en-IN" dirty="0" smtClean="0"/>
              <a:t>.</a:t>
            </a:r>
          </a:p>
          <a:p>
            <a:pPr lvl="1"/>
            <a:r>
              <a:rPr lang="en-IN" b="1" i="1" dirty="0" smtClean="0"/>
              <a:t>Scalable </a:t>
            </a:r>
            <a:r>
              <a:rPr lang="en-IN" b="1" i="1" dirty="0"/>
              <a:t>parallel computers with large memories have changed all </a:t>
            </a:r>
            <a:r>
              <a:rPr lang="en-IN" b="1" i="1" dirty="0" smtClean="0"/>
              <a:t>of that</a:t>
            </a:r>
            <a:endParaRPr lang="en-IN" b="1" i="1" dirty="0"/>
          </a:p>
        </p:txBody>
      </p:sp>
    </p:spTree>
    <p:extLst>
      <p:ext uri="{BB962C8B-B14F-4D97-AF65-F5344CB8AC3E}">
        <p14:creationId xmlns:p14="http://schemas.microsoft.com/office/powerpoint/2010/main" val="180435918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Continued…</a:t>
            </a:r>
            <a:endParaRPr lang="en-IN" dirty="0"/>
          </a:p>
        </p:txBody>
      </p:sp>
      <p:sp>
        <p:nvSpPr>
          <p:cNvPr id="3" name="Content Placeholder 2"/>
          <p:cNvSpPr>
            <a:spLocks noGrp="1"/>
          </p:cNvSpPr>
          <p:nvPr>
            <p:ph idx="1"/>
          </p:nvPr>
        </p:nvSpPr>
        <p:spPr/>
        <p:txBody>
          <a:bodyPr/>
          <a:lstStyle/>
          <a:p>
            <a:pPr marL="0" indent="0">
              <a:buNone/>
            </a:pPr>
            <a:r>
              <a:rPr lang="en-IN" dirty="0" smtClean="0"/>
              <a:t>		Hypercube network</a:t>
            </a:r>
          </a:p>
          <a:p>
            <a:pPr marL="0" indent="0">
              <a:buNone/>
            </a:pPr>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420888"/>
            <a:ext cx="6696744" cy="36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38360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Continued…</a:t>
            </a:r>
            <a:endParaRPr lang="en-IN" dirty="0"/>
          </a:p>
        </p:txBody>
      </p:sp>
      <p:sp>
        <p:nvSpPr>
          <p:cNvPr id="3" name="Content Placeholder 2"/>
          <p:cNvSpPr>
            <a:spLocks noGrp="1"/>
          </p:cNvSpPr>
          <p:nvPr>
            <p:ph idx="1"/>
          </p:nvPr>
        </p:nvSpPr>
        <p:spPr/>
        <p:txBody>
          <a:bodyPr/>
          <a:lstStyle/>
          <a:p>
            <a:r>
              <a:rPr lang="en-IN" dirty="0"/>
              <a:t>Indirect </a:t>
            </a:r>
            <a:r>
              <a:rPr lang="en-IN" dirty="0" smtClean="0"/>
              <a:t>Networks</a:t>
            </a:r>
          </a:p>
          <a:p>
            <a:pPr lvl="1"/>
            <a:r>
              <a:rPr lang="en-IN" dirty="0"/>
              <a:t>In indirect networks, each processing node is connected to </a:t>
            </a:r>
            <a:r>
              <a:rPr lang="en-IN" dirty="0" smtClean="0"/>
              <a:t>a network </a:t>
            </a:r>
            <a:r>
              <a:rPr lang="en-IN" dirty="0"/>
              <a:t>of switches over one or more (often bidirectional</a:t>
            </a:r>
            <a:r>
              <a:rPr lang="en-IN" dirty="0" smtClean="0"/>
              <a:t>) links.</a:t>
            </a:r>
          </a:p>
          <a:p>
            <a:pPr lvl="1"/>
            <a:r>
              <a:rPr lang="en-IN" dirty="0" smtClean="0"/>
              <a:t>Typically</a:t>
            </a:r>
            <a:r>
              <a:rPr lang="en-IN" dirty="0"/>
              <a:t>, this network consists of one or more </a:t>
            </a:r>
            <a:r>
              <a:rPr lang="en-IN" dirty="0" smtClean="0"/>
              <a:t>stages of </a:t>
            </a:r>
            <a:r>
              <a:rPr lang="en-IN" dirty="0"/>
              <a:t>switch boxes</a:t>
            </a:r>
          </a:p>
          <a:p>
            <a:endParaRPr lang="en-IN" dirty="0"/>
          </a:p>
        </p:txBody>
      </p:sp>
    </p:spTree>
    <p:extLst>
      <p:ext uri="{BB962C8B-B14F-4D97-AF65-F5344CB8AC3E}">
        <p14:creationId xmlns:p14="http://schemas.microsoft.com/office/powerpoint/2010/main" val="20082998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1268760"/>
            <a:ext cx="5976664" cy="48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883516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692696"/>
            <a:ext cx="7992887" cy="4269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034292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marL="0" indent="0">
              <a:buNone/>
            </a:pPr>
            <a:r>
              <a:rPr lang="nn-NO" dirty="0"/>
              <a:t> double arraySum = </a:t>
            </a:r>
            <a:r>
              <a:rPr lang="nn-NO" dirty="0" smtClean="0"/>
              <a:t>7;</a:t>
            </a:r>
            <a:endParaRPr lang="nn-NO" dirty="0"/>
          </a:p>
          <a:p>
            <a:pPr marL="0" indent="0">
              <a:buNone/>
            </a:pPr>
            <a:r>
              <a:rPr lang="nn-NO" dirty="0"/>
              <a:t>    for (int i = 0; i &lt; 100; i++) </a:t>
            </a:r>
            <a:r>
              <a:rPr lang="nn-NO" dirty="0" smtClean="0"/>
              <a:t>{</a:t>
            </a:r>
          </a:p>
          <a:p>
            <a:pPr marL="0" indent="0">
              <a:buNone/>
            </a:pPr>
            <a:r>
              <a:rPr lang="nn-NO" dirty="0" smtClean="0"/>
              <a:t>	      </a:t>
            </a:r>
            <a:r>
              <a:rPr lang="nn-NO" dirty="0"/>
              <a:t>arraySum += A[i</a:t>
            </a:r>
            <a:r>
              <a:rPr lang="nn-NO" dirty="0" smtClean="0"/>
              <a:t>];</a:t>
            </a:r>
          </a:p>
          <a:p>
            <a:pPr marL="0" indent="0">
              <a:buNone/>
            </a:pPr>
            <a:r>
              <a:rPr lang="nn-NO" dirty="0"/>
              <a:t>	</a:t>
            </a:r>
            <a:r>
              <a:rPr lang="nn-NO" dirty="0" smtClean="0"/>
              <a:t>printf(arraySum)</a:t>
            </a:r>
            <a:endParaRPr lang="nn-NO" dirty="0"/>
          </a:p>
          <a:p>
            <a:pPr marL="0" indent="0">
              <a:buNone/>
            </a:pPr>
            <a:r>
              <a:rPr lang="nn-NO" dirty="0"/>
              <a:t>    </a:t>
            </a:r>
            <a:r>
              <a:rPr lang="nn-NO" dirty="0" smtClean="0"/>
              <a:t>}</a:t>
            </a:r>
          </a:p>
          <a:p>
            <a:pPr marL="0" indent="0">
              <a:buNone/>
            </a:pPr>
            <a:r>
              <a:rPr lang="nn-NO" dirty="0"/>
              <a:t>	arraySum=7</a:t>
            </a:r>
          </a:p>
          <a:p>
            <a:pPr marL="0" indent="0">
              <a:buNone/>
            </a:pPr>
            <a:endParaRPr lang="nn-NO" dirty="0" smtClean="0"/>
          </a:p>
          <a:p>
            <a:pPr marL="0" indent="0">
              <a:buNone/>
            </a:pPr>
            <a:r>
              <a:rPr lang="nn-NO" dirty="0" smtClean="0"/>
              <a:t>for (i=0 ; i&lt;100;i&lt;100;i=i+3)</a:t>
            </a:r>
          </a:p>
          <a:p>
            <a:pPr marL="0" indent="0">
              <a:buNone/>
            </a:pPr>
            <a:r>
              <a:rPr lang="nn-NO" dirty="0" smtClean="0"/>
              <a:t>	{</a:t>
            </a:r>
          </a:p>
          <a:p>
            <a:pPr marL="0" indent="0">
              <a:buNone/>
            </a:pPr>
            <a:r>
              <a:rPr lang="nn-NO" dirty="0" smtClean="0"/>
              <a:t>	arraySum+=a[i] (4 clk)</a:t>
            </a:r>
          </a:p>
          <a:p>
            <a:pPr marL="0" indent="0">
              <a:buNone/>
            </a:pPr>
            <a:r>
              <a:rPr lang="nn-NO" dirty="0"/>
              <a:t>	</a:t>
            </a:r>
            <a:r>
              <a:rPr lang="nn-NO" dirty="0" smtClean="0"/>
              <a:t>arraySum+=a[i+1] (</a:t>
            </a:r>
          </a:p>
          <a:p>
            <a:pPr marL="0" indent="0">
              <a:buNone/>
            </a:pPr>
            <a:r>
              <a:rPr lang="nn-NO" dirty="0"/>
              <a:t>	</a:t>
            </a:r>
            <a:r>
              <a:rPr lang="nn-NO" dirty="0" smtClean="0"/>
              <a:t>arraySum+=a[i+2];</a:t>
            </a:r>
            <a:r>
              <a:rPr lang="nn-NO" dirty="0"/>
              <a:t>	</a:t>
            </a:r>
            <a:endParaRPr lang="nn-NO" dirty="0" smtClean="0"/>
          </a:p>
          <a:p>
            <a:pPr marL="0" indent="0">
              <a:buNone/>
            </a:pPr>
            <a:r>
              <a:rPr lang="nn-NO" dirty="0"/>
              <a:t>	</a:t>
            </a:r>
            <a:r>
              <a:rPr lang="nn-NO" dirty="0" smtClean="0"/>
              <a:t>}</a:t>
            </a:r>
            <a:r>
              <a:rPr lang="nn-NO" dirty="0"/>
              <a:t>	</a:t>
            </a:r>
            <a:endParaRPr lang="en-US" dirty="0"/>
          </a:p>
        </p:txBody>
      </p:sp>
    </p:spTree>
    <p:extLst>
      <p:ext uri="{BB962C8B-B14F-4D97-AF65-F5344CB8AC3E}">
        <p14:creationId xmlns:p14="http://schemas.microsoft.com/office/powerpoint/2010/main" val="240757908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marL="0" indent="0">
              <a:buNone/>
            </a:pPr>
            <a:r>
              <a:rPr lang="en-US" dirty="0" smtClean="0"/>
              <a:t>loop3</a:t>
            </a:r>
            <a:r>
              <a:rPr lang="en-US" dirty="0"/>
              <a:t>:</a:t>
            </a:r>
          </a:p>
          <a:p>
            <a:pPr marL="0" indent="0">
              <a:buNone/>
            </a:pPr>
            <a:r>
              <a:rPr lang="en-US" dirty="0"/>
              <a:t>            </a:t>
            </a:r>
            <a:r>
              <a:rPr lang="en-US" dirty="0" smtClean="0"/>
              <a:t>load     </a:t>
            </a:r>
            <a:r>
              <a:rPr lang="en-US" dirty="0"/>
              <a:t>$f10, 0($5)       ; $f10 ← A[</a:t>
            </a:r>
            <a:r>
              <a:rPr lang="en-US" dirty="0" err="1"/>
              <a:t>i</a:t>
            </a:r>
            <a:r>
              <a:rPr lang="en-US" dirty="0"/>
              <a:t>]</a:t>
            </a:r>
          </a:p>
          <a:p>
            <a:pPr marL="0" indent="0">
              <a:buNone/>
            </a:pPr>
            <a:r>
              <a:rPr lang="en-US" dirty="0"/>
              <a:t>            </a:t>
            </a:r>
            <a:r>
              <a:rPr lang="en-US" dirty="0" smtClean="0"/>
              <a:t>add   </a:t>
            </a:r>
            <a:r>
              <a:rPr lang="en-US" dirty="0"/>
              <a:t>$f8, $f8, $f10    ; $f8 ← $f8 + A[</a:t>
            </a:r>
            <a:r>
              <a:rPr lang="en-US" dirty="0" err="1"/>
              <a:t>i</a:t>
            </a:r>
            <a:r>
              <a:rPr lang="en-US" dirty="0"/>
              <a:t>]</a:t>
            </a:r>
          </a:p>
          <a:p>
            <a:pPr marL="0" indent="0">
              <a:buNone/>
            </a:pPr>
            <a:r>
              <a:rPr lang="en-US" dirty="0"/>
              <a:t>            </a:t>
            </a:r>
            <a:r>
              <a:rPr lang="en-US" dirty="0" err="1"/>
              <a:t>addi</a:t>
            </a:r>
            <a:r>
              <a:rPr lang="en-US" dirty="0"/>
              <a:t>    $5, $5, 8         ; increment </a:t>
            </a:r>
            <a:r>
              <a:rPr lang="en-US" dirty="0" err="1" smtClean="0"/>
              <a:t>ptr</a:t>
            </a:r>
            <a:r>
              <a:rPr lang="en-US" dirty="0" smtClean="0"/>
              <a:t> for A[</a:t>
            </a:r>
            <a:r>
              <a:rPr lang="en-US" dirty="0" err="1" smtClean="0"/>
              <a:t>i</a:t>
            </a:r>
            <a:r>
              <a:rPr lang="en-US" dirty="0"/>
              <a:t>]</a:t>
            </a:r>
          </a:p>
          <a:p>
            <a:pPr marL="0" indent="0">
              <a:buNone/>
            </a:pPr>
            <a:r>
              <a:rPr lang="en-US" dirty="0"/>
              <a:t>            </a:t>
            </a:r>
            <a:r>
              <a:rPr lang="en-US" dirty="0" err="1"/>
              <a:t>addi</a:t>
            </a:r>
            <a:r>
              <a:rPr lang="en-US" dirty="0"/>
              <a:t>    $7, $7, -1        ; decrement loop count</a:t>
            </a:r>
          </a:p>
          <a:p>
            <a:pPr marL="0" indent="0">
              <a:buNone/>
            </a:pPr>
            <a:r>
              <a:rPr lang="en-US" dirty="0"/>
              <a:t>    test:</a:t>
            </a:r>
          </a:p>
          <a:p>
            <a:pPr marL="0" indent="0">
              <a:buNone/>
            </a:pPr>
            <a:r>
              <a:rPr lang="en-US" dirty="0"/>
              <a:t>            </a:t>
            </a:r>
            <a:r>
              <a:rPr lang="en-US" dirty="0" err="1"/>
              <a:t>bgtz</a:t>
            </a:r>
            <a:r>
              <a:rPr lang="en-US" dirty="0"/>
              <a:t>    $7, loop3         ; Continue if </a:t>
            </a:r>
            <a:r>
              <a:rPr lang="en-US" dirty="0" smtClean="0"/>
              <a:t>count </a:t>
            </a:r>
            <a:r>
              <a:rPr lang="en-US" dirty="0"/>
              <a:t>&gt; 0</a:t>
            </a:r>
          </a:p>
        </p:txBody>
      </p:sp>
    </p:spTree>
    <p:extLst>
      <p:ext uri="{BB962C8B-B14F-4D97-AF65-F5344CB8AC3E}">
        <p14:creationId xmlns:p14="http://schemas.microsoft.com/office/powerpoint/2010/main" val="38252235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To port or not to </a:t>
            </a:r>
            <a:r>
              <a:rPr lang="en-IN" dirty="0" smtClean="0"/>
              <a:t>port</a:t>
            </a:r>
            <a:r>
              <a:rPr lang="en-IN" dirty="0"/>
              <a:t>?</a:t>
            </a:r>
          </a:p>
        </p:txBody>
      </p:sp>
      <p:sp>
        <p:nvSpPr>
          <p:cNvPr id="3" name="Content Placeholder 2"/>
          <p:cNvSpPr>
            <a:spLocks noGrp="1"/>
          </p:cNvSpPr>
          <p:nvPr>
            <p:ph idx="1"/>
          </p:nvPr>
        </p:nvSpPr>
        <p:spPr/>
        <p:txBody>
          <a:bodyPr/>
          <a:lstStyle/>
          <a:p>
            <a:r>
              <a:rPr lang="en-IN" dirty="0" smtClean="0"/>
              <a:t>That should not suffix  (porting)</a:t>
            </a:r>
          </a:p>
          <a:p>
            <a:r>
              <a:rPr lang="en-IN" dirty="0" smtClean="0"/>
              <a:t>Write parallel applications for parallel architectures should involve reformulating data structures, basic code and the dynamics involved</a:t>
            </a:r>
          </a:p>
          <a:p>
            <a:pPr marL="0" indent="0">
              <a:buNone/>
            </a:pPr>
            <a:endParaRPr lang="en-IN" dirty="0"/>
          </a:p>
        </p:txBody>
      </p:sp>
    </p:spTree>
    <p:extLst>
      <p:ext uri="{BB962C8B-B14F-4D97-AF65-F5344CB8AC3E}">
        <p14:creationId xmlns:p14="http://schemas.microsoft.com/office/powerpoint/2010/main" val="27642985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Parallel supercomputing can answer challenges to society</a:t>
            </a:r>
          </a:p>
        </p:txBody>
      </p:sp>
      <p:sp>
        <p:nvSpPr>
          <p:cNvPr id="3" name="Content Placeholder 2"/>
          <p:cNvSpPr>
            <a:spLocks noGrp="1"/>
          </p:cNvSpPr>
          <p:nvPr>
            <p:ph idx="1"/>
          </p:nvPr>
        </p:nvSpPr>
        <p:spPr/>
        <p:txBody>
          <a:bodyPr/>
          <a:lstStyle/>
          <a:p>
            <a:r>
              <a:rPr lang="en-IN" dirty="0" smtClean="0"/>
              <a:t>Parallel computing that not only involves particle studies but for human related data</a:t>
            </a:r>
          </a:p>
          <a:p>
            <a:pPr lvl="1"/>
            <a:r>
              <a:rPr lang="en-IN" dirty="0" smtClean="0"/>
              <a:t>Health care</a:t>
            </a:r>
          </a:p>
          <a:p>
            <a:pPr lvl="1"/>
            <a:r>
              <a:rPr lang="en-IN" dirty="0" smtClean="0"/>
              <a:t>Weather / environmental application</a:t>
            </a:r>
            <a:endParaRPr lang="en-IN" dirty="0"/>
          </a:p>
        </p:txBody>
      </p:sp>
    </p:spTree>
    <p:extLst>
      <p:ext uri="{BB962C8B-B14F-4D97-AF65-F5344CB8AC3E}">
        <p14:creationId xmlns:p14="http://schemas.microsoft.com/office/powerpoint/2010/main" val="33258118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The burden is not on the ‘Hardware’ alone</a:t>
            </a:r>
            <a:endParaRPr lang="en-IN" dirty="0"/>
          </a:p>
        </p:txBody>
      </p:sp>
      <p:sp>
        <p:nvSpPr>
          <p:cNvPr id="3" name="Content Placeholder 2"/>
          <p:cNvSpPr>
            <a:spLocks noGrp="1"/>
          </p:cNvSpPr>
          <p:nvPr>
            <p:ph idx="1"/>
          </p:nvPr>
        </p:nvSpPr>
        <p:spPr/>
        <p:txBody>
          <a:bodyPr/>
          <a:lstStyle/>
          <a:p>
            <a:r>
              <a:rPr lang="en-IN" dirty="0" smtClean="0"/>
              <a:t>Even with existing architecture, there are lot of ways the parallelism can be adapted to harness efficiency in terms of execution time, power and so on</a:t>
            </a:r>
            <a:endParaRPr lang="en-IN" dirty="0"/>
          </a:p>
        </p:txBody>
      </p:sp>
    </p:spTree>
    <p:extLst>
      <p:ext uri="{BB962C8B-B14F-4D97-AF65-F5344CB8AC3E}">
        <p14:creationId xmlns:p14="http://schemas.microsoft.com/office/powerpoint/2010/main" val="41244622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B66A1B6C406B345AE978F0C975268C0" ma:contentTypeVersion="2" ma:contentTypeDescription="Create a new document." ma:contentTypeScope="" ma:versionID="bf3bb23f277e7178718af2bd4e08c22e">
  <xsd:schema xmlns:xsd="http://www.w3.org/2001/XMLSchema" xmlns:xs="http://www.w3.org/2001/XMLSchema" xmlns:p="http://schemas.microsoft.com/office/2006/metadata/properties" xmlns:ns2="47d37a4a-e55a-4a58-8f80-b05ba3442e0e" targetNamespace="http://schemas.microsoft.com/office/2006/metadata/properties" ma:root="true" ma:fieldsID="dab01e1628b640e6ba37e9241c6b0962" ns2:_="">
    <xsd:import namespace="47d37a4a-e55a-4a58-8f80-b05ba3442e0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7d37a4a-e55a-4a58-8f80-b05ba3442e0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D16CEEC-12A5-49A6-9EC7-8D8FBC104BC2}"/>
</file>

<file path=customXml/itemProps2.xml><?xml version="1.0" encoding="utf-8"?>
<ds:datastoreItem xmlns:ds="http://schemas.openxmlformats.org/officeDocument/2006/customXml" ds:itemID="{E7695A81-177A-4011-B92E-75E27A98DA3C}"/>
</file>

<file path=customXml/itemProps3.xml><?xml version="1.0" encoding="utf-8"?>
<ds:datastoreItem xmlns:ds="http://schemas.openxmlformats.org/officeDocument/2006/customXml" ds:itemID="{3CDCB1E1-AF8F-4D5C-93F2-E50C1D598DD3}"/>
</file>

<file path=docProps/app.xml><?xml version="1.0" encoding="utf-8"?>
<Properties xmlns="http://schemas.openxmlformats.org/officeDocument/2006/extended-properties" xmlns:vt="http://schemas.openxmlformats.org/officeDocument/2006/docPropsVTypes">
  <TotalTime>421</TotalTime>
  <Words>1500</Words>
  <Application>Microsoft Office PowerPoint</Application>
  <PresentationFormat>On-screen Show (4:3)</PresentationFormat>
  <Paragraphs>278</Paragraphs>
  <Slides>65</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65</vt:i4>
      </vt:variant>
    </vt:vector>
  </HeadingPairs>
  <TitlesOfParts>
    <vt:vector size="67" baseType="lpstr">
      <vt:lpstr>Office Theme</vt:lpstr>
      <vt:lpstr>Paint Shop Pro Image</vt:lpstr>
      <vt:lpstr>Module 1 : Parallelism Fundamentals</vt:lpstr>
      <vt:lpstr>Motivation</vt:lpstr>
      <vt:lpstr>Key Concepts</vt:lpstr>
      <vt:lpstr>What is parallelism?</vt:lpstr>
      <vt:lpstr>Why Parallelism? </vt:lpstr>
      <vt:lpstr>Why Parallel, Concurrent and Distributed Computing?</vt:lpstr>
      <vt:lpstr>To port or not to port?</vt:lpstr>
      <vt:lpstr>Parallel supercomputing can answer challenges to society</vt:lpstr>
      <vt:lpstr>The burden is not on the ‘Hardware’ alone</vt:lpstr>
      <vt:lpstr>Overview of Parallel Computing, Architectural Demands and Trends</vt:lpstr>
      <vt:lpstr>Evolution of Parallel architecture</vt:lpstr>
      <vt:lpstr>Stored Program Computers</vt:lpstr>
      <vt:lpstr>CPU Fundamentals</vt:lpstr>
      <vt:lpstr>Program Execution</vt:lpstr>
      <vt:lpstr>Single Core Processors</vt:lpstr>
      <vt:lpstr>Single-core computer</vt:lpstr>
      <vt:lpstr>Un-pipelined Data Path</vt:lpstr>
      <vt:lpstr>Single Processor Core</vt:lpstr>
      <vt:lpstr>Pipelining</vt:lpstr>
      <vt:lpstr>Pipelined Data-path</vt:lpstr>
      <vt:lpstr>Pipeline Hazards</vt:lpstr>
      <vt:lpstr>PowerPoint Presentation</vt:lpstr>
      <vt:lpstr>Pipeline Hazards &amp; Solutions</vt:lpstr>
      <vt:lpstr>Constraints in In-order Execution</vt:lpstr>
      <vt:lpstr>…Continued</vt:lpstr>
      <vt:lpstr> Pipelined Processor with Out of Order Execution</vt:lpstr>
      <vt:lpstr>Drawback of In Order Execution</vt:lpstr>
      <vt:lpstr>The Idea of Out of Order Execution</vt:lpstr>
      <vt:lpstr>PowerPoint Presentation</vt:lpstr>
      <vt:lpstr>PowerPoint Presentation</vt:lpstr>
      <vt:lpstr>Continued…</vt:lpstr>
      <vt:lpstr>Out-of-Order Completion Complexities</vt:lpstr>
      <vt:lpstr>Out – of Order Execution</vt:lpstr>
      <vt:lpstr>Evolution of Multi-Core</vt:lpstr>
      <vt:lpstr>Era before Multi-Core </vt:lpstr>
      <vt:lpstr>What is Instruction Level Parallelism?</vt:lpstr>
      <vt:lpstr>Power Wall</vt:lpstr>
      <vt:lpstr>Frequency Wall</vt:lpstr>
      <vt:lpstr>Memory Wall</vt:lpstr>
      <vt:lpstr>What’s the Solution?</vt:lpstr>
      <vt:lpstr>Software Solution to Improve ILP</vt:lpstr>
      <vt:lpstr>Concurrent Execution Model</vt:lpstr>
      <vt:lpstr>Sequential Execution </vt:lpstr>
      <vt:lpstr>Thread Level Parallelism – Increasing Hardware Threads</vt:lpstr>
      <vt:lpstr>How TLP overcomes the barriers?</vt:lpstr>
      <vt:lpstr>Why not Multi-Processors?</vt:lpstr>
      <vt:lpstr>What is Multi-Core?</vt:lpstr>
      <vt:lpstr>Moore’s law : Alive &amp; Well</vt:lpstr>
      <vt:lpstr>Comparison of different architectures</vt:lpstr>
      <vt:lpstr>Goals of Parallelism</vt:lpstr>
      <vt:lpstr>What are the Goals of parallelism?</vt:lpstr>
      <vt:lpstr>Have these goals been achieved with multi-core?</vt:lpstr>
      <vt:lpstr>Challenges</vt:lpstr>
      <vt:lpstr>Future Architectures</vt:lpstr>
      <vt:lpstr>Communication and Co-ordination</vt:lpstr>
      <vt:lpstr>INTERCONNECTION NETWORKS FOR PARALLEL COMPUTERS </vt:lpstr>
      <vt:lpstr>Distributed Memory</vt:lpstr>
      <vt:lpstr>Network Topologies</vt:lpstr>
      <vt:lpstr>Continued…</vt:lpstr>
      <vt:lpstr>Continued…</vt:lpstr>
      <vt:lpstr>Continued…</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dc:title>
  <dc:creator>ADMIN</dc:creator>
  <cp:lastModifiedBy>Windows User</cp:lastModifiedBy>
  <cp:revision>96</cp:revision>
  <dcterms:created xsi:type="dcterms:W3CDTF">2018-07-11T09:17:17Z</dcterms:created>
  <dcterms:modified xsi:type="dcterms:W3CDTF">2020-07-28T11:08:10Z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0x0101002B66A1B6C406B345AE978F0C975268C0</vt:lpwstr>
  </property>
</Properties>
</file>