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75" r:id="rId4"/>
    <p:sldId id="301" r:id="rId5"/>
    <p:sldId id="257" r:id="rId6"/>
    <p:sldId id="262" r:id="rId7"/>
    <p:sldId id="359" r:id="rId8"/>
    <p:sldId id="287" r:id="rId9"/>
    <p:sldId id="259" r:id="rId10"/>
    <p:sldId id="348" r:id="rId11"/>
    <p:sldId id="347" r:id="rId12"/>
    <p:sldId id="277" r:id="rId13"/>
    <p:sldId id="350" r:id="rId14"/>
    <p:sldId id="343" r:id="rId15"/>
    <p:sldId id="315" r:id="rId16"/>
    <p:sldId id="317" r:id="rId17"/>
    <p:sldId id="324" r:id="rId18"/>
    <p:sldId id="323" r:id="rId19"/>
    <p:sldId id="325" r:id="rId20"/>
    <p:sldId id="329" r:id="rId21"/>
    <p:sldId id="318" r:id="rId22"/>
    <p:sldId id="326" r:id="rId23"/>
    <p:sldId id="327" r:id="rId24"/>
    <p:sldId id="319" r:id="rId25"/>
    <p:sldId id="328" r:id="rId26"/>
    <p:sldId id="349" r:id="rId27"/>
    <p:sldId id="352" r:id="rId28"/>
    <p:sldId id="263" r:id="rId29"/>
    <p:sldId id="302" r:id="rId30"/>
    <p:sldId id="332" r:id="rId31"/>
    <p:sldId id="344" r:id="rId32"/>
    <p:sldId id="351" r:id="rId33"/>
    <p:sldId id="331" r:id="rId34"/>
    <p:sldId id="334" r:id="rId35"/>
    <p:sldId id="336" r:id="rId36"/>
    <p:sldId id="337" r:id="rId37"/>
    <p:sldId id="338" r:id="rId38"/>
    <p:sldId id="339" r:id="rId39"/>
    <p:sldId id="335" r:id="rId40"/>
    <p:sldId id="353" r:id="rId41"/>
    <p:sldId id="268" r:id="rId42"/>
    <p:sldId id="340" r:id="rId43"/>
    <p:sldId id="341" r:id="rId44"/>
    <p:sldId id="360" r:id="rId45"/>
    <p:sldId id="342" r:id="rId46"/>
    <p:sldId id="355" r:id="rId47"/>
    <p:sldId id="356" r:id="rId48"/>
    <p:sldId id="357" r:id="rId49"/>
    <p:sldId id="358" r:id="rId50"/>
    <p:sldId id="314" r:id="rId51"/>
    <p:sldId id="264" r:id="rId52"/>
    <p:sldId id="345" r:id="rId53"/>
    <p:sldId id="346" r:id="rId54"/>
    <p:sldId id="303" r:id="rId55"/>
    <p:sldId id="310" r:id="rId56"/>
    <p:sldId id="311" r:id="rId57"/>
    <p:sldId id="289" r:id="rId58"/>
    <p:sldId id="312" r:id="rId59"/>
    <p:sldId id="309" r:id="rId60"/>
    <p:sldId id="290" r:id="rId61"/>
    <p:sldId id="304" r:id="rId62"/>
    <p:sldId id="313" r:id="rId63"/>
    <p:sldId id="265" r:id="rId64"/>
    <p:sldId id="273" r:id="rId65"/>
    <p:sldId id="26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FFDAB95-89A9-EC52-CE98-53F62D7C5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ACBABB0-FCC5-0470-7C10-C3E4BB0B86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FF2FCB8-7779-E755-B314-E811BE98F4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EC873C1-4385-7DF4-D8A5-8CD9D31305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5F1E7F9-C157-6EFC-B4E4-E2D8AFBB35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EDFDA66B-BCF3-B56D-19EF-935503892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B164C-53C8-44EE-965F-820DB75C40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99A0EE-1F10-AEE8-3BE3-246FE0760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EDA41-A725-4FDC-8EDB-F9E12A225E1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31536F1C-E79E-8FF6-955B-FD6B6E3BA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713B38B-5DD1-5539-1277-B166EBA30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82ADC3-D6AE-F011-4021-3C5FD021B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D634E-71BF-4EF6-89E9-0429D210F74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DDB6BBFF-3627-044C-690D-4FF6DBAB3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D66F8BAA-54EC-F86F-FC52-37BAB0A0A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0DC4BA-33BC-0308-BBE7-77FD7B185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1F822-9FA0-4C68-845E-45E60431985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C373622B-9A63-DB55-209E-A9D9DBC57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BDB62939-F6EE-4354-6AFA-8C6A8A645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E2C65D-ED4B-B604-22F1-55773D54C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31387-59B8-4722-AE32-2E6F52C9B3E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A68F4DAE-9B51-C051-F1EF-E5C19D8DB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05478609-8AE0-4741-1A24-990ACFADC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652475-4DEB-A502-CFFA-CA533CC2C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7E18F-203D-4601-940F-FB8BFE174F4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3C7E061-41FA-8F85-CCE1-C0BBC6B94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76D980CA-9E90-7DF8-3203-F48211CD9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EE13C5-CAE3-3AC4-B5C3-810E94098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C0C2F-BCC4-47AC-A101-0496455A7ED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1F8E40BB-932A-207E-1E5E-50B66736AB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70926462-9C05-11C6-331F-62A1C76A1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FE24BF-624E-EC23-353B-C50867EDD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36FD1-2106-49BA-B7C2-2B0A06EC596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E40BE534-BB2A-48BD-DE78-38F1D5A68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837B02AC-7558-9273-1A77-5D942F686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BF6129-3DC1-2DBC-8B5A-39FA0EDF5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01F9E-C4E9-40F3-AC3D-4F67FA07037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4589848-2DAB-07B7-3E6F-3474045A7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D3938CAE-6670-570F-880D-E6CA601A4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303180-A4CD-B7FA-EB3A-BC083DED4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4D07A-6890-4CF6-8012-18087A97E23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AB15740-081F-00DF-BD81-19ACF67BD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4C1F354-0BF6-8446-2EE4-7072D5AED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16CA0E-20AE-0BEA-9C50-6D57E3181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28569-683F-4506-8F8D-201CAA21801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C64C2BEA-F1F6-106E-A7AB-E13496D37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5EA55D0A-5151-EDE2-B454-44DD9283F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127692-CEF1-8D33-9941-44226A239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7CAF4-DC64-47A7-9B4D-944500D0D58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309FEE48-558A-215C-2FB5-2958B058F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F91741CD-1625-A2BF-AC5E-FA7A9D300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957A77-A424-242E-91E7-83F3A8018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4D6EA-0129-4516-B627-DB54CCD300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FE1E6F38-A8A5-6EAD-8DA6-E3CB4D188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C880BEB-A11D-7207-E8FC-330FF0669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8A3400-740F-CE35-BC0D-FA4AFF073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72EEB-4CE8-4C32-9D97-90CE360652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7F657D8D-2A25-4DB4-8BC2-A82AAF267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5DEDB1CE-7563-0E4C-FD6D-27C180477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CD58E1-FBC7-EA2A-7B47-88FAFD722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D8D08-2E04-432B-A26F-18EA60AC86C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B75A2FBF-FE12-7DDA-C758-9D8962E28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CDA99123-15D6-DEAA-D518-9472EE7BB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5E3C81-BC7F-4BC9-B57D-56FA0FE96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D22F9-8F95-4083-A6B3-43317842A5F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20787BB-B9D9-F9B9-7145-C1C9747E7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3982707E-85CE-400F-D83C-25E7F06EA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04ACC7-979D-766E-DA3E-8744E5000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9E365-D1D1-4DCA-8D9B-11220BA116E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0F079ACC-0D43-9371-2138-B52020E78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3F58CF19-1B55-D867-F3E0-B914646C5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F8BD32-8E9C-AB75-EC70-F523826EE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4C27B-C324-4513-AA2C-2AC72092D644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9C9454EF-87A8-8E62-4AC4-9C9D9DE2B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ADD4CBD3-1865-877E-1919-032FB2356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AE8F08-DF5D-7BB6-FFC4-E33D4ED56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1B1B4-5D21-4AAE-BAB5-07768318ECD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15371A85-0512-7957-7206-83578E04D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0F91616-BE63-E451-AD80-2A96FB31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2EB77F-0B35-A9B7-066D-CEB4B6D89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9B138-6C2A-4F23-9295-BB6EAD851F8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58CB3C0B-91C3-843F-1A26-AF5D290DD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1C90F75-8874-0A0A-0216-A012DD61B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9DE0E9-53A4-7DD5-D376-AAE97CFBC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77973-D736-45CD-8319-E754162E7F3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D5357ECF-C910-6EE9-761D-97EF0A67F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8F820D6-E802-330B-60B5-9F4A78789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5ED0BF-025F-65BB-80B1-655BAE210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67C6-F5E3-4890-86BA-0AB7997E6B3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DEC99305-0EFD-AC83-4B1A-5088D410C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D106E889-57ED-684F-CE9D-7E1D1605D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4EBFF3-C26F-C2B4-E90F-4B162B1A7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40279-D3D2-4EEA-B64D-2B2BD003C76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6EEAB5C6-B7FF-4127-06FE-A32F42BC9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D50C6335-2C8F-B875-A856-A70B642AE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597FF2-632E-9E9F-05D4-78B91C57DA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C5932-BA00-4DF1-88FC-4D89E7C13E0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671EDC9A-8AEF-77D3-D7C8-BD76C362E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5F6C0C9-E82A-855C-6F35-8C9960EF3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FA2592-C7B7-FBFB-B4FC-F15C4B669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AA179-9027-4DF4-B0B9-0F4962ABF59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31DD1826-1A99-D660-E0FF-609B6842E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83B15877-CB8B-EAF8-B4C0-AF4543E01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9A27E8-E27B-8272-40BA-4D31121A3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F45F0-CB4D-49FE-A048-CDE482CCC8C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09000125-A84A-2980-6D0E-22050794E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7893502-2503-40DD-FFD8-8CD014E0F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93C3AC-61B6-502B-4712-FBE5171D9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0800-CB8F-40C9-B0D8-CC037CEA59F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2E77EA8B-8A46-86A4-6B90-2E71F5855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8C8574C-7298-CE0B-A809-4C4F8552F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9096ED-01E6-5EEE-7648-CD741D035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46398-ECD5-44F5-9E20-7B09633F0F2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BC1202EB-FB0E-A266-C649-56045A134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6DFAC82F-05E7-842E-2743-A052FC601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66CCAD-F47B-FA6B-F577-F244D4CCB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0C56F-3296-4543-B1A5-72ADC68EDBB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FA179169-6BAC-552C-A825-65D732FA6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C5864EB6-29E6-37E3-8144-C96300F0B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CCA1BF-BA2E-808A-BCB1-701125DF0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FAA1E-E7DC-43C1-86A1-501BEC2CA42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C74E77F3-4303-0AD6-F9BF-94070141E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579DEA0-DA97-26D2-FBA6-D0AA2F5C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D62EC2-DD96-06C5-CDBA-1DF4C0AF1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BE64C-D90C-4B64-87C6-05FC33ECA11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9C539BA7-543D-88DF-55FF-15E21C636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2B0961B-0811-C46A-8F21-C919B3EC7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E265AD-7976-E55E-99B3-8532B48AC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56B55-DF2D-4566-B813-BBACB09FCF6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325CB1C-2033-1F03-B106-9EFF07720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CDE5CF04-B543-1583-4227-FE73D824E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8FD147-CC01-5F6C-2817-F7D78299BB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8885-DC66-4581-9B5E-E981E19AAFC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027F257C-C4E1-DCBC-5ECD-DE5962044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0C2B899-7D5D-E440-27C4-732DF6286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6767D5-79D4-EBF1-8483-41983FB6A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4464-0EAA-4D31-9356-A7595B3EEEE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2FE90325-9148-4E46-A2AC-1A1A15014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62B44C33-C257-9BCF-A626-156F43B41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3DC6E4-2433-23FF-075B-1C6E49013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2DE9E-899D-429B-A165-EAA90B3BD8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129FA03-3AF4-0803-712C-E79E957F13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BB62930D-1D36-3D6E-0516-D2B709D60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824FF4-695F-8166-80AD-FDEC8F7DD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E3B4C-1E54-4DA8-BBA8-3A02DBCE976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45DF3445-BB74-453B-55A4-3DEF0CEDC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70BA05BC-5169-9A0C-B94C-A559A6092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E11D60-B2A1-1D27-E3F1-A63BB1432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7B419-AA2F-451C-9BF1-FFEC8C2C225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3501F5FB-3659-F133-8D47-D705E9D3A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2CBF971D-6AF0-FA4F-1A33-BD5063CA5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273ADF-2EFB-48E9-1A3B-50101FD9D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28FCB-C2ED-4A97-ADC9-C9FB8BAB824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E416D23-924D-6D78-48A1-5FD7F5DA0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B0EB7E8-2FD5-6508-7F99-42DA2FC9A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7E7F42-6860-34B7-49D2-8E310B33C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FC2C3-7020-4431-A5B6-07E75A82261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9D1C2EB-6247-B29B-D64D-3CD50B9B1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024D0E2-66B0-9AF0-C4FD-AC40BA167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B35D00-5D9A-1337-035E-4D977EE2D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957CB-6C89-4EF3-AC6C-8A15C114EB3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1D835D50-0B68-9CDB-A851-B70F99D3805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17A2C21C-67B4-8A5D-C33F-7990E81AC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7184D4-DFC7-2EA4-3864-DE9BE2DD0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C49EF-24BC-44E3-A782-FE0F65E0E32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693D7627-69AF-284C-A28C-9C38815D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DF72D3B-13EF-7D57-2772-D9D02BFF7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4DF4FFD-2F47-F9EE-EF6B-16985433E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FBF96-A3E3-4041-A5C6-7D644BF68A8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4B268FDA-8A4B-3849-CC88-706ECC41A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AA5276C-0E9E-A8C3-273A-483272F5B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21BE30-D70B-7AFD-D86D-0E8F2D073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C0AEC-345A-4457-8DA3-E1274BEB442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DB038107-AC16-8142-A5A3-805BDC496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BF38D1DE-793B-5E32-7057-362576BB5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807546-DD29-D985-01CD-7FE1EC4C3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27CB7-6AE2-4092-8A4B-79DE14BC4B5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112BB55F-21A3-9E0A-0B43-AE4F88120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6A3F798-1F86-2E75-DB82-589AEE925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06C6A4-B162-19B2-962B-F792DB646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873F5-B540-4C15-A47A-E9B8CC717AB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141319EA-CC79-C29D-C61A-392F454C8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C9FD197E-388B-A864-AAE7-1F540575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3BEAD6-1FCE-47C3-8E01-31E997EA9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06DCE-B58C-4902-A842-7C51B5C78F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918A5922-7E18-0E4C-088D-2682310C1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9D6340C-6961-625D-A2D1-6BBD49AB2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3A0211-EA46-D3C2-EB33-45B2CE438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5AC7A-6F33-4C7A-B5B3-7264B9BEEB7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1EEA7C60-4996-E4D9-2290-F4B148935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94ABDC1B-A110-2D9F-F62B-1B065CD6D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0F9493-C283-8A14-D644-4F12C4D64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0E373-533E-4768-8AFB-11AA29103A5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B6D70599-DC88-C03A-1DFE-5AA08CA0EE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BEE9A82-0274-3875-BFE0-4B5D72F7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8B8DC5-EC2D-FCD6-1F7C-0E1AFFE24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2319C-8690-44F5-B8BD-ACAD22C19AA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270D9628-C60A-6442-3163-A77DFE706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94E0BFB4-888B-58D4-FDC2-7B8A72D54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B88780-2363-0D13-6544-7EACF409C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4A8D4-A36C-4DEF-9B78-73F939B2B67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96EBE5C1-A3BD-BDF9-8120-2E8E38241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51574E4-FED1-B6F1-0175-B7483F0B1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974FB9-3C0D-7796-3C85-34CB859B0B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5B8C5-9E05-47DE-BDE3-3591F30F75B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294F822A-B164-2A87-BB52-A70FCD32D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67EF824B-9057-3772-D681-C47CB69A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D9677E-8A7E-A7E1-08D9-FCBB0EC1D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DF0AF-5EB9-4342-9A6E-CBB9D876BA2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F2DBE6A6-60A6-1B1F-6725-D330BF862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5B940C3-8DF5-6B9B-B951-5B768B086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3FFD4E-76A6-E8B6-80EF-717CBB5D5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5F1DE-8FE7-4950-932C-47D761D8164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8B842E5D-02D3-6B0B-B358-C65D0297D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3434A97A-D875-2A40-60BB-7B5F85C4C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38E1DE-3DB7-67AA-29B9-F97888904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A5E53-1261-47EE-8A9C-A33EAA5C263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1187C3AE-5118-13A6-0CE3-712574ECC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85651C3-C915-2114-CD6C-B427D2A0E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E9C124-8C43-C826-46DD-3C8692550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A6703-33CB-40A2-86AB-F7F68ACEA039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F7A56291-C8E9-9790-DB1D-D29C14310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3F16042F-895F-8DC7-1181-BFFA3B601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057AB4-5F1E-C86F-711D-048FF7856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3E688-F444-421B-B865-7C6225B2DDD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890A0B6-3C07-D552-A268-81D595EE8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C45B053-A057-5349-AF8C-31CB8F2C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0FC0D7-8D07-9911-7416-F2D8914A2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BFC4E-C6DE-45CF-A6BD-1EED8F6BBDA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C2E8B6E-801B-C9DB-BCE2-780DD92B4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83FDE58-85A6-06AA-34F1-A9944BF2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CBCA99-D7A2-400A-4487-77722B899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B8DE7-83E4-451A-8DF2-C12ABDCB846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87C97DB4-ECE5-E6DC-043C-51FFFC14D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C9FFAC2-6AA7-13F6-86D2-7E5C7584B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A2D5CB-EB5F-7D60-BFA8-1CC8EAF5F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46480-E660-4DAC-B987-7B080A70DC9C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89295CD0-57C6-2636-8750-2AE954CF5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20F84891-05F0-28D5-12BF-C7A15C04D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0E15BB-CF2C-07C2-3243-8B9053897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5820F-DB50-447D-B7E8-1CB2003120F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5BBE0509-9A66-8930-CBE8-6EF83C5B9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FF9A8D3-68EA-5C20-5D63-E11548811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18892B-4C1D-7826-0FF2-C750D0509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30FBF-933C-4D53-B473-EB4D6E174C8C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5549CFC5-2393-7D6A-F5E1-90B51AB81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FE7355F-10BB-0F62-39EA-504AA40A3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5640E9-D78B-2BE9-5BD2-C64FF1A9E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59CD0-9294-4CF7-B65C-DAF87D17D1C9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34F14F47-94F3-7D30-B95F-4F119D284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133A4D1D-34CC-1682-F52D-998A0AFA8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3BD9A3-1846-0E50-72B4-81F9AF9BF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4568B-47A4-4070-8CBD-25AE0920FE51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F66861EB-ABD4-BA6E-CF75-7F48AE95D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729FE57B-CFBB-EB84-2860-AA328CE16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0BA9EF-8EC9-4AFA-5742-31D427FBE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C7FFC-ADE6-47EF-8631-680674BE3D1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05D5B469-5453-31C3-DDA5-5AD001BE8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89927305-4A7F-45D2-ECE6-DAA9C8203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8511B1-E4C9-92B7-F38A-7F4F93EEB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4D80B-E2A3-4A59-8FF7-79280178740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6898BBF4-35E6-2B68-0253-C80546808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4B8BECFC-34E2-61E6-ABEE-5BF3F61B7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E5DD47-7B43-82B9-52AF-958D06D3C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9E0F2-1439-4059-BFE7-218BCD58D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D0FE0905-5FB9-0524-F76B-0F2338B42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8D572F38-ED50-0D95-71FB-6AA94C0C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E0A0-3B15-2157-1814-C96072B2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1A04D-FAAB-A60C-FF14-9CDDEDE0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AFB8-8950-7389-8135-58EED417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189F-6A60-4058-A5EF-C7456401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84AD-6E97-7607-084E-794BBDC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310E6-7F3C-42A2-A242-3A5317D88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4D43-6B45-9FAF-D972-CC1A9506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FCB57-B624-C2AB-66FF-18382AE8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7D12-0A29-E428-7ECE-5760B203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4C2D-CF93-E5E4-466B-2E1FFA77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FE9C-7C7E-7139-AF15-AE2BE378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68E16-5AE6-4CFA-B8EC-14BE0F703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18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96954-80D4-BAA4-33B4-5F505347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78CA6-CF3C-9AB1-0FA6-4384A048D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7842-BB1A-CFBE-EC2F-A340FFD4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8085-414A-81E5-2FE4-4854F11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F8EC9-0F5B-8E9B-87D6-F76AF5BF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C7E8E-29AF-4C41-A3FB-52A090DCE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98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AFF7-D49D-CDF6-39A8-7D9D9C93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7919-EBB2-F98D-FF56-CAC80B2FE4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F6E59-BAB9-0B97-8FE0-A0278C2C56A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C68B4-3327-0AC0-09E5-41F7560E540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7FA4D1-901A-B587-8999-DFBFC850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EAF24E-6C5F-5C3B-7FD6-DF04E909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6AD909-EEB0-8753-1F34-02A119B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ACC71-3B91-4074-BC02-A6C83B98FD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09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290F-BBD5-2291-769E-1877C08B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FF40-8410-021D-9666-77868E6576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E875-8B62-B501-47C3-B1301F85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F2CB-7E0D-C353-57C7-8807361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E051E-7F9A-99D2-32A6-E6C288D7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FFD2-13C1-BA30-D326-EBAEC00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F9B5E1-FCA9-49C5-AA1F-E86A83521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92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DE85-CD31-CF09-8BC4-D80170C2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03A1-B982-FBCD-199C-64C22EC8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30E8-6D37-E24A-8037-68C1CC75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4DFC-E871-B9DA-0134-2BCD80B3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BD26-6B9C-09CC-A9B7-329333DA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FB4AD-C9B8-4CBA-A1F4-97FECBA850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F05-3136-CD51-1B4D-976CA389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D061-C708-124A-35C9-4E89AE18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DE02-CCDA-0E4B-9B2E-2D925302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8011-40EC-1385-4C77-E177A234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8866-17C1-4E1A-5AF2-FBB5F0B5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2B559-1BDA-4A9F-8BDF-ED7ABE0F1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B64F-4985-3A31-F78C-543F771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E11E-3C6D-1D1F-2678-909355AF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52F09-D394-994F-8672-D98C27C6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4962F-06B4-4094-ED44-32D7BDD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D8C1D-8B60-9FB9-DBE1-E5844745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0C8F-93C6-8157-4C82-043FAC6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93F35-CB7B-4A6D-8411-B19720788D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6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6A54-B023-9C69-E4F5-800B3662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D53C-8B5F-E8E3-6C53-9DC0C3F0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0221-791E-DAF9-18B0-2110F2DB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1B369-7689-77C6-B94B-499321EE3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70A35-02E1-9C96-32F1-CA8F4FBF0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C8020-961D-3512-8B9E-4990C29C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F326-70EB-1E80-849F-4AE7E6B4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06CA-3827-1AEA-A666-3F320A5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013D4-4E8B-4FE4-B3DD-510CD189A0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6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3E6-20FE-A4AC-E028-2BE76849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65A51-B403-0502-B2CC-46CB4A02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9B57D-52B6-716B-4FE8-D58405B9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6140A-1FDC-4D5F-A303-7DC25A1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4914-1E9C-4738-B390-A767766EF5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4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FFD5-F0DD-3FB1-1053-1A65F2C4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994F-52D8-914B-5AC2-EC2926B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0BE83-882C-1855-9391-91D64113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2E35-CC72-40CA-9210-A6246FFE93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8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AD4F-A5A8-88C7-3295-0E86650E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F2E6-2940-64C8-729F-19707F293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85B80-024F-D470-D1B7-680C61DE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8296-CF01-CD33-FA55-6C62BA51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546B8-CEA4-8AF3-E876-D272149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1A85-3890-30A6-B3E6-A4FDFA62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3A319-AE94-4358-9ECA-E5B1B3754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0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4986-A20A-234D-7E23-E6C506B0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87A95-09D0-F855-898C-17A85E765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28D7-9ABE-4650-F6DB-F56EF4CE8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509F-FB5F-2C8A-7399-B2E0588D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46E-DE86-E161-45B2-E2610AA4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B0CD-7397-2318-8108-F628012D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00A56-6979-4580-98A6-49958AAFB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3E5C26-5AD9-CCA4-67B1-1FB9C62DC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F8B190-720C-8BD4-995B-60E0CC0F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F85DA28-37DB-7A04-E9A4-24A6D157FB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0A8499-C84A-86F9-2474-0AD9F53B5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0FEAC6-FF87-D57C-E6AA-375234CBB9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37D6A0AC-3F5D-4957-A445-A4E5520B28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c.edu/machines/tcs/lemieu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5AE6A39-BF3B-65F4-B9B0-0AAD09F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6F40-7B78-484E-A20C-461947062C4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811B805-7328-0C37-38D3-19CD1EC106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Multi-core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585D49-9425-BAE7-CFBC-FB3843E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02BD-C0BA-4B10-A4D1-3AF7DFE22C8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E8F6C6A7-FBC9-0132-F9FB-195E9CAAB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Instruction-level parallelism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2B661BE-6679-4409-E6CF-BD0A03D5A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Parallelism at the machine-instruction level</a:t>
            </a:r>
          </a:p>
          <a:p>
            <a:r>
              <a:rPr lang="en-US" altLang="en-US"/>
              <a:t>The processor can re-order, pipeline instructions, split them into microinstructions, do aggressive branch prediction, etc.</a:t>
            </a:r>
          </a:p>
          <a:p>
            <a:r>
              <a:rPr lang="en-US" altLang="en-US"/>
              <a:t>Instruction-level parallelism enabled rapid increases in processor speeds over the last 15 years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815FD1-807E-68DF-E1AF-E04AE9F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C552-F791-4142-8D43-92FC74C65EE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3667405-6184-C6EF-1745-1091A38BE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Thread-level parallelism (TLP)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9435BF35-F33F-CF93-2F70-C9E8B495A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876800"/>
          </a:xfrm>
        </p:spPr>
        <p:txBody>
          <a:bodyPr/>
          <a:lstStyle/>
          <a:p>
            <a:r>
              <a:rPr lang="en-US" altLang="en-US"/>
              <a:t>This is parallelism on a more coarser scale</a:t>
            </a:r>
          </a:p>
          <a:p>
            <a:r>
              <a:rPr lang="en-US" altLang="en-US"/>
              <a:t>Server can serve each client in a separate thread (Web server, database server)</a:t>
            </a:r>
          </a:p>
          <a:p>
            <a:r>
              <a:rPr lang="en-US" altLang="en-US"/>
              <a:t>A computer game can do AI, graphics, and physics in three separate threads</a:t>
            </a:r>
          </a:p>
          <a:p>
            <a:r>
              <a:rPr lang="en-US" altLang="en-US"/>
              <a:t>Single-core superscalar processors cannot fully exploit TLP</a:t>
            </a:r>
          </a:p>
          <a:p>
            <a:r>
              <a:rPr lang="en-US" altLang="en-US"/>
              <a:t>Multi-core architectures are the next step in processor evolution: explicitly exploiting TLP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8FE0A30-1C9F-ADE8-5376-02D881CD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0437-A9D5-4455-A96B-EB89D375D4C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EDBBD0D-ADE6-44A0-D3D7-B1DD79513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General context: Multiprocessors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A5EB243-0513-B9A2-77B4-51EB20EEE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Multiprocessor is any </a:t>
            </a:r>
            <a:br>
              <a:rPr lang="en-US" altLang="en-US"/>
            </a:br>
            <a:r>
              <a:rPr lang="en-US" altLang="en-US"/>
              <a:t>computer with several </a:t>
            </a:r>
            <a:br>
              <a:rPr lang="en-US" altLang="en-US"/>
            </a:br>
            <a:r>
              <a:rPr lang="en-US" altLang="en-US"/>
              <a:t>processors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SIMD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 instruction, multiple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Modern graphics cards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MIMD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instructions, multiple data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pic>
        <p:nvPicPr>
          <p:cNvPr id="29701" name="Picture 5" descr="A picture of lemieux">
            <a:hlinkClick r:id="rId3"/>
            <a:extLst>
              <a:ext uri="{FF2B5EF4-FFF2-40B4-BE49-F238E27FC236}">
                <a16:creationId xmlns:a16="http://schemas.microsoft.com/office/drawing/2014/main" id="{9D7E2AC3-2B32-1B0D-F72F-D4551A31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3337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2" name="Text Box 6">
            <a:extLst>
              <a:ext uri="{FF2B5EF4-FFF2-40B4-BE49-F238E27FC236}">
                <a16:creationId xmlns:a16="http://schemas.microsoft.com/office/drawing/2014/main" id="{F80E1AD7-2398-2B48-348D-B827E4A1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4038600"/>
            <a:ext cx="18748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/>
              <a:t>Lemieux cluster,</a:t>
            </a:r>
            <a:br>
              <a:rPr lang="en-US" altLang="en-US"/>
            </a:br>
            <a:r>
              <a:rPr lang="en-US" altLang="en-US"/>
              <a:t>Pittsburgh </a:t>
            </a:r>
            <a:br>
              <a:rPr lang="en-US" altLang="en-US"/>
            </a:br>
            <a:r>
              <a:rPr lang="en-US" altLang="en-US"/>
              <a:t>supercomputing </a:t>
            </a:r>
            <a:br>
              <a:rPr lang="en-US" altLang="en-US"/>
            </a:br>
            <a:r>
              <a:rPr lang="en-US" altLang="en-US"/>
              <a:t>center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533D673-4A59-0815-752E-4E49954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4F9E-4912-4038-8B6F-08DB15F1D0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BCB6ADAE-E4C9-4420-378F-17B757F22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Multiprocessor memory types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154658E6-8726-919E-F7C2-A63908085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Shared memory:</a:t>
            </a:r>
            <a:br>
              <a:rPr lang="en-US" altLang="en-US"/>
            </a:br>
            <a:r>
              <a:rPr lang="en-US" altLang="en-US"/>
              <a:t>In this model, there is one (large) common shared memory for all processors</a:t>
            </a:r>
          </a:p>
          <a:p>
            <a:endParaRPr lang="en-US" altLang="en-US"/>
          </a:p>
          <a:p>
            <a:r>
              <a:rPr lang="en-US" altLang="en-US"/>
              <a:t>Distributed memory:</a:t>
            </a:r>
            <a:br>
              <a:rPr lang="en-US" altLang="en-US"/>
            </a:br>
            <a:r>
              <a:rPr lang="en-US" altLang="en-US"/>
              <a:t>In this model, each processor has its own (small) local memory, and its content is not replicated anywhere 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097C-5326-BE85-0144-A4C3BA21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7D2A-5FAD-46EE-BA49-30027E584AD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85D0B9EA-C466-9D52-DC5B-26309C76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altLang="en-US" sz="4000"/>
              <a:t>Multi-core processor is a special kind of a multiprocessor:</a:t>
            </a:r>
            <a:br>
              <a:rPr lang="en-US" altLang="en-US" sz="4000"/>
            </a:br>
            <a:r>
              <a:rPr lang="en-US" altLang="en-US" sz="3600">
                <a:solidFill>
                  <a:srgbClr val="008000"/>
                </a:solidFill>
              </a:rPr>
              <a:t>All processors are on the same chip</a:t>
            </a:r>
            <a:br>
              <a:rPr lang="en-US" altLang="en-US" sz="3600">
                <a:solidFill>
                  <a:srgbClr val="008000"/>
                </a:solidFill>
              </a:rPr>
            </a:b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07AA039-8E68-AA0A-560A-2E1E6C753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146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Multi-core processors are MIMD:</a:t>
            </a:r>
            <a:br>
              <a:rPr lang="en-US" altLang="en-US" sz="2800"/>
            </a:br>
            <a:r>
              <a:rPr lang="en-US" altLang="en-US" sz="2800"/>
              <a:t>Different cores execute different threads (</a:t>
            </a:r>
            <a:r>
              <a:rPr lang="en-US" altLang="en-US" sz="2800">
                <a:solidFill>
                  <a:srgbClr val="FF3300"/>
                </a:solidFill>
              </a:rPr>
              <a:t>M</a:t>
            </a:r>
            <a:r>
              <a:rPr lang="en-US" altLang="en-US" sz="2800"/>
              <a:t>ultiple </a:t>
            </a:r>
            <a:r>
              <a:rPr lang="en-US" altLang="en-US" sz="2800">
                <a:solidFill>
                  <a:srgbClr val="FF3300"/>
                </a:solidFill>
              </a:rPr>
              <a:t>I</a:t>
            </a:r>
            <a:r>
              <a:rPr lang="en-US" altLang="en-US" sz="2800"/>
              <a:t>nstructions), operating on different parts of memory (</a:t>
            </a:r>
            <a:r>
              <a:rPr lang="en-US" altLang="en-US" sz="2800">
                <a:solidFill>
                  <a:srgbClr val="FF3300"/>
                </a:solidFill>
              </a:rPr>
              <a:t>M</a:t>
            </a:r>
            <a:r>
              <a:rPr lang="en-US" altLang="en-US" sz="2800"/>
              <a:t>ultiple </a:t>
            </a:r>
            <a:r>
              <a:rPr lang="en-US" altLang="en-US" sz="2800">
                <a:solidFill>
                  <a:srgbClr val="FF3300"/>
                </a:solidFill>
              </a:rPr>
              <a:t>D</a:t>
            </a:r>
            <a:r>
              <a:rPr lang="en-US" altLang="en-US" sz="2800"/>
              <a:t>ata).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Multi-core is a shared memory multiprocessor:</a:t>
            </a:r>
            <a:br>
              <a:rPr lang="en-US" altLang="en-US" sz="2800"/>
            </a:br>
            <a:r>
              <a:rPr lang="en-US" altLang="en-US" sz="2800">
                <a:solidFill>
                  <a:srgbClr val="008000"/>
                </a:solidFill>
              </a:rPr>
              <a:t>All cores share the same memory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FA790CC-FD65-9B88-2376-33D0779B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7DCF1-29DF-437A-A6F6-BBEA074C53D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4212CC7-74EF-D349-7A61-2171EB49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 technique complementary to multi-core:</a:t>
            </a:r>
            <a:br>
              <a:rPr lang="en-US" altLang="en-US" sz="3200"/>
            </a:br>
            <a:r>
              <a:rPr lang="en-US" altLang="en-US" sz="3200"/>
              <a:t>Simultaneous multithreading</a:t>
            </a:r>
            <a:r>
              <a:rPr lang="en-US" altLang="en-US" sz="4000"/>
              <a:t> 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2BC3B7C-4362-832A-6D1B-28DF91647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Problem addressed:</a:t>
            </a:r>
            <a:br>
              <a:rPr lang="en-US" altLang="en-US"/>
            </a:br>
            <a:r>
              <a:rPr lang="en-US" altLang="en-US"/>
              <a:t>The processor pipeline </a:t>
            </a:r>
            <a:br>
              <a:rPr lang="en-US" altLang="en-US"/>
            </a:br>
            <a:r>
              <a:rPr lang="en-US" altLang="en-US"/>
              <a:t>can get stalled: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Waiting for the result </a:t>
            </a:r>
            <a:br>
              <a:rPr lang="en-US" altLang="en-US"/>
            </a:br>
            <a:r>
              <a:rPr lang="en-US" altLang="en-US"/>
              <a:t>of a long floating point </a:t>
            </a:r>
            <a:br>
              <a:rPr lang="en-US" altLang="en-US"/>
            </a:br>
            <a:r>
              <a:rPr lang="en-US" altLang="en-US"/>
              <a:t>(or integer) operation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Waiting for data to </a:t>
            </a:r>
            <a:br>
              <a:rPr lang="en-US" altLang="en-US"/>
            </a:br>
            <a:r>
              <a:rPr lang="en-US" altLang="en-US"/>
              <a:t>arrive from memory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   Other execution units</a:t>
            </a:r>
            <a:br>
              <a:rPr lang="en-US" altLang="en-US"/>
            </a:br>
            <a:r>
              <a:rPr lang="en-US" altLang="en-US"/>
              <a:t>wait unused</a:t>
            </a:r>
          </a:p>
        </p:txBody>
      </p:sp>
      <p:grpSp>
        <p:nvGrpSpPr>
          <p:cNvPr id="80928" name="Group 32">
            <a:extLst>
              <a:ext uri="{FF2B5EF4-FFF2-40B4-BE49-F238E27FC236}">
                <a16:creationId xmlns:a16="http://schemas.microsoft.com/office/drawing/2014/main" id="{62C95A4D-42C9-3232-5E63-F4ED57765B6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76400"/>
            <a:ext cx="3808413" cy="4354513"/>
            <a:chOff x="1297" y="1104"/>
            <a:chExt cx="2399" cy="2743"/>
          </a:xfrm>
        </p:grpSpPr>
        <p:sp>
          <p:nvSpPr>
            <p:cNvPr id="80929" name="Text Box 33">
              <a:extLst>
                <a:ext uri="{FF2B5EF4-FFF2-40B4-BE49-F238E27FC236}">
                  <a16:creationId xmlns:a16="http://schemas.microsoft.com/office/drawing/2014/main" id="{45705400-0A03-610D-FDAD-BB8AA8FF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00"/>
              <a:ext cx="1084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BTB and I-TLB</a:t>
              </a:r>
            </a:p>
          </p:txBody>
        </p:sp>
        <p:sp>
          <p:nvSpPr>
            <p:cNvPr id="80930" name="Text Box 34">
              <a:extLst>
                <a:ext uri="{FF2B5EF4-FFF2-40B4-BE49-F238E27FC236}">
                  <a16:creationId xmlns:a16="http://schemas.microsoft.com/office/drawing/2014/main" id="{34BD54A5-90CD-20EC-9D3F-BEB26AE16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264"/>
              <a:ext cx="676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Decoder</a:t>
              </a:r>
            </a:p>
          </p:txBody>
        </p:sp>
        <p:sp>
          <p:nvSpPr>
            <p:cNvPr id="80931" name="Text Box 35">
              <a:extLst>
                <a:ext uri="{FF2B5EF4-FFF2-40B4-BE49-F238E27FC236}">
                  <a16:creationId xmlns:a16="http://schemas.microsoft.com/office/drawing/2014/main" id="{4BCCFC7E-C6D7-034A-671E-A642E6C51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" y="2943"/>
              <a:ext cx="890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Trace Cache</a:t>
              </a:r>
            </a:p>
          </p:txBody>
        </p:sp>
        <p:sp>
          <p:nvSpPr>
            <p:cNvPr id="80932" name="Text Box 36">
              <a:extLst>
                <a:ext uri="{FF2B5EF4-FFF2-40B4-BE49-F238E27FC236}">
                  <a16:creationId xmlns:a16="http://schemas.microsoft.com/office/drawing/2014/main" id="{B537B1B1-CB5E-5175-3528-CB3E26B60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592"/>
              <a:ext cx="1028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Rename/Alloc</a:t>
              </a:r>
            </a:p>
          </p:txBody>
        </p:sp>
        <p:sp>
          <p:nvSpPr>
            <p:cNvPr id="80933" name="Text Box 37">
              <a:extLst>
                <a:ext uri="{FF2B5EF4-FFF2-40B4-BE49-F238E27FC236}">
                  <a16:creationId xmlns:a16="http://schemas.microsoft.com/office/drawing/2014/main" id="{D8A2E60A-A877-D581-F9C5-668593BD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256"/>
              <a:ext cx="909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Uop queues</a:t>
              </a:r>
            </a:p>
          </p:txBody>
        </p:sp>
        <p:sp>
          <p:nvSpPr>
            <p:cNvPr id="80934" name="Text Box 38">
              <a:extLst>
                <a:ext uri="{FF2B5EF4-FFF2-40B4-BE49-F238E27FC236}">
                  <a16:creationId xmlns:a16="http://schemas.microsoft.com/office/drawing/2014/main" id="{9D536ED9-4819-BB16-6D75-822BF49D9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852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Schedulers</a:t>
              </a:r>
            </a:p>
          </p:txBody>
        </p:sp>
        <p:sp>
          <p:nvSpPr>
            <p:cNvPr id="80935" name="Text Box 39">
              <a:extLst>
                <a:ext uri="{FF2B5EF4-FFF2-40B4-BE49-F238E27FC236}">
                  <a16:creationId xmlns:a16="http://schemas.microsoft.com/office/drawing/2014/main" id="{D90A6288-65BE-0174-F6EF-CAB4C6524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1488"/>
              <a:ext cx="71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Integer</a:t>
              </a:r>
            </a:p>
          </p:txBody>
        </p:sp>
        <p:sp>
          <p:nvSpPr>
            <p:cNvPr id="80936" name="Text Box 40">
              <a:extLst>
                <a:ext uri="{FF2B5EF4-FFF2-40B4-BE49-F238E27FC236}">
                  <a16:creationId xmlns:a16="http://schemas.microsoft.com/office/drawing/2014/main" id="{76D414C0-12C4-E573-AC92-594958C7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1488"/>
              <a:ext cx="1119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Floating Point</a:t>
              </a:r>
            </a:p>
          </p:txBody>
        </p:sp>
        <p:sp>
          <p:nvSpPr>
            <p:cNvPr id="80937" name="Text Box 41">
              <a:extLst>
                <a:ext uri="{FF2B5EF4-FFF2-40B4-BE49-F238E27FC236}">
                  <a16:creationId xmlns:a16="http://schemas.microsoft.com/office/drawing/2014/main" id="{B009043E-8D13-868F-04C7-A76E31793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104"/>
              <a:ext cx="1356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L1 D-Cache D-TLB</a:t>
              </a:r>
            </a:p>
          </p:txBody>
        </p:sp>
        <p:sp>
          <p:nvSpPr>
            <p:cNvPr id="80938" name="Text Box 42">
              <a:extLst>
                <a:ext uri="{FF2B5EF4-FFF2-40B4-BE49-F238E27FC236}">
                  <a16:creationId xmlns:a16="http://schemas.microsoft.com/office/drawing/2014/main" id="{B173D07F-8A0D-69E7-69C3-06700B5A7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43"/>
              <a:ext cx="528" cy="38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uCode </a:t>
              </a:r>
              <a:br>
                <a:rPr lang="en-US" altLang="en-US" sz="1600"/>
              </a:br>
              <a:r>
                <a:rPr lang="en-US" altLang="en-US" sz="1600"/>
                <a:t>ROM</a:t>
              </a:r>
            </a:p>
          </p:txBody>
        </p:sp>
        <p:sp>
          <p:nvSpPr>
            <p:cNvPr id="80939" name="Text Box 43">
              <a:extLst>
                <a:ext uri="{FF2B5EF4-FFF2-40B4-BE49-F238E27FC236}">
                  <a16:creationId xmlns:a16="http://schemas.microsoft.com/office/drawing/2014/main" id="{75A95FD7-899A-D517-9566-185301E4B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43"/>
              <a:ext cx="381" cy="2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BTB</a:t>
              </a:r>
            </a:p>
          </p:txBody>
        </p:sp>
        <p:sp>
          <p:nvSpPr>
            <p:cNvPr id="80940" name="Text Box 44">
              <a:extLst>
                <a:ext uri="{FF2B5EF4-FFF2-40B4-BE49-F238E27FC236}">
                  <a16:creationId xmlns:a16="http://schemas.microsoft.com/office/drawing/2014/main" id="{9973F731-27B0-6FDE-55CC-00DD2A5D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54" y="2257"/>
              <a:ext cx="1533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L2 Cache and Control</a:t>
              </a:r>
            </a:p>
          </p:txBody>
        </p:sp>
        <p:sp>
          <p:nvSpPr>
            <p:cNvPr id="80941" name="Text Box 45">
              <a:extLst>
                <a:ext uri="{FF2B5EF4-FFF2-40B4-BE49-F238E27FC236}">
                  <a16:creationId xmlns:a16="http://schemas.microsoft.com/office/drawing/2014/main" id="{8386BEE3-9491-4552-60CF-11617BBD9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231" y="3521"/>
              <a:ext cx="380" cy="24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Bus</a:t>
              </a:r>
            </a:p>
          </p:txBody>
        </p:sp>
        <p:sp>
          <p:nvSpPr>
            <p:cNvPr id="80942" name="Line 46">
              <a:extLst>
                <a:ext uri="{FF2B5EF4-FFF2-40B4-BE49-F238E27FC236}">
                  <a16:creationId xmlns:a16="http://schemas.microsoft.com/office/drawing/2014/main" id="{DADCAA2F-C448-D0A9-B6DA-CE32890E2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744"/>
              <a:ext cx="3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EE0D6AF2-D0D1-31CE-516F-5149860C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3141"/>
              <a:ext cx="2" cy="3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Line 48">
              <a:extLst>
                <a:ext uri="{FF2B5EF4-FFF2-40B4-BE49-F238E27FC236}">
                  <a16:creationId xmlns:a16="http://schemas.microsoft.com/office/drawing/2014/main" id="{5F63C81B-804C-FA35-B225-0059DE385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350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Line 49">
              <a:extLst>
                <a:ext uri="{FF2B5EF4-FFF2-40B4-BE49-F238E27FC236}">
                  <a16:creationId xmlns:a16="http://schemas.microsoft.com/office/drawing/2014/main" id="{CDB759F0-E5B6-4ABA-B6CD-821DFA24A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3168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Line 50">
              <a:extLst>
                <a:ext uri="{FF2B5EF4-FFF2-40B4-BE49-F238E27FC236}">
                  <a16:creationId xmlns:a16="http://schemas.microsoft.com/office/drawing/2014/main" id="{7FAF3E90-2F4D-373B-FB7D-316FE5E2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" y="3060"/>
              <a:ext cx="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6471DB30-09F0-D15E-7BC5-D2B6DF197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72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20685F91-5519-072D-9FFB-C901676AF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283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58B24963-118C-E94C-550B-C0CE442E2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" y="2496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Line 54">
              <a:extLst>
                <a:ext uri="{FF2B5EF4-FFF2-40B4-BE49-F238E27FC236}">
                  <a16:creationId xmlns:a16="http://schemas.microsoft.com/office/drawing/2014/main" id="{1EAF9CDB-2D93-3F2C-2C38-42C3C3606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" y="216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0829847D-C10B-3E2C-4C0C-94A3CBE997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3" y="177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AC788C21-FB48-5A09-EF7F-D206FA394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177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3" name="Line 57">
              <a:extLst>
                <a:ext uri="{FF2B5EF4-FFF2-40B4-BE49-F238E27FC236}">
                  <a16:creationId xmlns:a16="http://schemas.microsoft.com/office/drawing/2014/main" id="{7EDB6E68-9A40-9099-C46A-897A653EA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3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142D25C3-739B-4E9A-99D3-E0AB7B7AE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2" y="13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5" name="Line 59">
              <a:extLst>
                <a:ext uri="{FF2B5EF4-FFF2-40B4-BE49-F238E27FC236}">
                  <a16:creationId xmlns:a16="http://schemas.microsoft.com/office/drawing/2014/main" id="{B5EB5BBF-C110-33E1-63CE-45006935C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248"/>
              <a:ext cx="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6" name="Line 60">
              <a:extLst>
                <a:ext uri="{FF2B5EF4-FFF2-40B4-BE49-F238E27FC236}">
                  <a16:creationId xmlns:a16="http://schemas.microsoft.com/office/drawing/2014/main" id="{C8D24EA4-7F7D-2FAD-58A2-84849C56F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" y="1248"/>
              <a:ext cx="2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57" name="Text Box 61">
            <a:extLst>
              <a:ext uri="{FF2B5EF4-FFF2-40B4-BE49-F238E27FC236}">
                <a16:creationId xmlns:a16="http://schemas.microsoft.com/office/drawing/2014/main" id="{2643F283-55E5-8F09-D9FE-A8F21160A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96000"/>
            <a:ext cx="1039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Source: Intel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9EAC611-8E3F-9C87-4A68-8226BC5A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F8A5-C059-443D-8266-A323A9E0888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FE54D7F-C0F1-7BBC-73A3-BA9DE9AA1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r>
              <a:rPr lang="en-US" altLang="en-US" sz="4000"/>
              <a:t>Simultaneous multithreading (SMT)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4E42512-3CFE-A27D-676D-0E4CDCEE4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altLang="en-US" sz="2800"/>
              <a:t>Permits multiple independent threads to execute SIMULTANEOUSLY on the SAME core</a:t>
            </a:r>
          </a:p>
          <a:p>
            <a:r>
              <a:rPr lang="en-US" altLang="en-US"/>
              <a:t>Weaving together multiple “threads” </a:t>
            </a:r>
            <a:br>
              <a:rPr lang="en-US" altLang="en-US"/>
            </a:br>
            <a:r>
              <a:rPr lang="en-US" altLang="en-US"/>
              <a:t>on the same core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Example: if one thread is waiting for a floating point operation to complete, another thread can use the integer units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50CA864-585C-C524-C253-FC2F606D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6C1F-D59F-48BD-83F9-C3788F988B7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F82818D9-4318-032A-BF87-7F29228F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1DAF5F9D-28C5-03D4-F009-570B3521C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3D5DDD3A-C5B6-A8BA-3E9B-61CCEF8B5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1517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90FB832F-0F9F-44E9-F796-EE631065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7549133C-5F6B-28AD-E57F-F782B271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14430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13E87650-678E-B3A0-0F89-9D652492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7432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41DF4C26-DD3C-7957-F2E0-B11F9A9E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1828800" cy="452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>
                <a:solidFill>
                  <a:srgbClr val="B2B2B2"/>
                </a:solidFill>
              </a:rPr>
              <a:t>Integer</a:t>
            </a:r>
          </a:p>
        </p:txBody>
      </p:sp>
      <p:sp>
        <p:nvSpPr>
          <p:cNvPr id="96266" name="Text Box 10">
            <a:extLst>
              <a:ext uri="{FF2B5EF4-FFF2-40B4-BE49-F238E27FC236}">
                <a16:creationId xmlns:a16="http://schemas.microsoft.com/office/drawing/2014/main" id="{4B8AEB4D-7F99-B1C8-9182-88AFF94E0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2209800" cy="452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Floating Point</a:t>
            </a:r>
          </a:p>
        </p:txBody>
      </p:sp>
      <p:sp>
        <p:nvSpPr>
          <p:cNvPr id="96267" name="Text Box 11">
            <a:extLst>
              <a:ext uri="{FF2B5EF4-FFF2-40B4-BE49-F238E27FC236}">
                <a16:creationId xmlns:a16="http://schemas.microsoft.com/office/drawing/2014/main" id="{02C6AD6C-AC65-4BB8-E04A-D5E5C192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6268" name="Text Box 12">
            <a:extLst>
              <a:ext uri="{FF2B5EF4-FFF2-40B4-BE49-F238E27FC236}">
                <a16:creationId xmlns:a16="http://schemas.microsoft.com/office/drawing/2014/main" id="{5D40C7E9-F4A6-905A-861C-D2BE695E8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1479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uCode ROM</a:t>
            </a: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4D47C98B-DE3B-D618-39B9-6B36FC98F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43400"/>
            <a:ext cx="6540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6270" name="Text Box 14">
            <a:extLst>
              <a:ext uri="{FF2B5EF4-FFF2-40B4-BE49-F238E27FC236}">
                <a16:creationId xmlns:a16="http://schemas.microsoft.com/office/drawing/2014/main" id="{7CE13EC9-A297-C4A4-4525-866694502B4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62025" y="3278188"/>
            <a:ext cx="24336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6271" name="Text Box 15">
            <a:extLst>
              <a:ext uri="{FF2B5EF4-FFF2-40B4-BE49-F238E27FC236}">
                <a16:creationId xmlns:a16="http://schemas.microsoft.com/office/drawing/2014/main" id="{4F2F1D8F-2E0C-B0BF-D1A2-818CC8822B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5632" y="5287168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6272" name="Line 16">
            <a:extLst>
              <a:ext uri="{FF2B5EF4-FFF2-40B4-BE49-F238E27FC236}">
                <a16:creationId xmlns:a16="http://schemas.microsoft.com/office/drawing/2014/main" id="{625CEC63-D423-719D-4B3E-DFD3B12D2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2ED6570F-3C3A-35AE-B8D7-6992BF40A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EC4DC934-7BAC-6236-9E0D-147B0F485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A7F84D43-6898-DC67-9397-A757B6845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24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B3CB3461-3EB2-EE09-B106-CFE7E74C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552950"/>
            <a:ext cx="338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E73EA5C6-B16B-3ACA-E823-7083CEA54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45434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97991BDC-B52F-D4DA-CB62-BCD9F2A12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91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CCDE85DA-C9DE-280D-E620-70FFB885B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20486038-519E-B563-5B48-6DC79525C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49B7B111-B177-ABA2-CE33-04676C855B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0028C51A-5456-17A3-13D2-A4A5E1499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7C6C743C-C141-3321-F5D6-0129590CF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244E6763-2475-569D-CD04-A3BF70994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CBA69F5E-2313-919F-0026-1CB3A1F51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Line 30">
            <a:extLst>
              <a:ext uri="{FF2B5EF4-FFF2-40B4-BE49-F238E27FC236}">
                <a16:creationId xmlns:a16="http://schemas.microsoft.com/office/drawing/2014/main" id="{9A834579-F880-05D8-66E4-31996ACB1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5038" y="1676400"/>
            <a:ext cx="4762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8" name="Freeform 32">
            <a:extLst>
              <a:ext uri="{FF2B5EF4-FFF2-40B4-BE49-F238E27FC236}">
                <a16:creationId xmlns:a16="http://schemas.microsoft.com/office/drawing/2014/main" id="{4F5DC2AA-1A5B-8D11-A8BC-EA45D68E1B9F}"/>
              </a:ext>
            </a:extLst>
          </p:cNvPr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46419434-1131-D42D-EBDE-60A2F816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252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1: floating point</a:t>
            </a:r>
          </a:p>
        </p:txBody>
      </p:sp>
      <p:sp>
        <p:nvSpPr>
          <p:cNvPr id="96292" name="Rectangle 36">
            <a:extLst>
              <a:ext uri="{FF2B5EF4-FFF2-40B4-BE49-F238E27FC236}">
                <a16:creationId xmlns:a16="http://schemas.microsoft.com/office/drawing/2014/main" id="{28C6FEAB-1EE2-D1D9-9D7E-018F30C3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/>
          <a:lstStyle/>
          <a:p>
            <a:r>
              <a:rPr lang="en-US" altLang="en-US" sz="4000"/>
              <a:t>Without SMT, only a single thread can run at any given time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BD8F7B7-3B60-37C5-ADBF-F7E83330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D868-3E82-4256-BBAF-43DEFAB35B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8116415-8FD4-7577-752D-EB9922DB2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000"/>
              <a:t>Without SMT, only a single thread can run at any given time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5EA0C3F2-4305-9325-5EAA-1D2726B9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11020132-3F22-DEE0-A975-9AF9F673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A30653B3-CA14-D9A4-25BB-1BD4B702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1517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1AFD8C0F-2A0B-B46B-EEB4-0A642277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9F161567-FBD1-6901-4C7F-1FC35722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14430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C7316DBB-BF79-5533-F8FF-50F3F505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7432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034F1F98-3B1A-86EC-7544-B82113D6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1828800" cy="4524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Integer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F8CECFAF-C128-2B08-1532-EA516181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2209800" cy="452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>
                <a:solidFill>
                  <a:srgbClr val="B2B2B2"/>
                </a:solidFill>
              </a:rPr>
              <a:t>Floating Point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59FCF93E-DBD8-F329-F6CF-55379E47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12BD4E1D-11DB-77FB-115E-3D30474F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1479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uCode ROM</a:t>
            </a:r>
          </a:p>
        </p:txBody>
      </p:sp>
      <p:sp>
        <p:nvSpPr>
          <p:cNvPr id="95245" name="Text Box 13">
            <a:extLst>
              <a:ext uri="{FF2B5EF4-FFF2-40B4-BE49-F238E27FC236}">
                <a16:creationId xmlns:a16="http://schemas.microsoft.com/office/drawing/2014/main" id="{CE90AF47-E5F5-4C2A-73D3-9EC8DE7F4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43400"/>
            <a:ext cx="6540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5246" name="Text Box 14">
            <a:extLst>
              <a:ext uri="{FF2B5EF4-FFF2-40B4-BE49-F238E27FC236}">
                <a16:creationId xmlns:a16="http://schemas.microsoft.com/office/drawing/2014/main" id="{1BC239E7-81AA-7B36-D366-CD058E689BB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62025" y="3278188"/>
            <a:ext cx="24336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5247" name="Text Box 15">
            <a:extLst>
              <a:ext uri="{FF2B5EF4-FFF2-40B4-BE49-F238E27FC236}">
                <a16:creationId xmlns:a16="http://schemas.microsoft.com/office/drawing/2014/main" id="{EDE0B3E2-C26E-F368-9375-430D6BDA12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5632" y="5287168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613AE3E5-EDA9-FF6F-113C-AF8FBAA9F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C61D2308-30EE-31FD-C3AF-E0D3CB42D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C87B93F7-BB61-09CA-837B-88ED9B776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30C08F9F-3C06-6D9F-3495-06570EA71A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24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B9551239-E5D0-EFCD-F095-8F9C3614E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552950"/>
            <a:ext cx="338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B3113924-0B34-5476-4D08-62CD14384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45434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83CAD02D-D1B7-7B6E-621D-0F4DB79AB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91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D72191DE-F99F-19F2-057A-15A6919B92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08C13C5C-E681-6FDF-2081-0D66E23CE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C143B517-591A-290D-C48A-C35FE85D1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C32071DD-39D2-1AF9-8061-5CA5C8BA5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C4A590A1-40DE-30A5-F86D-B540615B1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0" name="Line 28">
            <a:extLst>
              <a:ext uri="{FF2B5EF4-FFF2-40B4-BE49-F238E27FC236}">
                <a16:creationId xmlns:a16="http://schemas.microsoft.com/office/drawing/2014/main" id="{7C1560B2-5901-2D3F-6483-B9F99BDDF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1" name="Line 29">
            <a:extLst>
              <a:ext uri="{FF2B5EF4-FFF2-40B4-BE49-F238E27FC236}">
                <a16:creationId xmlns:a16="http://schemas.microsoft.com/office/drawing/2014/main" id="{1E104FE3-BE55-7C74-8BB7-E661FEB34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2" name="Line 30">
            <a:extLst>
              <a:ext uri="{FF2B5EF4-FFF2-40B4-BE49-F238E27FC236}">
                <a16:creationId xmlns:a16="http://schemas.microsoft.com/office/drawing/2014/main" id="{5EDEB010-A77A-97A2-130D-85A5999C8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5038" y="1676400"/>
            <a:ext cx="4762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3" name="Freeform 31">
            <a:extLst>
              <a:ext uri="{FF2B5EF4-FFF2-40B4-BE49-F238E27FC236}">
                <a16:creationId xmlns:a16="http://schemas.microsoft.com/office/drawing/2014/main" id="{6C594C45-DC4D-D6E8-83D6-846553371487}"/>
              </a:ext>
            </a:extLst>
          </p:cNvPr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A8648BA4-5B92-62EC-1D56-EC121838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900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2: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integer operation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19E24CD-0674-B04B-1AC0-3B55BF27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8C22-9FC5-46E2-886C-ED6CD887A91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F8BDFE66-8AAE-6745-2C7B-E6F1699A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4000"/>
              <a:t>SMT processor: both threads can run concurrently</a:t>
            </a: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DF395169-310F-D698-884E-01804AF2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1DDA7BB-DAD7-0FBD-5DD8-0BE760988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9E183ECB-FF44-E667-4147-D6DDA1A2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1517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D9F7E4B0-2636-A019-E739-7CA3DAD5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6AEC77EC-E3D3-B9BE-EEF5-BD9789A4E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14430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7288" name="Text Box 8">
            <a:extLst>
              <a:ext uri="{FF2B5EF4-FFF2-40B4-BE49-F238E27FC236}">
                <a16:creationId xmlns:a16="http://schemas.microsoft.com/office/drawing/2014/main" id="{00FA2C1D-6E26-887D-A7DC-7D849247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7432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7289" name="Text Box 9">
            <a:extLst>
              <a:ext uri="{FF2B5EF4-FFF2-40B4-BE49-F238E27FC236}">
                <a16:creationId xmlns:a16="http://schemas.microsoft.com/office/drawing/2014/main" id="{ED496C69-08B3-2F9D-82C3-FBB3958E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1828800" cy="4524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Integer</a:t>
            </a:r>
          </a:p>
        </p:txBody>
      </p:sp>
      <p:sp>
        <p:nvSpPr>
          <p:cNvPr id="97290" name="Text Box 10">
            <a:extLst>
              <a:ext uri="{FF2B5EF4-FFF2-40B4-BE49-F238E27FC236}">
                <a16:creationId xmlns:a16="http://schemas.microsoft.com/office/drawing/2014/main" id="{AB325455-5A06-4952-3662-7D93536F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2209800" cy="452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Floating Point</a:t>
            </a:r>
          </a:p>
        </p:txBody>
      </p:sp>
      <p:sp>
        <p:nvSpPr>
          <p:cNvPr id="97291" name="Text Box 11">
            <a:extLst>
              <a:ext uri="{FF2B5EF4-FFF2-40B4-BE49-F238E27FC236}">
                <a16:creationId xmlns:a16="http://schemas.microsoft.com/office/drawing/2014/main" id="{D2970F49-677E-9BF3-0963-D8460243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7292" name="Text Box 12">
            <a:extLst>
              <a:ext uri="{FF2B5EF4-FFF2-40B4-BE49-F238E27FC236}">
                <a16:creationId xmlns:a16="http://schemas.microsoft.com/office/drawing/2014/main" id="{EAFF6532-4597-971C-D17E-2C4AA7AE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1479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uCode ROM</a:t>
            </a:r>
          </a:p>
        </p:txBody>
      </p:sp>
      <p:sp>
        <p:nvSpPr>
          <p:cNvPr id="97293" name="Text Box 13">
            <a:extLst>
              <a:ext uri="{FF2B5EF4-FFF2-40B4-BE49-F238E27FC236}">
                <a16:creationId xmlns:a16="http://schemas.microsoft.com/office/drawing/2014/main" id="{B5B46151-F41D-CA22-F134-9324FF37A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43400"/>
            <a:ext cx="6540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176C3C6E-E546-C657-0640-47559C8BFE3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62025" y="3278188"/>
            <a:ext cx="24336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CC1162C5-CA05-55E7-D12C-A54C0A06AE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5632" y="5287168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7296" name="Line 16">
            <a:extLst>
              <a:ext uri="{FF2B5EF4-FFF2-40B4-BE49-F238E27FC236}">
                <a16:creationId xmlns:a16="http://schemas.microsoft.com/office/drawing/2014/main" id="{CE362955-5DE4-1AEC-DE5F-42EB74141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FDCD1394-053F-D5B3-3123-44647685E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8" name="Line 18">
            <a:extLst>
              <a:ext uri="{FF2B5EF4-FFF2-40B4-BE49-F238E27FC236}">
                <a16:creationId xmlns:a16="http://schemas.microsoft.com/office/drawing/2014/main" id="{16797C96-FE97-5104-363A-3EBDA9E1EF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9" name="Line 19">
            <a:extLst>
              <a:ext uri="{FF2B5EF4-FFF2-40B4-BE49-F238E27FC236}">
                <a16:creationId xmlns:a16="http://schemas.microsoft.com/office/drawing/2014/main" id="{F53943E7-264B-79BC-F95E-35792EE1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24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0" name="Line 20">
            <a:extLst>
              <a:ext uri="{FF2B5EF4-FFF2-40B4-BE49-F238E27FC236}">
                <a16:creationId xmlns:a16="http://schemas.microsoft.com/office/drawing/2014/main" id="{D99DF690-1A4A-7026-0B01-12FA1959D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552950"/>
            <a:ext cx="338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1" name="Line 21">
            <a:extLst>
              <a:ext uri="{FF2B5EF4-FFF2-40B4-BE49-F238E27FC236}">
                <a16:creationId xmlns:a16="http://schemas.microsoft.com/office/drawing/2014/main" id="{F269B403-02D6-9A98-3254-A25F57888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45434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2" name="Line 22">
            <a:extLst>
              <a:ext uri="{FF2B5EF4-FFF2-40B4-BE49-F238E27FC236}">
                <a16:creationId xmlns:a16="http://schemas.microsoft.com/office/drawing/2014/main" id="{0D67C87B-0DC0-5CCA-52BA-212EF8596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91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532C328F-0DEE-EDD6-9A99-DE287EE08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E82F39E3-9737-7405-253A-18BA0B810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EF43772B-9244-A675-1F8A-7AF2C36F1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767EFDD4-3ED3-F52F-08F5-58D663030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Line 27">
            <a:extLst>
              <a:ext uri="{FF2B5EF4-FFF2-40B4-BE49-F238E27FC236}">
                <a16:creationId xmlns:a16="http://schemas.microsoft.com/office/drawing/2014/main" id="{0C7D7B76-844B-B6ED-6FC4-75EB64045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8" name="Line 28">
            <a:extLst>
              <a:ext uri="{FF2B5EF4-FFF2-40B4-BE49-F238E27FC236}">
                <a16:creationId xmlns:a16="http://schemas.microsoft.com/office/drawing/2014/main" id="{7FC3BB3C-E69E-C463-390C-0EEA2F9964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9" name="Line 29">
            <a:extLst>
              <a:ext uri="{FF2B5EF4-FFF2-40B4-BE49-F238E27FC236}">
                <a16:creationId xmlns:a16="http://schemas.microsoft.com/office/drawing/2014/main" id="{3339DCE6-986C-2A0D-A462-2D2883804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0" name="Line 30">
            <a:extLst>
              <a:ext uri="{FF2B5EF4-FFF2-40B4-BE49-F238E27FC236}">
                <a16:creationId xmlns:a16="http://schemas.microsoft.com/office/drawing/2014/main" id="{C7BBA4C3-9B62-2316-7DC8-390C37BD8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5038" y="1676400"/>
            <a:ext cx="4762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1" name="Freeform 31">
            <a:extLst>
              <a:ext uri="{FF2B5EF4-FFF2-40B4-BE49-F238E27FC236}">
                <a16:creationId xmlns:a16="http://schemas.microsoft.com/office/drawing/2014/main" id="{33486279-D6D2-E7C3-3672-B4EAE20CD868}"/>
              </a:ext>
            </a:extLst>
          </p:cNvPr>
          <p:cNvSpPr>
            <a:spLocks/>
          </p:cNvSpPr>
          <p:nvPr/>
        </p:nvSpPr>
        <p:spPr bwMode="auto">
          <a:xfrm>
            <a:off x="3429000" y="15240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2" name="Freeform 32">
            <a:extLst>
              <a:ext uri="{FF2B5EF4-FFF2-40B4-BE49-F238E27FC236}">
                <a16:creationId xmlns:a16="http://schemas.microsoft.com/office/drawing/2014/main" id="{AEBC65B2-5251-F6D7-B0C5-18ACDEDDEC07}"/>
              </a:ext>
            </a:extLst>
          </p:cNvPr>
          <p:cNvSpPr>
            <a:spLocks/>
          </p:cNvSpPr>
          <p:nvPr/>
        </p:nvSpPr>
        <p:spPr bwMode="auto">
          <a:xfrm>
            <a:off x="4940300" y="1600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3" name="Text Box 33">
            <a:extLst>
              <a:ext uri="{FF2B5EF4-FFF2-40B4-BE49-F238E27FC236}">
                <a16:creationId xmlns:a16="http://schemas.microsoft.com/office/drawing/2014/main" id="{2F6638B3-1AC2-A882-7487-7346EA2A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252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1: floating point</a:t>
            </a:r>
          </a:p>
        </p:txBody>
      </p:sp>
      <p:sp>
        <p:nvSpPr>
          <p:cNvPr id="97314" name="Text Box 34">
            <a:extLst>
              <a:ext uri="{FF2B5EF4-FFF2-40B4-BE49-F238E27FC236}">
                <a16:creationId xmlns:a16="http://schemas.microsoft.com/office/drawing/2014/main" id="{66C32F65-7630-6B03-1A9F-BC24F1BC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900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2: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integer operation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EB48A2F-9492-12AB-2683-7FB583DE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0750-F4DC-4ACB-95F4-7138AB299E6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8A83C44-B69D-762F-788A-C8AB0DEB8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Single-core computer</a:t>
            </a: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FC4124E0-E3C0-99CD-3546-4D3F95F98A0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1447800"/>
          <a:ext cx="72136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4104" name="Object 8">
                        <a:extLst>
                          <a:ext uri="{FF2B5EF4-FFF2-40B4-BE49-F238E27FC236}">
                            <a16:creationId xmlns:a16="http://schemas.microsoft.com/office/drawing/2014/main" id="{FC4124E0-E3C0-99CD-3546-4D3F95F98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2136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0">
            <a:extLst>
              <a:ext uri="{FF2B5EF4-FFF2-40B4-BE49-F238E27FC236}">
                <a16:creationId xmlns:a16="http://schemas.microsoft.com/office/drawing/2014/main" id="{A279ECEA-67DB-2E89-9E62-5C61516D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2819400" cy="2362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96FB6A3-EF26-1D19-DBB7-7445BB1D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773F-3BA0-42D4-B8C3-E89118A3B9C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DE6EE3E6-5CFE-6522-1769-C08B97CA4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4000"/>
              <a:t>But: Can’t simultaneously use  the same functional unit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954D6BA6-62A3-9D27-7834-33F00E94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102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AF4E8A6A-D675-CC11-32D5-4701EABB4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A74B9A7C-7BF2-462E-34DB-966CD0493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43400"/>
            <a:ext cx="1517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9CFD1646-0C70-91C0-F588-7934C30B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AB593763-B010-EDB2-4D74-8298CC06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14430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34E2DA6D-67C1-FE57-503C-CBED3D40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27432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0DE6DC8A-9669-7CB5-1353-9348FE1AD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1828800" cy="45243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Integer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016C0CEA-A280-6CF5-11E3-2DF7209A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2209800" cy="4524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200">
                <a:solidFill>
                  <a:srgbClr val="B2B2B2"/>
                </a:solidFill>
              </a:rPr>
              <a:t>Floating Point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0CEE4FA1-2B56-1AB2-A613-5F6C9D44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78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101388" name="Text Box 12">
            <a:extLst>
              <a:ext uri="{FF2B5EF4-FFF2-40B4-BE49-F238E27FC236}">
                <a16:creationId xmlns:a16="http://schemas.microsoft.com/office/drawing/2014/main" id="{A407A197-E060-FCD4-976D-0EC4A487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1479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uCode ROM</a:t>
            </a: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0FE2B4A7-C2FF-BA61-7D2E-DB706A60A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343400"/>
            <a:ext cx="6540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101390" name="Text Box 14">
            <a:extLst>
              <a:ext uri="{FF2B5EF4-FFF2-40B4-BE49-F238E27FC236}">
                <a16:creationId xmlns:a16="http://schemas.microsoft.com/office/drawing/2014/main" id="{9AC4F186-27FE-5796-E3A6-59C959C6ADF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62025" y="3278188"/>
            <a:ext cx="24336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869E6EEC-E3A1-8FDB-C4D6-30DF6E8BBA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75632" y="5287168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101392" name="Line 16">
            <a:extLst>
              <a:ext uri="{FF2B5EF4-FFF2-40B4-BE49-F238E27FC236}">
                <a16:creationId xmlns:a16="http://schemas.microsoft.com/office/drawing/2014/main" id="{692FDA7D-B15B-16BC-9639-8F734BA4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638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3" name="Line 17">
            <a:extLst>
              <a:ext uri="{FF2B5EF4-FFF2-40B4-BE49-F238E27FC236}">
                <a16:creationId xmlns:a16="http://schemas.microsoft.com/office/drawing/2014/main" id="{095CC4CB-CCEA-F340-D30F-79DDABDFA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8" y="4681538"/>
            <a:ext cx="4762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4" name="Line 18">
            <a:extLst>
              <a:ext uri="{FF2B5EF4-FFF2-40B4-BE49-F238E27FC236}">
                <a16:creationId xmlns:a16="http://schemas.microsoft.com/office/drawing/2014/main" id="{0265E530-CA32-8A2E-72B8-B4C708D76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5" name="Line 19">
            <a:extLst>
              <a:ext uri="{FF2B5EF4-FFF2-40B4-BE49-F238E27FC236}">
                <a16:creationId xmlns:a16="http://schemas.microsoft.com/office/drawing/2014/main" id="{14F54D1E-C16B-E24B-5DB8-8DEE168B67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24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6" name="Line 20">
            <a:extLst>
              <a:ext uri="{FF2B5EF4-FFF2-40B4-BE49-F238E27FC236}">
                <a16:creationId xmlns:a16="http://schemas.microsoft.com/office/drawing/2014/main" id="{48DDD435-33A0-A33C-0B11-C3A736A51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4552950"/>
            <a:ext cx="338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7" name="Line 21">
            <a:extLst>
              <a:ext uri="{FF2B5EF4-FFF2-40B4-BE49-F238E27FC236}">
                <a16:creationId xmlns:a16="http://schemas.microsoft.com/office/drawing/2014/main" id="{37B68AD1-EFC1-E3A8-0FAB-EB294FDFB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4543425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8" name="Line 22">
            <a:extLst>
              <a:ext uri="{FF2B5EF4-FFF2-40B4-BE49-F238E27FC236}">
                <a16:creationId xmlns:a16="http://schemas.microsoft.com/office/drawing/2014/main" id="{57EC81E9-9F3A-BB4D-E4FD-B090DABF6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91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8DF9E242-55C4-94C1-8C78-3EBAE884E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657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9A87AB1D-C260-4F02-DD3A-D89998188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124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BBACE2FE-0A56-5B4E-EE57-04FAC32BF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4A7C887F-DD4E-B278-BE82-2ED02FBD7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514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Line 27">
            <a:extLst>
              <a:ext uri="{FF2B5EF4-FFF2-40B4-BE49-F238E27FC236}">
                <a16:creationId xmlns:a16="http://schemas.microsoft.com/office/drawing/2014/main" id="{14BB42A2-530F-2136-7AF9-3563A3C1A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4" name="Line 28">
            <a:extLst>
              <a:ext uri="{FF2B5EF4-FFF2-40B4-BE49-F238E27FC236}">
                <a16:creationId xmlns:a16="http://schemas.microsoft.com/office/drawing/2014/main" id="{FFB49BEF-BBF8-68E3-04F8-7406EF458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828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5" name="Line 29">
            <a:extLst>
              <a:ext uri="{FF2B5EF4-FFF2-40B4-BE49-F238E27FC236}">
                <a16:creationId xmlns:a16="http://schemas.microsoft.com/office/drawing/2014/main" id="{981236E0-95EC-7868-9A46-640944093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7640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30">
            <a:extLst>
              <a:ext uri="{FF2B5EF4-FFF2-40B4-BE49-F238E27FC236}">
                <a16:creationId xmlns:a16="http://schemas.microsoft.com/office/drawing/2014/main" id="{9C74DBAC-76C4-718A-4E41-1BEA56664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5038" y="1676400"/>
            <a:ext cx="4762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Freeform 31">
            <a:extLst>
              <a:ext uri="{FF2B5EF4-FFF2-40B4-BE49-F238E27FC236}">
                <a16:creationId xmlns:a16="http://schemas.microsoft.com/office/drawing/2014/main" id="{487FB068-9D6B-F302-545A-A89CBBF94DB6}"/>
              </a:ext>
            </a:extLst>
          </p:cNvPr>
          <p:cNvSpPr>
            <a:spLocks/>
          </p:cNvSpPr>
          <p:nvPr/>
        </p:nvSpPr>
        <p:spPr bwMode="auto">
          <a:xfrm>
            <a:off x="3276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FB89FBBB-956E-CC81-31D8-0D8FA670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101411" name="Freeform 35">
            <a:extLst>
              <a:ext uri="{FF2B5EF4-FFF2-40B4-BE49-F238E27FC236}">
                <a16:creationId xmlns:a16="http://schemas.microsoft.com/office/drawing/2014/main" id="{0698CE18-476A-9373-0974-A0DA4469284B}"/>
              </a:ext>
            </a:extLst>
          </p:cNvPr>
          <p:cNvSpPr>
            <a:spLocks/>
          </p:cNvSpPr>
          <p:nvPr/>
        </p:nvSpPr>
        <p:spPr bwMode="auto">
          <a:xfrm>
            <a:off x="3657600" y="14478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13A976C7-B3B7-F104-D157-43979629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198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101414" name="Text Box 38">
            <a:extLst>
              <a:ext uri="{FF2B5EF4-FFF2-40B4-BE49-F238E27FC236}">
                <a16:creationId xmlns:a16="http://schemas.microsoft.com/office/drawing/2014/main" id="{649677BE-C4A1-4DA5-F7DF-52782623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0"/>
            <a:ext cx="2971800" cy="1792288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/>
              <a:t>This scenario is</a:t>
            </a:r>
            <a:br>
              <a:rPr lang="en-US" altLang="en-US" sz="2200"/>
            </a:br>
            <a:r>
              <a:rPr lang="en-US" altLang="en-US" sz="2200"/>
              <a:t>impossible with SMT</a:t>
            </a:r>
            <a:br>
              <a:rPr lang="en-US" altLang="en-US" sz="2200"/>
            </a:br>
            <a:r>
              <a:rPr lang="en-US" altLang="en-US" sz="2200"/>
              <a:t>on a single core</a:t>
            </a:r>
            <a:br>
              <a:rPr lang="en-US" altLang="en-US" sz="2200"/>
            </a:br>
            <a:r>
              <a:rPr lang="en-US" altLang="en-US" sz="2200"/>
              <a:t>(assuming a single integer unit)</a:t>
            </a:r>
          </a:p>
        </p:txBody>
      </p:sp>
      <p:sp>
        <p:nvSpPr>
          <p:cNvPr id="101415" name="Text Box 39">
            <a:extLst>
              <a:ext uri="{FF2B5EF4-FFF2-40B4-BE49-F238E27FC236}">
                <a16:creationId xmlns:a16="http://schemas.microsoft.com/office/drawing/2014/main" id="{246F3D83-B98D-C9AB-D756-6433DE9E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324600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IMPOSSIBLE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E3B343B-D095-C2EB-B2EC-B8DDB1C0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263-6F47-454A-9781-3061B52DA54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B25159A-A272-2FC5-1726-C9B150C01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SMT not a “true” parallel processor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FB3F31-54D1-EC16-E450-C23E6875C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/>
          <a:lstStyle/>
          <a:p>
            <a:r>
              <a:rPr lang="en-US" altLang="en-US"/>
              <a:t>Enables better threading (e.g. up to 30%)</a:t>
            </a:r>
          </a:p>
          <a:p>
            <a:r>
              <a:rPr lang="en-US" altLang="en-US"/>
              <a:t>OS and applications perceive each simultaneous thread as a separate </a:t>
            </a:r>
            <a:br>
              <a:rPr lang="en-US" altLang="en-US"/>
            </a:br>
            <a:r>
              <a:rPr lang="en-US" altLang="en-US"/>
              <a:t>“virtual processor”</a:t>
            </a:r>
          </a:p>
          <a:p>
            <a:r>
              <a:rPr lang="en-US" altLang="en-US"/>
              <a:t>The chip has only a single copy </a:t>
            </a:r>
            <a:br>
              <a:rPr lang="en-US" altLang="en-US"/>
            </a:br>
            <a:r>
              <a:rPr lang="en-US" altLang="en-US"/>
              <a:t>of each resource</a:t>
            </a:r>
          </a:p>
          <a:p>
            <a:r>
              <a:rPr lang="en-US" altLang="en-US"/>
              <a:t>Compare to multi-core:</a:t>
            </a:r>
            <a:br>
              <a:rPr lang="en-US" altLang="en-US"/>
            </a:br>
            <a:r>
              <a:rPr lang="en-US" altLang="en-US"/>
              <a:t>each core has its own copy of resources</a:t>
            </a:r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652ECBF-845C-B777-B2E9-7E92E06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7D7B8-EBF6-4C4B-951D-FDB01340B5D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BD81E023-0823-89BD-CCC6-2F68B3B76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Multi-core: </a:t>
            </a:r>
            <a:br>
              <a:rPr lang="en-US" altLang="en-US" sz="4000"/>
            </a:br>
            <a:r>
              <a:rPr lang="en-US" altLang="en-US" sz="4000"/>
              <a:t>threads can run on separate cores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702792C1-40BE-97D3-BF6E-1D83DD8EA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C07D3093-2671-5BCB-E4A8-8E455CD7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6CA4AD65-82BE-A7EE-C898-DAE2B7F5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91D7C403-87F6-20B0-148E-8ED1F8F2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2525031E-493E-9751-C613-B3542BB45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8314" name="Text Box 10">
            <a:extLst>
              <a:ext uri="{FF2B5EF4-FFF2-40B4-BE49-F238E27FC236}">
                <a16:creationId xmlns:a16="http://schemas.microsoft.com/office/drawing/2014/main" id="{E97B047F-A711-6B3B-4019-BE16E2AE3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8315" name="Text Box 11">
            <a:extLst>
              <a:ext uri="{FF2B5EF4-FFF2-40B4-BE49-F238E27FC236}">
                <a16:creationId xmlns:a16="http://schemas.microsoft.com/office/drawing/2014/main" id="{69BC16FB-C53D-3AEF-8C3E-DE8AFEF4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62200"/>
            <a:ext cx="1139825" cy="4222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Integer</a:t>
            </a:r>
          </a:p>
        </p:txBody>
      </p:sp>
      <p:sp>
        <p:nvSpPr>
          <p:cNvPr id="98316" name="Text Box 12">
            <a:extLst>
              <a:ext uri="{FF2B5EF4-FFF2-40B4-BE49-F238E27FC236}">
                <a16:creationId xmlns:a16="http://schemas.microsoft.com/office/drawing/2014/main" id="{BFBD468D-F259-4462-9C6A-8FB92519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362200"/>
            <a:ext cx="1776413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B2B2B2"/>
                </a:solidFill>
              </a:rPr>
              <a:t>Floating Point</a:t>
            </a:r>
          </a:p>
        </p:txBody>
      </p:sp>
      <p:sp>
        <p:nvSpPr>
          <p:cNvPr id="98317" name="Text Box 13">
            <a:extLst>
              <a:ext uri="{FF2B5EF4-FFF2-40B4-BE49-F238E27FC236}">
                <a16:creationId xmlns:a16="http://schemas.microsoft.com/office/drawing/2014/main" id="{47A97A42-1F19-29AC-EF35-35E00815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8318" name="Text Box 14">
            <a:extLst>
              <a:ext uri="{FF2B5EF4-FFF2-40B4-BE49-F238E27FC236}">
                <a16:creationId xmlns:a16="http://schemas.microsoft.com/office/drawing/2014/main" id="{7F5961B7-EA74-E8C8-A427-C08C97D90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98319" name="Text Box 15">
            <a:extLst>
              <a:ext uri="{FF2B5EF4-FFF2-40B4-BE49-F238E27FC236}">
                <a16:creationId xmlns:a16="http://schemas.microsoft.com/office/drawing/2014/main" id="{99DDA601-F968-50C4-38C8-114253BF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8320" name="Text Box 16">
            <a:extLst>
              <a:ext uri="{FF2B5EF4-FFF2-40B4-BE49-F238E27FC236}">
                <a16:creationId xmlns:a16="http://schemas.microsoft.com/office/drawing/2014/main" id="{E5AE89BA-39B3-3CE4-1396-804DF2A96C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50837" y="3524250"/>
            <a:ext cx="24336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5A4211E7-F872-4D47-A296-C7A865EB555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40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8322" name="Line 18">
            <a:extLst>
              <a:ext uri="{FF2B5EF4-FFF2-40B4-BE49-F238E27FC236}">
                <a16:creationId xmlns:a16="http://schemas.microsoft.com/office/drawing/2014/main" id="{945E60A0-BA0B-6552-185D-CB31A228E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Line 19">
            <a:extLst>
              <a:ext uri="{FF2B5EF4-FFF2-40B4-BE49-F238E27FC236}">
                <a16:creationId xmlns:a16="http://schemas.microsoft.com/office/drawing/2014/main" id="{5AA50113-945A-AA3D-3F41-3C6AAE8E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>
            <a:extLst>
              <a:ext uri="{FF2B5EF4-FFF2-40B4-BE49-F238E27FC236}">
                <a16:creationId xmlns:a16="http://schemas.microsoft.com/office/drawing/2014/main" id="{D0C6E004-49FC-6972-DF25-3A1A4DE8E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F284A599-BE6A-18D1-A3B2-09E7A12C89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Line 22">
            <a:extLst>
              <a:ext uri="{FF2B5EF4-FFF2-40B4-BE49-F238E27FC236}">
                <a16:creationId xmlns:a16="http://schemas.microsoft.com/office/drawing/2014/main" id="{230DF67A-EDF1-2D41-D417-6B3333E5A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Line 23">
            <a:extLst>
              <a:ext uri="{FF2B5EF4-FFF2-40B4-BE49-F238E27FC236}">
                <a16:creationId xmlns:a16="http://schemas.microsoft.com/office/drawing/2014/main" id="{87C59333-4776-EE67-B3F4-E4B45AD7F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8" name="Line 24">
            <a:extLst>
              <a:ext uri="{FF2B5EF4-FFF2-40B4-BE49-F238E27FC236}">
                <a16:creationId xmlns:a16="http://schemas.microsoft.com/office/drawing/2014/main" id="{12F61063-DBC9-4C0F-F77B-1FFAEBC3C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9" name="Line 25">
            <a:extLst>
              <a:ext uri="{FF2B5EF4-FFF2-40B4-BE49-F238E27FC236}">
                <a16:creationId xmlns:a16="http://schemas.microsoft.com/office/drawing/2014/main" id="{A8231262-018C-E10B-50FE-79F1870B7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0" name="Line 26">
            <a:extLst>
              <a:ext uri="{FF2B5EF4-FFF2-40B4-BE49-F238E27FC236}">
                <a16:creationId xmlns:a16="http://schemas.microsoft.com/office/drawing/2014/main" id="{7A031154-E59D-4FAE-ADF9-7913BC627A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3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1" name="Line 27">
            <a:extLst>
              <a:ext uri="{FF2B5EF4-FFF2-40B4-BE49-F238E27FC236}">
                <a16:creationId xmlns:a16="http://schemas.microsoft.com/office/drawing/2014/main" id="{E027ED7D-D28A-0985-BB75-E3478AB4F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2" name="Line 28">
            <a:extLst>
              <a:ext uri="{FF2B5EF4-FFF2-40B4-BE49-F238E27FC236}">
                <a16:creationId xmlns:a16="http://schemas.microsoft.com/office/drawing/2014/main" id="{278E58B8-58D2-CD5C-689B-F9F1B543F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3" name="Line 29">
            <a:extLst>
              <a:ext uri="{FF2B5EF4-FFF2-40B4-BE49-F238E27FC236}">
                <a16:creationId xmlns:a16="http://schemas.microsoft.com/office/drawing/2014/main" id="{592B18C4-E1FB-D48F-CF19-124D18DFE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4" name="Line 30">
            <a:extLst>
              <a:ext uri="{FF2B5EF4-FFF2-40B4-BE49-F238E27FC236}">
                <a16:creationId xmlns:a16="http://schemas.microsoft.com/office/drawing/2014/main" id="{88C329B0-4326-19A8-FF25-1AD72001A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5" name="Line 31">
            <a:extLst>
              <a:ext uri="{FF2B5EF4-FFF2-40B4-BE49-F238E27FC236}">
                <a16:creationId xmlns:a16="http://schemas.microsoft.com/office/drawing/2014/main" id="{06C75C49-96E2-E5E3-2B35-85D796736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6" name="Line 32">
            <a:extLst>
              <a:ext uri="{FF2B5EF4-FFF2-40B4-BE49-F238E27FC236}">
                <a16:creationId xmlns:a16="http://schemas.microsoft.com/office/drawing/2014/main" id="{D9414ACC-4D1C-71EF-4E15-307D2312B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7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38" name="Text Box 34">
            <a:extLst>
              <a:ext uri="{FF2B5EF4-FFF2-40B4-BE49-F238E27FC236}">
                <a16:creationId xmlns:a16="http://schemas.microsoft.com/office/drawing/2014/main" id="{A0B8B886-57BA-B535-A57D-D6D9E13D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8339" name="Text Box 35">
            <a:extLst>
              <a:ext uri="{FF2B5EF4-FFF2-40B4-BE49-F238E27FC236}">
                <a16:creationId xmlns:a16="http://schemas.microsoft.com/office/drawing/2014/main" id="{B0776462-870A-BEB5-E335-00BF5F3B3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8340" name="Text Box 36">
            <a:extLst>
              <a:ext uri="{FF2B5EF4-FFF2-40B4-BE49-F238E27FC236}">
                <a16:creationId xmlns:a16="http://schemas.microsoft.com/office/drawing/2014/main" id="{077F9403-80B3-98E5-9A12-72387B83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8341" name="Text Box 37">
            <a:extLst>
              <a:ext uri="{FF2B5EF4-FFF2-40B4-BE49-F238E27FC236}">
                <a16:creationId xmlns:a16="http://schemas.microsoft.com/office/drawing/2014/main" id="{BB9E5120-954A-C22C-0DE5-22EADF98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8342" name="Text Box 38">
            <a:extLst>
              <a:ext uri="{FF2B5EF4-FFF2-40B4-BE49-F238E27FC236}">
                <a16:creationId xmlns:a16="http://schemas.microsoft.com/office/drawing/2014/main" id="{6CB409EE-AE28-0B37-1D69-EE5E4CC4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8343" name="Text Box 39">
            <a:extLst>
              <a:ext uri="{FF2B5EF4-FFF2-40B4-BE49-F238E27FC236}">
                <a16:creationId xmlns:a16="http://schemas.microsoft.com/office/drawing/2014/main" id="{F8C249ED-DEF2-3370-0E78-EDAA213C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8344" name="Text Box 40">
            <a:extLst>
              <a:ext uri="{FF2B5EF4-FFF2-40B4-BE49-F238E27FC236}">
                <a16:creationId xmlns:a16="http://schemas.microsoft.com/office/drawing/2014/main" id="{36F2189E-0CF6-2D98-0A91-44E02EA4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2362200"/>
            <a:ext cx="1139825" cy="4222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Integer</a:t>
            </a:r>
          </a:p>
        </p:txBody>
      </p:sp>
      <p:sp>
        <p:nvSpPr>
          <p:cNvPr id="98345" name="Text Box 41">
            <a:extLst>
              <a:ext uri="{FF2B5EF4-FFF2-40B4-BE49-F238E27FC236}">
                <a16:creationId xmlns:a16="http://schemas.microsoft.com/office/drawing/2014/main" id="{19EF32B2-E670-4BA6-FE50-AB9B3B6F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2362200"/>
            <a:ext cx="1776413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B2B2B2"/>
                </a:solidFill>
              </a:rPr>
              <a:t>Floating Point</a:t>
            </a:r>
          </a:p>
        </p:txBody>
      </p:sp>
      <p:sp>
        <p:nvSpPr>
          <p:cNvPr id="98346" name="Text Box 42">
            <a:extLst>
              <a:ext uri="{FF2B5EF4-FFF2-40B4-BE49-F238E27FC236}">
                <a16:creationId xmlns:a16="http://schemas.microsoft.com/office/drawing/2014/main" id="{0397AB35-B742-9E1D-8634-7C778B45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8347" name="Text Box 43">
            <a:extLst>
              <a:ext uri="{FF2B5EF4-FFF2-40B4-BE49-F238E27FC236}">
                <a16:creationId xmlns:a16="http://schemas.microsoft.com/office/drawing/2014/main" id="{497F9712-06AF-BB15-9DA6-7DF7DCA8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98348" name="Text Box 44">
            <a:extLst>
              <a:ext uri="{FF2B5EF4-FFF2-40B4-BE49-F238E27FC236}">
                <a16:creationId xmlns:a16="http://schemas.microsoft.com/office/drawing/2014/main" id="{20963C00-5F37-3C07-3977-9F6FD5C8F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8349" name="Text Box 45">
            <a:extLst>
              <a:ext uri="{FF2B5EF4-FFF2-40B4-BE49-F238E27FC236}">
                <a16:creationId xmlns:a16="http://schemas.microsoft.com/office/drawing/2014/main" id="{8A0A491F-23E8-58FB-8C2E-99815E7A27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2238" y="3582987"/>
            <a:ext cx="24336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8350" name="Text Box 46">
            <a:extLst>
              <a:ext uri="{FF2B5EF4-FFF2-40B4-BE49-F238E27FC236}">
                <a16:creationId xmlns:a16="http://schemas.microsoft.com/office/drawing/2014/main" id="{3C27E241-70CE-A37D-8E6E-8894085314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474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D8676FE5-5A2C-460B-6E89-5F958248D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B54351B4-F462-47B7-ECC8-06A638415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381901D1-D121-E69E-849E-099878D4E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Line 50">
            <a:extLst>
              <a:ext uri="{FF2B5EF4-FFF2-40B4-BE49-F238E27FC236}">
                <a16:creationId xmlns:a16="http://schemas.microsoft.com/office/drawing/2014/main" id="{06A85CAD-37EA-65A9-F982-8ECE51EBD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5" name="Line 51">
            <a:extLst>
              <a:ext uri="{FF2B5EF4-FFF2-40B4-BE49-F238E27FC236}">
                <a16:creationId xmlns:a16="http://schemas.microsoft.com/office/drawing/2014/main" id="{705EA1EB-B3B2-DA7F-031C-53155A74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6" name="Line 52">
            <a:extLst>
              <a:ext uri="{FF2B5EF4-FFF2-40B4-BE49-F238E27FC236}">
                <a16:creationId xmlns:a16="http://schemas.microsoft.com/office/drawing/2014/main" id="{2CD1BFC8-9568-2911-97EF-AFFDEC307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6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7" name="Line 53">
            <a:extLst>
              <a:ext uri="{FF2B5EF4-FFF2-40B4-BE49-F238E27FC236}">
                <a16:creationId xmlns:a16="http://schemas.microsoft.com/office/drawing/2014/main" id="{0CCD7478-FDF6-867A-D2A2-260CE3F85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8" name="Line 54">
            <a:extLst>
              <a:ext uri="{FF2B5EF4-FFF2-40B4-BE49-F238E27FC236}">
                <a16:creationId xmlns:a16="http://schemas.microsoft.com/office/drawing/2014/main" id="{3BBDB61A-85E8-E81F-CC31-CBCB36E79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9" name="Line 55">
            <a:extLst>
              <a:ext uri="{FF2B5EF4-FFF2-40B4-BE49-F238E27FC236}">
                <a16:creationId xmlns:a16="http://schemas.microsoft.com/office/drawing/2014/main" id="{A30B64A6-56F8-51CD-47B1-99F271B5B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0" name="Line 56">
            <a:extLst>
              <a:ext uri="{FF2B5EF4-FFF2-40B4-BE49-F238E27FC236}">
                <a16:creationId xmlns:a16="http://schemas.microsoft.com/office/drawing/2014/main" id="{00EFD061-6A9D-0315-D4CE-4FE0C2AF5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1" name="Line 57">
            <a:extLst>
              <a:ext uri="{FF2B5EF4-FFF2-40B4-BE49-F238E27FC236}">
                <a16:creationId xmlns:a16="http://schemas.microsoft.com/office/drawing/2014/main" id="{7AFFF92E-EAA6-345E-73C2-112E79750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2" name="Line 58">
            <a:extLst>
              <a:ext uri="{FF2B5EF4-FFF2-40B4-BE49-F238E27FC236}">
                <a16:creationId xmlns:a16="http://schemas.microsoft.com/office/drawing/2014/main" id="{3044F99E-EA3D-0A4E-1D4B-1BCD0AA3B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3" name="Line 59">
            <a:extLst>
              <a:ext uri="{FF2B5EF4-FFF2-40B4-BE49-F238E27FC236}">
                <a16:creationId xmlns:a16="http://schemas.microsoft.com/office/drawing/2014/main" id="{7ABAE86E-4607-B80D-A687-16A631609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4" name="Line 60">
            <a:extLst>
              <a:ext uri="{FF2B5EF4-FFF2-40B4-BE49-F238E27FC236}">
                <a16:creationId xmlns:a16="http://schemas.microsoft.com/office/drawing/2014/main" id="{45A7D1BD-8F94-7DAB-EDA7-5ACA3DEF3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5" name="Line 61">
            <a:extLst>
              <a:ext uri="{FF2B5EF4-FFF2-40B4-BE49-F238E27FC236}">
                <a16:creationId xmlns:a16="http://schemas.microsoft.com/office/drawing/2014/main" id="{83E6FF60-C55C-FC06-FE8B-96D67A0CD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11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6" name="Freeform 62">
            <a:extLst>
              <a:ext uri="{FF2B5EF4-FFF2-40B4-BE49-F238E27FC236}">
                <a16:creationId xmlns:a16="http://schemas.microsoft.com/office/drawing/2014/main" id="{9078009F-C581-C171-F69C-6FCE0193CB08}"/>
              </a:ext>
            </a:extLst>
          </p:cNvPr>
          <p:cNvSpPr>
            <a:spLocks/>
          </p:cNvSpPr>
          <p:nvPr/>
        </p:nvSpPr>
        <p:spPr bwMode="auto">
          <a:xfrm>
            <a:off x="1092200" y="1766888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69" name="Freeform 65">
            <a:extLst>
              <a:ext uri="{FF2B5EF4-FFF2-40B4-BE49-F238E27FC236}">
                <a16:creationId xmlns:a16="http://schemas.microsoft.com/office/drawing/2014/main" id="{2BEB1AB7-02B7-8A5C-A86B-831BBFB0E0D2}"/>
              </a:ext>
            </a:extLst>
          </p:cNvPr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70" name="Text Box 66">
            <a:extLst>
              <a:ext uri="{FF2B5EF4-FFF2-40B4-BE49-F238E27FC236}">
                <a16:creationId xmlns:a16="http://schemas.microsoft.com/office/drawing/2014/main" id="{09AAEACA-2AE2-6614-59DB-4CF85447D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63388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98372" name="Text Box 68">
            <a:extLst>
              <a:ext uri="{FF2B5EF4-FFF2-40B4-BE49-F238E27FC236}">
                <a16:creationId xmlns:a16="http://schemas.microsoft.com/office/drawing/2014/main" id="{9E1823A6-FA2B-C6B4-2A80-E7275833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324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98375" name="Rectangle 71">
            <a:extLst>
              <a:ext uri="{FF2B5EF4-FFF2-40B4-BE49-F238E27FC236}">
                <a16:creationId xmlns:a16="http://schemas.microsoft.com/office/drawing/2014/main" id="{C9902ED2-9C8F-B511-1322-1E1B64E1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6" name="Rectangle 72">
            <a:extLst>
              <a:ext uri="{FF2B5EF4-FFF2-40B4-BE49-F238E27FC236}">
                <a16:creationId xmlns:a16="http://schemas.microsoft.com/office/drawing/2014/main" id="{EB0824E8-94E1-3FE0-10C2-A5FB11B1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A9A3B0F-6DD0-5C66-4ED0-2BD9C8BD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3976-31AD-4018-A3AC-6FFAAFFAA6A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BCF504C3-0607-0CCD-8675-EE9A576A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57374AF6-26BB-BDCF-E4B4-5E1C4070D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138D6FC9-00DD-B52B-6171-DCC901BAF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556EA559-300E-239D-1615-AD627297F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id="{6331603F-EAC6-8AEC-31EC-2BE13EC8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5272012B-0EB5-5AB1-7CF0-33B84F2F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B49BEEEA-E8C1-07C0-E695-830E4EE8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62200"/>
            <a:ext cx="11398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B2B2B2"/>
                </a:solidFill>
              </a:rPr>
              <a:t>Integer</a:t>
            </a:r>
          </a:p>
        </p:txBody>
      </p:sp>
      <p:sp>
        <p:nvSpPr>
          <p:cNvPr id="99339" name="Text Box 11">
            <a:extLst>
              <a:ext uri="{FF2B5EF4-FFF2-40B4-BE49-F238E27FC236}">
                <a16:creationId xmlns:a16="http://schemas.microsoft.com/office/drawing/2014/main" id="{0BBCF3A0-9F74-0FC0-1FDB-AAE030A3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362200"/>
            <a:ext cx="1776413" cy="4222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Floating Point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4C5780F4-6E3C-CBED-F65A-FD023839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343A5A5D-43B1-3B58-AA03-B294B0CB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DE06D2D2-3391-6834-25D1-F26C50CB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9343" name="Text Box 15">
            <a:extLst>
              <a:ext uri="{FF2B5EF4-FFF2-40B4-BE49-F238E27FC236}">
                <a16:creationId xmlns:a16="http://schemas.microsoft.com/office/drawing/2014/main" id="{86065306-748E-4FCB-D1CA-DA1CB746C4C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52425" y="3525838"/>
            <a:ext cx="24336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9344" name="Text Box 16">
            <a:extLst>
              <a:ext uri="{FF2B5EF4-FFF2-40B4-BE49-F238E27FC236}">
                <a16:creationId xmlns:a16="http://schemas.microsoft.com/office/drawing/2014/main" id="{58B34F70-8B3D-6524-054F-F8F48148FF0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40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9345" name="Line 17">
            <a:extLst>
              <a:ext uri="{FF2B5EF4-FFF2-40B4-BE49-F238E27FC236}">
                <a16:creationId xmlns:a16="http://schemas.microsoft.com/office/drawing/2014/main" id="{FFCECB1C-DF6A-6CD4-9BD0-159A3572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6" name="Line 18">
            <a:extLst>
              <a:ext uri="{FF2B5EF4-FFF2-40B4-BE49-F238E27FC236}">
                <a16:creationId xmlns:a16="http://schemas.microsoft.com/office/drawing/2014/main" id="{0769B5C5-90C3-EC09-1AD0-EE657A6C9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7" name="Line 19">
            <a:extLst>
              <a:ext uri="{FF2B5EF4-FFF2-40B4-BE49-F238E27FC236}">
                <a16:creationId xmlns:a16="http://schemas.microsoft.com/office/drawing/2014/main" id="{26BBD881-AA46-0954-B6AD-82763C1AF6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8" name="Line 20">
            <a:extLst>
              <a:ext uri="{FF2B5EF4-FFF2-40B4-BE49-F238E27FC236}">
                <a16:creationId xmlns:a16="http://schemas.microsoft.com/office/drawing/2014/main" id="{BBEFD536-D8F4-37F7-19CD-F78F28C318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49" name="Line 21">
            <a:extLst>
              <a:ext uri="{FF2B5EF4-FFF2-40B4-BE49-F238E27FC236}">
                <a16:creationId xmlns:a16="http://schemas.microsoft.com/office/drawing/2014/main" id="{A32B0118-B106-3C86-D219-A451EBC6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0" name="Line 22">
            <a:extLst>
              <a:ext uri="{FF2B5EF4-FFF2-40B4-BE49-F238E27FC236}">
                <a16:creationId xmlns:a16="http://schemas.microsoft.com/office/drawing/2014/main" id="{65A31EEE-B824-8AE6-F1E7-1C700D6AC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7CBC6F0E-3DE2-9C8B-0B47-032061CCB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9CC3FAB7-2909-6EA3-C8F4-3D877261D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BEA3F8CF-D72A-F5DD-E2D2-3A9B763E0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3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41D4AB94-1B1E-50E9-EB35-1FCF05DF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Line 27">
            <a:extLst>
              <a:ext uri="{FF2B5EF4-FFF2-40B4-BE49-F238E27FC236}">
                <a16:creationId xmlns:a16="http://schemas.microsoft.com/office/drawing/2014/main" id="{EA9A9BBD-9265-2F93-2D9E-57E11E533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6" name="Line 28">
            <a:extLst>
              <a:ext uri="{FF2B5EF4-FFF2-40B4-BE49-F238E27FC236}">
                <a16:creationId xmlns:a16="http://schemas.microsoft.com/office/drawing/2014/main" id="{BB4145B7-F61E-06E2-2866-1D489F2D7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Line 29">
            <a:extLst>
              <a:ext uri="{FF2B5EF4-FFF2-40B4-BE49-F238E27FC236}">
                <a16:creationId xmlns:a16="http://schemas.microsoft.com/office/drawing/2014/main" id="{123FA9D3-8F28-1902-3EF6-455B19B6C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8" name="Line 30">
            <a:extLst>
              <a:ext uri="{FF2B5EF4-FFF2-40B4-BE49-F238E27FC236}">
                <a16:creationId xmlns:a16="http://schemas.microsoft.com/office/drawing/2014/main" id="{ABFC702C-DBFF-8224-7D0C-9E20C4CCF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9" name="Line 31">
            <a:extLst>
              <a:ext uri="{FF2B5EF4-FFF2-40B4-BE49-F238E27FC236}">
                <a16:creationId xmlns:a16="http://schemas.microsoft.com/office/drawing/2014/main" id="{52F0A22C-A7AE-2D0A-B677-61F6E1D79E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7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1" name="Text Box 33">
            <a:extLst>
              <a:ext uri="{FF2B5EF4-FFF2-40B4-BE49-F238E27FC236}">
                <a16:creationId xmlns:a16="http://schemas.microsoft.com/office/drawing/2014/main" id="{E9FCF68E-14E6-F7C7-3423-79ED7D6C9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99362" name="Text Box 34">
            <a:extLst>
              <a:ext uri="{FF2B5EF4-FFF2-40B4-BE49-F238E27FC236}">
                <a16:creationId xmlns:a16="http://schemas.microsoft.com/office/drawing/2014/main" id="{93086B43-8668-AF98-70A9-3D8A6B75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99363" name="Text Box 35">
            <a:extLst>
              <a:ext uri="{FF2B5EF4-FFF2-40B4-BE49-F238E27FC236}">
                <a16:creationId xmlns:a16="http://schemas.microsoft.com/office/drawing/2014/main" id="{66E59BBD-C0B5-AFE0-C6B9-4553B2143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99364" name="Text Box 36">
            <a:extLst>
              <a:ext uri="{FF2B5EF4-FFF2-40B4-BE49-F238E27FC236}">
                <a16:creationId xmlns:a16="http://schemas.microsoft.com/office/drawing/2014/main" id="{5D1CF921-51B0-414F-1341-1D8CC9C8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99365" name="Text Box 37">
            <a:extLst>
              <a:ext uri="{FF2B5EF4-FFF2-40B4-BE49-F238E27FC236}">
                <a16:creationId xmlns:a16="http://schemas.microsoft.com/office/drawing/2014/main" id="{26F174E8-3BA2-347C-2DFF-49723E33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99366" name="Text Box 38">
            <a:extLst>
              <a:ext uri="{FF2B5EF4-FFF2-40B4-BE49-F238E27FC236}">
                <a16:creationId xmlns:a16="http://schemas.microsoft.com/office/drawing/2014/main" id="{40C67C91-97DC-0510-CFE2-FE63785D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99367" name="Text Box 39">
            <a:extLst>
              <a:ext uri="{FF2B5EF4-FFF2-40B4-BE49-F238E27FC236}">
                <a16:creationId xmlns:a16="http://schemas.microsoft.com/office/drawing/2014/main" id="{43A087C5-55E2-0BD3-0C5F-E76124F2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2362200"/>
            <a:ext cx="11398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solidFill>
                  <a:srgbClr val="B2B2B2"/>
                </a:solidFill>
              </a:rPr>
              <a:t>Integer</a:t>
            </a:r>
          </a:p>
        </p:txBody>
      </p:sp>
      <p:sp>
        <p:nvSpPr>
          <p:cNvPr id="99368" name="Text Box 40">
            <a:extLst>
              <a:ext uri="{FF2B5EF4-FFF2-40B4-BE49-F238E27FC236}">
                <a16:creationId xmlns:a16="http://schemas.microsoft.com/office/drawing/2014/main" id="{097EFCC5-3DB6-BA10-1557-738BCECA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2362200"/>
            <a:ext cx="1776413" cy="4222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Floating Point</a:t>
            </a:r>
          </a:p>
        </p:txBody>
      </p:sp>
      <p:sp>
        <p:nvSpPr>
          <p:cNvPr id="99369" name="Text Box 41">
            <a:extLst>
              <a:ext uri="{FF2B5EF4-FFF2-40B4-BE49-F238E27FC236}">
                <a16:creationId xmlns:a16="http://schemas.microsoft.com/office/drawing/2014/main" id="{AA4BFE3F-EE13-0355-AE75-8B593990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99370" name="Text Box 42">
            <a:extLst>
              <a:ext uri="{FF2B5EF4-FFF2-40B4-BE49-F238E27FC236}">
                <a16:creationId xmlns:a16="http://schemas.microsoft.com/office/drawing/2014/main" id="{1C187BAA-AAF0-AC99-AD4C-7B10C9DE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99371" name="Text Box 43">
            <a:extLst>
              <a:ext uri="{FF2B5EF4-FFF2-40B4-BE49-F238E27FC236}">
                <a16:creationId xmlns:a16="http://schemas.microsoft.com/office/drawing/2014/main" id="{1ED2A50B-2CAB-2016-D7EF-0ED64FE3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99372" name="Text Box 44">
            <a:extLst>
              <a:ext uri="{FF2B5EF4-FFF2-40B4-BE49-F238E27FC236}">
                <a16:creationId xmlns:a16="http://schemas.microsoft.com/office/drawing/2014/main" id="{B8B17D57-6C81-C416-4FA9-6C2CAA5C293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2238" y="3582987"/>
            <a:ext cx="24336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99373" name="Text Box 45">
            <a:extLst>
              <a:ext uri="{FF2B5EF4-FFF2-40B4-BE49-F238E27FC236}">
                <a16:creationId xmlns:a16="http://schemas.microsoft.com/office/drawing/2014/main" id="{F1B7FFFD-0142-E6D4-CD54-4E5B715395D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474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99374" name="Line 46">
            <a:extLst>
              <a:ext uri="{FF2B5EF4-FFF2-40B4-BE49-F238E27FC236}">
                <a16:creationId xmlns:a16="http://schemas.microsoft.com/office/drawing/2014/main" id="{D4F8FCF9-ADF8-8A5C-DF31-D76DCC588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5" name="Line 47">
            <a:extLst>
              <a:ext uri="{FF2B5EF4-FFF2-40B4-BE49-F238E27FC236}">
                <a16:creationId xmlns:a16="http://schemas.microsoft.com/office/drawing/2014/main" id="{1D3C627F-13BB-A8F2-BB02-22760315A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6" name="Line 48">
            <a:extLst>
              <a:ext uri="{FF2B5EF4-FFF2-40B4-BE49-F238E27FC236}">
                <a16:creationId xmlns:a16="http://schemas.microsoft.com/office/drawing/2014/main" id="{93D03D85-9194-BDD0-A43D-90D4C5789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7" name="Line 49">
            <a:extLst>
              <a:ext uri="{FF2B5EF4-FFF2-40B4-BE49-F238E27FC236}">
                <a16:creationId xmlns:a16="http://schemas.microsoft.com/office/drawing/2014/main" id="{EB177053-8065-AF49-704D-BDDAC55E9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8" name="Line 50">
            <a:extLst>
              <a:ext uri="{FF2B5EF4-FFF2-40B4-BE49-F238E27FC236}">
                <a16:creationId xmlns:a16="http://schemas.microsoft.com/office/drawing/2014/main" id="{D92EE133-4D38-52D1-D753-BBE2BD7BF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9" name="Line 51">
            <a:extLst>
              <a:ext uri="{FF2B5EF4-FFF2-40B4-BE49-F238E27FC236}">
                <a16:creationId xmlns:a16="http://schemas.microsoft.com/office/drawing/2014/main" id="{8BF40BE7-36F7-4D6A-0D57-18273C840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6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0" name="Line 52">
            <a:extLst>
              <a:ext uri="{FF2B5EF4-FFF2-40B4-BE49-F238E27FC236}">
                <a16:creationId xmlns:a16="http://schemas.microsoft.com/office/drawing/2014/main" id="{381C5744-3806-F74A-886C-2AB514EA2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1" name="Line 53">
            <a:extLst>
              <a:ext uri="{FF2B5EF4-FFF2-40B4-BE49-F238E27FC236}">
                <a16:creationId xmlns:a16="http://schemas.microsoft.com/office/drawing/2014/main" id="{072C3BB2-0FFB-4132-B55A-043D763B6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2" name="Line 54">
            <a:extLst>
              <a:ext uri="{FF2B5EF4-FFF2-40B4-BE49-F238E27FC236}">
                <a16:creationId xmlns:a16="http://schemas.microsoft.com/office/drawing/2014/main" id="{C408995A-27BD-EE29-5659-524CC9DE6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3" name="Line 55">
            <a:extLst>
              <a:ext uri="{FF2B5EF4-FFF2-40B4-BE49-F238E27FC236}">
                <a16:creationId xmlns:a16="http://schemas.microsoft.com/office/drawing/2014/main" id="{C199D08B-279D-BEEE-1C4A-9E2C7F3AF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4" name="Line 56">
            <a:extLst>
              <a:ext uri="{FF2B5EF4-FFF2-40B4-BE49-F238E27FC236}">
                <a16:creationId xmlns:a16="http://schemas.microsoft.com/office/drawing/2014/main" id="{93F19752-7052-B6D8-0BCC-7092B2348F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5" name="Line 57">
            <a:extLst>
              <a:ext uri="{FF2B5EF4-FFF2-40B4-BE49-F238E27FC236}">
                <a16:creationId xmlns:a16="http://schemas.microsoft.com/office/drawing/2014/main" id="{95FA53D1-62EF-8EE3-5580-4F5ED7A88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6" name="Line 58">
            <a:extLst>
              <a:ext uri="{FF2B5EF4-FFF2-40B4-BE49-F238E27FC236}">
                <a16:creationId xmlns:a16="http://schemas.microsoft.com/office/drawing/2014/main" id="{249BD645-CE36-5C4D-4227-B66BCCDB6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7" name="Line 59">
            <a:extLst>
              <a:ext uri="{FF2B5EF4-FFF2-40B4-BE49-F238E27FC236}">
                <a16:creationId xmlns:a16="http://schemas.microsoft.com/office/drawing/2014/main" id="{CDBB70E8-1C56-3374-B58E-71EC7D9F3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88" name="Line 60">
            <a:extLst>
              <a:ext uri="{FF2B5EF4-FFF2-40B4-BE49-F238E27FC236}">
                <a16:creationId xmlns:a16="http://schemas.microsoft.com/office/drawing/2014/main" id="{D7CC5733-FAC1-135F-0302-A47FD3178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11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0" name="Freeform 62">
            <a:extLst>
              <a:ext uri="{FF2B5EF4-FFF2-40B4-BE49-F238E27FC236}">
                <a16:creationId xmlns:a16="http://schemas.microsoft.com/office/drawing/2014/main" id="{CDD81275-D8C1-2F74-1F71-2CD5CDCD027A}"/>
              </a:ext>
            </a:extLst>
          </p:cNvPr>
          <p:cNvSpPr>
            <a:spLocks/>
          </p:cNvSpPr>
          <p:nvPr/>
        </p:nvSpPr>
        <p:spPr bwMode="auto">
          <a:xfrm>
            <a:off x="2497138" y="18542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1" name="Freeform 63">
            <a:extLst>
              <a:ext uri="{FF2B5EF4-FFF2-40B4-BE49-F238E27FC236}">
                <a16:creationId xmlns:a16="http://schemas.microsoft.com/office/drawing/2014/main" id="{4F5FC281-E2C0-BA06-0F29-D16C530F4321}"/>
              </a:ext>
            </a:extLst>
          </p:cNvPr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94" name="Text Box 66">
            <a:extLst>
              <a:ext uri="{FF2B5EF4-FFF2-40B4-BE49-F238E27FC236}">
                <a16:creationId xmlns:a16="http://schemas.microsoft.com/office/drawing/2014/main" id="{E2D7BD4A-94CB-FD90-A884-872D8935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63500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3</a:t>
            </a:r>
          </a:p>
        </p:txBody>
      </p:sp>
      <p:sp>
        <p:nvSpPr>
          <p:cNvPr id="99396" name="Text Box 68">
            <a:extLst>
              <a:ext uri="{FF2B5EF4-FFF2-40B4-BE49-F238E27FC236}">
                <a16:creationId xmlns:a16="http://schemas.microsoft.com/office/drawing/2014/main" id="{680DCF55-1C86-3554-F713-0AEF54D6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324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4</a:t>
            </a:r>
          </a:p>
        </p:txBody>
      </p:sp>
      <p:sp>
        <p:nvSpPr>
          <p:cNvPr id="99398" name="Rectangle 70">
            <a:extLst>
              <a:ext uri="{FF2B5EF4-FFF2-40B4-BE49-F238E27FC236}">
                <a16:creationId xmlns:a16="http://schemas.microsoft.com/office/drawing/2014/main" id="{C29D93D2-B35F-025A-0B46-EBF6EA53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99" name="Rectangle 71">
            <a:extLst>
              <a:ext uri="{FF2B5EF4-FFF2-40B4-BE49-F238E27FC236}">
                <a16:creationId xmlns:a16="http://schemas.microsoft.com/office/drawing/2014/main" id="{31F93622-84AC-D7B8-7E6D-C30066F4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401" name="Rectangle 73">
            <a:extLst>
              <a:ext uri="{FF2B5EF4-FFF2-40B4-BE49-F238E27FC236}">
                <a16:creationId xmlns:a16="http://schemas.microsoft.com/office/drawing/2014/main" id="{14936619-3364-48DD-1E48-510E5FFB8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4000"/>
              <a:t>Multi-core: </a:t>
            </a:r>
            <a:br>
              <a:rPr lang="en-US" altLang="en-US" sz="4000"/>
            </a:br>
            <a:r>
              <a:rPr lang="en-US" altLang="en-US" sz="4000"/>
              <a:t>threads can run on separate cores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E559D95-DB5B-57E8-F9CA-3901A122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9F3-A068-4760-AA68-5AE6E246106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0BFCEBE-93A2-F501-50C2-1FF19E294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Multi-core and SMT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616E2F8-C0C0-4E31-10DF-D61FD6394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en-US"/>
              <a:t>Cores can be SMT-enabled (or not)</a:t>
            </a:r>
          </a:p>
          <a:p>
            <a:r>
              <a:rPr lang="en-US" altLang="en-US"/>
              <a:t>The different combinations:</a:t>
            </a:r>
          </a:p>
          <a:p>
            <a:pPr lvl="1"/>
            <a:r>
              <a:rPr lang="en-US" altLang="en-US"/>
              <a:t>Single-core, non-SMT: standard uniprocessor</a:t>
            </a:r>
          </a:p>
          <a:p>
            <a:pPr lvl="1"/>
            <a:r>
              <a:rPr lang="en-US" altLang="en-US"/>
              <a:t>Single-core, with SMT </a:t>
            </a:r>
          </a:p>
          <a:p>
            <a:pPr lvl="1"/>
            <a:r>
              <a:rPr lang="en-US" altLang="en-US"/>
              <a:t>Multi-core, non-SMT</a:t>
            </a:r>
          </a:p>
          <a:p>
            <a:pPr lvl="1"/>
            <a:r>
              <a:rPr lang="en-US" altLang="en-US"/>
              <a:t>Multi-core, with SMT: our fish machines</a:t>
            </a:r>
          </a:p>
          <a:p>
            <a:r>
              <a:rPr lang="en-US" altLang="en-US"/>
              <a:t>The number of SMT threads:</a:t>
            </a:r>
            <a:br>
              <a:rPr lang="en-US" altLang="en-US"/>
            </a:br>
            <a:r>
              <a:rPr lang="en-US" altLang="en-US"/>
              <a:t>2, 4, or sometimes 8 simultaneous threads</a:t>
            </a:r>
          </a:p>
          <a:p>
            <a:r>
              <a:rPr lang="en-US" altLang="en-US"/>
              <a:t>Intel calls them “hyper-threads”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A00644-6DA9-2A1F-609F-6078AF51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23D96-0988-46BC-834D-6D405252C44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DB5735EE-9358-4DE9-1D2E-72BC9C84E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SMT Dual-core: all four threads can run concurrently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050E1F7C-D454-72B7-C6BE-1E2A1B6B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8445E253-59BB-AEC4-0341-1CC2E31D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FE67EEDF-EAE3-5BA0-9672-224F9AD7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4FC19A7D-852F-0C5D-C28A-C63AE0BD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100360" name="Text Box 8">
            <a:extLst>
              <a:ext uri="{FF2B5EF4-FFF2-40B4-BE49-F238E27FC236}">
                <a16:creationId xmlns:a16="http://schemas.microsoft.com/office/drawing/2014/main" id="{F8CFFF0A-F443-1651-AC9C-3623FDD8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FF661BE9-4662-44B0-B93C-51897E9B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DB3F862A-6F61-9A0A-F3F4-B3EC8AD3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62200"/>
            <a:ext cx="1139825" cy="4222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Integer</a:t>
            </a:r>
          </a:p>
        </p:txBody>
      </p:sp>
      <p:sp>
        <p:nvSpPr>
          <p:cNvPr id="100363" name="Text Box 11">
            <a:extLst>
              <a:ext uri="{FF2B5EF4-FFF2-40B4-BE49-F238E27FC236}">
                <a16:creationId xmlns:a16="http://schemas.microsoft.com/office/drawing/2014/main" id="{0BAE069C-CEEE-75DD-97AC-3578B481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362200"/>
            <a:ext cx="1776413" cy="4222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Floating Point</a:t>
            </a: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37327D4C-B9D6-F609-5D38-2FD12D3C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100365" name="Text Box 13">
            <a:extLst>
              <a:ext uri="{FF2B5EF4-FFF2-40B4-BE49-F238E27FC236}">
                <a16:creationId xmlns:a16="http://schemas.microsoft.com/office/drawing/2014/main" id="{42964F75-C02F-315A-94A9-37F3EA0A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100366" name="Text Box 14">
            <a:extLst>
              <a:ext uri="{FF2B5EF4-FFF2-40B4-BE49-F238E27FC236}">
                <a16:creationId xmlns:a16="http://schemas.microsoft.com/office/drawing/2014/main" id="{300E8300-BC95-B77C-1B06-2EE551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95A6DAB0-41FF-414B-A8CC-B216E042B3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376237" y="3549650"/>
            <a:ext cx="24336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E18AE2DA-39E2-17C1-1409-318BB88C4EB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40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100369" name="Line 17">
            <a:extLst>
              <a:ext uri="{FF2B5EF4-FFF2-40B4-BE49-F238E27FC236}">
                <a16:creationId xmlns:a16="http://schemas.microsoft.com/office/drawing/2014/main" id="{DDC47C5E-60BC-DC5A-B3F0-BF78F4DCC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8">
            <a:extLst>
              <a:ext uri="{FF2B5EF4-FFF2-40B4-BE49-F238E27FC236}">
                <a16:creationId xmlns:a16="http://schemas.microsoft.com/office/drawing/2014/main" id="{FC4D92CC-AF7F-C25D-C429-667132369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Line 19">
            <a:extLst>
              <a:ext uri="{FF2B5EF4-FFF2-40B4-BE49-F238E27FC236}">
                <a16:creationId xmlns:a16="http://schemas.microsoft.com/office/drawing/2014/main" id="{12BE1EC4-B23A-37CF-FFB9-001B5B8E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2" name="Line 20">
            <a:extLst>
              <a:ext uri="{FF2B5EF4-FFF2-40B4-BE49-F238E27FC236}">
                <a16:creationId xmlns:a16="http://schemas.microsoft.com/office/drawing/2014/main" id="{F38B3A69-1D3C-BE7D-D5CA-9A8D3B6F8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3" name="Line 21">
            <a:extLst>
              <a:ext uri="{FF2B5EF4-FFF2-40B4-BE49-F238E27FC236}">
                <a16:creationId xmlns:a16="http://schemas.microsoft.com/office/drawing/2014/main" id="{69DA6CC3-7F85-AE2B-DE1B-D1958A664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4" name="Line 22">
            <a:extLst>
              <a:ext uri="{FF2B5EF4-FFF2-40B4-BE49-F238E27FC236}">
                <a16:creationId xmlns:a16="http://schemas.microsoft.com/office/drawing/2014/main" id="{554F1178-CC86-25A9-7A8B-BBCFCE265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12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07AB9A03-6FB5-85D6-977A-2D263B044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DF8BF390-F06C-22BF-868B-E841707F0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DE4F6A31-00CF-939C-E0E3-4B3F91302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3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58B0DF29-E083-E6B2-72F3-A3A006C27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Line 27">
            <a:extLst>
              <a:ext uri="{FF2B5EF4-FFF2-40B4-BE49-F238E27FC236}">
                <a16:creationId xmlns:a16="http://schemas.microsoft.com/office/drawing/2014/main" id="{E57FA8FA-6624-44B4-E014-15B22A816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0" name="Line 28">
            <a:extLst>
              <a:ext uri="{FF2B5EF4-FFF2-40B4-BE49-F238E27FC236}">
                <a16:creationId xmlns:a16="http://schemas.microsoft.com/office/drawing/2014/main" id="{D404C318-252C-38A8-F05D-C2ADD58F88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1" name="Line 29">
            <a:extLst>
              <a:ext uri="{FF2B5EF4-FFF2-40B4-BE49-F238E27FC236}">
                <a16:creationId xmlns:a16="http://schemas.microsoft.com/office/drawing/2014/main" id="{C59340B0-9E3E-0942-EB89-F837E240D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71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2" name="Line 30">
            <a:extLst>
              <a:ext uri="{FF2B5EF4-FFF2-40B4-BE49-F238E27FC236}">
                <a16:creationId xmlns:a16="http://schemas.microsoft.com/office/drawing/2014/main" id="{3366D69A-796E-F0F5-F26C-F3FBD1A19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3" name="Line 31">
            <a:extLst>
              <a:ext uri="{FF2B5EF4-FFF2-40B4-BE49-F238E27FC236}">
                <a16:creationId xmlns:a16="http://schemas.microsoft.com/office/drawing/2014/main" id="{71D6EF97-D666-EEF0-ED5F-862ED1597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7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85" name="Text Box 33">
            <a:extLst>
              <a:ext uri="{FF2B5EF4-FFF2-40B4-BE49-F238E27FC236}">
                <a16:creationId xmlns:a16="http://schemas.microsoft.com/office/drawing/2014/main" id="{579DB88B-6863-39CE-E87A-EEC22604F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5715000"/>
            <a:ext cx="17208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BTB and I-TLB</a:t>
            </a:r>
          </a:p>
        </p:txBody>
      </p:sp>
      <p:sp>
        <p:nvSpPr>
          <p:cNvPr id="100386" name="Text Box 34">
            <a:extLst>
              <a:ext uri="{FF2B5EF4-FFF2-40B4-BE49-F238E27FC236}">
                <a16:creationId xmlns:a16="http://schemas.microsoft.com/office/drawing/2014/main" id="{3AAE0130-B036-3A21-956C-FBC6E473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5181600"/>
            <a:ext cx="1073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Decoder</a:t>
            </a:r>
          </a:p>
        </p:txBody>
      </p:sp>
      <p:sp>
        <p:nvSpPr>
          <p:cNvPr id="100387" name="Text Box 35">
            <a:extLst>
              <a:ext uri="{FF2B5EF4-FFF2-40B4-BE49-F238E27FC236}">
                <a16:creationId xmlns:a16="http://schemas.microsoft.com/office/drawing/2014/main" id="{61AA81EC-E66D-35BE-1D5B-7DF85F567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4672013"/>
            <a:ext cx="1412875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Trace Cache</a:t>
            </a:r>
          </a:p>
        </p:txBody>
      </p:sp>
      <p:sp>
        <p:nvSpPr>
          <p:cNvPr id="100388" name="Text Box 36">
            <a:extLst>
              <a:ext uri="{FF2B5EF4-FFF2-40B4-BE49-F238E27FC236}">
                <a16:creationId xmlns:a16="http://schemas.microsoft.com/office/drawing/2014/main" id="{39B3F0DF-0739-63F0-B1AF-1E071A1E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4114800"/>
            <a:ext cx="1631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Rename/Alloc</a:t>
            </a:r>
          </a:p>
        </p:txBody>
      </p:sp>
      <p:sp>
        <p:nvSpPr>
          <p:cNvPr id="100389" name="Text Box 37">
            <a:extLst>
              <a:ext uri="{FF2B5EF4-FFF2-40B4-BE49-F238E27FC236}">
                <a16:creationId xmlns:a16="http://schemas.microsoft.com/office/drawing/2014/main" id="{F193F422-D360-BEA8-401C-747A851E1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581400"/>
            <a:ext cx="1443037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Uop queues</a:t>
            </a:r>
          </a:p>
        </p:txBody>
      </p:sp>
      <p:sp>
        <p:nvSpPr>
          <p:cNvPr id="100390" name="Text Box 38">
            <a:extLst>
              <a:ext uri="{FF2B5EF4-FFF2-40B4-BE49-F238E27FC236}">
                <a16:creationId xmlns:a16="http://schemas.microsoft.com/office/drawing/2014/main" id="{9DA45062-056F-A4E2-69CC-F68041953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048000"/>
            <a:ext cx="13525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Schedulers</a:t>
            </a:r>
          </a:p>
        </p:txBody>
      </p:sp>
      <p:sp>
        <p:nvSpPr>
          <p:cNvPr id="100391" name="Text Box 39">
            <a:extLst>
              <a:ext uri="{FF2B5EF4-FFF2-40B4-BE49-F238E27FC236}">
                <a16:creationId xmlns:a16="http://schemas.microsoft.com/office/drawing/2014/main" id="{037267A9-F63B-7694-BC7A-2464E798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2362200"/>
            <a:ext cx="1139825" cy="4222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Integer</a:t>
            </a:r>
          </a:p>
        </p:txBody>
      </p:sp>
      <p:sp>
        <p:nvSpPr>
          <p:cNvPr id="100392" name="Text Box 40">
            <a:extLst>
              <a:ext uri="{FF2B5EF4-FFF2-40B4-BE49-F238E27FC236}">
                <a16:creationId xmlns:a16="http://schemas.microsoft.com/office/drawing/2014/main" id="{B056F450-1A58-B7E5-9366-36AB6F50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2362200"/>
            <a:ext cx="1776413" cy="4222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Floating Point</a:t>
            </a:r>
          </a:p>
        </p:txBody>
      </p:sp>
      <p:sp>
        <p:nvSpPr>
          <p:cNvPr id="100393" name="Text Box 41">
            <a:extLst>
              <a:ext uri="{FF2B5EF4-FFF2-40B4-BE49-F238E27FC236}">
                <a16:creationId xmlns:a16="http://schemas.microsoft.com/office/drawing/2014/main" id="{7BD3FD5C-294E-6C55-C51E-8D219DDA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752600"/>
            <a:ext cx="21526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L1 D-Cache D-TLB</a:t>
            </a:r>
          </a:p>
        </p:txBody>
      </p:sp>
      <p:sp>
        <p:nvSpPr>
          <p:cNvPr id="100394" name="Text Box 42">
            <a:extLst>
              <a:ext uri="{FF2B5EF4-FFF2-40B4-BE49-F238E27FC236}">
                <a16:creationId xmlns:a16="http://schemas.microsoft.com/office/drawing/2014/main" id="{04386BCE-706A-FEC5-A509-E8D76A70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4672013"/>
            <a:ext cx="838200" cy="606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uCode </a:t>
            </a:r>
            <a:br>
              <a:rPr lang="en-US" altLang="en-US" sz="1600">
                <a:solidFill>
                  <a:srgbClr val="B2B2B2"/>
                </a:solidFill>
              </a:rPr>
            </a:br>
            <a:r>
              <a:rPr lang="en-US" altLang="en-US" sz="1600">
                <a:solidFill>
                  <a:srgbClr val="B2B2B2"/>
                </a:solidFill>
              </a:rPr>
              <a:t>ROM</a:t>
            </a:r>
          </a:p>
        </p:txBody>
      </p:sp>
      <p:sp>
        <p:nvSpPr>
          <p:cNvPr id="100395" name="Text Box 43">
            <a:extLst>
              <a:ext uri="{FF2B5EF4-FFF2-40B4-BE49-F238E27FC236}">
                <a16:creationId xmlns:a16="http://schemas.microsoft.com/office/drawing/2014/main" id="{857A5FFE-6C51-404A-FA9B-133CFC9D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672013"/>
            <a:ext cx="604837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B2B2B2"/>
                </a:solidFill>
              </a:rPr>
              <a:t>BTB</a:t>
            </a:r>
          </a:p>
        </p:txBody>
      </p:sp>
      <p:sp>
        <p:nvSpPr>
          <p:cNvPr id="100396" name="Text Box 44">
            <a:extLst>
              <a:ext uri="{FF2B5EF4-FFF2-40B4-BE49-F238E27FC236}">
                <a16:creationId xmlns:a16="http://schemas.microsoft.com/office/drawing/2014/main" id="{B2448329-C3BD-0E2E-99CE-6A7F91B4132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32238" y="3582987"/>
            <a:ext cx="243363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L2 Cache and Control</a:t>
            </a:r>
          </a:p>
        </p:txBody>
      </p:sp>
      <p:sp>
        <p:nvSpPr>
          <p:cNvPr id="100397" name="Text Box 45">
            <a:extLst>
              <a:ext uri="{FF2B5EF4-FFF2-40B4-BE49-F238E27FC236}">
                <a16:creationId xmlns:a16="http://schemas.microsoft.com/office/drawing/2014/main" id="{E23DFC35-8093-0BB2-7A57-7DB6F7FA07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47432" y="5590381"/>
            <a:ext cx="6032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B2B2B2"/>
                </a:solidFill>
              </a:rPr>
              <a:t>Bus</a:t>
            </a:r>
          </a:p>
        </p:txBody>
      </p:sp>
      <p:sp>
        <p:nvSpPr>
          <p:cNvPr id="100398" name="Line 46">
            <a:extLst>
              <a:ext uri="{FF2B5EF4-FFF2-40B4-BE49-F238E27FC236}">
                <a16:creationId xmlns:a16="http://schemas.microsoft.com/office/drawing/2014/main" id="{714337BD-0656-F7B9-EE91-078871491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5943600"/>
            <a:ext cx="587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99" name="Line 47">
            <a:extLst>
              <a:ext uri="{FF2B5EF4-FFF2-40B4-BE49-F238E27FC236}">
                <a16:creationId xmlns:a16="http://schemas.microsoft.com/office/drawing/2014/main" id="{8EC125EB-A0F7-639B-0928-BD2FEF6F7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4986338"/>
            <a:ext cx="3175" cy="500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0" name="Line 48">
            <a:extLst>
              <a:ext uri="{FF2B5EF4-FFF2-40B4-BE49-F238E27FC236}">
                <a16:creationId xmlns:a16="http://schemas.microsoft.com/office/drawing/2014/main" id="{9D75ACD6-087D-F3BD-576B-1DD8A539B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562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1" name="Line 49">
            <a:extLst>
              <a:ext uri="{FF2B5EF4-FFF2-40B4-BE49-F238E27FC236}">
                <a16:creationId xmlns:a16="http://schemas.microsoft.com/office/drawing/2014/main" id="{A575ECF7-89DD-EDE6-E1EF-52C274213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50292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2" name="Line 50">
            <a:extLst>
              <a:ext uri="{FF2B5EF4-FFF2-40B4-BE49-F238E27FC236}">
                <a16:creationId xmlns:a16="http://schemas.microsoft.com/office/drawing/2014/main" id="{508B79CB-1010-DB6D-1A9A-664AD07A6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4857750"/>
            <a:ext cx="209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3" name="Line 51">
            <a:extLst>
              <a:ext uri="{FF2B5EF4-FFF2-40B4-BE49-F238E27FC236}">
                <a16:creationId xmlns:a16="http://schemas.microsoft.com/office/drawing/2014/main" id="{33AC41FE-707F-F091-2CE3-D351CABF9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613" y="4876800"/>
            <a:ext cx="188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4" name="Line 52">
            <a:extLst>
              <a:ext uri="{FF2B5EF4-FFF2-40B4-BE49-F238E27FC236}">
                <a16:creationId xmlns:a16="http://schemas.microsoft.com/office/drawing/2014/main" id="{B38CDFF0-0F1E-1D61-9ED8-08277F238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4495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5" name="Line 53">
            <a:extLst>
              <a:ext uri="{FF2B5EF4-FFF2-40B4-BE49-F238E27FC236}">
                <a16:creationId xmlns:a16="http://schemas.microsoft.com/office/drawing/2014/main" id="{7766C3AA-DDD8-56C8-F3F0-244385BE6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6400" y="3962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6" name="Line 54">
            <a:extLst>
              <a:ext uri="{FF2B5EF4-FFF2-40B4-BE49-F238E27FC236}">
                <a16:creationId xmlns:a16="http://schemas.microsoft.com/office/drawing/2014/main" id="{D7FC0CA0-BFD9-1565-4CCD-96FA04D0B6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8775" y="34290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7" name="Line 55">
            <a:extLst>
              <a:ext uri="{FF2B5EF4-FFF2-40B4-BE49-F238E27FC236}">
                <a16:creationId xmlns:a16="http://schemas.microsoft.com/office/drawing/2014/main" id="{1181AB02-B16E-98CB-B511-5B1B8011E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8" name="Line 56">
            <a:extLst>
              <a:ext uri="{FF2B5EF4-FFF2-40B4-BE49-F238E27FC236}">
                <a16:creationId xmlns:a16="http://schemas.microsoft.com/office/drawing/2014/main" id="{ADA3B346-1FB6-AF41-DA02-B13E44C5A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819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09" name="Line 57">
            <a:extLst>
              <a:ext uri="{FF2B5EF4-FFF2-40B4-BE49-F238E27FC236}">
                <a16:creationId xmlns:a16="http://schemas.microsoft.com/office/drawing/2014/main" id="{3E75016F-C37F-8DB9-C48A-84EDA6DCD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3025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0" name="Line 58">
            <a:extLst>
              <a:ext uri="{FF2B5EF4-FFF2-40B4-BE49-F238E27FC236}">
                <a16:creationId xmlns:a16="http://schemas.microsoft.com/office/drawing/2014/main" id="{3C511CDC-4D92-56BA-8968-4A4EE8115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0563" y="21336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1" name="Line 59">
            <a:extLst>
              <a:ext uri="{FF2B5EF4-FFF2-40B4-BE49-F238E27FC236}">
                <a16:creationId xmlns:a16="http://schemas.microsoft.com/office/drawing/2014/main" id="{31BD8FCE-9684-B1CE-3ED7-1D5E6C919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288" y="1981200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2" name="Line 60">
            <a:extLst>
              <a:ext uri="{FF2B5EF4-FFF2-40B4-BE49-F238E27FC236}">
                <a16:creationId xmlns:a16="http://schemas.microsoft.com/office/drawing/2014/main" id="{DB3ED844-C5E3-8935-499F-6FF55EA47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1113" y="1981200"/>
            <a:ext cx="3175" cy="581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3" name="Freeform 61">
            <a:extLst>
              <a:ext uri="{FF2B5EF4-FFF2-40B4-BE49-F238E27FC236}">
                <a16:creationId xmlns:a16="http://schemas.microsoft.com/office/drawing/2014/main" id="{57EB3EE3-5C3C-016B-017A-119820E62EC7}"/>
              </a:ext>
            </a:extLst>
          </p:cNvPr>
          <p:cNvSpPr>
            <a:spLocks/>
          </p:cNvSpPr>
          <p:nvPr/>
        </p:nvSpPr>
        <p:spPr bwMode="auto">
          <a:xfrm>
            <a:off x="973138" y="17272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4" name="Freeform 62">
            <a:extLst>
              <a:ext uri="{FF2B5EF4-FFF2-40B4-BE49-F238E27FC236}">
                <a16:creationId xmlns:a16="http://schemas.microsoft.com/office/drawing/2014/main" id="{3A1D23EC-E6EE-08BC-9472-02DAD214D1D4}"/>
              </a:ext>
            </a:extLst>
          </p:cNvPr>
          <p:cNvSpPr>
            <a:spLocks/>
          </p:cNvSpPr>
          <p:nvPr/>
        </p:nvSpPr>
        <p:spPr bwMode="auto">
          <a:xfrm>
            <a:off x="2497138" y="18034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5" name="Freeform 63">
            <a:extLst>
              <a:ext uri="{FF2B5EF4-FFF2-40B4-BE49-F238E27FC236}">
                <a16:creationId xmlns:a16="http://schemas.microsoft.com/office/drawing/2014/main" id="{464F7504-2708-40B9-0858-2A1EFBBE06A9}"/>
              </a:ext>
            </a:extLst>
          </p:cNvPr>
          <p:cNvSpPr>
            <a:spLocks/>
          </p:cNvSpPr>
          <p:nvPr/>
        </p:nvSpPr>
        <p:spPr bwMode="auto">
          <a:xfrm>
            <a:off x="6934200" y="1828800"/>
            <a:ext cx="1155700" cy="4495800"/>
          </a:xfrm>
          <a:custGeom>
            <a:avLst/>
            <a:gdLst>
              <a:gd name="T0" fmla="*/ 104 w 728"/>
              <a:gd name="T1" fmla="*/ 2832 h 2832"/>
              <a:gd name="T2" fmla="*/ 104 w 728"/>
              <a:gd name="T3" fmla="*/ 1104 h 2832"/>
              <a:gd name="T4" fmla="*/ 728 w 728"/>
              <a:gd name="T5" fmla="*/ 0 h 2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2832">
                <a:moveTo>
                  <a:pt x="104" y="2832"/>
                </a:moveTo>
                <a:cubicBezTo>
                  <a:pt x="52" y="2204"/>
                  <a:pt x="0" y="1576"/>
                  <a:pt x="104" y="1104"/>
                </a:cubicBezTo>
                <a:cubicBezTo>
                  <a:pt x="208" y="632"/>
                  <a:pt x="624" y="184"/>
                  <a:pt x="72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6" name="Freeform 64">
            <a:extLst>
              <a:ext uri="{FF2B5EF4-FFF2-40B4-BE49-F238E27FC236}">
                <a16:creationId xmlns:a16="http://schemas.microsoft.com/office/drawing/2014/main" id="{3265991C-EA2E-C483-F067-73B1C48B1FEC}"/>
              </a:ext>
            </a:extLst>
          </p:cNvPr>
          <p:cNvSpPr>
            <a:spLocks/>
          </p:cNvSpPr>
          <p:nvPr/>
        </p:nvSpPr>
        <p:spPr bwMode="auto">
          <a:xfrm>
            <a:off x="5257800" y="1752600"/>
            <a:ext cx="1422400" cy="4572000"/>
          </a:xfrm>
          <a:custGeom>
            <a:avLst/>
            <a:gdLst>
              <a:gd name="T0" fmla="*/ 768 w 896"/>
              <a:gd name="T1" fmla="*/ 2880 h 2880"/>
              <a:gd name="T2" fmla="*/ 768 w 896"/>
              <a:gd name="T3" fmla="*/ 1152 h 2880"/>
              <a:gd name="T4" fmla="*/ 0 w 896"/>
              <a:gd name="T5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2880">
                <a:moveTo>
                  <a:pt x="768" y="2880"/>
                </a:moveTo>
                <a:cubicBezTo>
                  <a:pt x="832" y="2256"/>
                  <a:pt x="896" y="1632"/>
                  <a:pt x="768" y="1152"/>
                </a:cubicBezTo>
                <a:cubicBezTo>
                  <a:pt x="640" y="672"/>
                  <a:pt x="320" y="336"/>
                  <a:pt x="0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17" name="Text Box 65">
            <a:extLst>
              <a:ext uri="{FF2B5EF4-FFF2-40B4-BE49-F238E27FC236}">
                <a16:creationId xmlns:a16="http://schemas.microsoft.com/office/drawing/2014/main" id="{BDCF7F20-9370-D983-A9DB-E03DD4C3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6299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100418" name="Text Box 66">
            <a:extLst>
              <a:ext uri="{FF2B5EF4-FFF2-40B4-BE49-F238E27FC236}">
                <a16:creationId xmlns:a16="http://schemas.microsoft.com/office/drawing/2014/main" id="{A21DA5F4-6045-F44A-734E-7734BBF5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6299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3</a:t>
            </a:r>
          </a:p>
        </p:txBody>
      </p:sp>
      <p:sp>
        <p:nvSpPr>
          <p:cNvPr id="100419" name="Text Box 67">
            <a:extLst>
              <a:ext uri="{FF2B5EF4-FFF2-40B4-BE49-F238E27FC236}">
                <a16:creationId xmlns:a16="http://schemas.microsoft.com/office/drawing/2014/main" id="{17C5BCC9-FD0F-90A1-87E3-0EBD4F2C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324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100420" name="Text Box 68">
            <a:extLst>
              <a:ext uri="{FF2B5EF4-FFF2-40B4-BE49-F238E27FC236}">
                <a16:creationId xmlns:a16="http://schemas.microsoft.com/office/drawing/2014/main" id="{8F4205CD-5613-C8F6-25C7-CF3816FC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3246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4</a:t>
            </a:r>
          </a:p>
        </p:txBody>
      </p:sp>
      <p:sp>
        <p:nvSpPr>
          <p:cNvPr id="100421" name="Rectangle 69">
            <a:extLst>
              <a:ext uri="{FF2B5EF4-FFF2-40B4-BE49-F238E27FC236}">
                <a16:creationId xmlns:a16="http://schemas.microsoft.com/office/drawing/2014/main" id="{CACE44DF-5458-58EF-65D3-2FDB1CE3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0422" name="Rectangle 70">
            <a:extLst>
              <a:ext uri="{FF2B5EF4-FFF2-40B4-BE49-F238E27FC236}">
                <a16:creationId xmlns:a16="http://schemas.microsoft.com/office/drawing/2014/main" id="{3C5D4C38-5761-F002-C970-6C1ED2A7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4191000" cy="472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79559B-BBA2-5C92-DB27-D416B1BD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5AD-06FD-496A-91C7-492DC3DB304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97EC945A-BD2E-5CF5-8EE8-FCC612DB0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Comparison: multi-core vs SMT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5A7E2705-ECFD-B39B-FD10-C361B2A71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Advantages/disadvantages?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F52071-FE12-01CA-2A39-4CA3AB82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CE142-9605-48E4-AB8A-74BE2B83E9A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BFD2B627-022E-CC9B-9909-68D97DFAD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Comparison: multi-core vs SMT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C833B26-E5C7-7E08-4676-B5367C7B6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Multi-core: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Since there are several cores,</a:t>
            </a:r>
            <a:br>
              <a:rPr lang="en-US" altLang="en-US"/>
            </a:br>
            <a:r>
              <a:rPr lang="en-US" altLang="en-US"/>
              <a:t>each is smaller and not as powerful</a:t>
            </a:r>
            <a:br>
              <a:rPr lang="en-US" altLang="en-US"/>
            </a:br>
            <a:r>
              <a:rPr lang="en-US" altLang="en-US"/>
              <a:t>(but also easier to design and manufacture)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However, great with thread-level parallelism</a:t>
            </a:r>
          </a:p>
          <a:p>
            <a:pPr>
              <a:lnSpc>
                <a:spcPct val="90000"/>
              </a:lnSpc>
            </a:pPr>
            <a:r>
              <a:rPr lang="en-US" altLang="en-US"/>
              <a:t>SMT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have one large and fast superscalar core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Great performance on a single thread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Mostly still only exploits instruction-level parallelism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DEE1670-4B6E-0F60-4A71-35DD3FFF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E7C77-D6EB-4228-B279-E9E0AFB36D0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75F4A12-5C7A-43D5-0343-0C77775E9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memory hierarchy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3B271CE-BEA1-E8C1-89B0-0B29C2A76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simultaneous multithreading only: </a:t>
            </a:r>
          </a:p>
          <a:p>
            <a:pPr lvl="1"/>
            <a:r>
              <a:rPr lang="en-US" altLang="en-US"/>
              <a:t>all caches shared</a:t>
            </a:r>
          </a:p>
          <a:p>
            <a:r>
              <a:rPr lang="en-US" altLang="en-US"/>
              <a:t>Multi-core chips:</a:t>
            </a:r>
          </a:p>
          <a:p>
            <a:pPr lvl="1"/>
            <a:r>
              <a:rPr lang="en-US" altLang="en-US"/>
              <a:t>L1 caches private</a:t>
            </a:r>
          </a:p>
          <a:p>
            <a:pPr lvl="1"/>
            <a:r>
              <a:rPr lang="en-US" altLang="en-US"/>
              <a:t>L2 caches private in some architectures</a:t>
            </a:r>
            <a:br>
              <a:rPr lang="en-US" altLang="en-US"/>
            </a:br>
            <a:r>
              <a:rPr lang="en-US" altLang="en-US"/>
              <a:t>and shared in others</a:t>
            </a:r>
          </a:p>
          <a:p>
            <a:r>
              <a:rPr lang="en-US" altLang="en-US"/>
              <a:t>Memory is always shared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78F77E3-3A65-DC02-76FA-C0B1D84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C9C0-E5BF-46AA-84FB-0BD3DC35BC4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6576" name="Rectangle 16">
            <a:extLst>
              <a:ext uri="{FF2B5EF4-FFF2-40B4-BE49-F238E27FC236}">
                <a16:creationId xmlns:a16="http://schemas.microsoft.com/office/drawing/2014/main" id="{B4A3AE23-490A-FDC1-BE04-80D65C97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Rectangle 15">
            <a:extLst>
              <a:ext uri="{FF2B5EF4-FFF2-40B4-BE49-F238E27FC236}">
                <a16:creationId xmlns:a16="http://schemas.microsoft.com/office/drawing/2014/main" id="{A8238E74-4932-89B7-99B2-FD6C91A4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6F50B66-49F4-37E0-664E-1E7534BF0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“Fish” machines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82759D3-7796-84F1-8556-D58FAA3CD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Dual-core</a:t>
            </a:r>
            <a:br>
              <a:rPr lang="en-US" altLang="en-US"/>
            </a:br>
            <a:r>
              <a:rPr lang="en-US" altLang="en-US"/>
              <a:t>Intel Xeon processors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Each core is </a:t>
            </a:r>
            <a:br>
              <a:rPr lang="en-US" altLang="en-US"/>
            </a:br>
            <a:r>
              <a:rPr lang="en-US" altLang="en-US"/>
              <a:t>hyper-threaded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Private L1 caches</a:t>
            </a:r>
          </a:p>
          <a:p>
            <a:r>
              <a:rPr lang="en-US" altLang="en-US"/>
              <a:t>Shared L2 caches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BE1862BC-C609-C63A-003E-FDEC8612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079D1F71-75A4-6FCF-1614-6D6BACE7A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15755E88-83EE-ABA0-4856-C87077435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7C7E46EA-0509-6CAA-E691-68B000552E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3EAAE079-F4E0-36E8-76C5-D4C39E99A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F2579F53-22DE-D712-B5CA-5AB45CFD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memory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8CB99921-4515-95CE-DB66-EFF13586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L2 cache</a:t>
            </a: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E4552B67-3F8B-29A9-B2D1-D77AADD2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78EAB2DD-C81E-4F0E-5CA0-7D6AEA93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181710F1-C6AC-3D8D-129B-86E0CEA424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668044" y="27947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1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B2BF762C-8FCF-7CF6-2A31-3A4A9F248D4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573044" y="27947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0</a:t>
            </a:r>
          </a:p>
        </p:txBody>
      </p:sp>
      <p:sp>
        <p:nvSpPr>
          <p:cNvPr id="66579" name="Freeform 19">
            <a:extLst>
              <a:ext uri="{FF2B5EF4-FFF2-40B4-BE49-F238E27FC236}">
                <a16:creationId xmlns:a16="http://schemas.microsoft.com/office/drawing/2014/main" id="{224E6741-404D-5A4F-32A3-C67AB2DD4511}"/>
              </a:ext>
            </a:extLst>
          </p:cNvPr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Freeform 20">
            <a:extLst>
              <a:ext uri="{FF2B5EF4-FFF2-40B4-BE49-F238E27FC236}">
                <a16:creationId xmlns:a16="http://schemas.microsoft.com/office/drawing/2014/main" id="{4C695D4E-ED74-6643-B809-13A10C502857}"/>
              </a:ext>
            </a:extLst>
          </p:cNvPr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1" name="Freeform 21">
            <a:extLst>
              <a:ext uri="{FF2B5EF4-FFF2-40B4-BE49-F238E27FC236}">
                <a16:creationId xmlns:a16="http://schemas.microsoft.com/office/drawing/2014/main" id="{1CE550D1-41DE-90B5-BAA6-1F115CBA0EBB}"/>
              </a:ext>
            </a:extLst>
          </p:cNvPr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2" name="Freeform 22">
            <a:extLst>
              <a:ext uri="{FF2B5EF4-FFF2-40B4-BE49-F238E27FC236}">
                <a16:creationId xmlns:a16="http://schemas.microsoft.com/office/drawing/2014/main" id="{F6FB3CB0-1B8F-687E-3E4F-B0DDC2C47229}"/>
              </a:ext>
            </a:extLst>
          </p:cNvPr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B87DC3CE-FE33-656B-28BC-0B697DBD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hyper-threads</a:t>
            </a:r>
          </a:p>
        </p:txBody>
      </p:sp>
      <p:sp>
        <p:nvSpPr>
          <p:cNvPr id="66584" name="Line 24">
            <a:extLst>
              <a:ext uri="{FF2B5EF4-FFF2-40B4-BE49-F238E27FC236}">
                <a16:creationId xmlns:a16="http://schemas.microsoft.com/office/drawing/2014/main" id="{E9987746-6FA1-E90D-943C-CE6C5AC62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D08F4678-12DE-5635-45F0-E9A4F2BDA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16A6722A-DD07-8CA0-8BD9-98B05FA10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7" name="Line 27">
            <a:extLst>
              <a:ext uri="{FF2B5EF4-FFF2-40B4-BE49-F238E27FC236}">
                <a16:creationId xmlns:a16="http://schemas.microsoft.com/office/drawing/2014/main" id="{CCC78329-229B-E5D6-88B5-FA7E7C0D0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7607B6-504C-306B-94D1-3D2A3485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ED8-43FA-496E-9001-4C283B35B7E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9421705-BB9A-D995-34DA-6682D0DA6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Single-core CPU chip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40D4E56B-6702-7A73-792A-1FE17B5BE6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47800" y="1600200"/>
          <a:ext cx="6394450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40D4E56B-6702-7A73-792A-1FE17B5BE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394450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>
            <a:extLst>
              <a:ext uri="{FF2B5EF4-FFF2-40B4-BE49-F238E27FC236}">
                <a16:creationId xmlns:a16="http://schemas.microsoft.com/office/drawing/2014/main" id="{BE37E0A7-CBBF-A1C6-C682-30A58F75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998788" cy="18526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C585F7BD-AB5D-ED70-4D2F-0B41B3234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57400"/>
            <a:ext cx="1295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319B9421-1473-1858-A0A1-779C97C3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524000"/>
            <a:ext cx="1671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the single core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8F1EE5-9D85-4F21-6215-A39D29CF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D6A7-5982-4BEE-80A1-9786357936B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558178A-B065-689B-704D-5970042D6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000"/>
              <a:t>Designs with private L2 caches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16DAC605-168E-B846-8223-0386A5C1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E97E9152-F90C-F244-7243-82E9A8F75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0B65946D-C5D4-2C1F-EDC2-2E0E548C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>
            <a:extLst>
              <a:ext uri="{FF2B5EF4-FFF2-40B4-BE49-F238E27FC236}">
                <a16:creationId xmlns:a16="http://schemas.microsoft.com/office/drawing/2014/main" id="{E57D66E6-C51D-C31C-F136-688978C00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Line 8">
            <a:extLst>
              <a:ext uri="{FF2B5EF4-FFF2-40B4-BE49-F238E27FC236}">
                <a16:creationId xmlns:a16="http://schemas.microsoft.com/office/drawing/2014/main" id="{523A8FFF-85A7-8308-EB5A-31B2638D9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1" name="Line 9">
            <a:extLst>
              <a:ext uri="{FF2B5EF4-FFF2-40B4-BE49-F238E27FC236}">
                <a16:creationId xmlns:a16="http://schemas.microsoft.com/office/drawing/2014/main" id="{AB4F5208-09DE-53BA-69AC-B400AFB620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2" name="Line 10">
            <a:extLst>
              <a:ext uri="{FF2B5EF4-FFF2-40B4-BE49-F238E27FC236}">
                <a16:creationId xmlns:a16="http://schemas.microsoft.com/office/drawing/2014/main" id="{3D444C63-BAC2-1C1B-761B-6A2B4AEA7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7451FB1D-7C89-73DA-0ECC-6D168B668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memory</a:t>
            </a:r>
          </a:p>
        </p:txBody>
      </p:sp>
      <p:sp>
        <p:nvSpPr>
          <p:cNvPr id="105484" name="Text Box 12">
            <a:extLst>
              <a:ext uri="{FF2B5EF4-FFF2-40B4-BE49-F238E27FC236}">
                <a16:creationId xmlns:a16="http://schemas.microsoft.com/office/drawing/2014/main" id="{A00ED6D5-6393-A506-131D-2D6E5A78E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L2 cache</a:t>
            </a:r>
          </a:p>
        </p:txBody>
      </p:sp>
      <p:sp>
        <p:nvSpPr>
          <p:cNvPr id="105485" name="Text Box 13">
            <a:extLst>
              <a:ext uri="{FF2B5EF4-FFF2-40B4-BE49-F238E27FC236}">
                <a16:creationId xmlns:a16="http://schemas.microsoft.com/office/drawing/2014/main" id="{52FA9D79-69B2-AA1C-B3B5-2B609895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105486" name="Text Box 14">
            <a:extLst>
              <a:ext uri="{FF2B5EF4-FFF2-40B4-BE49-F238E27FC236}">
                <a16:creationId xmlns:a16="http://schemas.microsoft.com/office/drawing/2014/main" id="{6C4009BC-DA54-C219-C275-CDE975A5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105487" name="Text Box 15">
            <a:extLst>
              <a:ext uri="{FF2B5EF4-FFF2-40B4-BE49-F238E27FC236}">
                <a16:creationId xmlns:a16="http://schemas.microsoft.com/office/drawing/2014/main" id="{7466958B-D350-98D2-1EA0-28D2BE7376A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2244" y="18041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1</a:t>
            </a:r>
          </a:p>
        </p:txBody>
      </p:sp>
      <p:sp>
        <p:nvSpPr>
          <p:cNvPr id="105488" name="Text Box 16">
            <a:extLst>
              <a:ext uri="{FF2B5EF4-FFF2-40B4-BE49-F238E27FC236}">
                <a16:creationId xmlns:a16="http://schemas.microsoft.com/office/drawing/2014/main" id="{CA4C8AB1-4F67-1439-4649-071C0D0415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077244" y="18041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00418FCB-8FB7-47B5-1277-412A65EA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L2 cache</a:t>
            </a:r>
          </a:p>
        </p:txBody>
      </p:sp>
      <p:sp>
        <p:nvSpPr>
          <p:cNvPr id="105499" name="Rectangle 27">
            <a:extLst>
              <a:ext uri="{FF2B5EF4-FFF2-40B4-BE49-F238E27FC236}">
                <a16:creationId xmlns:a16="http://schemas.microsoft.com/office/drawing/2014/main" id="{6F39FF78-619B-4536-1FC9-55696652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0" name="Rectangle 28">
            <a:extLst>
              <a:ext uri="{FF2B5EF4-FFF2-40B4-BE49-F238E27FC236}">
                <a16:creationId xmlns:a16="http://schemas.microsoft.com/office/drawing/2014/main" id="{9D7C6558-ADBF-8CC6-124B-8DC81F81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1" name="Rectangle 29">
            <a:extLst>
              <a:ext uri="{FF2B5EF4-FFF2-40B4-BE49-F238E27FC236}">
                <a16:creationId xmlns:a16="http://schemas.microsoft.com/office/drawing/2014/main" id="{5D2B980B-6D4B-5EEA-F831-9767EB89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02" name="Line 30">
            <a:extLst>
              <a:ext uri="{FF2B5EF4-FFF2-40B4-BE49-F238E27FC236}">
                <a16:creationId xmlns:a16="http://schemas.microsoft.com/office/drawing/2014/main" id="{8960C67B-D39D-86C7-0A43-44E4A0A1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3" name="Line 31">
            <a:extLst>
              <a:ext uri="{FF2B5EF4-FFF2-40B4-BE49-F238E27FC236}">
                <a16:creationId xmlns:a16="http://schemas.microsoft.com/office/drawing/2014/main" id="{9CE7276A-8132-3608-1F07-7116601E9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32">
            <a:extLst>
              <a:ext uri="{FF2B5EF4-FFF2-40B4-BE49-F238E27FC236}">
                <a16:creationId xmlns:a16="http://schemas.microsoft.com/office/drawing/2014/main" id="{644A5C03-7477-8B0D-47A9-10EE924A9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5" name="Line 33">
            <a:extLst>
              <a:ext uri="{FF2B5EF4-FFF2-40B4-BE49-F238E27FC236}">
                <a16:creationId xmlns:a16="http://schemas.microsoft.com/office/drawing/2014/main" id="{CF22D7BE-4B31-C639-E582-FB86B6934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6A322413-9256-F725-FAF4-91FEED5E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memory</a:t>
            </a:r>
          </a:p>
        </p:txBody>
      </p:sp>
      <p:sp>
        <p:nvSpPr>
          <p:cNvPr id="105507" name="Text Box 35">
            <a:extLst>
              <a:ext uri="{FF2B5EF4-FFF2-40B4-BE49-F238E27FC236}">
                <a16:creationId xmlns:a16="http://schemas.microsoft.com/office/drawing/2014/main" id="{6305B0DC-6F73-5079-03EB-DCD3D3A3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L2 cache</a:t>
            </a: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9BD67F73-317F-29F8-99AB-B5B7E9B49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105509" name="Text Box 37">
            <a:extLst>
              <a:ext uri="{FF2B5EF4-FFF2-40B4-BE49-F238E27FC236}">
                <a16:creationId xmlns:a16="http://schemas.microsoft.com/office/drawing/2014/main" id="{233C231B-DE03-D057-7A2B-EF22A420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L1 cache</a:t>
            </a:r>
          </a:p>
        </p:txBody>
      </p:sp>
      <p:sp>
        <p:nvSpPr>
          <p:cNvPr id="105510" name="Text Box 38">
            <a:extLst>
              <a:ext uri="{FF2B5EF4-FFF2-40B4-BE49-F238E27FC236}">
                <a16:creationId xmlns:a16="http://schemas.microsoft.com/office/drawing/2014/main" id="{509B1A5E-4308-16D9-58A5-A2DEA1E2E84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39444" y="18041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1</a:t>
            </a:r>
          </a:p>
        </p:txBody>
      </p:sp>
      <p:sp>
        <p:nvSpPr>
          <p:cNvPr id="105511" name="Text Box 39">
            <a:extLst>
              <a:ext uri="{FF2B5EF4-FFF2-40B4-BE49-F238E27FC236}">
                <a16:creationId xmlns:a16="http://schemas.microsoft.com/office/drawing/2014/main" id="{928B913A-AB5F-EF03-25C0-5CD7744B4E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44444" y="1804194"/>
            <a:ext cx="1457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/>
              <a:t>C O R E 0</a:t>
            </a:r>
          </a:p>
        </p:txBody>
      </p:sp>
      <p:sp>
        <p:nvSpPr>
          <p:cNvPr id="105512" name="Text Box 40">
            <a:extLst>
              <a:ext uri="{FF2B5EF4-FFF2-40B4-BE49-F238E27FC236}">
                <a16:creationId xmlns:a16="http://schemas.microsoft.com/office/drawing/2014/main" id="{701E55B9-AD66-E1BB-B399-820D4BE7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L2 cache</a:t>
            </a:r>
          </a:p>
        </p:txBody>
      </p:sp>
      <p:sp>
        <p:nvSpPr>
          <p:cNvPr id="105513" name="Text Box 41">
            <a:extLst>
              <a:ext uri="{FF2B5EF4-FFF2-40B4-BE49-F238E27FC236}">
                <a16:creationId xmlns:a16="http://schemas.microsoft.com/office/drawing/2014/main" id="{86A7BEB4-41AF-4EF2-870B-6BE887A5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Both L1 and L2 are private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000"/>
              <a:t>Examples: AMD Opteron, </a:t>
            </a:r>
            <a:br>
              <a:rPr lang="en-US" altLang="en-US" sz="2000"/>
            </a:br>
            <a:r>
              <a:rPr lang="en-US" altLang="en-US" sz="2000"/>
              <a:t>AMD Athlon, Intel Pentium D</a:t>
            </a:r>
          </a:p>
          <a:p>
            <a:endParaRPr lang="en-US" altLang="en-US" sz="2000"/>
          </a:p>
        </p:txBody>
      </p:sp>
      <p:sp>
        <p:nvSpPr>
          <p:cNvPr id="105514" name="Text Box 42">
            <a:extLst>
              <a:ext uri="{FF2B5EF4-FFF2-40B4-BE49-F238E27FC236}">
                <a16:creationId xmlns:a16="http://schemas.microsoft.com/office/drawing/2014/main" id="{A17176BC-44CE-924F-5D01-983A38BD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L3 cache</a:t>
            </a:r>
          </a:p>
        </p:txBody>
      </p:sp>
      <p:sp>
        <p:nvSpPr>
          <p:cNvPr id="105515" name="Line 43">
            <a:extLst>
              <a:ext uri="{FF2B5EF4-FFF2-40B4-BE49-F238E27FC236}">
                <a16:creationId xmlns:a16="http://schemas.microsoft.com/office/drawing/2014/main" id="{26501B0F-6B0C-5989-A1C6-69B90D1D6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6" name="Text Box 44">
            <a:extLst>
              <a:ext uri="{FF2B5EF4-FFF2-40B4-BE49-F238E27FC236}">
                <a16:creationId xmlns:a16="http://schemas.microsoft.com/office/drawing/2014/main" id="{77ACA69C-164D-F3AF-9906-004103B49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L3 cache</a:t>
            </a:r>
          </a:p>
        </p:txBody>
      </p:sp>
      <p:sp>
        <p:nvSpPr>
          <p:cNvPr id="105517" name="Text Box 45">
            <a:extLst>
              <a:ext uri="{FF2B5EF4-FFF2-40B4-BE49-F238E27FC236}">
                <a16:creationId xmlns:a16="http://schemas.microsoft.com/office/drawing/2014/main" id="{0D3EA7DD-BF13-4386-54CF-A70EDCC6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 design with L3 caches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Example: Intel Itanium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9BAAFE-1792-8749-BD9C-773CC9DD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F200-23E5-439F-BFAC-120D725735A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F95A277E-CF75-9CF8-0D74-D2AE720AE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vs shared caches?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B1469E8-5649-8898-690C-FCB16C328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Advantages/disadvantages?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BEA19F-DA4D-CC54-B309-2A8AB8F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24A3-11AF-4D44-9EEF-F57C8B4EB7C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DF6B84A0-7245-9BCB-80DD-A8908B6A3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Private vs shared caches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C1203F4-F55F-FEB4-6665-AA30EF3E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 of private:</a:t>
            </a:r>
          </a:p>
          <a:p>
            <a:pPr lvl="1"/>
            <a:r>
              <a:rPr lang="en-US" altLang="en-US"/>
              <a:t>They are closer to core, so faster access</a:t>
            </a:r>
          </a:p>
          <a:p>
            <a:pPr lvl="1"/>
            <a:r>
              <a:rPr lang="en-US" altLang="en-US"/>
              <a:t>Reduces contention</a:t>
            </a:r>
          </a:p>
          <a:p>
            <a:r>
              <a:rPr lang="en-US" altLang="en-US"/>
              <a:t>Advantages of shared:</a:t>
            </a:r>
          </a:p>
          <a:p>
            <a:pPr lvl="1"/>
            <a:r>
              <a:rPr lang="en-US" altLang="en-US"/>
              <a:t>Threads on different cores can share the same cache data</a:t>
            </a:r>
          </a:p>
          <a:p>
            <a:pPr lvl="1"/>
            <a:r>
              <a:rPr lang="en-US" altLang="en-US"/>
              <a:t>More cache space available if a single (or a few) high-performance thread runs on the system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3AFD8DB1-52BD-07DE-9209-9E2B1313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1258-C366-4663-AB2C-5BAAA779EAD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936349CA-7AA0-1CD1-CDE9-CB2E4F7D8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cache coherence problem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113945B-D182-7C91-CD1F-4C10083A62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r>
              <a:rPr lang="en-US" altLang="en-US" sz="2800"/>
              <a:t>Since we have private caches:</a:t>
            </a:r>
            <a:br>
              <a:rPr lang="en-US" altLang="en-US" sz="2800"/>
            </a:br>
            <a:r>
              <a:rPr lang="en-US" altLang="en-US" sz="2800"/>
              <a:t>How to keep the data consistent across caches?</a:t>
            </a:r>
          </a:p>
          <a:p>
            <a:r>
              <a:rPr lang="en-US" altLang="en-US" sz="2800"/>
              <a:t>Each core should perceive the memory as a monolithic array, shared by all the cores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6820A69-BB10-C054-4B65-5DE2D4EAAB4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76820A69-BB10-C054-4B65-5DE2D4EAA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E7251D-51ED-88C5-35C2-6F42098F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7318-2246-4332-AD8F-7A803F38DA5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7CEA006F-F348-B646-D00D-F6425D209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The cache coherence problem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D88D63AC-5040-008E-CE9E-87BFF5B3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Suppose variable x initially contains 15213</a:t>
            </a:r>
          </a:p>
        </p:txBody>
      </p:sp>
      <p:grpSp>
        <p:nvGrpSpPr>
          <p:cNvPr id="108553" name="Group 9">
            <a:extLst>
              <a:ext uri="{FF2B5EF4-FFF2-40B4-BE49-F238E27FC236}">
                <a16:creationId xmlns:a16="http://schemas.microsoft.com/office/drawing/2014/main" id="{CAA9E067-C666-2FA2-0956-93A61AD0E54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08554" name="Oval 10">
              <a:extLst>
                <a:ext uri="{FF2B5EF4-FFF2-40B4-BE49-F238E27FC236}">
                  <a16:creationId xmlns:a16="http://schemas.microsoft.com/office/drawing/2014/main" id="{CB4E25DA-D029-6F38-BC2D-AE679FB2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Text Box 11">
              <a:extLst>
                <a:ext uri="{FF2B5EF4-FFF2-40B4-BE49-F238E27FC236}">
                  <a16:creationId xmlns:a16="http://schemas.microsoft.com/office/drawing/2014/main" id="{C61FA36A-7894-A425-A486-4C126D4D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08556" name="Group 12">
            <a:extLst>
              <a:ext uri="{FF2B5EF4-FFF2-40B4-BE49-F238E27FC236}">
                <a16:creationId xmlns:a16="http://schemas.microsoft.com/office/drawing/2014/main" id="{0587313F-7AD5-B5D3-A791-AFF70EC4595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08557" name="Oval 13">
              <a:extLst>
                <a:ext uri="{FF2B5EF4-FFF2-40B4-BE49-F238E27FC236}">
                  <a16:creationId xmlns:a16="http://schemas.microsoft.com/office/drawing/2014/main" id="{07866604-D332-D0AA-0114-C89F64348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Text Box 14">
              <a:extLst>
                <a:ext uri="{FF2B5EF4-FFF2-40B4-BE49-F238E27FC236}">
                  <a16:creationId xmlns:a16="http://schemas.microsoft.com/office/drawing/2014/main" id="{CDFB27B6-6AA6-B2D7-F1D9-23A575A54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08559" name="Group 15">
            <a:extLst>
              <a:ext uri="{FF2B5EF4-FFF2-40B4-BE49-F238E27FC236}">
                <a16:creationId xmlns:a16="http://schemas.microsoft.com/office/drawing/2014/main" id="{32832D8C-2C4A-3FA8-D30B-5B169545269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08560" name="Oval 16">
              <a:extLst>
                <a:ext uri="{FF2B5EF4-FFF2-40B4-BE49-F238E27FC236}">
                  <a16:creationId xmlns:a16="http://schemas.microsoft.com/office/drawing/2014/main" id="{04F89F91-2C29-17FB-4C40-0DE80E73A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1" name="Text Box 17">
              <a:extLst>
                <a:ext uri="{FF2B5EF4-FFF2-40B4-BE49-F238E27FC236}">
                  <a16:creationId xmlns:a16="http://schemas.microsoft.com/office/drawing/2014/main" id="{CBA12B69-797A-83AC-F3DE-0BD88464E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08562" name="Group 18">
            <a:extLst>
              <a:ext uri="{FF2B5EF4-FFF2-40B4-BE49-F238E27FC236}">
                <a16:creationId xmlns:a16="http://schemas.microsoft.com/office/drawing/2014/main" id="{6BBE0444-46FA-335A-C077-5B23CA23182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08563" name="Oval 19">
              <a:extLst>
                <a:ext uri="{FF2B5EF4-FFF2-40B4-BE49-F238E27FC236}">
                  <a16:creationId xmlns:a16="http://schemas.microsoft.com/office/drawing/2014/main" id="{6C784AE4-35A7-8E3B-6D4F-C2FEE907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>
              <a:extLst>
                <a:ext uri="{FF2B5EF4-FFF2-40B4-BE49-F238E27FC236}">
                  <a16:creationId xmlns:a16="http://schemas.microsoft.com/office/drawing/2014/main" id="{ACF764CB-AAD2-89C9-E941-8200DA521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08565" name="Text Box 21">
            <a:extLst>
              <a:ext uri="{FF2B5EF4-FFF2-40B4-BE49-F238E27FC236}">
                <a16:creationId xmlns:a16="http://schemas.microsoft.com/office/drawing/2014/main" id="{5331CF57-9250-51C2-22BD-E100E6A9F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08566" name="Text Box 22">
            <a:extLst>
              <a:ext uri="{FF2B5EF4-FFF2-40B4-BE49-F238E27FC236}">
                <a16:creationId xmlns:a16="http://schemas.microsoft.com/office/drawing/2014/main" id="{FAFC326F-F6F4-EB9E-A298-CE5F9D20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08567" name="Text Box 23">
            <a:extLst>
              <a:ext uri="{FF2B5EF4-FFF2-40B4-BE49-F238E27FC236}">
                <a16:creationId xmlns:a16="http://schemas.microsoft.com/office/drawing/2014/main" id="{0F454F47-8DED-2C7F-E0E2-76E0DE212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6D56BF86-6337-740F-90AD-9276E1AA5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A7AB6B86-DADE-E9B2-2855-0952BA88B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08570" name="Line 26">
            <a:extLst>
              <a:ext uri="{FF2B5EF4-FFF2-40B4-BE49-F238E27FC236}">
                <a16:creationId xmlns:a16="http://schemas.microsoft.com/office/drawing/2014/main" id="{8C39056E-7291-E0FD-5112-BF5F46CE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Line 27">
            <a:extLst>
              <a:ext uri="{FF2B5EF4-FFF2-40B4-BE49-F238E27FC236}">
                <a16:creationId xmlns:a16="http://schemas.microsoft.com/office/drawing/2014/main" id="{772B0396-A6CD-327A-9240-87BFBFE50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2" name="Line 28">
            <a:extLst>
              <a:ext uri="{FF2B5EF4-FFF2-40B4-BE49-F238E27FC236}">
                <a16:creationId xmlns:a16="http://schemas.microsoft.com/office/drawing/2014/main" id="{7C0A530E-5592-0FBD-1E44-90EF6A1D5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1FABBE3D-CC56-B957-3111-F1EF46A7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Line 30">
            <a:extLst>
              <a:ext uri="{FF2B5EF4-FFF2-40B4-BE49-F238E27FC236}">
                <a16:creationId xmlns:a16="http://schemas.microsoft.com/office/drawing/2014/main" id="{99B571AC-4904-6800-42D6-6F1A246D6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5" name="Line 31">
            <a:extLst>
              <a:ext uri="{FF2B5EF4-FFF2-40B4-BE49-F238E27FC236}">
                <a16:creationId xmlns:a16="http://schemas.microsoft.com/office/drawing/2014/main" id="{5B27F05B-CFA3-1B2B-11F7-9730CF315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6" name="Line 32">
            <a:extLst>
              <a:ext uri="{FF2B5EF4-FFF2-40B4-BE49-F238E27FC236}">
                <a16:creationId xmlns:a16="http://schemas.microsoft.com/office/drawing/2014/main" id="{B6772DD8-9415-88F4-3B59-366C503D9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7" name="Line 33">
            <a:extLst>
              <a:ext uri="{FF2B5EF4-FFF2-40B4-BE49-F238E27FC236}">
                <a16:creationId xmlns:a16="http://schemas.microsoft.com/office/drawing/2014/main" id="{CBAB54A3-E849-E7D4-AB95-1B170FFA6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Line 34">
            <a:extLst>
              <a:ext uri="{FF2B5EF4-FFF2-40B4-BE49-F238E27FC236}">
                <a16:creationId xmlns:a16="http://schemas.microsoft.com/office/drawing/2014/main" id="{D3862756-76CE-F7D8-09AF-28E7A52E9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Line 35">
            <a:extLst>
              <a:ext uri="{FF2B5EF4-FFF2-40B4-BE49-F238E27FC236}">
                <a16:creationId xmlns:a16="http://schemas.microsoft.com/office/drawing/2014/main" id="{556B9CD0-831D-A243-D997-26444AB1C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Rectangle 36">
            <a:extLst>
              <a:ext uri="{FF2B5EF4-FFF2-40B4-BE49-F238E27FC236}">
                <a16:creationId xmlns:a16="http://schemas.microsoft.com/office/drawing/2014/main" id="{7E7DBE3C-7082-6D3D-E2DD-D093D54FB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81" name="Text Box 37">
            <a:extLst>
              <a:ext uri="{FF2B5EF4-FFF2-40B4-BE49-F238E27FC236}">
                <a16:creationId xmlns:a16="http://schemas.microsoft.com/office/drawing/2014/main" id="{B8AA693C-3000-89EE-CD21-CCC0CB391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667250B-DA83-D416-BC94-AD826605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9FD8-F1D9-48B3-80A0-4668A188F0F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28936679-8E4B-6D28-FE14-865C519C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6C567C2D-9E02-C1BC-B073-8EBB81B92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1 reads x</a:t>
            </a:r>
          </a:p>
        </p:txBody>
      </p: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FB0EF153-7B12-0D33-F185-3BB1FBEF9DB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5DDBCD9-8FE9-626C-EE20-037539DB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26014756-0277-CD4C-BB67-1618AC1DA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2BF9F70C-8145-1771-D692-49A358C26A0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BF339590-5DF8-A176-E1D8-39BCA2F96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62E4C26C-0103-D9F4-0846-CA96AD98F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FB109D9F-E5DA-C56C-3BD9-71CC4B05C2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65299CC8-B7AC-266A-A8CF-B6BD10439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FFB2BFB5-7D42-ED1D-B121-D1FAAC99B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809D8AA-B0E2-8ED9-8229-369B281BFA2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15FDDB8A-F985-483D-F9CB-4080A44EC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871B428D-AB13-1187-5783-5B9104B04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1634" name="Text Box 18">
            <a:extLst>
              <a:ext uri="{FF2B5EF4-FFF2-40B4-BE49-F238E27FC236}">
                <a16:creationId xmlns:a16="http://schemas.microsoft.com/office/drawing/2014/main" id="{D981E9C4-31B4-74D1-8B3C-E5674958B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1635" name="Text Box 19">
            <a:extLst>
              <a:ext uri="{FF2B5EF4-FFF2-40B4-BE49-F238E27FC236}">
                <a16:creationId xmlns:a16="http://schemas.microsoft.com/office/drawing/2014/main" id="{A99E9ACA-DE8C-B7CC-E930-13365214A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1636" name="Text Box 20">
            <a:extLst>
              <a:ext uri="{FF2B5EF4-FFF2-40B4-BE49-F238E27FC236}">
                <a16:creationId xmlns:a16="http://schemas.microsoft.com/office/drawing/2014/main" id="{CBAB7EF7-FB97-083E-3E3B-C5C23F377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1637" name="Text Box 21">
            <a:extLst>
              <a:ext uri="{FF2B5EF4-FFF2-40B4-BE49-F238E27FC236}">
                <a16:creationId xmlns:a16="http://schemas.microsoft.com/office/drawing/2014/main" id="{71975350-42EF-2A3B-39C3-936FC938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1638" name="Text Box 22">
            <a:extLst>
              <a:ext uri="{FF2B5EF4-FFF2-40B4-BE49-F238E27FC236}">
                <a16:creationId xmlns:a16="http://schemas.microsoft.com/office/drawing/2014/main" id="{F38B5859-1ED7-51AB-2AB4-31B063CC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1639" name="Line 23">
            <a:extLst>
              <a:ext uri="{FF2B5EF4-FFF2-40B4-BE49-F238E27FC236}">
                <a16:creationId xmlns:a16="http://schemas.microsoft.com/office/drawing/2014/main" id="{0B0C968D-9B0F-FF15-6813-965595830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0" name="Line 24">
            <a:extLst>
              <a:ext uri="{FF2B5EF4-FFF2-40B4-BE49-F238E27FC236}">
                <a16:creationId xmlns:a16="http://schemas.microsoft.com/office/drawing/2014/main" id="{F117F66D-5B28-FB1E-CED6-0CC163029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1" name="Line 25">
            <a:extLst>
              <a:ext uri="{FF2B5EF4-FFF2-40B4-BE49-F238E27FC236}">
                <a16:creationId xmlns:a16="http://schemas.microsoft.com/office/drawing/2014/main" id="{36546B8D-81F7-803B-65E1-80104A4FE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2" name="Line 26">
            <a:extLst>
              <a:ext uri="{FF2B5EF4-FFF2-40B4-BE49-F238E27FC236}">
                <a16:creationId xmlns:a16="http://schemas.microsoft.com/office/drawing/2014/main" id="{8A96B6DA-5826-D301-6AF3-F4384CCEA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3" name="Line 27">
            <a:extLst>
              <a:ext uri="{FF2B5EF4-FFF2-40B4-BE49-F238E27FC236}">
                <a16:creationId xmlns:a16="http://schemas.microsoft.com/office/drawing/2014/main" id="{E00B889B-794C-BE0E-99B4-D2DE4D86A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750432AE-54E9-A076-C541-CA2E28362A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1DBB0902-3045-73B9-3D22-1030E8D9C0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DDC9D0B0-836E-6370-0F24-D479FC6FF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298FBBE6-3F16-201A-9707-642C2A621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639C6F28-1A3B-3DC2-6957-3F37E0FA8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Rectangle 33">
            <a:extLst>
              <a:ext uri="{FF2B5EF4-FFF2-40B4-BE49-F238E27FC236}">
                <a16:creationId xmlns:a16="http://schemas.microsoft.com/office/drawing/2014/main" id="{46D7AF9E-30A8-CE71-A56E-F80C76AC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50" name="Text Box 34">
            <a:extLst>
              <a:ext uri="{FF2B5EF4-FFF2-40B4-BE49-F238E27FC236}">
                <a16:creationId xmlns:a16="http://schemas.microsoft.com/office/drawing/2014/main" id="{89F867EC-C254-1D9C-E3C9-8D73F727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5FC9BFE-6546-D5F7-0917-47713DF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C48-17F6-421A-9742-E83D4CD7239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DC52B21-665F-4C37-8803-B8C7BAF9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5FE139DC-806C-15D0-C167-50F64FFB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2 reads x</a:t>
            </a:r>
          </a:p>
        </p:txBody>
      </p:sp>
      <p:grpSp>
        <p:nvGrpSpPr>
          <p:cNvPr id="112646" name="Group 6">
            <a:extLst>
              <a:ext uri="{FF2B5EF4-FFF2-40B4-BE49-F238E27FC236}">
                <a16:creationId xmlns:a16="http://schemas.microsoft.com/office/drawing/2014/main" id="{F79F7A33-0560-0C73-CBC2-20587F565EB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2647" name="Oval 7">
              <a:extLst>
                <a:ext uri="{FF2B5EF4-FFF2-40B4-BE49-F238E27FC236}">
                  <a16:creationId xmlns:a16="http://schemas.microsoft.com/office/drawing/2014/main" id="{E9465D10-B9DB-AD70-20D7-89DC4664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8" name="Text Box 8">
              <a:extLst>
                <a:ext uri="{FF2B5EF4-FFF2-40B4-BE49-F238E27FC236}">
                  <a16:creationId xmlns:a16="http://schemas.microsoft.com/office/drawing/2014/main" id="{E9E74184-0829-69C8-B68B-AC79D98B6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2649" name="Group 9">
            <a:extLst>
              <a:ext uri="{FF2B5EF4-FFF2-40B4-BE49-F238E27FC236}">
                <a16:creationId xmlns:a16="http://schemas.microsoft.com/office/drawing/2014/main" id="{2D15869B-5B87-F70E-E333-521D186E3A1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2650" name="Oval 10">
              <a:extLst>
                <a:ext uri="{FF2B5EF4-FFF2-40B4-BE49-F238E27FC236}">
                  <a16:creationId xmlns:a16="http://schemas.microsoft.com/office/drawing/2014/main" id="{732F84D8-584E-6C65-315B-B80F19BA1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Text Box 11">
              <a:extLst>
                <a:ext uri="{FF2B5EF4-FFF2-40B4-BE49-F238E27FC236}">
                  <a16:creationId xmlns:a16="http://schemas.microsoft.com/office/drawing/2014/main" id="{5BAC9395-470D-6280-A7F6-7401C3111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2652" name="Group 12">
            <a:extLst>
              <a:ext uri="{FF2B5EF4-FFF2-40B4-BE49-F238E27FC236}">
                <a16:creationId xmlns:a16="http://schemas.microsoft.com/office/drawing/2014/main" id="{F0B8F962-C77A-96A9-6D5A-2814080706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2653" name="Oval 13">
              <a:extLst>
                <a:ext uri="{FF2B5EF4-FFF2-40B4-BE49-F238E27FC236}">
                  <a16:creationId xmlns:a16="http://schemas.microsoft.com/office/drawing/2014/main" id="{C30AFA94-0C38-A5B2-CCC9-80F36DE1E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Text Box 14">
              <a:extLst>
                <a:ext uri="{FF2B5EF4-FFF2-40B4-BE49-F238E27FC236}">
                  <a16:creationId xmlns:a16="http://schemas.microsoft.com/office/drawing/2014/main" id="{C921336E-89F3-4B49-6250-04C8094D9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2655" name="Group 15">
            <a:extLst>
              <a:ext uri="{FF2B5EF4-FFF2-40B4-BE49-F238E27FC236}">
                <a16:creationId xmlns:a16="http://schemas.microsoft.com/office/drawing/2014/main" id="{A9B411DE-5378-4ACD-425E-BDA20C3E371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2656" name="Oval 16">
              <a:extLst>
                <a:ext uri="{FF2B5EF4-FFF2-40B4-BE49-F238E27FC236}">
                  <a16:creationId xmlns:a16="http://schemas.microsoft.com/office/drawing/2014/main" id="{EF692E82-2BF2-0C48-8738-E5224A18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Text Box 17">
              <a:extLst>
                <a:ext uri="{FF2B5EF4-FFF2-40B4-BE49-F238E27FC236}">
                  <a16:creationId xmlns:a16="http://schemas.microsoft.com/office/drawing/2014/main" id="{4F39B085-5110-C357-F495-D2212976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FD9F3049-CFDE-55C7-FE34-A08E766F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B0B22027-0213-DE34-BBF1-B0337848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C759E194-BE5C-7D93-2D53-B7075BF8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2661" name="Text Box 21">
            <a:extLst>
              <a:ext uri="{FF2B5EF4-FFF2-40B4-BE49-F238E27FC236}">
                <a16:creationId xmlns:a16="http://schemas.microsoft.com/office/drawing/2014/main" id="{E911CC9F-B044-C584-CDAC-EF221A8EA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32458D63-8C1B-0814-0BB9-5D10FFC63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2663" name="Line 23">
            <a:extLst>
              <a:ext uri="{FF2B5EF4-FFF2-40B4-BE49-F238E27FC236}">
                <a16:creationId xmlns:a16="http://schemas.microsoft.com/office/drawing/2014/main" id="{56ACAA4E-88E7-B388-1B6C-CEA03AC57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Line 24">
            <a:extLst>
              <a:ext uri="{FF2B5EF4-FFF2-40B4-BE49-F238E27FC236}">
                <a16:creationId xmlns:a16="http://schemas.microsoft.com/office/drawing/2014/main" id="{D46E6A22-706B-10BA-3204-8B440E2E5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Line 25">
            <a:extLst>
              <a:ext uri="{FF2B5EF4-FFF2-40B4-BE49-F238E27FC236}">
                <a16:creationId xmlns:a16="http://schemas.microsoft.com/office/drawing/2014/main" id="{AC8FBC28-21F2-394E-07FE-0037E6167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Line 26">
            <a:extLst>
              <a:ext uri="{FF2B5EF4-FFF2-40B4-BE49-F238E27FC236}">
                <a16:creationId xmlns:a16="http://schemas.microsoft.com/office/drawing/2014/main" id="{59973AAC-443A-D75D-699F-DE4A7F0BB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Line 27">
            <a:extLst>
              <a:ext uri="{FF2B5EF4-FFF2-40B4-BE49-F238E27FC236}">
                <a16:creationId xmlns:a16="http://schemas.microsoft.com/office/drawing/2014/main" id="{D6A9F760-332F-AD21-4AB0-706B23A0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Line 28">
            <a:extLst>
              <a:ext uri="{FF2B5EF4-FFF2-40B4-BE49-F238E27FC236}">
                <a16:creationId xmlns:a16="http://schemas.microsoft.com/office/drawing/2014/main" id="{742D6B2D-765B-D3C2-A127-FF22F439A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Line 29">
            <a:extLst>
              <a:ext uri="{FF2B5EF4-FFF2-40B4-BE49-F238E27FC236}">
                <a16:creationId xmlns:a16="http://schemas.microsoft.com/office/drawing/2014/main" id="{57A65E2F-57DE-2F50-1CAB-64EB6500B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Line 30">
            <a:extLst>
              <a:ext uri="{FF2B5EF4-FFF2-40B4-BE49-F238E27FC236}">
                <a16:creationId xmlns:a16="http://schemas.microsoft.com/office/drawing/2014/main" id="{02DADF23-19C1-BE71-3529-2EC0C7FCA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Line 31">
            <a:extLst>
              <a:ext uri="{FF2B5EF4-FFF2-40B4-BE49-F238E27FC236}">
                <a16:creationId xmlns:a16="http://schemas.microsoft.com/office/drawing/2014/main" id="{88583BF1-A250-75CA-A1A0-D6FA8D4E1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Line 32">
            <a:extLst>
              <a:ext uri="{FF2B5EF4-FFF2-40B4-BE49-F238E27FC236}">
                <a16:creationId xmlns:a16="http://schemas.microsoft.com/office/drawing/2014/main" id="{B6EFB9B5-52B4-19A3-EE30-23828EA71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Rectangle 33">
            <a:extLst>
              <a:ext uri="{FF2B5EF4-FFF2-40B4-BE49-F238E27FC236}">
                <a16:creationId xmlns:a16="http://schemas.microsoft.com/office/drawing/2014/main" id="{D55E582B-9060-2DE6-965F-9BF2CE82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Text Box 34">
            <a:extLst>
              <a:ext uri="{FF2B5EF4-FFF2-40B4-BE49-F238E27FC236}">
                <a16:creationId xmlns:a16="http://schemas.microsoft.com/office/drawing/2014/main" id="{D35CB09F-2BEC-AEB8-869F-DF983829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DDA87D9-B263-0DFD-EDFC-C22D4B02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8EF3-68F8-4EE9-A298-86759FB4270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F0B68D4D-6E7D-74B5-26FB-429F37EF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B0815BD9-5D53-8CB6-D773-5E23BF42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1 writes to x, setting it to 21660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05B3C6B5-C47A-37E5-C229-84AD3B568BA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B51CF7D9-121B-4DC5-BB29-BD1D81335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3B2EA36D-4E63-205D-7B13-0D91C72F0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88DCED0F-3D60-B29C-7EB9-30DACCF6853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7CCF026F-A97F-3C6D-55B6-AEFEE185F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62F809DD-4193-963E-1760-6C00F149C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1291BB68-5B47-5E82-3EE9-32124D3DE3D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172FDB82-4455-4E0B-3AB2-D726F5F5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9E263F50-0FAB-0A2F-A9DF-64717D8D2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DEE7A446-416E-D897-E51B-A1E0F22992C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35362F61-9BE2-1341-C5B9-8F3CD0B1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23007FA-D64D-497F-7DDC-EF7442416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3682" name="Text Box 18">
            <a:extLst>
              <a:ext uri="{FF2B5EF4-FFF2-40B4-BE49-F238E27FC236}">
                <a16:creationId xmlns:a16="http://schemas.microsoft.com/office/drawing/2014/main" id="{CCE4821A-DF59-B542-D2D4-AFDF802AF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3683" name="Text Box 19">
            <a:extLst>
              <a:ext uri="{FF2B5EF4-FFF2-40B4-BE49-F238E27FC236}">
                <a16:creationId xmlns:a16="http://schemas.microsoft.com/office/drawing/2014/main" id="{56F41CE8-19FF-43BE-2EAC-C85B5E4C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3684" name="Text Box 20">
            <a:extLst>
              <a:ext uri="{FF2B5EF4-FFF2-40B4-BE49-F238E27FC236}">
                <a16:creationId xmlns:a16="http://schemas.microsoft.com/office/drawing/2014/main" id="{ED09A2B3-A295-63EA-859E-20E2CAA0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3685" name="Text Box 21">
            <a:extLst>
              <a:ext uri="{FF2B5EF4-FFF2-40B4-BE49-F238E27FC236}">
                <a16:creationId xmlns:a16="http://schemas.microsoft.com/office/drawing/2014/main" id="{F25D4A5A-C321-7A8B-D04E-44EC084B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3686" name="Text Box 22">
            <a:extLst>
              <a:ext uri="{FF2B5EF4-FFF2-40B4-BE49-F238E27FC236}">
                <a16:creationId xmlns:a16="http://schemas.microsoft.com/office/drawing/2014/main" id="{B799519C-5CF9-93DB-7D78-4188AF9E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3687" name="Line 23">
            <a:extLst>
              <a:ext uri="{FF2B5EF4-FFF2-40B4-BE49-F238E27FC236}">
                <a16:creationId xmlns:a16="http://schemas.microsoft.com/office/drawing/2014/main" id="{F0E78477-903C-8E47-6AD5-947F92EF3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8" name="Line 24">
            <a:extLst>
              <a:ext uri="{FF2B5EF4-FFF2-40B4-BE49-F238E27FC236}">
                <a16:creationId xmlns:a16="http://schemas.microsoft.com/office/drawing/2014/main" id="{66D3F83B-011C-C5B6-ABED-8733E1411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9" name="Line 25">
            <a:extLst>
              <a:ext uri="{FF2B5EF4-FFF2-40B4-BE49-F238E27FC236}">
                <a16:creationId xmlns:a16="http://schemas.microsoft.com/office/drawing/2014/main" id="{66A6756D-E27A-9F24-5218-D39D22257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0" name="Line 26">
            <a:extLst>
              <a:ext uri="{FF2B5EF4-FFF2-40B4-BE49-F238E27FC236}">
                <a16:creationId xmlns:a16="http://schemas.microsoft.com/office/drawing/2014/main" id="{ACA2A9BC-3B33-E1CC-6E72-531AB6CF7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1" name="Line 27">
            <a:extLst>
              <a:ext uri="{FF2B5EF4-FFF2-40B4-BE49-F238E27FC236}">
                <a16:creationId xmlns:a16="http://schemas.microsoft.com/office/drawing/2014/main" id="{B30E8FCA-9FA5-4441-82F0-AD0C70DB2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1D48F4B0-3E43-800B-D6EB-E0AC692AF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68D35BA0-E63E-AF3C-54BB-4BEE186E09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2A1193F4-EFBA-E679-54ED-8C44251A8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F0D0A243-61B0-F186-B1A7-9E307436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00A730B-E6BD-0D4C-39FF-758A7EB18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Rectangle 33">
            <a:extLst>
              <a:ext uri="{FF2B5EF4-FFF2-40B4-BE49-F238E27FC236}">
                <a16:creationId xmlns:a16="http://schemas.microsoft.com/office/drawing/2014/main" id="{FA7C6CAB-F80F-CBCA-66F4-A083C1EC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Text Box 34">
            <a:extLst>
              <a:ext uri="{FF2B5EF4-FFF2-40B4-BE49-F238E27FC236}">
                <a16:creationId xmlns:a16="http://schemas.microsoft.com/office/drawing/2014/main" id="{9EC909BB-3C15-A27E-A55E-1CBFA190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  <p:sp>
        <p:nvSpPr>
          <p:cNvPr id="113699" name="AutoShape 35">
            <a:extLst>
              <a:ext uri="{FF2B5EF4-FFF2-40B4-BE49-F238E27FC236}">
                <a16:creationId xmlns:a16="http://schemas.microsoft.com/office/drawing/2014/main" id="{323F9749-E8E2-A625-1ABD-F3C0861ED50A}"/>
              </a:ext>
            </a:extLst>
          </p:cNvPr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0" name="Text Box 36">
            <a:extLst>
              <a:ext uri="{FF2B5EF4-FFF2-40B4-BE49-F238E27FC236}">
                <a16:creationId xmlns:a16="http://schemas.microsoft.com/office/drawing/2014/main" id="{E2842B17-4101-E7CA-685A-08E1A2D69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assuming </a:t>
            </a:r>
            <a:br>
              <a:rPr lang="en-US" altLang="en-US"/>
            </a:br>
            <a:r>
              <a:rPr lang="en-US" altLang="en-US"/>
              <a:t>write-through </a:t>
            </a:r>
            <a:br>
              <a:rPr lang="en-US" altLang="en-US"/>
            </a:br>
            <a:r>
              <a:rPr lang="en-US" altLang="en-US"/>
              <a:t>caches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B359C8D-C179-EE9F-7DED-3B3283E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2C195-76D4-419C-97F2-AB0AE0B683A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F6DDDAA3-2CBA-6D55-4B05-6F89950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A326BFEB-6C64-ABB3-67D3-563E50DE1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2 attempts to read x… gets a stale copy</a:t>
            </a:r>
          </a:p>
        </p:txBody>
      </p: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772B4220-4F68-120D-6F92-C751171AF17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7875F372-A103-125D-D477-CC6CB2D6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873BBA17-F5CA-D357-624E-ABB73A453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9A3587D0-B716-1556-BE4F-6B605462222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5F9D02E7-8E1F-084E-AB11-BAEBE9BCC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1E2FA449-64A6-190D-D61D-C9E6034A3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B29B88FB-0BE2-7816-E2FE-114493565F4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2DD47350-445C-EA7E-5CFB-3F40E06B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4BD35323-7607-A4FC-3E71-767904843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48861FD6-1EAB-5330-41A9-CA59FEE75E0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EDCF7E5-5AD2-F62D-B31F-A20746FA1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254E4F-C637-17E3-8BE3-F436AD314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4706" name="Text Box 18">
            <a:extLst>
              <a:ext uri="{FF2B5EF4-FFF2-40B4-BE49-F238E27FC236}">
                <a16:creationId xmlns:a16="http://schemas.microsoft.com/office/drawing/2014/main" id="{22D1EFA3-9A9F-89FF-667A-FC8FBEDD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4707" name="Text Box 19">
            <a:extLst>
              <a:ext uri="{FF2B5EF4-FFF2-40B4-BE49-F238E27FC236}">
                <a16:creationId xmlns:a16="http://schemas.microsoft.com/office/drawing/2014/main" id="{010FF457-D356-2F44-42C3-D6D4C0FF2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4708" name="Text Box 20">
            <a:extLst>
              <a:ext uri="{FF2B5EF4-FFF2-40B4-BE49-F238E27FC236}">
                <a16:creationId xmlns:a16="http://schemas.microsoft.com/office/drawing/2014/main" id="{04CAA695-4317-B94D-0069-5A74145F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4709" name="Text Box 21">
            <a:extLst>
              <a:ext uri="{FF2B5EF4-FFF2-40B4-BE49-F238E27FC236}">
                <a16:creationId xmlns:a16="http://schemas.microsoft.com/office/drawing/2014/main" id="{08B05C9C-3882-AEDA-6FBF-2D06CB19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7A71B487-3A1F-923A-F235-F55E323B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4711" name="Line 23">
            <a:extLst>
              <a:ext uri="{FF2B5EF4-FFF2-40B4-BE49-F238E27FC236}">
                <a16:creationId xmlns:a16="http://schemas.microsoft.com/office/drawing/2014/main" id="{E3D9899A-F2B4-8FCE-60E0-E22C07C51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2" name="Line 24">
            <a:extLst>
              <a:ext uri="{FF2B5EF4-FFF2-40B4-BE49-F238E27FC236}">
                <a16:creationId xmlns:a16="http://schemas.microsoft.com/office/drawing/2014/main" id="{B8BE6037-AFC9-6D07-57FB-E397E4F77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6ED691F0-C0AC-4D66-F5E8-0CBBEEC41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137D849B-2A73-3FAA-9B38-BDDD9F1B7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5" name="Line 27">
            <a:extLst>
              <a:ext uri="{FF2B5EF4-FFF2-40B4-BE49-F238E27FC236}">
                <a16:creationId xmlns:a16="http://schemas.microsoft.com/office/drawing/2014/main" id="{521CBD11-0BC4-90D8-C064-3BA2F8586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4BCFBF6-A8C1-0EDD-3868-299B45428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B4C83BA3-AE10-3D49-FF40-72FF8D2DD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26C659A9-23AD-E3BD-9A2F-F8F8A2D06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7DC5FE00-8614-0E21-3DF7-BD6393709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C94BE79C-C43B-85F0-813E-F46C38EF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Rectangle 33">
            <a:extLst>
              <a:ext uri="{FF2B5EF4-FFF2-40B4-BE49-F238E27FC236}">
                <a16:creationId xmlns:a16="http://schemas.microsoft.com/office/drawing/2014/main" id="{CB70419A-3E3C-D218-D63E-5F005F14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Text Box 34">
            <a:extLst>
              <a:ext uri="{FF2B5EF4-FFF2-40B4-BE49-F238E27FC236}">
                <a16:creationId xmlns:a16="http://schemas.microsoft.com/office/drawing/2014/main" id="{785A24AB-945E-E060-1A0D-D0CE40A8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E405F34-03B1-E797-2F01-214FC12A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71E8-7BBC-4FCB-A902-1F322BDCBF6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BA56907-2C61-3D57-7F0C-8943E225D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for cache coherence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2259CCC-4194-7B0B-973B-D3A75AF5C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altLang="en-US"/>
              <a:t>This is a general problem with multiprocessors, not limited just to multi-core</a:t>
            </a:r>
          </a:p>
          <a:p>
            <a:r>
              <a:rPr lang="en-US" altLang="en-US"/>
              <a:t>There exist many solution algorithms, coherence protocols, etc.</a:t>
            </a:r>
          </a:p>
          <a:p>
            <a:endParaRPr lang="en-US" altLang="en-US"/>
          </a:p>
          <a:p>
            <a:r>
              <a:rPr lang="en-US" altLang="en-US"/>
              <a:t>A simple solution:</a:t>
            </a:r>
            <a:br>
              <a:rPr lang="en-US" altLang="en-US"/>
            </a:br>
            <a:r>
              <a:rPr lang="en-US" altLang="en-US" i="1"/>
              <a:t>invalidation</a:t>
            </a:r>
            <a:r>
              <a:rPr lang="en-US" altLang="en-US"/>
              <a:t>-based protocol with </a:t>
            </a:r>
            <a:r>
              <a:rPr lang="en-US" altLang="en-US" i="1"/>
              <a:t>snooping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8904872-7AC1-6726-8BAA-6F47F9EF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9930-3924-429E-9E1B-F5451FA061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F70D6AD-2646-CF58-70CC-D87014D09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Multi-core architectures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64A61D9-EEF3-9B6C-FFF5-B506E32B0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/>
              <a:t>This lecture is about a new trend in computer architecture:</a:t>
            </a:r>
            <a:br>
              <a:rPr lang="en-US" altLang="en-US"/>
            </a:br>
            <a:r>
              <a:rPr lang="en-US" altLang="en-US"/>
              <a:t>Replicate multiple processor cores on a single die.</a:t>
            </a:r>
          </a:p>
          <a:p>
            <a:endParaRPr lang="en-US" altLang="en-US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6C67F841-C568-04ED-4CC0-4D31A9D2A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657600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6C67F841-C568-04ED-4CC0-4D31A9D2A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>
            <a:extLst>
              <a:ext uri="{FF2B5EF4-FFF2-40B4-BE49-F238E27FC236}">
                <a16:creationId xmlns:a16="http://schemas.microsoft.com/office/drawing/2014/main" id="{57A5F5DE-6741-7919-10A1-455DF3F7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457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Core 1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F3F41E2F-1405-B65A-6778-947165F8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3457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Core 2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8155D411-3377-0101-35E7-14CF8E2B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3457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Core 3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4B99345D-0446-0994-55EA-478D17B2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4575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Core 4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812C3E71-9D25-AAE1-4E34-2F467875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6276975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Multi-core CPU chip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AAE554-E3F0-CCF0-7CA3-E6432161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4D2B-0259-4A94-BC92-AD1933E36A1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6BEE7FA9-31BD-096A-5DF8-0944CB51D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Inter-core bus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A96B6A60-D8D8-38AD-66DB-C3F2E3F95D5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42341" name="Oval 5">
              <a:extLst>
                <a:ext uri="{FF2B5EF4-FFF2-40B4-BE49-F238E27FC236}">
                  <a16:creationId xmlns:a16="http://schemas.microsoft.com/office/drawing/2014/main" id="{684BD460-EDE7-0D53-AB54-A05AEADF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2" name="Text Box 6">
              <a:extLst>
                <a:ext uri="{FF2B5EF4-FFF2-40B4-BE49-F238E27FC236}">
                  <a16:creationId xmlns:a16="http://schemas.microsoft.com/office/drawing/2014/main" id="{89FCD606-DF5B-4CCE-08D9-277419973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42343" name="Group 7">
            <a:extLst>
              <a:ext uri="{FF2B5EF4-FFF2-40B4-BE49-F238E27FC236}">
                <a16:creationId xmlns:a16="http://schemas.microsoft.com/office/drawing/2014/main" id="{1CAB83D2-96B7-D4D1-28D6-876FEF7E3DA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42344" name="Oval 8">
              <a:extLst>
                <a:ext uri="{FF2B5EF4-FFF2-40B4-BE49-F238E27FC236}">
                  <a16:creationId xmlns:a16="http://schemas.microsoft.com/office/drawing/2014/main" id="{9831D495-27E2-8D46-298A-ACD08F866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5" name="Text Box 9">
              <a:extLst>
                <a:ext uri="{FF2B5EF4-FFF2-40B4-BE49-F238E27FC236}">
                  <a16:creationId xmlns:a16="http://schemas.microsoft.com/office/drawing/2014/main" id="{48125756-3AFE-C81A-1C01-F858347F8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42346" name="Group 10">
            <a:extLst>
              <a:ext uri="{FF2B5EF4-FFF2-40B4-BE49-F238E27FC236}">
                <a16:creationId xmlns:a16="http://schemas.microsoft.com/office/drawing/2014/main" id="{989F35EC-0123-0281-A90D-77A21458FDA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42347" name="Oval 11">
              <a:extLst>
                <a:ext uri="{FF2B5EF4-FFF2-40B4-BE49-F238E27FC236}">
                  <a16:creationId xmlns:a16="http://schemas.microsoft.com/office/drawing/2014/main" id="{7EED487D-3C18-EA78-C331-5F549A12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8" name="Text Box 12">
              <a:extLst>
                <a:ext uri="{FF2B5EF4-FFF2-40B4-BE49-F238E27FC236}">
                  <a16:creationId xmlns:a16="http://schemas.microsoft.com/office/drawing/2014/main" id="{3F115D8B-9246-DA64-6425-8ED1F9ECC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42349" name="Group 13">
            <a:extLst>
              <a:ext uri="{FF2B5EF4-FFF2-40B4-BE49-F238E27FC236}">
                <a16:creationId xmlns:a16="http://schemas.microsoft.com/office/drawing/2014/main" id="{B5210B12-8FFB-5C04-380E-020352577D47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42350" name="Oval 14">
              <a:extLst>
                <a:ext uri="{FF2B5EF4-FFF2-40B4-BE49-F238E27FC236}">
                  <a16:creationId xmlns:a16="http://schemas.microsoft.com/office/drawing/2014/main" id="{4268B871-71FB-E47B-DFF3-02E50E967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1" name="Text Box 15">
              <a:extLst>
                <a:ext uri="{FF2B5EF4-FFF2-40B4-BE49-F238E27FC236}">
                  <a16:creationId xmlns:a16="http://schemas.microsoft.com/office/drawing/2014/main" id="{8121D916-98B1-84B1-6A51-F8E166A0E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42352" name="Text Box 16">
            <a:extLst>
              <a:ext uri="{FF2B5EF4-FFF2-40B4-BE49-F238E27FC236}">
                <a16:creationId xmlns:a16="http://schemas.microsoft.com/office/drawing/2014/main" id="{1DCB68F5-A45C-F1A8-33C4-2FE0D134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2353" name="Text Box 17">
            <a:extLst>
              <a:ext uri="{FF2B5EF4-FFF2-40B4-BE49-F238E27FC236}">
                <a16:creationId xmlns:a16="http://schemas.microsoft.com/office/drawing/2014/main" id="{D3234F79-E29D-030E-46D4-E6E8FA159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2354" name="Text Box 18">
            <a:extLst>
              <a:ext uri="{FF2B5EF4-FFF2-40B4-BE49-F238E27FC236}">
                <a16:creationId xmlns:a16="http://schemas.microsoft.com/office/drawing/2014/main" id="{163F909A-8DE7-F921-0D8B-4B198FAC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42355" name="Text Box 19">
            <a:extLst>
              <a:ext uri="{FF2B5EF4-FFF2-40B4-BE49-F238E27FC236}">
                <a16:creationId xmlns:a16="http://schemas.microsoft.com/office/drawing/2014/main" id="{F8536F4B-7C83-0AF4-AA25-4150F3CB4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42356" name="Text Box 20">
            <a:extLst>
              <a:ext uri="{FF2B5EF4-FFF2-40B4-BE49-F238E27FC236}">
                <a16:creationId xmlns:a16="http://schemas.microsoft.com/office/drawing/2014/main" id="{18444F9B-B0E7-D56E-8AD5-6755606D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2357" name="Line 21">
            <a:extLst>
              <a:ext uri="{FF2B5EF4-FFF2-40B4-BE49-F238E27FC236}">
                <a16:creationId xmlns:a16="http://schemas.microsoft.com/office/drawing/2014/main" id="{A7C1C1B1-A9DF-6B9F-BD34-B5C1582C6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8" name="Line 22">
            <a:extLst>
              <a:ext uri="{FF2B5EF4-FFF2-40B4-BE49-F238E27FC236}">
                <a16:creationId xmlns:a16="http://schemas.microsoft.com/office/drawing/2014/main" id="{6AD41B94-2A77-2BD5-D752-158F6EDA9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59" name="Line 23">
            <a:extLst>
              <a:ext uri="{FF2B5EF4-FFF2-40B4-BE49-F238E27FC236}">
                <a16:creationId xmlns:a16="http://schemas.microsoft.com/office/drawing/2014/main" id="{323A2C0A-0E95-2E20-5ECA-246474C18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0" name="Line 24">
            <a:extLst>
              <a:ext uri="{FF2B5EF4-FFF2-40B4-BE49-F238E27FC236}">
                <a16:creationId xmlns:a16="http://schemas.microsoft.com/office/drawing/2014/main" id="{67DEC277-C7CC-601D-59D2-D59AB726F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1" name="Line 25">
            <a:extLst>
              <a:ext uri="{FF2B5EF4-FFF2-40B4-BE49-F238E27FC236}">
                <a16:creationId xmlns:a16="http://schemas.microsoft.com/office/drawing/2014/main" id="{E004D902-85D1-3C59-92EE-0B5D7AA41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2" name="Line 26">
            <a:extLst>
              <a:ext uri="{FF2B5EF4-FFF2-40B4-BE49-F238E27FC236}">
                <a16:creationId xmlns:a16="http://schemas.microsoft.com/office/drawing/2014/main" id="{0719B846-1A2C-7B95-0EC0-3746CCAE2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3" name="Line 27">
            <a:extLst>
              <a:ext uri="{FF2B5EF4-FFF2-40B4-BE49-F238E27FC236}">
                <a16:creationId xmlns:a16="http://schemas.microsoft.com/office/drawing/2014/main" id="{61438613-DEAB-9E3B-B404-24ECAFEF9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4" name="Line 28">
            <a:extLst>
              <a:ext uri="{FF2B5EF4-FFF2-40B4-BE49-F238E27FC236}">
                <a16:creationId xmlns:a16="http://schemas.microsoft.com/office/drawing/2014/main" id="{AB7E3C23-C38B-A354-09DB-3F214C26A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5" name="Line 29">
            <a:extLst>
              <a:ext uri="{FF2B5EF4-FFF2-40B4-BE49-F238E27FC236}">
                <a16:creationId xmlns:a16="http://schemas.microsoft.com/office/drawing/2014/main" id="{5E8255CF-1F84-88F7-27BA-B0E291B02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6" name="Line 30">
            <a:extLst>
              <a:ext uri="{FF2B5EF4-FFF2-40B4-BE49-F238E27FC236}">
                <a16:creationId xmlns:a16="http://schemas.microsoft.com/office/drawing/2014/main" id="{782551E7-F695-165B-A802-4D703D10E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67" name="Rectangle 31">
            <a:extLst>
              <a:ext uri="{FF2B5EF4-FFF2-40B4-BE49-F238E27FC236}">
                <a16:creationId xmlns:a16="http://schemas.microsoft.com/office/drawing/2014/main" id="{39F36821-3EB9-D939-CB86-CD9C4A68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2368" name="Text Box 32">
            <a:extLst>
              <a:ext uri="{FF2B5EF4-FFF2-40B4-BE49-F238E27FC236}">
                <a16:creationId xmlns:a16="http://schemas.microsoft.com/office/drawing/2014/main" id="{91954AC6-A2A4-047C-C66A-4C9DC731B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  <p:sp>
        <p:nvSpPr>
          <p:cNvPr id="142376" name="Freeform 40">
            <a:extLst>
              <a:ext uri="{FF2B5EF4-FFF2-40B4-BE49-F238E27FC236}">
                <a16:creationId xmlns:a16="http://schemas.microsoft.com/office/drawing/2014/main" id="{2C3949FE-AD66-059C-F4A9-3A077BF194E3}"/>
              </a:ext>
            </a:extLst>
          </p:cNvPr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 cap="flat" cmpd="sng">
            <a:solidFill>
              <a:srgbClr val="996633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7" name="Text Box 41">
            <a:extLst>
              <a:ext uri="{FF2B5EF4-FFF2-40B4-BE49-F238E27FC236}">
                <a16:creationId xmlns:a16="http://schemas.microsoft.com/office/drawing/2014/main" id="{470590BC-00C7-5CC6-2733-25B89A90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6633"/>
                </a:solidFill>
              </a:rPr>
              <a:t>inter-core</a:t>
            </a:r>
            <a:br>
              <a:rPr lang="en-US" altLang="en-US">
                <a:solidFill>
                  <a:srgbClr val="996633"/>
                </a:solidFill>
              </a:rPr>
            </a:br>
            <a:r>
              <a:rPr lang="en-US" altLang="en-US">
                <a:solidFill>
                  <a:srgbClr val="996633"/>
                </a:solidFill>
              </a:rPr>
              <a:t>bus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AF25378-31A2-4BBD-8B87-B48881C1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527E5-E2BE-4E36-B83D-DEF03FCC133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71BD392-1D08-F9D2-8E0E-4DD0E68A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Invalidation protocol with snooping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4A78333-127F-4B17-F51D-EE99F47E8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Invalidation:</a:t>
            </a:r>
            <a:br>
              <a:rPr lang="en-US" altLang="en-US"/>
            </a:br>
            <a:r>
              <a:rPr lang="en-US" altLang="en-US"/>
              <a:t>If a core writes to a data item, all other copies of this data item in other caches are </a:t>
            </a:r>
            <a:r>
              <a:rPr lang="en-US" altLang="en-US" i="1"/>
              <a:t>invalidated</a:t>
            </a:r>
          </a:p>
          <a:p>
            <a:r>
              <a:rPr lang="en-US" altLang="en-US"/>
              <a:t>Snooping: </a:t>
            </a:r>
            <a:br>
              <a:rPr lang="en-US" altLang="en-US"/>
            </a:br>
            <a:r>
              <a:rPr lang="en-US" altLang="en-US"/>
              <a:t>All cores continuously “snoop” (monitor) the bus connecting the cores.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0973965-F5E2-F241-23C9-ABCCCAA7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91AB-AFAE-4847-8937-2F06EBF709C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1EF77CF1-4263-85BB-EEAC-D0A8DD4D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162F389-66C5-0996-703C-28C78C30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Revisited: Cores 1 and 2 have both read x</a:t>
            </a:r>
          </a:p>
        </p:txBody>
      </p: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8235AE2E-9ECF-9CDC-EAEE-40EE461BD65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8A61B62A-42D0-4EB7-CB54-8D081A80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EB03E5B-B74B-2814-C714-FBBDB345F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EC58EAA-7399-3266-F216-0F81D5E6979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66DA4CB5-3A58-8A1C-C972-EE233326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DF8548C3-4F3E-7E1F-1E88-A7ACB6E0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26C5749D-839D-B3F4-94AF-07582030C43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98456937-460C-3C85-2582-A89AC99D4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2006330-E683-F5BD-B850-5BED01BCD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8805551E-8F38-EAB7-D81C-BC7A5D899771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63D0CE3B-41E8-D4C4-5F7A-7D7F9C99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BD4FDA2C-2DE7-FAAF-2D56-6D003218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5730" name="Text Box 18">
            <a:extLst>
              <a:ext uri="{FF2B5EF4-FFF2-40B4-BE49-F238E27FC236}">
                <a16:creationId xmlns:a16="http://schemas.microsoft.com/office/drawing/2014/main" id="{EEBBE636-6A3F-9029-C42A-0053057A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5731" name="Text Box 19">
            <a:extLst>
              <a:ext uri="{FF2B5EF4-FFF2-40B4-BE49-F238E27FC236}">
                <a16:creationId xmlns:a16="http://schemas.microsoft.com/office/drawing/2014/main" id="{9FFECBCB-6D9A-AB46-F8B8-BCB5B60D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5732" name="Text Box 20">
            <a:extLst>
              <a:ext uri="{FF2B5EF4-FFF2-40B4-BE49-F238E27FC236}">
                <a16:creationId xmlns:a16="http://schemas.microsoft.com/office/drawing/2014/main" id="{852F887B-BC18-3F8F-7A38-C8A0A00B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5733" name="Text Box 21">
            <a:extLst>
              <a:ext uri="{FF2B5EF4-FFF2-40B4-BE49-F238E27FC236}">
                <a16:creationId xmlns:a16="http://schemas.microsoft.com/office/drawing/2014/main" id="{B2254A6B-5EBF-B96F-D589-10A79CA5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5734" name="Text Box 22">
            <a:extLst>
              <a:ext uri="{FF2B5EF4-FFF2-40B4-BE49-F238E27FC236}">
                <a16:creationId xmlns:a16="http://schemas.microsoft.com/office/drawing/2014/main" id="{3A3CFA98-C356-5A7E-829D-DF309E5D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5735" name="Line 23">
            <a:extLst>
              <a:ext uri="{FF2B5EF4-FFF2-40B4-BE49-F238E27FC236}">
                <a16:creationId xmlns:a16="http://schemas.microsoft.com/office/drawing/2014/main" id="{A0BA3D2B-36E5-604F-C0A0-522EB6F1A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6" name="Line 24">
            <a:extLst>
              <a:ext uri="{FF2B5EF4-FFF2-40B4-BE49-F238E27FC236}">
                <a16:creationId xmlns:a16="http://schemas.microsoft.com/office/drawing/2014/main" id="{067BD598-9572-767E-BAD5-F5AA7B5A4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7" name="Line 25">
            <a:extLst>
              <a:ext uri="{FF2B5EF4-FFF2-40B4-BE49-F238E27FC236}">
                <a16:creationId xmlns:a16="http://schemas.microsoft.com/office/drawing/2014/main" id="{703209E6-8D28-CB69-EB58-24118D33D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8" name="Line 26">
            <a:extLst>
              <a:ext uri="{FF2B5EF4-FFF2-40B4-BE49-F238E27FC236}">
                <a16:creationId xmlns:a16="http://schemas.microsoft.com/office/drawing/2014/main" id="{4D73FC20-6B4B-68DC-5AB4-1455E8C81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9" name="Line 27">
            <a:extLst>
              <a:ext uri="{FF2B5EF4-FFF2-40B4-BE49-F238E27FC236}">
                <a16:creationId xmlns:a16="http://schemas.microsoft.com/office/drawing/2014/main" id="{898A00EF-E70A-C875-896F-ECDD1C2E0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8BF338F5-A2CA-D7F0-4D41-7977F26C4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E5018A3-6E58-505E-E8BB-1A44DAC15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75903AA9-9642-DE9A-D6BA-BE05750B8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AC55BA36-9AC1-68AA-4628-437631E45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741D4C9C-7730-2AEF-4ABF-15C54DF7D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Rectangle 33">
            <a:extLst>
              <a:ext uri="{FF2B5EF4-FFF2-40B4-BE49-F238E27FC236}">
                <a16:creationId xmlns:a16="http://schemas.microsoft.com/office/drawing/2014/main" id="{58CF0504-7591-B9C3-6D9D-1F98EAA73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6" name="Text Box 34">
            <a:extLst>
              <a:ext uri="{FF2B5EF4-FFF2-40B4-BE49-F238E27FC236}">
                <a16:creationId xmlns:a16="http://schemas.microsoft.com/office/drawing/2014/main" id="{8076D975-8775-DF50-355D-8EC44FD6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76445FB-455B-01E8-3B3A-7EA28D9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AEF-CFA9-48E5-9AB5-1AC491CE24B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7E532079-6827-CAF4-0665-EA964EF5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8E58DD6F-5B54-4E25-D8BC-11225C94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1 writes to x, setting it to 21660</a:t>
            </a:r>
          </a:p>
        </p:txBody>
      </p: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535B6345-766C-4995-1A18-10AC5721730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414207E4-A223-D13E-EE1E-DB5F12A5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4E52FB3-567D-0CE8-BDBF-3794BDB8F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09102442-4C5B-5ACA-8A40-7D05383A43F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6D29DE66-8484-DD50-62F2-C30F024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87E995C-A164-507B-1AD4-339386C7D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75A88B7A-E2E1-5919-3A60-30D680EAAED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8F7A308A-153A-45EF-AAF7-2A9B7756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0189ACA0-49B2-D87E-B1C5-8B889129F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160428AA-A2F4-E8BE-DE3F-B00FEAF5C84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019583CF-2F89-FB80-E80E-902A4012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BE9C68C4-45E1-57F9-C88E-7A5B44BE4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6754" name="Text Box 18">
            <a:extLst>
              <a:ext uri="{FF2B5EF4-FFF2-40B4-BE49-F238E27FC236}">
                <a16:creationId xmlns:a16="http://schemas.microsoft.com/office/drawing/2014/main" id="{967F5B35-8B78-E031-B2FC-E73D4AFB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6755" name="Text Box 19">
            <a:extLst>
              <a:ext uri="{FF2B5EF4-FFF2-40B4-BE49-F238E27FC236}">
                <a16:creationId xmlns:a16="http://schemas.microsoft.com/office/drawing/2014/main" id="{85B2C75A-3A43-E1F2-FB89-708B31AC9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x=15213</a:t>
            </a:r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38379868-06B0-CA37-08C5-77172AB5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6757" name="Text Box 21">
            <a:extLst>
              <a:ext uri="{FF2B5EF4-FFF2-40B4-BE49-F238E27FC236}">
                <a16:creationId xmlns:a16="http://schemas.microsoft.com/office/drawing/2014/main" id="{E9AF17AE-9908-D404-47C0-E4CB2F42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6758" name="Text Box 22">
            <a:extLst>
              <a:ext uri="{FF2B5EF4-FFF2-40B4-BE49-F238E27FC236}">
                <a16:creationId xmlns:a16="http://schemas.microsoft.com/office/drawing/2014/main" id="{DAA53A6B-C189-36B4-405C-1A782F1B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6759" name="Line 23">
            <a:extLst>
              <a:ext uri="{FF2B5EF4-FFF2-40B4-BE49-F238E27FC236}">
                <a16:creationId xmlns:a16="http://schemas.microsoft.com/office/drawing/2014/main" id="{09D8CD49-274E-4DF8-F221-0894BE976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0" name="Line 24">
            <a:extLst>
              <a:ext uri="{FF2B5EF4-FFF2-40B4-BE49-F238E27FC236}">
                <a16:creationId xmlns:a16="http://schemas.microsoft.com/office/drawing/2014/main" id="{A3BDC7D3-F709-A2C0-F2DD-072BA4E65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1" name="Line 25">
            <a:extLst>
              <a:ext uri="{FF2B5EF4-FFF2-40B4-BE49-F238E27FC236}">
                <a16:creationId xmlns:a16="http://schemas.microsoft.com/office/drawing/2014/main" id="{D54A2C02-10A1-039D-00AA-E92FF57C3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2" name="Line 26">
            <a:extLst>
              <a:ext uri="{FF2B5EF4-FFF2-40B4-BE49-F238E27FC236}">
                <a16:creationId xmlns:a16="http://schemas.microsoft.com/office/drawing/2014/main" id="{785E6C85-AD2E-F33B-6F0A-CF18AEC51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3" name="Line 27">
            <a:extLst>
              <a:ext uri="{FF2B5EF4-FFF2-40B4-BE49-F238E27FC236}">
                <a16:creationId xmlns:a16="http://schemas.microsoft.com/office/drawing/2014/main" id="{E1F7F399-4473-00EF-671E-BBD728AF4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93B13A38-620F-FAB6-5F6D-82182B191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A753676F-442E-8902-8086-CB1126C89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E9F0E25-DAD1-06C2-D788-8C9C012FD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A1F8EDE6-CB59-CB2E-2C95-4702FC4E2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43659133-1BBA-EFDF-8BFB-E528618AB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Rectangle 33">
            <a:extLst>
              <a:ext uri="{FF2B5EF4-FFF2-40B4-BE49-F238E27FC236}">
                <a16:creationId xmlns:a16="http://schemas.microsoft.com/office/drawing/2014/main" id="{262C223A-A325-8BD8-4552-0A242EE7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16770" name="Text Box 34">
            <a:extLst>
              <a:ext uri="{FF2B5EF4-FFF2-40B4-BE49-F238E27FC236}">
                <a16:creationId xmlns:a16="http://schemas.microsoft.com/office/drawing/2014/main" id="{4910AF00-AEDB-336C-A84E-6E4BD003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  <p:sp>
        <p:nvSpPr>
          <p:cNvPr id="116771" name="AutoShape 35">
            <a:extLst>
              <a:ext uri="{FF2B5EF4-FFF2-40B4-BE49-F238E27FC236}">
                <a16:creationId xmlns:a16="http://schemas.microsoft.com/office/drawing/2014/main" id="{B7F2038A-6BEB-6203-7966-54F997CC72DA}"/>
              </a:ext>
            </a:extLst>
          </p:cNvPr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Text Box 36">
            <a:extLst>
              <a:ext uri="{FF2B5EF4-FFF2-40B4-BE49-F238E27FC236}">
                <a16:creationId xmlns:a16="http://schemas.microsoft.com/office/drawing/2014/main" id="{4B57A1A0-F06F-0A8D-E542-90BC51BB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assuming </a:t>
            </a:r>
            <a:br>
              <a:rPr lang="en-US" altLang="en-US"/>
            </a:br>
            <a:r>
              <a:rPr lang="en-US" altLang="en-US"/>
              <a:t>write-through </a:t>
            </a:r>
            <a:br>
              <a:rPr lang="en-US" altLang="en-US"/>
            </a:br>
            <a:r>
              <a:rPr lang="en-US" altLang="en-US"/>
              <a:t>caches</a:t>
            </a: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D8D31BC7-0209-05C3-94C2-CD62114FD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Line 38">
            <a:extLst>
              <a:ext uri="{FF2B5EF4-FFF2-40B4-BE49-F238E27FC236}">
                <a16:creationId xmlns:a16="http://schemas.microsoft.com/office/drawing/2014/main" id="{0544E6C3-36CA-8CF5-3F59-353751CC6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D46C1560-A72F-DDB9-6A73-C2153214F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INVALIDATED</a:t>
            </a:r>
          </a:p>
        </p:txBody>
      </p:sp>
      <p:sp>
        <p:nvSpPr>
          <p:cNvPr id="116777" name="Freeform 41">
            <a:extLst>
              <a:ext uri="{FF2B5EF4-FFF2-40B4-BE49-F238E27FC236}">
                <a16:creationId xmlns:a16="http://schemas.microsoft.com/office/drawing/2014/main" id="{1986897C-5DA4-88B4-AAAD-13728C9343D4}"/>
              </a:ext>
            </a:extLst>
          </p:cNvPr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D70CC607-B0A4-C5F3-9C79-D856754D6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sends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invalidation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request</a:t>
            </a:r>
          </a:p>
        </p:txBody>
      </p:sp>
      <p:sp>
        <p:nvSpPr>
          <p:cNvPr id="116779" name="Freeform 43">
            <a:extLst>
              <a:ext uri="{FF2B5EF4-FFF2-40B4-BE49-F238E27FC236}">
                <a16:creationId xmlns:a16="http://schemas.microsoft.com/office/drawing/2014/main" id="{D14F0519-16B9-7466-8DBF-D84E96644CDE}"/>
              </a:ext>
            </a:extLst>
          </p:cNvPr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 cap="flat" cmpd="sng">
            <a:solidFill>
              <a:srgbClr val="996633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71D236BF-A038-A289-0555-3A12B2E6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6633"/>
                </a:solidFill>
              </a:rPr>
              <a:t>inter-core</a:t>
            </a:r>
            <a:br>
              <a:rPr lang="en-US" altLang="en-US">
                <a:solidFill>
                  <a:srgbClr val="996633"/>
                </a:solidFill>
              </a:rPr>
            </a:br>
            <a:r>
              <a:rPr lang="en-US" altLang="en-US">
                <a:solidFill>
                  <a:srgbClr val="996633"/>
                </a:solidFill>
              </a:rPr>
              <a:t>bus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63EB510-8606-7837-8B64-85FCB31D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E9A8-54BD-4FE6-A9A2-00B984F5D38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8CF64F78-DBDE-2C2E-4E12-AF477509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542BBC53-EC42-D1E1-F4EF-FA7D7AE5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  After invalidation:</a:t>
            </a:r>
          </a:p>
        </p:txBody>
      </p:sp>
      <p:grpSp>
        <p:nvGrpSpPr>
          <p:cNvPr id="210948" name="Group 4">
            <a:extLst>
              <a:ext uri="{FF2B5EF4-FFF2-40B4-BE49-F238E27FC236}">
                <a16:creationId xmlns:a16="http://schemas.microsoft.com/office/drawing/2014/main" id="{BD57696C-097E-2FC3-010C-24EBEC3EA42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10949" name="Oval 5">
              <a:extLst>
                <a:ext uri="{FF2B5EF4-FFF2-40B4-BE49-F238E27FC236}">
                  <a16:creationId xmlns:a16="http://schemas.microsoft.com/office/drawing/2014/main" id="{A1CEE811-A32A-379E-F6F3-A704082D8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0" name="Text Box 6">
              <a:extLst>
                <a:ext uri="{FF2B5EF4-FFF2-40B4-BE49-F238E27FC236}">
                  <a16:creationId xmlns:a16="http://schemas.microsoft.com/office/drawing/2014/main" id="{C5459528-A736-A9FC-F8EF-478BCDF58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210951" name="Group 7">
            <a:extLst>
              <a:ext uri="{FF2B5EF4-FFF2-40B4-BE49-F238E27FC236}">
                <a16:creationId xmlns:a16="http://schemas.microsoft.com/office/drawing/2014/main" id="{F8A9A765-E641-7E33-C9C7-66B0844FF8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10952" name="Oval 8">
              <a:extLst>
                <a:ext uri="{FF2B5EF4-FFF2-40B4-BE49-F238E27FC236}">
                  <a16:creationId xmlns:a16="http://schemas.microsoft.com/office/drawing/2014/main" id="{81762ABF-5691-7805-7AA1-28EBC028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>
              <a:extLst>
                <a:ext uri="{FF2B5EF4-FFF2-40B4-BE49-F238E27FC236}">
                  <a16:creationId xmlns:a16="http://schemas.microsoft.com/office/drawing/2014/main" id="{330F7F42-1487-2F49-EF1F-BCB85ABAD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210954" name="Group 10">
            <a:extLst>
              <a:ext uri="{FF2B5EF4-FFF2-40B4-BE49-F238E27FC236}">
                <a16:creationId xmlns:a16="http://schemas.microsoft.com/office/drawing/2014/main" id="{F1329517-A5B0-489F-E32A-ACF7B3D357A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10955" name="Oval 11">
              <a:extLst>
                <a:ext uri="{FF2B5EF4-FFF2-40B4-BE49-F238E27FC236}">
                  <a16:creationId xmlns:a16="http://schemas.microsoft.com/office/drawing/2014/main" id="{00F23FD8-6334-B3EA-FDD1-1C00F887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6" name="Text Box 12">
              <a:extLst>
                <a:ext uri="{FF2B5EF4-FFF2-40B4-BE49-F238E27FC236}">
                  <a16:creationId xmlns:a16="http://schemas.microsoft.com/office/drawing/2014/main" id="{98B68759-8029-6781-F81E-F4DD9D2D3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210957" name="Group 13">
            <a:extLst>
              <a:ext uri="{FF2B5EF4-FFF2-40B4-BE49-F238E27FC236}">
                <a16:creationId xmlns:a16="http://schemas.microsoft.com/office/drawing/2014/main" id="{9D74F8C4-52B0-3701-8D1F-B6623420B58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10958" name="Oval 14">
              <a:extLst>
                <a:ext uri="{FF2B5EF4-FFF2-40B4-BE49-F238E27FC236}">
                  <a16:creationId xmlns:a16="http://schemas.microsoft.com/office/drawing/2014/main" id="{5E356E1E-0915-956B-C1D1-351BAB9A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Text Box 15">
              <a:extLst>
                <a:ext uri="{FF2B5EF4-FFF2-40B4-BE49-F238E27FC236}">
                  <a16:creationId xmlns:a16="http://schemas.microsoft.com/office/drawing/2014/main" id="{39C64557-7B66-FBEE-66BA-86BA60A8F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210960" name="Text Box 16">
            <a:extLst>
              <a:ext uri="{FF2B5EF4-FFF2-40B4-BE49-F238E27FC236}">
                <a16:creationId xmlns:a16="http://schemas.microsoft.com/office/drawing/2014/main" id="{AE23999B-B87C-6E7B-5FEB-0B9F7301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4D8886FD-0E6D-66BE-92F0-404A5D81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5181EC11-7095-9541-19C6-6FD77005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210963" name="Text Box 19">
            <a:extLst>
              <a:ext uri="{FF2B5EF4-FFF2-40B4-BE49-F238E27FC236}">
                <a16:creationId xmlns:a16="http://schemas.microsoft.com/office/drawing/2014/main" id="{25507741-CF9D-8C8D-ED41-4689FDE4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210964" name="Text Box 20">
            <a:extLst>
              <a:ext uri="{FF2B5EF4-FFF2-40B4-BE49-F238E27FC236}">
                <a16:creationId xmlns:a16="http://schemas.microsoft.com/office/drawing/2014/main" id="{8454C940-2EC2-E09E-DDAF-B403829C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210965" name="Line 21">
            <a:extLst>
              <a:ext uri="{FF2B5EF4-FFF2-40B4-BE49-F238E27FC236}">
                <a16:creationId xmlns:a16="http://schemas.microsoft.com/office/drawing/2014/main" id="{C6AAEE54-BD09-207C-BA03-C1A826E8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6" name="Line 22">
            <a:extLst>
              <a:ext uri="{FF2B5EF4-FFF2-40B4-BE49-F238E27FC236}">
                <a16:creationId xmlns:a16="http://schemas.microsoft.com/office/drawing/2014/main" id="{52C79258-4BBE-D88A-EB92-9725C3940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7" name="Line 23">
            <a:extLst>
              <a:ext uri="{FF2B5EF4-FFF2-40B4-BE49-F238E27FC236}">
                <a16:creationId xmlns:a16="http://schemas.microsoft.com/office/drawing/2014/main" id="{1F8C3F48-4F6E-598C-47E1-BC968EB8B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8" name="Line 24">
            <a:extLst>
              <a:ext uri="{FF2B5EF4-FFF2-40B4-BE49-F238E27FC236}">
                <a16:creationId xmlns:a16="http://schemas.microsoft.com/office/drawing/2014/main" id="{8CC67965-92B4-8AE9-63A7-50385C746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9" name="Line 25">
            <a:extLst>
              <a:ext uri="{FF2B5EF4-FFF2-40B4-BE49-F238E27FC236}">
                <a16:creationId xmlns:a16="http://schemas.microsoft.com/office/drawing/2014/main" id="{EC5D2426-4FF8-167B-6D21-ABC9668B9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0" name="Line 26">
            <a:extLst>
              <a:ext uri="{FF2B5EF4-FFF2-40B4-BE49-F238E27FC236}">
                <a16:creationId xmlns:a16="http://schemas.microsoft.com/office/drawing/2014/main" id="{F5D417DC-4A4C-2DBE-13C3-11F527714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1" name="Line 27">
            <a:extLst>
              <a:ext uri="{FF2B5EF4-FFF2-40B4-BE49-F238E27FC236}">
                <a16:creationId xmlns:a16="http://schemas.microsoft.com/office/drawing/2014/main" id="{74D8665F-EE6B-B8C5-A163-F1E04A03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2" name="Line 28">
            <a:extLst>
              <a:ext uri="{FF2B5EF4-FFF2-40B4-BE49-F238E27FC236}">
                <a16:creationId xmlns:a16="http://schemas.microsoft.com/office/drawing/2014/main" id="{12578229-0AB0-D837-DC56-730848FCB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3" name="Line 29">
            <a:extLst>
              <a:ext uri="{FF2B5EF4-FFF2-40B4-BE49-F238E27FC236}">
                <a16:creationId xmlns:a16="http://schemas.microsoft.com/office/drawing/2014/main" id="{B24FE35C-F337-A366-9612-FBF9075CB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4" name="Line 30">
            <a:extLst>
              <a:ext uri="{FF2B5EF4-FFF2-40B4-BE49-F238E27FC236}">
                <a16:creationId xmlns:a16="http://schemas.microsoft.com/office/drawing/2014/main" id="{BEA461CC-8C6C-74BA-86DE-6DEA87E9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75" name="Rectangle 31">
            <a:extLst>
              <a:ext uri="{FF2B5EF4-FFF2-40B4-BE49-F238E27FC236}">
                <a16:creationId xmlns:a16="http://schemas.microsoft.com/office/drawing/2014/main" id="{2232A125-56A2-C9BD-E688-987FAE3D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76" name="Text Box 32">
            <a:extLst>
              <a:ext uri="{FF2B5EF4-FFF2-40B4-BE49-F238E27FC236}">
                <a16:creationId xmlns:a16="http://schemas.microsoft.com/office/drawing/2014/main" id="{337128A5-CF01-9E16-23AE-52B2A69E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9FE72B0-F5E4-247C-CB1D-F150896C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D70-B0E9-4EF8-872F-2E6F7870AD3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8AA095CB-D8FB-67D8-823B-43108953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The cache coherence problem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1BD50281-5CC7-A5F0-2C68-6AF50813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Core 2 reads x. Cache misses,</a:t>
            </a:r>
            <a:r>
              <a:rPr lang="en-US" altLang="en-US" sz="2000"/>
              <a:t> </a:t>
            </a:r>
            <a:r>
              <a:rPr lang="en-US" altLang="en-US" sz="2800"/>
              <a:t>and loads the new copy.</a:t>
            </a:r>
          </a:p>
        </p:txBody>
      </p: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9B1A9D97-228F-A959-03F7-FF561C88F01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3A878CEE-87C6-FE0E-B3B3-6AD4C6FB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D97DECAA-1EE1-45FF-3E64-874926F95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055A15BA-081F-AB17-8D69-665B187397E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E4D19E93-9208-0465-6C62-F16581128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7CD4EF7A-A933-5DDC-F174-0E3D4CD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C6491AD6-A865-4711-EF9C-0F8E65B06DA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01626653-6AC6-139D-830A-1AD8A5E0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BEB219D0-F362-F054-0FBE-4CCEBA622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ED5D37F5-628A-9D90-34D5-A691E14D932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5C1524D3-3C6B-1186-C840-29A8FC106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459981A7-A0B8-1415-7A07-AC741699D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17778" name="Text Box 18">
            <a:extLst>
              <a:ext uri="{FF2B5EF4-FFF2-40B4-BE49-F238E27FC236}">
                <a16:creationId xmlns:a16="http://schemas.microsoft.com/office/drawing/2014/main" id="{8D11899C-5340-D044-1980-A60D31953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7779" name="Text Box 19">
            <a:extLst>
              <a:ext uri="{FF2B5EF4-FFF2-40B4-BE49-F238E27FC236}">
                <a16:creationId xmlns:a16="http://schemas.microsoft.com/office/drawing/2014/main" id="{82DD356C-ABAE-E0A4-A864-793400E1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  <a:endParaRPr lang="en-US" altLang="en-US"/>
          </a:p>
        </p:txBody>
      </p:sp>
      <p:sp>
        <p:nvSpPr>
          <p:cNvPr id="117780" name="Text Box 20">
            <a:extLst>
              <a:ext uri="{FF2B5EF4-FFF2-40B4-BE49-F238E27FC236}">
                <a16:creationId xmlns:a16="http://schemas.microsoft.com/office/drawing/2014/main" id="{31AC93CB-C111-C807-9931-997636BA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7781" name="Text Box 21">
            <a:extLst>
              <a:ext uri="{FF2B5EF4-FFF2-40B4-BE49-F238E27FC236}">
                <a16:creationId xmlns:a16="http://schemas.microsoft.com/office/drawing/2014/main" id="{7D72679A-3C26-177B-0762-57BE003C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17782" name="Text Box 22">
            <a:extLst>
              <a:ext uri="{FF2B5EF4-FFF2-40B4-BE49-F238E27FC236}">
                <a16:creationId xmlns:a16="http://schemas.microsoft.com/office/drawing/2014/main" id="{F8AE7825-CC85-F3AF-7F71-ADDB01E4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17783" name="Line 23">
            <a:extLst>
              <a:ext uri="{FF2B5EF4-FFF2-40B4-BE49-F238E27FC236}">
                <a16:creationId xmlns:a16="http://schemas.microsoft.com/office/drawing/2014/main" id="{C9ECE80F-88AE-D3EF-ECD7-360E727CA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4" name="Line 24">
            <a:extLst>
              <a:ext uri="{FF2B5EF4-FFF2-40B4-BE49-F238E27FC236}">
                <a16:creationId xmlns:a16="http://schemas.microsoft.com/office/drawing/2014/main" id="{F2E92785-6DB1-7CB8-5378-872E980B2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5" name="Line 25">
            <a:extLst>
              <a:ext uri="{FF2B5EF4-FFF2-40B4-BE49-F238E27FC236}">
                <a16:creationId xmlns:a16="http://schemas.microsoft.com/office/drawing/2014/main" id="{A0237803-A2A8-18A6-EA87-CDDB34792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6" name="Line 26">
            <a:extLst>
              <a:ext uri="{FF2B5EF4-FFF2-40B4-BE49-F238E27FC236}">
                <a16:creationId xmlns:a16="http://schemas.microsoft.com/office/drawing/2014/main" id="{2DD815E3-30D2-5694-FEFC-8A4C538C3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C9D44E47-02FD-0D57-E4C7-4378419B5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7904FED3-2DB5-3D8E-B020-A30B7C922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9CBA378-7670-6583-5516-A8693AC38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C7C377DE-1B04-7C66-884B-511F7617F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BADECED5-A569-4DFF-2782-731CA0A83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49893D2A-EF24-8B19-6E03-9D0B95612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Rectangle 33">
            <a:extLst>
              <a:ext uri="{FF2B5EF4-FFF2-40B4-BE49-F238E27FC236}">
                <a16:creationId xmlns:a16="http://schemas.microsoft.com/office/drawing/2014/main" id="{CF2E70C6-F521-FA31-970F-56229ECA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4" name="Text Box 34">
            <a:extLst>
              <a:ext uri="{FF2B5EF4-FFF2-40B4-BE49-F238E27FC236}">
                <a16:creationId xmlns:a16="http://schemas.microsoft.com/office/drawing/2014/main" id="{B4666C0B-DA3A-5CBC-C089-6C2B9BF3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D317B5C-BDB3-9C49-1683-E957DDD1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FAFC-2059-4906-8981-044398D1A6A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586C9B4-3A91-3171-2865-1473E856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/>
              <a:t>Alternative to invalidate protocol: update protocol</a:t>
            </a:r>
            <a:endParaRPr lang="en-US" altLang="en-US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982CA0A-92C7-1512-146B-EFB4ADE26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Core 1 writes x=21660:</a:t>
            </a:r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CE38B29B-3886-E6DF-629A-DC377717F7E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145413" name="Oval 5">
              <a:extLst>
                <a:ext uri="{FF2B5EF4-FFF2-40B4-BE49-F238E27FC236}">
                  <a16:creationId xmlns:a16="http://schemas.microsoft.com/office/drawing/2014/main" id="{ECC5DE58-C7D7-3C14-C08E-631D170B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4" name="Text Box 6">
              <a:extLst>
                <a:ext uri="{FF2B5EF4-FFF2-40B4-BE49-F238E27FC236}">
                  <a16:creationId xmlns:a16="http://schemas.microsoft.com/office/drawing/2014/main" id="{D73FC119-5A81-3E62-1AFC-69CBAF107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1</a:t>
              </a:r>
            </a:p>
          </p:txBody>
        </p:sp>
      </p:grpSp>
      <p:grpSp>
        <p:nvGrpSpPr>
          <p:cNvPr id="145415" name="Group 7">
            <a:extLst>
              <a:ext uri="{FF2B5EF4-FFF2-40B4-BE49-F238E27FC236}">
                <a16:creationId xmlns:a16="http://schemas.microsoft.com/office/drawing/2014/main" id="{2A11A501-DFC2-286C-608F-AC23EDABB22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145416" name="Oval 8">
              <a:extLst>
                <a:ext uri="{FF2B5EF4-FFF2-40B4-BE49-F238E27FC236}">
                  <a16:creationId xmlns:a16="http://schemas.microsoft.com/office/drawing/2014/main" id="{BD3CA055-CC81-4BB4-26B6-6474BD345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Text Box 9">
              <a:extLst>
                <a:ext uri="{FF2B5EF4-FFF2-40B4-BE49-F238E27FC236}">
                  <a16:creationId xmlns:a16="http://schemas.microsoft.com/office/drawing/2014/main" id="{E8566C7F-A7D7-3049-74D4-077FAD945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2</a:t>
              </a:r>
            </a:p>
          </p:txBody>
        </p:sp>
      </p:grpSp>
      <p:grpSp>
        <p:nvGrpSpPr>
          <p:cNvPr id="145418" name="Group 10">
            <a:extLst>
              <a:ext uri="{FF2B5EF4-FFF2-40B4-BE49-F238E27FC236}">
                <a16:creationId xmlns:a16="http://schemas.microsoft.com/office/drawing/2014/main" id="{971E90CA-5EC0-F181-359A-8094634E3FE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145419" name="Oval 11">
              <a:extLst>
                <a:ext uri="{FF2B5EF4-FFF2-40B4-BE49-F238E27FC236}">
                  <a16:creationId xmlns:a16="http://schemas.microsoft.com/office/drawing/2014/main" id="{0DBA16D0-C4D7-F94E-4D43-AFBCA3BF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Text Box 12">
              <a:extLst>
                <a:ext uri="{FF2B5EF4-FFF2-40B4-BE49-F238E27FC236}">
                  <a16:creationId xmlns:a16="http://schemas.microsoft.com/office/drawing/2014/main" id="{24EE984B-CC8D-DB88-7626-E9FA7FE19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3</a:t>
              </a:r>
            </a:p>
          </p:txBody>
        </p:sp>
      </p:grpSp>
      <p:grpSp>
        <p:nvGrpSpPr>
          <p:cNvPr id="145421" name="Group 13">
            <a:extLst>
              <a:ext uri="{FF2B5EF4-FFF2-40B4-BE49-F238E27FC236}">
                <a16:creationId xmlns:a16="http://schemas.microsoft.com/office/drawing/2014/main" id="{B46A1C88-75A2-E759-BBA7-57C84063F06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145422" name="Oval 14">
              <a:extLst>
                <a:ext uri="{FF2B5EF4-FFF2-40B4-BE49-F238E27FC236}">
                  <a16:creationId xmlns:a16="http://schemas.microsoft.com/office/drawing/2014/main" id="{EB5809E8-DCE7-CD10-133A-4D6DF0497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Text Box 15">
              <a:extLst>
                <a:ext uri="{FF2B5EF4-FFF2-40B4-BE49-F238E27FC236}">
                  <a16:creationId xmlns:a16="http://schemas.microsoft.com/office/drawing/2014/main" id="{056469AC-1BAF-743B-791B-E63D2036B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Core 4</a:t>
              </a:r>
            </a:p>
          </p:txBody>
        </p:sp>
      </p:grp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FBFC0251-BE4F-A564-C124-B9131346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45425" name="Text Box 17">
            <a:extLst>
              <a:ext uri="{FF2B5EF4-FFF2-40B4-BE49-F238E27FC236}">
                <a16:creationId xmlns:a16="http://schemas.microsoft.com/office/drawing/2014/main" id="{BF19E1EF-D110-34FA-F034-40DE844C1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</a:t>
            </a:r>
            <a:r>
              <a:rPr lang="en-US" altLang="en-US">
                <a:solidFill>
                  <a:srgbClr val="FF3300"/>
                </a:solidFill>
              </a:rPr>
              <a:t>21660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45426" name="Text Box 18">
            <a:extLst>
              <a:ext uri="{FF2B5EF4-FFF2-40B4-BE49-F238E27FC236}">
                <a16:creationId xmlns:a16="http://schemas.microsoft.com/office/drawing/2014/main" id="{E1B2E7CC-8B46-23A6-617A-5E943E02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45427" name="Text Box 19">
            <a:extLst>
              <a:ext uri="{FF2B5EF4-FFF2-40B4-BE49-F238E27FC236}">
                <a16:creationId xmlns:a16="http://schemas.microsoft.com/office/drawing/2014/main" id="{C6BB7815-DAE9-16E8-EC78-A2BA8627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One or more </a:t>
            </a:r>
            <a:br>
              <a:rPr lang="en-US" altLang="en-US"/>
            </a:br>
            <a:r>
              <a:rPr lang="en-US" altLang="en-US"/>
              <a:t>levels of </a:t>
            </a:r>
            <a:br>
              <a:rPr lang="en-US" altLang="en-US"/>
            </a:br>
            <a:r>
              <a:rPr lang="en-US" altLang="en-US"/>
              <a:t>cache</a:t>
            </a:r>
          </a:p>
          <a:p>
            <a:pPr algn="ctr"/>
            <a:endParaRPr lang="en-US" altLang="en-US"/>
          </a:p>
        </p:txBody>
      </p:sp>
      <p:sp>
        <p:nvSpPr>
          <p:cNvPr id="145428" name="Text Box 20">
            <a:extLst>
              <a:ext uri="{FF2B5EF4-FFF2-40B4-BE49-F238E27FC236}">
                <a16:creationId xmlns:a16="http://schemas.microsoft.com/office/drawing/2014/main" id="{C3229AA9-0F6B-FAD7-6164-D4D38C5D0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Main memory</a:t>
            </a:r>
          </a:p>
          <a:p>
            <a:pPr algn="ctr"/>
            <a:r>
              <a:rPr lang="en-US" altLang="en-US">
                <a:solidFill>
                  <a:srgbClr val="0000FF"/>
                </a:solidFill>
              </a:rPr>
              <a:t>x=21660</a:t>
            </a:r>
          </a:p>
        </p:txBody>
      </p:sp>
      <p:sp>
        <p:nvSpPr>
          <p:cNvPr id="145429" name="Line 21">
            <a:extLst>
              <a:ext uri="{FF2B5EF4-FFF2-40B4-BE49-F238E27FC236}">
                <a16:creationId xmlns:a16="http://schemas.microsoft.com/office/drawing/2014/main" id="{981CC69B-306C-7873-227D-712FD4F3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0" name="Line 22">
            <a:extLst>
              <a:ext uri="{FF2B5EF4-FFF2-40B4-BE49-F238E27FC236}">
                <a16:creationId xmlns:a16="http://schemas.microsoft.com/office/drawing/2014/main" id="{FB383E84-25D1-5102-ABC4-20A365DA8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1" name="Line 23">
            <a:extLst>
              <a:ext uri="{FF2B5EF4-FFF2-40B4-BE49-F238E27FC236}">
                <a16:creationId xmlns:a16="http://schemas.microsoft.com/office/drawing/2014/main" id="{90993145-1BE9-4F5B-4507-C23DFD62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2" name="Line 24">
            <a:extLst>
              <a:ext uri="{FF2B5EF4-FFF2-40B4-BE49-F238E27FC236}">
                <a16:creationId xmlns:a16="http://schemas.microsoft.com/office/drawing/2014/main" id="{B011F461-8E68-BCDD-B084-1C99827AE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3" name="Line 25">
            <a:extLst>
              <a:ext uri="{FF2B5EF4-FFF2-40B4-BE49-F238E27FC236}">
                <a16:creationId xmlns:a16="http://schemas.microsoft.com/office/drawing/2014/main" id="{57467DBE-ABBE-E752-E23C-6DBFB6956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4" name="Line 26">
            <a:extLst>
              <a:ext uri="{FF2B5EF4-FFF2-40B4-BE49-F238E27FC236}">
                <a16:creationId xmlns:a16="http://schemas.microsoft.com/office/drawing/2014/main" id="{7A81FEB5-7C53-5E31-28E1-B1BCD6C88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5" name="Line 27">
            <a:extLst>
              <a:ext uri="{FF2B5EF4-FFF2-40B4-BE49-F238E27FC236}">
                <a16:creationId xmlns:a16="http://schemas.microsoft.com/office/drawing/2014/main" id="{B11FEDC6-2095-9FD0-0F69-67F868410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6" name="Line 28">
            <a:extLst>
              <a:ext uri="{FF2B5EF4-FFF2-40B4-BE49-F238E27FC236}">
                <a16:creationId xmlns:a16="http://schemas.microsoft.com/office/drawing/2014/main" id="{02CC6BF7-3CE4-E02B-6882-2615630C8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7" name="Line 29">
            <a:extLst>
              <a:ext uri="{FF2B5EF4-FFF2-40B4-BE49-F238E27FC236}">
                <a16:creationId xmlns:a16="http://schemas.microsoft.com/office/drawing/2014/main" id="{9341253F-7F59-2A4E-150E-96A1B3B84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8" name="Line 30">
            <a:extLst>
              <a:ext uri="{FF2B5EF4-FFF2-40B4-BE49-F238E27FC236}">
                <a16:creationId xmlns:a16="http://schemas.microsoft.com/office/drawing/2014/main" id="{ECFEEE56-912A-1C54-A81C-BBA8E5A2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39" name="Rectangle 31">
            <a:extLst>
              <a:ext uri="{FF2B5EF4-FFF2-40B4-BE49-F238E27FC236}">
                <a16:creationId xmlns:a16="http://schemas.microsoft.com/office/drawing/2014/main" id="{A8380F4C-130B-ED3C-53B3-FE6222E5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45440" name="Text Box 32">
            <a:extLst>
              <a:ext uri="{FF2B5EF4-FFF2-40B4-BE49-F238E27FC236}">
                <a16:creationId xmlns:a16="http://schemas.microsoft.com/office/drawing/2014/main" id="{02CDC7C2-D39B-4568-5025-F472121C9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>
                <a:solidFill>
                  <a:srgbClr val="008000"/>
                </a:solidFill>
              </a:rPr>
              <a:t>multi-core chip</a:t>
            </a:r>
          </a:p>
        </p:txBody>
      </p:sp>
      <p:sp>
        <p:nvSpPr>
          <p:cNvPr id="145441" name="AutoShape 33">
            <a:extLst>
              <a:ext uri="{FF2B5EF4-FFF2-40B4-BE49-F238E27FC236}">
                <a16:creationId xmlns:a16="http://schemas.microsoft.com/office/drawing/2014/main" id="{90E1452F-0AF7-0935-029C-52C945CE01B2}"/>
              </a:ext>
            </a:extLst>
          </p:cNvPr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Text Box 34">
            <a:extLst>
              <a:ext uri="{FF2B5EF4-FFF2-40B4-BE49-F238E27FC236}">
                <a16:creationId xmlns:a16="http://schemas.microsoft.com/office/drawing/2014/main" id="{50502F38-43B7-03DB-0904-1322D3A8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assuming </a:t>
            </a:r>
            <a:br>
              <a:rPr lang="en-US" altLang="en-US"/>
            </a:br>
            <a:r>
              <a:rPr lang="en-US" altLang="en-US"/>
              <a:t>write-through </a:t>
            </a:r>
            <a:br>
              <a:rPr lang="en-US" altLang="en-US"/>
            </a:br>
            <a:r>
              <a:rPr lang="en-US" altLang="en-US"/>
              <a:t>caches</a:t>
            </a:r>
          </a:p>
        </p:txBody>
      </p:sp>
      <p:sp>
        <p:nvSpPr>
          <p:cNvPr id="145445" name="Text Box 37">
            <a:extLst>
              <a:ext uri="{FF2B5EF4-FFF2-40B4-BE49-F238E27FC236}">
                <a16:creationId xmlns:a16="http://schemas.microsoft.com/office/drawing/2014/main" id="{4A0E48FB-BF60-73C7-7AD2-10BE91E6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UPDATED</a:t>
            </a:r>
          </a:p>
        </p:txBody>
      </p:sp>
      <p:sp>
        <p:nvSpPr>
          <p:cNvPr id="145446" name="Freeform 38">
            <a:extLst>
              <a:ext uri="{FF2B5EF4-FFF2-40B4-BE49-F238E27FC236}">
                <a16:creationId xmlns:a16="http://schemas.microsoft.com/office/drawing/2014/main" id="{89223FC1-7E34-3F9D-8B50-15569DAB494C}"/>
              </a:ext>
            </a:extLst>
          </p:cNvPr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47" name="Text Box 39">
            <a:extLst>
              <a:ext uri="{FF2B5EF4-FFF2-40B4-BE49-F238E27FC236}">
                <a16:creationId xmlns:a16="http://schemas.microsoft.com/office/drawing/2014/main" id="{01ABDBCF-D69B-AA71-04F5-0BE8A9393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broadcasts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updated</a:t>
            </a:r>
            <a:br>
              <a:rPr lang="en-US" altLang="en-US">
                <a:solidFill>
                  <a:srgbClr val="FF3300"/>
                </a:solidFill>
              </a:rPr>
            </a:br>
            <a:r>
              <a:rPr lang="en-US" altLang="en-US">
                <a:solidFill>
                  <a:srgbClr val="FF3300"/>
                </a:solidFill>
              </a:rPr>
              <a:t>value</a:t>
            </a:r>
          </a:p>
        </p:txBody>
      </p:sp>
      <p:sp>
        <p:nvSpPr>
          <p:cNvPr id="145448" name="Freeform 40">
            <a:extLst>
              <a:ext uri="{FF2B5EF4-FFF2-40B4-BE49-F238E27FC236}">
                <a16:creationId xmlns:a16="http://schemas.microsoft.com/office/drawing/2014/main" id="{B685521E-0E1F-6723-9AD8-932E9302D4C9}"/>
              </a:ext>
            </a:extLst>
          </p:cNvPr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 cap="flat" cmpd="sng">
            <a:solidFill>
              <a:srgbClr val="996633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49" name="Text Box 41">
            <a:extLst>
              <a:ext uri="{FF2B5EF4-FFF2-40B4-BE49-F238E27FC236}">
                <a16:creationId xmlns:a16="http://schemas.microsoft.com/office/drawing/2014/main" id="{0B8C3A6F-8374-D0C0-ED90-4E6F75963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6633"/>
                </a:solidFill>
              </a:rPr>
              <a:t>inter-core</a:t>
            </a:r>
            <a:br>
              <a:rPr lang="en-US" altLang="en-US">
                <a:solidFill>
                  <a:srgbClr val="996633"/>
                </a:solidFill>
              </a:rPr>
            </a:br>
            <a:r>
              <a:rPr lang="en-US" altLang="en-US">
                <a:solidFill>
                  <a:srgbClr val="996633"/>
                </a:solidFill>
              </a:rPr>
              <a:t>bus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21B97B1-363A-E2A9-CF12-7E50A1D0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E242-1B78-4481-9A4E-E0859DB21B4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A8D997C4-50A9-4206-2F24-A82567558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Which do you think is better? Invalidation or update?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6BFF6923-2822-FDE9-4FE9-3E4A69016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D1F6817-33AE-E129-FDF6-AB1D31C6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B4E-B783-4A32-9A47-D0F9871B744A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4F6335D-4BFA-8F4A-959A-6750DCB9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Invalidation vs update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CC90C37F-3C94-F792-EC0D-035AD4FD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Multiple writes to the same location</a:t>
            </a:r>
          </a:p>
          <a:p>
            <a:pPr lvl="1"/>
            <a:r>
              <a:rPr lang="en-US" altLang="en-US"/>
              <a:t>invalidation: only the first time</a:t>
            </a:r>
          </a:p>
          <a:p>
            <a:pPr lvl="1"/>
            <a:r>
              <a:rPr lang="en-US" altLang="en-US"/>
              <a:t>update: must broadcast each write </a:t>
            </a:r>
            <a:br>
              <a:rPr lang="en-US" altLang="en-US"/>
            </a:br>
            <a:r>
              <a:rPr lang="en-US" altLang="en-US"/>
              <a:t>            (which includes new variable value)</a:t>
            </a:r>
          </a:p>
          <a:p>
            <a:endParaRPr lang="en-US" altLang="en-US"/>
          </a:p>
          <a:p>
            <a:r>
              <a:rPr lang="en-US" altLang="en-US"/>
              <a:t>Invalidation generally performs better:</a:t>
            </a:r>
            <a:br>
              <a:rPr lang="en-US" altLang="en-US"/>
            </a:br>
            <a:r>
              <a:rPr lang="en-US" altLang="en-US"/>
              <a:t>it generates less bus traffic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7619A60-9A4A-4CBE-5FDB-A7BB838E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C6EB-6DB6-4EA2-AE06-5A949258A64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51FD0B3D-83B7-BFD1-0CD5-D422731F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Invalidation protocols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956D417-9908-6DBD-D1A1-E1159715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This was just the basic </a:t>
            </a:r>
            <a:br>
              <a:rPr lang="en-US" altLang="en-US"/>
            </a:br>
            <a:r>
              <a:rPr lang="en-US" altLang="en-US"/>
              <a:t>invalidation protocol</a:t>
            </a:r>
          </a:p>
          <a:p>
            <a:r>
              <a:rPr lang="en-US" altLang="en-US"/>
              <a:t>More sophisticated protocols </a:t>
            </a:r>
            <a:br>
              <a:rPr lang="en-US" altLang="en-US"/>
            </a:br>
            <a:r>
              <a:rPr lang="en-US" altLang="en-US"/>
              <a:t>use extra cache state bits</a:t>
            </a:r>
          </a:p>
          <a:p>
            <a:r>
              <a:rPr lang="en-US" altLang="en-US"/>
              <a:t>MSI, MESI</a:t>
            </a:r>
            <a:br>
              <a:rPr lang="en-US" altLang="en-US"/>
            </a:br>
            <a:r>
              <a:rPr lang="en-US" altLang="en-US"/>
              <a:t>(Modified, Exclusive, Shared, Invalid)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D807143-3619-DE8F-6243-DB00691C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D805-69EF-4261-A1E5-599D57C817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BBCE841D-B4EE-719C-21D7-558628BA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Multi-core CPU chip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D533DA3-BB90-5C77-AD7B-21B2B4A4B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cores fit on a single processor socket</a:t>
            </a:r>
          </a:p>
          <a:p>
            <a:r>
              <a:rPr lang="en-US" altLang="en-US"/>
              <a:t>Also called CMP (Chip Multi-Processor)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  <p:grpSp>
        <p:nvGrpSpPr>
          <p:cNvPr id="3085" name="Group 13">
            <a:extLst>
              <a:ext uri="{FF2B5EF4-FFF2-40B4-BE49-F238E27FC236}">
                <a16:creationId xmlns:a16="http://schemas.microsoft.com/office/drawing/2014/main" id="{B859B779-2498-08DB-0C3A-B6A2304E1B1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48000"/>
            <a:ext cx="7212013" cy="3395663"/>
            <a:chOff x="672" y="1488"/>
            <a:chExt cx="4543" cy="2139"/>
          </a:xfrm>
        </p:grpSpPr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D90D19F4-78C6-9E3D-2FAB-CD3937FAC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4543" cy="213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Text Box 6">
              <a:extLst>
                <a:ext uri="{FF2B5EF4-FFF2-40B4-BE49-F238E27FC236}">
                  <a16:creationId xmlns:a16="http://schemas.microsoft.com/office/drawing/2014/main" id="{2807A478-1137-FC2F-7304-ECBCABF19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16"/>
              <a:ext cx="2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core</a:t>
              </a:r>
            </a:p>
            <a:p>
              <a:endParaRPr lang="en-US" altLang="en-US"/>
            </a:p>
            <a:p>
              <a:r>
                <a:rPr lang="en-US" altLang="en-US"/>
                <a:t>1</a:t>
              </a:r>
            </a:p>
          </p:txBody>
        </p:sp>
        <p:sp>
          <p:nvSpPr>
            <p:cNvPr id="3079" name="Text Box 7">
              <a:extLst>
                <a:ext uri="{FF2B5EF4-FFF2-40B4-BE49-F238E27FC236}">
                  <a16:creationId xmlns:a16="http://schemas.microsoft.com/office/drawing/2014/main" id="{0B6091B9-ADFF-81AD-DF78-1603A5845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016"/>
              <a:ext cx="2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core</a:t>
              </a:r>
            </a:p>
            <a:p>
              <a:endParaRPr lang="en-US" altLang="en-US"/>
            </a:p>
            <a:p>
              <a:r>
                <a:rPr lang="en-US" altLang="en-US"/>
                <a:t>2</a:t>
              </a:r>
            </a:p>
          </p:txBody>
        </p:sp>
        <p:sp>
          <p:nvSpPr>
            <p:cNvPr id="3080" name="Text Box 8">
              <a:extLst>
                <a:ext uri="{FF2B5EF4-FFF2-40B4-BE49-F238E27FC236}">
                  <a16:creationId xmlns:a16="http://schemas.microsoft.com/office/drawing/2014/main" id="{ED543189-49E3-98D8-381C-C46348834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016"/>
              <a:ext cx="2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core</a:t>
              </a:r>
            </a:p>
            <a:p>
              <a:endParaRPr lang="en-US" altLang="en-US"/>
            </a:p>
            <a:p>
              <a:r>
                <a:rPr lang="en-US" altLang="en-US"/>
                <a:t>3</a:t>
              </a:r>
            </a:p>
          </p:txBody>
        </p:sp>
        <p:sp>
          <p:nvSpPr>
            <p:cNvPr id="3081" name="Text Box 9">
              <a:extLst>
                <a:ext uri="{FF2B5EF4-FFF2-40B4-BE49-F238E27FC236}">
                  <a16:creationId xmlns:a16="http://schemas.microsoft.com/office/drawing/2014/main" id="{C28F70F5-0C96-BA84-D07A-774A49741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16"/>
              <a:ext cx="207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core</a:t>
              </a:r>
            </a:p>
            <a:p>
              <a:endParaRPr lang="en-US" altLang="en-US"/>
            </a:p>
            <a:p>
              <a:r>
                <a:rPr lang="en-US" altLang="en-US"/>
                <a:t>4</a:t>
              </a:r>
            </a:p>
          </p:txBody>
        </p:sp>
        <p:sp>
          <p:nvSpPr>
            <p:cNvPr id="3082" name="Line 10">
              <a:extLst>
                <a:ext uri="{FF2B5EF4-FFF2-40B4-BE49-F238E27FC236}">
                  <a16:creationId xmlns:a16="http://schemas.microsoft.com/office/drawing/2014/main" id="{BB5B19B1-2DC2-2758-05A3-E19D31240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1488"/>
              <a:ext cx="0" cy="2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>
              <a:extLst>
                <a:ext uri="{FF2B5EF4-FFF2-40B4-BE49-F238E27FC236}">
                  <a16:creationId xmlns:a16="http://schemas.microsoft.com/office/drawing/2014/main" id="{AB5D55C6-145A-3505-B6C5-65FBBBA12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488"/>
              <a:ext cx="8" cy="2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12">
              <a:extLst>
                <a:ext uri="{FF2B5EF4-FFF2-40B4-BE49-F238E27FC236}">
                  <a16:creationId xmlns:a16="http://schemas.microsoft.com/office/drawing/2014/main" id="{8109FE10-EDB3-B23D-0EDF-2AA4909E8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488"/>
              <a:ext cx="0" cy="2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F34A79A-5341-2AA1-8BC2-3D81849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071B-85F2-4667-AB50-818BEFDA12D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719AF05-391A-00D9-D98D-4D78162EC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for multi-core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82E87A9-2AE7-D8E7-DF24-80BA86EE0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Programmers must use threads or processes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Spread the workload across multiple cores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Write parallel algorithms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OS will map threads/processes to cores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E706A30-8702-9169-202E-1F18A94C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58AA-C621-4B54-8C10-7E91A956FF0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4239289-D214-C043-B2B7-CDAA72B01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Thread safety very important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D59959-6561-E088-F763-3DBB93AF1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/>
              <a:t>Pre-emptive context switching:</a:t>
            </a:r>
            <a:br>
              <a:rPr lang="en-US" altLang="en-US"/>
            </a:br>
            <a:r>
              <a:rPr lang="en-US" altLang="en-US"/>
              <a:t>context switch can happen AT ANY TIME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True concurrency, not just uniprocessor time-slicing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Concurrency bugs exposed much faster with multi-core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BFE5267-FC2D-1C0A-4717-A0EB4C2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822D-430E-487A-9B47-43B10EA341D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D9A1018-7E3C-D69F-0791-930880528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763000" cy="1143000"/>
          </a:xfrm>
        </p:spPr>
        <p:txBody>
          <a:bodyPr/>
          <a:lstStyle/>
          <a:p>
            <a:r>
              <a:rPr lang="en-US" altLang="en-US" sz="3600"/>
              <a:t>However: Need to use synchronization even if only time-slicing on a uniprocessor</a:t>
            </a:r>
            <a:endParaRPr lang="en-US" altLang="en-US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1EEEC7B-9C3B-4EC8-1497-6449AB2EA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counter=0;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thread1()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int temp1=counter;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counter = temp1 + 1;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thread2()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int temp2=counter;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counter = temp2 + 1;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ACD5C78-C11C-41F3-CD1A-5EC738B0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5C329-F756-474F-99CF-CF80B1DD986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C1A107C4-C77F-8157-AF4A-D0C50DE00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altLang="en-US" sz="3600"/>
              <a:t>Need to use synchronization even if only time-slicing on a uniprocessor</a:t>
            </a:r>
            <a:endParaRPr lang="en-US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1418173-7D2C-9FAA-6421-6A01D880E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temp1=counter;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counter = temp1 + 1;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temp2=counter;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counter = temp2 + 1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temp1=counter;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temp2=counter;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counter = temp1 + 1;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counter = temp2 + 1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34148" name="AutoShape 4">
            <a:extLst>
              <a:ext uri="{FF2B5EF4-FFF2-40B4-BE49-F238E27FC236}">
                <a16:creationId xmlns:a16="http://schemas.microsoft.com/office/drawing/2014/main" id="{C36FA64B-98E8-76F3-CECD-474D8E0C3A30}"/>
              </a:ext>
            </a:extLst>
          </p:cNvPr>
          <p:cNvSpPr>
            <a:spLocks/>
          </p:cNvSpPr>
          <p:nvPr/>
        </p:nvSpPr>
        <p:spPr bwMode="auto">
          <a:xfrm>
            <a:off x="4572000" y="18288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AutoShape 5">
            <a:extLst>
              <a:ext uri="{FF2B5EF4-FFF2-40B4-BE49-F238E27FC236}">
                <a16:creationId xmlns:a16="http://schemas.microsoft.com/office/drawing/2014/main" id="{15DB4B4B-D4E3-F5BF-9EA9-A91C89EAC1DB}"/>
              </a:ext>
            </a:extLst>
          </p:cNvPr>
          <p:cNvSpPr>
            <a:spLocks/>
          </p:cNvSpPr>
          <p:nvPr/>
        </p:nvSpPr>
        <p:spPr bwMode="auto">
          <a:xfrm>
            <a:off x="4572000" y="39624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6086AC1D-1710-9F45-8D64-499E02BD1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360613"/>
            <a:ext cx="270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gives counter=2</a:t>
            </a:r>
            <a:endParaRPr lang="en-US" altLang="en-US"/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BD40383D-043A-89C6-CAC3-A5725606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0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gives counter=1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A4B159A-7173-9234-A2E3-457CA6D3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D337-0898-4BC8-BC41-C70113F30CC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7BDEBB7-E9AB-37BE-6EFA-EA8309B06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Assigning threads to the cores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65E007C-B09C-6203-4029-EE72CB3B3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Each thread/process has an </a:t>
            </a:r>
            <a:r>
              <a:rPr lang="en-US" altLang="en-US" i="1"/>
              <a:t>affinity mask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Affinity mask specifies what cores the thread is allowed to run 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Different threads can have different masks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Affinities are inherited across fork()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C6895F7-AD62-0AC2-6DC8-69EB4244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4DAA-92CB-4EF0-A11A-E26F03FB03F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2621C37-A864-05AE-B8B9-C75B06016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Affinity masks are bit vectors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5AF0C96-BC35-4862-2B25-F9F18024C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4-way multi-core, without SMT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424EC31E-1560-328A-860D-F39FF408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033DA5C1-BBDA-63B2-7760-1179EF30A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>
            <a:extLst>
              <a:ext uri="{FF2B5EF4-FFF2-40B4-BE49-F238E27FC236}">
                <a16:creationId xmlns:a16="http://schemas.microsoft.com/office/drawing/2014/main" id="{5048EAB4-0AA8-104B-EB45-F93894015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7">
            <a:extLst>
              <a:ext uri="{FF2B5EF4-FFF2-40B4-BE49-F238E27FC236}">
                <a16:creationId xmlns:a16="http://schemas.microsoft.com/office/drawing/2014/main" id="{E76EC895-56AD-12FC-C72E-4825762F8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3C04CA65-4EB0-34FF-5D58-4F4AEE6B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782888"/>
            <a:ext cx="339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42ED697D-3FBB-109B-8762-F20679D4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2779713"/>
            <a:ext cx="339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0</a:t>
            </a: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1ACACAC0-5EC4-CD75-B89B-518238AF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778125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E120C78C-EC9A-AED2-11F7-45CB23FB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2778125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4764" name="Line 12">
            <a:extLst>
              <a:ext uri="{FF2B5EF4-FFF2-40B4-BE49-F238E27FC236}">
                <a16:creationId xmlns:a16="http://schemas.microsoft.com/office/drawing/2014/main" id="{4337831D-1715-A560-6979-1A12E4E24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54167F18-E970-C886-0C0E-12430502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3</a:t>
            </a:r>
          </a:p>
        </p:txBody>
      </p:sp>
      <p:sp>
        <p:nvSpPr>
          <p:cNvPr id="74766" name="Line 14">
            <a:extLst>
              <a:ext uri="{FF2B5EF4-FFF2-40B4-BE49-F238E27FC236}">
                <a16:creationId xmlns:a16="http://schemas.microsoft.com/office/drawing/2014/main" id="{36E42DA1-9848-1CF6-A63A-E7C9F197A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C9E59AEF-58FF-0E15-4F37-01B41F14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2</a:t>
            </a:r>
          </a:p>
        </p:txBody>
      </p:sp>
      <p:sp>
        <p:nvSpPr>
          <p:cNvPr id="74768" name="Line 16">
            <a:extLst>
              <a:ext uri="{FF2B5EF4-FFF2-40B4-BE49-F238E27FC236}">
                <a16:creationId xmlns:a16="http://schemas.microsoft.com/office/drawing/2014/main" id="{CF6AE565-2A65-454F-6360-54D1059D2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Text Box 17">
            <a:extLst>
              <a:ext uri="{FF2B5EF4-FFF2-40B4-BE49-F238E27FC236}">
                <a16:creationId xmlns:a16="http://schemas.microsoft.com/office/drawing/2014/main" id="{6627BAE8-E9D4-267B-9442-2DBC507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1</a:t>
            </a:r>
          </a:p>
        </p:txBody>
      </p:sp>
      <p:sp>
        <p:nvSpPr>
          <p:cNvPr id="74770" name="Line 18">
            <a:extLst>
              <a:ext uri="{FF2B5EF4-FFF2-40B4-BE49-F238E27FC236}">
                <a16:creationId xmlns:a16="http://schemas.microsoft.com/office/drawing/2014/main" id="{2897042E-9509-CD54-E300-8B614EC99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1" name="Text Box 19">
            <a:extLst>
              <a:ext uri="{FF2B5EF4-FFF2-40B4-BE49-F238E27FC236}">
                <a16:creationId xmlns:a16="http://schemas.microsoft.com/office/drawing/2014/main" id="{D4B1F087-CF07-22AD-4EA8-37CF61BA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672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0</a:t>
            </a: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CB474065-3E92-C3A5-BDE0-2A934D7F2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121275"/>
            <a:ext cx="6788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Process/thread is allowed to run on</a:t>
            </a:r>
            <a:br>
              <a:rPr lang="en-US" altLang="en-US" sz="3200"/>
            </a:br>
            <a:r>
              <a:rPr lang="en-US" altLang="en-US" sz="3200"/>
              <a:t>  cores 0,2,3, but not on core 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03996B-A5C5-18A2-ED80-AE5695AC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831B2-2D64-4DB5-A6EE-96F87CB2573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1AF107A-4B9B-5CF9-E83A-4A7E1846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Affinity masks when multi-core and SMT combined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97935BD-0D0C-C7DC-587A-3B2AFC316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en-US"/>
              <a:t>Separate bits for each simultaneous thread</a:t>
            </a:r>
          </a:p>
          <a:p>
            <a:r>
              <a:rPr lang="en-US" altLang="en-US"/>
              <a:t>Example: 4-way multi-core,  2 threads per core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2499E09E-EF6C-9F87-C3FC-81E163C8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8571A20B-10EB-9E07-37DF-C062505D8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2E076E61-E699-EC70-7951-5FB6FA945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DD3C99C7-D3C9-3680-11B7-594278E81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BE3C2E01-625C-3BD9-4B8C-1DC8EDCD0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30480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DF315E10-D35F-3626-55CA-358AD144D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5ECBCDF1-8341-08DE-59C6-D26770479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1EBF1839-7F27-6E87-D913-3D666FE7C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09ADB3C7-89FE-B51F-92DD-9904926CD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AutoShape 16">
            <a:extLst>
              <a:ext uri="{FF2B5EF4-FFF2-40B4-BE49-F238E27FC236}">
                <a16:creationId xmlns:a16="http://schemas.microsoft.com/office/drawing/2014/main" id="{5E1F912D-FB00-BCB5-2AF2-418970D21167}"/>
              </a:ext>
            </a:extLst>
          </p:cNvPr>
          <p:cNvSpPr>
            <a:spLocks/>
          </p:cNvSpPr>
          <p:nvPr/>
        </p:nvSpPr>
        <p:spPr bwMode="auto">
          <a:xfrm rot="5400000">
            <a:off x="2133600" y="31242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AutoShape 17">
            <a:extLst>
              <a:ext uri="{FF2B5EF4-FFF2-40B4-BE49-F238E27FC236}">
                <a16:creationId xmlns:a16="http://schemas.microsoft.com/office/drawing/2014/main" id="{FEDC175C-8D50-7F18-0CF1-3913C2833F86}"/>
              </a:ext>
            </a:extLst>
          </p:cNvPr>
          <p:cNvSpPr>
            <a:spLocks/>
          </p:cNvSpPr>
          <p:nvPr/>
        </p:nvSpPr>
        <p:spPr bwMode="auto">
          <a:xfrm rot="5400000">
            <a:off x="3581400" y="31242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AutoShape 18">
            <a:extLst>
              <a:ext uri="{FF2B5EF4-FFF2-40B4-BE49-F238E27FC236}">
                <a16:creationId xmlns:a16="http://schemas.microsoft.com/office/drawing/2014/main" id="{E3D30B63-3883-2A49-5573-289D906140B8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1242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AutoShape 19">
            <a:extLst>
              <a:ext uri="{FF2B5EF4-FFF2-40B4-BE49-F238E27FC236}">
                <a16:creationId xmlns:a16="http://schemas.microsoft.com/office/drawing/2014/main" id="{6A4CA028-25B8-DA59-29E3-915D8F4AB735}"/>
              </a:ext>
            </a:extLst>
          </p:cNvPr>
          <p:cNvSpPr>
            <a:spLocks/>
          </p:cNvSpPr>
          <p:nvPr/>
        </p:nvSpPr>
        <p:spPr bwMode="auto">
          <a:xfrm rot="5400000">
            <a:off x="6553200" y="31242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2B6226CA-53D0-94E7-897C-62EAE0C7F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3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2755DB3A-E4D3-7586-95CB-1B428D46A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2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DFBADFFF-257F-ACCB-66F0-EB44A9907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1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1DF8B63A-9B37-B265-A2C9-D48D9A6E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core 0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4B6E8CF3-7E4C-9700-0B92-89D4A8CF2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59113"/>
            <a:ext cx="339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1A4384A9-6F2E-6064-B1C8-027667013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607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0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B654002E-923A-E122-9E88-7FFA8FF2C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3071813"/>
            <a:ext cx="339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0</a:t>
            </a: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72BA7CC-72A9-DDB1-8B20-4A46631DD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0734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43D9277-494B-3044-F536-05799CE7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30734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0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291B9D12-F2EB-0FBA-8A97-F0F9E441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30734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B0E8C434-4293-1892-50BB-F8C3A5BD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3073400"/>
            <a:ext cx="339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/>
              <a:t>1</a:t>
            </a: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61EC4569-4D7F-A2A4-8EA0-C08E38F71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97F39D45-F97B-B879-1CDB-48589F623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468F575A-1CEE-BA1B-E282-8A9086112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95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9ED785F7-8549-D880-050E-16C3BE8FC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29035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4" name="Line 38">
            <a:extLst>
              <a:ext uri="{FF2B5EF4-FFF2-40B4-BE49-F238E27FC236}">
                <a16:creationId xmlns:a16="http://schemas.microsoft.com/office/drawing/2014/main" id="{2F2BB61F-D1C6-8F48-6C90-7FD0B8D5F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9146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E22814D2-8EAA-73AF-EAE1-355DCE3667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7" name="Line 41">
            <a:extLst>
              <a:ext uri="{FF2B5EF4-FFF2-40B4-BE49-F238E27FC236}">
                <a16:creationId xmlns:a16="http://schemas.microsoft.com/office/drawing/2014/main" id="{275A1CEA-F99E-5208-D9E0-89399EAEA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D3F535D4-FBD9-1B0C-0E0F-5F235F7E0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9" name="Line 43">
            <a:extLst>
              <a:ext uri="{FF2B5EF4-FFF2-40B4-BE49-F238E27FC236}">
                <a16:creationId xmlns:a16="http://schemas.microsoft.com/office/drawing/2014/main" id="{2569591B-2902-CD6E-F960-7A223ABCC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A7C52582-033A-7648-5890-906325B99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1" name="Line 45">
            <a:extLst>
              <a:ext uri="{FF2B5EF4-FFF2-40B4-BE49-F238E27FC236}">
                <a16:creationId xmlns:a16="http://schemas.microsoft.com/office/drawing/2014/main" id="{12DD09F3-35F7-2D74-3256-CE4730303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429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C145712E-580E-AF7F-73E9-1136ADA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1</a:t>
            </a:r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7EEC2F28-9361-3B17-B220-C68D2F2D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7591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3200"/>
              <a:t> </a:t>
            </a:r>
            <a:r>
              <a:rPr lang="en-US" altLang="en-US" sz="200"/>
              <a:t> </a:t>
            </a:r>
            <a:r>
              <a:rPr lang="en-US" altLang="en-US" sz="2800"/>
              <a:t>Core 2 can’t run the process</a:t>
            </a:r>
          </a:p>
          <a:p>
            <a:pPr>
              <a:buFontTx/>
              <a:buChar char="•"/>
            </a:pPr>
            <a:r>
              <a:rPr lang="en-US" altLang="en-US" sz="2800"/>
              <a:t> </a:t>
            </a:r>
            <a:r>
              <a:rPr lang="en-US" altLang="en-US" sz="800"/>
              <a:t> </a:t>
            </a:r>
            <a:r>
              <a:rPr lang="en-US" altLang="en-US" sz="2800"/>
              <a:t>Core 1 can only use one simultaneous thread</a:t>
            </a:r>
          </a:p>
        </p:txBody>
      </p:sp>
      <p:sp>
        <p:nvSpPr>
          <p:cNvPr id="75831" name="Text Box 55">
            <a:extLst>
              <a:ext uri="{FF2B5EF4-FFF2-40B4-BE49-F238E27FC236}">
                <a16:creationId xmlns:a16="http://schemas.microsoft.com/office/drawing/2014/main" id="{6D1E0711-09F8-EB73-D644-14E62458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0</a:t>
            </a:r>
          </a:p>
        </p:txBody>
      </p:sp>
      <p:sp>
        <p:nvSpPr>
          <p:cNvPr id="75832" name="Text Box 56">
            <a:extLst>
              <a:ext uri="{FF2B5EF4-FFF2-40B4-BE49-F238E27FC236}">
                <a16:creationId xmlns:a16="http://schemas.microsoft.com/office/drawing/2014/main" id="{49962C98-8132-1116-2BA9-335CB102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1</a:t>
            </a:r>
          </a:p>
        </p:txBody>
      </p:sp>
      <p:sp>
        <p:nvSpPr>
          <p:cNvPr id="75833" name="Text Box 57">
            <a:extLst>
              <a:ext uri="{FF2B5EF4-FFF2-40B4-BE49-F238E27FC236}">
                <a16:creationId xmlns:a16="http://schemas.microsoft.com/office/drawing/2014/main" id="{0B6A4D48-774E-D08A-F9DC-4ACC13BEF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0</a:t>
            </a:r>
          </a:p>
        </p:txBody>
      </p:sp>
      <p:sp>
        <p:nvSpPr>
          <p:cNvPr id="75834" name="Text Box 58">
            <a:extLst>
              <a:ext uri="{FF2B5EF4-FFF2-40B4-BE49-F238E27FC236}">
                <a16:creationId xmlns:a16="http://schemas.microsoft.com/office/drawing/2014/main" id="{D1C5C5CD-B4E7-C16F-81C9-A1518DDC6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1</a:t>
            </a:r>
          </a:p>
        </p:txBody>
      </p:sp>
      <p:sp>
        <p:nvSpPr>
          <p:cNvPr id="75835" name="Text Box 59">
            <a:extLst>
              <a:ext uri="{FF2B5EF4-FFF2-40B4-BE49-F238E27FC236}">
                <a16:creationId xmlns:a16="http://schemas.microsoft.com/office/drawing/2014/main" id="{68A25B02-63D6-79FB-CC4F-C21D4426A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0</a:t>
            </a:r>
          </a:p>
        </p:txBody>
      </p:sp>
      <p:sp>
        <p:nvSpPr>
          <p:cNvPr id="75836" name="Text Box 60">
            <a:extLst>
              <a:ext uri="{FF2B5EF4-FFF2-40B4-BE49-F238E27FC236}">
                <a16:creationId xmlns:a16="http://schemas.microsoft.com/office/drawing/2014/main" id="{14C44B94-1FA7-D856-3EC3-C7C881F7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1</a:t>
            </a:r>
          </a:p>
        </p:txBody>
      </p:sp>
      <p:sp>
        <p:nvSpPr>
          <p:cNvPr id="75837" name="Text Box 61">
            <a:extLst>
              <a:ext uri="{FF2B5EF4-FFF2-40B4-BE49-F238E27FC236}">
                <a16:creationId xmlns:a16="http://schemas.microsoft.com/office/drawing/2014/main" id="{DF29AC0C-328E-AF5A-F476-2F945C6F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4929188"/>
            <a:ext cx="688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thread</a:t>
            </a:r>
            <a:br>
              <a:rPr lang="en-US" altLang="en-US" sz="1400"/>
            </a:br>
            <a:r>
              <a:rPr lang="en-US" altLang="en-US" sz="1400"/>
              <a:t>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C404E08-B8DC-788C-92C8-B79598A5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F129-43F7-4F58-A595-BDD1BE6EAC2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8BAED99-C9B2-9738-8E48-4C64DEC29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Affinities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DFDAA76-DEB3-7272-2122-B6942254F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Default affinity mask is all 1s:</a:t>
            </a:r>
            <a:br>
              <a:rPr lang="en-US" altLang="en-US"/>
            </a:br>
            <a:r>
              <a:rPr lang="en-US" altLang="en-US"/>
              <a:t>all threads can run on all processors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Then, the OS scheduler decides what threads run on what core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OS scheduler detects skewed workloads, migrating threads to less busy processors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E56DE5-DF68-41A7-BA61-EC7B8C5C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7D491-BC40-423F-AE7D-403E7C654A0B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86F34F1-E438-9F6D-4BEE-1F35B186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migration is costly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166FF73-BDE9-9193-57B4-8DD67F2C8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altLang="en-US"/>
              <a:t>Need to restart the execution pipeline</a:t>
            </a:r>
          </a:p>
          <a:p>
            <a:r>
              <a:rPr lang="en-US" altLang="en-US"/>
              <a:t>Cached data is invalidated</a:t>
            </a:r>
          </a:p>
          <a:p>
            <a:r>
              <a:rPr lang="en-US" altLang="en-US"/>
              <a:t>OS scheduler tries to avoid migration as much as possible: </a:t>
            </a:r>
            <a:br>
              <a:rPr lang="en-US" altLang="en-US"/>
            </a:br>
            <a:r>
              <a:rPr lang="en-US" altLang="en-US"/>
              <a:t>it tends to keeps a thread on the same core </a:t>
            </a:r>
          </a:p>
          <a:p>
            <a:r>
              <a:rPr lang="en-US" altLang="en-US"/>
              <a:t>This is called </a:t>
            </a:r>
            <a:r>
              <a:rPr lang="en-US" altLang="en-US" i="1"/>
              <a:t>soft affinity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76C12-A62C-A0B4-0934-E272BE61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1572C-56F9-4771-A599-86155DAA13D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A47483F-07FD-A961-6101-96AB75D96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affinities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20B0B6A-E205-94C7-5716-6D3D130D2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programmer can prescribe her own affinities (hard affinities)</a:t>
            </a:r>
          </a:p>
          <a:p>
            <a:endParaRPr lang="en-US" altLang="en-US"/>
          </a:p>
          <a:p>
            <a:r>
              <a:rPr lang="en-US" altLang="en-US"/>
              <a:t>Rule of thumb: use the default scheduler unless a good reason not to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93B4259-09FB-07A0-75CF-CCB9479B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333B-901A-4179-8237-1324229F7A6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C260A0B-85CE-2157-B441-DFD84B169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cores run in parallel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EC8D831-9C75-A03E-37C6-C19EE022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ADAAEEE0-3813-B1F2-6FA0-1A1DB482E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CB9CA90F-6E15-3FEE-BE47-A65A5C1D6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DC93F7D3-3CB8-ADCF-23F2-1FBD6B21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3B4372B6-AFE0-80C1-E524-340F2235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1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BD4DF0CD-24D8-9FA8-2BC4-1CB560F93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2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F387E2E1-C023-7FBD-C57E-17AC82E70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3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64314086-DB5C-CE48-B504-5B82DC2FC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4</a:t>
            </a:r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39068670-15C5-1A76-C443-6BE809F3E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251B53BB-2B04-D29B-8167-9D30416F9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76806072-7E42-DAE3-126E-0DC80CB75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F1F8BA2E-5334-67BA-739D-FB292B9A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4DF1CB9F-DFFC-0B18-B478-8DF12031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371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1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A41C8C36-5643-3ACF-642C-70B31979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71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2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9C7D002D-D348-4909-788E-C894AC42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371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3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47356871-308A-C54B-FE74-4EBA758F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thread 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6FD526F-3096-B646-97F2-3FC4502A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BC8-184E-44A4-BE10-09EEBCC654B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4072691-8053-FA06-FFC3-8E7313CDD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set your own affinities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DBE784-04D1-22FD-EE74-4C193BBA6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25963"/>
          </a:xfrm>
        </p:spPr>
        <p:txBody>
          <a:bodyPr/>
          <a:lstStyle/>
          <a:p>
            <a:r>
              <a:rPr lang="en-US" altLang="en-US" sz="2800"/>
              <a:t>Two (or more) threads share data-structures in memory</a:t>
            </a:r>
          </a:p>
          <a:p>
            <a:pPr lvl="1"/>
            <a:r>
              <a:rPr lang="en-US" altLang="en-US"/>
              <a:t>map to same core so that can share cache</a:t>
            </a:r>
          </a:p>
          <a:p>
            <a:r>
              <a:rPr lang="en-US" altLang="en-US" sz="2800"/>
              <a:t>Real-time threads:</a:t>
            </a:r>
            <a:br>
              <a:rPr lang="en-US" altLang="en-US" sz="2800"/>
            </a:br>
            <a:r>
              <a:rPr lang="en-US" altLang="en-US" sz="2800"/>
              <a:t>Example: a thread running </a:t>
            </a:r>
            <a:br>
              <a:rPr lang="en-US" altLang="en-US" sz="2800"/>
            </a:br>
            <a:r>
              <a:rPr lang="en-US" altLang="en-US" sz="2800"/>
              <a:t>a robot controller:</a:t>
            </a:r>
            <a:br>
              <a:rPr lang="en-US" altLang="en-US" sz="2800"/>
            </a:br>
            <a:r>
              <a:rPr lang="en-US" altLang="en-US" sz="2800"/>
              <a:t>- must not be context switched, </a:t>
            </a:r>
            <a:br>
              <a:rPr lang="en-US" altLang="en-US" sz="2800"/>
            </a:br>
            <a:r>
              <a:rPr lang="en-US" altLang="en-US" sz="2800"/>
              <a:t>  or else robot can go unstable</a:t>
            </a:r>
            <a:br>
              <a:rPr lang="en-US" altLang="en-US" sz="2800"/>
            </a:br>
            <a:r>
              <a:rPr lang="en-US" altLang="en-US" sz="2800"/>
              <a:t>- dedicate an entire core just to this thread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E71F3342-B7CC-788A-FCF5-8B000D79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4200"/>
            <a:ext cx="24384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>
            <a:extLst>
              <a:ext uri="{FF2B5EF4-FFF2-40B4-BE49-F238E27FC236}">
                <a16:creationId xmlns:a16="http://schemas.microsoft.com/office/drawing/2014/main" id="{4E4DE5AF-1981-627E-8039-77657D77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1717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Source: Sensable.com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B0A2981-311E-EB97-577D-FF9071AF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FBBF-68B8-47B3-9FFE-FE236D94B9E3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851E562-94A7-DBA4-74D1-5ABBE340B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scheduler API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9A30647-C791-165A-8C8E-5C66658C6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#include &lt;sched.h&gt;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sched_getaffinity</a:t>
            </a:r>
            <a:r>
              <a:rPr lang="en-US" altLang="en-US" sz="2400" b="1">
                <a:latin typeface="Courier New" panose="02070309020205020404" pitchFamily="49" charset="0"/>
              </a:rPr>
              <a:t>(pid_t pid, 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len, unsigned long * mask);</a:t>
            </a:r>
          </a:p>
          <a:p>
            <a:pPr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/>
              <a:t>Retrieves the current affinity mask of process ‘pid’ and stores it into space pointed to by ‘mask’.</a:t>
            </a:r>
          </a:p>
          <a:p>
            <a:pPr>
              <a:buFontTx/>
              <a:buNone/>
            </a:pPr>
            <a:r>
              <a:rPr lang="en-US" altLang="en-US" sz="2400"/>
              <a:t>‘len’ is the system word size: sizeof(unsigned int long)</a:t>
            </a:r>
          </a:p>
          <a:p>
            <a:pPr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3071FA-9C5C-FB55-54EB-798DE44F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6185-3600-4A6F-AFB2-0B6ED2FE3C87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C5E02A1A-AB0A-E799-BA0A-A165AA4B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Kernel scheduler API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6E4ACA32-C0E3-EE93-95E9-BA2F57D69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#include &lt;sched.h&gt;</a:t>
            </a:r>
          </a:p>
          <a:p>
            <a:pPr marL="609600" indent="-609600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</a:t>
            </a:r>
            <a:r>
              <a:rPr lang="en-US" altLang="en-US" sz="2400" b="1">
                <a:solidFill>
                  <a:srgbClr val="FF3300"/>
                </a:solidFill>
                <a:latin typeface="Courier New" panose="02070309020205020404" pitchFamily="49" charset="0"/>
              </a:rPr>
              <a:t>sched_setaffinity</a:t>
            </a:r>
            <a:r>
              <a:rPr lang="en-US" altLang="en-US" sz="2400" b="1">
                <a:latin typeface="Courier New" panose="02070309020205020404" pitchFamily="49" charset="0"/>
              </a:rPr>
              <a:t>(pid_t pid, 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unsigned int len, unsigned long * mask);</a:t>
            </a:r>
          </a:p>
          <a:p>
            <a:pPr marL="609600" indent="-609600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r>
              <a:rPr lang="en-US" altLang="en-US" sz="2400"/>
              <a:t>Sets  the current affinity mask of process ‘pid’ to *mask </a:t>
            </a:r>
          </a:p>
          <a:p>
            <a:pPr marL="609600" indent="-609600">
              <a:buFontTx/>
              <a:buNone/>
            </a:pPr>
            <a:r>
              <a:rPr lang="en-US" altLang="en-US" sz="2400"/>
              <a:t>‘len’ is the system word size: sizeof(unsigned int long)</a:t>
            </a:r>
          </a:p>
          <a:p>
            <a:pPr marL="609600" indent="-609600">
              <a:buFontTx/>
              <a:buNone/>
            </a:pPr>
            <a:endParaRPr lang="en-US" altLang="en-US" sz="2400"/>
          </a:p>
          <a:p>
            <a:pPr marL="609600" indent="-609600">
              <a:buFontTx/>
              <a:buNone/>
            </a:pPr>
            <a:r>
              <a:rPr lang="en-US" altLang="en-US" sz="2400"/>
              <a:t>To query affinity of a running process:</a:t>
            </a:r>
          </a:p>
          <a:p>
            <a:pPr marL="609600" indent="-60960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[barbic@bonito ~]$ taskset -p 3935</a:t>
            </a:r>
          </a:p>
          <a:p>
            <a:pPr marL="609600" indent="-609600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pid 3935's current affinity mask: f</a:t>
            </a:r>
          </a:p>
          <a:p>
            <a:pPr marL="609600" indent="-609600">
              <a:buFontTx/>
              <a:buNone/>
            </a:pPr>
            <a:endParaRPr lang="en-US" altLang="en-US" sz="2400" b="1"/>
          </a:p>
          <a:p>
            <a:pPr marL="609600" indent="-609600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1881BF0A-2A03-88F8-4EEA-F400D7F6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0FED2-D51D-421D-9F5C-82ED3D9A22A3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0D5036D-AB9F-9342-6705-481BF6BC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Windows Task Manager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68372E72-9D69-7CB0-5751-256A670AC22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1219200"/>
          <a:ext cx="6324600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68372E72-9D69-7CB0-5751-256A670A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6324600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7">
            <a:extLst>
              <a:ext uri="{FF2B5EF4-FFF2-40B4-BE49-F238E27FC236}">
                <a16:creationId xmlns:a16="http://schemas.microsoft.com/office/drawing/2014/main" id="{39DFCD97-905B-AA6A-0025-C9B895353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514600"/>
            <a:ext cx="17526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B8F4D0F0-101F-A37B-8E43-67124D736D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2743200"/>
            <a:ext cx="3581400" cy="175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CD4AEBDB-459F-2972-AFED-BDC3CBBD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86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core 2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3EB6D6BF-084B-C40B-B031-AA844BB45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core 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EF3173C-1A10-DE8E-164F-24982DE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61247-35ED-4993-AB07-61895C00C76A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C0EAF0D-54CF-0352-BCE8-74CC8650A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Legal licensing issues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9FF3C8-70A2-1064-579C-91EE21938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Will software vendors charge a separate license per each core or only a single license per chip?</a:t>
            </a:r>
          </a:p>
          <a:p>
            <a:endParaRPr lang="en-US" altLang="en-US"/>
          </a:p>
          <a:p>
            <a:r>
              <a:rPr lang="en-US" altLang="en-US"/>
              <a:t>Microsoft, Red Hat Linux, Suse Linux will license their OS per chip, not per core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EC746CE-68F0-5DB3-B8A0-35B70A69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19B89-F417-4D20-9917-1482071F4412}" type="slidenum">
              <a:rPr lang="en-US" altLang="en-US"/>
              <a:pPr/>
              <a:t>65</a:t>
            </a:fld>
            <a:endParaRPr lang="en-US" altLang="en-US"/>
          </a:p>
        </p:txBody>
      </p:sp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D02AA576-9759-302F-8B54-1301C60AD65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9800" y="3429000"/>
          <a:ext cx="29718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0" imgH="0" progId="PaintShopPro">
                  <p:embed/>
                </p:oleObj>
              </mc:Choice>
              <mc:Fallback>
                <p:oleObj name="Paint Shop Pro Image" r:id="rId3" imgW="0" imgH="0" progId="PaintShopPro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D02AA576-9759-302F-8B54-1301C60AD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9718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EA98441D-7827-8F8A-7E4B-30B6F2CE7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8B62BFA-2535-A9F9-5569-7EE1F4B4D1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r>
              <a:rPr lang="en-US" altLang="en-US"/>
              <a:t>Multi-core chips an </a:t>
            </a:r>
            <a:br>
              <a:rPr lang="en-US" altLang="en-US"/>
            </a:br>
            <a:r>
              <a:rPr lang="en-US" altLang="en-US"/>
              <a:t>important new trend in </a:t>
            </a:r>
            <a:br>
              <a:rPr lang="en-US" altLang="en-US"/>
            </a:br>
            <a:r>
              <a:rPr lang="en-US" altLang="en-US"/>
              <a:t>computer architecture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Several new multi-core </a:t>
            </a:r>
            <a:br>
              <a:rPr lang="en-US" altLang="en-US"/>
            </a:br>
            <a:r>
              <a:rPr lang="en-US" altLang="en-US"/>
              <a:t>chips in design phases</a:t>
            </a:r>
          </a:p>
          <a:p>
            <a:endParaRPr lang="en-US" altLang="en-US"/>
          </a:p>
          <a:p>
            <a:r>
              <a:rPr lang="en-US" altLang="en-US"/>
              <a:t>Parallel programming techniques likely to gain importance</a:t>
            </a:r>
          </a:p>
        </p:txBody>
      </p:sp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07ED52FE-A269-A6A5-44A1-506C750F328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8400" y="1066800"/>
          <a:ext cx="2286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5" imgW="0" imgH="0" progId="PaintShopPro">
                  <p:embed/>
                </p:oleObj>
              </mc:Choice>
              <mc:Fallback>
                <p:oleObj name="Paint Shop Pro Image" r:id="rId5" imgW="0" imgH="0" progId="PaintShopPro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07ED52FE-A269-A6A5-44A1-506C750F3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066800"/>
                        <a:ext cx="2286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05A9AED-E59D-635B-3D30-7EC3BF8D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A60E-602F-4D0C-9DD0-44DCA0678B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6BF721B5-8F04-8BD2-5CBD-B42B244EE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3200"/>
              <a:t>Within each core, threads are time-sliced (just like on a uniprocessor)</a:t>
            </a:r>
            <a:endParaRPr lang="en-US" alt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91754297-CC22-00BF-1870-8D404F85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00" name="Line 4">
            <a:extLst>
              <a:ext uri="{FF2B5EF4-FFF2-40B4-BE49-F238E27FC236}">
                <a16:creationId xmlns:a16="http://schemas.microsoft.com/office/drawing/2014/main" id="{5BFEC222-02C6-3955-9E43-6A4373BCF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1" name="Line 5">
            <a:extLst>
              <a:ext uri="{FF2B5EF4-FFF2-40B4-BE49-F238E27FC236}">
                <a16:creationId xmlns:a16="http://schemas.microsoft.com/office/drawing/2014/main" id="{9A34D064-8760-4BA0-1621-4BFA51A6C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Line 6">
            <a:extLst>
              <a:ext uri="{FF2B5EF4-FFF2-40B4-BE49-F238E27FC236}">
                <a16:creationId xmlns:a16="http://schemas.microsoft.com/office/drawing/2014/main" id="{B269AF4C-BE20-85CC-F5C4-0DB801787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2803EAF3-173C-6497-04A2-B4FF52F0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1</a:t>
            </a:r>
          </a:p>
        </p:txBody>
      </p:sp>
      <p:sp>
        <p:nvSpPr>
          <p:cNvPr id="208904" name="Text Box 8">
            <a:extLst>
              <a:ext uri="{FF2B5EF4-FFF2-40B4-BE49-F238E27FC236}">
                <a16:creationId xmlns:a16="http://schemas.microsoft.com/office/drawing/2014/main" id="{117F79A9-9432-8BDE-067D-1421F46D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2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7B519A32-A5B5-4AE2-1E91-01BF84D1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3</a:t>
            </a:r>
          </a:p>
        </p:txBody>
      </p:sp>
      <p:sp>
        <p:nvSpPr>
          <p:cNvPr id="208906" name="Text Box 10">
            <a:extLst>
              <a:ext uri="{FF2B5EF4-FFF2-40B4-BE49-F238E27FC236}">
                <a16:creationId xmlns:a16="http://schemas.microsoft.com/office/drawing/2014/main" id="{E01A2B13-FACB-08A4-B7D6-296FA847D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core</a:t>
            </a:r>
          </a:p>
          <a:p>
            <a:endParaRPr lang="en-US" altLang="en-US"/>
          </a:p>
          <a:p>
            <a:r>
              <a:rPr lang="en-US" altLang="en-US"/>
              <a:t>4</a:t>
            </a:r>
          </a:p>
        </p:txBody>
      </p:sp>
      <p:sp>
        <p:nvSpPr>
          <p:cNvPr id="208911" name="Text Box 15">
            <a:extLst>
              <a:ext uri="{FF2B5EF4-FFF2-40B4-BE49-F238E27FC236}">
                <a16:creationId xmlns:a16="http://schemas.microsoft.com/office/drawing/2014/main" id="{AA980380-3EBB-B44B-F713-CCE2ACCE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several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threads</a:t>
            </a:r>
          </a:p>
        </p:txBody>
      </p:sp>
      <p:sp>
        <p:nvSpPr>
          <p:cNvPr id="208915" name="Line 19">
            <a:extLst>
              <a:ext uri="{FF2B5EF4-FFF2-40B4-BE49-F238E27FC236}">
                <a16:creationId xmlns:a16="http://schemas.microsoft.com/office/drawing/2014/main" id="{CEC6F44F-10F7-A45C-C892-338B0A388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16" name="Line 20">
            <a:extLst>
              <a:ext uri="{FF2B5EF4-FFF2-40B4-BE49-F238E27FC236}">
                <a16:creationId xmlns:a16="http://schemas.microsoft.com/office/drawing/2014/main" id="{77813B52-02D1-8B91-5AEE-45429C78E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17" name="Line 21">
            <a:extLst>
              <a:ext uri="{FF2B5EF4-FFF2-40B4-BE49-F238E27FC236}">
                <a16:creationId xmlns:a16="http://schemas.microsoft.com/office/drawing/2014/main" id="{B4BE71F2-0471-0DA6-12C9-78BE2583F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18" name="Line 22">
            <a:extLst>
              <a:ext uri="{FF2B5EF4-FFF2-40B4-BE49-F238E27FC236}">
                <a16:creationId xmlns:a16="http://schemas.microsoft.com/office/drawing/2014/main" id="{9B97F7D0-2A44-51CB-4877-490B14A2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19" name="Text Box 23">
            <a:extLst>
              <a:ext uri="{FF2B5EF4-FFF2-40B4-BE49-F238E27FC236}">
                <a16:creationId xmlns:a16="http://schemas.microsoft.com/office/drawing/2014/main" id="{CBC7DC4F-1AF6-DE04-9B83-59BE41096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several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threads</a:t>
            </a:r>
          </a:p>
        </p:txBody>
      </p:sp>
      <p:sp>
        <p:nvSpPr>
          <p:cNvPr id="208920" name="Line 24">
            <a:extLst>
              <a:ext uri="{FF2B5EF4-FFF2-40B4-BE49-F238E27FC236}">
                <a16:creationId xmlns:a16="http://schemas.microsoft.com/office/drawing/2014/main" id="{02D9846F-C359-B70E-D418-BE1A1DD89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1" name="Line 25">
            <a:extLst>
              <a:ext uri="{FF2B5EF4-FFF2-40B4-BE49-F238E27FC236}">
                <a16:creationId xmlns:a16="http://schemas.microsoft.com/office/drawing/2014/main" id="{20BF5198-C518-3C52-41BF-94E138974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2" name="Line 26">
            <a:extLst>
              <a:ext uri="{FF2B5EF4-FFF2-40B4-BE49-F238E27FC236}">
                <a16:creationId xmlns:a16="http://schemas.microsoft.com/office/drawing/2014/main" id="{D6A1BB5F-F74C-203F-03BE-A14EA0CDD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3" name="Line 27">
            <a:extLst>
              <a:ext uri="{FF2B5EF4-FFF2-40B4-BE49-F238E27FC236}">
                <a16:creationId xmlns:a16="http://schemas.microsoft.com/office/drawing/2014/main" id="{19F0DB7D-F803-11F8-CC72-C17988E63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4" name="Text Box 28">
            <a:extLst>
              <a:ext uri="{FF2B5EF4-FFF2-40B4-BE49-F238E27FC236}">
                <a16:creationId xmlns:a16="http://schemas.microsoft.com/office/drawing/2014/main" id="{429A462B-F564-C9F7-9110-7B17D7D6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several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threads</a:t>
            </a:r>
          </a:p>
        </p:txBody>
      </p:sp>
      <p:sp>
        <p:nvSpPr>
          <p:cNvPr id="208925" name="Line 29">
            <a:extLst>
              <a:ext uri="{FF2B5EF4-FFF2-40B4-BE49-F238E27FC236}">
                <a16:creationId xmlns:a16="http://schemas.microsoft.com/office/drawing/2014/main" id="{A56FB901-BEEB-32D8-37FB-8CA9A4643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6" name="Line 30">
            <a:extLst>
              <a:ext uri="{FF2B5EF4-FFF2-40B4-BE49-F238E27FC236}">
                <a16:creationId xmlns:a16="http://schemas.microsoft.com/office/drawing/2014/main" id="{325DC977-2FE9-F01B-94FC-8C1E0CD11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29" name="Text Box 33">
            <a:extLst>
              <a:ext uri="{FF2B5EF4-FFF2-40B4-BE49-F238E27FC236}">
                <a16:creationId xmlns:a16="http://schemas.microsoft.com/office/drawing/2014/main" id="{FECB388A-BA76-8E7E-840A-C3EEE664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several 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threads</a:t>
            </a:r>
          </a:p>
        </p:txBody>
      </p:sp>
      <p:sp>
        <p:nvSpPr>
          <p:cNvPr id="208930" name="Line 34">
            <a:extLst>
              <a:ext uri="{FF2B5EF4-FFF2-40B4-BE49-F238E27FC236}">
                <a16:creationId xmlns:a16="http://schemas.microsoft.com/office/drawing/2014/main" id="{C9D36E5B-80E1-76CA-CF9F-9D4878879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31" name="Line 35">
            <a:extLst>
              <a:ext uri="{FF2B5EF4-FFF2-40B4-BE49-F238E27FC236}">
                <a16:creationId xmlns:a16="http://schemas.microsoft.com/office/drawing/2014/main" id="{64FF15E9-0AEC-3719-09F9-B83B58F20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32" name="Line 36">
            <a:extLst>
              <a:ext uri="{FF2B5EF4-FFF2-40B4-BE49-F238E27FC236}">
                <a16:creationId xmlns:a16="http://schemas.microsoft.com/office/drawing/2014/main" id="{F18B069D-B037-C068-44FE-AA821DB39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7447A47-6D4D-8783-22F6-381CC0F5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EBA3-4D73-43F2-8BD5-B851752408B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A73DBA0-71E4-B368-D478-27C2812A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Interaction with the</a:t>
            </a:r>
            <a:br>
              <a:rPr lang="en-US" altLang="en-US"/>
            </a:br>
            <a:r>
              <a:rPr lang="en-US" altLang="en-US"/>
              <a:t>Operating System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2D803FE-F952-FF7D-A9C3-9892429BE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OS perceives each core as a separate processor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OS scheduler maps threads/processes </a:t>
            </a:r>
            <a:br>
              <a:rPr lang="en-US" altLang="en-US" sz="2800"/>
            </a:br>
            <a:r>
              <a:rPr lang="en-US" altLang="en-US" sz="2800"/>
              <a:t>to different cores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Most major OS support multi-core today:</a:t>
            </a:r>
            <a:br>
              <a:rPr lang="en-US" altLang="en-US" sz="2800"/>
            </a:br>
            <a:r>
              <a:rPr lang="en-US" altLang="en-US" sz="2800"/>
              <a:t>Windows, Linux, Mac OS X, …</a:t>
            </a: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DF75E6-C2BA-8E0C-E3BC-10258DF2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323B-6728-4FE1-9415-49D3CF3B80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88A9305-CF17-E9A6-45D6-D17D97C0F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multi-core 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D0F23F-F069-B20C-4647-0A689899A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Difficult to make single-core</a:t>
            </a:r>
            <a:br>
              <a:rPr lang="en-US" altLang="en-US" sz="2800"/>
            </a:br>
            <a:r>
              <a:rPr lang="en-US" altLang="en-US" sz="2800"/>
              <a:t>clock frequencies even higher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Deeply pipelined circuits: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heat problems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speed of light problems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difficult design and verification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large design teams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server farms need expensive</a:t>
            </a:r>
            <a:br>
              <a:rPr lang="en-US" altLang="en-US" sz="2400"/>
            </a:br>
            <a:r>
              <a:rPr lang="en-US" altLang="en-US" sz="2400"/>
              <a:t>air-conditioning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Many new applications are multithreaded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General trend in computer architecture (shift towards more parallelism)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40B324A-37E4-3B99-1B2F-D7B2A1C5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455863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283C9763B8E43B3C72B906045A84C" ma:contentTypeVersion="2" ma:contentTypeDescription="Create a new document." ma:contentTypeScope="" ma:versionID="c808bc380f4935d92041f8951d7aba49">
  <xsd:schema xmlns:xsd="http://www.w3.org/2001/XMLSchema" xmlns:xs="http://www.w3.org/2001/XMLSchema" xmlns:p="http://schemas.microsoft.com/office/2006/metadata/properties" xmlns:ns2="b6a1590c-67c7-45b9-8539-2b35a29ba9aa" targetNamespace="http://schemas.microsoft.com/office/2006/metadata/properties" ma:root="true" ma:fieldsID="8be76395fd8ec048f9833ac14330e799" ns2:_="">
    <xsd:import namespace="b6a1590c-67c7-45b9-8539-2b35a29ba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590c-67c7-45b9-8539-2b35a29ba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9627B-7D24-4EEE-BA3E-BF0A92CCE31A}"/>
</file>

<file path=customXml/itemProps2.xml><?xml version="1.0" encoding="utf-8"?>
<ds:datastoreItem xmlns:ds="http://schemas.openxmlformats.org/officeDocument/2006/customXml" ds:itemID="{EBF9CE9A-F559-44EF-B9CB-0D395EE2B8C1}"/>
</file>

<file path=customXml/itemProps3.xml><?xml version="1.0" encoding="utf-8"?>
<ds:datastoreItem xmlns:ds="http://schemas.openxmlformats.org/officeDocument/2006/customXml" ds:itemID="{1316CCBD-C652-4CD9-AE12-1D745418D02B}"/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3183</Words>
  <Application>Microsoft Office PowerPoint</Application>
  <PresentationFormat>On-screen Show (4:3)</PresentationFormat>
  <Paragraphs>814</Paragraphs>
  <Slides>65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Courier New</vt:lpstr>
      <vt:lpstr>Default Design</vt:lpstr>
      <vt:lpstr>Paint Shop Pro Image</vt:lpstr>
      <vt:lpstr>Multi-core architectures</vt:lpstr>
      <vt:lpstr>Single-core computer</vt:lpstr>
      <vt:lpstr>Single-core CPU chip</vt:lpstr>
      <vt:lpstr>Multi-core architectures</vt:lpstr>
      <vt:lpstr>Multi-core CPU chip</vt:lpstr>
      <vt:lpstr>The cores run in parallel</vt:lpstr>
      <vt:lpstr>Within each core, threads are time-sliced (just like on a uniprocessor)</vt:lpstr>
      <vt:lpstr>Interaction with the Operating System</vt:lpstr>
      <vt:lpstr>Why multi-core ?</vt:lpstr>
      <vt:lpstr>Instruction-level parallelism</vt:lpstr>
      <vt:lpstr>Thread-level parallelism (TLP)</vt:lpstr>
      <vt:lpstr>General context: Multiprocessors</vt:lpstr>
      <vt:lpstr>Multiprocessor memory types</vt:lpstr>
      <vt:lpstr>Multi-core processor is a special kind of a multiprocessor: All processors are on the same chip </vt:lpstr>
      <vt:lpstr>A technique complementary to multi-core: Simultaneous multithreading </vt:lpstr>
      <vt:lpstr>Simultaneous multithreading (SMT)</vt:lpstr>
      <vt:lpstr>Without SMT, only a single thread can run at any given time</vt:lpstr>
      <vt:lpstr>Without SMT, only a single thread can run at any given time</vt:lpstr>
      <vt:lpstr>SMT processor: both threads can run concurrently</vt:lpstr>
      <vt:lpstr>But: Can’t simultaneously use  the same functional unit</vt:lpstr>
      <vt:lpstr>SMT not a “true” parallel processor</vt:lpstr>
      <vt:lpstr>Multi-core:  threads can run on separate cores</vt:lpstr>
      <vt:lpstr>Multi-core:  threads can run on separate cores</vt:lpstr>
      <vt:lpstr>Combining Multi-core and SMT</vt:lpstr>
      <vt:lpstr>SMT Dual-core: all four threads can run concurrently</vt:lpstr>
      <vt:lpstr>Comparison: multi-core vs SMT</vt:lpstr>
      <vt:lpstr>Comparison: multi-core vs SMT</vt:lpstr>
      <vt:lpstr>The memory hierarchy</vt:lpstr>
      <vt:lpstr>“Fish” machines</vt:lpstr>
      <vt:lpstr>Designs with private L2 caches</vt:lpstr>
      <vt:lpstr>Private vs shared caches?</vt:lpstr>
      <vt:lpstr>Private vs shared caches</vt:lpstr>
      <vt:lpstr>The cache coherence problem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Solutions for cache coherence</vt:lpstr>
      <vt:lpstr>Inter-core bus</vt:lpstr>
      <vt:lpstr>Invalidation protocol with snooping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for multi-core</vt:lpstr>
      <vt:lpstr>Thread safety very important</vt:lpstr>
      <vt:lpstr>However: Need to use synchronization even if only time-slicing on a uniprocessor</vt:lpstr>
      <vt:lpstr>Need to use synchronization even if only time-slicing on a uniprocessor</vt:lpstr>
      <vt:lpstr>Assigning threads to the cores</vt:lpstr>
      <vt:lpstr>Affinity masks are bit vectors</vt:lpstr>
      <vt:lpstr>Affinity masks when multi-core and SMT combined</vt:lpstr>
      <vt:lpstr>Default Affinities</vt:lpstr>
      <vt:lpstr>Process migration is costly</vt:lpstr>
      <vt:lpstr>Hard affinities</vt:lpstr>
      <vt:lpstr>When to set your own affinities</vt:lpstr>
      <vt:lpstr>Kernel scheduler API</vt:lpstr>
      <vt:lpstr>Kernel scheduler API</vt:lpstr>
      <vt:lpstr>Windows Task Manager</vt:lpstr>
      <vt:lpstr>Legal licensing issues</vt:lpstr>
      <vt:lpstr>Conclusion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S Venkatraman</cp:lastModifiedBy>
  <cp:revision>580</cp:revision>
  <dcterms:created xsi:type="dcterms:W3CDTF">2006-04-25T21:28:16Z</dcterms:created>
  <dcterms:modified xsi:type="dcterms:W3CDTF">2022-08-22T02:45:14Z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0x0101002EA283C9763B8E43B3C72B906045A84C</vt:lpwstr>
  </property>
</Properties>
</file>