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26B4629-2612-4F08-A469-E8615D5DA2DC}" type="slidenum">
              <a:rPr lang="en-IN" smtClean="0"/>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6B4629-2612-4F08-A469-E8615D5DA2D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6B4629-2612-4F08-A469-E8615D5DA2D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26B4629-2612-4F08-A469-E8615D5DA2DC}" type="slidenum">
              <a:rPr lang="en-IN" smtClean="0"/>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226B4629-2612-4F08-A469-E8615D5DA2DC}"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6B4629-2612-4F08-A469-E8615D5DA2DC}" type="slidenum">
              <a:rPr lang="en-IN" smtClean="0"/>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26B4629-2612-4F08-A469-E8615D5DA2DC}" type="slidenum">
              <a:rPr lang="en-IN" smtClean="0"/>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26B4629-2612-4F08-A469-E8615D5DA2DC}"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26B4629-2612-4F08-A469-E8615D5DA2D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26B4629-2612-4F08-A469-E8615D5DA2DC}" type="slidenum">
              <a:rPr lang="en-IN" smtClean="0"/>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969865-68B2-437A-AAC8-CCC9668FF1BC}" type="datetimeFigureOut">
              <a:rPr lang="en-IN" smtClean="0"/>
              <a:t>21-07-2020</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226B4629-2612-4F08-A469-E8615D5DA2DC}" type="slidenum">
              <a:rPr lang="en-IN" smtClean="0"/>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969865-68B2-437A-AAC8-CCC9668FF1BC}" type="datetimeFigureOut">
              <a:rPr lang="en-IN" smtClean="0"/>
              <a:t>21-07-2020</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26B4629-2612-4F08-A469-E8615D5DA2DC}"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2" name="Title 1"/>
          <p:cNvSpPr>
            <a:spLocks noGrp="1"/>
          </p:cNvSpPr>
          <p:nvPr>
            <p:ph type="ctrTitle"/>
          </p:nvPr>
        </p:nvSpPr>
        <p:spPr/>
        <p:txBody>
          <a:bodyPr/>
          <a:lstStyle/>
          <a:p>
            <a:r>
              <a:rPr lang="en-IN" dirty="0" smtClean="0"/>
              <a:t>Module 7</a:t>
            </a:r>
            <a:br>
              <a:rPr lang="en-IN" dirty="0" smtClean="0"/>
            </a:br>
            <a:r>
              <a:rPr lang="en-IN" dirty="0" smtClean="0"/>
              <a:t>Distributed Web based System</a:t>
            </a:r>
            <a:endParaRPr lang="en-IN" dirty="0"/>
          </a:p>
        </p:txBody>
      </p:sp>
    </p:spTree>
    <p:extLst>
      <p:ext uri="{BB962C8B-B14F-4D97-AF65-F5344CB8AC3E}">
        <p14:creationId xmlns:p14="http://schemas.microsoft.com/office/powerpoint/2010/main" val="255229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a:t>
            </a:r>
            <a:endParaRPr lang="en-IN" dirty="0"/>
          </a:p>
        </p:txBody>
      </p:sp>
      <p:sp>
        <p:nvSpPr>
          <p:cNvPr id="3" name="Content Placeholder 2"/>
          <p:cNvSpPr>
            <a:spLocks noGrp="1"/>
          </p:cNvSpPr>
          <p:nvPr>
            <p:ph sz="quarter" idx="1"/>
          </p:nvPr>
        </p:nvSpPr>
        <p:spPr/>
        <p:txBody>
          <a:bodyPr/>
          <a:lstStyle/>
          <a:p>
            <a:pPr algn="just"/>
            <a:r>
              <a:rPr lang="en-IN" dirty="0" smtClean="0"/>
              <a:t>The directory service stores descriptions about the service and adheres to Universal Description, Discovery and Integration </a:t>
            </a:r>
            <a:r>
              <a:rPr lang="en-US" dirty="0" smtClean="0"/>
              <a:t>standard (UDDI)</a:t>
            </a:r>
          </a:p>
          <a:p>
            <a:pPr algn="just"/>
            <a:r>
              <a:rPr lang="en-US" dirty="0" smtClean="0"/>
              <a:t>UDDI mentions the layout which contains a database of service descriptions to allow web service clients to browse for required services</a:t>
            </a:r>
          </a:p>
          <a:p>
            <a:pPr algn="just"/>
            <a:r>
              <a:rPr lang="en-US" dirty="0" smtClean="0"/>
              <a:t>Services are described by Web Service Definition Language (WSDL)</a:t>
            </a:r>
          </a:p>
          <a:p>
            <a:pPr algn="just"/>
            <a:r>
              <a:rPr lang="en-US" dirty="0" smtClean="0"/>
              <a:t>WSDL provides definitions about the web service interfaces, procedure, data types and location</a:t>
            </a:r>
          </a:p>
          <a:p>
            <a:pPr algn="just"/>
            <a:endParaRPr lang="en-IN" dirty="0"/>
          </a:p>
        </p:txBody>
      </p:sp>
    </p:spTree>
    <p:extLst>
      <p:ext uri="{BB962C8B-B14F-4D97-AF65-F5344CB8AC3E}">
        <p14:creationId xmlns:p14="http://schemas.microsoft.com/office/powerpoint/2010/main" val="406919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smtClean="0"/>
              <a:t>HTP and SOAP are the web based communication protocols</a:t>
            </a:r>
          </a:p>
          <a:p>
            <a:pPr marL="0" indent="0" algn="just">
              <a:buNone/>
            </a:pPr>
            <a:r>
              <a:rPr lang="en-IN" dirty="0" smtClean="0"/>
              <a:t> </a:t>
            </a:r>
          </a:p>
          <a:p>
            <a:pPr algn="just"/>
            <a:r>
              <a:rPr lang="en-IN" dirty="0" smtClean="0"/>
              <a:t>The Simple Object Access Protocol (SOAP) is utilized to decide the communication process between client and the server</a:t>
            </a:r>
          </a:p>
          <a:p>
            <a:pPr marL="0" indent="0" algn="just">
              <a:buNone/>
            </a:pPr>
            <a:endParaRPr lang="en-IN" dirty="0" smtClean="0"/>
          </a:p>
          <a:p>
            <a:pPr algn="just"/>
            <a:r>
              <a:rPr lang="en-IN" dirty="0" smtClean="0"/>
              <a:t>SOAP is an essential framework to achieve standardized communication between two processes</a:t>
            </a:r>
          </a:p>
          <a:p>
            <a:pPr marL="0" indent="0" algn="just">
              <a:buNone/>
            </a:pPr>
            <a:endParaRPr lang="en-IN" dirty="0" smtClean="0"/>
          </a:p>
          <a:p>
            <a:pPr algn="just"/>
            <a:r>
              <a:rPr lang="en-IN" dirty="0" smtClean="0"/>
              <a:t>The complexity of communication increases if the services offered by different service providers need to be merged for co-ordinating the same</a:t>
            </a:r>
            <a:endParaRPr lang="en-IN" dirty="0"/>
          </a:p>
        </p:txBody>
      </p:sp>
    </p:spTree>
    <p:extLst>
      <p:ext uri="{BB962C8B-B14F-4D97-AF65-F5344CB8AC3E}">
        <p14:creationId xmlns:p14="http://schemas.microsoft.com/office/powerpoint/2010/main" val="89744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Web service composition and co-ordination</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smtClean="0"/>
              <a:t>The web service is generally offered in the form of single invocation</a:t>
            </a:r>
          </a:p>
          <a:p>
            <a:pPr algn="just"/>
            <a:r>
              <a:rPr lang="en-IN" dirty="0" smtClean="0"/>
              <a:t>Much more complex invocation structures need to take place before completing a service. </a:t>
            </a:r>
          </a:p>
          <a:p>
            <a:pPr algn="just"/>
            <a:r>
              <a:rPr lang="en-IN" dirty="0" smtClean="0"/>
              <a:t>Consider the below sequence of instructions related to electronic book store</a:t>
            </a:r>
          </a:p>
          <a:p>
            <a:pPr marL="514350" indent="-514350" algn="just">
              <a:buAutoNum type="arabicPeriod"/>
            </a:pPr>
            <a:r>
              <a:rPr lang="en-IN" dirty="0" smtClean="0"/>
              <a:t>Ordering a book requires selecting it first</a:t>
            </a:r>
          </a:p>
          <a:p>
            <a:pPr marL="514350" indent="-514350" algn="just">
              <a:buAutoNum type="arabicPeriod"/>
            </a:pPr>
            <a:r>
              <a:rPr lang="en-IN" dirty="0" smtClean="0"/>
              <a:t>Payment</a:t>
            </a:r>
          </a:p>
          <a:p>
            <a:pPr marL="514350" indent="-514350" algn="just">
              <a:buAutoNum type="arabicPeriod"/>
            </a:pPr>
            <a:r>
              <a:rPr lang="en-IN" dirty="0" smtClean="0"/>
              <a:t>Ensuring book delivery</a:t>
            </a:r>
          </a:p>
          <a:p>
            <a:pPr marL="0" indent="0" algn="just">
              <a:buNone/>
            </a:pPr>
            <a:r>
              <a:rPr lang="en-IN" dirty="0" smtClean="0"/>
              <a:t>In this example, the complexity of this service is more as it needs the interaction between different providers to complete the order</a:t>
            </a:r>
            <a:endParaRPr lang="en-IN" dirty="0"/>
          </a:p>
        </p:txBody>
      </p:sp>
    </p:spTree>
    <p:extLst>
      <p:ext uri="{BB962C8B-B14F-4D97-AF65-F5344CB8AC3E}">
        <p14:creationId xmlns:p14="http://schemas.microsoft.com/office/powerpoint/2010/main" val="409782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Coordination Protocols</a:t>
            </a:r>
            <a:endParaRPr lang="en-IN" dirty="0"/>
          </a:p>
        </p:txBody>
      </p:sp>
      <p:sp>
        <p:nvSpPr>
          <p:cNvPr id="3" name="Content Placeholder 2"/>
          <p:cNvSpPr>
            <a:spLocks noGrp="1"/>
          </p:cNvSpPr>
          <p:nvPr>
            <p:ph sz="quarter" idx="1"/>
          </p:nvPr>
        </p:nvSpPr>
        <p:spPr/>
        <p:txBody>
          <a:bodyPr/>
          <a:lstStyle/>
          <a:p>
            <a:pPr algn="just"/>
            <a:r>
              <a:rPr lang="en-IN" dirty="0" smtClean="0"/>
              <a:t>Co-ordination among web services is handled through the protocols</a:t>
            </a:r>
          </a:p>
          <a:p>
            <a:pPr algn="just"/>
            <a:r>
              <a:rPr lang="en-IN" dirty="0" smtClean="0"/>
              <a:t>The protocol describes the various steps that should be adopted to complete the service successfully</a:t>
            </a:r>
          </a:p>
          <a:p>
            <a:pPr algn="just"/>
            <a:r>
              <a:rPr lang="en-IN" dirty="0" smtClean="0"/>
              <a:t>The various ways to achieve it are:</a:t>
            </a:r>
          </a:p>
          <a:p>
            <a:pPr marL="514350" indent="-514350" algn="just">
              <a:buAutoNum type="arabicPeriod"/>
            </a:pPr>
            <a:r>
              <a:rPr lang="en-IN" dirty="0" smtClean="0"/>
              <a:t>Single co-ordinator to controls the message exchange between participating parties</a:t>
            </a:r>
          </a:p>
          <a:p>
            <a:pPr marL="514350" indent="-514350" algn="just">
              <a:buAutoNum type="arabicPeriod"/>
            </a:pPr>
            <a:r>
              <a:rPr lang="en-IN" dirty="0" smtClean="0"/>
              <a:t>Standardize common communicating protocols</a:t>
            </a:r>
          </a:p>
          <a:p>
            <a:pPr marL="514350" indent="-514350" algn="just">
              <a:buAutoNum type="arabicPeriod"/>
            </a:pPr>
            <a:r>
              <a:rPr lang="en-IN" dirty="0" smtClean="0"/>
              <a:t>Identify the protocol instance</a:t>
            </a:r>
          </a:p>
          <a:p>
            <a:pPr marL="514350" indent="-514350" algn="just">
              <a:buAutoNum type="arabicPeriod"/>
            </a:pPr>
            <a:r>
              <a:rPr lang="en-IN" dirty="0" smtClean="0"/>
              <a:t>Process awareness about which role to be filled</a:t>
            </a:r>
          </a:p>
          <a:p>
            <a:pPr marL="514350" indent="-514350">
              <a:buAutoNum type="arabicPeriod"/>
            </a:pPr>
            <a:endParaRPr lang="en-IN" dirty="0" smtClean="0"/>
          </a:p>
          <a:p>
            <a:endParaRPr lang="en-IN" dirty="0"/>
          </a:p>
        </p:txBody>
      </p:sp>
    </p:spTree>
    <p:extLst>
      <p:ext uri="{BB962C8B-B14F-4D97-AF65-F5344CB8AC3E}">
        <p14:creationId xmlns:p14="http://schemas.microsoft.com/office/powerpoint/2010/main" val="420291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Processes-Clients</a:t>
            </a:r>
            <a:endParaRPr lang="en-IN" dirty="0"/>
          </a:p>
        </p:txBody>
      </p:sp>
      <p:sp>
        <p:nvSpPr>
          <p:cNvPr id="3" name="Content Placeholder 2"/>
          <p:cNvSpPr>
            <a:spLocks noGrp="1"/>
          </p:cNvSpPr>
          <p:nvPr>
            <p:ph sz="quarter" idx="1"/>
          </p:nvPr>
        </p:nvSpPr>
        <p:spPr/>
        <p:txBody>
          <a:bodyPr/>
          <a:lstStyle/>
          <a:p>
            <a:pPr algn="just"/>
            <a:r>
              <a:rPr lang="en-IN" dirty="0" smtClean="0"/>
              <a:t>The web browser on client side enable users to navigate between various web pages by fetching the same from web server and subsequently displaying it on the user’s screen</a:t>
            </a:r>
          </a:p>
          <a:p>
            <a:pPr algn="just"/>
            <a:r>
              <a:rPr lang="en-IN" dirty="0" smtClean="0"/>
              <a:t>The browser provides interface in order to display the hyperlinks based on the mouse clicks</a:t>
            </a:r>
          </a:p>
          <a:p>
            <a:pPr algn="just"/>
            <a:r>
              <a:rPr lang="en-IN" dirty="0" smtClean="0"/>
              <a:t>The below are  the important aspect of it:</a:t>
            </a:r>
          </a:p>
          <a:p>
            <a:pPr marL="514350" indent="-514350" algn="just">
              <a:buAutoNum type="arabicPeriod"/>
            </a:pPr>
            <a:r>
              <a:rPr lang="en-IN" dirty="0" smtClean="0"/>
              <a:t>Platform independent</a:t>
            </a:r>
          </a:p>
          <a:p>
            <a:pPr marL="514350" indent="-514350" algn="just">
              <a:buAutoNum type="arabicPeriod"/>
            </a:pPr>
            <a:r>
              <a:rPr lang="en-IN" dirty="0" smtClean="0"/>
              <a:t>Easily extensible</a:t>
            </a:r>
          </a:p>
          <a:p>
            <a:pPr marL="514350" indent="-514350" algn="just">
              <a:buAutoNum type="arabicPeriod"/>
            </a:pPr>
            <a:r>
              <a:rPr lang="en-IN" dirty="0" smtClean="0"/>
              <a:t>Support for any document type</a:t>
            </a:r>
            <a:endParaRPr lang="en-IN" dirty="0"/>
          </a:p>
        </p:txBody>
      </p:sp>
    </p:spTree>
    <p:extLst>
      <p:ext uri="{BB962C8B-B14F-4D97-AF65-F5344CB8AC3E}">
        <p14:creationId xmlns:p14="http://schemas.microsoft.com/office/powerpoint/2010/main" val="345179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Processes – Web server</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The majority of web sites uses Apache web server roughly around 70%</a:t>
            </a:r>
          </a:p>
          <a:p>
            <a:pPr algn="just"/>
            <a:r>
              <a:rPr lang="en-IN" dirty="0" smtClean="0"/>
              <a:t>Apache Portable Runtime (APR) is the run time environment of apache. It is a library which provides platform independent interface to facilitate file handling, networking, locking, threads and so on</a:t>
            </a:r>
          </a:p>
          <a:p>
            <a:pPr algn="just"/>
            <a:r>
              <a:rPr lang="en-IN" dirty="0" smtClean="0"/>
              <a:t>Hook is a term used in apache which is a placeholder for specifying group of functions</a:t>
            </a:r>
          </a:p>
          <a:p>
            <a:pPr algn="just"/>
            <a:r>
              <a:rPr lang="en-IN" dirty="0" smtClean="0"/>
              <a:t>The hooks are processed according to the pre fixed order</a:t>
            </a:r>
          </a:p>
          <a:p>
            <a:pPr algn="just"/>
            <a:r>
              <a:rPr lang="en-IN" dirty="0" smtClean="0"/>
              <a:t>The functions associated with hook are offered in various separate modules of apache</a:t>
            </a:r>
            <a:endParaRPr lang="en-IN" dirty="0"/>
          </a:p>
        </p:txBody>
      </p:sp>
    </p:spTree>
    <p:extLst>
      <p:ext uri="{BB962C8B-B14F-4D97-AF65-F5344CB8AC3E}">
        <p14:creationId xmlns:p14="http://schemas.microsoft.com/office/powerpoint/2010/main" val="410374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normAutofit/>
          </a:bodyPr>
          <a:lstStyle/>
          <a:p>
            <a:r>
              <a:rPr lang="en-IN" dirty="0" smtClean="0"/>
              <a:t>Apache Web Server</a:t>
            </a:r>
            <a:endParaRPr lang="en-IN" dirty="0"/>
          </a:p>
        </p:txBody>
      </p:sp>
      <p:sp>
        <p:nvSpPr>
          <p:cNvPr id="4" name="Rectangle 3"/>
          <p:cNvSpPr/>
          <p:nvPr/>
        </p:nvSpPr>
        <p:spPr>
          <a:xfrm>
            <a:off x="1115616" y="1700808"/>
            <a:ext cx="18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259632" y="1809801"/>
            <a:ext cx="216024" cy="696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1628056" y="1809801"/>
            <a:ext cx="216024" cy="696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2019609" y="1831296"/>
            <a:ext cx="216024" cy="69641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2555776" y="1831296"/>
            <a:ext cx="216024" cy="6964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p:cNvSpPr/>
          <p:nvPr/>
        </p:nvSpPr>
        <p:spPr>
          <a:xfrm>
            <a:off x="7766641" y="2132856"/>
            <a:ext cx="45719"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p:cNvSpPr/>
          <p:nvPr/>
        </p:nvSpPr>
        <p:spPr>
          <a:xfrm>
            <a:off x="2310487" y="2132856"/>
            <a:ext cx="45719"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p:cNvSpPr/>
          <p:nvPr/>
        </p:nvSpPr>
        <p:spPr>
          <a:xfrm>
            <a:off x="3563888" y="1747664"/>
            <a:ext cx="18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6516216" y="1675656"/>
            <a:ext cx="18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3419872" y="4941168"/>
            <a:ext cx="216024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Apache Core</a:t>
            </a:r>
            <a:endParaRPr lang="en-IN" sz="2000" dirty="0">
              <a:solidFill>
                <a:schemeClr val="tx1"/>
              </a:solidFill>
            </a:endParaRPr>
          </a:p>
        </p:txBody>
      </p:sp>
      <p:sp>
        <p:nvSpPr>
          <p:cNvPr id="20" name="Rectangle 19"/>
          <p:cNvSpPr/>
          <p:nvPr/>
        </p:nvSpPr>
        <p:spPr>
          <a:xfrm>
            <a:off x="1155513" y="3645024"/>
            <a:ext cx="108012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Hook</a:t>
            </a:r>
            <a:endParaRPr lang="en-IN" sz="2000" dirty="0">
              <a:solidFill>
                <a:schemeClr val="tx1"/>
              </a:solidFill>
            </a:endParaRPr>
          </a:p>
        </p:txBody>
      </p:sp>
      <p:sp>
        <p:nvSpPr>
          <p:cNvPr id="21" name="Rectangle 20"/>
          <p:cNvSpPr/>
          <p:nvPr/>
        </p:nvSpPr>
        <p:spPr>
          <a:xfrm>
            <a:off x="4644008" y="3660157"/>
            <a:ext cx="108012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Hook</a:t>
            </a:r>
            <a:endParaRPr lang="en-IN" sz="2000" dirty="0">
              <a:solidFill>
                <a:schemeClr val="tx1"/>
              </a:solidFill>
            </a:endParaRPr>
          </a:p>
        </p:txBody>
      </p:sp>
      <p:sp>
        <p:nvSpPr>
          <p:cNvPr id="22" name="Rectangle 21"/>
          <p:cNvSpPr/>
          <p:nvPr/>
        </p:nvSpPr>
        <p:spPr>
          <a:xfrm>
            <a:off x="2818682" y="3660157"/>
            <a:ext cx="108012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Hook</a:t>
            </a:r>
            <a:endParaRPr lang="en-IN" sz="2000" dirty="0">
              <a:solidFill>
                <a:schemeClr val="tx1"/>
              </a:solidFill>
            </a:endParaRPr>
          </a:p>
        </p:txBody>
      </p:sp>
      <p:sp>
        <p:nvSpPr>
          <p:cNvPr id="23" name="Rectangle 22"/>
          <p:cNvSpPr/>
          <p:nvPr/>
        </p:nvSpPr>
        <p:spPr>
          <a:xfrm>
            <a:off x="6876256" y="3715753"/>
            <a:ext cx="1080120"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Hook</a:t>
            </a:r>
            <a:endParaRPr lang="en-IN" sz="2000" dirty="0">
              <a:solidFill>
                <a:schemeClr val="tx1"/>
              </a:solidFill>
            </a:endParaRPr>
          </a:p>
        </p:txBody>
      </p:sp>
      <p:sp>
        <p:nvSpPr>
          <p:cNvPr id="24" name="Rectangle 23"/>
          <p:cNvSpPr/>
          <p:nvPr/>
        </p:nvSpPr>
        <p:spPr>
          <a:xfrm>
            <a:off x="6660232" y="1803230"/>
            <a:ext cx="216024" cy="696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a:off x="4067944" y="1861918"/>
            <a:ext cx="216024" cy="696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p:cNvSpPr/>
          <p:nvPr/>
        </p:nvSpPr>
        <p:spPr>
          <a:xfrm>
            <a:off x="4463988" y="1856657"/>
            <a:ext cx="216024" cy="69641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a:off x="5027711" y="1856657"/>
            <a:ext cx="216024" cy="6964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p:cNvSpPr/>
          <p:nvPr/>
        </p:nvSpPr>
        <p:spPr>
          <a:xfrm flipV="1">
            <a:off x="2462887" y="2132856"/>
            <a:ext cx="45719" cy="50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p:cNvSpPr/>
          <p:nvPr/>
        </p:nvSpPr>
        <p:spPr>
          <a:xfrm>
            <a:off x="3727166" y="1886148"/>
            <a:ext cx="216024" cy="696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7020272" y="1784649"/>
            <a:ext cx="216024" cy="696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p:cNvSpPr/>
          <p:nvPr/>
        </p:nvSpPr>
        <p:spPr>
          <a:xfrm>
            <a:off x="7399637" y="1784649"/>
            <a:ext cx="216024" cy="69641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p:cNvSpPr/>
          <p:nvPr/>
        </p:nvSpPr>
        <p:spPr>
          <a:xfrm>
            <a:off x="7956376" y="1814140"/>
            <a:ext cx="216024" cy="6964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Oval 32"/>
          <p:cNvSpPr/>
          <p:nvPr/>
        </p:nvSpPr>
        <p:spPr>
          <a:xfrm>
            <a:off x="4788024" y="2204864"/>
            <a:ext cx="45719"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5" name="Straight Connector 34"/>
          <p:cNvCxnSpPr/>
          <p:nvPr/>
        </p:nvCxnSpPr>
        <p:spPr>
          <a:xfrm>
            <a:off x="3727166" y="242088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067944" y="242088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031966" y="2653680"/>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61457" y="242088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27711" y="242088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60232" y="2264920"/>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399637" y="2216754"/>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013643" y="227687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956376" y="2276872"/>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75656" y="1196752"/>
            <a:ext cx="1440160" cy="369332"/>
          </a:xfrm>
          <a:prstGeom prst="rect">
            <a:avLst/>
          </a:prstGeom>
          <a:noFill/>
        </p:spPr>
        <p:txBody>
          <a:bodyPr wrap="square" rtlCol="0">
            <a:spAutoFit/>
          </a:bodyPr>
          <a:lstStyle/>
          <a:p>
            <a:r>
              <a:rPr lang="en-IN" dirty="0" smtClean="0"/>
              <a:t>Module</a:t>
            </a:r>
            <a:endParaRPr lang="en-IN" dirty="0"/>
          </a:p>
        </p:txBody>
      </p:sp>
      <p:sp>
        <p:nvSpPr>
          <p:cNvPr id="46" name="TextBox 45"/>
          <p:cNvSpPr txBox="1"/>
          <p:nvPr/>
        </p:nvSpPr>
        <p:spPr>
          <a:xfrm>
            <a:off x="4031966" y="1196752"/>
            <a:ext cx="1332122" cy="369332"/>
          </a:xfrm>
          <a:prstGeom prst="rect">
            <a:avLst/>
          </a:prstGeom>
          <a:noFill/>
        </p:spPr>
        <p:txBody>
          <a:bodyPr wrap="square" rtlCol="0">
            <a:spAutoFit/>
          </a:bodyPr>
          <a:lstStyle/>
          <a:p>
            <a:r>
              <a:rPr lang="en-IN" dirty="0" smtClean="0"/>
              <a:t>Module</a:t>
            </a:r>
            <a:endParaRPr lang="en-IN" dirty="0"/>
          </a:p>
        </p:txBody>
      </p:sp>
      <p:sp>
        <p:nvSpPr>
          <p:cNvPr id="47" name="TextBox 46"/>
          <p:cNvSpPr txBox="1"/>
          <p:nvPr/>
        </p:nvSpPr>
        <p:spPr>
          <a:xfrm>
            <a:off x="7020271" y="1164486"/>
            <a:ext cx="1279465" cy="369332"/>
          </a:xfrm>
          <a:prstGeom prst="rect">
            <a:avLst/>
          </a:prstGeom>
          <a:noFill/>
        </p:spPr>
        <p:txBody>
          <a:bodyPr wrap="square" rtlCol="0">
            <a:spAutoFit/>
          </a:bodyPr>
          <a:lstStyle/>
          <a:p>
            <a:r>
              <a:rPr lang="en-IN" dirty="0" smtClean="0"/>
              <a:t>Module</a:t>
            </a:r>
            <a:endParaRPr lang="en-IN" dirty="0"/>
          </a:p>
        </p:txBody>
      </p:sp>
      <p:sp>
        <p:nvSpPr>
          <p:cNvPr id="48" name="TextBox 47"/>
          <p:cNvSpPr txBox="1"/>
          <p:nvPr/>
        </p:nvSpPr>
        <p:spPr>
          <a:xfrm>
            <a:off x="5243735" y="1331476"/>
            <a:ext cx="1332122" cy="369332"/>
          </a:xfrm>
          <a:prstGeom prst="rect">
            <a:avLst/>
          </a:prstGeom>
          <a:noFill/>
        </p:spPr>
        <p:txBody>
          <a:bodyPr wrap="square" rtlCol="0">
            <a:spAutoFit/>
          </a:bodyPr>
          <a:lstStyle/>
          <a:p>
            <a:r>
              <a:rPr lang="en-IN" dirty="0" smtClean="0"/>
              <a:t>Function</a:t>
            </a:r>
            <a:endParaRPr lang="en-IN" dirty="0"/>
          </a:p>
        </p:txBody>
      </p:sp>
      <p:cxnSp>
        <p:nvCxnSpPr>
          <p:cNvPr id="50" name="Straight Connector 49"/>
          <p:cNvCxnSpPr/>
          <p:nvPr/>
        </p:nvCxnSpPr>
        <p:spPr>
          <a:xfrm>
            <a:off x="6228184" y="1675656"/>
            <a:ext cx="432048" cy="210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23" idx="0"/>
          </p:cNvCxnSpPr>
          <p:nvPr/>
        </p:nvCxnSpPr>
        <p:spPr>
          <a:xfrm>
            <a:off x="5135723" y="2590056"/>
            <a:ext cx="2280593" cy="112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23" idx="0"/>
          </p:cNvCxnSpPr>
          <p:nvPr/>
        </p:nvCxnSpPr>
        <p:spPr>
          <a:xfrm flipH="1">
            <a:off x="7416316" y="2527710"/>
            <a:ext cx="648072" cy="1188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1" idx="2"/>
            <a:endCxn id="21" idx="0"/>
          </p:cNvCxnSpPr>
          <p:nvPr/>
        </p:nvCxnSpPr>
        <p:spPr>
          <a:xfrm flipH="1">
            <a:off x="5184068" y="2481063"/>
            <a:ext cx="2323581" cy="1179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4" idx="2"/>
          </p:cNvCxnSpPr>
          <p:nvPr/>
        </p:nvCxnSpPr>
        <p:spPr>
          <a:xfrm flipH="1">
            <a:off x="1628056" y="2499644"/>
            <a:ext cx="5140188" cy="114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26" idx="2"/>
            <a:endCxn id="21" idx="0"/>
          </p:cNvCxnSpPr>
          <p:nvPr/>
        </p:nvCxnSpPr>
        <p:spPr>
          <a:xfrm>
            <a:off x="4572000" y="2553071"/>
            <a:ext cx="612068" cy="1107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5" idx="2"/>
            <a:endCxn id="22" idx="0"/>
          </p:cNvCxnSpPr>
          <p:nvPr/>
        </p:nvCxnSpPr>
        <p:spPr>
          <a:xfrm flipH="1">
            <a:off x="3358742" y="2558332"/>
            <a:ext cx="817214" cy="110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9" idx="2"/>
            <a:endCxn id="20" idx="0"/>
          </p:cNvCxnSpPr>
          <p:nvPr/>
        </p:nvCxnSpPr>
        <p:spPr>
          <a:xfrm flipH="1">
            <a:off x="1695573" y="2582562"/>
            <a:ext cx="2139605" cy="106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 idx="2"/>
          </p:cNvCxnSpPr>
          <p:nvPr/>
        </p:nvCxnSpPr>
        <p:spPr>
          <a:xfrm>
            <a:off x="1367644" y="2506215"/>
            <a:ext cx="327929" cy="113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8" idx="2"/>
          </p:cNvCxnSpPr>
          <p:nvPr/>
        </p:nvCxnSpPr>
        <p:spPr>
          <a:xfrm>
            <a:off x="1736068" y="2506215"/>
            <a:ext cx="1622674" cy="113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0" idx="2"/>
            <a:endCxn id="23" idx="0"/>
          </p:cNvCxnSpPr>
          <p:nvPr/>
        </p:nvCxnSpPr>
        <p:spPr>
          <a:xfrm>
            <a:off x="2663788" y="2527710"/>
            <a:ext cx="4752528" cy="1188043"/>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919036" y="3154344"/>
            <a:ext cx="1279465" cy="1200329"/>
          </a:xfrm>
          <a:prstGeom prst="rect">
            <a:avLst/>
          </a:prstGeom>
          <a:noFill/>
        </p:spPr>
        <p:txBody>
          <a:bodyPr wrap="square" rtlCol="0">
            <a:spAutoFit/>
          </a:bodyPr>
          <a:lstStyle/>
          <a:p>
            <a:r>
              <a:rPr lang="en-IN" dirty="0" smtClean="0"/>
              <a:t>Link between Function and Hook</a:t>
            </a:r>
            <a:endParaRPr lang="en-IN" dirty="0"/>
          </a:p>
        </p:txBody>
      </p:sp>
      <p:cxnSp>
        <p:nvCxnSpPr>
          <p:cNvPr id="77" name="Straight Arrow Connector 76"/>
          <p:cNvCxnSpPr>
            <a:stCxn id="20" idx="3"/>
            <a:endCxn id="22" idx="1"/>
          </p:cNvCxnSpPr>
          <p:nvPr/>
        </p:nvCxnSpPr>
        <p:spPr>
          <a:xfrm>
            <a:off x="2235633" y="4005064"/>
            <a:ext cx="583049" cy="15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2" idx="3"/>
            <a:endCxn id="21" idx="1"/>
          </p:cNvCxnSpPr>
          <p:nvPr/>
        </p:nvCxnSpPr>
        <p:spPr>
          <a:xfrm>
            <a:off x="3898802" y="4020197"/>
            <a:ext cx="745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444208" y="4035330"/>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1" idx="3"/>
          </p:cNvCxnSpPr>
          <p:nvPr/>
        </p:nvCxnSpPr>
        <p:spPr>
          <a:xfrm>
            <a:off x="5724128" y="4020197"/>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228184" y="4035330"/>
            <a:ext cx="1176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7" idx="1"/>
          </p:cNvCxnSpPr>
          <p:nvPr/>
        </p:nvCxnSpPr>
        <p:spPr>
          <a:xfrm flipH="1">
            <a:off x="323528" y="5301208"/>
            <a:ext cx="3096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23528" y="4035330"/>
            <a:ext cx="0" cy="1265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20" idx="1"/>
          </p:cNvCxnSpPr>
          <p:nvPr/>
        </p:nvCxnSpPr>
        <p:spPr>
          <a:xfrm flipV="1">
            <a:off x="323528" y="4005064"/>
            <a:ext cx="831985" cy="15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8869644" y="4035330"/>
            <a:ext cx="0" cy="1306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5606689" y="5301208"/>
            <a:ext cx="3262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956376" y="4035330"/>
            <a:ext cx="913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4139978" y="566124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810883" y="566124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131840" y="5949280"/>
            <a:ext cx="900126" cy="369332"/>
          </a:xfrm>
          <a:prstGeom prst="rect">
            <a:avLst/>
          </a:prstGeom>
          <a:noFill/>
        </p:spPr>
        <p:txBody>
          <a:bodyPr wrap="square" rtlCol="0">
            <a:spAutoFit/>
          </a:bodyPr>
          <a:lstStyle/>
          <a:p>
            <a:r>
              <a:rPr lang="en-IN" dirty="0" smtClean="0"/>
              <a:t>Request</a:t>
            </a:r>
            <a:endParaRPr lang="en-IN" dirty="0"/>
          </a:p>
        </p:txBody>
      </p:sp>
      <p:sp>
        <p:nvSpPr>
          <p:cNvPr id="105" name="TextBox 104"/>
          <p:cNvSpPr txBox="1"/>
          <p:nvPr/>
        </p:nvSpPr>
        <p:spPr>
          <a:xfrm>
            <a:off x="5061818" y="5949280"/>
            <a:ext cx="1166365" cy="369332"/>
          </a:xfrm>
          <a:prstGeom prst="rect">
            <a:avLst/>
          </a:prstGeom>
          <a:noFill/>
        </p:spPr>
        <p:txBody>
          <a:bodyPr wrap="square" rtlCol="0">
            <a:spAutoFit/>
          </a:bodyPr>
          <a:lstStyle/>
          <a:p>
            <a:r>
              <a:rPr lang="en-IN" dirty="0" smtClean="0"/>
              <a:t>Response</a:t>
            </a:r>
            <a:endParaRPr lang="en-IN" dirty="0"/>
          </a:p>
        </p:txBody>
      </p:sp>
    </p:spTree>
    <p:extLst>
      <p:ext uri="{BB962C8B-B14F-4D97-AF65-F5344CB8AC3E}">
        <p14:creationId xmlns:p14="http://schemas.microsoft.com/office/powerpoint/2010/main" val="152564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server clusters</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To improve the performance overhead, web server clustering is carried out.</a:t>
            </a:r>
          </a:p>
          <a:p>
            <a:r>
              <a:rPr lang="en-IN" dirty="0" smtClean="0"/>
              <a:t>The front end of web cluster decides the forwarding of incoming request to the appropriate web server</a:t>
            </a:r>
          </a:p>
          <a:p>
            <a:r>
              <a:rPr lang="en-IN" dirty="0" smtClean="0"/>
              <a:t>The front end should forward the client’s TCP messages associated with the connection</a:t>
            </a:r>
          </a:p>
          <a:p>
            <a:r>
              <a:rPr lang="en-IN" dirty="0" smtClean="0"/>
              <a:t>The dispatcher is responsible to decide to which server the TCP connection should be handed-off</a:t>
            </a:r>
          </a:p>
          <a:p>
            <a:r>
              <a:rPr lang="en-IN" dirty="0" smtClean="0"/>
              <a:t>Distributor monitors for incoming handed-off connections</a:t>
            </a:r>
          </a:p>
          <a:p>
            <a:r>
              <a:rPr lang="en-IN" dirty="0" smtClean="0"/>
              <a:t>Switch is used to forward TCP messages to a distributor</a:t>
            </a:r>
            <a:br>
              <a:rPr lang="en-IN" dirty="0" smtClean="0"/>
            </a:br>
            <a:endParaRPr lang="en-IN" dirty="0"/>
          </a:p>
        </p:txBody>
      </p:sp>
    </p:spTree>
    <p:extLst>
      <p:ext uri="{BB962C8B-B14F-4D97-AF65-F5344CB8AC3E}">
        <p14:creationId xmlns:p14="http://schemas.microsoft.com/office/powerpoint/2010/main" val="3208683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Connection Handling Steps</a:t>
            </a:r>
            <a:endParaRPr lang="en-IN" dirty="0"/>
          </a:p>
        </p:txBody>
      </p:sp>
      <p:sp>
        <p:nvSpPr>
          <p:cNvPr id="3" name="Content Placeholder 2"/>
          <p:cNvSpPr>
            <a:spLocks noGrp="1"/>
          </p:cNvSpPr>
          <p:nvPr>
            <p:ph sz="quarter" idx="1"/>
          </p:nvPr>
        </p:nvSpPr>
        <p:spPr/>
        <p:txBody>
          <a:bodyPr/>
          <a:lstStyle/>
          <a:p>
            <a:r>
              <a:rPr lang="en-IN" dirty="0" smtClean="0"/>
              <a:t>Client contacts web service</a:t>
            </a:r>
          </a:p>
          <a:p>
            <a:pPr marL="0" indent="0">
              <a:buNone/>
            </a:pPr>
            <a:endParaRPr lang="en-IN" dirty="0" smtClean="0"/>
          </a:p>
          <a:p>
            <a:r>
              <a:rPr lang="en-IN" dirty="0" smtClean="0"/>
              <a:t>TCP connection message is forwarded to distributor</a:t>
            </a:r>
          </a:p>
          <a:p>
            <a:pPr marL="0" indent="0">
              <a:buNone/>
            </a:pPr>
            <a:endParaRPr lang="en-IN" dirty="0" smtClean="0"/>
          </a:p>
          <a:p>
            <a:r>
              <a:rPr lang="en-IN" dirty="0" smtClean="0"/>
              <a:t>Dispatcher is called for connection hand-off</a:t>
            </a:r>
          </a:p>
          <a:p>
            <a:pPr marL="0" indent="0">
              <a:buNone/>
            </a:pPr>
            <a:endParaRPr lang="en-IN" dirty="0" smtClean="0"/>
          </a:p>
          <a:p>
            <a:r>
              <a:rPr lang="en-IN" dirty="0" smtClean="0"/>
              <a:t>Switch forwards selected TCP messages to the chosen server</a:t>
            </a:r>
          </a:p>
          <a:p>
            <a:endParaRPr lang="en-IN" dirty="0"/>
          </a:p>
        </p:txBody>
      </p:sp>
    </p:spTree>
    <p:extLst>
      <p:ext uri="{BB962C8B-B14F-4D97-AF65-F5344CB8AC3E}">
        <p14:creationId xmlns:p14="http://schemas.microsoft.com/office/powerpoint/2010/main" val="107534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 end of web cluster</a:t>
            </a:r>
            <a:endParaRPr lang="en-IN" dirty="0"/>
          </a:p>
        </p:txBody>
      </p:sp>
      <p:sp>
        <p:nvSpPr>
          <p:cNvPr id="3" name="Content Placeholder 2"/>
          <p:cNvSpPr>
            <a:spLocks noGrp="1"/>
          </p:cNvSpPr>
          <p:nvPr>
            <p:ph sz="quarter" idx="1"/>
          </p:nvPr>
        </p:nvSpPr>
        <p:spPr/>
        <p:txBody>
          <a:bodyPr/>
          <a:lstStyle/>
          <a:p>
            <a:r>
              <a:rPr lang="en-IN" dirty="0" smtClean="0"/>
              <a:t>Round robin DNS could be used for front end as it is a single domain name associated with multiple IP addresses</a:t>
            </a:r>
          </a:p>
          <a:p>
            <a:r>
              <a:rPr lang="en-IN" dirty="0" smtClean="0"/>
              <a:t>It is possible to assign same IP address to the web server without using any intermediates.</a:t>
            </a:r>
          </a:p>
          <a:p>
            <a:r>
              <a:rPr lang="en-IN" dirty="0" smtClean="0"/>
              <a:t>The servers are connected through a single broadcast LAN</a:t>
            </a:r>
          </a:p>
          <a:p>
            <a:r>
              <a:rPr lang="en-IN" dirty="0" smtClean="0"/>
              <a:t>If a incoming request arrives, the IP router connected to LAN will forward to the servers</a:t>
            </a:r>
          </a:p>
          <a:p>
            <a:r>
              <a:rPr lang="en-IN" dirty="0" smtClean="0"/>
              <a:t/>
            </a:r>
            <a:br>
              <a:rPr lang="en-IN" dirty="0" smtClean="0"/>
            </a:br>
            <a:endParaRPr lang="en-IN" dirty="0"/>
          </a:p>
        </p:txBody>
      </p:sp>
    </p:spTree>
    <p:extLst>
      <p:ext uri="{BB962C8B-B14F-4D97-AF65-F5344CB8AC3E}">
        <p14:creationId xmlns:p14="http://schemas.microsoft.com/office/powerpoint/2010/main" val="380350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sz="quarter" idx="1"/>
          </p:nvPr>
        </p:nvSpPr>
        <p:spPr/>
        <p:txBody>
          <a:bodyPr/>
          <a:lstStyle/>
          <a:p>
            <a:r>
              <a:rPr lang="en-IN" dirty="0" smtClean="0"/>
              <a:t>Architecture</a:t>
            </a:r>
          </a:p>
          <a:p>
            <a:r>
              <a:rPr lang="en-IN" dirty="0" smtClean="0"/>
              <a:t>Process</a:t>
            </a:r>
          </a:p>
          <a:p>
            <a:r>
              <a:rPr lang="en-IN" dirty="0" smtClean="0"/>
              <a:t>Communication</a:t>
            </a:r>
          </a:p>
          <a:p>
            <a:r>
              <a:rPr lang="en-IN" dirty="0" smtClean="0"/>
              <a:t>Distributed computing platforms</a:t>
            </a:r>
            <a:endParaRPr lang="en-IN" dirty="0"/>
          </a:p>
        </p:txBody>
      </p:sp>
    </p:spTree>
    <p:extLst>
      <p:ext uri="{BB962C8B-B14F-4D97-AF65-F5344CB8AC3E}">
        <p14:creationId xmlns:p14="http://schemas.microsoft.com/office/powerpoint/2010/main" val="249980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connections</a:t>
            </a:r>
            <a:endParaRPr lang="en-IN" dirty="0"/>
          </a:p>
        </p:txBody>
      </p:sp>
      <p:sp>
        <p:nvSpPr>
          <p:cNvPr id="3" name="Content Placeholder 2"/>
          <p:cNvSpPr>
            <a:spLocks noGrp="1"/>
          </p:cNvSpPr>
          <p:nvPr>
            <p:ph sz="quarter" idx="1"/>
          </p:nvPr>
        </p:nvSpPr>
        <p:spPr/>
        <p:txBody>
          <a:bodyPr/>
          <a:lstStyle/>
          <a:p>
            <a:pPr algn="just"/>
            <a:r>
              <a:rPr lang="en-IN" dirty="0" smtClean="0"/>
              <a:t>In older HTTP versions, each request to the server required setting up a separate connection. The connection will break after the server response which is called as non-persistent.</a:t>
            </a:r>
          </a:p>
          <a:p>
            <a:pPr algn="just"/>
            <a:r>
              <a:rPr lang="en-IN" dirty="0" smtClean="0"/>
              <a:t>Drawback: Connection cost is more</a:t>
            </a:r>
          </a:p>
          <a:p>
            <a:pPr algn="just"/>
            <a:r>
              <a:rPr lang="en-IN" dirty="0" smtClean="0"/>
              <a:t>Recent HTTP versions uses persistent connections to issue several requests without the necessity for separate connections</a:t>
            </a:r>
          </a:p>
          <a:p>
            <a:pPr algn="just"/>
            <a:r>
              <a:rPr lang="en-IN" dirty="0" smtClean="0"/>
              <a:t>The client is permitted to issue several requests in a row without waiting for the response of the previous request</a:t>
            </a:r>
            <a:endParaRPr lang="en-IN" dirty="0"/>
          </a:p>
        </p:txBody>
      </p:sp>
    </p:spTree>
    <p:extLst>
      <p:ext uri="{BB962C8B-B14F-4D97-AF65-F5344CB8AC3E}">
        <p14:creationId xmlns:p14="http://schemas.microsoft.com/office/powerpoint/2010/main" val="4259228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Methods </a:t>
            </a:r>
            <a:endParaRPr lang="en-IN" dirty="0"/>
          </a:p>
        </p:txBody>
      </p:sp>
      <p:sp>
        <p:nvSpPr>
          <p:cNvPr id="3" name="Content Placeholder 2"/>
          <p:cNvSpPr>
            <a:spLocks noGrp="1"/>
          </p:cNvSpPr>
          <p:nvPr>
            <p:ph sz="quarter" idx="1"/>
          </p:nvPr>
        </p:nvSpPr>
        <p:spPr/>
        <p:txBody>
          <a:bodyPr/>
          <a:lstStyle/>
          <a:p>
            <a:r>
              <a:rPr lang="en-IN" dirty="0" smtClean="0"/>
              <a:t>Head: Request to return document header</a:t>
            </a:r>
          </a:p>
          <a:p>
            <a:pPr marL="0" indent="0">
              <a:buNone/>
            </a:pPr>
            <a:endParaRPr lang="en-IN" dirty="0" smtClean="0"/>
          </a:p>
          <a:p>
            <a:r>
              <a:rPr lang="en-IN" dirty="0" smtClean="0"/>
              <a:t>Get: Request to return document to client</a:t>
            </a:r>
          </a:p>
          <a:p>
            <a:pPr marL="0" indent="0">
              <a:buNone/>
            </a:pPr>
            <a:endParaRPr lang="en-IN" dirty="0" smtClean="0"/>
          </a:p>
          <a:p>
            <a:r>
              <a:rPr lang="en-IN" dirty="0" smtClean="0"/>
              <a:t>Put: Request to store the document</a:t>
            </a:r>
          </a:p>
          <a:p>
            <a:pPr marL="0" indent="0">
              <a:buNone/>
            </a:pPr>
            <a:endParaRPr lang="en-IN" dirty="0" smtClean="0"/>
          </a:p>
          <a:p>
            <a:r>
              <a:rPr lang="en-IN" dirty="0" smtClean="0"/>
              <a:t>Post: Provide data for document add up</a:t>
            </a:r>
          </a:p>
          <a:p>
            <a:pPr marL="0" indent="0">
              <a:buNone/>
            </a:pPr>
            <a:endParaRPr lang="en-IN" dirty="0" smtClean="0"/>
          </a:p>
          <a:p>
            <a:r>
              <a:rPr lang="en-IN" dirty="0" smtClean="0"/>
              <a:t>Delete: Request for document deletion</a:t>
            </a:r>
            <a:endParaRPr lang="en-IN" dirty="0"/>
          </a:p>
        </p:txBody>
      </p:sp>
    </p:spTree>
    <p:extLst>
      <p:ext uri="{BB962C8B-B14F-4D97-AF65-F5344CB8AC3E}">
        <p14:creationId xmlns:p14="http://schemas.microsoft.com/office/powerpoint/2010/main" val="200212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fontScale="90000"/>
          </a:bodyPr>
          <a:lstStyle/>
          <a:p>
            <a:r>
              <a:rPr lang="en-IN" dirty="0" smtClean="0"/>
              <a:t>HTTP messages</a:t>
            </a:r>
            <a:endParaRPr lang="en-IN" dirty="0"/>
          </a:p>
        </p:txBody>
      </p:sp>
      <p:sp>
        <p:nvSpPr>
          <p:cNvPr id="4" name="Rectangle 3"/>
          <p:cNvSpPr/>
          <p:nvPr/>
        </p:nvSpPr>
        <p:spPr>
          <a:xfrm>
            <a:off x="5533702" y="2357264"/>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Version</a:t>
            </a:r>
            <a:r>
              <a:rPr lang="en-IN" dirty="0" err="1" smtClean="0"/>
              <a:t>n</a:t>
            </a:r>
            <a:endParaRPr lang="en-IN" dirty="0"/>
          </a:p>
        </p:txBody>
      </p:sp>
      <p:sp>
        <p:nvSpPr>
          <p:cNvPr id="5" name="Rectangle 4"/>
          <p:cNvSpPr/>
          <p:nvPr/>
        </p:nvSpPr>
        <p:spPr>
          <a:xfrm>
            <a:off x="1051992" y="2357264"/>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Operation</a:t>
            </a:r>
            <a:endParaRPr lang="en-IN" dirty="0">
              <a:solidFill>
                <a:schemeClr val="tx1"/>
              </a:solidFill>
            </a:endParaRPr>
          </a:p>
        </p:txBody>
      </p:sp>
      <p:sp>
        <p:nvSpPr>
          <p:cNvPr id="6" name="Rectangle 5"/>
          <p:cNvSpPr/>
          <p:nvPr/>
        </p:nvSpPr>
        <p:spPr>
          <a:xfrm>
            <a:off x="3291047" y="2357264"/>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Reference</a:t>
            </a:r>
            <a:r>
              <a:rPr lang="en-IN" dirty="0" err="1" smtClean="0"/>
              <a:t>ce</a:t>
            </a:r>
            <a:endParaRPr lang="en-IN" dirty="0"/>
          </a:p>
        </p:txBody>
      </p:sp>
      <p:sp>
        <p:nvSpPr>
          <p:cNvPr id="7" name="Rectangle 6"/>
          <p:cNvSpPr/>
          <p:nvPr/>
        </p:nvSpPr>
        <p:spPr>
          <a:xfrm>
            <a:off x="3300678" y="3365376"/>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301454" y="2861320"/>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69206" y="2885104"/>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051992" y="3400458"/>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068430" y="4437112"/>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Message Header Name</a:t>
            </a:r>
            <a:endParaRPr lang="en-IN" dirty="0">
              <a:solidFill>
                <a:schemeClr val="tx1"/>
              </a:solidFill>
            </a:endParaRPr>
          </a:p>
        </p:txBody>
      </p:sp>
      <p:sp>
        <p:nvSpPr>
          <p:cNvPr id="12" name="Rectangle 11"/>
          <p:cNvSpPr/>
          <p:nvPr/>
        </p:nvSpPr>
        <p:spPr>
          <a:xfrm>
            <a:off x="3301454" y="4437112"/>
            <a:ext cx="223224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Value</a:t>
            </a:r>
            <a:r>
              <a:rPr lang="en-IN" dirty="0" err="1" smtClean="0"/>
              <a:t>e</a:t>
            </a:r>
            <a:endParaRPr lang="en-IN" dirty="0"/>
          </a:p>
        </p:txBody>
      </p:sp>
      <p:sp>
        <p:nvSpPr>
          <p:cNvPr id="13" name="Rectangle 12"/>
          <p:cNvSpPr/>
          <p:nvPr/>
        </p:nvSpPr>
        <p:spPr>
          <a:xfrm>
            <a:off x="1051992" y="4958680"/>
            <a:ext cx="575225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a:off x="3059832" y="23572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524328" y="2345401"/>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92080" y="2345401"/>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59832" y="288510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2080" y="2861320"/>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74996" y="3400458"/>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92080" y="3400458"/>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76306" y="4437112"/>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321099" y="445462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076306" y="1628800"/>
            <a:ext cx="70360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44008" y="1556792"/>
            <a:ext cx="67709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63888" y="980728"/>
            <a:ext cx="1296144" cy="369332"/>
          </a:xfrm>
          <a:prstGeom prst="rect">
            <a:avLst/>
          </a:prstGeom>
          <a:noFill/>
        </p:spPr>
        <p:txBody>
          <a:bodyPr wrap="square" rtlCol="0">
            <a:spAutoFit/>
          </a:bodyPr>
          <a:lstStyle/>
          <a:p>
            <a:r>
              <a:rPr lang="en-IN" dirty="0" smtClean="0"/>
              <a:t>Delimiter</a:t>
            </a:r>
            <a:endParaRPr lang="en-IN" dirty="0"/>
          </a:p>
        </p:txBody>
      </p:sp>
      <p:sp>
        <p:nvSpPr>
          <p:cNvPr id="31" name="TextBox 30"/>
          <p:cNvSpPr txBox="1"/>
          <p:nvPr/>
        </p:nvSpPr>
        <p:spPr>
          <a:xfrm>
            <a:off x="8028384" y="2345401"/>
            <a:ext cx="1296144" cy="646331"/>
          </a:xfrm>
          <a:prstGeom prst="rect">
            <a:avLst/>
          </a:prstGeom>
          <a:noFill/>
        </p:spPr>
        <p:txBody>
          <a:bodyPr wrap="square" rtlCol="0">
            <a:spAutoFit/>
          </a:bodyPr>
          <a:lstStyle/>
          <a:p>
            <a:r>
              <a:rPr lang="en-IN" dirty="0" smtClean="0"/>
              <a:t>Request </a:t>
            </a:r>
          </a:p>
          <a:p>
            <a:r>
              <a:rPr lang="en-IN" dirty="0" smtClean="0"/>
              <a:t>Line</a:t>
            </a:r>
            <a:endParaRPr lang="en-IN" dirty="0"/>
          </a:p>
        </p:txBody>
      </p:sp>
      <p:sp>
        <p:nvSpPr>
          <p:cNvPr id="32" name="TextBox 31"/>
          <p:cNvSpPr txBox="1"/>
          <p:nvPr/>
        </p:nvSpPr>
        <p:spPr>
          <a:xfrm>
            <a:off x="6514880" y="3546266"/>
            <a:ext cx="1296144" cy="923330"/>
          </a:xfrm>
          <a:prstGeom prst="rect">
            <a:avLst/>
          </a:prstGeom>
          <a:noFill/>
        </p:spPr>
        <p:txBody>
          <a:bodyPr wrap="square" rtlCol="0">
            <a:spAutoFit/>
          </a:bodyPr>
          <a:lstStyle/>
          <a:p>
            <a:r>
              <a:rPr lang="en-IN" dirty="0" smtClean="0"/>
              <a:t>Request Message </a:t>
            </a:r>
          </a:p>
          <a:p>
            <a:r>
              <a:rPr lang="en-IN" dirty="0" smtClean="0"/>
              <a:t>Headers</a:t>
            </a:r>
            <a:endParaRPr lang="en-IN" dirty="0"/>
          </a:p>
        </p:txBody>
      </p:sp>
      <p:sp>
        <p:nvSpPr>
          <p:cNvPr id="33" name="TextBox 32"/>
          <p:cNvSpPr txBox="1"/>
          <p:nvPr/>
        </p:nvSpPr>
        <p:spPr>
          <a:xfrm>
            <a:off x="7117878" y="4749043"/>
            <a:ext cx="1296144" cy="646331"/>
          </a:xfrm>
          <a:prstGeom prst="rect">
            <a:avLst/>
          </a:prstGeom>
          <a:noFill/>
        </p:spPr>
        <p:txBody>
          <a:bodyPr wrap="square" rtlCol="0">
            <a:spAutoFit/>
          </a:bodyPr>
          <a:lstStyle/>
          <a:p>
            <a:r>
              <a:rPr lang="en-IN" dirty="0" smtClean="0"/>
              <a:t>Message </a:t>
            </a:r>
          </a:p>
          <a:p>
            <a:r>
              <a:rPr lang="en-IN" dirty="0" smtClean="0"/>
              <a:t>Body</a:t>
            </a:r>
            <a:endParaRPr lang="en-IN" dirty="0"/>
          </a:p>
        </p:txBody>
      </p:sp>
      <p:sp>
        <p:nvSpPr>
          <p:cNvPr id="34" name="Right Brace 33"/>
          <p:cNvSpPr/>
          <p:nvPr/>
        </p:nvSpPr>
        <p:spPr>
          <a:xfrm>
            <a:off x="6012160" y="2991732"/>
            <a:ext cx="360040" cy="17573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Rectangle 34"/>
          <p:cNvSpPr/>
          <p:nvPr/>
        </p:nvSpPr>
        <p:spPr>
          <a:xfrm>
            <a:off x="1073784" y="3509843"/>
            <a:ext cx="2085827" cy="369332"/>
          </a:xfrm>
          <a:prstGeom prst="rect">
            <a:avLst/>
          </a:prstGeom>
        </p:spPr>
        <p:txBody>
          <a:bodyPr wrap="none">
            <a:spAutoFit/>
          </a:bodyPr>
          <a:lstStyle/>
          <a:p>
            <a:r>
              <a:rPr lang="en-IN" dirty="0" smtClean="0">
                <a:solidFill>
                  <a:schemeClr val="tx1"/>
                </a:solidFill>
              </a:rPr>
              <a:t>Message Header Name</a:t>
            </a:r>
            <a:endParaRPr lang="en-IN" dirty="0">
              <a:solidFill>
                <a:schemeClr val="tx1"/>
              </a:solidFill>
            </a:endParaRPr>
          </a:p>
        </p:txBody>
      </p:sp>
      <p:sp>
        <p:nvSpPr>
          <p:cNvPr id="36" name="Rectangle 35"/>
          <p:cNvSpPr/>
          <p:nvPr/>
        </p:nvSpPr>
        <p:spPr>
          <a:xfrm>
            <a:off x="1068430" y="2970705"/>
            <a:ext cx="2085827" cy="369332"/>
          </a:xfrm>
          <a:prstGeom prst="rect">
            <a:avLst/>
          </a:prstGeom>
        </p:spPr>
        <p:txBody>
          <a:bodyPr wrap="none">
            <a:spAutoFit/>
          </a:bodyPr>
          <a:lstStyle/>
          <a:p>
            <a:r>
              <a:rPr lang="en-IN" dirty="0" smtClean="0">
                <a:solidFill>
                  <a:schemeClr val="tx1"/>
                </a:solidFill>
              </a:rPr>
              <a:t>Message Header Name</a:t>
            </a:r>
            <a:endParaRPr lang="en-IN" dirty="0">
              <a:solidFill>
                <a:schemeClr val="tx1"/>
              </a:solidFill>
            </a:endParaRPr>
          </a:p>
        </p:txBody>
      </p:sp>
      <p:sp>
        <p:nvSpPr>
          <p:cNvPr id="37" name="Rectangle 36"/>
          <p:cNvSpPr/>
          <p:nvPr/>
        </p:nvSpPr>
        <p:spPr>
          <a:xfrm>
            <a:off x="3991906" y="2921168"/>
            <a:ext cx="641651" cy="369332"/>
          </a:xfrm>
          <a:prstGeom prst="rect">
            <a:avLst/>
          </a:prstGeom>
        </p:spPr>
        <p:txBody>
          <a:bodyPr wrap="none">
            <a:spAutoFit/>
          </a:bodyPr>
          <a:lstStyle/>
          <a:p>
            <a:pPr algn="ctr"/>
            <a:r>
              <a:rPr lang="en-IN" dirty="0" smtClean="0"/>
              <a:t>Value</a:t>
            </a:r>
            <a:endParaRPr lang="en-IN" dirty="0"/>
          </a:p>
        </p:txBody>
      </p:sp>
      <p:sp>
        <p:nvSpPr>
          <p:cNvPr id="38" name="Rectangle 37"/>
          <p:cNvSpPr/>
          <p:nvPr/>
        </p:nvSpPr>
        <p:spPr>
          <a:xfrm>
            <a:off x="3995936" y="3467820"/>
            <a:ext cx="641651" cy="369332"/>
          </a:xfrm>
          <a:prstGeom prst="rect">
            <a:avLst/>
          </a:prstGeom>
        </p:spPr>
        <p:txBody>
          <a:bodyPr wrap="none">
            <a:spAutoFit/>
          </a:bodyPr>
          <a:lstStyle/>
          <a:p>
            <a:pPr algn="ctr"/>
            <a:r>
              <a:rPr lang="en-IN" dirty="0" smtClean="0"/>
              <a:t>Value</a:t>
            </a:r>
            <a:endParaRPr lang="en-IN" dirty="0"/>
          </a:p>
        </p:txBody>
      </p:sp>
    </p:spTree>
    <p:extLst>
      <p:ext uri="{BB962C8B-B14F-4D97-AF65-F5344CB8AC3E}">
        <p14:creationId xmlns:p14="http://schemas.microsoft.com/office/powerpoint/2010/main" val="352737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SOAP</a:t>
            </a:r>
            <a:endParaRPr lang="en-IN" dirty="0"/>
          </a:p>
        </p:txBody>
      </p:sp>
      <p:sp>
        <p:nvSpPr>
          <p:cNvPr id="3" name="Content Placeholder 2"/>
          <p:cNvSpPr>
            <a:spLocks noGrp="1"/>
          </p:cNvSpPr>
          <p:nvPr>
            <p:ph sz="quarter" idx="1"/>
          </p:nvPr>
        </p:nvSpPr>
        <p:spPr/>
        <p:txBody>
          <a:bodyPr/>
          <a:lstStyle/>
          <a:p>
            <a:r>
              <a:rPr lang="en-IN" dirty="0" smtClean="0"/>
              <a:t>SOAP message consists of two parts in general which are jointly represented as SOAP envelope</a:t>
            </a:r>
          </a:p>
          <a:p>
            <a:r>
              <a:rPr lang="en-IN" dirty="0" smtClean="0"/>
              <a:t>The body contains actual information whereas the header is optional</a:t>
            </a:r>
          </a:p>
          <a:p>
            <a:r>
              <a:rPr lang="en-IN" dirty="0" smtClean="0"/>
              <a:t>The header contains information about relevant nodes along the path from sender to receiver</a:t>
            </a:r>
          </a:p>
          <a:p>
            <a:r>
              <a:rPr lang="en-IN" dirty="0" smtClean="0"/>
              <a:t>All components inside the envelope is represented in XML format</a:t>
            </a:r>
          </a:p>
          <a:p>
            <a:r>
              <a:rPr lang="en-IN" dirty="0" smtClean="0"/>
              <a:t>The SOAP envelope doesn’t contain the recipient’s address</a:t>
            </a:r>
          </a:p>
          <a:p>
            <a:endParaRPr lang="en-IN" dirty="0"/>
          </a:p>
        </p:txBody>
      </p:sp>
    </p:spTree>
    <p:extLst>
      <p:ext uri="{BB962C8B-B14F-4D97-AF65-F5344CB8AC3E}">
        <p14:creationId xmlns:p14="http://schemas.microsoft.com/office/powerpoint/2010/main" val="1291994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Bindings</a:t>
            </a:r>
            <a:endParaRPr lang="en-IN" dirty="0"/>
          </a:p>
        </p:txBody>
      </p:sp>
      <p:sp>
        <p:nvSpPr>
          <p:cNvPr id="3" name="Content Placeholder 2"/>
          <p:cNvSpPr>
            <a:spLocks noGrp="1"/>
          </p:cNvSpPr>
          <p:nvPr>
            <p:ph sz="quarter" idx="1"/>
          </p:nvPr>
        </p:nvSpPr>
        <p:spPr/>
        <p:txBody>
          <a:bodyPr/>
          <a:lstStyle/>
          <a:p>
            <a:r>
              <a:rPr lang="en-IN" dirty="0" smtClean="0"/>
              <a:t>1. conversational exchange style</a:t>
            </a:r>
          </a:p>
          <a:p>
            <a:r>
              <a:rPr lang="en-IN" dirty="0" smtClean="0"/>
              <a:t>In this, the two communicating parties will be exchanging structured documents.</a:t>
            </a:r>
          </a:p>
          <a:p>
            <a:r>
              <a:rPr lang="en-IN" dirty="0" smtClean="0"/>
              <a:t>2. RPC style exchange</a:t>
            </a:r>
          </a:p>
          <a:p>
            <a:r>
              <a:rPr lang="en-IN" dirty="0" smtClean="0"/>
              <a:t>It closely adheres to the traditional request-response behaviour</a:t>
            </a:r>
          </a:p>
          <a:p>
            <a:r>
              <a:rPr lang="en-IN" dirty="0" smtClean="0"/>
              <a:t>SOAP message identifies the procedure to be called, and provides list of input parameters specific to the call</a:t>
            </a:r>
            <a:endParaRPr lang="en-IN" dirty="0"/>
          </a:p>
        </p:txBody>
      </p:sp>
    </p:spTree>
    <p:extLst>
      <p:ext uri="{BB962C8B-B14F-4D97-AF65-F5344CB8AC3E}">
        <p14:creationId xmlns:p14="http://schemas.microsoft.com/office/powerpoint/2010/main" val="420289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Naming</a:t>
            </a:r>
            <a:endParaRPr lang="en-IN" dirty="0"/>
          </a:p>
        </p:txBody>
      </p:sp>
      <p:sp>
        <p:nvSpPr>
          <p:cNvPr id="3" name="Content Placeholder 2"/>
          <p:cNvSpPr>
            <a:spLocks noGrp="1"/>
          </p:cNvSpPr>
          <p:nvPr>
            <p:ph sz="quarter" idx="1"/>
          </p:nvPr>
        </p:nvSpPr>
        <p:spPr/>
        <p:txBody>
          <a:bodyPr/>
          <a:lstStyle/>
          <a:p>
            <a:r>
              <a:rPr lang="en-IN" dirty="0" smtClean="0"/>
              <a:t>The web uses single name systems for unique identification of documents</a:t>
            </a:r>
          </a:p>
          <a:p>
            <a:r>
              <a:rPr lang="en-IN" dirty="0" smtClean="0"/>
              <a:t>Such names are called as Uniform Resource Identifier (URI) comes in two ways</a:t>
            </a:r>
          </a:p>
          <a:p>
            <a:pPr marL="514350" indent="-514350">
              <a:buAutoNum type="arabicPeriod"/>
            </a:pPr>
            <a:r>
              <a:rPr lang="en-IN" dirty="0" smtClean="0"/>
              <a:t>Uniform Resource Locator (URL) is used to identify the document by including the information required to access it. URL is location dependent with reference to the document</a:t>
            </a:r>
          </a:p>
          <a:p>
            <a:pPr marL="514350" indent="-514350">
              <a:buAutoNum type="arabicPeriod"/>
            </a:pPr>
            <a:r>
              <a:rPr lang="en-IN" dirty="0" smtClean="0"/>
              <a:t>Uniform Resource Name (URN) acts as the true identifier and its is location independent </a:t>
            </a:r>
            <a:endParaRPr lang="en-IN" dirty="0"/>
          </a:p>
        </p:txBody>
      </p:sp>
    </p:spTree>
    <p:extLst>
      <p:ext uri="{BB962C8B-B14F-4D97-AF65-F5344CB8AC3E}">
        <p14:creationId xmlns:p14="http://schemas.microsoft.com/office/powerpoint/2010/main" val="94767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Computing Platforms</a:t>
            </a:r>
            <a:endParaRPr lang="en-IN" dirty="0"/>
          </a:p>
        </p:txBody>
      </p:sp>
      <p:sp>
        <p:nvSpPr>
          <p:cNvPr id="3" name="Content Placeholder 2"/>
          <p:cNvSpPr>
            <a:spLocks noGrp="1"/>
          </p:cNvSpPr>
          <p:nvPr>
            <p:ph sz="quarter" idx="1"/>
          </p:nvPr>
        </p:nvSpPr>
        <p:spPr/>
        <p:txBody>
          <a:bodyPr/>
          <a:lstStyle/>
          <a:p>
            <a:r>
              <a:rPr lang="en-IN" dirty="0" smtClean="0"/>
              <a:t>The distributed computing platform provides programmers an opportunity to create application which poses overall less execution time when compared with other applications</a:t>
            </a:r>
          </a:p>
          <a:p>
            <a:r>
              <a:rPr lang="en-IN" dirty="0" smtClean="0"/>
              <a:t>BOINC – Berkeley  Open Infrastructure for Network Computing</a:t>
            </a:r>
          </a:p>
          <a:p>
            <a:r>
              <a:rPr lang="en-IN" dirty="0" smtClean="0"/>
              <a:t>WCG – World Community Grid</a:t>
            </a:r>
          </a:p>
          <a:p>
            <a:r>
              <a:rPr lang="en-IN" dirty="0" smtClean="0"/>
              <a:t>These are the few platforms which enable to create applications</a:t>
            </a:r>
          </a:p>
          <a:p>
            <a:endParaRPr lang="en-IN" dirty="0"/>
          </a:p>
        </p:txBody>
      </p:sp>
    </p:spTree>
    <p:extLst>
      <p:ext uri="{BB962C8B-B14F-4D97-AF65-F5344CB8AC3E}">
        <p14:creationId xmlns:p14="http://schemas.microsoft.com/office/powerpoint/2010/main" val="645058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BOINC- Introduction</a:t>
            </a:r>
            <a:endParaRPr lang="en-IN" dirty="0"/>
          </a:p>
        </p:txBody>
      </p:sp>
      <p:sp>
        <p:nvSpPr>
          <p:cNvPr id="3" name="Content Placeholder 2"/>
          <p:cNvSpPr>
            <a:spLocks noGrp="1"/>
          </p:cNvSpPr>
          <p:nvPr>
            <p:ph sz="quarter" idx="1"/>
          </p:nvPr>
        </p:nvSpPr>
        <p:spPr/>
        <p:txBody>
          <a:bodyPr/>
          <a:lstStyle/>
          <a:p>
            <a:r>
              <a:rPr lang="en-IN" dirty="0" smtClean="0"/>
              <a:t>It is an open source middle ware which supports distributed systems</a:t>
            </a:r>
          </a:p>
          <a:p>
            <a:r>
              <a:rPr lang="en-IN" dirty="0" smtClean="0"/>
              <a:t>It makes the system easy for scientists to create and operate public resource computing projects</a:t>
            </a:r>
          </a:p>
          <a:p>
            <a:r>
              <a:rPr lang="en-IN" dirty="0" smtClean="0"/>
              <a:t>It supports diverse range of applications</a:t>
            </a:r>
          </a:p>
          <a:p>
            <a:r>
              <a:rPr lang="en-IN" dirty="0" smtClean="0"/>
              <a:t>The PC owners can participate in multiple BOINC projects and could specify how their resources are allotted to multiple resources</a:t>
            </a:r>
            <a:endParaRPr lang="en-IN" dirty="0"/>
          </a:p>
        </p:txBody>
      </p:sp>
    </p:spTree>
    <p:extLst>
      <p:ext uri="{BB962C8B-B14F-4D97-AF65-F5344CB8AC3E}">
        <p14:creationId xmlns:p14="http://schemas.microsoft.com/office/powerpoint/2010/main" val="601101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a:t>
            </a:r>
            <a:endParaRPr lang="en-IN" dirty="0"/>
          </a:p>
        </p:txBody>
      </p:sp>
      <p:sp>
        <p:nvSpPr>
          <p:cNvPr id="3" name="Content Placeholder 2"/>
          <p:cNvSpPr>
            <a:spLocks noGrp="1"/>
          </p:cNvSpPr>
          <p:nvPr>
            <p:ph sz="quarter" idx="1"/>
          </p:nvPr>
        </p:nvSpPr>
        <p:spPr/>
        <p:txBody>
          <a:bodyPr/>
          <a:lstStyle/>
          <a:p>
            <a:r>
              <a:rPr lang="en-IN" dirty="0" smtClean="0"/>
              <a:t>Reduce the barriers of entry to public resource computing</a:t>
            </a:r>
          </a:p>
          <a:p>
            <a:pPr marL="0" indent="0">
              <a:buNone/>
            </a:pPr>
            <a:endParaRPr lang="en-IN" dirty="0" smtClean="0"/>
          </a:p>
          <a:p>
            <a:r>
              <a:rPr lang="en-IN" dirty="0" smtClean="0"/>
              <a:t>Shares resources among autonomous projects</a:t>
            </a:r>
          </a:p>
          <a:p>
            <a:pPr marL="0" indent="0">
              <a:buNone/>
            </a:pPr>
            <a:endParaRPr lang="en-IN" dirty="0" smtClean="0"/>
          </a:p>
          <a:p>
            <a:r>
              <a:rPr lang="en-IN" dirty="0" smtClean="0"/>
              <a:t>Flexible and scalable mechanism for data distribution</a:t>
            </a:r>
          </a:p>
          <a:p>
            <a:pPr marL="0" indent="0">
              <a:buNone/>
            </a:pPr>
            <a:endParaRPr lang="en-IN" dirty="0" smtClean="0"/>
          </a:p>
          <a:p>
            <a:r>
              <a:rPr lang="en-IN" dirty="0" smtClean="0"/>
              <a:t>Supports diverse applications</a:t>
            </a:r>
          </a:p>
          <a:p>
            <a:pPr marL="0" indent="0">
              <a:buNone/>
            </a:pPr>
            <a:endParaRPr lang="en-IN" dirty="0" smtClean="0"/>
          </a:p>
          <a:p>
            <a:r>
              <a:rPr lang="en-IN" dirty="0" smtClean="0"/>
              <a:t>Rewarding mechanism</a:t>
            </a:r>
          </a:p>
          <a:p>
            <a:endParaRPr lang="en-IN" dirty="0"/>
          </a:p>
        </p:txBody>
      </p:sp>
    </p:spTree>
    <p:extLst>
      <p:ext uri="{BB962C8B-B14F-4D97-AF65-F5344CB8AC3E}">
        <p14:creationId xmlns:p14="http://schemas.microsoft.com/office/powerpoint/2010/main" val="38042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of BOINC</a:t>
            </a:r>
            <a:endParaRPr lang="en-IN" dirty="0"/>
          </a:p>
        </p:txBody>
      </p:sp>
      <p:sp>
        <p:nvSpPr>
          <p:cNvPr id="3" name="Content Placeholder 2"/>
          <p:cNvSpPr>
            <a:spLocks noGrp="1"/>
          </p:cNvSpPr>
          <p:nvPr>
            <p:ph sz="quarter" idx="1"/>
          </p:nvPr>
        </p:nvSpPr>
        <p:spPr/>
        <p:txBody>
          <a:bodyPr/>
          <a:lstStyle/>
          <a:p>
            <a:r>
              <a:rPr lang="en-IN" dirty="0" smtClean="0"/>
              <a:t>Client PC gets tasks from the scheduling server</a:t>
            </a:r>
          </a:p>
          <a:p>
            <a:r>
              <a:rPr lang="en-IN" dirty="0" smtClean="0"/>
              <a:t>Client PC downloads executables and input files from the project’s data server</a:t>
            </a:r>
          </a:p>
          <a:p>
            <a:r>
              <a:rPr lang="en-IN" dirty="0" smtClean="0"/>
              <a:t>Client PC runs application programs and produces output files</a:t>
            </a:r>
          </a:p>
          <a:p>
            <a:r>
              <a:rPr lang="en-IN" dirty="0" smtClean="0"/>
              <a:t>Output files are uploaded to the data server</a:t>
            </a:r>
          </a:p>
          <a:p>
            <a:r>
              <a:rPr lang="en-IN" dirty="0" smtClean="0"/>
              <a:t>Completion of task is reported to the scheduling server</a:t>
            </a:r>
            <a:endParaRPr lang="en-IN" dirty="0"/>
          </a:p>
        </p:txBody>
      </p:sp>
    </p:spTree>
    <p:extLst>
      <p:ext uri="{BB962C8B-B14F-4D97-AF65-F5344CB8AC3E}">
        <p14:creationId xmlns:p14="http://schemas.microsoft.com/office/powerpoint/2010/main" val="20759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Web based Systems</a:t>
            </a:r>
            <a:endParaRPr lang="en-IN" dirty="0"/>
          </a:p>
        </p:txBody>
      </p:sp>
      <p:sp>
        <p:nvSpPr>
          <p:cNvPr id="3" name="Content Placeholder 2"/>
          <p:cNvSpPr>
            <a:spLocks noGrp="1"/>
          </p:cNvSpPr>
          <p:nvPr>
            <p:ph sz="quarter" idx="1"/>
          </p:nvPr>
        </p:nvSpPr>
        <p:spPr>
          <a:xfrm>
            <a:off x="914400" y="1447800"/>
            <a:ext cx="7772400" cy="2269232"/>
          </a:xfrm>
        </p:spPr>
        <p:txBody>
          <a:bodyPr/>
          <a:lstStyle/>
          <a:p>
            <a:pPr algn="just"/>
            <a:r>
              <a:rPr lang="en-IN" dirty="0" smtClean="0"/>
              <a:t>Majority web based systems are still employing client-server architectures</a:t>
            </a:r>
          </a:p>
          <a:p>
            <a:pPr algn="just"/>
            <a:r>
              <a:rPr lang="en-IN" dirty="0" smtClean="0"/>
              <a:t>Interaction of the client is carried out through the browser based application</a:t>
            </a:r>
          </a:p>
          <a:p>
            <a:pPr algn="just"/>
            <a:r>
              <a:rPr lang="en-IN" dirty="0" smtClean="0"/>
              <a:t>Display of documents is the key function of a browser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077072"/>
            <a:ext cx="7218363"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280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sz="quarter" idx="1"/>
          </p:nvPr>
        </p:nvSpPr>
        <p:spPr/>
        <p:txBody>
          <a:bodyPr/>
          <a:lstStyle/>
          <a:p>
            <a:r>
              <a:rPr lang="en-IN" dirty="0" smtClean="0"/>
              <a:t>Platform dependent architecture</a:t>
            </a:r>
          </a:p>
          <a:p>
            <a:pPr marL="0" indent="0">
              <a:buNone/>
            </a:pPr>
            <a:endParaRPr lang="en-IN" dirty="0" smtClean="0"/>
          </a:p>
          <a:p>
            <a:r>
              <a:rPr lang="en-IN" dirty="0" smtClean="0"/>
              <a:t>Architecture is complex</a:t>
            </a:r>
          </a:p>
          <a:p>
            <a:endParaRPr lang="en-IN" dirty="0" smtClean="0"/>
          </a:p>
          <a:p>
            <a:r>
              <a:rPr lang="en-IN" dirty="0" smtClean="0"/>
              <a:t>Lack of documentation</a:t>
            </a:r>
          </a:p>
          <a:p>
            <a:pPr marL="0" indent="0">
              <a:buNone/>
            </a:pPr>
            <a:endParaRPr lang="en-IN" dirty="0" smtClean="0"/>
          </a:p>
          <a:p>
            <a:r>
              <a:rPr lang="en-IN" dirty="0" smtClean="0"/>
              <a:t>Not suitable for small and medium sized projects</a:t>
            </a:r>
          </a:p>
          <a:p>
            <a:pPr marL="0" indent="0">
              <a:buNone/>
            </a:pPr>
            <a:endParaRPr lang="en-IN" dirty="0" smtClean="0"/>
          </a:p>
          <a:p>
            <a:r>
              <a:rPr lang="en-IN" dirty="0" smtClean="0"/>
              <a:t>More resource consumption</a:t>
            </a:r>
            <a:endParaRPr lang="en-IN" dirty="0"/>
          </a:p>
        </p:txBody>
      </p:sp>
    </p:spTree>
    <p:extLst>
      <p:ext uri="{BB962C8B-B14F-4D97-AF65-F5344CB8AC3E}">
        <p14:creationId xmlns:p14="http://schemas.microsoft.com/office/powerpoint/2010/main" val="383801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WCG - Introduction</a:t>
            </a:r>
            <a:endParaRPr lang="en-IN" dirty="0"/>
          </a:p>
        </p:txBody>
      </p:sp>
      <p:sp>
        <p:nvSpPr>
          <p:cNvPr id="3" name="Content Placeholder 2"/>
          <p:cNvSpPr>
            <a:spLocks noGrp="1"/>
          </p:cNvSpPr>
          <p:nvPr>
            <p:ph sz="quarter" idx="1"/>
          </p:nvPr>
        </p:nvSpPr>
        <p:spPr/>
        <p:txBody>
          <a:bodyPr/>
          <a:lstStyle/>
          <a:p>
            <a:r>
              <a:rPr lang="en-IN" dirty="0" smtClean="0"/>
              <a:t>It enables anyone with the computer to donate their unused computing power to proceed scientific research related to health and poverty</a:t>
            </a:r>
          </a:p>
          <a:p>
            <a:pPr marL="0" indent="0">
              <a:buNone/>
            </a:pPr>
            <a:endParaRPr lang="en-IN" dirty="0" smtClean="0"/>
          </a:p>
          <a:p>
            <a:r>
              <a:rPr lang="en-IN" dirty="0" smtClean="0"/>
              <a:t>The idle time of the computers are utilized efficiently</a:t>
            </a:r>
          </a:p>
          <a:p>
            <a:pPr marL="0" indent="0">
              <a:buNone/>
            </a:pPr>
            <a:endParaRPr lang="en-IN" dirty="0" smtClean="0"/>
          </a:p>
          <a:p>
            <a:r>
              <a:rPr lang="en-IN" dirty="0" smtClean="0"/>
              <a:t>It provides largest computing public grid for handling scientific research projects</a:t>
            </a:r>
            <a:r>
              <a:rPr lang="en-IN" dirty="0"/>
              <a:t> </a:t>
            </a:r>
            <a:r>
              <a:rPr lang="en-IN" dirty="0" smtClean="0"/>
              <a:t>for the benefit to </a:t>
            </a:r>
            <a:r>
              <a:rPr lang="en-IN" dirty="0"/>
              <a:t>h</a:t>
            </a:r>
            <a:r>
              <a:rPr lang="en-IN" dirty="0" smtClean="0"/>
              <a:t>uman society.</a:t>
            </a:r>
            <a:endParaRPr lang="en-IN" dirty="0"/>
          </a:p>
        </p:txBody>
      </p:sp>
    </p:spTree>
    <p:extLst>
      <p:ext uri="{BB962C8B-B14F-4D97-AF65-F5344CB8AC3E}">
        <p14:creationId xmlns:p14="http://schemas.microsoft.com/office/powerpoint/2010/main" val="2336959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sz="quarter" idx="1"/>
          </p:nvPr>
        </p:nvSpPr>
        <p:spPr/>
        <p:txBody>
          <a:bodyPr/>
          <a:lstStyle/>
          <a:p>
            <a:r>
              <a:rPr lang="en-IN" dirty="0" smtClean="0"/>
              <a:t>Utilization of idle power</a:t>
            </a:r>
          </a:p>
          <a:p>
            <a:pPr marL="0" indent="0">
              <a:buNone/>
            </a:pPr>
            <a:endParaRPr lang="en-IN" dirty="0" smtClean="0"/>
          </a:p>
          <a:p>
            <a:r>
              <a:rPr lang="en-IN" dirty="0" smtClean="0"/>
              <a:t>Clustering of resources</a:t>
            </a:r>
          </a:p>
          <a:p>
            <a:pPr marL="0" indent="0">
              <a:buNone/>
            </a:pPr>
            <a:endParaRPr lang="en-IN" dirty="0" smtClean="0"/>
          </a:p>
          <a:p>
            <a:r>
              <a:rPr lang="en-IN" dirty="0" smtClean="0"/>
              <a:t>Less execution time and more speed up</a:t>
            </a:r>
          </a:p>
          <a:p>
            <a:pPr marL="0" indent="0">
              <a:buNone/>
            </a:pPr>
            <a:endParaRPr lang="en-IN" dirty="0" smtClean="0"/>
          </a:p>
          <a:p>
            <a:r>
              <a:rPr lang="en-IN" dirty="0" smtClean="0"/>
              <a:t>Highly scalable</a:t>
            </a:r>
            <a:endParaRPr lang="en-IN" dirty="0"/>
          </a:p>
        </p:txBody>
      </p:sp>
    </p:spTree>
    <p:extLst>
      <p:ext uri="{BB962C8B-B14F-4D97-AF65-F5344CB8AC3E}">
        <p14:creationId xmlns:p14="http://schemas.microsoft.com/office/powerpoint/2010/main" val="3195244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sz="quarter" idx="1"/>
          </p:nvPr>
        </p:nvSpPr>
        <p:spPr/>
        <p:txBody>
          <a:bodyPr/>
          <a:lstStyle/>
          <a:p>
            <a:r>
              <a:rPr lang="en-IN" dirty="0" smtClean="0"/>
              <a:t>Architecture </a:t>
            </a:r>
            <a:r>
              <a:rPr lang="en-IN" dirty="0"/>
              <a:t>is complex</a:t>
            </a:r>
          </a:p>
          <a:p>
            <a:endParaRPr lang="en-IN" dirty="0"/>
          </a:p>
          <a:p>
            <a:r>
              <a:rPr lang="en-IN" dirty="0"/>
              <a:t>Lack of documentation</a:t>
            </a:r>
          </a:p>
          <a:p>
            <a:pPr marL="0" indent="0">
              <a:buNone/>
            </a:pPr>
            <a:endParaRPr lang="en-IN" dirty="0"/>
          </a:p>
          <a:p>
            <a:r>
              <a:rPr lang="en-IN" dirty="0"/>
              <a:t>Not suitable for small and medium sized projects</a:t>
            </a:r>
          </a:p>
          <a:p>
            <a:pPr marL="0" indent="0">
              <a:buNone/>
            </a:pPr>
            <a:endParaRPr lang="en-IN" dirty="0"/>
          </a:p>
          <a:p>
            <a:r>
              <a:rPr lang="en-IN" dirty="0"/>
              <a:t>More resource consumption</a:t>
            </a:r>
          </a:p>
          <a:p>
            <a:endParaRPr lang="en-IN" dirty="0"/>
          </a:p>
        </p:txBody>
      </p:sp>
    </p:spTree>
    <p:extLst>
      <p:ext uri="{BB962C8B-B14F-4D97-AF65-F5344CB8AC3E}">
        <p14:creationId xmlns:p14="http://schemas.microsoft.com/office/powerpoint/2010/main" val="125383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Web based System</a:t>
            </a:r>
            <a:endParaRPr lang="en-IN" dirty="0"/>
          </a:p>
        </p:txBody>
      </p:sp>
      <p:sp>
        <p:nvSpPr>
          <p:cNvPr id="3" name="Content Placeholder 2"/>
          <p:cNvSpPr>
            <a:spLocks noGrp="1"/>
          </p:cNvSpPr>
          <p:nvPr>
            <p:ph sz="quarter" idx="1"/>
          </p:nvPr>
        </p:nvSpPr>
        <p:spPr/>
        <p:txBody>
          <a:bodyPr/>
          <a:lstStyle/>
          <a:p>
            <a:pPr algn="just"/>
            <a:r>
              <a:rPr lang="en-IN" dirty="0" smtClean="0"/>
              <a:t>The recent web based systems are multi-tiered with plenty of support in providing content to the users </a:t>
            </a:r>
          </a:p>
          <a:p>
            <a:pPr algn="just"/>
            <a:r>
              <a:rPr lang="en-IN" dirty="0" smtClean="0"/>
              <a:t>The web documents includes both static and dynamic categories</a:t>
            </a:r>
          </a:p>
          <a:p>
            <a:pPr algn="just"/>
            <a:r>
              <a:rPr lang="en-IN" dirty="0" smtClean="0"/>
              <a:t>The three tier architecture includes web server, application and database server.</a:t>
            </a:r>
          </a:p>
          <a:p>
            <a:pPr algn="just"/>
            <a:r>
              <a:rPr lang="en-IN" dirty="0" smtClean="0"/>
              <a:t>The server-side techniques such as ASP.NET, JSP, Javascript and PHP are utilized for generating dynamic contents</a:t>
            </a:r>
          </a:p>
          <a:p>
            <a:pPr algn="just"/>
            <a:r>
              <a:rPr lang="en-IN" dirty="0" smtClean="0"/>
              <a:t>Common Gateway Interface (CGI) plays a major role in web based systems.</a:t>
            </a:r>
          </a:p>
          <a:p>
            <a:endParaRPr lang="en-IN" dirty="0"/>
          </a:p>
        </p:txBody>
      </p:sp>
    </p:spTree>
    <p:extLst>
      <p:ext uri="{BB962C8B-B14F-4D97-AF65-F5344CB8AC3E}">
        <p14:creationId xmlns:p14="http://schemas.microsoft.com/office/powerpoint/2010/main" val="10903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84784"/>
            <a:ext cx="8837613"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71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sz="quarter" idx="1"/>
          </p:nvPr>
        </p:nvSpPr>
        <p:spPr/>
        <p:txBody>
          <a:bodyPr/>
          <a:lstStyle/>
          <a:p>
            <a:pPr algn="just"/>
            <a:r>
              <a:rPr lang="en-IN" dirty="0" smtClean="0"/>
              <a:t>HTML with scripting combination provides most powerful way of expressing the documents</a:t>
            </a:r>
          </a:p>
          <a:p>
            <a:pPr algn="just"/>
            <a:r>
              <a:rPr lang="en-IN" dirty="0" smtClean="0"/>
              <a:t>CGI defines the standard by which the web server executes the program by taking data as user input.</a:t>
            </a:r>
          </a:p>
          <a:p>
            <a:pPr algn="just"/>
            <a:r>
              <a:rPr lang="en-IN" dirty="0" smtClean="0"/>
              <a:t>The user data is usually in the form of HTML and it mentions the executions to be done on the server side along with necessary parameters which needs to be filled by the user</a:t>
            </a:r>
          </a:p>
          <a:p>
            <a:pPr algn="just"/>
            <a:r>
              <a:rPr lang="en-IN" dirty="0" smtClean="0"/>
              <a:t>The program’s name and the corresponding parameter values are sent to the server for further processing</a:t>
            </a:r>
          </a:p>
          <a:p>
            <a:pPr algn="just"/>
            <a:endParaRPr lang="en-IN" dirty="0"/>
          </a:p>
        </p:txBody>
      </p:sp>
    </p:spTree>
    <p:extLst>
      <p:ext uri="{BB962C8B-B14F-4D97-AF65-F5344CB8AC3E}">
        <p14:creationId xmlns:p14="http://schemas.microsoft.com/office/powerpoint/2010/main" val="412338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web server</a:t>
            </a:r>
            <a:endParaRPr lang="en-IN" dirty="0"/>
          </a:p>
        </p:txBody>
      </p:sp>
      <p:sp>
        <p:nvSpPr>
          <p:cNvPr id="3" name="Content Placeholder 2"/>
          <p:cNvSpPr>
            <a:spLocks noGrp="1"/>
          </p:cNvSpPr>
          <p:nvPr>
            <p:ph sz="quarter" idx="1"/>
          </p:nvPr>
        </p:nvSpPr>
        <p:spPr/>
        <p:txBody>
          <a:bodyPr>
            <a:normAutofit/>
          </a:bodyPr>
          <a:lstStyle/>
          <a:p>
            <a:pPr algn="just"/>
            <a:r>
              <a:rPr lang="en-IN" dirty="0" smtClean="0"/>
              <a:t>The major task of web server is to handle incoming client request by means of document fetches</a:t>
            </a:r>
          </a:p>
          <a:p>
            <a:pPr algn="just"/>
            <a:r>
              <a:rPr lang="en-IN" dirty="0" smtClean="0"/>
              <a:t>With the help of CGI, the document fetching is delegated and the server is unaware of the details whether it arrives on the fly or fetched locally</a:t>
            </a:r>
          </a:p>
          <a:p>
            <a:pPr algn="just"/>
            <a:r>
              <a:rPr lang="en-IN" dirty="0" smtClean="0"/>
              <a:t>The web server connected to 2 or more clients is known as 2-tier architecture</a:t>
            </a:r>
          </a:p>
          <a:p>
            <a:pPr algn="just"/>
            <a:r>
              <a:rPr lang="en-IN" dirty="0" smtClean="0"/>
              <a:t>If the web server requires access to one or more number of applications for specialised services are known as n-Tier architecture.</a:t>
            </a:r>
          </a:p>
          <a:p>
            <a:pPr marL="0" indent="0">
              <a:buNone/>
            </a:pPr>
            <a:endParaRPr lang="en-IN" dirty="0"/>
          </a:p>
          <a:p>
            <a:endParaRPr lang="en-IN" dirty="0" smtClean="0"/>
          </a:p>
          <a:p>
            <a:endParaRPr lang="en-IN" dirty="0"/>
          </a:p>
        </p:txBody>
      </p:sp>
    </p:spTree>
    <p:extLst>
      <p:ext uri="{BB962C8B-B14F-4D97-AF65-F5344CB8AC3E}">
        <p14:creationId xmlns:p14="http://schemas.microsoft.com/office/powerpoint/2010/main" val="306064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service</a:t>
            </a:r>
            <a:endParaRPr lang="en-IN" dirty="0"/>
          </a:p>
        </p:txBody>
      </p:sp>
      <p:sp>
        <p:nvSpPr>
          <p:cNvPr id="3" name="Content Placeholder 2"/>
          <p:cNvSpPr>
            <a:spLocks noGrp="1"/>
          </p:cNvSpPr>
          <p:nvPr>
            <p:ph sz="quarter" idx="1"/>
          </p:nvPr>
        </p:nvSpPr>
        <p:spPr/>
        <p:txBody>
          <a:bodyPr/>
          <a:lstStyle/>
          <a:p>
            <a:pPr algn="just"/>
            <a:r>
              <a:rPr lang="en-IN" dirty="0" smtClean="0"/>
              <a:t>It is a traditional service which is made available in internet for various tasks such as naming service, weather reporting service and so on</a:t>
            </a:r>
          </a:p>
          <a:p>
            <a:pPr algn="just"/>
            <a:r>
              <a:rPr lang="en-IN" dirty="0" smtClean="0"/>
              <a:t>It adheres to the collection of standards which allows it to be discovered and accessed through internet by the client-based applications adopting the same standards</a:t>
            </a:r>
          </a:p>
          <a:p>
            <a:pPr algn="just"/>
            <a:r>
              <a:rPr lang="en-IN" dirty="0" smtClean="0"/>
              <a:t>Providing and utilizing web services involves multiple components such as Communication system, Stub, SOAP, WSDL and publishing of services</a:t>
            </a:r>
            <a:endParaRPr lang="en-IN" dirty="0"/>
          </a:p>
        </p:txBody>
      </p:sp>
    </p:spTree>
    <p:extLst>
      <p:ext uri="{BB962C8B-B14F-4D97-AF65-F5344CB8AC3E}">
        <p14:creationId xmlns:p14="http://schemas.microsoft.com/office/powerpoint/2010/main" val="390667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fontScale="90000"/>
          </a:bodyPr>
          <a:lstStyle/>
          <a:p>
            <a:r>
              <a:rPr lang="en-IN" dirty="0" smtClean="0"/>
              <a:t>Web Service Components</a:t>
            </a:r>
            <a:endParaRPr lang="en-IN" dirty="0"/>
          </a:p>
        </p:txBody>
      </p:sp>
      <p:sp>
        <p:nvSpPr>
          <p:cNvPr id="4" name="Rectangle 3"/>
          <p:cNvSpPr/>
          <p:nvPr/>
        </p:nvSpPr>
        <p:spPr>
          <a:xfrm>
            <a:off x="1547664" y="1844824"/>
            <a:ext cx="1944216" cy="252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5083549" y="1844824"/>
            <a:ext cx="1944216" cy="2520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1700064" y="1997224"/>
            <a:ext cx="1647800" cy="783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Client Application</a:t>
            </a:r>
          </a:p>
          <a:p>
            <a:pPr algn="ctr"/>
            <a:r>
              <a:rPr lang="en-IN" dirty="0" smtClean="0">
                <a:solidFill>
                  <a:schemeClr val="tx1"/>
                </a:solidFill>
              </a:rPr>
              <a:t>Stub</a:t>
            </a:r>
            <a:endParaRPr lang="en-IN" dirty="0">
              <a:solidFill>
                <a:schemeClr val="tx1"/>
              </a:solidFill>
            </a:endParaRPr>
          </a:p>
        </p:txBody>
      </p:sp>
      <p:sp>
        <p:nvSpPr>
          <p:cNvPr id="7" name="Rectangle 6"/>
          <p:cNvSpPr/>
          <p:nvPr/>
        </p:nvSpPr>
        <p:spPr>
          <a:xfrm>
            <a:off x="1726018" y="3152622"/>
            <a:ext cx="1647800" cy="783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Communication subsystem</a:t>
            </a:r>
            <a:endParaRPr lang="en-IN" dirty="0">
              <a:solidFill>
                <a:schemeClr val="tx1"/>
              </a:solidFill>
            </a:endParaRPr>
          </a:p>
        </p:txBody>
      </p:sp>
      <p:sp>
        <p:nvSpPr>
          <p:cNvPr id="8" name="Rectangle 7"/>
          <p:cNvSpPr/>
          <p:nvPr/>
        </p:nvSpPr>
        <p:spPr>
          <a:xfrm>
            <a:off x="5231757" y="2126463"/>
            <a:ext cx="1647800" cy="783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Server Application</a:t>
            </a:r>
          </a:p>
          <a:p>
            <a:pPr algn="ctr"/>
            <a:r>
              <a:rPr lang="en-IN" dirty="0" smtClean="0">
                <a:solidFill>
                  <a:schemeClr val="tx1"/>
                </a:solidFill>
              </a:rPr>
              <a:t>Stub</a:t>
            </a:r>
            <a:endParaRPr lang="en-IN" dirty="0">
              <a:solidFill>
                <a:schemeClr val="tx1"/>
              </a:solidFill>
            </a:endParaRPr>
          </a:p>
        </p:txBody>
      </p:sp>
      <p:sp>
        <p:nvSpPr>
          <p:cNvPr id="9" name="Rectangle 8"/>
          <p:cNvSpPr/>
          <p:nvPr/>
        </p:nvSpPr>
        <p:spPr>
          <a:xfrm>
            <a:off x="5257711" y="3281861"/>
            <a:ext cx="1647800" cy="783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Communication subsystem</a:t>
            </a:r>
            <a:endParaRPr lang="en-IN" dirty="0">
              <a:solidFill>
                <a:schemeClr val="tx1"/>
              </a:solidFill>
            </a:endParaRPr>
          </a:p>
        </p:txBody>
      </p:sp>
      <p:sp>
        <p:nvSpPr>
          <p:cNvPr id="10" name="Rectangle 9"/>
          <p:cNvSpPr/>
          <p:nvPr/>
        </p:nvSpPr>
        <p:spPr>
          <a:xfrm>
            <a:off x="2769834" y="4869160"/>
            <a:ext cx="3098310"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3062058" y="5021560"/>
            <a:ext cx="2513862" cy="56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Service Description (WSDL)</a:t>
            </a:r>
            <a:endParaRPr lang="en-IN" dirty="0">
              <a:solidFill>
                <a:schemeClr val="tx1"/>
              </a:solidFill>
            </a:endParaRPr>
          </a:p>
        </p:txBody>
      </p:sp>
      <p:sp>
        <p:nvSpPr>
          <p:cNvPr id="12" name="TextBox 11"/>
          <p:cNvSpPr txBox="1"/>
          <p:nvPr/>
        </p:nvSpPr>
        <p:spPr>
          <a:xfrm>
            <a:off x="1726018" y="1196752"/>
            <a:ext cx="1981886" cy="369332"/>
          </a:xfrm>
          <a:prstGeom prst="rect">
            <a:avLst/>
          </a:prstGeom>
          <a:noFill/>
        </p:spPr>
        <p:txBody>
          <a:bodyPr wrap="square" rtlCol="0">
            <a:spAutoFit/>
          </a:bodyPr>
          <a:lstStyle/>
          <a:p>
            <a:r>
              <a:rPr lang="en-IN" dirty="0" smtClean="0"/>
              <a:t>Client Machine</a:t>
            </a:r>
            <a:endParaRPr lang="en-IN" dirty="0"/>
          </a:p>
        </p:txBody>
      </p:sp>
      <p:sp>
        <p:nvSpPr>
          <p:cNvPr id="13" name="TextBox 12"/>
          <p:cNvSpPr txBox="1"/>
          <p:nvPr/>
        </p:nvSpPr>
        <p:spPr>
          <a:xfrm>
            <a:off x="5045879" y="1196752"/>
            <a:ext cx="1981886" cy="369332"/>
          </a:xfrm>
          <a:prstGeom prst="rect">
            <a:avLst/>
          </a:prstGeom>
          <a:noFill/>
        </p:spPr>
        <p:txBody>
          <a:bodyPr wrap="square" rtlCol="0">
            <a:spAutoFit/>
          </a:bodyPr>
          <a:lstStyle/>
          <a:p>
            <a:r>
              <a:rPr lang="en-IN" dirty="0" smtClean="0"/>
              <a:t>Server Machine</a:t>
            </a:r>
            <a:endParaRPr lang="en-IN" dirty="0"/>
          </a:p>
        </p:txBody>
      </p:sp>
      <p:cxnSp>
        <p:nvCxnSpPr>
          <p:cNvPr id="15" name="Straight Arrow Connector 14"/>
          <p:cNvCxnSpPr/>
          <p:nvPr/>
        </p:nvCxnSpPr>
        <p:spPr>
          <a:xfrm>
            <a:off x="3491880" y="3544474"/>
            <a:ext cx="1591669"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23928" y="3097195"/>
            <a:ext cx="1121951" cy="369332"/>
          </a:xfrm>
          <a:prstGeom prst="rect">
            <a:avLst/>
          </a:prstGeom>
          <a:noFill/>
        </p:spPr>
        <p:txBody>
          <a:bodyPr wrap="square" rtlCol="0">
            <a:spAutoFit/>
          </a:bodyPr>
          <a:lstStyle/>
          <a:p>
            <a:r>
              <a:rPr lang="en-IN" dirty="0" smtClean="0"/>
              <a:t>SOAP</a:t>
            </a:r>
            <a:endParaRPr lang="en-IN" dirty="0"/>
          </a:p>
        </p:txBody>
      </p:sp>
      <p:cxnSp>
        <p:nvCxnSpPr>
          <p:cNvPr id="20" name="Elbow Connector 19"/>
          <p:cNvCxnSpPr>
            <a:stCxn id="10" idx="1"/>
            <a:endCxn id="6" idx="1"/>
          </p:cNvCxnSpPr>
          <p:nvPr/>
        </p:nvCxnSpPr>
        <p:spPr>
          <a:xfrm rot="10800000">
            <a:off x="1700064" y="2389076"/>
            <a:ext cx="1069770" cy="2948136"/>
          </a:xfrm>
          <a:prstGeom prst="bentConnector3">
            <a:avLst>
              <a:gd name="adj1" fmla="val 121369"/>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4023" y="5435932"/>
            <a:ext cx="1981886" cy="646331"/>
          </a:xfrm>
          <a:prstGeom prst="rect">
            <a:avLst/>
          </a:prstGeom>
          <a:noFill/>
        </p:spPr>
        <p:txBody>
          <a:bodyPr wrap="square" rtlCol="0">
            <a:spAutoFit/>
          </a:bodyPr>
          <a:lstStyle/>
          <a:p>
            <a:r>
              <a:rPr lang="en-IN" dirty="0" smtClean="0"/>
              <a:t>Generate Stub from WSDL description</a:t>
            </a:r>
            <a:endParaRPr lang="en-IN" dirty="0"/>
          </a:p>
        </p:txBody>
      </p:sp>
      <p:sp>
        <p:nvSpPr>
          <p:cNvPr id="22" name="TextBox 21"/>
          <p:cNvSpPr txBox="1"/>
          <p:nvPr/>
        </p:nvSpPr>
        <p:spPr>
          <a:xfrm>
            <a:off x="467544" y="1975373"/>
            <a:ext cx="864096" cy="923330"/>
          </a:xfrm>
          <a:prstGeom prst="rect">
            <a:avLst/>
          </a:prstGeom>
          <a:noFill/>
        </p:spPr>
        <p:txBody>
          <a:bodyPr wrap="square" rtlCol="0">
            <a:spAutoFit/>
          </a:bodyPr>
          <a:lstStyle/>
          <a:p>
            <a:r>
              <a:rPr lang="en-IN" dirty="0" smtClean="0"/>
              <a:t>Lookup a service</a:t>
            </a:r>
            <a:endParaRPr lang="en-IN" dirty="0"/>
          </a:p>
        </p:txBody>
      </p:sp>
      <p:cxnSp>
        <p:nvCxnSpPr>
          <p:cNvPr id="24" name="Elbow Connector 23"/>
          <p:cNvCxnSpPr>
            <a:endCxn id="10" idx="3"/>
          </p:cNvCxnSpPr>
          <p:nvPr/>
        </p:nvCxnSpPr>
        <p:spPr>
          <a:xfrm rot="5400000">
            <a:off x="5404085" y="2980084"/>
            <a:ext cx="2821187" cy="18930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812360" y="2056650"/>
            <a:ext cx="864096" cy="923330"/>
          </a:xfrm>
          <a:prstGeom prst="rect">
            <a:avLst/>
          </a:prstGeom>
          <a:noFill/>
        </p:spPr>
        <p:txBody>
          <a:bodyPr wrap="square" rtlCol="0">
            <a:spAutoFit/>
          </a:bodyPr>
          <a:lstStyle/>
          <a:p>
            <a:r>
              <a:rPr lang="en-IN" dirty="0" smtClean="0"/>
              <a:t>Publish a service</a:t>
            </a:r>
            <a:endParaRPr lang="en-IN" dirty="0"/>
          </a:p>
        </p:txBody>
      </p:sp>
      <p:cxnSp>
        <p:nvCxnSpPr>
          <p:cNvPr id="35" name="Straight Connector 34"/>
          <p:cNvCxnSpPr>
            <a:endCxn id="25" idx="1"/>
          </p:cNvCxnSpPr>
          <p:nvPr/>
        </p:nvCxnSpPr>
        <p:spPr>
          <a:xfrm>
            <a:off x="7027765" y="2518315"/>
            <a:ext cx="784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68144" y="5059288"/>
            <a:ext cx="15519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20062" y="2780928"/>
            <a:ext cx="0" cy="2278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027765" y="2780928"/>
            <a:ext cx="3922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1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6C2FF4A65BCA4C98CA0E5FCE415DB2" ma:contentTypeVersion="4" ma:contentTypeDescription="Create a new document." ma:contentTypeScope="" ma:versionID="ea602aa29029d417b8d18c21af9ecdb0">
  <xsd:schema xmlns:xsd="http://www.w3.org/2001/XMLSchema" xmlns:xs="http://www.w3.org/2001/XMLSchema" xmlns:p="http://schemas.microsoft.com/office/2006/metadata/properties" xmlns:ns2="58fe58fc-72d2-4402-86d5-224c40a3db1c" targetNamespace="http://schemas.microsoft.com/office/2006/metadata/properties" ma:root="true" ma:fieldsID="808c8ca2c768d626c28528b9d4e0bf56" ns2:_="">
    <xsd:import namespace="58fe58fc-72d2-4402-86d5-224c40a3db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e58fc-72d2-4402-86d5-224c40a3db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5EFE6B-BA68-46B9-BBA9-CFAC97F70583}"/>
</file>

<file path=customXml/itemProps2.xml><?xml version="1.0" encoding="utf-8"?>
<ds:datastoreItem xmlns:ds="http://schemas.openxmlformats.org/officeDocument/2006/customXml" ds:itemID="{AA1927A7-A9EC-4153-93DD-821099D31D9B}"/>
</file>

<file path=customXml/itemProps3.xml><?xml version="1.0" encoding="utf-8"?>
<ds:datastoreItem xmlns:ds="http://schemas.openxmlformats.org/officeDocument/2006/customXml" ds:itemID="{6C91F621-8375-47FA-B4A9-1B9726CB45A3}"/>
</file>

<file path=docProps/app.xml><?xml version="1.0" encoding="utf-8"?>
<Properties xmlns="http://schemas.openxmlformats.org/officeDocument/2006/extended-properties" xmlns:vt="http://schemas.openxmlformats.org/officeDocument/2006/docPropsVTypes">
  <Template>Equity</Template>
  <TotalTime>354</TotalTime>
  <Words>1621</Words>
  <Application>Microsoft Office PowerPoint</Application>
  <PresentationFormat>On-screen Show (4:3)</PresentationFormat>
  <Paragraphs>229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Equity</vt:lpstr>
      <vt:lpstr>Module 7 Distributed Web based System</vt:lpstr>
      <vt:lpstr>Outline</vt:lpstr>
      <vt:lpstr>Traditional Web based Systems</vt:lpstr>
      <vt:lpstr>Distributed Web based System</vt:lpstr>
      <vt:lpstr>Architecture</vt:lpstr>
      <vt:lpstr>Continued…</vt:lpstr>
      <vt:lpstr>Role of web server</vt:lpstr>
      <vt:lpstr>Web service</vt:lpstr>
      <vt:lpstr>Web Service Components</vt:lpstr>
      <vt:lpstr>Description</vt:lpstr>
      <vt:lpstr>Communication</vt:lpstr>
      <vt:lpstr>Web service composition and co-ordination</vt:lpstr>
      <vt:lpstr>Coordination Protocols</vt:lpstr>
      <vt:lpstr>Processes-Clients</vt:lpstr>
      <vt:lpstr>Processes – Web server</vt:lpstr>
      <vt:lpstr>Apache Web Server</vt:lpstr>
      <vt:lpstr>Web server clusters</vt:lpstr>
      <vt:lpstr>Connection Handling Steps</vt:lpstr>
      <vt:lpstr>Front end of web cluster</vt:lpstr>
      <vt:lpstr>HTTP connections</vt:lpstr>
      <vt:lpstr>HTTP Methods </vt:lpstr>
      <vt:lpstr>HTTP messages</vt:lpstr>
      <vt:lpstr>SOAP</vt:lpstr>
      <vt:lpstr>Bindings</vt:lpstr>
      <vt:lpstr>Naming</vt:lpstr>
      <vt:lpstr>Distributed Computing Platforms</vt:lpstr>
      <vt:lpstr>BOINC- Introduction</vt:lpstr>
      <vt:lpstr>Goals</vt:lpstr>
      <vt:lpstr>Steps of BOINC</vt:lpstr>
      <vt:lpstr>Limitations</vt:lpstr>
      <vt:lpstr>WCG - Introduction</vt:lpstr>
      <vt:lpstr>advantages</vt:lpstr>
      <vt:lpstr>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Distributed Web based System</dc:title>
  <dc:creator>Windows User</dc:creator>
  <cp:lastModifiedBy>Windows User</cp:lastModifiedBy>
  <cp:revision>18</cp:revision>
  <dcterms:created xsi:type="dcterms:W3CDTF">2020-07-21T02:05:42Z</dcterms:created>
  <dcterms:modified xsi:type="dcterms:W3CDTF">2020-07-21T07:59:58Z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0x0101008D6C2FF4A65BCA4C98CA0E5FCE415DB2</vt:lpwstr>
  </property>
</Properties>
</file>