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30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17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9" r:id="rId1"/>
  </p:sldMasterIdLst>
  <p:notesMasterIdLst>
    <p:notesMasterId r:id="rId32"/>
  </p:notesMasterIdLst>
  <p:handoutMasterIdLst>
    <p:handoutMasterId r:id="rId33"/>
  </p:handoutMasterIdLst>
  <p:sldIdLst>
    <p:sldId id="256" r:id="rId2"/>
    <p:sldId id="284" r:id="rId3"/>
    <p:sldId id="263" r:id="rId4"/>
    <p:sldId id="264" r:id="rId5"/>
    <p:sldId id="279" r:id="rId6"/>
    <p:sldId id="268" r:id="rId7"/>
    <p:sldId id="269" r:id="rId8"/>
    <p:sldId id="270" r:id="rId9"/>
    <p:sldId id="275" r:id="rId10"/>
    <p:sldId id="276" r:id="rId11"/>
    <p:sldId id="265" r:id="rId12"/>
    <p:sldId id="261" r:id="rId13"/>
    <p:sldId id="262" r:id="rId14"/>
    <p:sldId id="272" r:id="rId15"/>
    <p:sldId id="271" r:id="rId16"/>
    <p:sldId id="273" r:id="rId17"/>
    <p:sldId id="277" r:id="rId18"/>
    <p:sldId id="274" r:id="rId19"/>
    <p:sldId id="280" r:id="rId20"/>
    <p:sldId id="281" r:id="rId21"/>
    <p:sldId id="282" r:id="rId22"/>
    <p:sldId id="283" r:id="rId23"/>
    <p:sldId id="288" r:id="rId24"/>
    <p:sldId id="258" r:id="rId25"/>
    <p:sldId id="285" r:id="rId26"/>
    <p:sldId id="286" r:id="rId27"/>
    <p:sldId id="260" r:id="rId28"/>
    <p:sldId id="287" r:id="rId29"/>
    <p:sldId id="266" r:id="rId30"/>
    <p:sldId id="289" r:id="rId31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gray" frameSlides="1"/>
  <p:clrMru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05" autoAdjust="0"/>
    <p:restoredTop sz="99479" autoAdjust="0"/>
  </p:normalViewPr>
  <p:slideViewPr>
    <p:cSldViewPr snapToGrid="0" snapToObjects="1">
      <p:cViewPr varScale="1">
        <p:scale>
          <a:sx n="73" d="100"/>
          <a:sy n="73" d="100"/>
        </p:scale>
        <p:origin x="-131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04A92-D6C0-8142-BB9B-BE476BEA28F8}" type="datetimeFigureOut">
              <a:rPr lang="en-US"/>
              <a:pPr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A7CD0-8EA8-8147-AB57-679BC0B39CD1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56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E9BCA-60BB-6244-8D28-9BE4E667CC5C}" type="datetimeFigureOut">
              <a:rPr lang="en-US"/>
              <a:pPr/>
              <a:t>11/30/2021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AF9360-0A75-4041-9A90-354F73A7CF37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89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293C2-B69B-3640-9AF8-6F1F71CA35D0}" type="datetimeFigureOut">
              <a:rPr lang="en-US"/>
              <a:pPr/>
              <a:t>11/30/2021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293C2-B69B-3640-9AF8-6F1F71CA35D0}" type="datetimeFigureOut">
              <a:rPr lang="en-US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E215-7434-0544-9526-B41673D8913E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293C2-B69B-3640-9AF8-6F1F71CA35D0}" type="datetimeFigureOut">
              <a:rPr lang="en-US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E215-7434-0544-9526-B41673D8913E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293C2-B69B-3640-9AF8-6F1F71CA35D0}" type="datetimeFigureOut">
              <a:rPr lang="en-US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E215-7434-0544-9526-B41673D8913E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293C2-B69B-3640-9AF8-6F1F71CA35D0}" type="datetimeFigureOut">
              <a:rPr lang="en-US"/>
              <a:pPr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E215-7434-0544-9526-B41673D8913E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293C2-B69B-3640-9AF8-6F1F71CA35D0}" type="datetimeFigureOut">
              <a:rPr lang="en-US"/>
              <a:pPr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E215-7434-0544-9526-B41673D8913E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293C2-B69B-3640-9AF8-6F1F71CA35D0}" type="datetimeFigureOut">
              <a:rPr lang="en-US"/>
              <a:pPr/>
              <a:t>11/30/2021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26E215-7434-0544-9526-B41673D8913E}" type="slidenum">
              <a:rPr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293C2-B69B-3640-9AF8-6F1F71CA35D0}" type="datetimeFigureOut">
              <a:rPr lang="en-US"/>
              <a:pPr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E215-7434-0544-9526-B41673D8913E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293C2-B69B-3640-9AF8-6F1F71CA35D0}" type="datetimeFigureOut">
              <a:rPr lang="en-US"/>
              <a:pPr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E526E215-7434-0544-9526-B41673D8913E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7B293C2-B69B-3640-9AF8-6F1F71CA35D0}" type="datetimeFigureOut">
              <a:rPr lang="en-US"/>
              <a:pPr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E215-7434-0544-9526-B41673D8913E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7B293C2-B69B-3640-9AF8-6F1F71CA35D0}" type="datetimeFigureOut">
              <a:rPr lang="en-US"/>
              <a:pPr/>
              <a:t>11/30/2021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526E215-7434-0544-9526-B41673D8913E}" type="slidenum">
              <a:rPr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hadoop.apache.org/core/docs/current/hdfs_design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064" y="2654913"/>
            <a:ext cx="6480048" cy="2301240"/>
          </a:xfrm>
        </p:spPr>
        <p:txBody>
          <a:bodyPr/>
          <a:lstStyle/>
          <a:p>
            <a:r>
              <a:rPr lang="en-US" smtClean="0"/>
              <a:t>Hdfs</a:t>
            </a:r>
            <a:br>
              <a:rPr lang="en-US" smtClean="0"/>
            </a:br>
            <a:r>
              <a:rPr lang="en-US" smtClean="0"/>
              <a:t>(Hadoop </a:t>
            </a:r>
            <a:r>
              <a:rPr lang="en-US"/>
              <a:t>distributed file system)</a:t>
            </a:r>
          </a:p>
        </p:txBody>
      </p:sp>
      <p:pic>
        <p:nvPicPr>
          <p:cNvPr id="4" name="Picture 3" descr="hdfs-logo.jpg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51982" y="5144875"/>
            <a:ext cx="3161116" cy="9878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Communication Protocols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Layered on top of TCP/IP</a:t>
            </a:r>
          </a:p>
          <a:p>
            <a:r>
              <a:rPr lang="en-US" smtClean="0"/>
              <a:t>RPC abstraction wraps protocols</a:t>
            </a:r>
          </a:p>
          <a:p>
            <a:r>
              <a:rPr lang="en-US" smtClean="0"/>
              <a:t>ClientProtocol</a:t>
            </a:r>
          </a:p>
          <a:p>
            <a:pPr lvl="1"/>
            <a:r>
              <a:rPr lang="en-US" smtClean="0"/>
              <a:t>Client talks to Namenode</a:t>
            </a:r>
          </a:p>
          <a:p>
            <a:r>
              <a:rPr lang="en-US" smtClean="0"/>
              <a:t>Datanode Protocol </a:t>
            </a:r>
          </a:p>
          <a:p>
            <a:pPr lvl="1"/>
            <a:r>
              <a:rPr lang="en-US" smtClean="0"/>
              <a:t>Datanodes talk to Namenode</a:t>
            </a:r>
          </a:p>
          <a:p>
            <a:r>
              <a:rPr lang="en-US" smtClean="0"/>
              <a:t>Namenode never initiates any RPCs</a:t>
            </a:r>
          </a:p>
          <a:p>
            <a:pPr lvl="1"/>
            <a:r>
              <a:rPr lang="en-US" smtClean="0"/>
              <a:t>It only responds to RPC requests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HDFS Client Block Diagram</a:t>
            </a:r>
          </a:p>
        </p:txBody>
      </p:sp>
      <p:pic>
        <p:nvPicPr>
          <p:cNvPr id="1026" name="Picture 2" descr="C:\Users\VITCC\Desktop\Picture1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04672" y="1600200"/>
            <a:ext cx="6972655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9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4E371D-3B19-D14D-A924-9DD88A0B680A}" type="slidenum">
              <a:rPr lang="en-US" altLang="ja-JP"/>
              <a:pPr/>
              <a:t>12</a:t>
            </a:fld>
            <a:endParaRPr lang="en-US" altLang="ja-JP"/>
          </a:p>
        </p:txBody>
      </p:sp>
      <p:sp>
        <p:nvSpPr>
          <p:cNvPr id="26627" name="Rectangle 38"/>
          <p:cNvSpPr>
            <a:spLocks noChangeArrowheads="1"/>
          </p:cNvSpPr>
          <p:nvPr/>
        </p:nvSpPr>
        <p:spPr bwMode="auto">
          <a:xfrm>
            <a:off x="4495800" y="3581400"/>
            <a:ext cx="3276600" cy="9906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8501063" cy="1090613"/>
          </a:xfrm>
        </p:spPr>
        <p:txBody>
          <a:bodyPr/>
          <a:lstStyle/>
          <a:p>
            <a:r>
              <a:rPr lang="en-US" altLang="ja-JP" sz="3600"/>
              <a:t>HDFS: Hadoop Distributed File Systems</a:t>
            </a:r>
            <a:endParaRPr lang="en-US" altLang="ja-JP"/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1" y="1905000"/>
            <a:ext cx="7619999" cy="19050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ja-JP" sz="2400"/>
              <a:t>Client requests meta data about a file from namenode</a:t>
            </a:r>
          </a:p>
          <a:p>
            <a:pPr lvl="1">
              <a:lnSpc>
                <a:spcPct val="90000"/>
              </a:lnSpc>
            </a:pPr>
            <a:r>
              <a:rPr lang="en-US" altLang="ja-JP" sz="2400"/>
              <a:t>Data is served directly from datanode</a:t>
            </a:r>
          </a:p>
        </p:txBody>
      </p:sp>
      <p:sp>
        <p:nvSpPr>
          <p:cNvPr id="26632" name="Rectangle 7"/>
          <p:cNvSpPr>
            <a:spLocks noChangeArrowheads="1"/>
          </p:cNvSpPr>
          <p:nvPr/>
        </p:nvSpPr>
        <p:spPr bwMode="auto">
          <a:xfrm>
            <a:off x="838200" y="3429000"/>
            <a:ext cx="914400" cy="228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altLang="ja-JP" sz="1000">
                <a:solidFill>
                  <a:srgbClr val="0000FF"/>
                </a:solidFill>
              </a:rPr>
              <a:t>Application</a:t>
            </a:r>
          </a:p>
        </p:txBody>
      </p:sp>
      <p:sp>
        <p:nvSpPr>
          <p:cNvPr id="26633" name="Rectangle 8"/>
          <p:cNvSpPr>
            <a:spLocks noChangeArrowheads="1"/>
          </p:cNvSpPr>
          <p:nvPr/>
        </p:nvSpPr>
        <p:spPr bwMode="auto">
          <a:xfrm>
            <a:off x="838200" y="3657600"/>
            <a:ext cx="914400" cy="2286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altLang="ja-JP" sz="1000"/>
              <a:t>HDFS Client</a:t>
            </a:r>
          </a:p>
        </p:txBody>
      </p:sp>
      <p:sp>
        <p:nvSpPr>
          <p:cNvPr id="26634" name="Rectangle 9"/>
          <p:cNvSpPr>
            <a:spLocks noChangeArrowheads="1"/>
          </p:cNvSpPr>
          <p:nvPr/>
        </p:nvSpPr>
        <p:spPr bwMode="auto">
          <a:xfrm>
            <a:off x="4495800" y="5029200"/>
            <a:ext cx="1524000" cy="228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altLang="ja-JP" sz="1000">
                <a:solidFill>
                  <a:srgbClr val="0000FF"/>
                </a:solidFill>
              </a:rPr>
              <a:t>HDFS datanode</a:t>
            </a:r>
          </a:p>
        </p:txBody>
      </p:sp>
      <p:sp>
        <p:nvSpPr>
          <p:cNvPr id="26635" name="Rectangle 10"/>
          <p:cNvSpPr>
            <a:spLocks noChangeArrowheads="1"/>
          </p:cNvSpPr>
          <p:nvPr/>
        </p:nvSpPr>
        <p:spPr bwMode="auto">
          <a:xfrm>
            <a:off x="4495800" y="5257800"/>
            <a:ext cx="1524000" cy="2286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altLang="ja-JP" sz="1000"/>
              <a:t>Linux local file system</a:t>
            </a:r>
          </a:p>
        </p:txBody>
      </p:sp>
      <p:sp>
        <p:nvSpPr>
          <p:cNvPr id="26636" name="AutoShape 11"/>
          <p:cNvSpPr>
            <a:spLocks noChangeArrowheads="1"/>
          </p:cNvSpPr>
          <p:nvPr/>
        </p:nvSpPr>
        <p:spPr bwMode="auto">
          <a:xfrm>
            <a:off x="4724400" y="5638800"/>
            <a:ext cx="304800" cy="304800"/>
          </a:xfrm>
          <a:prstGeom prst="flowChartMagneticDisk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6637" name="Freeform 12"/>
          <p:cNvSpPr>
            <a:spLocks/>
          </p:cNvSpPr>
          <p:nvPr/>
        </p:nvSpPr>
        <p:spPr bwMode="auto">
          <a:xfrm>
            <a:off x="4572000" y="5486400"/>
            <a:ext cx="152400" cy="304800"/>
          </a:xfrm>
          <a:custGeom>
            <a:avLst/>
            <a:gdLst>
              <a:gd name="T0" fmla="*/ 0 w 96"/>
              <a:gd name="T1" fmla="*/ 0 h 192"/>
              <a:gd name="T2" fmla="*/ 0 w 96"/>
              <a:gd name="T3" fmla="*/ 2147483647 h 192"/>
              <a:gd name="T4" fmla="*/ 2147483647 w 96"/>
              <a:gd name="T5" fmla="*/ 2147483647 h 192"/>
              <a:gd name="T6" fmla="*/ 0 60000 65536"/>
              <a:gd name="T7" fmla="*/ 0 60000 65536"/>
              <a:gd name="T8" fmla="*/ 0 60000 65536"/>
              <a:gd name="T9" fmla="*/ 0 w 96"/>
              <a:gd name="T10" fmla="*/ 0 h 192"/>
              <a:gd name="T11" fmla="*/ 96 w 96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92">
                <a:moveTo>
                  <a:pt x="0" y="0"/>
                </a:moveTo>
                <a:lnTo>
                  <a:pt x="0" y="192"/>
                </a:lnTo>
                <a:lnTo>
                  <a:pt x="96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6638" name="AutoShape 13"/>
          <p:cNvSpPr>
            <a:spLocks noChangeArrowheads="1"/>
          </p:cNvSpPr>
          <p:nvPr/>
        </p:nvSpPr>
        <p:spPr bwMode="auto">
          <a:xfrm>
            <a:off x="5257800" y="5638800"/>
            <a:ext cx="304800" cy="304800"/>
          </a:xfrm>
          <a:prstGeom prst="flowChartMagneticDisk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6639" name="Freeform 14"/>
          <p:cNvSpPr>
            <a:spLocks/>
          </p:cNvSpPr>
          <p:nvPr/>
        </p:nvSpPr>
        <p:spPr bwMode="auto">
          <a:xfrm>
            <a:off x="5105400" y="5486400"/>
            <a:ext cx="152400" cy="304800"/>
          </a:xfrm>
          <a:custGeom>
            <a:avLst/>
            <a:gdLst>
              <a:gd name="T0" fmla="*/ 0 w 96"/>
              <a:gd name="T1" fmla="*/ 0 h 192"/>
              <a:gd name="T2" fmla="*/ 0 w 96"/>
              <a:gd name="T3" fmla="*/ 2147483647 h 192"/>
              <a:gd name="T4" fmla="*/ 2147483647 w 96"/>
              <a:gd name="T5" fmla="*/ 2147483647 h 192"/>
              <a:gd name="T6" fmla="*/ 0 60000 65536"/>
              <a:gd name="T7" fmla="*/ 0 60000 65536"/>
              <a:gd name="T8" fmla="*/ 0 60000 65536"/>
              <a:gd name="T9" fmla="*/ 0 w 96"/>
              <a:gd name="T10" fmla="*/ 0 h 192"/>
              <a:gd name="T11" fmla="*/ 96 w 96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92">
                <a:moveTo>
                  <a:pt x="0" y="0"/>
                </a:moveTo>
                <a:lnTo>
                  <a:pt x="0" y="192"/>
                </a:lnTo>
                <a:lnTo>
                  <a:pt x="96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6640" name="Text Box 15"/>
          <p:cNvSpPr txBox="1">
            <a:spLocks noChangeArrowheads="1"/>
          </p:cNvSpPr>
          <p:nvPr/>
        </p:nvSpPr>
        <p:spPr bwMode="auto">
          <a:xfrm>
            <a:off x="5562600" y="54864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/>
              <a:t>…</a:t>
            </a:r>
          </a:p>
        </p:txBody>
      </p:sp>
      <p:sp>
        <p:nvSpPr>
          <p:cNvPr id="26641" name="Rectangle 16"/>
          <p:cNvSpPr>
            <a:spLocks noChangeArrowheads="1"/>
          </p:cNvSpPr>
          <p:nvPr/>
        </p:nvSpPr>
        <p:spPr bwMode="auto">
          <a:xfrm>
            <a:off x="6597650" y="5029200"/>
            <a:ext cx="1524000" cy="228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altLang="ja-JP" sz="1000">
                <a:solidFill>
                  <a:srgbClr val="0000FF"/>
                </a:solidFill>
              </a:rPr>
              <a:t>HDFS datanode</a:t>
            </a:r>
          </a:p>
        </p:txBody>
      </p:sp>
      <p:sp>
        <p:nvSpPr>
          <p:cNvPr id="26642" name="Rectangle 17"/>
          <p:cNvSpPr>
            <a:spLocks noChangeArrowheads="1"/>
          </p:cNvSpPr>
          <p:nvPr/>
        </p:nvSpPr>
        <p:spPr bwMode="auto">
          <a:xfrm>
            <a:off x="6597650" y="5257800"/>
            <a:ext cx="1524000" cy="2286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altLang="ja-JP" sz="1000"/>
              <a:t>Linux local file system</a:t>
            </a:r>
          </a:p>
        </p:txBody>
      </p:sp>
      <p:sp>
        <p:nvSpPr>
          <p:cNvPr id="26643" name="AutoShape 18"/>
          <p:cNvSpPr>
            <a:spLocks noChangeArrowheads="1"/>
          </p:cNvSpPr>
          <p:nvPr/>
        </p:nvSpPr>
        <p:spPr bwMode="auto">
          <a:xfrm>
            <a:off x="6826250" y="5638800"/>
            <a:ext cx="304800" cy="304800"/>
          </a:xfrm>
          <a:prstGeom prst="flowChartMagneticDisk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6644" name="Freeform 19"/>
          <p:cNvSpPr>
            <a:spLocks/>
          </p:cNvSpPr>
          <p:nvPr/>
        </p:nvSpPr>
        <p:spPr bwMode="auto">
          <a:xfrm>
            <a:off x="6673850" y="5486400"/>
            <a:ext cx="152400" cy="304800"/>
          </a:xfrm>
          <a:custGeom>
            <a:avLst/>
            <a:gdLst>
              <a:gd name="T0" fmla="*/ 0 w 96"/>
              <a:gd name="T1" fmla="*/ 0 h 192"/>
              <a:gd name="T2" fmla="*/ 0 w 96"/>
              <a:gd name="T3" fmla="*/ 2147483647 h 192"/>
              <a:gd name="T4" fmla="*/ 2147483647 w 96"/>
              <a:gd name="T5" fmla="*/ 2147483647 h 192"/>
              <a:gd name="T6" fmla="*/ 0 60000 65536"/>
              <a:gd name="T7" fmla="*/ 0 60000 65536"/>
              <a:gd name="T8" fmla="*/ 0 60000 65536"/>
              <a:gd name="T9" fmla="*/ 0 w 96"/>
              <a:gd name="T10" fmla="*/ 0 h 192"/>
              <a:gd name="T11" fmla="*/ 96 w 96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92">
                <a:moveTo>
                  <a:pt x="0" y="0"/>
                </a:moveTo>
                <a:lnTo>
                  <a:pt x="0" y="192"/>
                </a:lnTo>
                <a:lnTo>
                  <a:pt x="96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6645" name="AutoShape 20"/>
          <p:cNvSpPr>
            <a:spLocks noChangeArrowheads="1"/>
          </p:cNvSpPr>
          <p:nvPr/>
        </p:nvSpPr>
        <p:spPr bwMode="auto">
          <a:xfrm>
            <a:off x="7359650" y="5638800"/>
            <a:ext cx="304800" cy="304800"/>
          </a:xfrm>
          <a:prstGeom prst="flowChartMagneticDisk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6646" name="Freeform 21"/>
          <p:cNvSpPr>
            <a:spLocks/>
          </p:cNvSpPr>
          <p:nvPr/>
        </p:nvSpPr>
        <p:spPr bwMode="auto">
          <a:xfrm>
            <a:off x="7207250" y="5486400"/>
            <a:ext cx="152400" cy="304800"/>
          </a:xfrm>
          <a:custGeom>
            <a:avLst/>
            <a:gdLst>
              <a:gd name="T0" fmla="*/ 0 w 96"/>
              <a:gd name="T1" fmla="*/ 0 h 192"/>
              <a:gd name="T2" fmla="*/ 0 w 96"/>
              <a:gd name="T3" fmla="*/ 2147483647 h 192"/>
              <a:gd name="T4" fmla="*/ 2147483647 w 96"/>
              <a:gd name="T5" fmla="*/ 2147483647 h 192"/>
              <a:gd name="T6" fmla="*/ 0 60000 65536"/>
              <a:gd name="T7" fmla="*/ 0 60000 65536"/>
              <a:gd name="T8" fmla="*/ 0 60000 65536"/>
              <a:gd name="T9" fmla="*/ 0 w 96"/>
              <a:gd name="T10" fmla="*/ 0 h 192"/>
              <a:gd name="T11" fmla="*/ 96 w 96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92">
                <a:moveTo>
                  <a:pt x="0" y="0"/>
                </a:moveTo>
                <a:lnTo>
                  <a:pt x="0" y="192"/>
                </a:lnTo>
                <a:lnTo>
                  <a:pt x="96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6647" name="Text Box 22"/>
          <p:cNvSpPr txBox="1">
            <a:spLocks noChangeArrowheads="1"/>
          </p:cNvSpPr>
          <p:nvPr/>
        </p:nvSpPr>
        <p:spPr bwMode="auto">
          <a:xfrm>
            <a:off x="7664450" y="54864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/>
              <a:t>…</a:t>
            </a:r>
          </a:p>
        </p:txBody>
      </p:sp>
      <p:sp>
        <p:nvSpPr>
          <p:cNvPr id="26648" name="Rectangle 23"/>
          <p:cNvSpPr>
            <a:spLocks noChangeArrowheads="1"/>
          </p:cNvSpPr>
          <p:nvPr/>
        </p:nvSpPr>
        <p:spPr bwMode="auto">
          <a:xfrm>
            <a:off x="4495800" y="3352800"/>
            <a:ext cx="3276600" cy="228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altLang="ja-JP" sz="1000">
                <a:solidFill>
                  <a:srgbClr val="0000FF"/>
                </a:solidFill>
              </a:rPr>
              <a:t>HDFS namenode</a:t>
            </a:r>
          </a:p>
        </p:txBody>
      </p:sp>
      <p:sp>
        <p:nvSpPr>
          <p:cNvPr id="26649" name="Line 24"/>
          <p:cNvSpPr>
            <a:spLocks noChangeShapeType="1"/>
          </p:cNvSpPr>
          <p:nvPr/>
        </p:nvSpPr>
        <p:spPr bwMode="auto">
          <a:xfrm flipH="1">
            <a:off x="5029200" y="3886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0" name="Line 25"/>
          <p:cNvSpPr>
            <a:spLocks noChangeShapeType="1"/>
          </p:cNvSpPr>
          <p:nvPr/>
        </p:nvSpPr>
        <p:spPr bwMode="auto">
          <a:xfrm>
            <a:off x="5257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1" name="Line 26"/>
          <p:cNvSpPr>
            <a:spLocks noChangeShapeType="1"/>
          </p:cNvSpPr>
          <p:nvPr/>
        </p:nvSpPr>
        <p:spPr bwMode="auto">
          <a:xfrm flipH="1">
            <a:off x="5257800" y="42672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2" name="Line 27"/>
          <p:cNvSpPr>
            <a:spLocks noChangeShapeType="1"/>
          </p:cNvSpPr>
          <p:nvPr/>
        </p:nvSpPr>
        <p:spPr bwMode="auto">
          <a:xfrm>
            <a:off x="5257800" y="4038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3" name="Line 28"/>
          <p:cNvSpPr>
            <a:spLocks noChangeShapeType="1"/>
          </p:cNvSpPr>
          <p:nvPr/>
        </p:nvSpPr>
        <p:spPr bwMode="auto">
          <a:xfrm>
            <a:off x="5486400" y="4267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4" name="Line 29"/>
          <p:cNvSpPr>
            <a:spLocks noChangeShapeType="1"/>
          </p:cNvSpPr>
          <p:nvPr/>
        </p:nvSpPr>
        <p:spPr bwMode="auto">
          <a:xfrm>
            <a:off x="5486400" y="38862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5" name="Line 30"/>
          <p:cNvSpPr>
            <a:spLocks noChangeShapeType="1"/>
          </p:cNvSpPr>
          <p:nvPr/>
        </p:nvSpPr>
        <p:spPr bwMode="auto">
          <a:xfrm>
            <a:off x="5486400" y="3886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6" name="Rectangle 31"/>
          <p:cNvSpPr>
            <a:spLocks noChangeArrowheads="1"/>
          </p:cNvSpPr>
          <p:nvPr/>
        </p:nvSpPr>
        <p:spPr bwMode="auto">
          <a:xfrm>
            <a:off x="6400800" y="3886200"/>
            <a:ext cx="533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altLang="ja-JP" sz="800"/>
              <a:t>block 3df2</a:t>
            </a:r>
          </a:p>
        </p:txBody>
      </p:sp>
      <p:sp>
        <p:nvSpPr>
          <p:cNvPr id="26657" name="Rectangle 32"/>
          <p:cNvSpPr>
            <a:spLocks noChangeArrowheads="1"/>
          </p:cNvSpPr>
          <p:nvPr/>
        </p:nvSpPr>
        <p:spPr bwMode="auto">
          <a:xfrm>
            <a:off x="6400800" y="4038600"/>
            <a:ext cx="533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altLang="ja-JP" sz="800"/>
          </a:p>
        </p:txBody>
      </p:sp>
      <p:sp>
        <p:nvSpPr>
          <p:cNvPr id="26658" name="Rectangle 33"/>
          <p:cNvSpPr>
            <a:spLocks noChangeArrowheads="1"/>
          </p:cNvSpPr>
          <p:nvPr/>
        </p:nvSpPr>
        <p:spPr bwMode="auto">
          <a:xfrm>
            <a:off x="6400800" y="4191000"/>
            <a:ext cx="533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altLang="ja-JP" sz="800"/>
          </a:p>
        </p:txBody>
      </p:sp>
      <p:sp>
        <p:nvSpPr>
          <p:cNvPr id="26659" name="Rectangle 34"/>
          <p:cNvSpPr>
            <a:spLocks noChangeArrowheads="1"/>
          </p:cNvSpPr>
          <p:nvPr/>
        </p:nvSpPr>
        <p:spPr bwMode="auto">
          <a:xfrm>
            <a:off x="6400800" y="4343400"/>
            <a:ext cx="533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altLang="ja-JP" sz="800"/>
          </a:p>
        </p:txBody>
      </p:sp>
      <p:sp>
        <p:nvSpPr>
          <p:cNvPr id="26660" name="Text Box 35"/>
          <p:cNvSpPr txBox="1">
            <a:spLocks noChangeArrowheads="1"/>
          </p:cNvSpPr>
          <p:nvPr/>
        </p:nvSpPr>
        <p:spPr bwMode="auto">
          <a:xfrm>
            <a:off x="5029200" y="3657600"/>
            <a:ext cx="10810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1000"/>
              <a:t>File namespace</a:t>
            </a:r>
          </a:p>
        </p:txBody>
      </p:sp>
      <p:sp>
        <p:nvSpPr>
          <p:cNvPr id="26661" name="Text Box 36"/>
          <p:cNvSpPr txBox="1">
            <a:spLocks noChangeArrowheads="1"/>
          </p:cNvSpPr>
          <p:nvPr/>
        </p:nvSpPr>
        <p:spPr bwMode="auto">
          <a:xfrm>
            <a:off x="6329363" y="3657600"/>
            <a:ext cx="12144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1000"/>
              <a:t>/user/css534/input</a:t>
            </a:r>
          </a:p>
        </p:txBody>
      </p:sp>
      <p:sp>
        <p:nvSpPr>
          <p:cNvPr id="26662" name="Freeform 37"/>
          <p:cNvSpPr>
            <a:spLocks/>
          </p:cNvSpPr>
          <p:nvPr/>
        </p:nvSpPr>
        <p:spPr bwMode="auto">
          <a:xfrm>
            <a:off x="5638800" y="3784600"/>
            <a:ext cx="762000" cy="736600"/>
          </a:xfrm>
          <a:custGeom>
            <a:avLst/>
            <a:gdLst>
              <a:gd name="T0" fmla="*/ 0 w 480"/>
              <a:gd name="T1" fmla="*/ 2147483647 h 464"/>
              <a:gd name="T2" fmla="*/ 2147483647 w 480"/>
              <a:gd name="T3" fmla="*/ 2147483647 h 464"/>
              <a:gd name="T4" fmla="*/ 2147483647 w 480"/>
              <a:gd name="T5" fmla="*/ 2147483647 h 464"/>
              <a:gd name="T6" fmla="*/ 2147483647 w 480"/>
              <a:gd name="T7" fmla="*/ 2147483647 h 464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464"/>
              <a:gd name="T14" fmla="*/ 480 w 480"/>
              <a:gd name="T15" fmla="*/ 464 h 4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464">
                <a:moveTo>
                  <a:pt x="0" y="448"/>
                </a:moveTo>
                <a:cubicBezTo>
                  <a:pt x="72" y="456"/>
                  <a:pt x="144" y="464"/>
                  <a:pt x="192" y="400"/>
                </a:cubicBezTo>
                <a:cubicBezTo>
                  <a:pt x="240" y="336"/>
                  <a:pt x="240" y="128"/>
                  <a:pt x="288" y="64"/>
                </a:cubicBezTo>
                <a:cubicBezTo>
                  <a:pt x="336" y="0"/>
                  <a:pt x="408" y="8"/>
                  <a:pt x="480" y="1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6663" name="Freeform 41"/>
          <p:cNvSpPr>
            <a:spLocks/>
          </p:cNvSpPr>
          <p:nvPr/>
        </p:nvSpPr>
        <p:spPr bwMode="auto">
          <a:xfrm>
            <a:off x="1447800" y="3886200"/>
            <a:ext cx="3048000" cy="1219200"/>
          </a:xfrm>
          <a:custGeom>
            <a:avLst/>
            <a:gdLst>
              <a:gd name="T0" fmla="*/ 2147483647 w 1920"/>
              <a:gd name="T1" fmla="*/ 2147483647 h 768"/>
              <a:gd name="T2" fmla="*/ 0 w 1920"/>
              <a:gd name="T3" fmla="*/ 2147483647 h 768"/>
              <a:gd name="T4" fmla="*/ 0 w 1920"/>
              <a:gd name="T5" fmla="*/ 0 h 768"/>
              <a:gd name="T6" fmla="*/ 0 60000 65536"/>
              <a:gd name="T7" fmla="*/ 0 60000 65536"/>
              <a:gd name="T8" fmla="*/ 0 60000 65536"/>
              <a:gd name="T9" fmla="*/ 0 w 1920"/>
              <a:gd name="T10" fmla="*/ 0 h 768"/>
              <a:gd name="T11" fmla="*/ 1920 w 1920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0" h="768">
                <a:moveTo>
                  <a:pt x="1920" y="768"/>
                </a:moveTo>
                <a:lnTo>
                  <a:pt x="0" y="768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6664" name="Freeform 42"/>
          <p:cNvSpPr>
            <a:spLocks/>
          </p:cNvSpPr>
          <p:nvPr/>
        </p:nvSpPr>
        <p:spPr bwMode="auto">
          <a:xfrm>
            <a:off x="1219200" y="3886200"/>
            <a:ext cx="3276600" cy="1295400"/>
          </a:xfrm>
          <a:custGeom>
            <a:avLst/>
            <a:gdLst>
              <a:gd name="T0" fmla="*/ 2147483647 w 2064"/>
              <a:gd name="T1" fmla="*/ 2147483647 h 816"/>
              <a:gd name="T2" fmla="*/ 0 w 2064"/>
              <a:gd name="T3" fmla="*/ 2147483647 h 816"/>
              <a:gd name="T4" fmla="*/ 0 w 2064"/>
              <a:gd name="T5" fmla="*/ 0 h 816"/>
              <a:gd name="T6" fmla="*/ 0 60000 65536"/>
              <a:gd name="T7" fmla="*/ 0 60000 65536"/>
              <a:gd name="T8" fmla="*/ 0 60000 65536"/>
              <a:gd name="T9" fmla="*/ 0 w 2064"/>
              <a:gd name="T10" fmla="*/ 0 h 816"/>
              <a:gd name="T11" fmla="*/ 2064 w 2064"/>
              <a:gd name="T12" fmla="*/ 816 h 8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64" h="816">
                <a:moveTo>
                  <a:pt x="2064" y="816"/>
                </a:moveTo>
                <a:lnTo>
                  <a:pt x="0" y="816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6665" name="Line 43"/>
          <p:cNvSpPr>
            <a:spLocks noChangeShapeType="1"/>
          </p:cNvSpPr>
          <p:nvPr/>
        </p:nvSpPr>
        <p:spPr bwMode="auto">
          <a:xfrm>
            <a:off x="1752600" y="37338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66" name="Line 44"/>
          <p:cNvSpPr>
            <a:spLocks noChangeShapeType="1"/>
          </p:cNvSpPr>
          <p:nvPr/>
        </p:nvSpPr>
        <p:spPr bwMode="auto">
          <a:xfrm flipH="1">
            <a:off x="1752600" y="38100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67" name="Line 45"/>
          <p:cNvSpPr>
            <a:spLocks noChangeShapeType="1"/>
          </p:cNvSpPr>
          <p:nvPr/>
        </p:nvSpPr>
        <p:spPr bwMode="auto">
          <a:xfrm flipV="1">
            <a:off x="4648200" y="4572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68" name="Line 46"/>
          <p:cNvSpPr>
            <a:spLocks noChangeShapeType="1"/>
          </p:cNvSpPr>
          <p:nvPr/>
        </p:nvSpPr>
        <p:spPr bwMode="auto">
          <a:xfrm>
            <a:off x="4800600" y="4572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69" name="Line 47"/>
          <p:cNvSpPr>
            <a:spLocks noChangeShapeType="1"/>
          </p:cNvSpPr>
          <p:nvPr/>
        </p:nvSpPr>
        <p:spPr bwMode="auto">
          <a:xfrm flipV="1">
            <a:off x="6781800" y="4572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70" name="Line 48"/>
          <p:cNvSpPr>
            <a:spLocks noChangeShapeType="1"/>
          </p:cNvSpPr>
          <p:nvPr/>
        </p:nvSpPr>
        <p:spPr bwMode="auto">
          <a:xfrm>
            <a:off x="6934200" y="4572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71" name="Text Box 49"/>
          <p:cNvSpPr txBox="1">
            <a:spLocks noChangeArrowheads="1"/>
          </p:cNvSpPr>
          <p:nvPr/>
        </p:nvSpPr>
        <p:spPr bwMode="auto">
          <a:xfrm>
            <a:off x="2438400" y="3505200"/>
            <a:ext cx="138178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1000" b="1">
                <a:solidFill>
                  <a:srgbClr val="FFFF00"/>
                </a:solidFill>
              </a:rPr>
              <a:t>(file name, block id)</a:t>
            </a:r>
          </a:p>
        </p:txBody>
      </p:sp>
      <p:sp>
        <p:nvSpPr>
          <p:cNvPr id="26672" name="Text Box 50"/>
          <p:cNvSpPr txBox="1">
            <a:spLocks noChangeArrowheads="1"/>
          </p:cNvSpPr>
          <p:nvPr/>
        </p:nvSpPr>
        <p:spPr bwMode="auto">
          <a:xfrm>
            <a:off x="2438400" y="3733800"/>
            <a:ext cx="16880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1000" b="1">
                <a:solidFill>
                  <a:srgbClr val="FFFF00"/>
                </a:solidFill>
              </a:rPr>
              <a:t>(block id, block location)</a:t>
            </a:r>
          </a:p>
        </p:txBody>
      </p:sp>
      <p:sp>
        <p:nvSpPr>
          <p:cNvPr id="26673" name="Text Box 51"/>
          <p:cNvSpPr txBox="1">
            <a:spLocks noChangeArrowheads="1"/>
          </p:cNvSpPr>
          <p:nvPr/>
        </p:nvSpPr>
        <p:spPr bwMode="auto">
          <a:xfrm>
            <a:off x="2057400" y="4876800"/>
            <a:ext cx="147439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1000" b="1">
                <a:solidFill>
                  <a:srgbClr val="FFFF00"/>
                </a:solidFill>
              </a:rPr>
              <a:t>(block id, byte range)</a:t>
            </a:r>
          </a:p>
        </p:txBody>
      </p:sp>
      <p:sp>
        <p:nvSpPr>
          <p:cNvPr id="26674" name="Text Box 52"/>
          <p:cNvSpPr txBox="1">
            <a:spLocks noChangeArrowheads="1"/>
          </p:cNvSpPr>
          <p:nvPr/>
        </p:nvSpPr>
        <p:spPr bwMode="auto">
          <a:xfrm>
            <a:off x="2133600" y="5181600"/>
            <a:ext cx="81891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1000" b="1">
                <a:solidFill>
                  <a:srgbClr val="FFFF00"/>
                </a:solidFill>
              </a:rPr>
              <a:t>block data</a:t>
            </a:r>
          </a:p>
        </p:txBody>
      </p:sp>
      <p:sp>
        <p:nvSpPr>
          <p:cNvPr id="26675" name="Text Box 53"/>
          <p:cNvSpPr txBox="1">
            <a:spLocks noChangeArrowheads="1"/>
          </p:cNvSpPr>
          <p:nvPr/>
        </p:nvSpPr>
        <p:spPr bwMode="auto">
          <a:xfrm>
            <a:off x="4800600" y="4648200"/>
            <a:ext cx="91854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1000" b="1">
                <a:solidFill>
                  <a:srgbClr val="FFFF00"/>
                </a:solidFill>
              </a:rPr>
              <a:t>instructions</a:t>
            </a:r>
          </a:p>
        </p:txBody>
      </p:sp>
      <p:sp>
        <p:nvSpPr>
          <p:cNvPr id="26676" name="Text Box 54"/>
          <p:cNvSpPr txBox="1">
            <a:spLocks noChangeArrowheads="1"/>
          </p:cNvSpPr>
          <p:nvPr/>
        </p:nvSpPr>
        <p:spPr bwMode="auto">
          <a:xfrm>
            <a:off x="6400800" y="4648200"/>
            <a:ext cx="4840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1000" b="1">
                <a:solidFill>
                  <a:srgbClr val="FFFF00"/>
                </a:solidFill>
              </a:rPr>
              <a:t>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9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3B1442-02DB-DB4B-B5EC-982DF55C8FE0}" type="slidenum">
              <a:rPr lang="en-US" altLang="ja-JP"/>
              <a:pPr/>
              <a:t>13</a:t>
            </a:fld>
            <a:endParaRPr lang="en-US" altLang="ja-JP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File Read/Write in HDFS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295400" y="5181600"/>
            <a:ext cx="838200" cy="762000"/>
            <a:chOff x="1680" y="3072"/>
            <a:chExt cx="528" cy="480"/>
          </a:xfrm>
        </p:grpSpPr>
        <p:sp>
          <p:nvSpPr>
            <p:cNvPr id="28751" name="Rectangle 8"/>
            <p:cNvSpPr>
              <a:spLocks noChangeArrowheads="1"/>
            </p:cNvSpPr>
            <p:nvPr/>
          </p:nvSpPr>
          <p:spPr bwMode="auto">
            <a:xfrm>
              <a:off x="1680" y="3072"/>
              <a:ext cx="528" cy="48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000"/>
                <a:t>data node</a:t>
              </a:r>
            </a:p>
          </p:txBody>
        </p:sp>
        <p:sp>
          <p:nvSpPr>
            <p:cNvPr id="28752" name="Rectangle 7"/>
            <p:cNvSpPr>
              <a:spLocks noChangeArrowheads="1"/>
            </p:cNvSpPr>
            <p:nvPr/>
          </p:nvSpPr>
          <p:spPr bwMode="auto">
            <a:xfrm>
              <a:off x="1728" y="3120"/>
              <a:ext cx="432" cy="288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000"/>
                <a:t>DataNode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362200" y="5181600"/>
            <a:ext cx="838200" cy="762000"/>
            <a:chOff x="1680" y="3072"/>
            <a:chExt cx="528" cy="480"/>
          </a:xfrm>
        </p:grpSpPr>
        <p:sp>
          <p:nvSpPr>
            <p:cNvPr id="28749" name="Rectangle 11"/>
            <p:cNvSpPr>
              <a:spLocks noChangeArrowheads="1"/>
            </p:cNvSpPr>
            <p:nvPr/>
          </p:nvSpPr>
          <p:spPr bwMode="auto">
            <a:xfrm>
              <a:off x="1680" y="3072"/>
              <a:ext cx="528" cy="48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000"/>
                <a:t>data node</a:t>
              </a:r>
            </a:p>
          </p:txBody>
        </p:sp>
        <p:sp>
          <p:nvSpPr>
            <p:cNvPr id="28750" name="Rectangle 12"/>
            <p:cNvSpPr>
              <a:spLocks noChangeArrowheads="1"/>
            </p:cNvSpPr>
            <p:nvPr/>
          </p:nvSpPr>
          <p:spPr bwMode="auto">
            <a:xfrm>
              <a:off x="1728" y="3120"/>
              <a:ext cx="432" cy="288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000"/>
                <a:t>DataNode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429000" y="5181600"/>
            <a:ext cx="838200" cy="762000"/>
            <a:chOff x="1680" y="3072"/>
            <a:chExt cx="528" cy="480"/>
          </a:xfrm>
        </p:grpSpPr>
        <p:sp>
          <p:nvSpPr>
            <p:cNvPr id="28747" name="Rectangle 14"/>
            <p:cNvSpPr>
              <a:spLocks noChangeArrowheads="1"/>
            </p:cNvSpPr>
            <p:nvPr/>
          </p:nvSpPr>
          <p:spPr bwMode="auto">
            <a:xfrm>
              <a:off x="1680" y="3072"/>
              <a:ext cx="528" cy="48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000"/>
                <a:t>data node</a:t>
              </a:r>
            </a:p>
          </p:txBody>
        </p:sp>
        <p:sp>
          <p:nvSpPr>
            <p:cNvPr id="28748" name="Rectangle 15"/>
            <p:cNvSpPr>
              <a:spLocks noChangeArrowheads="1"/>
            </p:cNvSpPr>
            <p:nvPr/>
          </p:nvSpPr>
          <p:spPr bwMode="auto">
            <a:xfrm>
              <a:off x="1728" y="3120"/>
              <a:ext cx="432" cy="288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000"/>
                <a:t>DataNode</a:t>
              </a: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6019800" y="5181600"/>
            <a:ext cx="838200" cy="762000"/>
            <a:chOff x="1680" y="3072"/>
            <a:chExt cx="528" cy="480"/>
          </a:xfrm>
        </p:grpSpPr>
        <p:sp>
          <p:nvSpPr>
            <p:cNvPr id="28745" name="Rectangle 17"/>
            <p:cNvSpPr>
              <a:spLocks noChangeArrowheads="1"/>
            </p:cNvSpPr>
            <p:nvPr/>
          </p:nvSpPr>
          <p:spPr bwMode="auto">
            <a:xfrm>
              <a:off x="1680" y="3072"/>
              <a:ext cx="528" cy="48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000"/>
                <a:t>data node</a:t>
              </a:r>
            </a:p>
          </p:txBody>
        </p:sp>
        <p:sp>
          <p:nvSpPr>
            <p:cNvPr id="28746" name="Rectangle 18"/>
            <p:cNvSpPr>
              <a:spLocks noChangeArrowheads="1"/>
            </p:cNvSpPr>
            <p:nvPr/>
          </p:nvSpPr>
          <p:spPr bwMode="auto">
            <a:xfrm>
              <a:off x="1728" y="3120"/>
              <a:ext cx="432" cy="288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000"/>
                <a:t>DataNode</a:t>
              </a:r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7086600" y="5181600"/>
            <a:ext cx="838200" cy="762000"/>
            <a:chOff x="1680" y="3072"/>
            <a:chExt cx="528" cy="480"/>
          </a:xfrm>
        </p:grpSpPr>
        <p:sp>
          <p:nvSpPr>
            <p:cNvPr id="28743" name="Rectangle 20"/>
            <p:cNvSpPr>
              <a:spLocks noChangeArrowheads="1"/>
            </p:cNvSpPr>
            <p:nvPr/>
          </p:nvSpPr>
          <p:spPr bwMode="auto">
            <a:xfrm>
              <a:off x="1680" y="3072"/>
              <a:ext cx="528" cy="48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000"/>
                <a:t>data node</a:t>
              </a:r>
            </a:p>
          </p:txBody>
        </p:sp>
        <p:sp>
          <p:nvSpPr>
            <p:cNvPr id="28744" name="Rectangle 21"/>
            <p:cNvSpPr>
              <a:spLocks noChangeArrowheads="1"/>
            </p:cNvSpPr>
            <p:nvPr/>
          </p:nvSpPr>
          <p:spPr bwMode="auto">
            <a:xfrm>
              <a:off x="1728" y="3120"/>
              <a:ext cx="432" cy="288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000"/>
                <a:t>DataNode</a:t>
              </a:r>
            </a:p>
          </p:txBody>
        </p:sp>
      </p:grp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8153400" y="5181600"/>
            <a:ext cx="838200" cy="762000"/>
            <a:chOff x="1680" y="3072"/>
            <a:chExt cx="528" cy="480"/>
          </a:xfrm>
        </p:grpSpPr>
        <p:sp>
          <p:nvSpPr>
            <p:cNvPr id="28741" name="Rectangle 23"/>
            <p:cNvSpPr>
              <a:spLocks noChangeArrowheads="1"/>
            </p:cNvSpPr>
            <p:nvPr/>
          </p:nvSpPr>
          <p:spPr bwMode="auto">
            <a:xfrm>
              <a:off x="1680" y="3072"/>
              <a:ext cx="528" cy="48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000"/>
                <a:t>data node</a:t>
              </a:r>
            </a:p>
          </p:txBody>
        </p:sp>
        <p:sp>
          <p:nvSpPr>
            <p:cNvPr id="28742" name="Rectangle 24"/>
            <p:cNvSpPr>
              <a:spLocks noChangeArrowheads="1"/>
            </p:cNvSpPr>
            <p:nvPr/>
          </p:nvSpPr>
          <p:spPr bwMode="auto">
            <a:xfrm>
              <a:off x="1728" y="3120"/>
              <a:ext cx="432" cy="288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000"/>
                <a:t>DataNode</a:t>
              </a:r>
            </a:p>
          </p:txBody>
        </p:sp>
      </p:grp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3429000" y="2590800"/>
            <a:ext cx="838200" cy="762000"/>
            <a:chOff x="1680" y="3072"/>
            <a:chExt cx="528" cy="480"/>
          </a:xfrm>
        </p:grpSpPr>
        <p:sp>
          <p:nvSpPr>
            <p:cNvPr id="28739" name="Rectangle 26"/>
            <p:cNvSpPr>
              <a:spLocks noChangeArrowheads="1"/>
            </p:cNvSpPr>
            <p:nvPr/>
          </p:nvSpPr>
          <p:spPr bwMode="auto">
            <a:xfrm>
              <a:off x="1680" y="3072"/>
              <a:ext cx="528" cy="48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000"/>
                <a:t>name node</a:t>
              </a:r>
            </a:p>
          </p:txBody>
        </p:sp>
        <p:sp>
          <p:nvSpPr>
            <p:cNvPr id="28740" name="Rectangle 27"/>
            <p:cNvSpPr>
              <a:spLocks noChangeArrowheads="1"/>
            </p:cNvSpPr>
            <p:nvPr/>
          </p:nvSpPr>
          <p:spPr bwMode="auto">
            <a:xfrm>
              <a:off x="1728" y="3120"/>
              <a:ext cx="432" cy="288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000"/>
                <a:t>NameNode</a:t>
              </a:r>
            </a:p>
          </p:txBody>
        </p:sp>
      </p:grpSp>
      <p:grpSp>
        <p:nvGrpSpPr>
          <p:cNvPr id="9" name="Group 28"/>
          <p:cNvGrpSpPr>
            <a:grpSpLocks/>
          </p:cNvGrpSpPr>
          <p:nvPr/>
        </p:nvGrpSpPr>
        <p:grpSpPr bwMode="auto">
          <a:xfrm>
            <a:off x="8153400" y="2590800"/>
            <a:ext cx="838200" cy="762000"/>
            <a:chOff x="1680" y="3072"/>
            <a:chExt cx="528" cy="480"/>
          </a:xfrm>
        </p:grpSpPr>
        <p:sp>
          <p:nvSpPr>
            <p:cNvPr id="28737" name="Rectangle 29"/>
            <p:cNvSpPr>
              <a:spLocks noChangeArrowheads="1"/>
            </p:cNvSpPr>
            <p:nvPr/>
          </p:nvSpPr>
          <p:spPr bwMode="auto">
            <a:xfrm>
              <a:off x="1680" y="3072"/>
              <a:ext cx="528" cy="48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000"/>
                <a:t>name node</a:t>
              </a:r>
            </a:p>
          </p:txBody>
        </p:sp>
        <p:sp>
          <p:nvSpPr>
            <p:cNvPr id="28738" name="Rectangle 30"/>
            <p:cNvSpPr>
              <a:spLocks noChangeArrowheads="1"/>
            </p:cNvSpPr>
            <p:nvPr/>
          </p:nvSpPr>
          <p:spPr bwMode="auto">
            <a:xfrm>
              <a:off x="1728" y="3120"/>
              <a:ext cx="432" cy="288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000"/>
                <a:t>NameNode</a:t>
              </a:r>
            </a:p>
          </p:txBody>
        </p:sp>
      </p:grpSp>
      <p:grpSp>
        <p:nvGrpSpPr>
          <p:cNvPr id="10" name="Group 38"/>
          <p:cNvGrpSpPr>
            <a:grpSpLocks/>
          </p:cNvGrpSpPr>
          <p:nvPr/>
        </p:nvGrpSpPr>
        <p:grpSpPr bwMode="auto">
          <a:xfrm>
            <a:off x="152400" y="2209800"/>
            <a:ext cx="3048000" cy="1616075"/>
            <a:chOff x="192" y="1392"/>
            <a:chExt cx="1920" cy="1018"/>
          </a:xfrm>
        </p:grpSpPr>
        <p:sp>
          <p:nvSpPr>
            <p:cNvPr id="28730" name="Rectangle 35"/>
            <p:cNvSpPr>
              <a:spLocks noChangeArrowheads="1"/>
            </p:cNvSpPr>
            <p:nvPr/>
          </p:nvSpPr>
          <p:spPr bwMode="auto">
            <a:xfrm>
              <a:off x="192" y="1392"/>
              <a:ext cx="1920" cy="100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8731" name="Rectangle 34"/>
            <p:cNvSpPr>
              <a:spLocks noChangeArrowheads="1"/>
            </p:cNvSpPr>
            <p:nvPr/>
          </p:nvSpPr>
          <p:spPr bwMode="auto">
            <a:xfrm>
              <a:off x="240" y="1488"/>
              <a:ext cx="1824" cy="7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8732" name="Rectangle 31"/>
            <p:cNvSpPr>
              <a:spLocks noChangeArrowheads="1"/>
            </p:cNvSpPr>
            <p:nvPr/>
          </p:nvSpPr>
          <p:spPr bwMode="auto">
            <a:xfrm>
              <a:off x="288" y="1728"/>
              <a:ext cx="480" cy="288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000"/>
                <a:t>HDFS</a:t>
              </a:r>
            </a:p>
            <a:p>
              <a:pPr algn="ctr"/>
              <a:r>
                <a:rPr lang="en-US" altLang="ja-JP" sz="1000"/>
                <a:t>client</a:t>
              </a:r>
            </a:p>
          </p:txBody>
        </p:sp>
        <p:sp>
          <p:nvSpPr>
            <p:cNvPr id="28733" name="Rectangle 32"/>
            <p:cNvSpPr>
              <a:spLocks noChangeArrowheads="1"/>
            </p:cNvSpPr>
            <p:nvPr/>
          </p:nvSpPr>
          <p:spPr bwMode="auto">
            <a:xfrm>
              <a:off x="1200" y="1584"/>
              <a:ext cx="816" cy="240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000"/>
                <a:t>Distributed</a:t>
              </a:r>
            </a:p>
            <a:p>
              <a:pPr algn="ctr"/>
              <a:r>
                <a:rPr lang="en-US" altLang="ja-JP" sz="1000"/>
                <a:t>FileSystem</a:t>
              </a:r>
            </a:p>
          </p:txBody>
        </p:sp>
        <p:sp>
          <p:nvSpPr>
            <p:cNvPr id="28734" name="Rectangle 33"/>
            <p:cNvSpPr>
              <a:spLocks noChangeArrowheads="1"/>
            </p:cNvSpPr>
            <p:nvPr/>
          </p:nvSpPr>
          <p:spPr bwMode="auto">
            <a:xfrm>
              <a:off x="1200" y="1872"/>
              <a:ext cx="816" cy="240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000"/>
                <a:t>FSData</a:t>
              </a:r>
            </a:p>
            <a:p>
              <a:pPr algn="ctr"/>
              <a:r>
                <a:rPr lang="en-US" altLang="ja-JP" sz="1000"/>
                <a:t>InputStream</a:t>
              </a:r>
            </a:p>
          </p:txBody>
        </p:sp>
        <p:sp>
          <p:nvSpPr>
            <p:cNvPr id="28735" name="Text Box 36"/>
            <p:cNvSpPr txBox="1">
              <a:spLocks noChangeArrowheads="1"/>
            </p:cNvSpPr>
            <p:nvPr/>
          </p:nvSpPr>
          <p:spPr bwMode="auto">
            <a:xfrm>
              <a:off x="192" y="2256"/>
              <a:ext cx="50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altLang="ja-JP" sz="1000"/>
                <a:t>client node</a:t>
              </a:r>
            </a:p>
          </p:txBody>
        </p:sp>
        <p:sp>
          <p:nvSpPr>
            <p:cNvPr id="28736" name="Text Box 37"/>
            <p:cNvSpPr txBox="1">
              <a:spLocks noChangeArrowheads="1"/>
            </p:cNvSpPr>
            <p:nvPr/>
          </p:nvSpPr>
          <p:spPr bwMode="auto">
            <a:xfrm>
              <a:off x="240" y="2064"/>
              <a:ext cx="4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altLang="ja-JP" sz="1000"/>
                <a:t>client JVM</a:t>
              </a:r>
            </a:p>
          </p:txBody>
        </p:sp>
      </p:grpSp>
      <p:grpSp>
        <p:nvGrpSpPr>
          <p:cNvPr id="11" name="Group 39"/>
          <p:cNvGrpSpPr>
            <a:grpSpLocks/>
          </p:cNvGrpSpPr>
          <p:nvPr/>
        </p:nvGrpSpPr>
        <p:grpSpPr bwMode="auto">
          <a:xfrm>
            <a:off x="4876800" y="2209800"/>
            <a:ext cx="3048000" cy="1616075"/>
            <a:chOff x="192" y="1392"/>
            <a:chExt cx="1920" cy="1018"/>
          </a:xfrm>
        </p:grpSpPr>
        <p:sp>
          <p:nvSpPr>
            <p:cNvPr id="28723" name="Rectangle 40"/>
            <p:cNvSpPr>
              <a:spLocks noChangeArrowheads="1"/>
            </p:cNvSpPr>
            <p:nvPr/>
          </p:nvSpPr>
          <p:spPr bwMode="auto">
            <a:xfrm>
              <a:off x="192" y="1392"/>
              <a:ext cx="1920" cy="100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8724" name="Rectangle 41"/>
            <p:cNvSpPr>
              <a:spLocks noChangeArrowheads="1"/>
            </p:cNvSpPr>
            <p:nvPr/>
          </p:nvSpPr>
          <p:spPr bwMode="auto">
            <a:xfrm>
              <a:off x="240" y="1488"/>
              <a:ext cx="1824" cy="7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8725" name="Rectangle 42"/>
            <p:cNvSpPr>
              <a:spLocks noChangeArrowheads="1"/>
            </p:cNvSpPr>
            <p:nvPr/>
          </p:nvSpPr>
          <p:spPr bwMode="auto">
            <a:xfrm>
              <a:off x="288" y="1728"/>
              <a:ext cx="480" cy="288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000"/>
                <a:t>HDFS</a:t>
              </a:r>
            </a:p>
            <a:p>
              <a:pPr algn="ctr"/>
              <a:r>
                <a:rPr lang="en-US" altLang="ja-JP" sz="1000"/>
                <a:t>client</a:t>
              </a:r>
            </a:p>
          </p:txBody>
        </p:sp>
        <p:sp>
          <p:nvSpPr>
            <p:cNvPr id="28726" name="Rectangle 43"/>
            <p:cNvSpPr>
              <a:spLocks noChangeArrowheads="1"/>
            </p:cNvSpPr>
            <p:nvPr/>
          </p:nvSpPr>
          <p:spPr bwMode="auto">
            <a:xfrm>
              <a:off x="1200" y="1584"/>
              <a:ext cx="816" cy="240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000"/>
                <a:t>Distributed</a:t>
              </a:r>
            </a:p>
            <a:p>
              <a:pPr algn="ctr"/>
              <a:r>
                <a:rPr lang="en-US" altLang="ja-JP" sz="1000"/>
                <a:t>FileSystem</a:t>
              </a:r>
            </a:p>
          </p:txBody>
        </p:sp>
        <p:sp>
          <p:nvSpPr>
            <p:cNvPr id="28727" name="Rectangle 44"/>
            <p:cNvSpPr>
              <a:spLocks noChangeArrowheads="1"/>
            </p:cNvSpPr>
            <p:nvPr/>
          </p:nvSpPr>
          <p:spPr bwMode="auto">
            <a:xfrm>
              <a:off x="1200" y="1872"/>
              <a:ext cx="816" cy="240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000"/>
                <a:t>FSData</a:t>
              </a:r>
            </a:p>
            <a:p>
              <a:pPr algn="ctr"/>
              <a:r>
                <a:rPr lang="en-US" altLang="ja-JP" sz="1000"/>
                <a:t>OutputStream</a:t>
              </a:r>
            </a:p>
          </p:txBody>
        </p:sp>
        <p:sp>
          <p:nvSpPr>
            <p:cNvPr id="28728" name="Text Box 45"/>
            <p:cNvSpPr txBox="1">
              <a:spLocks noChangeArrowheads="1"/>
            </p:cNvSpPr>
            <p:nvPr/>
          </p:nvSpPr>
          <p:spPr bwMode="auto">
            <a:xfrm>
              <a:off x="192" y="2256"/>
              <a:ext cx="50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altLang="ja-JP" sz="1000"/>
                <a:t>client node</a:t>
              </a:r>
            </a:p>
          </p:txBody>
        </p:sp>
        <p:sp>
          <p:nvSpPr>
            <p:cNvPr id="28729" name="Text Box 46"/>
            <p:cNvSpPr txBox="1">
              <a:spLocks noChangeArrowheads="1"/>
            </p:cNvSpPr>
            <p:nvPr/>
          </p:nvSpPr>
          <p:spPr bwMode="auto">
            <a:xfrm>
              <a:off x="240" y="2064"/>
              <a:ext cx="4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altLang="ja-JP" sz="1000"/>
                <a:t>client JVM</a:t>
              </a:r>
            </a:p>
          </p:txBody>
        </p:sp>
      </p:grpSp>
      <p:sp>
        <p:nvSpPr>
          <p:cNvPr id="28688" name="Line 47"/>
          <p:cNvSpPr>
            <a:spLocks noChangeShapeType="1"/>
          </p:cNvSpPr>
          <p:nvPr/>
        </p:nvSpPr>
        <p:spPr bwMode="auto">
          <a:xfrm flipV="1">
            <a:off x="1066800" y="2667000"/>
            <a:ext cx="685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9" name="Line 48"/>
          <p:cNvSpPr>
            <a:spLocks noChangeShapeType="1"/>
          </p:cNvSpPr>
          <p:nvPr/>
        </p:nvSpPr>
        <p:spPr bwMode="auto">
          <a:xfrm>
            <a:off x="3048000" y="2743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90" name="Line 49"/>
          <p:cNvSpPr>
            <a:spLocks noChangeShapeType="1"/>
          </p:cNvSpPr>
          <p:nvPr/>
        </p:nvSpPr>
        <p:spPr bwMode="auto">
          <a:xfrm>
            <a:off x="1066800" y="2971800"/>
            <a:ext cx="685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91" name="Line 50"/>
          <p:cNvSpPr>
            <a:spLocks noChangeShapeType="1"/>
          </p:cNvSpPr>
          <p:nvPr/>
        </p:nvSpPr>
        <p:spPr bwMode="auto">
          <a:xfrm flipH="1">
            <a:off x="1752600" y="3352800"/>
            <a:ext cx="5334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92" name="Line 51"/>
          <p:cNvSpPr>
            <a:spLocks noChangeShapeType="1"/>
          </p:cNvSpPr>
          <p:nvPr/>
        </p:nvSpPr>
        <p:spPr bwMode="auto">
          <a:xfrm>
            <a:off x="2438400" y="3352800"/>
            <a:ext cx="13716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93" name="Line 52"/>
          <p:cNvSpPr>
            <a:spLocks noChangeShapeType="1"/>
          </p:cNvSpPr>
          <p:nvPr/>
        </p:nvSpPr>
        <p:spPr bwMode="auto">
          <a:xfrm>
            <a:off x="1066800" y="3048000"/>
            <a:ext cx="685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94" name="Line 53"/>
          <p:cNvSpPr>
            <a:spLocks noChangeShapeType="1"/>
          </p:cNvSpPr>
          <p:nvPr/>
        </p:nvSpPr>
        <p:spPr bwMode="auto">
          <a:xfrm flipV="1">
            <a:off x="5791200" y="2667000"/>
            <a:ext cx="685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95" name="Line 54"/>
          <p:cNvSpPr>
            <a:spLocks noChangeShapeType="1"/>
          </p:cNvSpPr>
          <p:nvPr/>
        </p:nvSpPr>
        <p:spPr bwMode="auto">
          <a:xfrm>
            <a:off x="5791200" y="2971800"/>
            <a:ext cx="685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96" name="Line 55"/>
          <p:cNvSpPr>
            <a:spLocks noChangeShapeType="1"/>
          </p:cNvSpPr>
          <p:nvPr/>
        </p:nvSpPr>
        <p:spPr bwMode="auto">
          <a:xfrm>
            <a:off x="5791200" y="3048000"/>
            <a:ext cx="685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97" name="Line 56"/>
          <p:cNvSpPr>
            <a:spLocks noChangeShapeType="1"/>
          </p:cNvSpPr>
          <p:nvPr/>
        </p:nvSpPr>
        <p:spPr bwMode="auto">
          <a:xfrm>
            <a:off x="7772400" y="2743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98" name="Line 57"/>
          <p:cNvSpPr>
            <a:spLocks noChangeShapeType="1"/>
          </p:cNvSpPr>
          <p:nvPr/>
        </p:nvSpPr>
        <p:spPr bwMode="auto">
          <a:xfrm>
            <a:off x="7772400" y="2819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99" name="Line 58"/>
          <p:cNvSpPr>
            <a:spLocks noChangeShapeType="1"/>
          </p:cNvSpPr>
          <p:nvPr/>
        </p:nvSpPr>
        <p:spPr bwMode="auto">
          <a:xfrm>
            <a:off x="6553200" y="33528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00" name="Line 59"/>
          <p:cNvSpPr>
            <a:spLocks noChangeShapeType="1"/>
          </p:cNvSpPr>
          <p:nvPr/>
        </p:nvSpPr>
        <p:spPr bwMode="auto">
          <a:xfrm>
            <a:off x="6781800" y="5562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01" name="Line 60"/>
          <p:cNvSpPr>
            <a:spLocks noChangeShapeType="1"/>
          </p:cNvSpPr>
          <p:nvPr/>
        </p:nvSpPr>
        <p:spPr bwMode="auto">
          <a:xfrm>
            <a:off x="7848600" y="5562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02" name="Line 61"/>
          <p:cNvSpPr>
            <a:spLocks noChangeShapeType="1"/>
          </p:cNvSpPr>
          <p:nvPr/>
        </p:nvSpPr>
        <p:spPr bwMode="auto">
          <a:xfrm flipH="1">
            <a:off x="7848600" y="5334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03" name="Line 62"/>
          <p:cNvSpPr>
            <a:spLocks noChangeShapeType="1"/>
          </p:cNvSpPr>
          <p:nvPr/>
        </p:nvSpPr>
        <p:spPr bwMode="auto">
          <a:xfrm flipH="1">
            <a:off x="6781800" y="5334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04" name="Line 63"/>
          <p:cNvSpPr>
            <a:spLocks noChangeShapeType="1"/>
          </p:cNvSpPr>
          <p:nvPr/>
        </p:nvSpPr>
        <p:spPr bwMode="auto">
          <a:xfrm flipV="1">
            <a:off x="6705600" y="33528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05" name="Rectangle 64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828800"/>
            <a:ext cx="3978275" cy="4191000"/>
          </a:xfrm>
        </p:spPr>
        <p:txBody>
          <a:bodyPr/>
          <a:lstStyle/>
          <a:p>
            <a:r>
              <a:rPr lang="en-US" altLang="ja-JP" sz="1800"/>
              <a:t>File Read</a:t>
            </a:r>
          </a:p>
        </p:txBody>
      </p:sp>
      <p:sp>
        <p:nvSpPr>
          <p:cNvPr id="28706" name="Rectangle 65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828800"/>
            <a:ext cx="3979863" cy="4191000"/>
          </a:xfrm>
        </p:spPr>
        <p:txBody>
          <a:bodyPr/>
          <a:lstStyle/>
          <a:p>
            <a:r>
              <a:rPr lang="en-US" altLang="ja-JP" sz="1800" dirty="0"/>
              <a:t>File Write</a:t>
            </a:r>
          </a:p>
        </p:txBody>
      </p:sp>
      <p:sp>
        <p:nvSpPr>
          <p:cNvPr id="28707" name="Text Box 66"/>
          <p:cNvSpPr txBox="1">
            <a:spLocks noChangeArrowheads="1"/>
          </p:cNvSpPr>
          <p:nvPr/>
        </p:nvSpPr>
        <p:spPr bwMode="auto">
          <a:xfrm>
            <a:off x="5867400" y="2514600"/>
            <a:ext cx="65309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900" b="1">
                <a:solidFill>
                  <a:srgbClr val="FFFF00"/>
                </a:solidFill>
              </a:rPr>
              <a:t>1. create</a:t>
            </a:r>
          </a:p>
        </p:txBody>
      </p:sp>
      <p:sp>
        <p:nvSpPr>
          <p:cNvPr id="28708" name="Text Box 67"/>
          <p:cNvSpPr txBox="1">
            <a:spLocks noChangeArrowheads="1"/>
          </p:cNvSpPr>
          <p:nvPr/>
        </p:nvSpPr>
        <p:spPr bwMode="auto">
          <a:xfrm>
            <a:off x="7772400" y="2514600"/>
            <a:ext cx="65309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900" b="1">
                <a:solidFill>
                  <a:srgbClr val="FFFF00"/>
                </a:solidFill>
              </a:rPr>
              <a:t>2. create</a:t>
            </a:r>
          </a:p>
        </p:txBody>
      </p:sp>
      <p:sp>
        <p:nvSpPr>
          <p:cNvPr id="28709" name="Text Box 68"/>
          <p:cNvSpPr txBox="1">
            <a:spLocks noChangeArrowheads="1"/>
          </p:cNvSpPr>
          <p:nvPr/>
        </p:nvSpPr>
        <p:spPr bwMode="auto">
          <a:xfrm>
            <a:off x="6019800" y="2895600"/>
            <a:ext cx="58236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900" b="1">
                <a:solidFill>
                  <a:srgbClr val="FFFF00"/>
                </a:solidFill>
              </a:rPr>
              <a:t>3. write</a:t>
            </a:r>
          </a:p>
        </p:txBody>
      </p:sp>
      <p:sp>
        <p:nvSpPr>
          <p:cNvPr id="28710" name="Text Box 69"/>
          <p:cNvSpPr txBox="1">
            <a:spLocks noChangeArrowheads="1"/>
          </p:cNvSpPr>
          <p:nvPr/>
        </p:nvSpPr>
        <p:spPr bwMode="auto">
          <a:xfrm>
            <a:off x="5715000" y="4267200"/>
            <a:ext cx="98012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900" b="1">
                <a:solidFill>
                  <a:srgbClr val="FFFF00"/>
                </a:solidFill>
              </a:rPr>
              <a:t>5. write packet</a:t>
            </a:r>
          </a:p>
        </p:txBody>
      </p:sp>
      <p:sp>
        <p:nvSpPr>
          <p:cNvPr id="28711" name="Text Box 70"/>
          <p:cNvSpPr txBox="1">
            <a:spLocks noChangeArrowheads="1"/>
          </p:cNvSpPr>
          <p:nvPr/>
        </p:nvSpPr>
        <p:spPr bwMode="auto">
          <a:xfrm>
            <a:off x="6705600" y="4267200"/>
            <a:ext cx="9033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900" b="1">
                <a:solidFill>
                  <a:srgbClr val="FFFF00"/>
                </a:solidFill>
              </a:rPr>
              <a:t>6. ack packet</a:t>
            </a:r>
          </a:p>
        </p:txBody>
      </p:sp>
      <p:sp>
        <p:nvSpPr>
          <p:cNvPr id="28712" name="Text Box 71"/>
          <p:cNvSpPr txBox="1">
            <a:spLocks noChangeArrowheads="1"/>
          </p:cNvSpPr>
          <p:nvPr/>
        </p:nvSpPr>
        <p:spPr bwMode="auto">
          <a:xfrm>
            <a:off x="5867400" y="3124200"/>
            <a:ext cx="60812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900" b="1">
                <a:solidFill>
                  <a:srgbClr val="FFFF00"/>
                </a:solidFill>
              </a:rPr>
              <a:t>7. close</a:t>
            </a:r>
          </a:p>
        </p:txBody>
      </p:sp>
      <p:sp>
        <p:nvSpPr>
          <p:cNvPr id="28713" name="Text Box 72"/>
          <p:cNvSpPr txBox="1">
            <a:spLocks noChangeArrowheads="1"/>
          </p:cNvSpPr>
          <p:nvPr/>
        </p:nvSpPr>
        <p:spPr bwMode="auto">
          <a:xfrm>
            <a:off x="7620000" y="2833688"/>
            <a:ext cx="81968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900" b="1" dirty="0">
                <a:solidFill>
                  <a:srgbClr val="FFFF00"/>
                </a:solidFill>
              </a:rPr>
              <a:t>8. complete</a:t>
            </a:r>
          </a:p>
        </p:txBody>
      </p:sp>
      <p:sp>
        <p:nvSpPr>
          <p:cNvPr id="28714" name="Text Box 73"/>
          <p:cNvSpPr txBox="1">
            <a:spLocks noChangeArrowheads="1"/>
          </p:cNvSpPr>
          <p:nvPr/>
        </p:nvSpPr>
        <p:spPr bwMode="auto">
          <a:xfrm>
            <a:off x="1066800" y="2514600"/>
            <a:ext cx="58867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900" b="1">
                <a:solidFill>
                  <a:srgbClr val="FFFF00"/>
                </a:solidFill>
              </a:rPr>
              <a:t>1. open</a:t>
            </a:r>
          </a:p>
        </p:txBody>
      </p:sp>
      <p:sp>
        <p:nvSpPr>
          <p:cNvPr id="28715" name="Text Box 74"/>
          <p:cNvSpPr txBox="1">
            <a:spLocks noChangeArrowheads="1"/>
          </p:cNvSpPr>
          <p:nvPr/>
        </p:nvSpPr>
        <p:spPr bwMode="auto">
          <a:xfrm>
            <a:off x="3048000" y="2438400"/>
            <a:ext cx="135832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900" b="1">
                <a:solidFill>
                  <a:srgbClr val="FFFF00"/>
                </a:solidFill>
              </a:rPr>
              <a:t>2. get block locations</a:t>
            </a:r>
          </a:p>
        </p:txBody>
      </p:sp>
      <p:sp>
        <p:nvSpPr>
          <p:cNvPr id="28716" name="Text Box 75"/>
          <p:cNvSpPr txBox="1">
            <a:spLocks noChangeArrowheads="1"/>
          </p:cNvSpPr>
          <p:nvPr/>
        </p:nvSpPr>
        <p:spPr bwMode="auto">
          <a:xfrm>
            <a:off x="1252538" y="2895600"/>
            <a:ext cx="55678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900" b="1">
                <a:solidFill>
                  <a:srgbClr val="FFFF00"/>
                </a:solidFill>
              </a:rPr>
              <a:t>3. read</a:t>
            </a:r>
          </a:p>
        </p:txBody>
      </p:sp>
      <p:sp>
        <p:nvSpPr>
          <p:cNvPr id="28717" name="Text Box 76"/>
          <p:cNvSpPr txBox="1">
            <a:spLocks noChangeArrowheads="1"/>
          </p:cNvSpPr>
          <p:nvPr/>
        </p:nvSpPr>
        <p:spPr bwMode="auto">
          <a:xfrm>
            <a:off x="1066800" y="3124200"/>
            <a:ext cx="60812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900" b="1">
                <a:solidFill>
                  <a:srgbClr val="FFFF00"/>
                </a:solidFill>
              </a:rPr>
              <a:t>6. close</a:t>
            </a:r>
          </a:p>
        </p:txBody>
      </p:sp>
      <p:sp>
        <p:nvSpPr>
          <p:cNvPr id="28718" name="Text Box 77"/>
          <p:cNvSpPr txBox="1">
            <a:spLocks noChangeArrowheads="1"/>
          </p:cNvSpPr>
          <p:nvPr/>
        </p:nvSpPr>
        <p:spPr bwMode="auto">
          <a:xfrm>
            <a:off x="1219200" y="4343400"/>
            <a:ext cx="178809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900" b="1">
                <a:solidFill>
                  <a:srgbClr val="FFFF00"/>
                </a:solidFill>
              </a:rPr>
              <a:t>4. read from the closest node</a:t>
            </a:r>
          </a:p>
        </p:txBody>
      </p:sp>
      <p:sp>
        <p:nvSpPr>
          <p:cNvPr id="28719" name="Text Box 79"/>
          <p:cNvSpPr txBox="1">
            <a:spLocks noChangeArrowheads="1"/>
          </p:cNvSpPr>
          <p:nvPr/>
        </p:nvSpPr>
        <p:spPr bwMode="auto">
          <a:xfrm>
            <a:off x="2895600" y="4495800"/>
            <a:ext cx="202535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900" b="1">
                <a:solidFill>
                  <a:srgbClr val="FFFF00"/>
                </a:solidFill>
              </a:rPr>
              <a:t>5. read from the 2nd closest node</a:t>
            </a:r>
          </a:p>
        </p:txBody>
      </p:sp>
      <p:sp>
        <p:nvSpPr>
          <p:cNvPr id="28720" name="Line 80"/>
          <p:cNvSpPr>
            <a:spLocks noChangeShapeType="1"/>
          </p:cNvSpPr>
          <p:nvPr/>
        </p:nvSpPr>
        <p:spPr bwMode="auto">
          <a:xfrm>
            <a:off x="77724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21" name="Text Box 81"/>
          <p:cNvSpPr txBox="1">
            <a:spLocks noChangeArrowheads="1"/>
          </p:cNvSpPr>
          <p:nvPr/>
        </p:nvSpPr>
        <p:spPr bwMode="auto">
          <a:xfrm>
            <a:off x="7315200" y="3276600"/>
            <a:ext cx="165977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900" b="1">
                <a:solidFill>
                  <a:srgbClr val="FFFF00"/>
                </a:solidFill>
              </a:rPr>
              <a:t>4. get a list of 3 data nodes</a:t>
            </a:r>
          </a:p>
        </p:txBody>
      </p:sp>
      <p:sp>
        <p:nvSpPr>
          <p:cNvPr id="28722" name="Text Box 82"/>
          <p:cNvSpPr txBox="1">
            <a:spLocks noChangeArrowheads="1"/>
          </p:cNvSpPr>
          <p:nvPr/>
        </p:nvSpPr>
        <p:spPr bwMode="auto">
          <a:xfrm>
            <a:off x="2590800" y="6052732"/>
            <a:ext cx="58488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altLang="ja-JP" sz="900" b="1">
                <a:solidFill>
                  <a:srgbClr val="FFFF00"/>
                </a:solidFill>
              </a:rPr>
              <a:t>If a data node crashed, the crashed node is removed, current block receives a newer id so as to delete the partial data from the crashed node later, and Namenode allocates an another node.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Replication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Replica Placement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87710" cy="4525963"/>
          </a:xfrm>
        </p:spPr>
        <p:txBody>
          <a:bodyPr/>
          <a:lstStyle/>
          <a:p>
            <a:r>
              <a:rPr lang="en-US" smtClean="0"/>
              <a:t>Distinguishes HDFS from most other DFS</a:t>
            </a:r>
          </a:p>
          <a:p>
            <a:r>
              <a:rPr lang="en-US" smtClean="0"/>
              <a:t>When replication factor == 3</a:t>
            </a:r>
          </a:p>
          <a:p>
            <a:pPr lvl="1"/>
            <a:r>
              <a:rPr lang="en-US" smtClean="0"/>
              <a:t>Put one replica on local rack</a:t>
            </a:r>
          </a:p>
          <a:p>
            <a:pPr lvl="1"/>
            <a:r>
              <a:rPr lang="en-US" smtClean="0"/>
              <a:t>Put one replica on different node on local rack</a:t>
            </a:r>
          </a:p>
          <a:p>
            <a:pPr lvl="1"/>
            <a:r>
              <a:rPr lang="en-US" smtClean="0"/>
              <a:t>Put one replica on different node on different rack</a:t>
            </a:r>
          </a:p>
          <a:p>
            <a:r>
              <a:rPr lang="en-US" smtClean="0"/>
              <a:t>Replicas do not evenly distribute across racks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Start-Up Process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Namenode enters Safemode</a:t>
            </a:r>
          </a:p>
          <a:p>
            <a:pPr lvl="1"/>
            <a:r>
              <a:rPr lang="en-US" smtClean="0"/>
              <a:t>Replication does not occur in Safemode</a:t>
            </a:r>
          </a:p>
          <a:p>
            <a:r>
              <a:rPr lang="en-US" smtClean="0"/>
              <a:t>Each Datanode sends Heartbeat </a:t>
            </a:r>
          </a:p>
          <a:p>
            <a:r>
              <a:rPr lang="en-US" smtClean="0"/>
              <a:t>Each Datanode sends Blockreport</a:t>
            </a:r>
          </a:p>
          <a:p>
            <a:pPr lvl="1"/>
            <a:r>
              <a:rPr lang="en-US" smtClean="0"/>
              <a:t>Lists all HDFS data blocks</a:t>
            </a:r>
          </a:p>
          <a:p>
            <a:r>
              <a:rPr lang="en-US" smtClean="0"/>
              <a:t>Namenode creates Blockmap from Blockreports</a:t>
            </a:r>
          </a:p>
          <a:p>
            <a:r>
              <a:rPr lang="en-US" smtClean="0"/>
              <a:t>Namenode exits Safemode</a:t>
            </a:r>
          </a:p>
          <a:p>
            <a:r>
              <a:rPr lang="en-US" smtClean="0"/>
              <a:t>Replicate any under-replicated blocks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Datanode Blockreports</a:t>
            </a:r>
            <a:endParaRPr lang="en-US"/>
          </a:p>
        </p:txBody>
      </p:sp>
      <p:pic>
        <p:nvPicPr>
          <p:cNvPr id="4" name="Content Placeholder 3" descr="Block Replicati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4015" y="2066356"/>
            <a:ext cx="5853969" cy="359365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Checkpoint Process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0772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Performed by </a:t>
            </a:r>
            <a:r>
              <a:rPr lang="en-US" dirty="0" err="1" smtClean="0"/>
              <a:t>Namenode</a:t>
            </a:r>
            <a:endParaRPr lang="en-US" dirty="0" smtClean="0"/>
          </a:p>
          <a:p>
            <a:r>
              <a:rPr lang="en-US" dirty="0" smtClean="0"/>
              <a:t>Two versions of </a:t>
            </a:r>
            <a:r>
              <a:rPr lang="en-US" dirty="0" err="1" smtClean="0"/>
              <a:t>FsImage</a:t>
            </a:r>
            <a:endParaRPr lang="en-US" dirty="0" smtClean="0"/>
          </a:p>
          <a:p>
            <a:pPr lvl="1"/>
            <a:r>
              <a:rPr lang="en-US" dirty="0" smtClean="0"/>
              <a:t>One stored on disk</a:t>
            </a:r>
          </a:p>
          <a:p>
            <a:pPr lvl="1"/>
            <a:r>
              <a:rPr lang="en-US" dirty="0" smtClean="0"/>
              <a:t>One in memory</a:t>
            </a:r>
          </a:p>
          <a:p>
            <a:r>
              <a:rPr lang="en-US" dirty="0" smtClean="0"/>
              <a:t>Applies all transactions in </a:t>
            </a:r>
            <a:r>
              <a:rPr lang="en-US" dirty="0" err="1" smtClean="0"/>
              <a:t>EditLog</a:t>
            </a:r>
            <a:r>
              <a:rPr lang="en-US" dirty="0" smtClean="0"/>
              <a:t> to in-memory </a:t>
            </a:r>
            <a:r>
              <a:rPr lang="en-US" dirty="0" err="1" smtClean="0"/>
              <a:t>FsImage</a:t>
            </a:r>
            <a:endParaRPr lang="en-US" dirty="0" smtClean="0"/>
          </a:p>
          <a:p>
            <a:r>
              <a:rPr lang="en-US" dirty="0" smtClean="0"/>
              <a:t>Flushes </a:t>
            </a:r>
            <a:r>
              <a:rPr lang="en-US" dirty="0" err="1" smtClean="0"/>
              <a:t>FsImage</a:t>
            </a:r>
            <a:r>
              <a:rPr lang="en-US" dirty="0" smtClean="0"/>
              <a:t> to disk</a:t>
            </a:r>
          </a:p>
          <a:p>
            <a:r>
              <a:rPr lang="en-US" dirty="0" smtClean="0"/>
              <a:t>Truncates </a:t>
            </a:r>
            <a:r>
              <a:rPr lang="en-US" dirty="0" err="1" smtClean="0"/>
              <a:t>EditLog</a:t>
            </a:r>
            <a:endParaRPr lang="en-US" dirty="0" smtClean="0"/>
          </a:p>
          <a:p>
            <a:endParaRPr lang="en-US" i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Robustness / </a:t>
            </a:r>
            <a:br>
              <a:rPr lang="en-US" smtClean="0"/>
            </a:br>
            <a:r>
              <a:rPr lang="en-US" smtClean="0"/>
              <a:t>Fault Tolerance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HDFS Goals &amp; Assumptions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Datanode Failure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Datanode sends periodic Heartbeats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26676" y="2648606"/>
            <a:ext cx="2102069" cy="10720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Namenode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98786" y="4750676"/>
            <a:ext cx="1513490" cy="80929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Datanode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20970" y="4750676"/>
            <a:ext cx="1513490" cy="80929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Datanode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90896" y="4750676"/>
            <a:ext cx="1513490" cy="80929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Datanode</a:t>
            </a:r>
            <a:endParaRPr lang="en-US"/>
          </a:p>
        </p:txBody>
      </p:sp>
      <p:cxnSp>
        <p:nvCxnSpPr>
          <p:cNvPr id="9" name="Straight Arrow Connector 8"/>
          <p:cNvCxnSpPr>
            <a:stCxn id="5" idx="0"/>
          </p:cNvCxnSpPr>
          <p:nvPr/>
        </p:nvCxnSpPr>
        <p:spPr>
          <a:xfrm rot="5400000" flipH="1" flipV="1">
            <a:off x="2096813" y="3179380"/>
            <a:ext cx="1030015" cy="2112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0"/>
            <a:endCxn id="4" idx="2"/>
          </p:cNvCxnSpPr>
          <p:nvPr/>
        </p:nvCxnSpPr>
        <p:spPr>
          <a:xfrm rot="16200000" flipV="1">
            <a:off x="3762706" y="4235667"/>
            <a:ext cx="1030015" cy="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0"/>
          </p:cNvCxnSpPr>
          <p:nvPr/>
        </p:nvCxnSpPr>
        <p:spPr>
          <a:xfrm rot="16200000" flipV="1">
            <a:off x="5344510" y="3347545"/>
            <a:ext cx="1030014" cy="1776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Datanode Failure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Namenode marks Datanodes without recent heartbeat as dead</a:t>
            </a:r>
          </a:p>
          <a:p>
            <a:r>
              <a:rPr lang="en-US" smtClean="0"/>
              <a:t>Does not forward any new I/O requests</a:t>
            </a:r>
          </a:p>
          <a:p>
            <a:r>
              <a:rPr lang="en-US" smtClean="0"/>
              <a:t>Constantly tracks which blocks must be replicated with BlockMap</a:t>
            </a:r>
          </a:p>
          <a:p>
            <a:r>
              <a:rPr lang="en-US" smtClean="0"/>
              <a:t>Initiates replication when necessary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Namenode</a:t>
            </a:r>
            <a:r>
              <a:rPr lang="en-US" dirty="0" smtClean="0"/>
              <a:t>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Single Point of Failure for HDFS cluster</a:t>
            </a:r>
          </a:p>
          <a:p>
            <a:r>
              <a:rPr lang="en-US" dirty="0" err="1" smtClean="0"/>
              <a:t>FsImage</a:t>
            </a:r>
            <a:r>
              <a:rPr lang="en-US" dirty="0" smtClean="0"/>
              <a:t> and </a:t>
            </a:r>
            <a:r>
              <a:rPr lang="en-US" dirty="0" err="1" smtClean="0"/>
              <a:t>EditLog</a:t>
            </a:r>
            <a:r>
              <a:rPr lang="en-US" dirty="0" smtClean="0"/>
              <a:t> are central data structures for HDFS</a:t>
            </a:r>
          </a:p>
          <a:p>
            <a:pPr lvl="1"/>
            <a:r>
              <a:rPr lang="en-US" dirty="0" smtClean="0"/>
              <a:t>Corruption / loss of these files causes HDFS to become non-functional</a:t>
            </a:r>
          </a:p>
          <a:p>
            <a:pPr lvl="1"/>
            <a:r>
              <a:rPr lang="en-US" dirty="0" smtClean="0"/>
              <a:t>Manual intervention is necessary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Limitations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Write-once model</a:t>
            </a:r>
          </a:p>
          <a:p>
            <a:r>
              <a:rPr lang="en-US" smtClean="0"/>
              <a:t>A </a:t>
            </a:r>
            <a:r>
              <a:rPr lang="en-US" dirty="0" smtClean="0"/>
              <a:t>namespace with an extremely large number of files exceeds </a:t>
            </a:r>
            <a:r>
              <a:rPr lang="en-US" dirty="0" err="1" smtClean="0"/>
              <a:t>Namenode’s</a:t>
            </a:r>
            <a:r>
              <a:rPr lang="en-US" dirty="0" smtClean="0"/>
              <a:t> capacity to maintain</a:t>
            </a:r>
          </a:p>
          <a:p>
            <a:r>
              <a:rPr lang="en-US" dirty="0" smtClean="0"/>
              <a:t>Cannot be mounted by </a:t>
            </a:r>
            <a:r>
              <a:rPr lang="en-US" dirty="0" err="1" smtClean="0"/>
              <a:t>exisiting</a:t>
            </a:r>
            <a:r>
              <a:rPr lang="en-US" dirty="0" smtClean="0"/>
              <a:t> OS</a:t>
            </a:r>
          </a:p>
          <a:p>
            <a:pPr lvl="1"/>
            <a:r>
              <a:rPr lang="en-US" dirty="0" smtClean="0"/>
              <a:t>Getting data in and out is tedious</a:t>
            </a:r>
          </a:p>
          <a:p>
            <a:pPr lvl="1"/>
            <a:r>
              <a:rPr lang="en-US" dirty="0" smtClean="0"/>
              <a:t>Virtual File System can solve problem</a:t>
            </a:r>
          </a:p>
          <a:p>
            <a:r>
              <a:rPr lang="en-US" dirty="0" smtClean="0"/>
              <a:t>Java API</a:t>
            </a:r>
          </a:p>
          <a:p>
            <a:pPr lvl="1"/>
            <a:r>
              <a:rPr lang="en-US" dirty="0" smtClean="0"/>
              <a:t>Thrift API is available to use other languages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Limitations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HDFS does not implement / support</a:t>
            </a:r>
          </a:p>
          <a:p>
            <a:pPr lvl="1"/>
            <a:r>
              <a:rPr lang="en-US" dirty="0" smtClean="0"/>
              <a:t>User quotas</a:t>
            </a:r>
          </a:p>
          <a:p>
            <a:pPr lvl="1"/>
            <a:r>
              <a:rPr lang="en-US" dirty="0" smtClean="0"/>
              <a:t>Access permissions</a:t>
            </a:r>
          </a:p>
          <a:p>
            <a:pPr lvl="1"/>
            <a:r>
              <a:rPr lang="en-US" dirty="0" smtClean="0"/>
              <a:t>Hard or soft links</a:t>
            </a:r>
          </a:p>
          <a:p>
            <a:pPr lvl="1"/>
            <a:r>
              <a:rPr lang="en-US" dirty="0" smtClean="0"/>
              <a:t>Data balancing schemes</a:t>
            </a:r>
          </a:p>
          <a:p>
            <a:r>
              <a:rPr lang="en-US" dirty="0" smtClean="0"/>
              <a:t>No periodic checkpoints</a:t>
            </a:r>
          </a:p>
          <a:p>
            <a:r>
              <a:rPr lang="en-US" dirty="0" err="1" smtClean="0"/>
              <a:t>Namenode</a:t>
            </a:r>
            <a:r>
              <a:rPr lang="en-US" dirty="0" smtClean="0"/>
              <a:t> is single point of failure</a:t>
            </a:r>
          </a:p>
          <a:p>
            <a:pPr lvl="1"/>
            <a:r>
              <a:rPr lang="en-US" dirty="0" smtClean="0"/>
              <a:t>Automatic restart and failover to another machine.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Research and Extensions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72097" cy="4525963"/>
          </a:xfrm>
        </p:spPr>
        <p:txBody>
          <a:bodyPr/>
          <a:lstStyle/>
          <a:p>
            <a:r>
              <a:rPr lang="en-US" smtClean="0"/>
              <a:t>Facebook Data Infrastructure Team</a:t>
            </a:r>
          </a:p>
          <a:p>
            <a:pPr lvl="1"/>
            <a:r>
              <a:rPr lang="en-US" smtClean="0"/>
              <a:t>700TB of data</a:t>
            </a:r>
          </a:p>
          <a:p>
            <a:pPr lvl="1"/>
            <a:r>
              <a:rPr lang="en-US" smtClean="0"/>
              <a:t>Tens of thousands of tables</a:t>
            </a:r>
          </a:p>
          <a:p>
            <a:pPr lvl="1"/>
            <a:r>
              <a:rPr lang="en-US" smtClean="0"/>
              <a:t>Over 200 users per month</a:t>
            </a:r>
          </a:p>
          <a:p>
            <a:r>
              <a:rPr lang="en-US" smtClean="0"/>
              <a:t>Open-source data warehousing solution built on top of Hadoop</a:t>
            </a:r>
          </a:p>
          <a:p>
            <a:r>
              <a:rPr lang="en-US" smtClean="0"/>
              <a:t>HiveQL: a SQL-like query language</a:t>
            </a:r>
          </a:p>
          <a:p>
            <a:pPr lvl="1"/>
            <a:r>
              <a:rPr lang="en-US" smtClean="0"/>
              <a:t>Compiled into MapReduce jobs</a:t>
            </a:r>
          </a:p>
          <a:p>
            <a:pPr lvl="1"/>
            <a:r>
              <a:rPr lang="en-US" smtClean="0"/>
              <a:t>Able to plug in MapReduce scripts into queries</a:t>
            </a:r>
          </a:p>
          <a:p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Wordcount in Hive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mtClean="0"/>
              <a:t>FROM (</a:t>
            </a:r>
          </a:p>
          <a:p>
            <a:pPr>
              <a:buNone/>
            </a:pPr>
            <a:r>
              <a:rPr lang="en-US" smtClean="0"/>
              <a:t>	MAP doctext</a:t>
            </a:r>
          </a:p>
          <a:p>
            <a:pPr>
              <a:buNone/>
            </a:pPr>
            <a:r>
              <a:rPr lang="en-US" smtClean="0"/>
              <a:t>	USING ‘python wc_mapper.py’ </a:t>
            </a:r>
          </a:p>
          <a:p>
            <a:pPr>
              <a:buNone/>
            </a:pPr>
            <a:r>
              <a:rPr lang="en-US" smtClean="0"/>
              <a:t>	AS (word, cnt)</a:t>
            </a:r>
          </a:p>
          <a:p>
            <a:pPr>
              <a:buNone/>
            </a:pPr>
            <a:r>
              <a:rPr lang="en-US" smtClean="0"/>
              <a:t>	FROM docs</a:t>
            </a:r>
          </a:p>
          <a:p>
            <a:pPr>
              <a:buNone/>
            </a:pPr>
            <a:r>
              <a:rPr lang="en-US" smtClean="0"/>
              <a:t>	CLUSTER BY word</a:t>
            </a:r>
          </a:p>
          <a:p>
            <a:pPr>
              <a:buNone/>
            </a:pPr>
            <a:r>
              <a:rPr lang="en-US" smtClean="0"/>
              <a:t>) a</a:t>
            </a:r>
          </a:p>
          <a:p>
            <a:pPr>
              <a:buNone/>
            </a:pPr>
            <a:r>
              <a:rPr lang="en-US" smtClean="0"/>
              <a:t>REDUCE word, cnt </a:t>
            </a:r>
          </a:p>
          <a:p>
            <a:pPr>
              <a:buNone/>
            </a:pPr>
            <a:r>
              <a:rPr lang="en-US" smtClean="0"/>
              <a:t>USING ‘python_wc_reduce.py’;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Energy Efficiency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7866993" cy="4525963"/>
          </a:xfrm>
        </p:spPr>
        <p:txBody>
          <a:bodyPr>
            <a:noAutofit/>
          </a:bodyPr>
          <a:lstStyle/>
          <a:p>
            <a:r>
              <a:rPr lang="en-US" sz="2400" smtClean="0"/>
              <a:t>Data availability maintained even though node may be idle computationally </a:t>
            </a:r>
          </a:p>
          <a:p>
            <a:r>
              <a:rPr lang="en-US" sz="2400" smtClean="0"/>
              <a:t>MapReduce tasks/data may underutilize the node </a:t>
            </a:r>
          </a:p>
          <a:p>
            <a:r>
              <a:rPr lang="en-US" sz="2400" smtClean="0"/>
              <a:t>Solutions</a:t>
            </a:r>
          </a:p>
          <a:p>
            <a:pPr lvl="1"/>
            <a:r>
              <a:rPr lang="en-US" sz="2000" smtClean="0"/>
              <a:t>Hadoop could communicate with nodes to put them in low-power modes when possible</a:t>
            </a:r>
          </a:p>
          <a:p>
            <a:pPr lvl="1"/>
            <a:r>
              <a:rPr lang="en-US" sz="2000" smtClean="0"/>
              <a:t>Hadoop could aggregate tasks and data to more fully utilize nodes, keeping other nodes powered down</a:t>
            </a:r>
          </a:p>
          <a:p>
            <a:pPr lvl="1"/>
            <a:r>
              <a:rPr lang="en-US" sz="2000" smtClean="0"/>
              <a:t>Trade-off between energy usage and performance of MapReduce, can achieve good enough performance at significant energy savings</a:t>
            </a:r>
            <a:endParaRPr lang="en-US" sz="2400" smtClean="0"/>
          </a:p>
          <a:p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/>
              <a:t>An open-source implementation of Google File System</a:t>
            </a:r>
            <a:endParaRPr lang="en-US" dirty="0"/>
          </a:p>
          <a:p>
            <a:r>
              <a:rPr lang="en-US" dirty="0"/>
              <a:t>Assume that node failure rate is high</a:t>
            </a:r>
          </a:p>
          <a:p>
            <a:r>
              <a:rPr lang="en-US" dirty="0"/>
              <a:t>Large files, some several GB large</a:t>
            </a:r>
          </a:p>
          <a:p>
            <a:r>
              <a:rPr lang="en-US" dirty="0" smtClean="0"/>
              <a:t>Write-once-ready-many pattern</a:t>
            </a:r>
            <a:endParaRPr lang="en-US" dirty="0"/>
          </a:p>
          <a:p>
            <a:r>
              <a:rPr lang="en-US" dirty="0"/>
              <a:t>Reads are performed in a large streaming fashion</a:t>
            </a:r>
          </a:p>
          <a:p>
            <a:r>
              <a:rPr lang="en-US" dirty="0"/>
              <a:t>Large throughput </a:t>
            </a:r>
            <a:endParaRPr lang="en-US" dirty="0" smtClean="0"/>
          </a:p>
          <a:p>
            <a:r>
              <a:rPr lang="en-US" dirty="0" smtClean="0"/>
              <a:t>Moving computation is easier than moving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Reference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US" smtClean="0">
                <a:hlinkClick r:id="rId2"/>
              </a:rPr>
              <a:t>The Hadoop Distributed File System: Architecture and Design by Apache Foundation Inc.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A244F-5C04-451E-90CA-C5143A88573F}" type="slidenum">
              <a:rPr lang="en-US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HDFS Files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ja-JP"/>
              <a:t>User data divided into 64MB blocks and replicated across local disks of cluster node to address:</a:t>
            </a:r>
          </a:p>
          <a:p>
            <a:pPr lvl="1">
              <a:lnSpc>
                <a:spcPct val="90000"/>
              </a:lnSpc>
            </a:pPr>
            <a:r>
              <a:rPr lang="en-US" altLang="ja-JP"/>
              <a:t>Cluster network bottleneck</a:t>
            </a:r>
          </a:p>
          <a:p>
            <a:pPr lvl="1">
              <a:lnSpc>
                <a:spcPct val="90000"/>
              </a:lnSpc>
            </a:pPr>
            <a:r>
              <a:rPr lang="en-US" altLang="ja-JP"/>
              <a:t>Cluster node crashes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altLang="ja-JP" smtClean="0"/>
              <a:t>Master/Slave Architecture</a:t>
            </a:r>
          </a:p>
          <a:p>
            <a:pPr lvl="1">
              <a:lnSpc>
                <a:spcPct val="90000"/>
              </a:lnSpc>
            </a:pPr>
            <a:r>
              <a:rPr lang="en-US" altLang="ja-JP" smtClean="0"/>
              <a:t>Master (Namenode) </a:t>
            </a:r>
            <a:r>
              <a:rPr lang="en-US" altLang="ja-JP"/>
              <a:t>maintains a name space and metadata </a:t>
            </a:r>
          </a:p>
          <a:p>
            <a:pPr lvl="1">
              <a:lnSpc>
                <a:spcPct val="90000"/>
              </a:lnSpc>
            </a:pPr>
            <a:r>
              <a:rPr lang="en-US" altLang="ja-JP" smtClean="0"/>
              <a:t>Slaves (Datanodes): </a:t>
            </a:r>
            <a:r>
              <a:rPr lang="en-US" altLang="ja-JP"/>
              <a:t>maintain three copies of each data block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 / Slave Architecture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Namenode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Abitrator and repository for all HDFS metadata</a:t>
            </a:r>
          </a:p>
          <a:p>
            <a:r>
              <a:rPr lang="en-US" smtClean="0"/>
              <a:t>Data never flows through Namenode</a:t>
            </a:r>
          </a:p>
          <a:p>
            <a:r>
              <a:rPr lang="en-US" smtClean="0"/>
              <a:t>Executes file system namespace operations</a:t>
            </a:r>
          </a:p>
          <a:p>
            <a:pPr lvl="1"/>
            <a:r>
              <a:rPr lang="en-US" smtClean="0"/>
              <a:t>open, close, rename files and directories</a:t>
            </a:r>
          </a:p>
          <a:p>
            <a:r>
              <a:rPr lang="en-US" smtClean="0"/>
              <a:t>Determines mapping of blocks to Datanodes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098221" cy="1143000"/>
          </a:xfrm>
        </p:spPr>
        <p:txBody>
          <a:bodyPr>
            <a:normAutofit/>
          </a:bodyPr>
          <a:lstStyle/>
          <a:p>
            <a:r>
              <a:rPr lang="en-US" smtClean="0"/>
              <a:t>EditLog &amp; FsImage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098222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Managed by Namenode</a:t>
            </a:r>
          </a:p>
          <a:p>
            <a:pPr lvl="1"/>
            <a:r>
              <a:rPr lang="en-US" smtClean="0"/>
              <a:t>Stored in files on the local OS file system</a:t>
            </a:r>
          </a:p>
          <a:p>
            <a:r>
              <a:rPr lang="en-US" smtClean="0"/>
              <a:t>EditLog</a:t>
            </a:r>
          </a:p>
          <a:p>
            <a:pPr lvl="1"/>
            <a:r>
              <a:rPr lang="en-US" smtClean="0"/>
              <a:t>Transaction log</a:t>
            </a:r>
          </a:p>
          <a:p>
            <a:pPr lvl="1"/>
            <a:r>
              <a:rPr lang="en-US" smtClean="0"/>
              <a:t>Records all changes to file system metadata</a:t>
            </a:r>
          </a:p>
          <a:p>
            <a:r>
              <a:rPr lang="en-US" smtClean="0"/>
              <a:t>FsImage</a:t>
            </a:r>
          </a:p>
          <a:p>
            <a:pPr lvl="1"/>
            <a:r>
              <a:rPr lang="en-US" smtClean="0"/>
              <a:t>Image of entire file system namespace</a:t>
            </a:r>
          </a:p>
          <a:p>
            <a:pPr lvl="1"/>
            <a:r>
              <a:rPr lang="en-US" smtClean="0"/>
              <a:t>Mappings of blocks to files</a:t>
            </a:r>
          </a:p>
          <a:p>
            <a:pPr lvl="1"/>
            <a:r>
              <a:rPr lang="en-US" smtClean="0"/>
              <a:t>File system properties</a:t>
            </a:r>
          </a:p>
          <a:p>
            <a:pPr lvl="1"/>
            <a:r>
              <a:rPr lang="en-US" smtClean="0"/>
              <a:t>Stored in a file on the local OS file system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Datanodes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 read / write requests from client</a:t>
            </a:r>
          </a:p>
          <a:p>
            <a:r>
              <a:rPr lang="en-US" dirty="0" smtClean="0"/>
              <a:t>Block creation, deletion and replication upon instruction from </a:t>
            </a:r>
            <a:r>
              <a:rPr lang="en-US" dirty="0" err="1" smtClean="0"/>
              <a:t>Namenode</a:t>
            </a:r>
            <a:endParaRPr lang="en-US" dirty="0" smtClean="0"/>
          </a:p>
          <a:p>
            <a:r>
              <a:rPr lang="en-US" dirty="0" smtClean="0"/>
              <a:t>Stores HDFS data in files on local file system</a:t>
            </a:r>
          </a:p>
          <a:p>
            <a:pPr lvl="1"/>
            <a:r>
              <a:rPr lang="en-US" dirty="0" smtClean="0"/>
              <a:t>Determines optimal file count per directory</a:t>
            </a:r>
          </a:p>
          <a:p>
            <a:pPr lvl="1"/>
            <a:r>
              <a:rPr lang="en-US" dirty="0" smtClean="0"/>
              <a:t>Creates subdirectories automatically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Communication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6C2FF4A65BCA4C98CA0E5FCE415DB2" ma:contentTypeVersion="4" ma:contentTypeDescription="Create a new document." ma:contentTypeScope="" ma:versionID="ea602aa29029d417b8d18c21af9ecdb0">
  <xsd:schema xmlns:xsd="http://www.w3.org/2001/XMLSchema" xmlns:xs="http://www.w3.org/2001/XMLSchema" xmlns:p="http://schemas.microsoft.com/office/2006/metadata/properties" xmlns:ns2="58fe58fc-72d2-4402-86d5-224c40a3db1c" targetNamespace="http://schemas.microsoft.com/office/2006/metadata/properties" ma:root="true" ma:fieldsID="808c8ca2c768d626c28528b9d4e0bf56" ns2:_="">
    <xsd:import namespace="58fe58fc-72d2-4402-86d5-224c40a3db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fe58fc-72d2-4402-86d5-224c40a3db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1D19E05-BF5D-4E6E-9DE0-AAAD89CE48F6}"/>
</file>

<file path=customXml/itemProps2.xml><?xml version="1.0" encoding="utf-8"?>
<ds:datastoreItem xmlns:ds="http://schemas.openxmlformats.org/officeDocument/2006/customXml" ds:itemID="{2EA71343-F37F-4500-B287-90194B451E74}"/>
</file>

<file path=customXml/itemProps3.xml><?xml version="1.0" encoding="utf-8"?>
<ds:datastoreItem xmlns:ds="http://schemas.openxmlformats.org/officeDocument/2006/customXml" ds:itemID="{7204460A-1C4B-4A8A-B5F3-58EF3B70B56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1430</TotalTime>
  <Words>886</Words>
  <Application>Microsoft Office PowerPoint</Application>
  <PresentationFormat>On-screen Show (4:3)</PresentationFormat>
  <Paragraphs>216</Paragraphs>
  <Slides>30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Technic</vt:lpstr>
      <vt:lpstr>Hdfs (Hadoop distributed file system)</vt:lpstr>
      <vt:lpstr>HDFS Goals &amp; Assumptions</vt:lpstr>
      <vt:lpstr>HDFS Basics</vt:lpstr>
      <vt:lpstr>HDFS Files</vt:lpstr>
      <vt:lpstr>Master / Slave Architecture</vt:lpstr>
      <vt:lpstr>Namenode</vt:lpstr>
      <vt:lpstr>EditLog &amp; FsImage</vt:lpstr>
      <vt:lpstr>Datanodes</vt:lpstr>
      <vt:lpstr>Communication</vt:lpstr>
      <vt:lpstr>Communication Protocols</vt:lpstr>
      <vt:lpstr>HDFS Client Block Diagram</vt:lpstr>
      <vt:lpstr>HDFS: Hadoop Distributed File Systems</vt:lpstr>
      <vt:lpstr>File Read/Write in HDFS</vt:lpstr>
      <vt:lpstr>Data Replication</vt:lpstr>
      <vt:lpstr>Replica Placement</vt:lpstr>
      <vt:lpstr>Start-Up Process</vt:lpstr>
      <vt:lpstr>Datanode Blockreports</vt:lpstr>
      <vt:lpstr>Checkpoint Process</vt:lpstr>
      <vt:lpstr>Robustness /  Fault Tolerance</vt:lpstr>
      <vt:lpstr>Datanode Failure</vt:lpstr>
      <vt:lpstr>Datanode Failure</vt:lpstr>
      <vt:lpstr>Namenode Failure</vt:lpstr>
      <vt:lpstr>Limitations</vt:lpstr>
      <vt:lpstr>Limitations</vt:lpstr>
      <vt:lpstr>Limitations</vt:lpstr>
      <vt:lpstr>Research and Extensions</vt:lpstr>
      <vt:lpstr>Hive</vt:lpstr>
      <vt:lpstr>Wordcount in Hive</vt:lpstr>
      <vt:lpstr>Energy Efficiency</vt:lpstr>
      <vt:lpstr>Reference</vt:lpstr>
    </vt:vector>
  </TitlesOfParts>
  <Company>N/A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Hdfs (Hadoop distributed file system)</dc:title>
  <dc:creator>Chris Livdahl</dc:creator>
  <cp:lastModifiedBy>Windows User</cp:lastModifiedBy>
  <cp:revision>78</cp:revision>
  <cp:lastPrinted>2011-05-19T00:24:21Z</cp:lastPrinted>
  <dcterms:created xsi:type="dcterms:W3CDTF">2011-05-19T00:00:27Z</dcterms:created>
  <dcterms:modified xsi:type="dcterms:W3CDTF">2021-11-30T03:59:38Z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0x0101008D6C2FF4A65BCA4C98CA0E5FCE415DB2</vt:lpwstr>
  </property>
</Properties>
</file>