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15.xml" ContentType="application/vnd.openxmlformats-officedocument.presentationml.slide+xml"/>
  <Override PartName="/ppt/slides/slide65.xml" ContentType="application/vnd.openxmlformats-officedocument.presentationml.slide+xml"/>
  <Override PartName="/ppt/slides/slide70.xml" ContentType="application/vnd.openxmlformats-officedocument.presentationml.slide+xml"/>
  <Override PartName="/ppt/slides/slide66.xml" ContentType="application/vnd.openxmlformats-officedocument.presentationml.slide+xml"/>
  <Override PartName="/ppt/slides/slide7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7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7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57" r:id="rId3"/>
    <p:sldId id="259" r:id="rId4"/>
    <p:sldId id="258" r:id="rId5"/>
    <p:sldId id="262" r:id="rId6"/>
    <p:sldId id="266" r:id="rId7"/>
    <p:sldId id="263" r:id="rId8"/>
    <p:sldId id="267" r:id="rId9"/>
    <p:sldId id="268" r:id="rId10"/>
    <p:sldId id="269" r:id="rId11"/>
    <p:sldId id="270" r:id="rId12"/>
    <p:sldId id="271" r:id="rId13"/>
    <p:sldId id="265" r:id="rId14"/>
    <p:sldId id="272" r:id="rId15"/>
    <p:sldId id="273" r:id="rId16"/>
    <p:sldId id="261" r:id="rId17"/>
    <p:sldId id="276" r:id="rId18"/>
    <p:sldId id="295" r:id="rId19"/>
    <p:sldId id="296" r:id="rId20"/>
    <p:sldId id="300" r:id="rId21"/>
    <p:sldId id="298" r:id="rId22"/>
    <p:sldId id="299" r:id="rId23"/>
    <p:sldId id="297" r:id="rId24"/>
    <p:sldId id="301" r:id="rId25"/>
    <p:sldId id="326" r:id="rId26"/>
    <p:sldId id="327" r:id="rId27"/>
    <p:sldId id="328" r:id="rId28"/>
    <p:sldId id="329" r:id="rId29"/>
    <p:sldId id="330" r:id="rId30"/>
    <p:sldId id="331" r:id="rId31"/>
    <p:sldId id="332" r:id="rId32"/>
    <p:sldId id="333" r:id="rId33"/>
    <p:sldId id="335" r:id="rId34"/>
    <p:sldId id="334" r:id="rId35"/>
    <p:sldId id="274" r:id="rId36"/>
    <p:sldId id="302" r:id="rId37"/>
    <p:sldId id="305" r:id="rId38"/>
    <p:sldId id="303" r:id="rId39"/>
    <p:sldId id="304" r:id="rId40"/>
    <p:sldId id="306" r:id="rId41"/>
    <p:sldId id="307" r:id="rId42"/>
    <p:sldId id="308" r:id="rId43"/>
    <p:sldId id="309" r:id="rId44"/>
    <p:sldId id="310" r:id="rId45"/>
    <p:sldId id="312" r:id="rId46"/>
    <p:sldId id="313" r:id="rId47"/>
    <p:sldId id="314" r:id="rId48"/>
    <p:sldId id="315" r:id="rId49"/>
    <p:sldId id="316" r:id="rId50"/>
    <p:sldId id="317" r:id="rId51"/>
    <p:sldId id="318" r:id="rId52"/>
    <p:sldId id="319" r:id="rId53"/>
    <p:sldId id="320" r:id="rId54"/>
    <p:sldId id="321" r:id="rId55"/>
    <p:sldId id="322" r:id="rId56"/>
    <p:sldId id="324" r:id="rId57"/>
    <p:sldId id="325" r:id="rId58"/>
    <p:sldId id="275" r:id="rId59"/>
    <p:sldId id="278" r:id="rId60"/>
    <p:sldId id="279" r:id="rId61"/>
    <p:sldId id="280" r:id="rId62"/>
    <p:sldId id="281" r:id="rId63"/>
    <p:sldId id="282" r:id="rId64"/>
    <p:sldId id="283" r:id="rId65"/>
    <p:sldId id="284" r:id="rId66"/>
    <p:sldId id="285" r:id="rId67"/>
    <p:sldId id="286" r:id="rId68"/>
    <p:sldId id="287" r:id="rId69"/>
    <p:sldId id="288" r:id="rId70"/>
    <p:sldId id="289" r:id="rId71"/>
    <p:sldId id="290" r:id="rId72"/>
    <p:sldId id="291" r:id="rId73"/>
    <p:sldId id="292"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A2D4B-5580-4595-A757-47B7B63BC7AE}" type="datetimeFigureOut">
              <a:rPr lang="en-US" smtClean="0"/>
              <a:t>10/20/2021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B9A06-FB1D-4DFB-95E6-6A7A7CC545EE}" type="slidenum">
              <a:rPr lang="en-US" smtClean="0"/>
              <a:t>‹#›</a:t>
            </a:fld>
            <a:endParaRPr lang="en-US"/>
          </a:p>
        </p:txBody>
      </p:sp>
    </p:spTree>
    <p:extLst>
      <p:ext uri="{BB962C8B-B14F-4D97-AF65-F5344CB8AC3E}">
        <p14:creationId xmlns:p14="http://schemas.microsoft.com/office/powerpoint/2010/main" val="275684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027BE4-2172-4843-A7AA-0F2BDEAC3832}"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750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E4D745-6982-4FE3-9690-7ACAEDB3F360}"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92006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ED979-B7E8-45E8-928A-33BB95507BFB}"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96783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BBFE9-1FF6-49EB-A073-465529E1B76F}"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405896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26DC05-7B1F-4E72-B88F-44489BB9C36D}"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21781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04DEE-B233-440A-AD13-84A32FF7EFBF}" type="datetime1">
              <a:rPr lang="en-US" smtClean="0"/>
              <a:t>10/20/2021</a:t>
            </a:fld>
            <a:endParaRPr lang="en-US"/>
          </a:p>
        </p:txBody>
      </p:sp>
      <p:sp>
        <p:nvSpPr>
          <p:cNvPr id="6" name="Footer Placeholder 5"/>
          <p:cNvSpPr>
            <a:spLocks noGrp="1"/>
          </p:cNvSpPr>
          <p:nvPr>
            <p:ph type="ftr" sz="quarter" idx="11"/>
          </p:nvPr>
        </p:nvSpPr>
        <p:spPr/>
        <p:txBody>
          <a:bodyPr/>
          <a:lstStyle/>
          <a:p>
            <a:r>
              <a:rPr lang="en-US" smtClean="0"/>
              <a:t>SCOPE, VITCC</a:t>
            </a:r>
            <a:endParaRPr lang="en-US"/>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283134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209B39-7965-4025-9176-27019AF8FF47}" type="datetime1">
              <a:rPr lang="en-US" smtClean="0"/>
              <a:t>10/20/2021</a:t>
            </a:fld>
            <a:endParaRPr lang="en-US"/>
          </a:p>
        </p:txBody>
      </p:sp>
      <p:sp>
        <p:nvSpPr>
          <p:cNvPr id="8" name="Footer Placeholder 7"/>
          <p:cNvSpPr>
            <a:spLocks noGrp="1"/>
          </p:cNvSpPr>
          <p:nvPr>
            <p:ph type="ftr" sz="quarter" idx="11"/>
          </p:nvPr>
        </p:nvSpPr>
        <p:spPr/>
        <p:txBody>
          <a:bodyPr/>
          <a:lstStyle/>
          <a:p>
            <a:r>
              <a:rPr lang="en-US" smtClean="0"/>
              <a:t>SCOPE, VITCC</a:t>
            </a:r>
            <a:endParaRPr lang="en-US"/>
          </a:p>
        </p:txBody>
      </p:sp>
      <p:sp>
        <p:nvSpPr>
          <p:cNvPr id="9" name="Slide Number Placeholder 8"/>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365551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906379-FCC6-45CD-AC0C-52C6F8935780}" type="datetime1">
              <a:rPr lang="en-US" smtClean="0"/>
              <a:t>10/20/2021</a:t>
            </a:fld>
            <a:endParaRPr lang="en-US"/>
          </a:p>
        </p:txBody>
      </p:sp>
      <p:sp>
        <p:nvSpPr>
          <p:cNvPr id="4" name="Footer Placeholder 3"/>
          <p:cNvSpPr>
            <a:spLocks noGrp="1"/>
          </p:cNvSpPr>
          <p:nvPr>
            <p:ph type="ftr" sz="quarter" idx="11"/>
          </p:nvPr>
        </p:nvSpPr>
        <p:spPr/>
        <p:txBody>
          <a:bodyPr/>
          <a:lstStyle/>
          <a:p>
            <a:r>
              <a:rPr lang="en-US" smtClean="0"/>
              <a:t>SCOPE, VITCC</a:t>
            </a:r>
            <a:endParaRPr lang="en-US"/>
          </a:p>
        </p:txBody>
      </p:sp>
      <p:sp>
        <p:nvSpPr>
          <p:cNvPr id="5" name="Slide Number Placeholder 4"/>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22076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1AD79-62DC-454B-923C-F14BD084A8C6}" type="datetime1">
              <a:rPr lang="en-US" smtClean="0"/>
              <a:t>10/20/2021</a:t>
            </a:fld>
            <a:endParaRPr lang="en-US"/>
          </a:p>
        </p:txBody>
      </p:sp>
      <p:sp>
        <p:nvSpPr>
          <p:cNvPr id="3" name="Footer Placeholder 2"/>
          <p:cNvSpPr>
            <a:spLocks noGrp="1"/>
          </p:cNvSpPr>
          <p:nvPr>
            <p:ph type="ftr" sz="quarter" idx="11"/>
          </p:nvPr>
        </p:nvSpPr>
        <p:spPr/>
        <p:txBody>
          <a:bodyPr/>
          <a:lstStyle/>
          <a:p>
            <a:r>
              <a:rPr lang="en-US" smtClean="0"/>
              <a:t>SCOPE, VITCC</a:t>
            </a:r>
            <a:endParaRPr lang="en-US"/>
          </a:p>
        </p:txBody>
      </p:sp>
      <p:sp>
        <p:nvSpPr>
          <p:cNvPr id="4" name="Slide Number Placeholder 3"/>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44608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969AA-EB6B-4B17-9F5D-0E125A6F7298}" type="datetime1">
              <a:rPr lang="en-US" smtClean="0"/>
              <a:t>10/20/2021</a:t>
            </a:fld>
            <a:endParaRPr lang="en-US"/>
          </a:p>
        </p:txBody>
      </p:sp>
      <p:sp>
        <p:nvSpPr>
          <p:cNvPr id="6" name="Footer Placeholder 5"/>
          <p:cNvSpPr>
            <a:spLocks noGrp="1"/>
          </p:cNvSpPr>
          <p:nvPr>
            <p:ph type="ftr" sz="quarter" idx="11"/>
          </p:nvPr>
        </p:nvSpPr>
        <p:spPr/>
        <p:txBody>
          <a:bodyPr/>
          <a:lstStyle/>
          <a:p>
            <a:r>
              <a:rPr lang="en-US" smtClean="0"/>
              <a:t>SCOPE, VITCC</a:t>
            </a:r>
            <a:endParaRPr lang="en-US"/>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64330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FAFF9-DF72-4EC1-AE0E-0057599F1B1C}" type="datetime1">
              <a:rPr lang="en-US" smtClean="0"/>
              <a:t>10/20/2021</a:t>
            </a:fld>
            <a:endParaRPr lang="en-US"/>
          </a:p>
        </p:txBody>
      </p:sp>
      <p:sp>
        <p:nvSpPr>
          <p:cNvPr id="6" name="Footer Placeholder 5"/>
          <p:cNvSpPr>
            <a:spLocks noGrp="1"/>
          </p:cNvSpPr>
          <p:nvPr>
            <p:ph type="ftr" sz="quarter" idx="11"/>
          </p:nvPr>
        </p:nvSpPr>
        <p:spPr/>
        <p:txBody>
          <a:bodyPr/>
          <a:lstStyle/>
          <a:p>
            <a:r>
              <a:rPr lang="en-US" smtClean="0"/>
              <a:t>SCOPE, VITCC</a:t>
            </a:r>
            <a:endParaRPr lang="en-US"/>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69163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6011E-9C42-477B-A619-669185E9EB69}" type="datetime1">
              <a:rPr lang="en-US" smtClean="0"/>
              <a:t>10/20/2021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SCOPE, VITCC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CC5BF-84A8-4724-A46D-4A74BBB7A1CA}" type="slidenum">
              <a:rPr lang="en-US" smtClean="0"/>
              <a:t>‹#›</a:t>
            </a:fld>
            <a:endParaRPr lang="en-US"/>
          </a:p>
        </p:txBody>
      </p:sp>
    </p:spTree>
    <p:extLst>
      <p:ext uri="{BB962C8B-B14F-4D97-AF65-F5344CB8AC3E}">
        <p14:creationId xmlns:p14="http://schemas.microsoft.com/office/powerpoint/2010/main" val="254894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4: Communication</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527" y="3962400"/>
            <a:ext cx="64008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170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System</a:t>
            </a:r>
            <a:br>
              <a:rPr lang="en-US" dirty="0"/>
            </a:b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696199" cy="493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82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2200"/>
            <a:ext cx="7772400" cy="1362075"/>
          </a:xfrm>
        </p:spPr>
        <p:txBody>
          <a:bodyPr>
            <a:normAutofit fontScale="90000"/>
          </a:bodyPr>
          <a:lstStyle/>
          <a:p>
            <a:pPr algn="ctr"/>
            <a:r>
              <a:rPr lang="en-US" dirty="0"/>
              <a:t> Characterization of Distributed Systems</a:t>
            </a:r>
            <a:br>
              <a:rPr lang="en-US" dirty="0"/>
            </a:b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458635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991600" cy="1143000"/>
          </a:xfrm>
        </p:spPr>
        <p:txBody>
          <a:bodyPr>
            <a:normAutofit/>
          </a:bodyPr>
          <a:lstStyle/>
          <a:p>
            <a:r>
              <a:rPr lang="en-US" dirty="0" smtClean="0"/>
              <a:t>Three Significant Characteristics</a:t>
            </a: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Concurrency</a:t>
            </a:r>
          </a:p>
          <a:p>
            <a:endParaRPr lang="en-US" dirty="0"/>
          </a:p>
          <a:p>
            <a:r>
              <a:rPr lang="en-US" dirty="0" smtClean="0"/>
              <a:t>Lack of Global Clock</a:t>
            </a:r>
          </a:p>
          <a:p>
            <a:endParaRPr lang="en-US" dirty="0"/>
          </a:p>
          <a:p>
            <a:r>
              <a:rPr lang="en-US" dirty="0" smtClean="0"/>
              <a:t>Independent Failure of Components</a:t>
            </a:r>
            <a:endParaRPr lang="en-US" dirty="0"/>
          </a:p>
          <a:p>
            <a:endParaRPr lang="en-US" dirty="0"/>
          </a:p>
          <a:p>
            <a:endParaRPr lang="en-US" dirty="0" smtClean="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723967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991600" cy="1143000"/>
          </a:xfrm>
        </p:spPr>
        <p:txBody>
          <a:bodyPr>
            <a:normAutofit fontScale="90000"/>
          </a:bodyPr>
          <a:lstStyle/>
          <a:p>
            <a:r>
              <a:rPr lang="en-US" dirty="0"/>
              <a:t>Typical Distributed </a:t>
            </a:r>
            <a:r>
              <a:rPr lang="en-US" dirty="0" smtClean="0"/>
              <a:t>System Design Goals</a:t>
            </a:r>
            <a:endParaRPr lang="en-US" dirty="0"/>
          </a:p>
        </p:txBody>
      </p:sp>
      <p:sp>
        <p:nvSpPr>
          <p:cNvPr id="3" name="Content Placeholder 2"/>
          <p:cNvSpPr>
            <a:spLocks noGrp="1"/>
          </p:cNvSpPr>
          <p:nvPr>
            <p:ph idx="1"/>
          </p:nvPr>
        </p:nvSpPr>
        <p:spPr/>
        <p:txBody>
          <a:bodyPr>
            <a:normAutofit/>
          </a:bodyPr>
          <a:lstStyle/>
          <a:p>
            <a:r>
              <a:rPr lang="en-US" dirty="0" smtClean="0"/>
              <a:t>Heterogeneity</a:t>
            </a:r>
          </a:p>
          <a:p>
            <a:r>
              <a:rPr lang="en-US" dirty="0" smtClean="0"/>
              <a:t>Availability</a:t>
            </a:r>
          </a:p>
          <a:p>
            <a:r>
              <a:rPr lang="en-US" dirty="0"/>
              <a:t>Scalability</a:t>
            </a:r>
          </a:p>
          <a:p>
            <a:r>
              <a:rPr lang="en-US" dirty="0" smtClean="0"/>
              <a:t>Transparency</a:t>
            </a:r>
          </a:p>
          <a:p>
            <a:r>
              <a:rPr lang="en-US" dirty="0" smtClean="0"/>
              <a:t>Concurrency</a:t>
            </a:r>
          </a:p>
          <a:p>
            <a:r>
              <a:rPr lang="en-US" dirty="0" smtClean="0"/>
              <a:t>Efficiency</a:t>
            </a:r>
          </a:p>
          <a:p>
            <a:r>
              <a:rPr lang="en-US" dirty="0" smtClean="0"/>
              <a:t>Robustness</a:t>
            </a:r>
            <a:endParaRPr lang="en-US" dirty="0"/>
          </a:p>
          <a:p>
            <a:endParaRPr lang="en-US" dirty="0"/>
          </a:p>
          <a:p>
            <a:endParaRPr lang="en-US" dirty="0"/>
          </a:p>
          <a:p>
            <a:endParaRPr lang="en-US" dirty="0"/>
          </a:p>
          <a:p>
            <a:endParaRPr lang="en-US" dirty="0" smtClean="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997101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533400"/>
          </a:xfrm>
        </p:spPr>
        <p:txBody>
          <a:bodyPr>
            <a:normAutofit fontScale="90000"/>
          </a:bodyPr>
          <a:lstStyle/>
          <a:p>
            <a:r>
              <a:rPr lang="en-US" dirty="0" smtClean="0"/>
              <a:t>Other Ideal Characteristics</a:t>
            </a:r>
            <a:endParaRPr lang="en-US" dirty="0"/>
          </a:p>
        </p:txBody>
      </p:sp>
      <p:sp>
        <p:nvSpPr>
          <p:cNvPr id="3" name="Content Placeholder 2"/>
          <p:cNvSpPr>
            <a:spLocks noGrp="1"/>
          </p:cNvSpPr>
          <p:nvPr>
            <p:ph idx="1"/>
          </p:nvPr>
        </p:nvSpPr>
        <p:spPr>
          <a:xfrm>
            <a:off x="457200" y="762000"/>
            <a:ext cx="8229600" cy="5715000"/>
          </a:xfrm>
        </p:spPr>
        <p:txBody>
          <a:bodyPr>
            <a:normAutofit fontScale="70000" lnSpcReduction="20000"/>
          </a:bodyPr>
          <a:lstStyle/>
          <a:p>
            <a:r>
              <a:rPr lang="en-US" dirty="0" smtClean="0"/>
              <a:t>Efficient Resource Management: Middle ware should manage efficiently heterogeneous systems </a:t>
            </a:r>
          </a:p>
          <a:p>
            <a:endParaRPr lang="en-US" dirty="0"/>
          </a:p>
          <a:p>
            <a:r>
              <a:rPr lang="en-US" dirty="0" smtClean="0"/>
              <a:t>Effective Synchronization:  Issues in the absence of global clock should be effectively managed</a:t>
            </a:r>
          </a:p>
          <a:p>
            <a:endParaRPr lang="en-US" dirty="0"/>
          </a:p>
          <a:p>
            <a:r>
              <a:rPr lang="en-US" dirty="0" smtClean="0"/>
              <a:t>Security</a:t>
            </a:r>
          </a:p>
          <a:p>
            <a:endParaRPr lang="en-US" dirty="0"/>
          </a:p>
          <a:p>
            <a:r>
              <a:rPr lang="en-US" dirty="0" smtClean="0"/>
              <a:t>Complexity</a:t>
            </a:r>
          </a:p>
          <a:p>
            <a:endParaRPr lang="en-US" dirty="0"/>
          </a:p>
          <a:p>
            <a:r>
              <a:rPr lang="en-US" dirty="0" smtClean="0"/>
              <a:t>Highly variable bandwidth and latency</a:t>
            </a:r>
          </a:p>
          <a:p>
            <a:endParaRPr lang="en-US" dirty="0"/>
          </a:p>
          <a:p>
            <a:r>
              <a:rPr lang="en-US" dirty="0" smtClean="0"/>
              <a:t>Openness – Distributed system should be extensible</a:t>
            </a:r>
          </a:p>
          <a:p>
            <a:endParaRPr lang="en-US" dirty="0"/>
          </a:p>
          <a:p>
            <a:r>
              <a:rPr lang="en-US" dirty="0" smtClean="0"/>
              <a:t>Transparency</a:t>
            </a:r>
          </a:p>
          <a:p>
            <a:pPr marL="0" indent="0">
              <a:buNone/>
            </a:pPr>
            <a:endParaRPr lang="en-US" dirty="0" smtClean="0"/>
          </a:p>
          <a:p>
            <a:r>
              <a:rPr lang="en-US" dirty="0" smtClean="0"/>
              <a:t>Quality of Service</a:t>
            </a:r>
            <a:endParaRPr lang="en-US" dirty="0"/>
          </a:p>
          <a:p>
            <a:endParaRPr lang="en-US" dirty="0"/>
          </a:p>
          <a:p>
            <a:endParaRPr lang="en-US" dirty="0"/>
          </a:p>
          <a:p>
            <a:endParaRPr lang="en-US" dirty="0"/>
          </a:p>
          <a:p>
            <a:endParaRPr lang="en-US" dirty="0"/>
          </a:p>
          <a:p>
            <a:endParaRPr lang="en-US" dirty="0" smtClean="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4277877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in Distributed Syste</a:t>
            </a:r>
            <a:r>
              <a:rPr lang="en-US" dirty="0"/>
              <a:t>m</a:t>
            </a:r>
          </a:p>
        </p:txBody>
      </p:sp>
      <p:sp>
        <p:nvSpPr>
          <p:cNvPr id="3" name="Content Placeholder 2"/>
          <p:cNvSpPr>
            <a:spLocks noGrp="1"/>
          </p:cNvSpPr>
          <p:nvPr>
            <p:ph idx="1"/>
          </p:nvPr>
        </p:nvSpPr>
        <p:spPr/>
        <p:txBody>
          <a:bodyPr/>
          <a:lstStyle/>
          <a:p>
            <a:r>
              <a:rPr lang="en-US" dirty="0" smtClean="0"/>
              <a:t>Emergence of pervasive technologies – almost always connected</a:t>
            </a:r>
          </a:p>
          <a:p>
            <a:endParaRPr lang="en-US" dirty="0"/>
          </a:p>
          <a:p>
            <a:r>
              <a:rPr lang="en-US" dirty="0" smtClean="0"/>
              <a:t>Increased Multimedia support and use</a:t>
            </a:r>
          </a:p>
          <a:p>
            <a:endParaRPr lang="en-US" dirty="0"/>
          </a:p>
          <a:p>
            <a:r>
              <a:rPr lang="en-US" dirty="0" smtClean="0"/>
              <a:t>Distributed systems as utility </a:t>
            </a:r>
            <a:r>
              <a:rPr lang="en-US" dirty="0" smtClean="0">
                <a:sym typeface="Wingdings" panose="05000000000000000000" pitchFamily="2" charset="2"/>
              </a:rPr>
              <a:t> Cluster, Cloud, Grid </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039483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2200"/>
            <a:ext cx="7772400" cy="1362075"/>
          </a:xfrm>
        </p:spPr>
        <p:txBody>
          <a:bodyPr>
            <a:normAutofit fontScale="90000"/>
          </a:bodyPr>
          <a:lstStyle/>
          <a:p>
            <a:pPr algn="ctr"/>
            <a:r>
              <a:rPr lang="en-US" dirty="0"/>
              <a:t>Distributed Shared </a:t>
            </a:r>
            <a:r>
              <a:rPr lang="en-US" dirty="0" smtClean="0"/>
              <a:t>Memory (DSM) </a:t>
            </a:r>
            <a:r>
              <a:rPr lang="en-US" dirty="0"/>
              <a:t>Approaches</a:t>
            </a:r>
            <a:br>
              <a:rPr lang="en-US" dirty="0"/>
            </a:b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241911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share data between distributed processor nodes?</a:t>
            </a:r>
            <a:endParaRPr lang="en-US" dirty="0"/>
          </a:p>
        </p:txBody>
      </p:sp>
      <p:sp>
        <p:nvSpPr>
          <p:cNvPr id="3" name="Content Placeholder 2"/>
          <p:cNvSpPr>
            <a:spLocks noGrp="1"/>
          </p:cNvSpPr>
          <p:nvPr>
            <p:ph idx="1"/>
          </p:nvPr>
        </p:nvSpPr>
        <p:spPr/>
        <p:txBody>
          <a:bodyPr/>
          <a:lstStyle/>
          <a:p>
            <a:r>
              <a:rPr lang="en-US" dirty="0" smtClean="0"/>
              <a:t>Distributed Shared Memory</a:t>
            </a:r>
          </a:p>
          <a:p>
            <a:pPr lvl="1"/>
            <a:r>
              <a:rPr lang="en-US" dirty="0" smtClean="0"/>
              <a:t>It’s the abstraction to share data between distributed computers</a:t>
            </a:r>
          </a:p>
          <a:p>
            <a:endParaRPr lang="en-US" dirty="0"/>
          </a:p>
          <a:p>
            <a:r>
              <a:rPr lang="en-US" dirty="0" smtClean="0"/>
              <a:t>It enables access across multiple distributed physical memory to be accessed as single shared memory</a:t>
            </a:r>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195563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DSM Abstraction</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
        <p:nvSpPr>
          <p:cNvPr id="5" name="Content Placeholder 4"/>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763000"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355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DSM</a:t>
            </a:r>
            <a:endParaRPr lang="en-US" dirty="0"/>
          </a:p>
        </p:txBody>
      </p:sp>
      <p:sp>
        <p:nvSpPr>
          <p:cNvPr id="3" name="Content Placeholder 2"/>
          <p:cNvSpPr>
            <a:spLocks noGrp="1"/>
          </p:cNvSpPr>
          <p:nvPr>
            <p:ph idx="1"/>
          </p:nvPr>
        </p:nvSpPr>
        <p:spPr/>
        <p:txBody>
          <a:bodyPr/>
          <a:lstStyle/>
          <a:p>
            <a:r>
              <a:rPr lang="en-US" dirty="0" smtClean="0"/>
              <a:t>DSM enables easy access of individual computer shared data items </a:t>
            </a:r>
          </a:p>
          <a:p>
            <a:endParaRPr lang="en-US" dirty="0"/>
          </a:p>
          <a:p>
            <a:r>
              <a:rPr lang="en-US" dirty="0" smtClean="0"/>
              <a:t>DSM run time support sends updates as messages between computers</a:t>
            </a:r>
          </a:p>
          <a:p>
            <a:endParaRPr lang="en-US" dirty="0"/>
          </a:p>
          <a:p>
            <a:r>
              <a:rPr lang="en-US" dirty="0" smtClean="0"/>
              <a:t>Each computer has a local copy of recently accessed data items stored in DSM</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62658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a:t>Introduction </a:t>
            </a:r>
            <a:r>
              <a:rPr lang="en-US" dirty="0" smtClean="0"/>
              <a:t>to Distributed Systems</a:t>
            </a:r>
          </a:p>
          <a:p>
            <a:r>
              <a:rPr lang="en-US" dirty="0" smtClean="0"/>
              <a:t> </a:t>
            </a:r>
            <a:r>
              <a:rPr lang="en-US" dirty="0"/>
              <a:t>Characterization of Distributed </a:t>
            </a:r>
            <a:r>
              <a:rPr lang="en-US" dirty="0" smtClean="0"/>
              <a:t>Systems</a:t>
            </a:r>
          </a:p>
          <a:p>
            <a:r>
              <a:rPr lang="en-US" dirty="0" smtClean="0"/>
              <a:t>Distributed </a:t>
            </a:r>
            <a:r>
              <a:rPr lang="en-US" dirty="0"/>
              <a:t>Shared Memory </a:t>
            </a:r>
            <a:r>
              <a:rPr lang="en-US" dirty="0" smtClean="0"/>
              <a:t>Approaches</a:t>
            </a:r>
          </a:p>
          <a:p>
            <a:r>
              <a:rPr lang="en-US" dirty="0" smtClean="0"/>
              <a:t>Message Passing</a:t>
            </a:r>
          </a:p>
          <a:p>
            <a:r>
              <a:rPr lang="en-US" dirty="0" smtClean="0"/>
              <a:t>Programming </a:t>
            </a:r>
            <a:r>
              <a:rPr lang="en-US" dirty="0"/>
              <a:t>Using the Message-Passing </a:t>
            </a:r>
            <a:r>
              <a:rPr lang="en-US" dirty="0" smtClean="0"/>
              <a:t>Paradigm</a:t>
            </a:r>
          </a:p>
          <a:p>
            <a:pPr lvl="1"/>
            <a:r>
              <a:rPr lang="en-US" dirty="0" smtClean="0"/>
              <a:t>Group </a:t>
            </a:r>
            <a:r>
              <a:rPr lang="en-US" dirty="0"/>
              <a:t>Communication </a:t>
            </a:r>
          </a:p>
          <a:p>
            <a:r>
              <a:rPr lang="en-US" dirty="0" smtClean="0"/>
              <a:t>Case </a:t>
            </a:r>
            <a:r>
              <a:rPr lang="en-US" dirty="0"/>
              <a:t>Study (RPC and </a:t>
            </a:r>
            <a:r>
              <a:rPr lang="en-US" dirty="0" smtClean="0"/>
              <a:t>Java RMI</a:t>
            </a:r>
            <a:r>
              <a:rPr lang="en-US" dirty="0"/>
              <a:t>)</a:t>
            </a:r>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290197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Shared memory request for a non-local piece of data is raised</a:t>
            </a:r>
          </a:p>
          <a:p>
            <a:endParaRPr lang="en-US" dirty="0"/>
          </a:p>
          <a:p>
            <a:r>
              <a:rPr lang="en-US" dirty="0" smtClean="0"/>
              <a:t>Single copy of data fetched and given to the requested system</a:t>
            </a:r>
          </a:p>
          <a:p>
            <a:endParaRPr lang="en-US" dirty="0"/>
          </a:p>
          <a:p>
            <a:r>
              <a:rPr lang="en-US" dirty="0" smtClean="0"/>
              <a:t>If multiple machines access the data at the same time, synchronization primitive like semaphore is used to handle the situation</a:t>
            </a:r>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856522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Read(shared variable)</a:t>
            </a:r>
          </a:p>
          <a:p>
            <a:endParaRPr lang="en-US" dirty="0"/>
          </a:p>
          <a:p>
            <a:r>
              <a:rPr lang="en-US" dirty="0" smtClean="0"/>
              <a:t>Write (data, shared variable)</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324621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related to DSM Semantics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Structure and granularity – data shared at the bit, word or page level</a:t>
            </a:r>
          </a:p>
          <a:p>
            <a:endParaRPr lang="en-US" dirty="0"/>
          </a:p>
          <a:p>
            <a:r>
              <a:rPr lang="en-US" dirty="0" smtClean="0"/>
              <a:t>Consistency – If multiple requests for a single data and each machine tries to update it, consistency should be maintained. This involves cache coherence like solution</a:t>
            </a:r>
          </a:p>
          <a:p>
            <a:endParaRPr lang="en-US" dirty="0"/>
          </a:p>
          <a:p>
            <a:r>
              <a:rPr lang="en-US" dirty="0" smtClean="0"/>
              <a:t>Heterogeneity – Accommodating different data representations of different machines, languages and OS</a:t>
            </a:r>
          </a:p>
          <a:p>
            <a:endParaRPr lang="en-US" dirty="0" smtClean="0"/>
          </a:p>
          <a:p>
            <a:r>
              <a:rPr lang="en-US" dirty="0" smtClean="0"/>
              <a:t>Scalability – Bus latency, Increased broadcast messages</a:t>
            </a:r>
            <a:endParaRPr lang="en-US"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640196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DSM Versus Message Passing</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smtClean="0"/>
              <a:t>No marshaling of messages in DSM where as messages are marshalled and </a:t>
            </a:r>
            <a:r>
              <a:rPr lang="en-US" dirty="0" err="1" smtClean="0"/>
              <a:t>unmarshalled</a:t>
            </a:r>
            <a:r>
              <a:rPr lang="en-US" dirty="0" smtClean="0"/>
              <a:t> in message passing</a:t>
            </a:r>
          </a:p>
          <a:p>
            <a:endParaRPr lang="en-US" dirty="0" smtClean="0"/>
          </a:p>
          <a:p>
            <a:r>
              <a:rPr lang="en-US" dirty="0" smtClean="0"/>
              <a:t>Synchronization in DSM is by constructs like semaphore/locks where as in message passing it is by message passing primitives </a:t>
            </a:r>
          </a:p>
          <a:p>
            <a:endParaRPr lang="en-US" dirty="0"/>
          </a:p>
          <a:p>
            <a:r>
              <a:rPr lang="en-US" dirty="0" smtClean="0"/>
              <a:t>DSM</a:t>
            </a:r>
            <a:r>
              <a:rPr lang="en-US" dirty="0" smtClean="0">
                <a:sym typeface="Wingdings" panose="05000000000000000000" pitchFamily="2" charset="2"/>
              </a:rPr>
              <a:t> processes can communicate with non-overlapping lifetimes where as in message passing processes communicate at the same time</a:t>
            </a:r>
          </a:p>
          <a:p>
            <a:endParaRPr lang="en-US" dirty="0">
              <a:sym typeface="Wingdings" panose="05000000000000000000" pitchFamily="2" charset="2"/>
            </a:endParaRPr>
          </a:p>
          <a:p>
            <a:r>
              <a:rPr lang="en-US" dirty="0" smtClean="0">
                <a:sym typeface="Wingdings" panose="05000000000000000000" pitchFamily="2" charset="2"/>
              </a:rPr>
              <a:t>Efficiency in DSM heavily depends on the pattern of Data access by multiple machines where as the same is not true for message passing</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54161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DSM features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Space- </a:t>
            </a:r>
            <a:r>
              <a:rPr lang="en-US" dirty="0" smtClean="0"/>
              <a:t>uncoupled</a:t>
            </a:r>
          </a:p>
          <a:p>
            <a:endParaRPr lang="en-US" dirty="0"/>
          </a:p>
          <a:p>
            <a:r>
              <a:rPr lang="en-US" dirty="0" smtClean="0"/>
              <a:t>Time – uncoupled</a:t>
            </a:r>
          </a:p>
          <a:p>
            <a:endParaRPr lang="en-US" dirty="0"/>
          </a:p>
          <a:p>
            <a:r>
              <a:rPr lang="en-US" dirty="0" smtClean="0"/>
              <a:t>State based service</a:t>
            </a:r>
          </a:p>
          <a:p>
            <a:endParaRPr lang="en-US" dirty="0"/>
          </a:p>
          <a:p>
            <a:r>
              <a:rPr lang="en-US" dirty="0" smtClean="0"/>
              <a:t>Used for parallel and distributed computation</a:t>
            </a:r>
          </a:p>
          <a:p>
            <a:endParaRPr lang="en-US" dirty="0"/>
          </a:p>
          <a:p>
            <a:r>
              <a:rPr lang="en-US" dirty="0" smtClean="0"/>
              <a:t>Limited scalability</a:t>
            </a:r>
          </a:p>
          <a:p>
            <a:endParaRPr lang="en-US" dirty="0"/>
          </a:p>
          <a:p>
            <a:r>
              <a:rPr lang="en-US" dirty="0" smtClean="0"/>
              <a:t>Not associative</a:t>
            </a:r>
          </a:p>
          <a:p>
            <a:r>
              <a:rPr lang="en-US" b="1" dirty="0" smtClean="0"/>
              <a:t>Spark Ignite – DSM in memory</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443842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Implementing DSM</a:t>
            </a:r>
            <a:endParaRPr lang="en-US" dirty="0"/>
          </a:p>
        </p:txBody>
      </p:sp>
      <p:sp>
        <p:nvSpPr>
          <p:cNvPr id="3" name="Content Placeholder 2"/>
          <p:cNvSpPr>
            <a:spLocks noGrp="1"/>
          </p:cNvSpPr>
          <p:nvPr>
            <p:ph idx="1"/>
          </p:nvPr>
        </p:nvSpPr>
        <p:spPr/>
        <p:txBody>
          <a:bodyPr/>
          <a:lstStyle/>
          <a:p>
            <a:r>
              <a:rPr lang="en-US" dirty="0" smtClean="0"/>
              <a:t>Hardware – Cache coherence circuits, network interfaces</a:t>
            </a:r>
          </a:p>
          <a:p>
            <a:r>
              <a:rPr lang="en-US" dirty="0" smtClean="0"/>
              <a:t>Software</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13200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DSM implementation</a:t>
            </a:r>
          </a:p>
        </p:txBody>
      </p:sp>
      <p:sp>
        <p:nvSpPr>
          <p:cNvPr id="3" name="Content Placeholder 2"/>
          <p:cNvSpPr>
            <a:spLocks noGrp="1"/>
          </p:cNvSpPr>
          <p:nvPr>
            <p:ph idx="1"/>
          </p:nvPr>
        </p:nvSpPr>
        <p:spPr/>
        <p:txBody>
          <a:bodyPr/>
          <a:lstStyle/>
          <a:p>
            <a:r>
              <a:rPr lang="en-US" dirty="0"/>
              <a:t>There are three ways of implementing a software distributed shared memory</a:t>
            </a:r>
            <a:r>
              <a:rPr lang="en-US" dirty="0" smtClean="0"/>
              <a:t>:</a:t>
            </a:r>
          </a:p>
          <a:p>
            <a:pPr lvl="1"/>
            <a:r>
              <a:rPr lang="en-US" dirty="0"/>
              <a:t>page based approach using the system’s virtual </a:t>
            </a:r>
            <a:r>
              <a:rPr lang="en-US" dirty="0" smtClean="0"/>
              <a:t>memory</a:t>
            </a:r>
          </a:p>
          <a:p>
            <a:pPr lvl="1"/>
            <a:r>
              <a:rPr lang="en-US" dirty="0"/>
              <a:t>shared variable approach using some routines to access shared </a:t>
            </a:r>
            <a:r>
              <a:rPr lang="en-US" dirty="0" smtClean="0"/>
              <a:t>variables</a:t>
            </a:r>
          </a:p>
          <a:p>
            <a:pPr lvl="1"/>
            <a:r>
              <a:rPr lang="en-US" dirty="0"/>
              <a:t>object based approach ideally accessing shared data through object-oriented </a:t>
            </a:r>
            <a:r>
              <a:rPr lang="en-US" dirty="0" smtClean="0"/>
              <a:t>discipline</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827867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Coherence and DSM</a:t>
            </a:r>
            <a:endParaRPr lang="en-US" dirty="0"/>
          </a:p>
        </p:txBody>
      </p:sp>
      <p:sp>
        <p:nvSpPr>
          <p:cNvPr id="3" name="Content Placeholder 2"/>
          <p:cNvSpPr>
            <a:spLocks noGrp="1"/>
          </p:cNvSpPr>
          <p:nvPr>
            <p:ph idx="1"/>
          </p:nvPr>
        </p:nvSpPr>
        <p:spPr/>
        <p:txBody>
          <a:bodyPr/>
          <a:lstStyle/>
          <a:p>
            <a:r>
              <a:rPr lang="en-US" dirty="0"/>
              <a:t>Memory coherence is necessary </a:t>
            </a:r>
            <a:endParaRPr lang="en-US" dirty="0" smtClean="0"/>
          </a:p>
          <a:p>
            <a:r>
              <a:rPr lang="en-US" dirty="0" smtClean="0"/>
              <a:t>To </a:t>
            </a:r>
            <a:r>
              <a:rPr lang="en-US" dirty="0"/>
              <a:t>track and maintain the state of data blocks in nodes across the memories comprising the </a:t>
            </a:r>
            <a:r>
              <a:rPr lang="en-US" dirty="0" smtClean="0"/>
              <a:t>system</a:t>
            </a:r>
          </a:p>
          <a:p>
            <a:r>
              <a:rPr lang="en-US" dirty="0" smtClean="0"/>
              <a:t>Directory based coherence</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871496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memory coherence</a:t>
            </a:r>
          </a:p>
        </p:txBody>
      </p:sp>
      <p:sp>
        <p:nvSpPr>
          <p:cNvPr id="3" name="Content Placeholder 2"/>
          <p:cNvSpPr>
            <a:spLocks noGrp="1"/>
          </p:cNvSpPr>
          <p:nvPr>
            <p:ph idx="1"/>
          </p:nvPr>
        </p:nvSpPr>
        <p:spPr/>
        <p:txBody>
          <a:bodyPr/>
          <a:lstStyle/>
          <a:p>
            <a:r>
              <a:rPr lang="en-US" dirty="0" smtClean="0"/>
              <a:t>Track at least 3 states</a:t>
            </a:r>
          </a:p>
          <a:p>
            <a:pPr lvl="1"/>
            <a:r>
              <a:rPr lang="en-US" dirty="0" err="1" smtClean="0"/>
              <a:t>Uncached</a:t>
            </a:r>
            <a:r>
              <a:rPr lang="en-US" dirty="0" smtClean="0"/>
              <a:t> (U)</a:t>
            </a:r>
          </a:p>
          <a:p>
            <a:pPr lvl="1"/>
            <a:r>
              <a:rPr lang="en-US" dirty="0" smtClean="0"/>
              <a:t>Exclusive Owned or Modified Owned (EM)</a:t>
            </a:r>
            <a:endParaRPr lang="en-US" dirty="0"/>
          </a:p>
          <a:p>
            <a:pPr lvl="1"/>
            <a:r>
              <a:rPr lang="en-US" dirty="0" smtClean="0"/>
              <a:t>Shared (S)</a:t>
            </a:r>
          </a:p>
          <a:p>
            <a:r>
              <a:rPr lang="en-US" dirty="0" smtClean="0"/>
              <a:t>Two methods to track the block status</a:t>
            </a:r>
          </a:p>
          <a:p>
            <a:pPr lvl="1"/>
            <a:r>
              <a:rPr lang="en-US" dirty="0" smtClean="0"/>
              <a:t>Home-centric request and response</a:t>
            </a:r>
          </a:p>
          <a:p>
            <a:pPr lvl="1"/>
            <a:r>
              <a:rPr lang="en-US" dirty="0" smtClean="0"/>
              <a:t>Requester-centric </a:t>
            </a:r>
            <a:r>
              <a:rPr lang="en-US" dirty="0"/>
              <a:t>request and response</a:t>
            </a:r>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506634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Home-centric request and response</a:t>
            </a:r>
            <a:br>
              <a:rPr lang="en-US" dirty="0"/>
            </a:br>
            <a:endParaRPr lang="en-US" dirty="0"/>
          </a:p>
        </p:txBody>
      </p:sp>
      <p:sp>
        <p:nvSpPr>
          <p:cNvPr id="3" name="Content Placeholder 2"/>
          <p:cNvSpPr>
            <a:spLocks noGrp="1"/>
          </p:cNvSpPr>
          <p:nvPr>
            <p:ph idx="1"/>
          </p:nvPr>
        </p:nvSpPr>
        <p:spPr/>
        <p:txBody>
          <a:bodyPr/>
          <a:lstStyle/>
          <a:p>
            <a:r>
              <a:rPr lang="en-US" dirty="0"/>
              <a:t>DSM will avoid having to handle request-response races between nodes by allowing only one transaction to occur at a time until the home node has decided that the transaction is </a:t>
            </a:r>
            <a:r>
              <a:rPr lang="en-US" dirty="0" smtClean="0"/>
              <a:t>finished</a:t>
            </a:r>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64193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2200"/>
            <a:ext cx="7772400" cy="1362075"/>
          </a:xfrm>
        </p:spPr>
        <p:txBody>
          <a:bodyPr/>
          <a:lstStyle/>
          <a:p>
            <a:pPr algn="ctr"/>
            <a:r>
              <a:rPr lang="en-US" dirty="0" smtClean="0"/>
              <a:t>Introduction to Distributed Systems</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4211084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Requester-centric request and response</a:t>
            </a:r>
          </a:p>
        </p:txBody>
      </p:sp>
      <p:sp>
        <p:nvSpPr>
          <p:cNvPr id="3" name="Content Placeholder 2"/>
          <p:cNvSpPr>
            <a:spLocks noGrp="1"/>
          </p:cNvSpPr>
          <p:nvPr>
            <p:ph idx="1"/>
          </p:nvPr>
        </p:nvSpPr>
        <p:spPr/>
        <p:txBody>
          <a:bodyPr>
            <a:normAutofit lnSpcReduction="10000"/>
          </a:bodyPr>
          <a:lstStyle/>
          <a:p>
            <a:r>
              <a:rPr lang="en-US" dirty="0"/>
              <a:t>DSM will allow nodes to talk at will to each other through the </a:t>
            </a:r>
            <a:r>
              <a:rPr lang="en-US" dirty="0" smtClean="0"/>
              <a:t>home</a:t>
            </a:r>
          </a:p>
          <a:p>
            <a:endParaRPr lang="en-US" dirty="0"/>
          </a:p>
          <a:p>
            <a:r>
              <a:rPr lang="en-US" dirty="0"/>
              <a:t>For example: when one node is processing a block, if it receives a request for that block from another node it will send a </a:t>
            </a:r>
            <a:r>
              <a:rPr lang="en-US" dirty="0" err="1"/>
              <a:t>NAck</a:t>
            </a:r>
            <a:r>
              <a:rPr lang="en-US" dirty="0"/>
              <a:t> (Negative Acknowledgement) to tell the initiator that the processing node can't fulfill that request right away.</a:t>
            </a:r>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034067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Models…</a:t>
            </a:r>
            <a:endParaRPr lang="en-US" dirty="0"/>
          </a:p>
        </p:txBody>
      </p:sp>
      <p:sp>
        <p:nvSpPr>
          <p:cNvPr id="3" name="Content Placeholder 2"/>
          <p:cNvSpPr>
            <a:spLocks noGrp="1"/>
          </p:cNvSpPr>
          <p:nvPr>
            <p:ph idx="1"/>
          </p:nvPr>
        </p:nvSpPr>
        <p:spPr/>
        <p:txBody>
          <a:bodyPr/>
          <a:lstStyle/>
          <a:p>
            <a:r>
              <a:rPr lang="en-US" dirty="0"/>
              <a:t>DSM must follow certain rules to maintain consistency over how read and write order is viewed among nodes, called the system's consistency model.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633" y="4255943"/>
            <a:ext cx="66770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0483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a:t>
            </a:r>
            <a:r>
              <a:rPr lang="en-US" dirty="0"/>
              <a:t>Models</a:t>
            </a:r>
          </a:p>
        </p:txBody>
      </p:sp>
      <p:sp>
        <p:nvSpPr>
          <p:cNvPr id="3" name="Content Placeholder 2"/>
          <p:cNvSpPr>
            <a:spLocks noGrp="1"/>
          </p:cNvSpPr>
          <p:nvPr>
            <p:ph idx="1"/>
          </p:nvPr>
        </p:nvSpPr>
        <p:spPr/>
        <p:txBody>
          <a:bodyPr>
            <a:normAutofit fontScale="92500" lnSpcReduction="20000"/>
          </a:bodyPr>
          <a:lstStyle/>
          <a:p>
            <a:r>
              <a:rPr lang="en-US" dirty="0" smtClean="0"/>
              <a:t>Memory coherence model defines which </a:t>
            </a:r>
            <a:r>
              <a:rPr lang="en-US" dirty="0" err="1" smtClean="0"/>
              <a:t>interleavings</a:t>
            </a:r>
            <a:r>
              <a:rPr lang="en-US" dirty="0" smtClean="0"/>
              <a:t> are allowed </a:t>
            </a:r>
          </a:p>
          <a:p>
            <a:r>
              <a:rPr lang="en-US" dirty="0" smtClean="0"/>
              <a:t>Strict Coherence</a:t>
            </a:r>
          </a:p>
          <a:p>
            <a:pPr lvl="1"/>
            <a:r>
              <a:rPr lang="en-US" dirty="0" smtClean="0"/>
              <a:t>Read returns value written by the most recent write</a:t>
            </a:r>
          </a:p>
          <a:p>
            <a:pPr lvl="1"/>
            <a:r>
              <a:rPr lang="en-US" dirty="0" smtClean="0"/>
              <a:t>All operations are atomically executed</a:t>
            </a:r>
          </a:p>
          <a:p>
            <a:pPr lvl="1"/>
            <a:r>
              <a:rPr lang="en-US" dirty="0" smtClean="0"/>
              <a:t>All processors see same order of events equivalent to global timing</a:t>
            </a:r>
          </a:p>
          <a:p>
            <a:r>
              <a:rPr lang="en-US" dirty="0" smtClean="0"/>
              <a:t>Other such protocols also exist. But whatever the case, if </a:t>
            </a:r>
            <a:r>
              <a:rPr lang="en-US" dirty="0" err="1" smtClean="0"/>
              <a:t>si</a:t>
            </a:r>
            <a:r>
              <a:rPr lang="en-US" dirty="0" smtClean="0"/>
              <a:t> is the number of operations Pi (processor </a:t>
            </a:r>
            <a:r>
              <a:rPr lang="en-US" dirty="0" err="1" smtClean="0"/>
              <a:t>i</a:t>
            </a:r>
            <a:r>
              <a:rPr lang="en-US" dirty="0" smtClean="0"/>
              <a:t>), then the maximum possible </a:t>
            </a:r>
            <a:r>
              <a:rPr lang="en-US" dirty="0" err="1" smtClean="0"/>
              <a:t>interleavings</a:t>
            </a:r>
            <a:r>
              <a:rPr lang="en-US" dirty="0" smtClean="0"/>
              <a:t> will be (s1+s2+…Sn)!/s1!s2!...</a:t>
            </a:r>
            <a:r>
              <a:rPr lang="en-US" dirty="0" err="1" smtClean="0"/>
              <a:t>sn</a:t>
            </a:r>
            <a:r>
              <a:rPr lang="en-US" dirty="0" smtClean="0"/>
              <a:t>!</a:t>
            </a:r>
          </a:p>
          <a:p>
            <a:pPr lvl="1"/>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548307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in DSM</a:t>
            </a:r>
            <a:endParaRPr lang="en-US" dirty="0"/>
          </a:p>
        </p:txBody>
      </p:sp>
      <p:sp>
        <p:nvSpPr>
          <p:cNvPr id="3" name="Content Placeholder 2"/>
          <p:cNvSpPr>
            <a:spLocks noGrp="1"/>
          </p:cNvSpPr>
          <p:nvPr>
            <p:ph idx="1"/>
          </p:nvPr>
        </p:nvSpPr>
        <p:spPr/>
        <p:txBody>
          <a:bodyPr/>
          <a:lstStyle/>
          <a:p>
            <a:r>
              <a:rPr lang="en-US" dirty="0" smtClean="0"/>
              <a:t>Two types of Algorithms</a:t>
            </a:r>
          </a:p>
          <a:p>
            <a:pPr lvl="1"/>
            <a:r>
              <a:rPr lang="en-US" dirty="0" smtClean="0"/>
              <a:t>Read replication</a:t>
            </a:r>
          </a:p>
          <a:p>
            <a:pPr lvl="2"/>
            <a:r>
              <a:rPr lang="en-US" dirty="0"/>
              <a:t> </a:t>
            </a:r>
            <a:r>
              <a:rPr lang="en-US" dirty="0" smtClean="0"/>
              <a:t>Multiple </a:t>
            </a:r>
            <a:r>
              <a:rPr lang="en-US" dirty="0"/>
              <a:t>nodes can read at the same time but only one node can write</a:t>
            </a:r>
            <a:endParaRPr lang="en-US" dirty="0" smtClean="0"/>
          </a:p>
          <a:p>
            <a:pPr lvl="1"/>
            <a:r>
              <a:rPr lang="en-US" dirty="0" smtClean="0"/>
              <a:t>Write replication</a:t>
            </a:r>
          </a:p>
          <a:p>
            <a:pPr lvl="2"/>
            <a:r>
              <a:rPr lang="en-US" dirty="0"/>
              <a:t> </a:t>
            </a:r>
            <a:r>
              <a:rPr lang="en-US" dirty="0" smtClean="0"/>
              <a:t>Multiple </a:t>
            </a:r>
            <a:r>
              <a:rPr lang="en-US" dirty="0"/>
              <a:t>nodes can read and write at the same </a:t>
            </a:r>
            <a:r>
              <a:rPr lang="en-US" dirty="0" smtClean="0"/>
              <a:t>time</a:t>
            </a:r>
          </a:p>
          <a:p>
            <a:pPr lvl="2"/>
            <a:r>
              <a:rPr lang="en-US" dirty="0"/>
              <a:t> </a:t>
            </a:r>
            <a:r>
              <a:rPr lang="en-US" dirty="0" smtClean="0"/>
              <a:t>Write requests </a:t>
            </a:r>
            <a:r>
              <a:rPr lang="en-US" dirty="0"/>
              <a:t>are handled by a </a:t>
            </a:r>
            <a:r>
              <a:rPr lang="en-US" dirty="0" smtClean="0"/>
              <a:t>sequencer</a:t>
            </a:r>
          </a:p>
          <a:p>
            <a:r>
              <a:rPr lang="en-US" dirty="0" smtClean="0"/>
              <a:t>Replication reduces network traffic, improve </a:t>
            </a:r>
            <a:r>
              <a:rPr lang="en-US" smtClean="0"/>
              <a:t>parallelism </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291293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772400" cy="4468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524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7" y="1905000"/>
            <a:ext cx="8763000" cy="762000"/>
          </a:xfrm>
        </p:spPr>
        <p:txBody>
          <a:bodyPr>
            <a:normAutofit fontScale="90000"/>
          </a:bodyPr>
          <a:lstStyle/>
          <a:p>
            <a:pPr algn="ctr"/>
            <a:r>
              <a:rPr lang="en-US" dirty="0"/>
              <a:t>Message </a:t>
            </a:r>
            <a:r>
              <a:rPr lang="en-US" dirty="0" smtClean="0"/>
              <a:t>Passing  </a:t>
            </a:r>
            <a:br>
              <a:rPr lang="en-US" dirty="0" smtClean="0"/>
            </a:br>
            <a:r>
              <a:rPr lang="en-US" dirty="0" smtClean="0"/>
              <a:t>&amp; </a:t>
            </a:r>
            <a:br>
              <a:rPr lang="en-US" dirty="0" smtClean="0"/>
            </a:br>
            <a:r>
              <a:rPr lang="en-US" dirty="0" smtClean="0"/>
              <a:t> </a:t>
            </a:r>
            <a:r>
              <a:rPr lang="en-US" dirty="0"/>
              <a:t>Programming Using the Message-Passing Paradigm</a:t>
            </a:r>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776196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Interface (MPI)</a:t>
            </a:r>
            <a:endParaRPr lang="en-US" dirty="0"/>
          </a:p>
        </p:txBody>
      </p:sp>
      <p:sp>
        <p:nvSpPr>
          <p:cNvPr id="3" name="Content Placeholder 2"/>
          <p:cNvSpPr>
            <a:spLocks noGrp="1"/>
          </p:cNvSpPr>
          <p:nvPr>
            <p:ph idx="1"/>
          </p:nvPr>
        </p:nvSpPr>
        <p:spPr/>
        <p:txBody>
          <a:bodyPr>
            <a:normAutofit lnSpcReduction="10000"/>
          </a:bodyPr>
          <a:lstStyle/>
          <a:p>
            <a:r>
              <a:rPr lang="en-US" dirty="0" smtClean="0"/>
              <a:t>Standard API for message passing operations</a:t>
            </a:r>
          </a:p>
          <a:p>
            <a:endParaRPr lang="en-US" dirty="0"/>
          </a:p>
          <a:p>
            <a:r>
              <a:rPr lang="en-US" dirty="0" smtClean="0"/>
              <a:t>Includes synchronous and Asynchronous variants</a:t>
            </a:r>
          </a:p>
          <a:p>
            <a:endParaRPr lang="en-US" dirty="0"/>
          </a:p>
          <a:p>
            <a:r>
              <a:rPr lang="en-US" dirty="0" smtClean="0"/>
              <a:t>To </a:t>
            </a:r>
            <a:r>
              <a:rPr lang="en-US" dirty="0"/>
              <a:t>communicate, one process sends a message (a sequence of bytes) to a destination and another process at the destination receives the message.</a:t>
            </a:r>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507162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752601"/>
            <a:ext cx="6934200" cy="3220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300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Synchronous and Asynchronous Message Passing</a:t>
            </a:r>
            <a:endParaRPr lang="en-US" dirty="0"/>
          </a:p>
        </p:txBody>
      </p:sp>
      <p:sp>
        <p:nvSpPr>
          <p:cNvPr id="3" name="Content Placeholder 2"/>
          <p:cNvSpPr>
            <a:spLocks noGrp="1"/>
          </p:cNvSpPr>
          <p:nvPr>
            <p:ph idx="1"/>
          </p:nvPr>
        </p:nvSpPr>
        <p:spPr/>
        <p:txBody>
          <a:bodyPr/>
          <a:lstStyle/>
          <a:p>
            <a:r>
              <a:rPr lang="en-US" dirty="0" smtClean="0"/>
              <a:t>Queue is associated with each message destination</a:t>
            </a:r>
          </a:p>
          <a:p>
            <a:r>
              <a:rPr lang="en-US" dirty="0" smtClean="0"/>
              <a:t>Sending process adds message to remote queue</a:t>
            </a:r>
          </a:p>
          <a:p>
            <a:r>
              <a:rPr lang="en-US" dirty="0" smtClean="0"/>
              <a:t>Receiving process reads from local queue</a:t>
            </a:r>
          </a:p>
          <a:p>
            <a:r>
              <a:rPr lang="en-US" dirty="0" smtClean="0"/>
              <a:t>Synchronous </a:t>
            </a:r>
            <a:r>
              <a:rPr lang="en-US" dirty="0" smtClean="0">
                <a:sym typeface="Wingdings" panose="05000000000000000000" pitchFamily="2" charset="2"/>
              </a:rPr>
              <a:t> Send and receive are blocking</a:t>
            </a:r>
          </a:p>
          <a:p>
            <a:r>
              <a:rPr lang="en-US" dirty="0" smtClean="0">
                <a:sym typeface="Wingdings" panose="05000000000000000000" pitchFamily="2" charset="2"/>
              </a:rPr>
              <a:t>Asynchronous  Send is non-blocking ; Receive can be blocking or non-blocking</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3250006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Data Representation</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
        <p:nvSpPr>
          <p:cNvPr id="5" name="Content Placeholder 4"/>
          <p:cNvSpPr>
            <a:spLocks noGrp="1"/>
          </p:cNvSpPr>
          <p:nvPr>
            <p:ph idx="1"/>
          </p:nvPr>
        </p:nvSpPr>
        <p:spPr/>
        <p:txBody>
          <a:bodyPr/>
          <a:lstStyle/>
          <a:p>
            <a:r>
              <a:rPr lang="en-US" dirty="0" smtClean="0"/>
              <a:t>Information stored in processes as data structures</a:t>
            </a:r>
          </a:p>
          <a:p>
            <a:endParaRPr lang="en-US" dirty="0"/>
          </a:p>
          <a:p>
            <a:r>
              <a:rPr lang="en-US" dirty="0" smtClean="0"/>
              <a:t>Data structures can be multi dimensional but has to be flattened before communication</a:t>
            </a:r>
          </a:p>
          <a:p>
            <a:endParaRPr lang="en-US" dirty="0"/>
          </a:p>
          <a:p>
            <a:r>
              <a:rPr lang="en-US" dirty="0" smtClean="0"/>
              <a:t>Similarly upon receiving has to be rebuilt</a:t>
            </a:r>
            <a:endParaRPr lang="en-US" dirty="0"/>
          </a:p>
        </p:txBody>
      </p:sp>
    </p:spTree>
    <p:extLst>
      <p:ext uri="{BB962C8B-B14F-4D97-AF65-F5344CB8AC3E}">
        <p14:creationId xmlns:p14="http://schemas.microsoft.com/office/powerpoint/2010/main" val="158871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you name some examples of distributed systems?</a:t>
            </a:r>
            <a:endParaRPr lang="en-US" dirty="0"/>
          </a:p>
        </p:txBody>
      </p:sp>
      <p:sp>
        <p:nvSpPr>
          <p:cNvPr id="3" name="Content Placeholder 2"/>
          <p:cNvSpPr>
            <a:spLocks noGrp="1"/>
          </p:cNvSpPr>
          <p:nvPr>
            <p:ph idx="1"/>
          </p:nvPr>
        </p:nvSpPr>
        <p:spPr/>
        <p:txBody>
          <a:bodyPr/>
          <a:lstStyle/>
          <a:p>
            <a:r>
              <a:rPr lang="en-US" dirty="0" smtClean="0"/>
              <a:t>NFS</a:t>
            </a:r>
          </a:p>
          <a:p>
            <a:r>
              <a:rPr lang="en-US" dirty="0" smtClean="0"/>
              <a:t>The internet</a:t>
            </a:r>
          </a:p>
          <a:p>
            <a:r>
              <a:rPr lang="en-US" dirty="0" smtClean="0"/>
              <a:t>DNS</a:t>
            </a:r>
          </a:p>
          <a:p>
            <a:r>
              <a:rPr lang="en-US" dirty="0" smtClean="0"/>
              <a:t>Amazon AWS</a:t>
            </a:r>
          </a:p>
          <a:p>
            <a:r>
              <a:rPr lang="en-US" dirty="0" smtClean="0"/>
              <a:t>Google Cloud Platform</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2271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ways to agree upon the format</a:t>
            </a:r>
            <a:endParaRPr lang="en-US" dirty="0"/>
          </a:p>
        </p:txBody>
      </p:sp>
      <p:sp>
        <p:nvSpPr>
          <p:cNvPr id="3" name="Content Placeholder 2"/>
          <p:cNvSpPr>
            <a:spLocks noGrp="1"/>
          </p:cNvSpPr>
          <p:nvPr>
            <p:ph idx="1"/>
          </p:nvPr>
        </p:nvSpPr>
        <p:spPr/>
        <p:txBody>
          <a:bodyPr/>
          <a:lstStyle/>
          <a:p>
            <a:r>
              <a:rPr lang="en-US" dirty="0" smtClean="0"/>
              <a:t>Both the machines will follow the same format </a:t>
            </a:r>
          </a:p>
          <a:p>
            <a:endParaRPr lang="en-US" dirty="0"/>
          </a:p>
          <a:p>
            <a:r>
              <a:rPr lang="en-US" dirty="0" smtClean="0"/>
              <a:t>Values are transmitted in sender’s format. Along with the values, data format is also sent to the </a:t>
            </a:r>
            <a:r>
              <a:rPr lang="en-US" dirty="0" err="1" smtClean="0"/>
              <a:t>reciever</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608932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Marshalling</a:t>
            </a:r>
          </a:p>
        </p:txBody>
      </p:sp>
      <p:sp>
        <p:nvSpPr>
          <p:cNvPr id="3" name="Content Placeholder 2"/>
          <p:cNvSpPr>
            <a:spLocks noGrp="1"/>
          </p:cNvSpPr>
          <p:nvPr>
            <p:ph idx="1"/>
          </p:nvPr>
        </p:nvSpPr>
        <p:spPr>
          <a:xfrm>
            <a:off x="457200" y="914400"/>
            <a:ext cx="8229600" cy="5211763"/>
          </a:xfrm>
        </p:spPr>
        <p:txBody>
          <a:bodyPr/>
          <a:lstStyle/>
          <a:p>
            <a:r>
              <a:rPr lang="en-US" dirty="0" smtClean="0"/>
              <a:t>Process of taking collection of data items and assembling them in order to transmit</a:t>
            </a:r>
          </a:p>
          <a:p>
            <a:r>
              <a:rPr lang="en-US" dirty="0" err="1" smtClean="0"/>
              <a:t>Unmarshalling</a:t>
            </a:r>
            <a:r>
              <a:rPr lang="en-US" dirty="0" smtClean="0"/>
              <a:t> is the reverse of marshalling</a:t>
            </a:r>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15491"/>
            <a:ext cx="72390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215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258762"/>
          </a:xfrm>
        </p:spPr>
        <p:txBody>
          <a:bodyPr>
            <a:normAutofit fontScale="90000"/>
          </a:bodyPr>
          <a:lstStyle/>
          <a:p>
            <a:r>
              <a:rPr lang="en-US" dirty="0" smtClean="0"/>
              <a:t>Simple MPI Program</a:t>
            </a:r>
            <a:endParaRPr lang="en-US" dirty="0"/>
          </a:p>
        </p:txBody>
      </p:sp>
      <p:sp>
        <p:nvSpPr>
          <p:cNvPr id="3" name="Content Placeholder 2"/>
          <p:cNvSpPr>
            <a:spLocks noGrp="1"/>
          </p:cNvSpPr>
          <p:nvPr>
            <p:ph idx="1"/>
          </p:nvPr>
        </p:nvSpPr>
        <p:spPr>
          <a:xfrm>
            <a:off x="457200" y="685800"/>
            <a:ext cx="8229600" cy="5638800"/>
          </a:xfrm>
        </p:spPr>
        <p:txBody>
          <a:bodyPr>
            <a:normAutofit fontScale="77500" lnSpcReduction="20000"/>
          </a:bodyPr>
          <a:lstStyle/>
          <a:p>
            <a:pPr marL="0" indent="0">
              <a:buNone/>
            </a:pPr>
            <a:r>
              <a:rPr lang="en-IN" dirty="0"/>
              <a:t>#include &lt;</a:t>
            </a:r>
            <a:r>
              <a:rPr lang="en-IN" dirty="0" err="1"/>
              <a:t>mpi.h</a:t>
            </a:r>
            <a:r>
              <a:rPr lang="en-IN" dirty="0"/>
              <a:t>&gt;</a:t>
            </a:r>
          </a:p>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err="1"/>
              <a:t>int</a:t>
            </a:r>
            <a:r>
              <a:rPr lang="en-IN" dirty="0"/>
              <a:t> main(</a:t>
            </a:r>
            <a:r>
              <a:rPr lang="en-IN" dirty="0" err="1"/>
              <a:t>int</a:t>
            </a:r>
            <a:r>
              <a:rPr lang="en-IN" dirty="0"/>
              <a:t> </a:t>
            </a:r>
            <a:r>
              <a:rPr lang="en-IN" dirty="0" err="1"/>
              <a:t>argc</a:t>
            </a:r>
            <a:r>
              <a:rPr lang="en-IN" dirty="0"/>
              <a:t>, char** </a:t>
            </a:r>
            <a:r>
              <a:rPr lang="en-IN" dirty="0" err="1"/>
              <a:t>argv</a:t>
            </a:r>
            <a:r>
              <a:rPr lang="en-IN" dirty="0"/>
              <a:t>) {</a:t>
            </a:r>
          </a:p>
          <a:p>
            <a:pPr marL="0" indent="0">
              <a:buNone/>
            </a:pPr>
            <a:r>
              <a:rPr lang="en-IN" dirty="0"/>
              <a:t>    // Initialize the MPI environment</a:t>
            </a:r>
          </a:p>
          <a:p>
            <a:pPr marL="0" indent="0">
              <a:buNone/>
            </a:pPr>
            <a:r>
              <a:rPr lang="en-IN" dirty="0"/>
              <a:t>    </a:t>
            </a:r>
            <a:r>
              <a:rPr lang="en-IN" dirty="0" err="1"/>
              <a:t>MPI_Init</a:t>
            </a:r>
            <a:r>
              <a:rPr lang="en-IN" dirty="0"/>
              <a:t>(NULL, NULL);</a:t>
            </a:r>
          </a:p>
          <a:p>
            <a:pPr marL="0" indent="0">
              <a:buNone/>
            </a:pPr>
            <a:endParaRPr lang="en-IN" dirty="0"/>
          </a:p>
          <a:p>
            <a:pPr marL="0" indent="0">
              <a:buNone/>
            </a:pPr>
            <a:r>
              <a:rPr lang="en-IN" dirty="0"/>
              <a:t>    // Get the number of processes</a:t>
            </a:r>
          </a:p>
          <a:p>
            <a:pPr marL="0" indent="0">
              <a:buNone/>
            </a:pPr>
            <a:r>
              <a:rPr lang="en-IN" dirty="0"/>
              <a:t>    </a:t>
            </a:r>
            <a:r>
              <a:rPr lang="en-IN" dirty="0" err="1"/>
              <a:t>int</a:t>
            </a:r>
            <a:r>
              <a:rPr lang="en-IN" dirty="0"/>
              <a:t> </a:t>
            </a:r>
            <a:r>
              <a:rPr lang="en-IN" dirty="0" err="1"/>
              <a:t>world_size</a:t>
            </a:r>
            <a:r>
              <a:rPr lang="en-IN" dirty="0"/>
              <a:t>;</a:t>
            </a:r>
          </a:p>
          <a:p>
            <a:pPr marL="0" indent="0">
              <a:buNone/>
            </a:pPr>
            <a:r>
              <a:rPr lang="en-IN" dirty="0"/>
              <a:t>    </a:t>
            </a:r>
            <a:r>
              <a:rPr lang="en-IN" dirty="0" err="1"/>
              <a:t>MPI_Comm_size</a:t>
            </a:r>
            <a:r>
              <a:rPr lang="en-IN" dirty="0"/>
              <a:t>(MPI_COMM_WORLD, &amp;</a:t>
            </a:r>
            <a:r>
              <a:rPr lang="en-IN" dirty="0" err="1"/>
              <a:t>world_size</a:t>
            </a:r>
            <a:r>
              <a:rPr lang="en-IN" dirty="0"/>
              <a:t>);</a:t>
            </a:r>
          </a:p>
          <a:p>
            <a:pPr marL="0" indent="0">
              <a:buNone/>
            </a:pPr>
            <a:endParaRPr lang="en-IN" dirty="0"/>
          </a:p>
          <a:p>
            <a:pPr marL="0" indent="0">
              <a:buNone/>
            </a:pPr>
            <a:r>
              <a:rPr lang="en-IN" dirty="0"/>
              <a:t>    // Get the rank of the process</a:t>
            </a:r>
          </a:p>
          <a:p>
            <a:pPr marL="0" indent="0">
              <a:buNone/>
            </a:pPr>
            <a:r>
              <a:rPr lang="en-IN" dirty="0"/>
              <a:t>    </a:t>
            </a:r>
            <a:r>
              <a:rPr lang="en-IN" dirty="0" err="1"/>
              <a:t>int</a:t>
            </a:r>
            <a:r>
              <a:rPr lang="en-IN" dirty="0"/>
              <a:t> </a:t>
            </a:r>
            <a:r>
              <a:rPr lang="en-IN" dirty="0" err="1"/>
              <a:t>world_rank</a:t>
            </a:r>
            <a:r>
              <a:rPr lang="en-IN" dirty="0"/>
              <a:t>;</a:t>
            </a:r>
          </a:p>
          <a:p>
            <a:pPr marL="0" indent="0">
              <a:buNone/>
            </a:pPr>
            <a:r>
              <a:rPr lang="en-IN" dirty="0"/>
              <a:t>    </a:t>
            </a:r>
            <a:r>
              <a:rPr lang="en-IN" dirty="0" err="1"/>
              <a:t>MPI_Comm_rank</a:t>
            </a:r>
            <a:r>
              <a:rPr lang="en-IN" dirty="0"/>
              <a:t>(MPI_COMM_WORLD, &amp;</a:t>
            </a:r>
            <a:r>
              <a:rPr lang="en-IN" dirty="0" err="1"/>
              <a:t>world_rank</a:t>
            </a:r>
            <a:r>
              <a:rPr lang="en-IN" dirty="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9767346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IN" dirty="0"/>
          </a:p>
          <a:p>
            <a:pPr marL="0" indent="0">
              <a:buNone/>
            </a:pPr>
            <a:r>
              <a:rPr lang="en-IN" dirty="0"/>
              <a:t>    // Get the name of the processor</a:t>
            </a:r>
          </a:p>
          <a:p>
            <a:pPr marL="0" indent="0">
              <a:buNone/>
            </a:pPr>
            <a:r>
              <a:rPr lang="en-IN" dirty="0"/>
              <a:t>    char </a:t>
            </a:r>
            <a:r>
              <a:rPr lang="en-IN" dirty="0" err="1"/>
              <a:t>processor_name</a:t>
            </a:r>
            <a:r>
              <a:rPr lang="en-IN" dirty="0"/>
              <a:t>[MPI_MAX_PROCESSOR_NAME];</a:t>
            </a:r>
          </a:p>
          <a:p>
            <a:pPr marL="0" indent="0">
              <a:buNone/>
            </a:pPr>
            <a:r>
              <a:rPr lang="en-IN" dirty="0"/>
              <a:t>    </a:t>
            </a:r>
            <a:r>
              <a:rPr lang="en-IN" dirty="0" err="1"/>
              <a:t>int</a:t>
            </a:r>
            <a:r>
              <a:rPr lang="en-IN" dirty="0"/>
              <a:t> </a:t>
            </a:r>
            <a:r>
              <a:rPr lang="en-IN" dirty="0" err="1"/>
              <a:t>name_len</a:t>
            </a:r>
            <a:r>
              <a:rPr lang="en-IN" dirty="0"/>
              <a:t>;</a:t>
            </a:r>
          </a:p>
          <a:p>
            <a:pPr marL="0" indent="0">
              <a:buNone/>
            </a:pPr>
            <a:r>
              <a:rPr lang="en-IN" dirty="0"/>
              <a:t>    </a:t>
            </a:r>
            <a:r>
              <a:rPr lang="en-IN" dirty="0" err="1"/>
              <a:t>MPI_Get_processor_name</a:t>
            </a:r>
            <a:r>
              <a:rPr lang="en-IN" dirty="0"/>
              <a:t>(</a:t>
            </a:r>
            <a:r>
              <a:rPr lang="en-IN" dirty="0" err="1"/>
              <a:t>processor_name</a:t>
            </a:r>
            <a:r>
              <a:rPr lang="en-IN" dirty="0"/>
              <a:t>, &amp;</a:t>
            </a:r>
            <a:r>
              <a:rPr lang="en-IN" dirty="0" err="1"/>
              <a:t>name_len</a:t>
            </a:r>
            <a:r>
              <a:rPr lang="en-IN" dirty="0"/>
              <a:t>);</a:t>
            </a:r>
          </a:p>
          <a:p>
            <a:pPr marL="0" indent="0">
              <a:buNone/>
            </a:pPr>
            <a:endParaRPr lang="en-IN" dirty="0"/>
          </a:p>
          <a:p>
            <a:pPr marL="0" indent="0">
              <a:buNone/>
            </a:pPr>
            <a:r>
              <a:rPr lang="en-IN" dirty="0"/>
              <a:t>    // Print off a hello world message</a:t>
            </a:r>
          </a:p>
          <a:p>
            <a:pPr marL="0" indent="0">
              <a:buNone/>
            </a:pPr>
            <a:r>
              <a:rPr lang="en-IN" dirty="0"/>
              <a:t>    </a:t>
            </a:r>
            <a:r>
              <a:rPr lang="en-IN" dirty="0" err="1"/>
              <a:t>printf</a:t>
            </a:r>
            <a:r>
              <a:rPr lang="en-IN" dirty="0"/>
              <a:t>("Hello world from processor %s, rank %d out of %d processors\n",</a:t>
            </a:r>
          </a:p>
          <a:p>
            <a:pPr marL="0" indent="0">
              <a:buNone/>
            </a:pPr>
            <a:r>
              <a:rPr lang="en-IN" dirty="0"/>
              <a:t>           </a:t>
            </a:r>
            <a:r>
              <a:rPr lang="en-IN" dirty="0" err="1"/>
              <a:t>processor_name</a:t>
            </a:r>
            <a:r>
              <a:rPr lang="en-IN" dirty="0"/>
              <a:t>, </a:t>
            </a:r>
            <a:r>
              <a:rPr lang="en-IN" dirty="0" err="1"/>
              <a:t>world_rank</a:t>
            </a:r>
            <a:r>
              <a:rPr lang="en-IN" dirty="0"/>
              <a:t>, </a:t>
            </a:r>
            <a:r>
              <a:rPr lang="en-IN" dirty="0" err="1"/>
              <a:t>world_size</a:t>
            </a:r>
            <a:r>
              <a:rPr lang="en-IN" dirty="0"/>
              <a:t>);</a:t>
            </a:r>
          </a:p>
          <a:p>
            <a:pPr marL="0" indent="0">
              <a:buNone/>
            </a:pPr>
            <a:endParaRPr lang="en-IN" dirty="0"/>
          </a:p>
          <a:p>
            <a:pPr marL="0" indent="0">
              <a:buNone/>
            </a:pPr>
            <a:r>
              <a:rPr lang="en-IN" dirty="0"/>
              <a:t>    // Finalize the MPI environment.</a:t>
            </a:r>
          </a:p>
          <a:p>
            <a:pPr marL="0" indent="0">
              <a:buNone/>
            </a:pPr>
            <a:r>
              <a:rPr lang="en-IN" dirty="0"/>
              <a:t>    </a:t>
            </a:r>
            <a:r>
              <a:rPr lang="en-IN" dirty="0" err="1"/>
              <a:t>MPI_Finalize</a:t>
            </a:r>
            <a:r>
              <a:rPr lang="en-IN" dirty="0"/>
              <a:t>();</a:t>
            </a:r>
          </a:p>
          <a:p>
            <a:pPr marL="0" indent="0">
              <a:buNone/>
            </a:pPr>
            <a:r>
              <a:rPr lang="en-IN"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0929672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Communication in MPI</a:t>
            </a:r>
            <a:endParaRPr lang="en-US" dirty="0"/>
          </a:p>
        </p:txBody>
      </p:sp>
      <p:sp>
        <p:nvSpPr>
          <p:cNvPr id="3" name="Content Placeholder 2"/>
          <p:cNvSpPr>
            <a:spLocks noGrp="1"/>
          </p:cNvSpPr>
          <p:nvPr>
            <p:ph idx="1"/>
          </p:nvPr>
        </p:nvSpPr>
        <p:spPr/>
        <p:txBody>
          <a:bodyPr/>
          <a:lstStyle/>
          <a:p>
            <a:r>
              <a:rPr lang="en-US" dirty="0" smtClean="0"/>
              <a:t>Point to Point</a:t>
            </a:r>
          </a:p>
          <a:p>
            <a:endParaRPr lang="en-US" dirty="0"/>
          </a:p>
          <a:p>
            <a:r>
              <a:rPr lang="en-US" dirty="0" smtClean="0"/>
              <a:t>Group (or) Collective</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9840867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 to Point Communication</a:t>
            </a:r>
            <a:endParaRPr lang="en-IN" dirty="0"/>
          </a:p>
        </p:txBody>
      </p:sp>
      <p:sp>
        <p:nvSpPr>
          <p:cNvPr id="3" name="Content Placeholder 2"/>
          <p:cNvSpPr>
            <a:spLocks noGrp="1"/>
          </p:cNvSpPr>
          <p:nvPr>
            <p:ph idx="1"/>
          </p:nvPr>
        </p:nvSpPr>
        <p:spPr/>
        <p:txBody>
          <a:bodyPr/>
          <a:lstStyle/>
          <a:p>
            <a:r>
              <a:rPr lang="en-IN" dirty="0" err="1"/>
              <a:t>MPI_Send</a:t>
            </a:r>
            <a:r>
              <a:rPr lang="en-IN" dirty="0"/>
              <a:t>()</a:t>
            </a:r>
          </a:p>
          <a:p>
            <a:r>
              <a:rPr lang="en-IN" dirty="0" err="1"/>
              <a:t>MPI_Recv</a:t>
            </a:r>
            <a:r>
              <a:rPr lang="en-IN" dirty="0"/>
              <a:t>()</a:t>
            </a:r>
          </a:p>
          <a:p>
            <a:r>
              <a:rPr lang="en-IN" dirty="0" err="1"/>
              <a:t>MPI_Isend</a:t>
            </a:r>
            <a:r>
              <a:rPr lang="en-IN" dirty="0"/>
              <a:t>()</a:t>
            </a:r>
          </a:p>
          <a:p>
            <a:r>
              <a:rPr lang="en-IN" dirty="0" err="1"/>
              <a:t>MPI_Irecv</a:t>
            </a:r>
            <a:r>
              <a:rPr lang="en-IN" dirty="0"/>
              <a:t>()</a:t>
            </a:r>
          </a:p>
          <a:p>
            <a:r>
              <a:rPr lang="en-IN" dirty="0" err="1"/>
              <a:t>MPI_Probe</a:t>
            </a:r>
            <a:r>
              <a:rPr lang="en-IN" dirty="0"/>
              <a:t>()</a:t>
            </a:r>
          </a:p>
          <a:p>
            <a:r>
              <a:rPr lang="en-IN" dirty="0" err="1"/>
              <a:t>MPI_Wait</a:t>
            </a:r>
            <a:r>
              <a:rPr lang="en-IN" dirty="0"/>
              <a:t>()</a:t>
            </a:r>
          </a:p>
          <a:p>
            <a:endParaRPr lang="en-IN" dirty="0"/>
          </a:p>
        </p:txBody>
      </p:sp>
    </p:spTree>
    <p:extLst>
      <p:ext uri="{BB962C8B-B14F-4D97-AF65-F5344CB8AC3E}">
        <p14:creationId xmlns:p14="http://schemas.microsoft.com/office/powerpoint/2010/main" val="1533805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Broadcasting with MPI Send and Receive Sample</a:t>
            </a:r>
            <a:endParaRPr lang="en-IN" dirty="0"/>
          </a:p>
        </p:txBody>
      </p:sp>
      <p:sp>
        <p:nvSpPr>
          <p:cNvPr id="3" name="Content Placeholder 2"/>
          <p:cNvSpPr>
            <a:spLocks noGrp="1"/>
          </p:cNvSpPr>
          <p:nvPr>
            <p:ph idx="1"/>
          </p:nvPr>
        </p:nvSpPr>
        <p:spPr>
          <a:xfrm>
            <a:off x="457200" y="1600200"/>
            <a:ext cx="8229600" cy="4997152"/>
          </a:xfrm>
        </p:spPr>
        <p:txBody>
          <a:bodyPr>
            <a:normAutofit fontScale="25000" lnSpcReduction="20000"/>
          </a:bodyPr>
          <a:lstStyle/>
          <a:p>
            <a:pPr marL="0" indent="0">
              <a:buNone/>
            </a:pPr>
            <a:r>
              <a:rPr lang="en-IN" sz="6400" dirty="0"/>
              <a:t>void </a:t>
            </a:r>
            <a:r>
              <a:rPr lang="en-IN" sz="6400" dirty="0" err="1"/>
              <a:t>my_bcast</a:t>
            </a:r>
            <a:r>
              <a:rPr lang="en-IN" sz="6400" dirty="0"/>
              <a:t>(void* data, </a:t>
            </a:r>
            <a:r>
              <a:rPr lang="en-IN" sz="6400" dirty="0" err="1"/>
              <a:t>int</a:t>
            </a:r>
            <a:r>
              <a:rPr lang="en-IN" sz="6400" dirty="0"/>
              <a:t> count, </a:t>
            </a:r>
            <a:r>
              <a:rPr lang="en-IN" sz="6400" dirty="0" err="1"/>
              <a:t>MPI_Datatype</a:t>
            </a:r>
            <a:r>
              <a:rPr lang="en-IN" sz="6400" dirty="0"/>
              <a:t> </a:t>
            </a:r>
            <a:r>
              <a:rPr lang="en-IN" sz="6400" dirty="0" err="1"/>
              <a:t>datatype</a:t>
            </a:r>
            <a:r>
              <a:rPr lang="en-IN" sz="6400" dirty="0"/>
              <a:t>, </a:t>
            </a:r>
            <a:r>
              <a:rPr lang="en-IN" sz="6400" dirty="0" err="1"/>
              <a:t>int</a:t>
            </a:r>
            <a:r>
              <a:rPr lang="en-IN" sz="6400" dirty="0"/>
              <a:t> root</a:t>
            </a:r>
            <a:r>
              <a:rPr lang="en-IN" sz="6400" dirty="0" smtClean="0"/>
              <a:t>,  </a:t>
            </a:r>
            <a:r>
              <a:rPr lang="en-IN" sz="6400" dirty="0" err="1"/>
              <a:t>MPI_Comm</a:t>
            </a:r>
            <a:r>
              <a:rPr lang="en-IN" sz="6400" dirty="0"/>
              <a:t> communicator) {</a:t>
            </a:r>
          </a:p>
          <a:p>
            <a:pPr marL="0" indent="0">
              <a:buNone/>
            </a:pPr>
            <a:r>
              <a:rPr lang="en-IN" sz="6400" dirty="0"/>
              <a:t>  </a:t>
            </a:r>
            <a:r>
              <a:rPr lang="en-IN" sz="6400" dirty="0" err="1"/>
              <a:t>int</a:t>
            </a:r>
            <a:r>
              <a:rPr lang="en-IN" sz="6400" dirty="0"/>
              <a:t> </a:t>
            </a:r>
            <a:r>
              <a:rPr lang="en-IN" sz="6400" dirty="0" err="1"/>
              <a:t>world_rank</a:t>
            </a:r>
            <a:r>
              <a:rPr lang="en-IN" sz="6400" dirty="0"/>
              <a:t>;</a:t>
            </a:r>
          </a:p>
          <a:p>
            <a:pPr marL="0" indent="0">
              <a:buNone/>
            </a:pPr>
            <a:r>
              <a:rPr lang="en-IN" sz="6400" dirty="0"/>
              <a:t>  </a:t>
            </a:r>
            <a:r>
              <a:rPr lang="en-IN" sz="6400" dirty="0" err="1"/>
              <a:t>MPI_Comm_rank</a:t>
            </a:r>
            <a:r>
              <a:rPr lang="en-IN" sz="6400" dirty="0"/>
              <a:t>(communicator, &amp;</a:t>
            </a:r>
            <a:r>
              <a:rPr lang="en-IN" sz="6400" dirty="0" err="1"/>
              <a:t>world_rank</a:t>
            </a:r>
            <a:r>
              <a:rPr lang="en-IN" sz="6400" dirty="0"/>
              <a:t>);</a:t>
            </a:r>
          </a:p>
          <a:p>
            <a:pPr marL="0" indent="0">
              <a:buNone/>
            </a:pPr>
            <a:r>
              <a:rPr lang="en-IN" sz="6400" dirty="0"/>
              <a:t>  </a:t>
            </a:r>
            <a:r>
              <a:rPr lang="en-IN" sz="6400" dirty="0" err="1"/>
              <a:t>int</a:t>
            </a:r>
            <a:r>
              <a:rPr lang="en-IN" sz="6400" dirty="0"/>
              <a:t> </a:t>
            </a:r>
            <a:r>
              <a:rPr lang="en-IN" sz="6400" dirty="0" err="1"/>
              <a:t>world_size</a:t>
            </a:r>
            <a:r>
              <a:rPr lang="en-IN" sz="6400" dirty="0"/>
              <a:t>;</a:t>
            </a:r>
          </a:p>
          <a:p>
            <a:pPr marL="0" indent="0">
              <a:buNone/>
            </a:pPr>
            <a:r>
              <a:rPr lang="en-IN" sz="6400" dirty="0"/>
              <a:t>  </a:t>
            </a:r>
            <a:r>
              <a:rPr lang="en-IN" sz="6400" dirty="0" err="1"/>
              <a:t>MPI_Comm_size</a:t>
            </a:r>
            <a:r>
              <a:rPr lang="en-IN" sz="6400" dirty="0"/>
              <a:t>(communicator, &amp;</a:t>
            </a:r>
            <a:r>
              <a:rPr lang="en-IN" sz="6400" dirty="0" err="1"/>
              <a:t>world_size</a:t>
            </a:r>
            <a:r>
              <a:rPr lang="en-IN" sz="6400" dirty="0"/>
              <a:t>);</a:t>
            </a:r>
          </a:p>
          <a:p>
            <a:pPr marL="0" indent="0">
              <a:buNone/>
            </a:pPr>
            <a:endParaRPr lang="en-IN" sz="6400" dirty="0"/>
          </a:p>
          <a:p>
            <a:pPr marL="0" indent="0">
              <a:buNone/>
            </a:pPr>
            <a:r>
              <a:rPr lang="en-IN" sz="6400" dirty="0"/>
              <a:t>  if (</a:t>
            </a:r>
            <a:r>
              <a:rPr lang="en-IN" sz="6400" dirty="0" err="1"/>
              <a:t>world_rank</a:t>
            </a:r>
            <a:r>
              <a:rPr lang="en-IN" sz="6400" dirty="0"/>
              <a:t> == root) {</a:t>
            </a:r>
          </a:p>
          <a:p>
            <a:pPr marL="0" indent="0">
              <a:buNone/>
            </a:pPr>
            <a:r>
              <a:rPr lang="en-IN" sz="6400" dirty="0"/>
              <a:t>    // If we are the root process, send our data to everyone</a:t>
            </a:r>
          </a:p>
          <a:p>
            <a:pPr marL="0" indent="0">
              <a:buNone/>
            </a:pPr>
            <a:r>
              <a:rPr lang="en-IN" sz="6400" dirty="0"/>
              <a:t>    </a:t>
            </a:r>
            <a:r>
              <a:rPr lang="en-IN" sz="6400" dirty="0" err="1"/>
              <a:t>int</a:t>
            </a:r>
            <a:r>
              <a:rPr lang="en-IN" sz="6400" dirty="0"/>
              <a:t> i;</a:t>
            </a:r>
          </a:p>
          <a:p>
            <a:pPr marL="0" indent="0">
              <a:buNone/>
            </a:pPr>
            <a:r>
              <a:rPr lang="en-IN" sz="6400" dirty="0"/>
              <a:t>    for (i = 0; i &lt; </a:t>
            </a:r>
            <a:r>
              <a:rPr lang="en-IN" sz="6400" dirty="0" err="1"/>
              <a:t>world_size</a:t>
            </a:r>
            <a:r>
              <a:rPr lang="en-IN" sz="6400" dirty="0"/>
              <a:t>; i++) {</a:t>
            </a:r>
          </a:p>
          <a:p>
            <a:pPr marL="0" indent="0">
              <a:buNone/>
            </a:pPr>
            <a:r>
              <a:rPr lang="en-IN" sz="6400" dirty="0"/>
              <a:t>      if (i != </a:t>
            </a:r>
            <a:r>
              <a:rPr lang="en-IN" sz="6400" dirty="0" err="1"/>
              <a:t>world_rank</a:t>
            </a:r>
            <a:r>
              <a:rPr lang="en-IN" sz="6400" dirty="0"/>
              <a:t>) {</a:t>
            </a:r>
          </a:p>
          <a:p>
            <a:pPr marL="0" indent="0">
              <a:buNone/>
            </a:pPr>
            <a:r>
              <a:rPr lang="en-IN" sz="6400" dirty="0"/>
              <a:t>        </a:t>
            </a:r>
            <a:r>
              <a:rPr lang="en-IN" sz="6400" dirty="0" err="1"/>
              <a:t>MPI_Send</a:t>
            </a:r>
            <a:r>
              <a:rPr lang="en-IN" sz="6400" dirty="0"/>
              <a:t>(data, count, </a:t>
            </a:r>
            <a:r>
              <a:rPr lang="en-IN" sz="6400" dirty="0" err="1"/>
              <a:t>datatype</a:t>
            </a:r>
            <a:r>
              <a:rPr lang="en-IN" sz="6400" dirty="0"/>
              <a:t>, i, 0, communicator);</a:t>
            </a:r>
          </a:p>
          <a:p>
            <a:pPr marL="0" indent="0">
              <a:buNone/>
            </a:pPr>
            <a:r>
              <a:rPr lang="en-IN" sz="6400" dirty="0"/>
              <a:t>      }</a:t>
            </a:r>
          </a:p>
          <a:p>
            <a:pPr marL="0" indent="0">
              <a:buNone/>
            </a:pPr>
            <a:r>
              <a:rPr lang="en-IN" sz="6400" dirty="0"/>
              <a:t>    }</a:t>
            </a:r>
          </a:p>
          <a:p>
            <a:pPr marL="0" indent="0">
              <a:buNone/>
            </a:pPr>
            <a:r>
              <a:rPr lang="en-IN" sz="6400" dirty="0"/>
              <a:t>  } else {</a:t>
            </a:r>
          </a:p>
          <a:p>
            <a:pPr marL="0" indent="0">
              <a:buNone/>
            </a:pPr>
            <a:r>
              <a:rPr lang="en-IN" sz="6400" dirty="0"/>
              <a:t>    // If we are a receiver process, receive the data from the root</a:t>
            </a:r>
          </a:p>
          <a:p>
            <a:pPr marL="0" indent="0">
              <a:buNone/>
            </a:pPr>
            <a:r>
              <a:rPr lang="en-IN" sz="6400" dirty="0"/>
              <a:t>    </a:t>
            </a:r>
            <a:r>
              <a:rPr lang="en-IN" sz="6400" dirty="0" err="1"/>
              <a:t>MPI_Recv</a:t>
            </a:r>
            <a:r>
              <a:rPr lang="en-IN" sz="6400" dirty="0"/>
              <a:t>(data, count, </a:t>
            </a:r>
            <a:r>
              <a:rPr lang="en-IN" sz="6400" dirty="0" err="1"/>
              <a:t>datatype</a:t>
            </a:r>
            <a:r>
              <a:rPr lang="en-IN" sz="6400" dirty="0"/>
              <a:t>, root, 0, communicator,</a:t>
            </a:r>
          </a:p>
          <a:p>
            <a:pPr marL="0" indent="0">
              <a:buNone/>
            </a:pPr>
            <a:r>
              <a:rPr lang="en-IN" sz="6400" dirty="0"/>
              <a:t>             MPI_STATUS_IGNORE);</a:t>
            </a:r>
          </a:p>
          <a:p>
            <a:pPr marL="0" indent="0">
              <a:buNone/>
            </a:pPr>
            <a:r>
              <a:rPr lang="en-IN" sz="6400" dirty="0"/>
              <a:t>  }</a:t>
            </a:r>
          </a:p>
          <a:p>
            <a:pPr marL="0" indent="0">
              <a:buNone/>
            </a:pPr>
            <a:r>
              <a:rPr lang="en-IN" sz="6400" dirty="0"/>
              <a:t>}</a:t>
            </a:r>
          </a:p>
          <a:p>
            <a:endParaRPr lang="en-IN" dirty="0"/>
          </a:p>
        </p:txBody>
      </p:sp>
    </p:spTree>
    <p:extLst>
      <p:ext uri="{BB962C8B-B14F-4D97-AF65-F5344CB8AC3E}">
        <p14:creationId xmlns:p14="http://schemas.microsoft.com/office/powerpoint/2010/main" val="1823886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Compare </a:t>
            </a:r>
            <a:r>
              <a:rPr lang="en-IN" dirty="0" err="1" smtClean="0"/>
              <a:t>MPI_Bcast</a:t>
            </a:r>
            <a:r>
              <a:rPr lang="en-IN" dirty="0" smtClean="0"/>
              <a:t> and MPI send, receive (Complete the code)</a:t>
            </a:r>
            <a:endParaRPr lang="en-IN" dirty="0"/>
          </a:p>
        </p:txBody>
      </p:sp>
      <p:sp>
        <p:nvSpPr>
          <p:cNvPr id="3" name="Content Placeholder 2"/>
          <p:cNvSpPr>
            <a:spLocks noGrp="1"/>
          </p:cNvSpPr>
          <p:nvPr>
            <p:ph idx="1"/>
          </p:nvPr>
        </p:nvSpPr>
        <p:spPr>
          <a:xfrm>
            <a:off x="467544" y="1412776"/>
            <a:ext cx="8229600" cy="5573216"/>
          </a:xfrm>
        </p:spPr>
        <p:txBody>
          <a:bodyPr>
            <a:normAutofit fontScale="62500" lnSpcReduction="20000"/>
          </a:bodyPr>
          <a:lstStyle/>
          <a:p>
            <a:pPr marL="0" indent="0">
              <a:buNone/>
            </a:pPr>
            <a:r>
              <a:rPr lang="en-IN" sz="3400" dirty="0"/>
              <a:t>for (i = 0; i &lt; </a:t>
            </a:r>
            <a:r>
              <a:rPr lang="en-IN" sz="3400" dirty="0" err="1"/>
              <a:t>num_trials</a:t>
            </a:r>
            <a:r>
              <a:rPr lang="en-IN" sz="3400" dirty="0"/>
              <a:t>; i++) {</a:t>
            </a:r>
          </a:p>
          <a:p>
            <a:pPr marL="0" indent="0">
              <a:buNone/>
            </a:pPr>
            <a:r>
              <a:rPr lang="en-IN" sz="3400" dirty="0"/>
              <a:t>  // Time </a:t>
            </a:r>
            <a:r>
              <a:rPr lang="en-IN" sz="3400" dirty="0" err="1"/>
              <a:t>my_bcast</a:t>
            </a:r>
            <a:endParaRPr lang="en-IN" sz="3400" dirty="0"/>
          </a:p>
          <a:p>
            <a:pPr marL="0" indent="0">
              <a:buNone/>
            </a:pPr>
            <a:r>
              <a:rPr lang="en-IN" sz="3400" dirty="0"/>
              <a:t>  // Synchronize before starting timing</a:t>
            </a:r>
          </a:p>
          <a:p>
            <a:pPr marL="0" indent="0">
              <a:buNone/>
            </a:pPr>
            <a:r>
              <a:rPr lang="en-IN" sz="3400" dirty="0"/>
              <a:t>  </a:t>
            </a:r>
            <a:r>
              <a:rPr lang="en-IN" sz="3400" dirty="0" err="1"/>
              <a:t>MPI_Barrier</a:t>
            </a:r>
            <a:r>
              <a:rPr lang="en-IN" sz="3400" dirty="0"/>
              <a:t>(MPI_COMM_WORLD);</a:t>
            </a:r>
          </a:p>
          <a:p>
            <a:pPr marL="0" indent="0">
              <a:buNone/>
            </a:pPr>
            <a:r>
              <a:rPr lang="en-IN" sz="3400" dirty="0"/>
              <a:t>  </a:t>
            </a:r>
            <a:r>
              <a:rPr lang="en-IN" sz="3400" dirty="0" err="1"/>
              <a:t>total_my_bcast_time</a:t>
            </a:r>
            <a:r>
              <a:rPr lang="en-IN" sz="3400" dirty="0"/>
              <a:t> -= </a:t>
            </a:r>
            <a:r>
              <a:rPr lang="en-IN" sz="3400" dirty="0" err="1"/>
              <a:t>MPI_Wtime</a:t>
            </a:r>
            <a:r>
              <a:rPr lang="en-IN" sz="3400" dirty="0"/>
              <a:t>();</a:t>
            </a:r>
          </a:p>
          <a:p>
            <a:pPr marL="0" indent="0">
              <a:buNone/>
            </a:pPr>
            <a:r>
              <a:rPr lang="en-IN" sz="3400" dirty="0"/>
              <a:t>  </a:t>
            </a:r>
            <a:r>
              <a:rPr lang="en-IN" sz="3400" dirty="0" err="1"/>
              <a:t>my_bcast</a:t>
            </a:r>
            <a:r>
              <a:rPr lang="en-IN" sz="3400" dirty="0"/>
              <a:t>(data, </a:t>
            </a:r>
            <a:r>
              <a:rPr lang="en-IN" sz="3400" dirty="0" err="1"/>
              <a:t>num_elements</a:t>
            </a:r>
            <a:r>
              <a:rPr lang="en-IN" sz="3400" dirty="0"/>
              <a:t>, MPI_INT, 0, MPI_COMM_WORLD);</a:t>
            </a:r>
          </a:p>
          <a:p>
            <a:pPr marL="0" indent="0">
              <a:buNone/>
            </a:pPr>
            <a:r>
              <a:rPr lang="en-IN" sz="3400" dirty="0"/>
              <a:t>  // Synchronize again before obtaining final time</a:t>
            </a:r>
          </a:p>
          <a:p>
            <a:pPr marL="0" indent="0">
              <a:buNone/>
            </a:pPr>
            <a:r>
              <a:rPr lang="en-IN" sz="3400" dirty="0"/>
              <a:t>  </a:t>
            </a:r>
            <a:r>
              <a:rPr lang="en-IN" sz="3400" dirty="0" err="1"/>
              <a:t>MPI_Barrier</a:t>
            </a:r>
            <a:r>
              <a:rPr lang="en-IN" sz="3400" dirty="0"/>
              <a:t>(MPI_COMM_WORLD);</a:t>
            </a:r>
          </a:p>
          <a:p>
            <a:pPr marL="0" indent="0">
              <a:buNone/>
            </a:pPr>
            <a:r>
              <a:rPr lang="en-IN" sz="3400" dirty="0"/>
              <a:t>  </a:t>
            </a:r>
            <a:r>
              <a:rPr lang="en-IN" sz="3400" dirty="0" err="1"/>
              <a:t>total_my_bcast_time</a:t>
            </a:r>
            <a:r>
              <a:rPr lang="en-IN" sz="3400" dirty="0"/>
              <a:t> += </a:t>
            </a:r>
            <a:r>
              <a:rPr lang="en-IN" sz="3400" dirty="0" err="1"/>
              <a:t>MPI_Wtime</a:t>
            </a:r>
            <a:r>
              <a:rPr lang="en-IN" sz="3400" dirty="0"/>
              <a:t>();</a:t>
            </a:r>
          </a:p>
          <a:p>
            <a:pPr marL="0" indent="0">
              <a:buNone/>
            </a:pPr>
            <a:endParaRPr lang="en-IN" sz="3400" dirty="0"/>
          </a:p>
          <a:p>
            <a:pPr marL="0" indent="0">
              <a:buNone/>
            </a:pPr>
            <a:r>
              <a:rPr lang="en-IN" sz="3400" dirty="0"/>
              <a:t>  // Time </a:t>
            </a:r>
            <a:r>
              <a:rPr lang="en-IN" sz="3400" dirty="0" err="1"/>
              <a:t>MPI_Bcast</a:t>
            </a:r>
            <a:endParaRPr lang="en-IN" sz="3400" dirty="0"/>
          </a:p>
          <a:p>
            <a:pPr marL="0" indent="0">
              <a:buNone/>
            </a:pPr>
            <a:r>
              <a:rPr lang="en-IN" sz="3400" dirty="0"/>
              <a:t>  </a:t>
            </a:r>
            <a:r>
              <a:rPr lang="en-IN" sz="3400" dirty="0" err="1"/>
              <a:t>MPI_Barrier</a:t>
            </a:r>
            <a:r>
              <a:rPr lang="en-IN" sz="3400" dirty="0"/>
              <a:t>(MPI_COMM_WORLD);</a:t>
            </a:r>
          </a:p>
          <a:p>
            <a:pPr marL="0" indent="0">
              <a:buNone/>
            </a:pPr>
            <a:r>
              <a:rPr lang="en-IN" sz="3400" dirty="0"/>
              <a:t>  </a:t>
            </a:r>
            <a:r>
              <a:rPr lang="en-IN" sz="3400" dirty="0" err="1"/>
              <a:t>total_mpi_bcast_time</a:t>
            </a:r>
            <a:r>
              <a:rPr lang="en-IN" sz="3400" dirty="0"/>
              <a:t> -= </a:t>
            </a:r>
            <a:r>
              <a:rPr lang="en-IN" sz="3400" dirty="0" err="1"/>
              <a:t>MPI_Wtime</a:t>
            </a:r>
            <a:r>
              <a:rPr lang="en-IN" sz="3400" dirty="0"/>
              <a:t>();</a:t>
            </a:r>
          </a:p>
          <a:p>
            <a:pPr marL="0" indent="0">
              <a:buNone/>
            </a:pPr>
            <a:r>
              <a:rPr lang="en-IN" sz="3400" dirty="0"/>
              <a:t>  </a:t>
            </a:r>
            <a:r>
              <a:rPr lang="en-IN" sz="3400" dirty="0" err="1"/>
              <a:t>MPI_Bcast</a:t>
            </a:r>
            <a:r>
              <a:rPr lang="en-IN" sz="3400" dirty="0"/>
              <a:t>(data, </a:t>
            </a:r>
            <a:r>
              <a:rPr lang="en-IN" sz="3400" dirty="0" err="1"/>
              <a:t>num_elements</a:t>
            </a:r>
            <a:r>
              <a:rPr lang="en-IN" sz="3400" dirty="0"/>
              <a:t>, MPI_INT, 0, MPI_COMM_WORLD);</a:t>
            </a:r>
          </a:p>
          <a:p>
            <a:pPr marL="0" indent="0">
              <a:buNone/>
            </a:pPr>
            <a:r>
              <a:rPr lang="en-IN" sz="3400" dirty="0"/>
              <a:t>  </a:t>
            </a:r>
            <a:r>
              <a:rPr lang="en-IN" sz="3400" dirty="0" err="1"/>
              <a:t>MPI_Barrier</a:t>
            </a:r>
            <a:r>
              <a:rPr lang="en-IN" sz="3400" dirty="0"/>
              <a:t>(MPI_COMM_WORLD);</a:t>
            </a:r>
          </a:p>
          <a:p>
            <a:pPr marL="0" indent="0">
              <a:buNone/>
            </a:pPr>
            <a:r>
              <a:rPr lang="en-IN" sz="3400" dirty="0"/>
              <a:t>  </a:t>
            </a:r>
            <a:r>
              <a:rPr lang="en-IN" sz="3400" dirty="0" err="1"/>
              <a:t>total_mpi_bcast_time</a:t>
            </a:r>
            <a:r>
              <a:rPr lang="en-IN" sz="3400" dirty="0"/>
              <a:t> += </a:t>
            </a:r>
            <a:r>
              <a:rPr lang="en-IN" sz="3400" dirty="0" err="1"/>
              <a:t>MPI_Wtime</a:t>
            </a:r>
            <a:r>
              <a:rPr lang="en-IN" sz="3400" dirty="0"/>
              <a:t>();</a:t>
            </a:r>
          </a:p>
          <a:p>
            <a:pPr marL="0" indent="0">
              <a:buNone/>
            </a:pPr>
            <a:r>
              <a:rPr lang="en-IN" sz="3400" dirty="0"/>
              <a:t>}</a:t>
            </a:r>
          </a:p>
          <a:p>
            <a:endParaRPr lang="en-IN" dirty="0"/>
          </a:p>
        </p:txBody>
      </p:sp>
    </p:spTree>
    <p:extLst>
      <p:ext uri="{BB962C8B-B14F-4D97-AF65-F5344CB8AC3E}">
        <p14:creationId xmlns:p14="http://schemas.microsoft.com/office/powerpoint/2010/main" val="813514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MPI </a:t>
            </a:r>
            <a:r>
              <a:rPr lang="en-IN" dirty="0"/>
              <a:t>N</a:t>
            </a:r>
            <a:r>
              <a:rPr lang="en-IN" dirty="0" smtClean="0"/>
              <a:t>on Blocked Point to Point Communication</a:t>
            </a:r>
            <a:endParaRPr lang="en-IN" dirty="0"/>
          </a:p>
        </p:txBody>
      </p:sp>
      <p:sp>
        <p:nvSpPr>
          <p:cNvPr id="3" name="Content Placeholder 2"/>
          <p:cNvSpPr>
            <a:spLocks noGrp="1"/>
          </p:cNvSpPr>
          <p:nvPr>
            <p:ph idx="1"/>
          </p:nvPr>
        </p:nvSpPr>
        <p:spPr>
          <a:xfrm>
            <a:off x="457200" y="1600200"/>
            <a:ext cx="8229600" cy="4997152"/>
          </a:xfrm>
        </p:spPr>
        <p:txBody>
          <a:bodyPr/>
          <a:lstStyle/>
          <a:p>
            <a:r>
              <a:rPr lang="en-IN" dirty="0" err="1" smtClean="0"/>
              <a:t>MPI_Isend</a:t>
            </a:r>
            <a:r>
              <a:rPr lang="en-IN" dirty="0" smtClean="0"/>
              <a:t> and </a:t>
            </a:r>
            <a:r>
              <a:rPr lang="en-IN" dirty="0" err="1" smtClean="0"/>
              <a:t>MPI_Irecv</a:t>
            </a:r>
            <a:r>
              <a:rPr lang="en-IN" dirty="0" smtClean="0"/>
              <a:t> will not wait for the buffer data to be copied</a:t>
            </a:r>
          </a:p>
          <a:p>
            <a:endParaRPr lang="en-IN" dirty="0" smtClean="0"/>
          </a:p>
          <a:p>
            <a:r>
              <a:rPr lang="en-IN" dirty="0" smtClean="0"/>
              <a:t>It will attach a pointer to the message transfer and immediately return</a:t>
            </a:r>
          </a:p>
          <a:p>
            <a:endParaRPr lang="en-IN" dirty="0" smtClean="0"/>
          </a:p>
          <a:p>
            <a:r>
              <a:rPr lang="en-IN" dirty="0" smtClean="0"/>
              <a:t>Use </a:t>
            </a:r>
            <a:r>
              <a:rPr lang="en-IN" dirty="0" err="1" smtClean="0"/>
              <a:t>MPI_Wait</a:t>
            </a:r>
            <a:r>
              <a:rPr lang="en-IN" dirty="0" smtClean="0"/>
              <a:t> to ensure proper communication between send and receive</a:t>
            </a:r>
          </a:p>
          <a:p>
            <a:endParaRPr lang="en-IN" dirty="0"/>
          </a:p>
          <a:p>
            <a:endParaRPr lang="en-IN" dirty="0"/>
          </a:p>
        </p:txBody>
      </p:sp>
    </p:spTree>
    <p:extLst>
      <p:ext uri="{BB962C8B-B14F-4D97-AF65-F5344CB8AC3E}">
        <p14:creationId xmlns:p14="http://schemas.microsoft.com/office/powerpoint/2010/main" val="37159354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IN" dirty="0" smtClean="0"/>
              <a:t>Sample</a:t>
            </a:r>
            <a:endParaRPr lang="en-IN" dirty="0"/>
          </a:p>
        </p:txBody>
      </p:sp>
      <p:sp>
        <p:nvSpPr>
          <p:cNvPr id="3" name="Content Placeholder 2"/>
          <p:cNvSpPr>
            <a:spLocks noGrp="1"/>
          </p:cNvSpPr>
          <p:nvPr>
            <p:ph idx="1"/>
          </p:nvPr>
        </p:nvSpPr>
        <p:spPr>
          <a:xfrm>
            <a:off x="107504" y="1196751"/>
            <a:ext cx="4896544" cy="4525963"/>
          </a:xfrm>
        </p:spPr>
        <p:txBody>
          <a:bodyPr>
            <a:noAutofit/>
          </a:bodyPr>
          <a:lstStyle/>
          <a:p>
            <a:pPr marL="0" indent="0">
              <a:buNone/>
            </a:pPr>
            <a:r>
              <a:rPr lang="en-IN" sz="1800" dirty="0"/>
              <a:t>#include "</a:t>
            </a:r>
            <a:r>
              <a:rPr lang="en-IN" sz="1800" dirty="0" err="1"/>
              <a:t>mpi.h</a:t>
            </a:r>
            <a:r>
              <a:rPr lang="en-IN" sz="1800" dirty="0"/>
              <a:t>"</a:t>
            </a:r>
          </a:p>
          <a:p>
            <a:pPr marL="0" indent="0">
              <a:buNone/>
            </a:pPr>
            <a:r>
              <a:rPr lang="en-IN" sz="1800" dirty="0"/>
              <a:t>#include &lt;</a:t>
            </a:r>
            <a:r>
              <a:rPr lang="en-IN" sz="1800" dirty="0" err="1"/>
              <a:t>stdio.h</a:t>
            </a:r>
            <a:r>
              <a:rPr lang="en-IN" sz="1800" dirty="0"/>
              <a:t>&gt;</a:t>
            </a:r>
          </a:p>
          <a:p>
            <a:pPr marL="0" indent="0">
              <a:buNone/>
            </a:pPr>
            <a:r>
              <a:rPr lang="en-IN" sz="1800" dirty="0" err="1"/>
              <a:t>int</a:t>
            </a:r>
            <a:r>
              <a:rPr lang="en-IN" sz="1800" dirty="0"/>
              <a:t> main(</a:t>
            </a:r>
            <a:r>
              <a:rPr lang="en-IN" sz="1800" dirty="0" err="1"/>
              <a:t>int</a:t>
            </a:r>
            <a:r>
              <a:rPr lang="en-IN" sz="1800" dirty="0"/>
              <a:t> </a:t>
            </a:r>
            <a:r>
              <a:rPr lang="en-IN" sz="1800" dirty="0" err="1"/>
              <a:t>argc</a:t>
            </a:r>
            <a:r>
              <a:rPr lang="en-IN" sz="1800" dirty="0"/>
              <a:t>, char *</a:t>
            </a:r>
            <a:r>
              <a:rPr lang="en-IN" sz="1800" dirty="0" err="1"/>
              <a:t>argv</a:t>
            </a:r>
            <a:r>
              <a:rPr lang="en-IN" sz="1800" dirty="0"/>
              <a:t>[])</a:t>
            </a:r>
          </a:p>
          <a:p>
            <a:pPr marL="0" indent="0">
              <a:buNone/>
            </a:pPr>
            <a:r>
              <a:rPr lang="en-IN" sz="1800" dirty="0"/>
              <a:t>{</a:t>
            </a:r>
          </a:p>
          <a:p>
            <a:pPr marL="0" indent="0">
              <a:buNone/>
            </a:pPr>
            <a:r>
              <a:rPr lang="en-IN" sz="1800" dirty="0"/>
              <a:t>    </a:t>
            </a:r>
            <a:r>
              <a:rPr lang="en-IN" sz="1800" dirty="0" err="1"/>
              <a:t>int</a:t>
            </a:r>
            <a:r>
              <a:rPr lang="en-IN" sz="1800" dirty="0"/>
              <a:t> </a:t>
            </a:r>
            <a:r>
              <a:rPr lang="en-IN" sz="1800" dirty="0" err="1"/>
              <a:t>myid</a:t>
            </a:r>
            <a:r>
              <a:rPr lang="en-IN" sz="1800" dirty="0"/>
              <a:t>, </a:t>
            </a:r>
            <a:r>
              <a:rPr lang="en-IN" sz="1800" dirty="0" err="1"/>
              <a:t>numprocs</a:t>
            </a:r>
            <a:r>
              <a:rPr lang="en-IN" sz="1800" dirty="0"/>
              <a:t>, left, right;</a:t>
            </a:r>
          </a:p>
          <a:p>
            <a:pPr marL="0" indent="0">
              <a:buNone/>
            </a:pPr>
            <a:r>
              <a:rPr lang="en-IN" sz="1800" dirty="0"/>
              <a:t>    </a:t>
            </a:r>
            <a:r>
              <a:rPr lang="en-IN" sz="1800" dirty="0" err="1"/>
              <a:t>int</a:t>
            </a:r>
            <a:r>
              <a:rPr lang="en-IN" sz="1800" dirty="0"/>
              <a:t> buffer[10], buffer2[10];</a:t>
            </a:r>
          </a:p>
          <a:p>
            <a:pPr marL="0" indent="0">
              <a:buNone/>
            </a:pPr>
            <a:r>
              <a:rPr lang="en-IN" sz="1800" dirty="0"/>
              <a:t>    </a:t>
            </a:r>
            <a:r>
              <a:rPr lang="en-IN" sz="1800" dirty="0" err="1"/>
              <a:t>MPI_Request</a:t>
            </a:r>
            <a:r>
              <a:rPr lang="en-IN" sz="1800" dirty="0"/>
              <a:t> request, request2;</a:t>
            </a:r>
          </a:p>
          <a:p>
            <a:pPr marL="0" indent="0">
              <a:buNone/>
            </a:pPr>
            <a:r>
              <a:rPr lang="en-IN" sz="1800" dirty="0"/>
              <a:t>    </a:t>
            </a:r>
            <a:r>
              <a:rPr lang="en-IN" sz="1800" dirty="0" err="1"/>
              <a:t>MPI_Status</a:t>
            </a:r>
            <a:r>
              <a:rPr lang="en-IN" sz="1800" dirty="0"/>
              <a:t> status;</a:t>
            </a:r>
          </a:p>
          <a:p>
            <a:pPr marL="0" indent="0">
              <a:buNone/>
            </a:pPr>
            <a:endParaRPr lang="en-IN" sz="1800" dirty="0"/>
          </a:p>
          <a:p>
            <a:pPr marL="0" indent="0">
              <a:buNone/>
            </a:pPr>
            <a:r>
              <a:rPr lang="en-IN" sz="1800" dirty="0"/>
              <a:t>    </a:t>
            </a:r>
            <a:r>
              <a:rPr lang="en-IN" sz="1800" dirty="0" err="1"/>
              <a:t>MPI_Init</a:t>
            </a:r>
            <a:r>
              <a:rPr lang="en-IN" sz="1800" dirty="0"/>
              <a:t>(&amp;</a:t>
            </a:r>
            <a:r>
              <a:rPr lang="en-IN" sz="1800" dirty="0" err="1"/>
              <a:t>argc</a:t>
            </a:r>
            <a:r>
              <a:rPr lang="en-IN" sz="1800" dirty="0"/>
              <a:t>,&amp;</a:t>
            </a:r>
            <a:r>
              <a:rPr lang="en-IN" sz="1800" dirty="0" err="1"/>
              <a:t>argv</a:t>
            </a:r>
            <a:r>
              <a:rPr lang="en-IN" sz="1800" dirty="0"/>
              <a:t>);</a:t>
            </a:r>
          </a:p>
          <a:p>
            <a:pPr marL="0" indent="0">
              <a:buNone/>
            </a:pPr>
            <a:r>
              <a:rPr lang="en-IN" sz="1800" dirty="0"/>
              <a:t>    </a:t>
            </a:r>
            <a:r>
              <a:rPr lang="en-IN" sz="1800" dirty="0" err="1"/>
              <a:t>MPI_Comm_size</a:t>
            </a:r>
            <a:r>
              <a:rPr lang="en-IN" sz="1800" dirty="0"/>
              <a:t>(MPI_COMM_WORLD, &amp;</a:t>
            </a:r>
            <a:r>
              <a:rPr lang="en-IN" sz="1800" dirty="0" err="1"/>
              <a:t>numprocs</a:t>
            </a:r>
            <a:r>
              <a:rPr lang="en-IN" sz="1800" dirty="0"/>
              <a:t>);</a:t>
            </a:r>
          </a:p>
          <a:p>
            <a:pPr marL="0" indent="0">
              <a:buNone/>
            </a:pPr>
            <a:r>
              <a:rPr lang="en-IN" sz="1800" dirty="0"/>
              <a:t>    </a:t>
            </a:r>
            <a:r>
              <a:rPr lang="en-IN" sz="1800" dirty="0" err="1"/>
              <a:t>MPI_Comm_rank</a:t>
            </a:r>
            <a:r>
              <a:rPr lang="en-IN" sz="1800" dirty="0"/>
              <a:t>(MPI_COMM_WORLD, &amp;</a:t>
            </a:r>
            <a:r>
              <a:rPr lang="en-IN" sz="1800" dirty="0" err="1"/>
              <a:t>myid</a:t>
            </a:r>
            <a:r>
              <a:rPr lang="en-IN" sz="1800" dirty="0"/>
              <a:t>);</a:t>
            </a:r>
          </a:p>
          <a:p>
            <a:pPr marL="0" indent="0">
              <a:buNone/>
            </a:pPr>
            <a:r>
              <a:rPr lang="en-IN" sz="1800" dirty="0"/>
              <a:t>    right = (</a:t>
            </a:r>
            <a:r>
              <a:rPr lang="en-IN" sz="1800" dirty="0" err="1"/>
              <a:t>myid</a:t>
            </a:r>
            <a:r>
              <a:rPr lang="en-IN" sz="1800" dirty="0"/>
              <a:t> + 1) % </a:t>
            </a:r>
            <a:r>
              <a:rPr lang="en-IN" sz="1800" dirty="0" err="1"/>
              <a:t>numprocs</a:t>
            </a:r>
            <a:r>
              <a:rPr lang="en-IN" sz="1800" dirty="0"/>
              <a:t>;</a:t>
            </a:r>
          </a:p>
          <a:p>
            <a:pPr marL="0" indent="0">
              <a:buNone/>
            </a:pPr>
            <a:r>
              <a:rPr lang="en-IN" sz="1800" dirty="0"/>
              <a:t>    left = </a:t>
            </a:r>
            <a:r>
              <a:rPr lang="en-IN" sz="1800" dirty="0" err="1"/>
              <a:t>myid</a:t>
            </a:r>
            <a:r>
              <a:rPr lang="en-IN" sz="1800" dirty="0"/>
              <a:t> - 1</a:t>
            </a:r>
            <a:r>
              <a:rPr lang="en-IN" sz="1800" dirty="0" smtClean="0"/>
              <a:t>;</a:t>
            </a:r>
          </a:p>
          <a:p>
            <a:pPr marL="0" indent="0">
              <a:buNone/>
            </a:pPr>
            <a:r>
              <a:rPr lang="en-IN" sz="1800" dirty="0" smtClean="0"/>
              <a:t>    </a:t>
            </a:r>
            <a:endParaRPr lang="en-IN" sz="1800" dirty="0"/>
          </a:p>
        </p:txBody>
      </p:sp>
      <p:sp>
        <p:nvSpPr>
          <p:cNvPr id="4" name="Content Placeholder 2"/>
          <p:cNvSpPr txBox="1">
            <a:spLocks/>
          </p:cNvSpPr>
          <p:nvPr/>
        </p:nvSpPr>
        <p:spPr>
          <a:xfrm>
            <a:off x="4860032" y="1240245"/>
            <a:ext cx="4896544"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800" dirty="0" smtClean="0"/>
              <a:t>if (left &lt; 0)</a:t>
            </a:r>
          </a:p>
          <a:p>
            <a:pPr marL="0" indent="0">
              <a:buFont typeface="Arial" pitchFamily="34" charset="0"/>
              <a:buNone/>
            </a:pPr>
            <a:r>
              <a:rPr lang="en-IN" sz="1800" dirty="0" smtClean="0"/>
              <a:t>        left = </a:t>
            </a:r>
            <a:r>
              <a:rPr lang="en-IN" sz="1800" dirty="0" err="1" smtClean="0"/>
              <a:t>numprocs</a:t>
            </a:r>
            <a:r>
              <a:rPr lang="en-IN" sz="1800" dirty="0" smtClean="0"/>
              <a:t> - 1;</a:t>
            </a:r>
          </a:p>
          <a:p>
            <a:pPr marL="0" indent="0">
              <a:buFont typeface="Arial" pitchFamily="34" charset="0"/>
              <a:buNone/>
            </a:pPr>
            <a:r>
              <a:rPr lang="en-IN" sz="1800" dirty="0" smtClean="0"/>
              <a:t>    </a:t>
            </a:r>
            <a:r>
              <a:rPr lang="en-IN" sz="1800" dirty="0" err="1" smtClean="0"/>
              <a:t>MPI_Irecv</a:t>
            </a:r>
            <a:r>
              <a:rPr lang="en-IN" sz="1800" dirty="0" smtClean="0"/>
              <a:t>(buffer, 10, MPI_INT, left, 123, MPI_COMM_WORLD, &amp;request);</a:t>
            </a:r>
          </a:p>
          <a:p>
            <a:pPr marL="0" indent="0">
              <a:buFont typeface="Arial" pitchFamily="34" charset="0"/>
              <a:buNone/>
            </a:pPr>
            <a:r>
              <a:rPr lang="en-IN" sz="1800" dirty="0" smtClean="0"/>
              <a:t>    </a:t>
            </a:r>
            <a:r>
              <a:rPr lang="en-IN" sz="1800" dirty="0" err="1" smtClean="0"/>
              <a:t>MPI_Isend</a:t>
            </a:r>
            <a:r>
              <a:rPr lang="en-IN" sz="1800" dirty="0" smtClean="0"/>
              <a:t>(buffer2, 10, MPI_INT, right, 123, MPI_COMM_WORLD, &amp;request2);</a:t>
            </a:r>
          </a:p>
          <a:p>
            <a:pPr marL="0" indent="0">
              <a:buFont typeface="Arial" pitchFamily="34" charset="0"/>
              <a:buNone/>
            </a:pPr>
            <a:r>
              <a:rPr lang="en-IN" sz="1800" dirty="0" smtClean="0"/>
              <a:t>    </a:t>
            </a:r>
            <a:r>
              <a:rPr lang="en-IN" sz="1800" dirty="0" err="1" smtClean="0"/>
              <a:t>MPI_Wait</a:t>
            </a:r>
            <a:r>
              <a:rPr lang="en-IN" sz="1800" dirty="0" smtClean="0"/>
              <a:t>(&amp;request, &amp;status);</a:t>
            </a:r>
          </a:p>
          <a:p>
            <a:pPr marL="0" indent="0">
              <a:buFont typeface="Arial" pitchFamily="34" charset="0"/>
              <a:buNone/>
            </a:pPr>
            <a:r>
              <a:rPr lang="en-IN" sz="1800" dirty="0" smtClean="0"/>
              <a:t>    </a:t>
            </a:r>
            <a:r>
              <a:rPr lang="en-IN" sz="1800" dirty="0" err="1" smtClean="0"/>
              <a:t>MPI_Wait</a:t>
            </a:r>
            <a:r>
              <a:rPr lang="en-IN" sz="1800" dirty="0" smtClean="0"/>
              <a:t>(&amp;request2, &amp;status);</a:t>
            </a:r>
          </a:p>
          <a:p>
            <a:pPr marL="0" indent="0">
              <a:buFont typeface="Arial" pitchFamily="34" charset="0"/>
              <a:buNone/>
            </a:pPr>
            <a:r>
              <a:rPr lang="en-IN" sz="1800" dirty="0" smtClean="0"/>
              <a:t>    </a:t>
            </a:r>
            <a:r>
              <a:rPr lang="en-IN" sz="1800" dirty="0" err="1" smtClean="0"/>
              <a:t>MPI_Finalize</a:t>
            </a:r>
            <a:r>
              <a:rPr lang="en-IN" sz="1800" dirty="0" smtClean="0"/>
              <a:t>();</a:t>
            </a:r>
          </a:p>
          <a:p>
            <a:pPr marL="0" indent="0">
              <a:buFont typeface="Arial" pitchFamily="34" charset="0"/>
              <a:buNone/>
            </a:pPr>
            <a:r>
              <a:rPr lang="en-IN" sz="1800" dirty="0" smtClean="0"/>
              <a:t>    return 0;</a:t>
            </a:r>
          </a:p>
          <a:p>
            <a:pPr marL="0" indent="0">
              <a:buFont typeface="Arial" pitchFamily="34" charset="0"/>
              <a:buNone/>
            </a:pPr>
            <a:r>
              <a:rPr lang="en-IN" sz="1800" dirty="0" smtClean="0"/>
              <a:t>}</a:t>
            </a:r>
            <a:endParaRPr lang="en-IN" sz="1800" dirty="0"/>
          </a:p>
        </p:txBody>
      </p:sp>
    </p:spTree>
    <p:extLst>
      <p:ext uri="{BB962C8B-B14F-4D97-AF65-F5344CB8AC3E}">
        <p14:creationId xmlns:p14="http://schemas.microsoft.com/office/powerpoint/2010/main" val="2331833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Distributed System?</a:t>
            </a:r>
            <a:endParaRPr lang="en-US" dirty="0"/>
          </a:p>
        </p:txBody>
      </p:sp>
      <p:sp>
        <p:nvSpPr>
          <p:cNvPr id="3" name="Content Placeholder 2"/>
          <p:cNvSpPr>
            <a:spLocks noGrp="1"/>
          </p:cNvSpPr>
          <p:nvPr>
            <p:ph idx="1"/>
          </p:nvPr>
        </p:nvSpPr>
        <p:spPr/>
        <p:txBody>
          <a:bodyPr/>
          <a:lstStyle/>
          <a:p>
            <a:r>
              <a:rPr lang="en-US" dirty="0" smtClean="0"/>
              <a:t>Collection of entities (along with some memory) to work towards a common goal</a:t>
            </a:r>
          </a:p>
          <a:p>
            <a:r>
              <a:rPr lang="en-US" dirty="0" smtClean="0"/>
              <a:t>Distribution is Transparent to the users and appears as one local machine</a:t>
            </a:r>
          </a:p>
          <a:p>
            <a:pPr lvl="1"/>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4740538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Collective Communications</a:t>
            </a:r>
            <a:endParaRPr lang="en-US" dirty="0"/>
          </a:p>
        </p:txBody>
      </p:sp>
      <p:sp>
        <p:nvSpPr>
          <p:cNvPr id="3" name="Content Placeholder 2"/>
          <p:cNvSpPr>
            <a:spLocks noGrp="1"/>
          </p:cNvSpPr>
          <p:nvPr>
            <p:ph idx="1"/>
          </p:nvPr>
        </p:nvSpPr>
        <p:spPr/>
        <p:txBody>
          <a:bodyPr/>
          <a:lstStyle/>
          <a:p>
            <a:r>
              <a:rPr lang="en-US" dirty="0" smtClean="0"/>
              <a:t>MPI_BCAST</a:t>
            </a:r>
          </a:p>
          <a:p>
            <a:endParaRPr lang="en-US" dirty="0"/>
          </a:p>
          <a:p>
            <a:r>
              <a:rPr lang="en-US" dirty="0" smtClean="0"/>
              <a:t>MPI_BARRIER</a:t>
            </a:r>
          </a:p>
          <a:p>
            <a:endParaRPr lang="en-US" dirty="0"/>
          </a:p>
          <a:p>
            <a:r>
              <a:rPr lang="en-US" dirty="0" smtClean="0"/>
              <a:t>MPI_SCATTER</a:t>
            </a:r>
          </a:p>
          <a:p>
            <a:endParaRPr lang="en-US" dirty="0"/>
          </a:p>
          <a:p>
            <a:r>
              <a:rPr lang="en-US" dirty="0" smtClean="0"/>
              <a:t>MPI_GATHER</a:t>
            </a:r>
            <a:endParaRPr lang="en-US" dirty="0"/>
          </a:p>
        </p:txBody>
      </p:sp>
    </p:spTree>
    <p:extLst>
      <p:ext uri="{BB962C8B-B14F-4D97-AF65-F5344CB8AC3E}">
        <p14:creationId xmlns:p14="http://schemas.microsoft.com/office/powerpoint/2010/main" val="19258676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MPI_BCAST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Main()</a:t>
            </a:r>
          </a:p>
          <a:p>
            <a:pPr marL="0" indent="0">
              <a:buNone/>
            </a:pPr>
            <a:r>
              <a:rPr lang="en-US" dirty="0"/>
              <a:t>	</a:t>
            </a:r>
            <a:r>
              <a:rPr lang="en-US" dirty="0" smtClean="0"/>
              <a:t>{</a:t>
            </a:r>
          </a:p>
          <a:p>
            <a:pPr marL="0" indent="0">
              <a:buNone/>
            </a:pPr>
            <a:r>
              <a:rPr lang="en-US" dirty="0"/>
              <a:t>	</a:t>
            </a:r>
            <a:r>
              <a:rPr lang="en-US" dirty="0" smtClean="0"/>
              <a:t>	….</a:t>
            </a:r>
          </a:p>
          <a:p>
            <a:pPr marL="0" indent="0">
              <a:buNone/>
            </a:pPr>
            <a:r>
              <a:rPr lang="en-US" dirty="0"/>
              <a:t>	</a:t>
            </a:r>
            <a:r>
              <a:rPr lang="en-US" dirty="0" smtClean="0"/>
              <a:t>	data =1;</a:t>
            </a:r>
          </a:p>
          <a:p>
            <a:pPr marL="0" indent="0">
              <a:buNone/>
            </a:pPr>
            <a:r>
              <a:rPr lang="en-US" dirty="0" smtClean="0">
                <a:effectLst/>
              </a:rPr>
              <a:t>		</a:t>
            </a:r>
            <a:r>
              <a:rPr lang="en-US" dirty="0" err="1" smtClean="0">
                <a:effectLst/>
              </a:rPr>
              <a:t>MPI_Bcast</a:t>
            </a:r>
            <a:r>
              <a:rPr lang="en-US" dirty="0" smtClean="0">
                <a:effectLst/>
              </a:rPr>
              <a:t>(data,</a:t>
            </a:r>
            <a:r>
              <a:rPr lang="en-US" dirty="0" smtClean="0"/>
              <a:t> </a:t>
            </a:r>
            <a:r>
              <a:rPr lang="en-US" dirty="0" err="1" smtClean="0">
                <a:effectLst/>
              </a:rPr>
              <a:t>num_elements</a:t>
            </a:r>
            <a:r>
              <a:rPr lang="en-US" dirty="0" smtClean="0">
                <a:effectLst/>
              </a:rPr>
              <a:t>,</a:t>
            </a:r>
            <a:r>
              <a:rPr lang="en-US" dirty="0" smtClean="0"/>
              <a:t> 			</a:t>
            </a:r>
            <a:r>
              <a:rPr lang="en-US" dirty="0" smtClean="0">
                <a:effectLst/>
              </a:rPr>
              <a:t>MPI_INT,</a:t>
            </a:r>
            <a:r>
              <a:rPr lang="en-US" dirty="0" smtClean="0"/>
              <a:t> </a:t>
            </a:r>
            <a:r>
              <a:rPr lang="en-US" dirty="0"/>
              <a:t>0</a:t>
            </a:r>
            <a:r>
              <a:rPr lang="en-US" dirty="0" smtClean="0">
                <a:effectLst/>
              </a:rPr>
              <a:t>,</a:t>
            </a:r>
            <a:r>
              <a:rPr lang="en-US" dirty="0" smtClean="0"/>
              <a:t> </a:t>
            </a:r>
            <a:r>
              <a:rPr lang="en-US" dirty="0" smtClean="0">
                <a:effectLst/>
              </a:rPr>
              <a:t>MPI_COMM_WORLD);</a:t>
            </a:r>
          </a:p>
          <a:p>
            <a:pPr marL="0" indent="0">
              <a:buNone/>
            </a:pPr>
            <a:r>
              <a:rPr lang="en-US" sz="2200" dirty="0" smtClean="0"/>
              <a:t>		//print the value of data inside a if condition that 			checks the rank (other than the root)</a:t>
            </a:r>
          </a:p>
          <a:p>
            <a:pPr marL="0" indent="0">
              <a:buNone/>
            </a:pPr>
            <a:r>
              <a:rPr lang="en-US" sz="2200" dirty="0"/>
              <a:t>	</a:t>
            </a:r>
            <a:endParaRPr lang="en-US" sz="2200" dirty="0" smtClean="0"/>
          </a:p>
          <a:p>
            <a:pPr marL="0" indent="0">
              <a:buNone/>
            </a:pPr>
            <a:r>
              <a:rPr lang="en-US" dirty="0"/>
              <a:t>	</a:t>
            </a:r>
            <a:r>
              <a:rPr lang="en-US" dirty="0" smtClean="0"/>
              <a:t>}</a:t>
            </a:r>
          </a:p>
          <a:p>
            <a:pPr marL="0" indent="0">
              <a:buNone/>
            </a:pPr>
            <a:endParaRPr lang="en-US" dirty="0"/>
          </a:p>
        </p:txBody>
      </p:sp>
    </p:spTree>
    <p:extLst>
      <p:ext uri="{BB962C8B-B14F-4D97-AF65-F5344CB8AC3E}">
        <p14:creationId xmlns:p14="http://schemas.microsoft.com/office/powerpoint/2010/main" val="6155809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MPI_Scatter</a:t>
            </a:r>
            <a:endParaRPr lang="en-US" dirty="0"/>
          </a:p>
        </p:txBody>
      </p:sp>
      <p:sp>
        <p:nvSpPr>
          <p:cNvPr id="3" name="Content Placeholder 2"/>
          <p:cNvSpPr>
            <a:spLocks noGrp="1"/>
          </p:cNvSpPr>
          <p:nvPr>
            <p:ph idx="1"/>
          </p:nvPr>
        </p:nvSpPr>
        <p:spPr/>
        <p:txBody>
          <a:bodyPr/>
          <a:lstStyle/>
          <a:p>
            <a:r>
              <a:rPr lang="en-US" dirty="0" smtClean="0"/>
              <a:t>Designated root process sending data to all processes in a communicator</a:t>
            </a:r>
          </a:p>
          <a:p>
            <a:endParaRPr lang="en-US" dirty="0"/>
          </a:p>
          <a:p>
            <a:r>
              <a:rPr lang="en-US" dirty="0" err="1" smtClean="0"/>
              <a:t>MPI_Bcast</a:t>
            </a:r>
            <a:r>
              <a:rPr lang="en-US" dirty="0" smtClean="0"/>
              <a:t> </a:t>
            </a:r>
            <a:r>
              <a:rPr lang="en-US" dirty="0" smtClean="0">
                <a:sym typeface="Wingdings" panose="05000000000000000000" pitchFamily="2" charset="2"/>
              </a:rPr>
              <a:t> Same data </a:t>
            </a:r>
          </a:p>
          <a:p>
            <a:endParaRPr lang="en-US" dirty="0">
              <a:sym typeface="Wingdings" panose="05000000000000000000" pitchFamily="2" charset="2"/>
            </a:endParaRPr>
          </a:p>
          <a:p>
            <a:r>
              <a:rPr lang="en-US" dirty="0" err="1" smtClean="0">
                <a:sym typeface="Wingdings" panose="05000000000000000000" pitchFamily="2" charset="2"/>
              </a:rPr>
              <a:t>MPI_Scatter</a:t>
            </a:r>
            <a:r>
              <a:rPr lang="en-US" dirty="0" smtClean="0">
                <a:sym typeface="Wingdings" panose="05000000000000000000" pitchFamily="2" charset="2"/>
              </a:rPr>
              <a:t>  chunk of data from different processes</a:t>
            </a:r>
            <a:endParaRPr lang="en-US" dirty="0"/>
          </a:p>
        </p:txBody>
      </p:sp>
    </p:spTree>
    <p:extLst>
      <p:ext uri="{BB962C8B-B14F-4D97-AF65-F5344CB8AC3E}">
        <p14:creationId xmlns:p14="http://schemas.microsoft.com/office/powerpoint/2010/main" val="28140246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err="1" smtClean="0">
                <a:effectLst/>
              </a:rPr>
              <a:t>MPI_Scatter</a:t>
            </a:r>
            <a:r>
              <a:rPr lang="en-US" dirty="0" smtClean="0">
                <a:effectLst/>
              </a:rPr>
              <a:t>(</a:t>
            </a:r>
            <a:r>
              <a:rPr lang="en-US" dirty="0" smtClean="0"/>
              <a:t> </a:t>
            </a:r>
            <a:r>
              <a:rPr lang="en-US" dirty="0"/>
              <a:t>void*</a:t>
            </a:r>
            <a:r>
              <a:rPr lang="en-US" dirty="0" smtClean="0"/>
              <a:t> </a:t>
            </a:r>
            <a:r>
              <a:rPr lang="en-US" dirty="0" err="1" smtClean="0">
                <a:effectLst/>
              </a:rPr>
              <a:t>send_data</a:t>
            </a:r>
            <a:r>
              <a:rPr lang="en-US" dirty="0" smtClean="0">
                <a:effectLst/>
              </a:rPr>
              <a:t>,</a:t>
            </a:r>
            <a:r>
              <a:rPr lang="en-US" dirty="0" smtClean="0"/>
              <a:t> </a:t>
            </a:r>
            <a:r>
              <a:rPr lang="en-US" dirty="0" err="1"/>
              <a:t>int</a:t>
            </a:r>
            <a:r>
              <a:rPr lang="en-US" dirty="0" smtClean="0"/>
              <a:t> </a:t>
            </a:r>
            <a:r>
              <a:rPr lang="en-US" dirty="0" err="1" smtClean="0">
                <a:effectLst/>
              </a:rPr>
              <a:t>send_count</a:t>
            </a:r>
            <a:r>
              <a:rPr lang="en-US" dirty="0" smtClean="0">
                <a:effectLst/>
              </a:rPr>
              <a:t>,</a:t>
            </a:r>
            <a:r>
              <a:rPr lang="en-US" dirty="0" smtClean="0"/>
              <a:t> </a:t>
            </a:r>
            <a:r>
              <a:rPr lang="en-US" dirty="0" err="1" smtClean="0">
                <a:effectLst/>
              </a:rPr>
              <a:t>MPI_Datatype</a:t>
            </a:r>
            <a:r>
              <a:rPr lang="en-US" dirty="0" smtClean="0"/>
              <a:t> </a:t>
            </a:r>
            <a:r>
              <a:rPr lang="en-US" dirty="0" err="1" smtClean="0">
                <a:effectLst/>
              </a:rPr>
              <a:t>send_datatype</a:t>
            </a:r>
            <a:r>
              <a:rPr lang="en-US" dirty="0" smtClean="0">
                <a:effectLst/>
              </a:rPr>
              <a:t>,</a:t>
            </a:r>
            <a:r>
              <a:rPr lang="en-US" dirty="0" smtClean="0"/>
              <a:t> </a:t>
            </a:r>
            <a:r>
              <a:rPr lang="en-US" dirty="0"/>
              <a:t>void*</a:t>
            </a:r>
            <a:r>
              <a:rPr lang="en-US" dirty="0" smtClean="0"/>
              <a:t> </a:t>
            </a:r>
            <a:r>
              <a:rPr lang="en-US" dirty="0" err="1" smtClean="0">
                <a:effectLst/>
              </a:rPr>
              <a:t>recv_data</a:t>
            </a:r>
            <a:r>
              <a:rPr lang="en-US" dirty="0" smtClean="0">
                <a:effectLst/>
              </a:rPr>
              <a:t>,</a:t>
            </a:r>
            <a:r>
              <a:rPr lang="en-US" dirty="0" smtClean="0"/>
              <a:t> </a:t>
            </a:r>
            <a:r>
              <a:rPr lang="en-US" dirty="0" err="1"/>
              <a:t>int</a:t>
            </a:r>
            <a:r>
              <a:rPr lang="en-US" dirty="0" smtClean="0"/>
              <a:t> </a:t>
            </a:r>
            <a:r>
              <a:rPr lang="en-US" dirty="0" err="1" smtClean="0">
                <a:effectLst/>
              </a:rPr>
              <a:t>recv_count</a:t>
            </a:r>
            <a:r>
              <a:rPr lang="en-US" dirty="0" smtClean="0">
                <a:effectLst/>
              </a:rPr>
              <a:t>,</a:t>
            </a:r>
            <a:r>
              <a:rPr lang="en-US" dirty="0" smtClean="0"/>
              <a:t> </a:t>
            </a:r>
            <a:r>
              <a:rPr lang="en-US" dirty="0" err="1" smtClean="0">
                <a:effectLst/>
              </a:rPr>
              <a:t>MPI_Datatype</a:t>
            </a:r>
            <a:r>
              <a:rPr lang="en-US" dirty="0" smtClean="0"/>
              <a:t> </a:t>
            </a:r>
            <a:r>
              <a:rPr lang="en-US" dirty="0" err="1" smtClean="0">
                <a:effectLst/>
              </a:rPr>
              <a:t>recv_datatype</a:t>
            </a:r>
            <a:r>
              <a:rPr lang="en-US" dirty="0" smtClean="0">
                <a:effectLst/>
              </a:rPr>
              <a:t>,</a:t>
            </a:r>
            <a:r>
              <a:rPr lang="en-US" dirty="0" smtClean="0"/>
              <a:t> </a:t>
            </a:r>
            <a:r>
              <a:rPr lang="en-US" dirty="0" err="1"/>
              <a:t>int</a:t>
            </a:r>
            <a:r>
              <a:rPr lang="en-US" dirty="0" smtClean="0"/>
              <a:t> </a:t>
            </a:r>
            <a:r>
              <a:rPr lang="en-US" dirty="0" smtClean="0">
                <a:effectLst/>
              </a:rPr>
              <a:t>root,</a:t>
            </a:r>
            <a:r>
              <a:rPr lang="en-US" dirty="0" smtClean="0"/>
              <a:t> </a:t>
            </a:r>
            <a:r>
              <a:rPr lang="en-US" dirty="0" err="1" smtClean="0">
                <a:effectLst/>
              </a:rPr>
              <a:t>MPI_Comm</a:t>
            </a:r>
            <a:r>
              <a:rPr lang="en-US" dirty="0" smtClean="0"/>
              <a:t> </a:t>
            </a:r>
            <a:r>
              <a:rPr lang="en-US" dirty="0" smtClean="0">
                <a:effectLst/>
              </a:rPr>
              <a:t>communicator);</a:t>
            </a:r>
            <a:endParaRPr lang="en-US" dirty="0"/>
          </a:p>
        </p:txBody>
      </p:sp>
    </p:spTree>
    <p:extLst>
      <p:ext uri="{BB962C8B-B14F-4D97-AF65-F5344CB8AC3E}">
        <p14:creationId xmlns:p14="http://schemas.microsoft.com/office/powerpoint/2010/main" val="16033111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Example: Root process generates random numbers and scatters it among multiple slaves</a:t>
            </a:r>
            <a:endParaRPr lang="en-US" sz="3000" dirty="0"/>
          </a:p>
        </p:txBody>
      </p:sp>
      <p:sp>
        <p:nvSpPr>
          <p:cNvPr id="3" name="Content Placeholder 2"/>
          <p:cNvSpPr>
            <a:spLocks noGrp="1"/>
          </p:cNvSpPr>
          <p:nvPr>
            <p:ph idx="1"/>
          </p:nvPr>
        </p:nvSpPr>
        <p:spPr/>
        <p:txBody>
          <a:bodyPr>
            <a:normAutofit/>
          </a:bodyPr>
          <a:lstStyle/>
          <a:p>
            <a:pPr marL="0" indent="0">
              <a:buNone/>
            </a:pPr>
            <a:r>
              <a:rPr lang="en-US" sz="2400" dirty="0" smtClean="0"/>
              <a:t>float </a:t>
            </a:r>
            <a:r>
              <a:rPr lang="en-US" sz="2400" dirty="0" err="1" smtClean="0"/>
              <a:t>create_rand_nums</a:t>
            </a:r>
            <a:r>
              <a:rPr lang="en-US" sz="2400" dirty="0" smtClean="0"/>
              <a:t>(</a:t>
            </a:r>
            <a:r>
              <a:rPr lang="en-US" sz="2400" dirty="0" err="1" smtClean="0"/>
              <a:t>int</a:t>
            </a:r>
            <a:r>
              <a:rPr lang="en-US" sz="2400" dirty="0" smtClean="0"/>
              <a:t>  n)</a:t>
            </a:r>
          </a:p>
          <a:p>
            <a:pPr marL="0" indent="0">
              <a:buNone/>
            </a:pPr>
            <a:r>
              <a:rPr lang="en-US" sz="2400" dirty="0"/>
              <a:t> </a:t>
            </a:r>
            <a:r>
              <a:rPr lang="en-US" sz="2400" dirty="0" smtClean="0"/>
              <a:t>                 {</a:t>
            </a:r>
          </a:p>
          <a:p>
            <a:pPr marL="0" indent="0">
              <a:buNone/>
            </a:pPr>
            <a:r>
              <a:rPr lang="en-US" sz="2400" dirty="0"/>
              <a:t> </a:t>
            </a:r>
            <a:r>
              <a:rPr lang="en-US" sz="2400" dirty="0" smtClean="0"/>
              <a:t>                  float *</a:t>
            </a:r>
            <a:r>
              <a:rPr lang="en-US" sz="2400" dirty="0" err="1" smtClean="0"/>
              <a:t>rnd</a:t>
            </a:r>
            <a:r>
              <a:rPr lang="en-US" sz="2400" dirty="0" smtClean="0"/>
              <a:t>=(float *) </a:t>
            </a:r>
            <a:r>
              <a:rPr lang="en-US" sz="2400" dirty="0" err="1" smtClean="0"/>
              <a:t>malloc</a:t>
            </a:r>
            <a:r>
              <a:rPr lang="en-US" sz="2400" dirty="0" smtClean="0"/>
              <a:t>(</a:t>
            </a:r>
            <a:r>
              <a:rPr lang="en-US" sz="2400" dirty="0" err="1" smtClean="0"/>
              <a:t>sizeof</a:t>
            </a:r>
            <a:r>
              <a:rPr lang="en-US" sz="2400" dirty="0" smtClean="0"/>
              <a:t>(float)*n);</a:t>
            </a:r>
          </a:p>
          <a:p>
            <a:pPr marL="0" indent="0">
              <a:buNone/>
            </a:pPr>
            <a:r>
              <a:rPr lang="en-US" sz="2400" dirty="0"/>
              <a:t> </a:t>
            </a:r>
            <a:r>
              <a:rPr lang="en-US" sz="2400" dirty="0" smtClean="0"/>
              <a:t>                for </a:t>
            </a:r>
            <a:r>
              <a:rPr lang="en-US" sz="2400" dirty="0" err="1" smtClean="0"/>
              <a:t>i</a:t>
            </a:r>
            <a:r>
              <a:rPr lang="en-US" sz="2400" dirty="0" smtClean="0"/>
              <a:t>= 0 to n</a:t>
            </a:r>
          </a:p>
          <a:p>
            <a:pPr marL="0" indent="0">
              <a:buNone/>
            </a:pPr>
            <a:r>
              <a:rPr lang="en-US" sz="2400" dirty="0"/>
              <a:t> </a:t>
            </a:r>
            <a:r>
              <a:rPr lang="en-US" sz="2400" dirty="0" smtClean="0"/>
              <a:t>                                     {</a:t>
            </a:r>
          </a:p>
          <a:p>
            <a:pPr marL="0" indent="0">
              <a:buNone/>
            </a:pPr>
            <a:r>
              <a:rPr lang="en-US" sz="2400" dirty="0" smtClean="0"/>
              <a:t>		</a:t>
            </a:r>
            <a:r>
              <a:rPr lang="en-US" sz="2400" dirty="0" err="1" smtClean="0"/>
              <a:t>rnd</a:t>
            </a:r>
            <a:r>
              <a:rPr lang="en-US" sz="2400" dirty="0" smtClean="0"/>
              <a:t>[</a:t>
            </a:r>
            <a:r>
              <a:rPr lang="en-US" sz="2400" dirty="0" err="1" smtClean="0"/>
              <a:t>i</a:t>
            </a:r>
            <a:r>
              <a:rPr lang="en-US" sz="2400" dirty="0" smtClean="0"/>
              <a:t>]=rand();</a:t>
            </a:r>
          </a:p>
          <a:p>
            <a:pPr marL="0" indent="0">
              <a:buNone/>
            </a:pPr>
            <a:r>
              <a:rPr lang="en-US" sz="2400" dirty="0" smtClean="0"/>
              <a:t>                                       }</a:t>
            </a:r>
          </a:p>
          <a:p>
            <a:pPr marL="0" indent="0">
              <a:buNone/>
            </a:pPr>
            <a:r>
              <a:rPr lang="en-US" sz="2400" dirty="0"/>
              <a:t>	</a:t>
            </a:r>
            <a:r>
              <a:rPr lang="en-US" sz="2400" dirty="0" smtClean="0"/>
              <a:t>return </a:t>
            </a:r>
            <a:r>
              <a:rPr lang="en-US" sz="2400" dirty="0" err="1" smtClean="0"/>
              <a:t>rnd</a:t>
            </a:r>
            <a:r>
              <a:rPr lang="en-US" sz="2400" dirty="0" smtClean="0"/>
              <a:t>;</a:t>
            </a:r>
            <a:endParaRPr lang="en-US" sz="2400" dirty="0"/>
          </a:p>
          <a:p>
            <a:pPr marL="0" indent="0">
              <a:buNone/>
            </a:pPr>
            <a:r>
              <a:rPr lang="en-US" sz="2400" dirty="0" smtClean="0"/>
              <a:t>                   }</a:t>
            </a:r>
          </a:p>
        </p:txBody>
      </p:sp>
    </p:spTree>
    <p:extLst>
      <p:ext uri="{BB962C8B-B14F-4D97-AF65-F5344CB8AC3E}">
        <p14:creationId xmlns:p14="http://schemas.microsoft.com/office/powerpoint/2010/main" val="15017063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457200" y="609600"/>
            <a:ext cx="8229600" cy="6019800"/>
          </a:xfrm>
        </p:spPr>
        <p:txBody>
          <a:bodyPr>
            <a:normAutofit fontScale="32500" lnSpcReduction="20000"/>
          </a:bodyPr>
          <a:lstStyle/>
          <a:p>
            <a:pPr marL="0" indent="0">
              <a:buNone/>
            </a:pPr>
            <a:r>
              <a:rPr lang="en-US" sz="6800" dirty="0"/>
              <a:t>Main()</a:t>
            </a:r>
          </a:p>
          <a:p>
            <a:pPr marL="0" indent="0">
              <a:buNone/>
            </a:pPr>
            <a:r>
              <a:rPr lang="en-US" sz="6800" dirty="0"/>
              <a:t>	{</a:t>
            </a:r>
          </a:p>
          <a:p>
            <a:pPr marL="0" indent="0">
              <a:buNone/>
            </a:pPr>
            <a:r>
              <a:rPr lang="en-US" sz="6800" dirty="0"/>
              <a:t>	….</a:t>
            </a:r>
          </a:p>
          <a:p>
            <a:pPr marL="0" indent="0">
              <a:buNone/>
            </a:pPr>
            <a:r>
              <a:rPr lang="en-US" sz="6800" dirty="0"/>
              <a:t>	</a:t>
            </a:r>
            <a:r>
              <a:rPr lang="en-US" sz="6800" dirty="0" err="1"/>
              <a:t>int</a:t>
            </a:r>
            <a:r>
              <a:rPr lang="en-US" sz="6800" dirty="0"/>
              <a:t> id;</a:t>
            </a:r>
          </a:p>
          <a:p>
            <a:pPr marL="0" indent="0">
              <a:buNone/>
            </a:pPr>
            <a:r>
              <a:rPr lang="en-US" sz="6800" dirty="0"/>
              <a:t>	 </a:t>
            </a:r>
            <a:r>
              <a:rPr lang="en-US" sz="6800" dirty="0" err="1"/>
              <a:t>int</a:t>
            </a:r>
            <a:r>
              <a:rPr lang="en-US" sz="6800" dirty="0"/>
              <a:t> p;</a:t>
            </a:r>
          </a:p>
          <a:p>
            <a:pPr marL="0" indent="0">
              <a:buNone/>
            </a:pPr>
            <a:r>
              <a:rPr lang="en-US" sz="6800" dirty="0"/>
              <a:t>	</a:t>
            </a:r>
            <a:r>
              <a:rPr lang="en-US" sz="6800" dirty="0" err="1"/>
              <a:t>MPI_Comm_rank</a:t>
            </a:r>
            <a:r>
              <a:rPr lang="en-US" sz="6800" dirty="0"/>
              <a:t>(MPI_COMM_WORLD, &amp;id);</a:t>
            </a:r>
          </a:p>
          <a:p>
            <a:pPr marL="0" indent="0">
              <a:buNone/>
            </a:pPr>
            <a:r>
              <a:rPr lang="en-US" sz="6800" dirty="0"/>
              <a:t>              	</a:t>
            </a:r>
            <a:r>
              <a:rPr lang="en-US" sz="6800" dirty="0" err="1"/>
              <a:t>MPI_Comm_size</a:t>
            </a:r>
            <a:r>
              <a:rPr lang="en-US" sz="6800" dirty="0"/>
              <a:t>(MPI_COMM_WORLD, &amp;p);</a:t>
            </a:r>
          </a:p>
          <a:p>
            <a:pPr marL="0" indent="0">
              <a:buNone/>
            </a:pPr>
            <a:r>
              <a:rPr lang="en-US" sz="6800" dirty="0"/>
              <a:t>                      float *</a:t>
            </a:r>
            <a:r>
              <a:rPr lang="en-US" sz="6800" dirty="0" err="1"/>
              <a:t>rand_nums</a:t>
            </a:r>
            <a:r>
              <a:rPr lang="en-US" sz="6800" dirty="0"/>
              <a:t> = NULL;</a:t>
            </a:r>
          </a:p>
          <a:p>
            <a:pPr marL="0" indent="0">
              <a:buNone/>
            </a:pPr>
            <a:r>
              <a:rPr lang="en-US" sz="6800" dirty="0"/>
              <a:t>                         if (id== 0) {</a:t>
            </a:r>
          </a:p>
          <a:p>
            <a:pPr marL="0" indent="0">
              <a:buNone/>
            </a:pPr>
            <a:r>
              <a:rPr lang="en-US" sz="6800" dirty="0"/>
              <a:t>		    </a:t>
            </a:r>
            <a:r>
              <a:rPr lang="en-US" sz="6800" dirty="0" err="1"/>
              <a:t>rand_nums</a:t>
            </a:r>
            <a:r>
              <a:rPr lang="en-US" sz="6800" dirty="0"/>
              <a:t> = </a:t>
            </a:r>
            <a:r>
              <a:rPr lang="en-US" sz="6800" dirty="0" err="1"/>
              <a:t>create_rand_nums</a:t>
            </a:r>
            <a:r>
              <a:rPr lang="en-US" sz="6800" dirty="0"/>
              <a:t>(</a:t>
            </a:r>
            <a:r>
              <a:rPr lang="en-US" sz="6800" dirty="0" err="1"/>
              <a:t>int</a:t>
            </a:r>
            <a:r>
              <a:rPr lang="en-US" sz="6800" dirty="0"/>
              <a:t>  *p);</a:t>
            </a:r>
          </a:p>
          <a:p>
            <a:pPr marL="0" indent="0">
              <a:buNone/>
            </a:pPr>
            <a:r>
              <a:rPr lang="en-US" sz="6800" dirty="0"/>
              <a:t>		  }</a:t>
            </a:r>
          </a:p>
          <a:p>
            <a:pPr marL="0" indent="0">
              <a:buNone/>
            </a:pPr>
            <a:r>
              <a:rPr lang="en-US" sz="6800" dirty="0"/>
              <a:t>	float *</a:t>
            </a:r>
            <a:r>
              <a:rPr lang="en-US" sz="6800" dirty="0" err="1"/>
              <a:t>sub_rand_nums</a:t>
            </a:r>
            <a:r>
              <a:rPr lang="en-US" sz="6800" dirty="0"/>
              <a:t> = (float *)</a:t>
            </a:r>
            <a:r>
              <a:rPr lang="en-US" sz="6800" dirty="0" err="1"/>
              <a:t>malloc</a:t>
            </a:r>
            <a:r>
              <a:rPr lang="en-US" sz="6800" dirty="0"/>
              <a:t>(</a:t>
            </a:r>
            <a:r>
              <a:rPr lang="en-US" sz="6800" dirty="0" err="1"/>
              <a:t>sizeof</a:t>
            </a:r>
            <a:r>
              <a:rPr lang="en-US" sz="6800" dirty="0"/>
              <a:t>(float) * p);</a:t>
            </a:r>
          </a:p>
          <a:p>
            <a:pPr marL="0" indent="0">
              <a:buNone/>
            </a:pPr>
            <a:r>
              <a:rPr lang="en-US" sz="6800" dirty="0"/>
              <a:t>                         </a:t>
            </a:r>
            <a:r>
              <a:rPr lang="en-US" sz="6800" dirty="0" err="1"/>
              <a:t>MPI_Scatter</a:t>
            </a:r>
            <a:r>
              <a:rPr lang="en-US" sz="6800" dirty="0"/>
              <a:t>(</a:t>
            </a:r>
            <a:r>
              <a:rPr lang="en-US" sz="6800" dirty="0" err="1"/>
              <a:t>rand_nums</a:t>
            </a:r>
            <a:r>
              <a:rPr lang="en-US" sz="6800" dirty="0"/>
              <a:t>, </a:t>
            </a:r>
            <a:r>
              <a:rPr lang="en-US" sz="6800" dirty="0" err="1"/>
              <a:t>num_elements_per_proc</a:t>
            </a:r>
            <a:r>
              <a:rPr lang="en-US" sz="6800" dirty="0"/>
              <a:t>, MPI_FLOAT, </a:t>
            </a:r>
            <a:r>
              <a:rPr lang="en-US" sz="6800" dirty="0" err="1"/>
              <a:t>sub_rand_nums</a:t>
            </a:r>
            <a:r>
              <a:rPr lang="en-US" sz="6800" dirty="0"/>
              <a:t>, 1, MPI_FLOAT, 0, 	MPI_COMM_WORLD);</a:t>
            </a:r>
          </a:p>
          <a:p>
            <a:pPr marL="0" indent="0">
              <a:buNone/>
            </a:pPr>
            <a:r>
              <a:rPr lang="en-US" sz="6800" dirty="0"/>
              <a:t>                           …..</a:t>
            </a:r>
          </a:p>
          <a:p>
            <a:pPr marL="0" indent="0">
              <a:buNone/>
            </a:pPr>
            <a:r>
              <a:rPr lang="en-US" sz="6800" dirty="0"/>
              <a:t>                         }</a:t>
            </a:r>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8003308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MPI_Gather</a:t>
            </a:r>
            <a:endParaRPr lang="en-US" dirty="0"/>
          </a:p>
        </p:txBody>
      </p:sp>
      <p:sp>
        <p:nvSpPr>
          <p:cNvPr id="3" name="Content Placeholder 2"/>
          <p:cNvSpPr>
            <a:spLocks noGrp="1"/>
          </p:cNvSpPr>
          <p:nvPr>
            <p:ph idx="1"/>
          </p:nvPr>
        </p:nvSpPr>
        <p:spPr/>
        <p:txBody>
          <a:bodyPr/>
          <a:lstStyle/>
          <a:p>
            <a:r>
              <a:rPr lang="en-US" dirty="0" err="1" smtClean="0">
                <a:effectLst/>
              </a:rPr>
              <a:t>MPI_Gather</a:t>
            </a:r>
            <a:r>
              <a:rPr lang="en-US" dirty="0" smtClean="0">
                <a:effectLst/>
              </a:rPr>
              <a:t>(</a:t>
            </a:r>
            <a:r>
              <a:rPr lang="en-US" dirty="0" smtClean="0"/>
              <a:t> </a:t>
            </a:r>
            <a:r>
              <a:rPr lang="en-US" dirty="0"/>
              <a:t>void*</a:t>
            </a:r>
            <a:r>
              <a:rPr lang="en-US" dirty="0" smtClean="0"/>
              <a:t> </a:t>
            </a:r>
            <a:r>
              <a:rPr lang="en-US" dirty="0" err="1" smtClean="0">
                <a:effectLst/>
              </a:rPr>
              <a:t>send_data</a:t>
            </a:r>
            <a:r>
              <a:rPr lang="en-US" dirty="0" smtClean="0">
                <a:effectLst/>
              </a:rPr>
              <a:t>,</a:t>
            </a:r>
            <a:r>
              <a:rPr lang="en-US" dirty="0" smtClean="0"/>
              <a:t> </a:t>
            </a:r>
            <a:r>
              <a:rPr lang="en-US" dirty="0" err="1"/>
              <a:t>int</a:t>
            </a:r>
            <a:r>
              <a:rPr lang="en-US" dirty="0" smtClean="0"/>
              <a:t> </a:t>
            </a:r>
            <a:r>
              <a:rPr lang="en-US" dirty="0" err="1" smtClean="0">
                <a:effectLst/>
              </a:rPr>
              <a:t>send_count</a:t>
            </a:r>
            <a:r>
              <a:rPr lang="en-US" dirty="0" smtClean="0">
                <a:effectLst/>
              </a:rPr>
              <a:t>,</a:t>
            </a:r>
            <a:r>
              <a:rPr lang="en-US" dirty="0" smtClean="0"/>
              <a:t> </a:t>
            </a:r>
            <a:r>
              <a:rPr lang="en-US" dirty="0" err="1" smtClean="0">
                <a:effectLst/>
              </a:rPr>
              <a:t>MPI_Datatype</a:t>
            </a:r>
            <a:r>
              <a:rPr lang="en-US" dirty="0" smtClean="0"/>
              <a:t> </a:t>
            </a:r>
            <a:r>
              <a:rPr lang="en-US" dirty="0" err="1" smtClean="0">
                <a:effectLst/>
              </a:rPr>
              <a:t>send_datatype</a:t>
            </a:r>
            <a:r>
              <a:rPr lang="en-US" dirty="0" smtClean="0">
                <a:effectLst/>
              </a:rPr>
              <a:t>,</a:t>
            </a:r>
            <a:r>
              <a:rPr lang="en-US" dirty="0" smtClean="0"/>
              <a:t> </a:t>
            </a:r>
            <a:r>
              <a:rPr lang="en-US" dirty="0"/>
              <a:t>void*</a:t>
            </a:r>
            <a:r>
              <a:rPr lang="en-US" dirty="0" smtClean="0"/>
              <a:t> </a:t>
            </a:r>
            <a:r>
              <a:rPr lang="en-US" dirty="0" err="1" smtClean="0">
                <a:effectLst/>
              </a:rPr>
              <a:t>recv_data</a:t>
            </a:r>
            <a:r>
              <a:rPr lang="en-US" dirty="0" smtClean="0">
                <a:effectLst/>
              </a:rPr>
              <a:t>,</a:t>
            </a:r>
            <a:r>
              <a:rPr lang="en-US" dirty="0" smtClean="0"/>
              <a:t> </a:t>
            </a:r>
            <a:r>
              <a:rPr lang="en-US" dirty="0" err="1"/>
              <a:t>int</a:t>
            </a:r>
            <a:r>
              <a:rPr lang="en-US" dirty="0" smtClean="0"/>
              <a:t> </a:t>
            </a:r>
            <a:r>
              <a:rPr lang="en-US" dirty="0" err="1" smtClean="0">
                <a:effectLst/>
              </a:rPr>
              <a:t>recv_count</a:t>
            </a:r>
            <a:r>
              <a:rPr lang="en-US" dirty="0" smtClean="0">
                <a:effectLst/>
              </a:rPr>
              <a:t>,</a:t>
            </a:r>
            <a:r>
              <a:rPr lang="en-US" dirty="0" smtClean="0"/>
              <a:t> </a:t>
            </a:r>
            <a:r>
              <a:rPr lang="en-US" dirty="0" err="1" smtClean="0">
                <a:effectLst/>
              </a:rPr>
              <a:t>MPI_Datatype</a:t>
            </a:r>
            <a:r>
              <a:rPr lang="en-US" dirty="0" smtClean="0"/>
              <a:t> </a:t>
            </a:r>
            <a:r>
              <a:rPr lang="en-US" dirty="0" err="1" smtClean="0">
                <a:effectLst/>
              </a:rPr>
              <a:t>recv_datatype</a:t>
            </a:r>
            <a:r>
              <a:rPr lang="en-US" dirty="0" smtClean="0">
                <a:effectLst/>
              </a:rPr>
              <a:t>,</a:t>
            </a:r>
            <a:r>
              <a:rPr lang="en-US" dirty="0" smtClean="0"/>
              <a:t> </a:t>
            </a:r>
            <a:r>
              <a:rPr lang="en-US" dirty="0" err="1"/>
              <a:t>int</a:t>
            </a:r>
            <a:r>
              <a:rPr lang="en-US" dirty="0" smtClean="0"/>
              <a:t> </a:t>
            </a:r>
            <a:r>
              <a:rPr lang="en-US" dirty="0" smtClean="0">
                <a:effectLst/>
              </a:rPr>
              <a:t>root,</a:t>
            </a:r>
            <a:r>
              <a:rPr lang="en-US" dirty="0" smtClean="0"/>
              <a:t> </a:t>
            </a:r>
            <a:r>
              <a:rPr lang="en-US" dirty="0" err="1" smtClean="0">
                <a:effectLst/>
              </a:rPr>
              <a:t>MPI_Comm</a:t>
            </a:r>
            <a:r>
              <a:rPr lang="en-US" dirty="0" smtClean="0"/>
              <a:t> </a:t>
            </a:r>
            <a:r>
              <a:rPr lang="en-US" dirty="0" smtClean="0">
                <a:effectLst/>
              </a:rPr>
              <a:t>communicator);</a:t>
            </a:r>
            <a:endParaRPr lang="en-US" dirty="0"/>
          </a:p>
        </p:txBody>
      </p:sp>
    </p:spTree>
    <p:extLst>
      <p:ext uri="{BB962C8B-B14F-4D97-AF65-F5344CB8AC3E}">
        <p14:creationId xmlns:p14="http://schemas.microsoft.com/office/powerpoint/2010/main" val="23592886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MPI_AllGather</a:t>
            </a:r>
            <a:endParaRPr lang="en-US" dirty="0"/>
          </a:p>
        </p:txBody>
      </p:sp>
      <p:sp>
        <p:nvSpPr>
          <p:cNvPr id="3" name="Content Placeholder 2"/>
          <p:cNvSpPr>
            <a:spLocks noGrp="1"/>
          </p:cNvSpPr>
          <p:nvPr>
            <p:ph idx="1"/>
          </p:nvPr>
        </p:nvSpPr>
        <p:spPr/>
        <p:txBody>
          <a:bodyPr/>
          <a:lstStyle/>
          <a:p>
            <a:r>
              <a:rPr lang="en-US" dirty="0" smtClean="0"/>
              <a:t>It is </a:t>
            </a:r>
            <a:r>
              <a:rPr lang="en-US" dirty="0" err="1" smtClean="0"/>
              <a:t>MPI_Gather</a:t>
            </a:r>
            <a:r>
              <a:rPr lang="en-US" dirty="0" smtClean="0"/>
              <a:t> followed by </a:t>
            </a:r>
            <a:r>
              <a:rPr lang="en-US" smtClean="0"/>
              <a:t>MPI_Bcast</a:t>
            </a:r>
            <a:endParaRPr lang="en-US" dirty="0"/>
          </a:p>
        </p:txBody>
      </p:sp>
    </p:spTree>
    <p:extLst>
      <p:ext uri="{BB962C8B-B14F-4D97-AF65-F5344CB8AC3E}">
        <p14:creationId xmlns:p14="http://schemas.microsoft.com/office/powerpoint/2010/main" val="36458609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2200"/>
            <a:ext cx="7772400" cy="1362075"/>
          </a:xfrm>
        </p:spPr>
        <p:txBody>
          <a:bodyPr/>
          <a:lstStyle/>
          <a:p>
            <a:pPr algn="ctr"/>
            <a:r>
              <a:rPr lang="en-US" dirty="0"/>
              <a:t>Case Study (RPC and Java RMI)</a:t>
            </a:r>
            <a:br>
              <a:rPr lang="en-US" dirty="0"/>
            </a:b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7761967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a:t>
            </a:r>
            <a:endParaRPr lang="en-US" dirty="0"/>
          </a:p>
        </p:txBody>
      </p:sp>
      <p:sp>
        <p:nvSpPr>
          <p:cNvPr id="3" name="Content Placeholder 2"/>
          <p:cNvSpPr>
            <a:spLocks noGrp="1"/>
          </p:cNvSpPr>
          <p:nvPr>
            <p:ph idx="1"/>
          </p:nvPr>
        </p:nvSpPr>
        <p:spPr/>
        <p:txBody>
          <a:bodyPr/>
          <a:lstStyle/>
          <a:p>
            <a:pPr algn="just"/>
            <a:r>
              <a:rPr lang="en-US" dirty="0"/>
              <a:t>The </a:t>
            </a:r>
            <a:r>
              <a:rPr lang="en-US" b="1" dirty="0"/>
              <a:t>RMI</a:t>
            </a:r>
            <a:r>
              <a:rPr lang="en-US" dirty="0"/>
              <a:t> (Remote Method Invocation) is an API that provides a mechanism to create distributed application in java</a:t>
            </a:r>
            <a:r>
              <a:rPr lang="en-US" dirty="0" smtClean="0"/>
              <a:t>.</a:t>
            </a:r>
          </a:p>
          <a:p>
            <a:pPr algn="just"/>
            <a:r>
              <a:rPr lang="en-US" dirty="0"/>
              <a:t>The RMI allows an object to invoke methods on an object running in another JVM</a:t>
            </a:r>
            <a:r>
              <a:rPr lang="en-US" dirty="0" smtClean="0"/>
              <a:t>.</a:t>
            </a:r>
          </a:p>
          <a:p>
            <a:pPr algn="just"/>
            <a:r>
              <a:rPr lang="en-US" dirty="0"/>
              <a:t>The RMI provides remote communication between the applications using two objects </a:t>
            </a:r>
            <a:r>
              <a:rPr lang="en-US" i="1" dirty="0"/>
              <a:t>stub</a:t>
            </a:r>
            <a:r>
              <a:rPr lang="en-US" dirty="0"/>
              <a:t> and </a:t>
            </a:r>
            <a:r>
              <a:rPr lang="en-US" i="1" dirty="0"/>
              <a:t>skeleton</a:t>
            </a:r>
            <a:r>
              <a:rPr lang="en-US" dirty="0"/>
              <a:t>.</a:t>
            </a:r>
          </a:p>
        </p:txBody>
      </p:sp>
    </p:spTree>
    <p:extLst>
      <p:ext uri="{BB962C8B-B14F-4D97-AF65-F5344CB8AC3E}">
        <p14:creationId xmlns:p14="http://schemas.microsoft.com/office/powerpoint/2010/main" val="892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Generic Components of Distributed System</a:t>
            </a:r>
            <a:endParaRPr lang="en-US" dirty="0"/>
          </a:p>
        </p:txBody>
      </p:sp>
      <p:sp>
        <p:nvSpPr>
          <p:cNvPr id="3" name="Content Placeholder 2"/>
          <p:cNvSpPr>
            <a:spLocks noGrp="1"/>
          </p:cNvSpPr>
          <p:nvPr>
            <p:ph idx="1"/>
          </p:nvPr>
        </p:nvSpPr>
        <p:spPr/>
        <p:txBody>
          <a:bodyPr/>
          <a:lstStyle/>
          <a:p>
            <a:r>
              <a:rPr lang="en-US" dirty="0" smtClean="0"/>
              <a:t>Computing </a:t>
            </a:r>
            <a:r>
              <a:rPr lang="en-US" smtClean="0"/>
              <a:t>system </a:t>
            </a:r>
            <a:endParaRPr lang="en-US" dirty="0" smtClean="0"/>
          </a:p>
          <a:p>
            <a:pPr lvl="1"/>
            <a:r>
              <a:rPr lang="en-US" dirty="0" smtClean="0"/>
              <a:t>Mostly </a:t>
            </a:r>
            <a:r>
              <a:rPr lang="en-US" dirty="0"/>
              <a:t>heterogeneous </a:t>
            </a:r>
          </a:p>
          <a:p>
            <a:pPr lvl="1"/>
            <a:r>
              <a:rPr lang="en-US" dirty="0" smtClean="0"/>
              <a:t>Multicore, general purpose / embedded processing, SIMD or MIMD</a:t>
            </a:r>
            <a:endParaRPr lang="en-US" dirty="0"/>
          </a:p>
          <a:p>
            <a:r>
              <a:rPr lang="en-US" dirty="0" smtClean="0"/>
              <a:t>Communication</a:t>
            </a:r>
          </a:p>
          <a:p>
            <a:pPr lvl="1"/>
            <a:r>
              <a:rPr lang="en-US" dirty="0" smtClean="0"/>
              <a:t>LAN, Internet</a:t>
            </a:r>
          </a:p>
          <a:p>
            <a:pPr lvl="1"/>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303353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a:t>A </a:t>
            </a:r>
            <a:r>
              <a:rPr lang="en-US" b="1" dirty="0"/>
              <a:t>remote object</a:t>
            </a:r>
            <a:r>
              <a:rPr lang="en-US" dirty="0"/>
              <a:t> is an object whose method can be invoked from another JVM</a:t>
            </a:r>
            <a:r>
              <a:rPr lang="en-US" dirty="0" smtClean="0"/>
              <a:t>.</a:t>
            </a:r>
          </a:p>
          <a:p>
            <a:r>
              <a:rPr lang="en-US" dirty="0"/>
              <a:t>stub</a:t>
            </a:r>
          </a:p>
          <a:p>
            <a:pPr lvl="1"/>
            <a:r>
              <a:rPr lang="en-US" dirty="0"/>
              <a:t>The stub is an object, acts as a gateway for the client side. </a:t>
            </a:r>
            <a:endParaRPr lang="en-US" dirty="0" smtClean="0"/>
          </a:p>
          <a:p>
            <a:pPr lvl="1"/>
            <a:r>
              <a:rPr lang="en-US" dirty="0" smtClean="0"/>
              <a:t>All </a:t>
            </a:r>
            <a:r>
              <a:rPr lang="en-US" dirty="0"/>
              <a:t>the outgoing requests are routed through it. </a:t>
            </a:r>
            <a:endParaRPr lang="en-US" dirty="0" smtClean="0"/>
          </a:p>
          <a:p>
            <a:pPr lvl="1"/>
            <a:r>
              <a:rPr lang="en-US" dirty="0" smtClean="0"/>
              <a:t>It </a:t>
            </a:r>
            <a:r>
              <a:rPr lang="en-US" dirty="0"/>
              <a:t>resides at the client side and represents the remote object. </a:t>
            </a:r>
          </a:p>
        </p:txBody>
      </p:sp>
    </p:spTree>
    <p:extLst>
      <p:ext uri="{BB962C8B-B14F-4D97-AF65-F5344CB8AC3E}">
        <p14:creationId xmlns:p14="http://schemas.microsoft.com/office/powerpoint/2010/main" val="16729880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600" dirty="0" smtClean="0"/>
              <a:t>What happens when </a:t>
            </a:r>
            <a:r>
              <a:rPr lang="en-US" sz="3600" dirty="0"/>
              <a:t>the caller invokes method on the stub </a:t>
            </a:r>
            <a:r>
              <a:rPr lang="en-US" sz="3600" dirty="0" smtClean="0"/>
              <a:t>object?</a:t>
            </a:r>
            <a:endParaRPr lang="en-US" sz="3600" dirty="0"/>
          </a:p>
        </p:txBody>
      </p:sp>
      <p:sp>
        <p:nvSpPr>
          <p:cNvPr id="3" name="Content Placeholder 2"/>
          <p:cNvSpPr>
            <a:spLocks noGrp="1"/>
          </p:cNvSpPr>
          <p:nvPr>
            <p:ph idx="1"/>
          </p:nvPr>
        </p:nvSpPr>
        <p:spPr/>
        <p:txBody>
          <a:bodyPr>
            <a:normAutofit lnSpcReduction="10000"/>
          </a:bodyPr>
          <a:lstStyle/>
          <a:p>
            <a:pPr algn="just"/>
            <a:r>
              <a:rPr lang="en-US" dirty="0"/>
              <a:t>It initiates a connection with remote Virtual Machine (JVM),</a:t>
            </a:r>
          </a:p>
          <a:p>
            <a:pPr algn="just"/>
            <a:r>
              <a:rPr lang="en-US" dirty="0"/>
              <a:t>It writes and transmits (marshals) the parameters to the remote Virtual Machine (JVM),</a:t>
            </a:r>
          </a:p>
          <a:p>
            <a:pPr algn="just"/>
            <a:r>
              <a:rPr lang="en-US" dirty="0"/>
              <a:t>It waits for the result</a:t>
            </a:r>
          </a:p>
          <a:p>
            <a:pPr algn="just"/>
            <a:r>
              <a:rPr lang="en-US" dirty="0"/>
              <a:t>It reads (</a:t>
            </a:r>
            <a:r>
              <a:rPr lang="en-US" dirty="0" err="1"/>
              <a:t>unmarshals</a:t>
            </a:r>
            <a:r>
              <a:rPr lang="en-US" dirty="0"/>
              <a:t>) the return value or exception, and</a:t>
            </a:r>
          </a:p>
          <a:p>
            <a:pPr algn="just"/>
            <a:r>
              <a:rPr lang="en-US" dirty="0"/>
              <a:t>It finally, returns the value to the caller.</a:t>
            </a:r>
          </a:p>
          <a:p>
            <a:pPr algn="just"/>
            <a:endParaRPr lang="en-US" dirty="0"/>
          </a:p>
        </p:txBody>
      </p:sp>
    </p:spTree>
    <p:extLst>
      <p:ext uri="{BB962C8B-B14F-4D97-AF65-F5344CB8AC3E}">
        <p14:creationId xmlns:p14="http://schemas.microsoft.com/office/powerpoint/2010/main" val="41335022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skeleton</a:t>
            </a:r>
            <a:br>
              <a:rPr lang="en-US" dirty="0"/>
            </a:b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a:t>The skeleton is an object, acts as a gateway for the server side object. </a:t>
            </a:r>
            <a:endParaRPr lang="en-US" dirty="0" smtClean="0"/>
          </a:p>
          <a:p>
            <a:r>
              <a:rPr lang="en-US" dirty="0" smtClean="0"/>
              <a:t>All </a:t>
            </a:r>
            <a:r>
              <a:rPr lang="en-US" dirty="0"/>
              <a:t>the incoming requests are routed through it. </a:t>
            </a:r>
          </a:p>
        </p:txBody>
      </p:sp>
    </p:spTree>
    <p:extLst>
      <p:ext uri="{BB962C8B-B14F-4D97-AF65-F5344CB8AC3E}">
        <p14:creationId xmlns:p14="http://schemas.microsoft.com/office/powerpoint/2010/main" val="16889014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086600" cy="1143000"/>
          </a:xfrm>
        </p:spPr>
        <p:txBody>
          <a:bodyPr>
            <a:noAutofit/>
          </a:bodyPr>
          <a:lstStyle/>
          <a:p>
            <a:pPr algn="l"/>
            <a:r>
              <a:rPr lang="en-US" sz="3500" dirty="0" smtClean="0"/>
              <a:t>Upon receiving the incoming request</a:t>
            </a:r>
            <a:r>
              <a:rPr lang="en-US" sz="3500" dirty="0" smtClean="0">
                <a:solidFill>
                  <a:srgbClr val="FF0000"/>
                </a:solidFill>
              </a:rPr>
              <a:t/>
            </a:r>
            <a:br>
              <a:rPr lang="en-US" sz="3500" dirty="0" smtClean="0">
                <a:solidFill>
                  <a:srgbClr val="FF0000"/>
                </a:solidFill>
              </a:rPr>
            </a:br>
            <a:endParaRPr lang="en-US" sz="3500" dirty="0">
              <a:solidFill>
                <a:srgbClr val="FF0000"/>
              </a:solidFill>
            </a:endParaRPr>
          </a:p>
        </p:txBody>
      </p:sp>
      <p:sp>
        <p:nvSpPr>
          <p:cNvPr id="3" name="Content Placeholder 2"/>
          <p:cNvSpPr>
            <a:spLocks noGrp="1"/>
          </p:cNvSpPr>
          <p:nvPr>
            <p:ph idx="1"/>
          </p:nvPr>
        </p:nvSpPr>
        <p:spPr>
          <a:xfrm>
            <a:off x="381000" y="1524000"/>
            <a:ext cx="8229600" cy="4830763"/>
          </a:xfrm>
        </p:spPr>
        <p:txBody>
          <a:bodyPr/>
          <a:lstStyle/>
          <a:p>
            <a:r>
              <a:rPr lang="en-US" dirty="0"/>
              <a:t>It reads the parameter for the remote method</a:t>
            </a:r>
          </a:p>
          <a:p>
            <a:r>
              <a:rPr lang="en-US" dirty="0"/>
              <a:t>It invokes the method on the actual remote object, and</a:t>
            </a:r>
          </a:p>
          <a:p>
            <a:r>
              <a:rPr lang="en-US" dirty="0"/>
              <a:t>It writes and transmits (marshals) the result to the caller.</a:t>
            </a:r>
          </a:p>
          <a:p>
            <a:endParaRPr lang="en-US" dirty="0"/>
          </a:p>
        </p:txBody>
      </p:sp>
    </p:spTree>
    <p:extLst>
      <p:ext uri="{BB962C8B-B14F-4D97-AF65-F5344CB8AC3E}">
        <p14:creationId xmlns:p14="http://schemas.microsoft.com/office/powerpoint/2010/main" val="20354436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endParaRPr lang="en-US"/>
          </a:p>
        </p:txBody>
      </p:sp>
      <p:pic>
        <p:nvPicPr>
          <p:cNvPr id="1026" name="Picture 2" descr="stub and skeleton in R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9248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6541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pPr algn="l"/>
            <a:r>
              <a:rPr lang="en-US" dirty="0" smtClean="0"/>
              <a:t>D</a:t>
            </a:r>
            <a:r>
              <a:rPr lang="en-US" dirty="0"/>
              <a:t>istributed applications Requirements</a:t>
            </a:r>
            <a:br>
              <a:rPr lang="en-US" dirty="0"/>
            </a:br>
            <a:endParaRPr lang="en-US" dirty="0"/>
          </a:p>
        </p:txBody>
      </p:sp>
      <p:sp>
        <p:nvSpPr>
          <p:cNvPr id="3" name="Content Placeholder 2"/>
          <p:cNvSpPr>
            <a:spLocks noGrp="1"/>
          </p:cNvSpPr>
          <p:nvPr>
            <p:ph idx="1"/>
          </p:nvPr>
        </p:nvSpPr>
        <p:spPr>
          <a:xfrm>
            <a:off x="457200" y="1219200"/>
            <a:ext cx="8229600" cy="5562600"/>
          </a:xfrm>
        </p:spPr>
        <p:txBody>
          <a:bodyPr>
            <a:noAutofit/>
          </a:bodyPr>
          <a:lstStyle/>
          <a:p>
            <a:r>
              <a:rPr lang="en-US" dirty="0"/>
              <a:t>If any application performs these tasks, it can be distributed </a:t>
            </a:r>
            <a:r>
              <a:rPr lang="en-US" dirty="0" smtClean="0"/>
              <a:t>application.</a:t>
            </a:r>
            <a:endParaRPr lang="en-US" dirty="0"/>
          </a:p>
          <a:p>
            <a:pPr lvl="1"/>
            <a:r>
              <a:rPr lang="en-US" dirty="0" smtClean="0"/>
              <a:t>The </a:t>
            </a:r>
            <a:r>
              <a:rPr lang="en-US" dirty="0"/>
              <a:t>application need to locate the remote method</a:t>
            </a:r>
          </a:p>
          <a:p>
            <a:pPr lvl="1"/>
            <a:r>
              <a:rPr lang="en-US" dirty="0"/>
              <a:t>It need to provide the communication with the remote objects, and</a:t>
            </a:r>
          </a:p>
          <a:p>
            <a:pPr lvl="1"/>
            <a:r>
              <a:rPr lang="en-US" dirty="0"/>
              <a:t>The application need to load the class definitions for the objects.</a:t>
            </a:r>
          </a:p>
          <a:p>
            <a:r>
              <a:rPr lang="en-US" dirty="0">
                <a:solidFill>
                  <a:srgbClr val="FF0000"/>
                </a:solidFill>
              </a:rPr>
              <a:t>The RMI application have all these features, so it is called the distributed application</a:t>
            </a:r>
            <a:r>
              <a:rPr lang="en-US" dirty="0"/>
              <a:t>.</a:t>
            </a:r>
          </a:p>
          <a:p>
            <a:endParaRPr lang="en-US" dirty="0"/>
          </a:p>
        </p:txBody>
      </p:sp>
    </p:spTree>
    <p:extLst>
      <p:ext uri="{BB962C8B-B14F-4D97-AF65-F5344CB8AC3E}">
        <p14:creationId xmlns:p14="http://schemas.microsoft.com/office/powerpoint/2010/main" val="17072952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solidFill>
                  <a:srgbClr val="FF0000"/>
                </a:solidFill>
              </a:rPr>
              <a:t>Java RMI </a:t>
            </a:r>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609600"/>
            <a:ext cx="8458200" cy="6019800"/>
          </a:xfrm>
        </p:spPr>
        <p:txBody>
          <a:bodyPr>
            <a:noAutofit/>
          </a:bodyPr>
          <a:lstStyle/>
          <a:p>
            <a:r>
              <a:rPr lang="en-US" sz="3600" dirty="0"/>
              <a:t>6 steps to write the RMI </a:t>
            </a:r>
            <a:r>
              <a:rPr lang="en-US" sz="3600" dirty="0" smtClean="0"/>
              <a:t>program</a:t>
            </a:r>
            <a:endParaRPr lang="en-US" sz="3600" dirty="0"/>
          </a:p>
          <a:p>
            <a:pPr lvl="1"/>
            <a:r>
              <a:rPr lang="en-US" sz="3200" dirty="0"/>
              <a:t>Create the remote interface</a:t>
            </a:r>
          </a:p>
          <a:p>
            <a:pPr lvl="1"/>
            <a:r>
              <a:rPr lang="en-US" sz="3200" dirty="0"/>
              <a:t>Provide the implementation of the remote interface</a:t>
            </a:r>
          </a:p>
          <a:p>
            <a:pPr lvl="1"/>
            <a:r>
              <a:rPr lang="en-US" sz="3200" dirty="0"/>
              <a:t>Compile the implementation class and create the stub and skeleton objects using the </a:t>
            </a:r>
            <a:r>
              <a:rPr lang="en-US" sz="3200" dirty="0" err="1"/>
              <a:t>rmic</a:t>
            </a:r>
            <a:r>
              <a:rPr lang="en-US" sz="3200" dirty="0"/>
              <a:t> tool</a:t>
            </a:r>
          </a:p>
          <a:p>
            <a:pPr lvl="1"/>
            <a:r>
              <a:rPr lang="en-US" sz="3200" dirty="0"/>
              <a:t>Start the registry service by </a:t>
            </a:r>
            <a:r>
              <a:rPr lang="en-US" sz="3200" dirty="0" err="1"/>
              <a:t>rmiregistry</a:t>
            </a:r>
            <a:r>
              <a:rPr lang="en-US" sz="3200" dirty="0"/>
              <a:t> tool</a:t>
            </a:r>
          </a:p>
          <a:p>
            <a:pPr lvl="1"/>
            <a:r>
              <a:rPr lang="en-US" sz="3200" dirty="0"/>
              <a:t>Create and start the remote application</a:t>
            </a:r>
          </a:p>
          <a:p>
            <a:pPr lvl="1"/>
            <a:r>
              <a:rPr lang="en-US" sz="3200" dirty="0"/>
              <a:t>Create and start the client application</a:t>
            </a:r>
          </a:p>
          <a:p>
            <a:pPr lvl="1"/>
            <a:endParaRPr lang="en-US" sz="3200" dirty="0"/>
          </a:p>
        </p:txBody>
      </p:sp>
    </p:spTree>
    <p:extLst>
      <p:ext uri="{BB962C8B-B14F-4D97-AF65-F5344CB8AC3E}">
        <p14:creationId xmlns:p14="http://schemas.microsoft.com/office/powerpoint/2010/main" val="22942107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59162"/>
          </a:xfrm>
        </p:spPr>
        <p:txBody>
          <a:bodyPr>
            <a:noAutofit/>
          </a:bodyPr>
          <a:lstStyle/>
          <a:p>
            <a:pPr marL="457200" indent="-457200" algn="just">
              <a:buFont typeface="Arial" panose="020B0604020202020204" pitchFamily="34" charset="0"/>
              <a:buChar char="•"/>
            </a:pPr>
            <a:r>
              <a:rPr lang="en-US" sz="2800" dirty="0">
                <a:latin typeface="+mn-lt"/>
              </a:rPr>
              <a:t>The client application need only two files, remote interface and client application. </a:t>
            </a:r>
            <a:br>
              <a:rPr lang="en-US" sz="2800" dirty="0">
                <a:latin typeface="+mn-lt"/>
              </a:rPr>
            </a:br>
            <a:r>
              <a:rPr lang="en-US" sz="2800" dirty="0" smtClean="0">
                <a:latin typeface="+mn-lt"/>
              </a:rPr>
              <a:t>In </a:t>
            </a:r>
            <a:r>
              <a:rPr lang="en-US" sz="2800" dirty="0">
                <a:latin typeface="+mn-lt"/>
              </a:rPr>
              <a:t>the </a:t>
            </a:r>
            <a:r>
              <a:rPr lang="en-US" sz="2800" dirty="0" err="1">
                <a:latin typeface="+mn-lt"/>
              </a:rPr>
              <a:t>rmi</a:t>
            </a:r>
            <a:r>
              <a:rPr lang="en-US" sz="2800" dirty="0">
                <a:latin typeface="+mn-lt"/>
              </a:rPr>
              <a:t> application, both client and server interacts with the remote interface. </a:t>
            </a:r>
            <a:r>
              <a:rPr lang="en-US" sz="2800" dirty="0" smtClean="0">
                <a:latin typeface="+mn-lt"/>
              </a:rPr>
              <a:t/>
            </a:r>
            <a:br>
              <a:rPr lang="en-US" sz="2800" dirty="0" smtClean="0">
                <a:latin typeface="+mn-lt"/>
              </a:rPr>
            </a:br>
            <a:r>
              <a:rPr lang="en-US" sz="2800" dirty="0" smtClean="0">
                <a:latin typeface="+mn-lt"/>
              </a:rPr>
              <a:t>The </a:t>
            </a:r>
            <a:r>
              <a:rPr lang="en-US" sz="2800" dirty="0">
                <a:latin typeface="+mn-lt"/>
              </a:rPr>
              <a:t>client application invokes methods on the proxy object, RMI sends the request to the remote JVM. </a:t>
            </a:r>
            <a:r>
              <a:rPr lang="en-US" sz="2800" dirty="0" smtClean="0">
                <a:latin typeface="+mn-lt"/>
              </a:rPr>
              <a:t/>
            </a:r>
            <a:br>
              <a:rPr lang="en-US" sz="2800" dirty="0" smtClean="0">
                <a:latin typeface="+mn-lt"/>
              </a:rPr>
            </a:br>
            <a:r>
              <a:rPr lang="en-US" sz="2800" dirty="0" smtClean="0">
                <a:latin typeface="+mn-lt"/>
              </a:rPr>
              <a:t>The </a:t>
            </a:r>
            <a:r>
              <a:rPr lang="en-US" sz="2800" dirty="0">
                <a:latin typeface="+mn-lt"/>
              </a:rPr>
              <a:t>return value is sent back to the </a:t>
            </a:r>
            <a:r>
              <a:rPr lang="en-US" sz="2800" dirty="0"/>
              <a:t>proxy object and then to the client application.</a:t>
            </a:r>
            <a:endParaRPr lang="en-US" sz="2800" dirty="0">
              <a:latin typeface="+mn-lt"/>
            </a:endParaRPr>
          </a:p>
        </p:txBody>
      </p:sp>
      <p:pic>
        <p:nvPicPr>
          <p:cNvPr id="2050" name="Picture 2" descr="RMI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733800"/>
            <a:ext cx="52673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147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1) create the remote </a:t>
            </a:r>
            <a:r>
              <a:rPr lang="en-US" dirty="0" smtClean="0"/>
              <a:t>interface</a:t>
            </a:r>
            <a:endParaRPr lang="en-US" dirty="0"/>
          </a:p>
        </p:txBody>
      </p:sp>
      <p:sp>
        <p:nvSpPr>
          <p:cNvPr id="3" name="Content Placeholder 2"/>
          <p:cNvSpPr>
            <a:spLocks noGrp="1"/>
          </p:cNvSpPr>
          <p:nvPr>
            <p:ph idx="1"/>
          </p:nvPr>
        </p:nvSpPr>
        <p:spPr>
          <a:xfrm>
            <a:off x="457200" y="1600200"/>
            <a:ext cx="8686800" cy="4525963"/>
          </a:xfrm>
        </p:spPr>
        <p:txBody>
          <a:bodyPr/>
          <a:lstStyle/>
          <a:p>
            <a:pPr marL="0" indent="0">
              <a:buNone/>
            </a:pPr>
            <a:r>
              <a:rPr lang="en-US" b="1" dirty="0"/>
              <a:t>import</a:t>
            </a:r>
            <a:r>
              <a:rPr lang="en-US" dirty="0"/>
              <a:t> </a:t>
            </a:r>
            <a:r>
              <a:rPr lang="en-US" dirty="0" err="1"/>
              <a:t>java.rmi</a:t>
            </a:r>
            <a:r>
              <a:rPr lang="en-US" dirty="0"/>
              <a:t>.*;  </a:t>
            </a:r>
          </a:p>
          <a:p>
            <a:pPr marL="0" indent="0">
              <a:buNone/>
            </a:pPr>
            <a:r>
              <a:rPr lang="en-US" b="1" dirty="0"/>
              <a:t>public</a:t>
            </a:r>
            <a:r>
              <a:rPr lang="en-US" dirty="0"/>
              <a:t> </a:t>
            </a:r>
            <a:r>
              <a:rPr lang="en-US" b="1" dirty="0"/>
              <a:t>interface</a:t>
            </a:r>
            <a:r>
              <a:rPr lang="en-US" dirty="0"/>
              <a:t> Adder </a:t>
            </a:r>
            <a:r>
              <a:rPr lang="en-US" b="1" dirty="0"/>
              <a:t>extends</a:t>
            </a:r>
            <a:r>
              <a:rPr lang="en-US" dirty="0"/>
              <a:t> </a:t>
            </a:r>
            <a:r>
              <a:rPr lang="en-US" dirty="0" smtClean="0"/>
              <a:t>Remote</a:t>
            </a:r>
          </a:p>
          <a:p>
            <a:pPr marL="0" indent="0">
              <a:buNone/>
            </a:pPr>
            <a:r>
              <a:rPr lang="en-US" dirty="0" smtClean="0"/>
              <a:t>{</a:t>
            </a:r>
            <a:r>
              <a:rPr lang="en-US" dirty="0"/>
              <a:t>  </a:t>
            </a:r>
          </a:p>
          <a:p>
            <a:pPr marL="0" indent="0">
              <a:buNone/>
            </a:pPr>
            <a:r>
              <a:rPr lang="en-US" b="1" dirty="0"/>
              <a:t>public</a:t>
            </a:r>
            <a:r>
              <a:rPr lang="en-US" dirty="0"/>
              <a:t> </a:t>
            </a:r>
            <a:r>
              <a:rPr lang="en-US" b="1" dirty="0" err="1"/>
              <a:t>int</a:t>
            </a:r>
            <a:r>
              <a:rPr lang="en-US" dirty="0"/>
              <a:t> add(</a:t>
            </a:r>
            <a:r>
              <a:rPr lang="en-US" b="1" dirty="0" err="1"/>
              <a:t>int</a:t>
            </a:r>
            <a:r>
              <a:rPr lang="en-US" dirty="0"/>
              <a:t> </a:t>
            </a:r>
            <a:r>
              <a:rPr lang="en-US" dirty="0" err="1"/>
              <a:t>x,</a:t>
            </a:r>
            <a:r>
              <a:rPr lang="en-US" b="1" dirty="0" err="1"/>
              <a:t>int</a:t>
            </a:r>
            <a:r>
              <a:rPr lang="en-US" dirty="0"/>
              <a:t> y)</a:t>
            </a:r>
            <a:r>
              <a:rPr lang="en-US" b="1" dirty="0"/>
              <a:t>throws</a:t>
            </a:r>
            <a:r>
              <a:rPr lang="en-US" dirty="0"/>
              <a:t> </a:t>
            </a:r>
            <a:r>
              <a:rPr lang="en-US" dirty="0" err="1"/>
              <a:t>RemoteException</a:t>
            </a: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9307654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2) Provide </a:t>
            </a:r>
            <a:r>
              <a:rPr lang="en-US" dirty="0"/>
              <a:t>the implementation of the remote interface</a:t>
            </a:r>
            <a:br>
              <a:rPr lang="en-US" dirty="0"/>
            </a:br>
            <a:endParaRPr lang="en-US" dirty="0"/>
          </a:p>
        </p:txBody>
      </p:sp>
      <p:sp>
        <p:nvSpPr>
          <p:cNvPr id="3" name="Content Placeholder 2"/>
          <p:cNvSpPr>
            <a:spLocks noGrp="1"/>
          </p:cNvSpPr>
          <p:nvPr>
            <p:ph idx="1"/>
          </p:nvPr>
        </p:nvSpPr>
        <p:spPr>
          <a:xfrm>
            <a:off x="228600" y="1600200"/>
            <a:ext cx="8915400" cy="4525963"/>
          </a:xfrm>
        </p:spPr>
        <p:txBody>
          <a:bodyPr>
            <a:noAutofit/>
          </a:bodyPr>
          <a:lstStyle/>
          <a:p>
            <a:pPr marL="0" indent="0">
              <a:buNone/>
            </a:pPr>
            <a:r>
              <a:rPr lang="en-US" sz="2800" b="1" dirty="0"/>
              <a:t>import</a:t>
            </a:r>
            <a:r>
              <a:rPr lang="en-US" sz="2800" dirty="0"/>
              <a:t> </a:t>
            </a:r>
            <a:r>
              <a:rPr lang="en-US" sz="2800" dirty="0" err="1"/>
              <a:t>java.rmi</a:t>
            </a:r>
            <a:r>
              <a:rPr lang="en-US" sz="2800" dirty="0"/>
              <a:t>.*;  </a:t>
            </a:r>
          </a:p>
          <a:p>
            <a:pPr marL="0" indent="0">
              <a:buNone/>
            </a:pPr>
            <a:r>
              <a:rPr lang="en-US" sz="2800" b="1" dirty="0"/>
              <a:t>import</a:t>
            </a:r>
            <a:r>
              <a:rPr lang="en-US" sz="2800" dirty="0"/>
              <a:t> </a:t>
            </a:r>
            <a:r>
              <a:rPr lang="en-US" sz="2800" dirty="0" err="1"/>
              <a:t>java.rmi.server</a:t>
            </a:r>
            <a:r>
              <a:rPr lang="en-US" sz="2800" dirty="0"/>
              <a:t>.*;  </a:t>
            </a:r>
          </a:p>
          <a:p>
            <a:pPr marL="0" indent="0">
              <a:buNone/>
            </a:pPr>
            <a:r>
              <a:rPr lang="en-US" sz="2800" b="1" dirty="0"/>
              <a:t>public</a:t>
            </a:r>
            <a:r>
              <a:rPr lang="en-US" sz="2800" dirty="0"/>
              <a:t> </a:t>
            </a:r>
            <a:r>
              <a:rPr lang="en-US" sz="2800" b="1" dirty="0"/>
              <a:t>class</a:t>
            </a:r>
            <a:r>
              <a:rPr lang="en-US" sz="2800" dirty="0"/>
              <a:t> </a:t>
            </a:r>
            <a:r>
              <a:rPr lang="en-US" sz="2800" dirty="0" err="1"/>
              <a:t>AdderRemote</a:t>
            </a:r>
            <a:r>
              <a:rPr lang="en-US" sz="2800" dirty="0"/>
              <a:t> </a:t>
            </a:r>
            <a:r>
              <a:rPr lang="en-US" sz="2800" b="1" dirty="0"/>
              <a:t>extends</a:t>
            </a:r>
            <a:r>
              <a:rPr lang="en-US" sz="2800" dirty="0"/>
              <a:t> </a:t>
            </a:r>
            <a:r>
              <a:rPr lang="en-US" sz="2800" dirty="0" err="1"/>
              <a:t>UnicastRemoteObject</a:t>
            </a:r>
            <a:r>
              <a:rPr lang="en-US" sz="2800" dirty="0"/>
              <a:t> </a:t>
            </a:r>
            <a:r>
              <a:rPr lang="en-US" sz="2800" b="1" dirty="0"/>
              <a:t>implements</a:t>
            </a:r>
            <a:r>
              <a:rPr lang="en-US" sz="2800" dirty="0"/>
              <a:t> Adder{  </a:t>
            </a:r>
          </a:p>
          <a:p>
            <a:pPr marL="0" indent="0">
              <a:buNone/>
            </a:pPr>
            <a:r>
              <a:rPr lang="en-US" sz="2800" dirty="0" err="1"/>
              <a:t>AdderRemote</a:t>
            </a:r>
            <a:r>
              <a:rPr lang="en-US" sz="2800" dirty="0"/>
              <a:t>()</a:t>
            </a:r>
            <a:r>
              <a:rPr lang="en-US" sz="2800" b="1" dirty="0"/>
              <a:t>throws</a:t>
            </a:r>
            <a:r>
              <a:rPr lang="en-US" sz="2800" dirty="0"/>
              <a:t> </a:t>
            </a:r>
            <a:r>
              <a:rPr lang="en-US" sz="2800" dirty="0" err="1"/>
              <a:t>RemoteException</a:t>
            </a:r>
            <a:r>
              <a:rPr lang="en-US" sz="2800" dirty="0"/>
              <a:t>{  </a:t>
            </a:r>
          </a:p>
          <a:p>
            <a:pPr marL="0" indent="0">
              <a:buNone/>
            </a:pPr>
            <a:r>
              <a:rPr lang="en-US" sz="2800" b="1" dirty="0"/>
              <a:t>super</a:t>
            </a:r>
            <a:r>
              <a:rPr lang="en-US" sz="2800" dirty="0"/>
              <a:t>();  </a:t>
            </a:r>
          </a:p>
          <a:p>
            <a:pPr marL="0" indent="0">
              <a:buNone/>
            </a:pPr>
            <a:r>
              <a:rPr lang="en-US" sz="2800" dirty="0"/>
              <a:t>}  </a:t>
            </a:r>
          </a:p>
          <a:p>
            <a:pPr marL="0" indent="0">
              <a:buNone/>
            </a:pPr>
            <a:r>
              <a:rPr lang="en-US" sz="2800" b="1" dirty="0"/>
              <a:t>public</a:t>
            </a:r>
            <a:r>
              <a:rPr lang="en-US" sz="2800" dirty="0"/>
              <a:t> </a:t>
            </a:r>
            <a:r>
              <a:rPr lang="en-US" sz="2800" b="1" dirty="0" err="1"/>
              <a:t>int</a:t>
            </a:r>
            <a:r>
              <a:rPr lang="en-US" sz="2800" dirty="0"/>
              <a:t> add(</a:t>
            </a:r>
            <a:r>
              <a:rPr lang="en-US" sz="2800" b="1" dirty="0" err="1"/>
              <a:t>int</a:t>
            </a:r>
            <a:r>
              <a:rPr lang="en-US" sz="2800" dirty="0"/>
              <a:t> </a:t>
            </a:r>
            <a:r>
              <a:rPr lang="en-US" sz="2800" dirty="0" err="1"/>
              <a:t>x,</a:t>
            </a:r>
            <a:r>
              <a:rPr lang="en-US" sz="2800" b="1" dirty="0" err="1"/>
              <a:t>int</a:t>
            </a:r>
            <a:r>
              <a:rPr lang="en-US" sz="2800" dirty="0"/>
              <a:t> y){</a:t>
            </a:r>
            <a:r>
              <a:rPr lang="en-US" sz="2800" b="1" dirty="0"/>
              <a:t>return</a:t>
            </a:r>
            <a:r>
              <a:rPr lang="en-US" sz="2800" dirty="0"/>
              <a:t> </a:t>
            </a:r>
            <a:r>
              <a:rPr lang="en-US" sz="2800" dirty="0" err="1"/>
              <a:t>x+y</a:t>
            </a:r>
            <a:r>
              <a:rPr lang="en-US" sz="2800" dirty="0"/>
              <a:t>;}  </a:t>
            </a:r>
          </a:p>
          <a:p>
            <a:pPr marL="0" indent="0">
              <a:buNone/>
            </a:pPr>
            <a:r>
              <a:rPr lang="en-US" sz="2800" dirty="0"/>
              <a:t>}  </a:t>
            </a:r>
          </a:p>
          <a:p>
            <a:pPr marL="0" indent="0">
              <a:buNone/>
            </a:pPr>
            <a:endParaRPr lang="en-US" sz="2800" dirty="0"/>
          </a:p>
        </p:txBody>
      </p:sp>
    </p:spTree>
    <p:extLst>
      <p:ext uri="{BB962C8B-B14F-4D97-AF65-F5344CB8AC3E}">
        <p14:creationId xmlns:p14="http://schemas.microsoft.com/office/powerpoint/2010/main" val="771231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distributed system different from Networked system?</a:t>
            </a:r>
            <a:endParaRPr lang="en-US" dirty="0"/>
          </a:p>
        </p:txBody>
      </p:sp>
      <p:sp>
        <p:nvSpPr>
          <p:cNvPr id="3" name="Content Placeholder 2"/>
          <p:cNvSpPr>
            <a:spLocks noGrp="1"/>
          </p:cNvSpPr>
          <p:nvPr>
            <p:ph idx="1"/>
          </p:nvPr>
        </p:nvSpPr>
        <p:spPr/>
        <p:txBody>
          <a:bodyPr/>
          <a:lstStyle/>
          <a:p>
            <a:r>
              <a:rPr lang="en-US" dirty="0" smtClean="0"/>
              <a:t>In networked systems, user is aware of individual node, their location and functionality</a:t>
            </a:r>
          </a:p>
          <a:p>
            <a:endParaRPr lang="en-US" dirty="0"/>
          </a:p>
          <a:p>
            <a:r>
              <a:rPr lang="en-US" dirty="0" smtClean="0"/>
              <a:t>Distributed system appears as a single machine to the users</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3715795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3) create the stub and skeleton objects using the </a:t>
            </a:r>
            <a:r>
              <a:rPr lang="en-US" dirty="0" err="1"/>
              <a:t>rmic</a:t>
            </a:r>
            <a:r>
              <a:rPr lang="en-US" dirty="0"/>
              <a:t> tool.</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rmic</a:t>
            </a:r>
            <a:r>
              <a:rPr lang="en-US" dirty="0"/>
              <a:t> tool invokes the RMI compiler and creates stub and skeleton objects</a:t>
            </a:r>
            <a:r>
              <a:rPr lang="en-US" dirty="0" smtClean="0"/>
              <a:t>.</a:t>
            </a:r>
          </a:p>
          <a:p>
            <a:endParaRPr lang="en-US" dirty="0"/>
          </a:p>
          <a:p>
            <a:pPr marL="0" indent="0">
              <a:buNone/>
            </a:pPr>
            <a:r>
              <a:rPr lang="en-US" dirty="0" err="1">
                <a:solidFill>
                  <a:srgbClr val="FF0000"/>
                </a:solidFill>
              </a:rPr>
              <a:t>rmic</a:t>
            </a:r>
            <a:r>
              <a:rPr lang="en-US" dirty="0">
                <a:solidFill>
                  <a:srgbClr val="FF0000"/>
                </a:solidFill>
              </a:rPr>
              <a:t> </a:t>
            </a:r>
            <a:r>
              <a:rPr lang="en-US" dirty="0" err="1">
                <a:solidFill>
                  <a:srgbClr val="FF0000"/>
                </a:solidFill>
              </a:rPr>
              <a:t>AdderRemote</a:t>
            </a:r>
            <a:r>
              <a:rPr lang="en-US" dirty="0">
                <a:solidFill>
                  <a:srgbClr val="FF0000"/>
                </a:solidFill>
              </a:rPr>
              <a:t>  </a:t>
            </a:r>
          </a:p>
          <a:p>
            <a:pPr marL="0" indent="0">
              <a:buNone/>
            </a:pPr>
            <a:endParaRPr lang="en-US" dirty="0"/>
          </a:p>
        </p:txBody>
      </p:sp>
    </p:spTree>
    <p:extLst>
      <p:ext uri="{BB962C8B-B14F-4D97-AF65-F5344CB8AC3E}">
        <p14:creationId xmlns:p14="http://schemas.microsoft.com/office/powerpoint/2010/main" val="11869406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l"/>
            <a:r>
              <a:rPr lang="en-US" dirty="0"/>
              <a:t>4) Start the registry service by the </a:t>
            </a:r>
            <a:r>
              <a:rPr lang="en-US" dirty="0" err="1"/>
              <a:t>rmiregistry</a:t>
            </a:r>
            <a:r>
              <a:rPr lang="en-US" dirty="0"/>
              <a:t> tool</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a:t>start the registry service by using the </a:t>
            </a:r>
            <a:r>
              <a:rPr lang="en-US" dirty="0" err="1"/>
              <a:t>rmiregistry</a:t>
            </a:r>
            <a:r>
              <a:rPr lang="en-US" dirty="0"/>
              <a:t> tool. </a:t>
            </a:r>
            <a:endParaRPr lang="en-US" dirty="0" smtClean="0"/>
          </a:p>
          <a:p>
            <a:endParaRPr lang="en-US" dirty="0" smtClean="0"/>
          </a:p>
          <a:p>
            <a:endParaRPr lang="en-US" dirty="0"/>
          </a:p>
          <a:p>
            <a:pPr marL="400050" lvl="1" indent="0">
              <a:buNone/>
            </a:pPr>
            <a:r>
              <a:rPr lang="en-US" dirty="0" err="1">
                <a:solidFill>
                  <a:srgbClr val="FF0000"/>
                </a:solidFill>
              </a:rPr>
              <a:t>rmiregistry</a:t>
            </a:r>
            <a:r>
              <a:rPr lang="en-US" dirty="0">
                <a:solidFill>
                  <a:srgbClr val="FF0000"/>
                </a:solidFill>
              </a:rPr>
              <a:t> 5000  </a:t>
            </a:r>
            <a:endParaRPr lang="en-US" dirty="0" smtClean="0">
              <a:solidFill>
                <a:srgbClr val="FF0000"/>
              </a:solidFill>
            </a:endParaRPr>
          </a:p>
          <a:p>
            <a:pPr marL="400050" lvl="1" indent="0">
              <a:buNone/>
            </a:pPr>
            <a:endParaRPr lang="en-US" dirty="0">
              <a:solidFill>
                <a:srgbClr val="FF0000"/>
              </a:solidFill>
            </a:endParaRPr>
          </a:p>
          <a:p>
            <a:pPr marL="400050" lvl="1" indent="0">
              <a:buNone/>
            </a:pPr>
            <a:r>
              <a:rPr lang="en-US" dirty="0" smtClean="0">
                <a:solidFill>
                  <a:srgbClr val="FF0000"/>
                </a:solidFill>
              </a:rPr>
              <a:t>			5000 – port number</a:t>
            </a:r>
            <a:endParaRPr lang="en-US" dirty="0">
              <a:solidFill>
                <a:srgbClr val="FF0000"/>
              </a:solidFill>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5686155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Create and run the server application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import</a:t>
            </a:r>
            <a:r>
              <a:rPr lang="en-US" dirty="0"/>
              <a:t> </a:t>
            </a:r>
            <a:r>
              <a:rPr lang="en-US" dirty="0" err="1"/>
              <a:t>java.rmi</a:t>
            </a:r>
            <a:r>
              <a:rPr lang="en-US" dirty="0"/>
              <a:t>.*;  </a:t>
            </a:r>
          </a:p>
          <a:p>
            <a:pPr marL="0" indent="0">
              <a:buNone/>
            </a:pPr>
            <a:r>
              <a:rPr lang="en-US" b="1" dirty="0"/>
              <a:t>import</a:t>
            </a:r>
            <a:r>
              <a:rPr lang="en-US" dirty="0"/>
              <a:t> </a:t>
            </a:r>
            <a:r>
              <a:rPr lang="en-US" dirty="0" err="1"/>
              <a:t>java.rmi.registry</a:t>
            </a:r>
            <a:r>
              <a:rPr lang="en-US" dirty="0"/>
              <a:t>.*;  </a:t>
            </a:r>
          </a:p>
          <a:p>
            <a:pPr marL="0" indent="0">
              <a:buNone/>
            </a:pPr>
            <a:r>
              <a:rPr lang="en-US" b="1" dirty="0"/>
              <a:t>public</a:t>
            </a:r>
            <a:r>
              <a:rPr lang="en-US" dirty="0"/>
              <a:t> </a:t>
            </a:r>
            <a:r>
              <a:rPr lang="en-US" b="1" dirty="0"/>
              <a:t>class</a:t>
            </a:r>
            <a:r>
              <a:rPr lang="en-US" dirty="0"/>
              <a:t> </a:t>
            </a:r>
            <a:r>
              <a:rPr lang="en-US" dirty="0" err="1"/>
              <a:t>MyServer</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a:t>try</a:t>
            </a:r>
            <a:r>
              <a:rPr lang="en-US" dirty="0"/>
              <a:t>{  </a:t>
            </a:r>
          </a:p>
          <a:p>
            <a:pPr marL="0" indent="0">
              <a:buNone/>
            </a:pPr>
            <a:r>
              <a:rPr lang="en-US" dirty="0"/>
              <a:t>Adder stub=</a:t>
            </a:r>
            <a:r>
              <a:rPr lang="en-US" b="1" dirty="0"/>
              <a:t>new</a:t>
            </a:r>
            <a:r>
              <a:rPr lang="en-US" dirty="0"/>
              <a:t> </a:t>
            </a:r>
            <a:r>
              <a:rPr lang="en-US" dirty="0" err="1"/>
              <a:t>AdderRemote</a:t>
            </a:r>
            <a:r>
              <a:rPr lang="en-US" dirty="0"/>
              <a:t>();  </a:t>
            </a:r>
          </a:p>
          <a:p>
            <a:pPr marL="0" indent="0">
              <a:buNone/>
            </a:pPr>
            <a:r>
              <a:rPr lang="en-US" dirty="0" err="1">
                <a:solidFill>
                  <a:srgbClr val="FF0000"/>
                </a:solidFill>
              </a:rPr>
              <a:t>Naming.rebind</a:t>
            </a:r>
            <a:r>
              <a:rPr lang="en-US" dirty="0"/>
              <a:t>("</a:t>
            </a:r>
            <a:r>
              <a:rPr lang="en-US" dirty="0" err="1"/>
              <a:t>rmi</a:t>
            </a:r>
            <a:r>
              <a:rPr lang="en-US" dirty="0"/>
              <a:t>://localhost:5000/</a:t>
            </a:r>
            <a:r>
              <a:rPr lang="en-US" dirty="0" err="1"/>
              <a:t>sonoo</a:t>
            </a:r>
            <a:r>
              <a:rPr lang="en-US" dirty="0"/>
              <a:t>",stub);  </a:t>
            </a:r>
          </a:p>
          <a:p>
            <a:pPr marL="0" indent="0">
              <a:buNone/>
            </a:pPr>
            <a:r>
              <a:rPr lang="en-US" dirty="0"/>
              <a:t>}</a:t>
            </a:r>
            <a:r>
              <a:rPr lang="en-US" b="1" dirty="0"/>
              <a:t>catch</a:t>
            </a:r>
            <a:r>
              <a:rPr lang="en-US" dirty="0"/>
              <a:t>(Exception e){</a:t>
            </a:r>
            <a:r>
              <a:rPr lang="en-US" dirty="0" err="1"/>
              <a:t>System.out.println</a:t>
            </a:r>
            <a:r>
              <a:rPr lang="en-US" dirty="0"/>
              <a:t>(e);}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401476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Create and run the client application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import</a:t>
            </a:r>
            <a:r>
              <a:rPr lang="en-US" dirty="0"/>
              <a:t> </a:t>
            </a:r>
            <a:r>
              <a:rPr lang="en-US" dirty="0" err="1"/>
              <a:t>java.rmi</a:t>
            </a:r>
            <a:r>
              <a:rPr lang="en-US" dirty="0"/>
              <a:t>.*;  </a:t>
            </a:r>
          </a:p>
          <a:p>
            <a:pPr marL="0" indent="0">
              <a:buNone/>
            </a:pPr>
            <a:r>
              <a:rPr lang="en-US" b="1" dirty="0"/>
              <a:t>public</a:t>
            </a:r>
            <a:r>
              <a:rPr lang="en-US" dirty="0"/>
              <a:t> </a:t>
            </a:r>
            <a:r>
              <a:rPr lang="en-US" b="1" dirty="0"/>
              <a:t>class</a:t>
            </a:r>
            <a:r>
              <a:rPr lang="en-US" dirty="0"/>
              <a:t> </a:t>
            </a:r>
            <a:r>
              <a:rPr lang="en-US" dirty="0" err="1"/>
              <a:t>MyClient</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a:t>try</a:t>
            </a:r>
            <a:r>
              <a:rPr lang="en-US" dirty="0"/>
              <a:t>{  </a:t>
            </a:r>
          </a:p>
          <a:p>
            <a:pPr marL="0" indent="0">
              <a:buNone/>
            </a:pPr>
            <a:r>
              <a:rPr lang="en-US" dirty="0"/>
              <a:t>Adder stub=(Adder)</a:t>
            </a:r>
            <a:r>
              <a:rPr lang="en-US" dirty="0" err="1">
                <a:solidFill>
                  <a:srgbClr val="FF0000"/>
                </a:solidFill>
              </a:rPr>
              <a:t>Naming.lookup</a:t>
            </a:r>
            <a:r>
              <a:rPr lang="en-US" dirty="0"/>
              <a:t>("</a:t>
            </a:r>
            <a:r>
              <a:rPr lang="en-US" dirty="0" err="1"/>
              <a:t>rmi</a:t>
            </a:r>
            <a:r>
              <a:rPr lang="en-US" dirty="0"/>
              <a:t>://localhost:5000/</a:t>
            </a:r>
            <a:r>
              <a:rPr lang="en-US" dirty="0" err="1"/>
              <a:t>sonoo</a:t>
            </a:r>
            <a:r>
              <a:rPr lang="en-US" dirty="0"/>
              <a:t>");  </a:t>
            </a:r>
          </a:p>
          <a:p>
            <a:pPr marL="0" indent="0">
              <a:buNone/>
            </a:pPr>
            <a:r>
              <a:rPr lang="en-US" dirty="0" err="1"/>
              <a:t>System.out.println</a:t>
            </a:r>
            <a:r>
              <a:rPr lang="en-US" dirty="0"/>
              <a:t>(</a:t>
            </a:r>
            <a:r>
              <a:rPr lang="en-US" dirty="0" err="1"/>
              <a:t>stub.add</a:t>
            </a:r>
            <a:r>
              <a:rPr lang="en-US" dirty="0"/>
              <a:t>(34,4));  </a:t>
            </a:r>
          </a:p>
          <a:p>
            <a:pPr marL="0" indent="0">
              <a:buNone/>
            </a:pPr>
            <a:r>
              <a:rPr lang="en-US" dirty="0"/>
              <a:t>}</a:t>
            </a:r>
            <a:r>
              <a:rPr lang="en-US" b="1" dirty="0"/>
              <a:t>catch</a:t>
            </a:r>
            <a:r>
              <a:rPr lang="en-US" dirty="0"/>
              <a:t>(Exception e){}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21983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1143000"/>
          </a:xfrm>
        </p:spPr>
        <p:txBody>
          <a:bodyPr>
            <a:normAutofit/>
          </a:bodyPr>
          <a:lstStyle/>
          <a:p>
            <a:r>
              <a:rPr lang="en-US" dirty="0" smtClean="0"/>
              <a:t>Centralized System</a:t>
            </a:r>
            <a:endParaRPr lang="en-US" dirty="0"/>
          </a:p>
        </p:txBody>
      </p:sp>
      <p:sp>
        <p:nvSpPr>
          <p:cNvPr id="3" name="Content Placeholder 2"/>
          <p:cNvSpPr>
            <a:spLocks noGrp="1"/>
          </p:cNvSpPr>
          <p:nvPr>
            <p:ph idx="1"/>
          </p:nvPr>
        </p:nvSpPr>
        <p:spPr>
          <a:xfrm>
            <a:off x="0" y="1676400"/>
            <a:ext cx="3276600" cy="4525963"/>
          </a:xfrm>
        </p:spPr>
        <p:txBody>
          <a:bodyPr>
            <a:normAutofit/>
          </a:bodyPr>
          <a:lstStyle/>
          <a:p>
            <a:endParaRPr lang="en-US" dirty="0"/>
          </a:p>
          <a:p>
            <a:endParaRPr lang="en-US" dirty="0"/>
          </a:p>
          <a:p>
            <a:endParaRPr lang="en-US" dirty="0"/>
          </a:p>
          <a:p>
            <a:endParaRPr lang="en-US" dirty="0" smtClean="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80992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535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Networked System</a:t>
            </a:r>
            <a:br>
              <a:rPr lang="en-US" dirty="0"/>
            </a:b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
        <p:nvSpPr>
          <p:cNvPr id="6" name="Title 1"/>
          <p:cNvSpPr txBox="1">
            <a:spLocks/>
          </p:cNvSpPr>
          <p:nvPr/>
        </p:nvSpPr>
        <p:spPr>
          <a:xfrm>
            <a:off x="6096000" y="381000"/>
            <a:ext cx="3276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153399" cy="4982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614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66A1B6C406B345AE978F0C975268C0" ma:contentTypeVersion="2" ma:contentTypeDescription="Create a new document." ma:contentTypeScope="" ma:versionID="bf3bb23f277e7178718af2bd4e08c22e">
  <xsd:schema xmlns:xsd="http://www.w3.org/2001/XMLSchema" xmlns:xs="http://www.w3.org/2001/XMLSchema" xmlns:p="http://schemas.microsoft.com/office/2006/metadata/properties" xmlns:ns2="47d37a4a-e55a-4a58-8f80-b05ba3442e0e" targetNamespace="http://schemas.microsoft.com/office/2006/metadata/properties" ma:root="true" ma:fieldsID="dab01e1628b640e6ba37e9241c6b0962" ns2:_="">
    <xsd:import namespace="47d37a4a-e55a-4a58-8f80-b05ba3442e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d37a4a-e55a-4a58-8f80-b05ba3442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AC446F-75D5-4E84-8FC1-F0A5A95C5A4C}"/>
</file>

<file path=customXml/itemProps2.xml><?xml version="1.0" encoding="utf-8"?>
<ds:datastoreItem xmlns:ds="http://schemas.openxmlformats.org/officeDocument/2006/customXml" ds:itemID="{7C65895F-100D-4D05-A723-187D34CB0229}"/>
</file>

<file path=customXml/itemProps3.xml><?xml version="1.0" encoding="utf-8"?>
<ds:datastoreItem xmlns:ds="http://schemas.openxmlformats.org/officeDocument/2006/customXml" ds:itemID="{EFBB704D-3502-458B-A510-14F8D48396F5}"/>
</file>

<file path=docProps/app.xml><?xml version="1.0" encoding="utf-8"?>
<Properties xmlns="http://schemas.openxmlformats.org/officeDocument/2006/extended-properties" xmlns:vt="http://schemas.openxmlformats.org/officeDocument/2006/docPropsVTypes">
  <TotalTime>1054</TotalTime>
  <Words>2380</Words>
  <Application>Microsoft Office PowerPoint</Application>
  <PresentationFormat>On-screen Show (4:3)</PresentationFormat>
  <Paragraphs>511</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Module 4: Communication</vt:lpstr>
      <vt:lpstr>Contents</vt:lpstr>
      <vt:lpstr>Introduction to Distributed Systems</vt:lpstr>
      <vt:lpstr>Can you name some examples of distributed systems?</vt:lpstr>
      <vt:lpstr>What is Distributed System?</vt:lpstr>
      <vt:lpstr>Generic Components of Distributed System</vt:lpstr>
      <vt:lpstr>How is distributed system different from Networked system?</vt:lpstr>
      <vt:lpstr>Centralized System</vt:lpstr>
      <vt:lpstr>Networked System </vt:lpstr>
      <vt:lpstr>Distributed System </vt:lpstr>
      <vt:lpstr> Characterization of Distributed Systems </vt:lpstr>
      <vt:lpstr>Three Significant Characteristics</vt:lpstr>
      <vt:lpstr>Typical Distributed System Design Goals</vt:lpstr>
      <vt:lpstr>Other Ideal Characteristics</vt:lpstr>
      <vt:lpstr>Trends in Distributed System</vt:lpstr>
      <vt:lpstr>Distributed Shared Memory (DSM) Approaches </vt:lpstr>
      <vt:lpstr>How to share data between distributed processor nodes?</vt:lpstr>
      <vt:lpstr>DSM Abstraction</vt:lpstr>
      <vt:lpstr>Working of DSM</vt:lpstr>
      <vt:lpstr>…Continued…</vt:lpstr>
      <vt:lpstr>…Continued</vt:lpstr>
      <vt:lpstr>Issues related to DSM Semantics</vt:lpstr>
      <vt:lpstr>DSM Versus Message Passing</vt:lpstr>
      <vt:lpstr>DSM features</vt:lpstr>
      <vt:lpstr>Methods of Implementing DSM</vt:lpstr>
      <vt:lpstr>Software DSM implementation</vt:lpstr>
      <vt:lpstr>Memory Coherence and DSM</vt:lpstr>
      <vt:lpstr>Directory memory coherence</vt:lpstr>
      <vt:lpstr>Home-centric request and response </vt:lpstr>
      <vt:lpstr>Requester-centric request and response</vt:lpstr>
      <vt:lpstr>Consistency Models…</vt:lpstr>
      <vt:lpstr>…Consistency Models</vt:lpstr>
      <vt:lpstr>Replication in DSM</vt:lpstr>
      <vt:lpstr>Example</vt:lpstr>
      <vt:lpstr>Message Passing   &amp;   Programming Using the Message-Passing Paradigm</vt:lpstr>
      <vt:lpstr>Message Passing Interface (MPI)</vt:lpstr>
      <vt:lpstr>Overview</vt:lpstr>
      <vt:lpstr>Synchronous and Asynchronous Message Passing</vt:lpstr>
      <vt:lpstr>External Data Representation</vt:lpstr>
      <vt:lpstr>Two ways to agree upon the format</vt:lpstr>
      <vt:lpstr>Marshalling</vt:lpstr>
      <vt:lpstr>Simple MPI Program</vt:lpstr>
      <vt:lpstr>…Continued</vt:lpstr>
      <vt:lpstr>Types of Communication in MPI</vt:lpstr>
      <vt:lpstr>Point to Point Communication</vt:lpstr>
      <vt:lpstr>Broadcasting with MPI Send and Receive Sample</vt:lpstr>
      <vt:lpstr>Compare MPI_Bcast and MPI send, receive (Complete the code)</vt:lpstr>
      <vt:lpstr>MPI Non Blocked Point to Point Communication</vt:lpstr>
      <vt:lpstr>Sample</vt:lpstr>
      <vt:lpstr>MPI Collective Communications</vt:lpstr>
      <vt:lpstr>MPI_BCAST</vt:lpstr>
      <vt:lpstr>MPI_Scatter</vt:lpstr>
      <vt:lpstr>Syntax</vt:lpstr>
      <vt:lpstr>Example: Root process generates random numbers and scatters it among multiple slaves</vt:lpstr>
      <vt:lpstr>…Continued</vt:lpstr>
      <vt:lpstr>MPI_Gather</vt:lpstr>
      <vt:lpstr>MPI_AllGather</vt:lpstr>
      <vt:lpstr>Case Study (RPC and Java RMI) </vt:lpstr>
      <vt:lpstr>RMI</vt:lpstr>
      <vt:lpstr>…Continued…</vt:lpstr>
      <vt:lpstr>What happens when the caller invokes method on the stub object?</vt:lpstr>
      <vt:lpstr>skeleton </vt:lpstr>
      <vt:lpstr>Upon receiving the incoming request </vt:lpstr>
      <vt:lpstr>…Continued…</vt:lpstr>
      <vt:lpstr>Distributed applications Requirements </vt:lpstr>
      <vt:lpstr>Java RMI Example</vt:lpstr>
      <vt:lpstr>The client application need only two files, remote interface and client application.  In the rmi application, both client and server interacts with the remote interface.  The client application invokes methods on the proxy object, RMI sends the request to the remote JVM.  The return value is sent back to the proxy object and then to the client application.</vt:lpstr>
      <vt:lpstr>1) create the remote interface</vt:lpstr>
      <vt:lpstr>2) Provide the implementation of the remote interface </vt:lpstr>
      <vt:lpstr>3) create the stub and skeleton objects using the rmic tool. </vt:lpstr>
      <vt:lpstr>4) Start the registry service by the rmiregistry tool  </vt:lpstr>
      <vt:lpstr>5) Create and run the server application </vt:lpstr>
      <vt:lpstr>6) Create and run the client application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Communication</dc:title>
  <dc:creator>Windows User</dc:creator>
  <cp:lastModifiedBy>Windows User</cp:lastModifiedBy>
  <cp:revision>96</cp:revision>
  <dcterms:created xsi:type="dcterms:W3CDTF">2020-07-10T15:01:01Z</dcterms:created>
  <dcterms:modified xsi:type="dcterms:W3CDTF">2021-10-20T05:38:20Z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0x0101002B66A1B6C406B345AE978F0C975268C0</vt:lpwstr>
  </property>
</Properties>
</file>