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1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2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81" r:id="rId11"/>
    <p:sldId id="278" r:id="rId12"/>
    <p:sldId id="282" r:id="rId13"/>
    <p:sldId id="279" r:id="rId14"/>
    <p:sldId id="283" r:id="rId15"/>
    <p:sldId id="284" r:id="rId16"/>
    <p:sldId id="292" r:id="rId17"/>
    <p:sldId id="291" r:id="rId18"/>
    <p:sldId id="293" r:id="rId19"/>
    <p:sldId id="285" r:id="rId20"/>
    <p:sldId id="287" r:id="rId21"/>
    <p:sldId id="288" r:id="rId22"/>
    <p:sldId id="289" r:id="rId23"/>
    <p:sldId id="290" r:id="rId24"/>
    <p:sldId id="294" r:id="rId25"/>
    <p:sldId id="295" r:id="rId26"/>
    <p:sldId id="313" r:id="rId27"/>
    <p:sldId id="296" r:id="rId28"/>
    <p:sldId id="297" r:id="rId29"/>
    <p:sldId id="298" r:id="rId30"/>
    <p:sldId id="299" r:id="rId31"/>
    <p:sldId id="314" r:id="rId32"/>
    <p:sldId id="300" r:id="rId33"/>
    <p:sldId id="320" r:id="rId34"/>
    <p:sldId id="315" r:id="rId35"/>
    <p:sldId id="316" r:id="rId36"/>
    <p:sldId id="302" r:id="rId37"/>
    <p:sldId id="303" r:id="rId38"/>
    <p:sldId id="304" r:id="rId39"/>
    <p:sldId id="305" r:id="rId40"/>
    <p:sldId id="321" r:id="rId41"/>
    <p:sldId id="306" r:id="rId42"/>
    <p:sldId id="317" r:id="rId43"/>
    <p:sldId id="318" r:id="rId44"/>
    <p:sldId id="319" r:id="rId45"/>
    <p:sldId id="307" r:id="rId46"/>
    <p:sldId id="308" r:id="rId47"/>
    <p:sldId id="391" r:id="rId48"/>
    <p:sldId id="392" r:id="rId49"/>
    <p:sldId id="393" r:id="rId50"/>
    <p:sldId id="309" r:id="rId51"/>
    <p:sldId id="310" r:id="rId52"/>
    <p:sldId id="312" r:id="rId53"/>
    <p:sldId id="322" r:id="rId54"/>
    <p:sldId id="325" r:id="rId55"/>
    <p:sldId id="394" r:id="rId56"/>
    <p:sldId id="395" r:id="rId57"/>
    <p:sldId id="396" r:id="rId58"/>
    <p:sldId id="397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54" r:id="rId67"/>
    <p:sldId id="398" r:id="rId68"/>
    <p:sldId id="333" r:id="rId69"/>
    <p:sldId id="334" r:id="rId70"/>
    <p:sldId id="335" r:id="rId71"/>
    <p:sldId id="336" r:id="rId72"/>
    <p:sldId id="337" r:id="rId73"/>
    <p:sldId id="411" r:id="rId74"/>
    <p:sldId id="338" r:id="rId75"/>
    <p:sldId id="339" r:id="rId76"/>
    <p:sldId id="340" r:id="rId77"/>
    <p:sldId id="341" r:id="rId78"/>
    <p:sldId id="342" r:id="rId79"/>
    <p:sldId id="343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2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5" r:id="rId104"/>
    <p:sldId id="356" r:id="rId105"/>
    <p:sldId id="357" r:id="rId106"/>
    <p:sldId id="358" r:id="rId107"/>
    <p:sldId id="360" r:id="rId108"/>
    <p:sldId id="361" r:id="rId109"/>
    <p:sldId id="362" r:id="rId110"/>
    <p:sldId id="363" r:id="rId111"/>
    <p:sldId id="41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64" d="100"/>
          <a:sy n="64" d="100"/>
        </p:scale>
        <p:origin x="-156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0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128" Type="http://schemas.openxmlformats.org/officeDocument/2006/relationships/customXml" Target="../customXml/item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129" Type="http://schemas.openxmlformats.org/officeDocument/2006/relationships/customXml" Target="../customXml/item3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A63B0-1F1E-4190-B466-52A159F0EB1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BB3C-05D3-47E4-988E-F45560C6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FAAB26-648B-8248-8417-335546D0290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12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6D1B8C-D48E-0147-9D93-ED937D8158B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1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12F3-27A2-A340-AA28-05B5D1330AA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9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466DC-2F8D-5E45-BE45-16C8B9D2E55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28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94DCEA-B34E-A247-AF9A-DF6F8E1576A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4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0BB48-D3D0-D94A-A987-F4838E23320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7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7F762-288E-1643-800D-A392E514F04D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60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F42FBB-FAED-424A-8FE6-1DC2A18AE2B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982784-F304-BD41-8A21-D69D2383CDE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79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8EAAD-25C6-2A44-8068-8A6EA9F5DDC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331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64FF4D-5C36-C042-A58C-ED612B71E7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66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CF479B-80BB-8B42-8F5C-80100AEA827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7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DAB0B-2ACB-407F-A858-2FFD9394FE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A993F-A65A-4CA0-9C8F-93D759EEA1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3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A11C1-559C-4DD3-872E-8FAC36AED6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1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36638"/>
            <a:ext cx="4038600" cy="4906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6638"/>
            <a:ext cx="4038600" cy="4906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19ABEB-B268-4EEC-A30F-5E3F2CAF6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7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36638"/>
            <a:ext cx="8229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65525"/>
            <a:ext cx="8229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6FC8B8-5B54-455C-BF6A-C9A4F222C7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2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6638"/>
            <a:ext cx="8229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565525"/>
            <a:ext cx="8229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21B3DE-6960-458F-82DA-E00724A403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7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565525"/>
            <a:ext cx="8229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AABE3C3-EC75-4A1C-9240-5E6A1CF976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36638"/>
            <a:ext cx="4038600" cy="4906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65525"/>
            <a:ext cx="4038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EBF36-1870-4D52-9C0D-12BF16DBF3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4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36638"/>
            <a:ext cx="4038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65525"/>
            <a:ext cx="4038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65525"/>
            <a:ext cx="40386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4CCE80-8F67-47A3-8330-8FB68203F7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7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36638"/>
            <a:ext cx="8229600" cy="4906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AC2265-759B-47CF-A902-2BD4476ED6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1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C1518-6B77-470E-8C2A-4913E711C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BE6CD-5A81-4AC8-8193-5C2F8A8848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2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6638"/>
            <a:ext cx="403860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6638"/>
            <a:ext cx="403860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C8B57-B04E-4029-BBDC-1E0754DF61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9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3E7C2-ED27-49BC-8E64-BF9B697568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EFF76-7D76-45EC-8CE4-43677227A1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138C6-4665-4409-AD12-8C59E78995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57AFB-2752-43AC-BFE6-8F98DD1094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7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2A6E6-B0A7-4E4E-9BE7-390FC92987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36638"/>
            <a:ext cx="82296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F4597-AFEE-4065-B606-DEADCE91783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Coordination</a:t>
            </a:r>
            <a:endParaRPr lang="en-US" dirty="0"/>
          </a:p>
          <a:p>
            <a:pPr marL="0" indent="0" algn="just">
              <a:buNone/>
            </a:pPr>
            <a:r>
              <a:rPr lang="en-GB" dirty="0"/>
              <a:t>Time and Global States – Coordination and Agreement – Transaction and Concurrency Control- Distributed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8031626" cy="339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0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ring-based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• Arrange processes in a logical ring to rotate a token</a:t>
            </a:r>
          </a:p>
          <a:p>
            <a:pPr marL="0" indent="0" algn="just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Wait for the token if it requires to enter the critical </a:t>
            </a:r>
            <a:r>
              <a:rPr lang="en-US" sz="2200" dirty="0" smtClean="0"/>
              <a:t>	section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The ring could be unrelated to the physical </a:t>
            </a:r>
            <a:r>
              <a:rPr lang="en-US" sz="2200" dirty="0" smtClean="0"/>
              <a:t>	configuration</a:t>
            </a:r>
            <a:endParaRPr lang="en-US" sz="2200" dirty="0"/>
          </a:p>
          <a:p>
            <a:pPr marL="0" indent="0" algn="just">
              <a:buNone/>
            </a:pPr>
            <a:r>
              <a:rPr lang="da-DK" sz="2200" dirty="0"/>
              <a:t>• </a:t>
            </a:r>
            <a:r>
              <a:rPr lang="da-DK" sz="2200" i="1" dirty="0"/>
              <a:t>p</a:t>
            </a:r>
            <a:r>
              <a:rPr lang="da-DK" sz="2200" i="1" baseline="-25000" dirty="0"/>
              <a:t>i</a:t>
            </a:r>
            <a:r>
              <a:rPr lang="da-DK" sz="2200" i="1" dirty="0"/>
              <a:t> </a:t>
            </a:r>
            <a:r>
              <a:rPr lang="da-DK" sz="2200" dirty="0"/>
              <a:t>sends messages to </a:t>
            </a:r>
            <a:r>
              <a:rPr lang="da-DK" sz="2200" i="1" dirty="0"/>
              <a:t>p</a:t>
            </a:r>
            <a:r>
              <a:rPr lang="da-DK" sz="2200" baseline="-25000" dirty="0"/>
              <a:t>(</a:t>
            </a:r>
            <a:r>
              <a:rPr lang="da-DK" sz="2200" i="1" baseline="-25000" dirty="0"/>
              <a:t>i</a:t>
            </a:r>
            <a:r>
              <a:rPr lang="da-DK" sz="2200" baseline="-25000" dirty="0"/>
              <a:t>+1) mod </a:t>
            </a:r>
            <a:r>
              <a:rPr lang="da-DK" sz="2200" i="1" baseline="-25000" dirty="0"/>
              <a:t>N</a:t>
            </a:r>
          </a:p>
          <a:p>
            <a:pPr marL="0" indent="0" algn="just">
              <a:buNone/>
            </a:pPr>
            <a:r>
              <a:rPr lang="en-US" sz="2200" dirty="0"/>
              <a:t>– when a process requires to enter the critical section, waits for the token</a:t>
            </a:r>
          </a:p>
          <a:p>
            <a:pPr marL="0" indent="0" algn="just">
              <a:buNone/>
            </a:pPr>
            <a:r>
              <a:rPr lang="en-US" sz="2200" dirty="0"/>
              <a:t>– when a process holds the token</a:t>
            </a:r>
          </a:p>
          <a:p>
            <a:pPr marL="0" indent="0" algn="just">
              <a:buNone/>
            </a:pPr>
            <a:r>
              <a:rPr lang="en-US" sz="2200" dirty="0" smtClean="0"/>
              <a:t>	• </a:t>
            </a:r>
            <a:r>
              <a:rPr lang="en-US" sz="2200" dirty="0"/>
              <a:t>If it requires to enter the critical section, it can enter</a:t>
            </a:r>
          </a:p>
          <a:p>
            <a:pPr marL="0" indent="0" algn="just">
              <a:buNone/>
            </a:pPr>
            <a:r>
              <a:rPr lang="en-US" sz="2200" dirty="0" smtClean="0"/>
              <a:t>		– </a:t>
            </a:r>
            <a:r>
              <a:rPr lang="en-US" sz="2200" dirty="0"/>
              <a:t>when a process releases a token (exit), it sends </a:t>
            </a:r>
            <a:r>
              <a:rPr lang="en-US" sz="2200" dirty="0" smtClean="0"/>
              <a:t>   			to </a:t>
            </a:r>
            <a:r>
              <a:rPr lang="en-US" sz="2200" dirty="0"/>
              <a:t>its neighbor</a:t>
            </a:r>
          </a:p>
          <a:p>
            <a:pPr marL="0" indent="0" algn="just">
              <a:buNone/>
            </a:pPr>
            <a:r>
              <a:rPr lang="en-US" sz="2200" dirty="0" smtClean="0"/>
              <a:t>	• </a:t>
            </a:r>
            <a:r>
              <a:rPr lang="en-US" sz="2200" dirty="0"/>
              <a:t>If it doesn’t, just immediately forwards the token to its </a:t>
            </a:r>
            <a:r>
              <a:rPr lang="en-US" sz="2200" dirty="0" smtClean="0"/>
              <a:t>	neighbor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47838"/>
            <a:ext cx="5695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Performance</a:t>
            </a:r>
          </a:p>
          <a:p>
            <a:pPr marL="0" indent="0">
              <a:buNone/>
            </a:pPr>
            <a:r>
              <a:rPr lang="en-US" sz="2800" dirty="0"/>
              <a:t>– bandwidth consumption: token keeps circulating</a:t>
            </a:r>
          </a:p>
          <a:p>
            <a:pPr marL="0" indent="0">
              <a:buNone/>
            </a:pPr>
            <a:r>
              <a:rPr lang="da-DK" sz="2800" dirty="0"/>
              <a:t>– enter overhead: 0 to </a:t>
            </a:r>
            <a:r>
              <a:rPr lang="da-DK" sz="2800" i="1" dirty="0"/>
              <a:t>N </a:t>
            </a:r>
            <a:r>
              <a:rPr lang="da-DK" sz="2800" dirty="0"/>
              <a:t>messages</a:t>
            </a:r>
          </a:p>
          <a:p>
            <a:pPr marL="0" indent="0">
              <a:buNone/>
            </a:pPr>
            <a:r>
              <a:rPr lang="en-US" sz="2800" dirty="0"/>
              <a:t>– enter delay: delay for 0 to </a:t>
            </a:r>
            <a:r>
              <a:rPr lang="en-US" sz="2800" i="1" dirty="0"/>
              <a:t>N </a:t>
            </a:r>
            <a:r>
              <a:rPr lang="en-US" sz="2800" dirty="0"/>
              <a:t>messages</a:t>
            </a:r>
          </a:p>
          <a:p>
            <a:pPr marL="0" indent="0">
              <a:buNone/>
            </a:pPr>
            <a:r>
              <a:rPr lang="en-US" sz="2800" dirty="0"/>
              <a:t>– exit overhead: one message</a:t>
            </a:r>
          </a:p>
          <a:p>
            <a:pPr marL="0" indent="0">
              <a:buNone/>
            </a:pPr>
            <a:r>
              <a:rPr lang="en-US" sz="2800" dirty="0"/>
              <a:t>– exit delay: none</a:t>
            </a:r>
          </a:p>
          <a:p>
            <a:pPr marL="0" indent="0">
              <a:buNone/>
            </a:pPr>
            <a:r>
              <a:rPr lang="en-US" sz="2800" dirty="0"/>
              <a:t>– synchronization delay: delay for 1 to </a:t>
            </a:r>
            <a:r>
              <a:rPr lang="en-US" sz="2800" i="1" dirty="0"/>
              <a:t>N </a:t>
            </a:r>
            <a:r>
              <a:rPr lang="en-US" sz="2800" i="1" dirty="0" smtClean="0"/>
              <a:t>m</a:t>
            </a:r>
            <a:r>
              <a:rPr lang="en-US" sz="2800" dirty="0" smtClean="0"/>
              <a:t>essages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 algorithm using multicast and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200" dirty="0"/>
              <a:t>• Multicast a request message for the token (</a:t>
            </a:r>
            <a:r>
              <a:rPr lang="en-US" sz="2200" dirty="0" err="1"/>
              <a:t>Ricart</a:t>
            </a:r>
            <a:r>
              <a:rPr lang="en-US" sz="2200" dirty="0"/>
              <a:t> and </a:t>
            </a:r>
            <a:r>
              <a:rPr lang="en-US" sz="2200" dirty="0" err="1"/>
              <a:t>Agrawala</a:t>
            </a:r>
            <a:r>
              <a:rPr lang="en-US" sz="2200" dirty="0"/>
              <a:t> [1981])</a:t>
            </a:r>
          </a:p>
          <a:p>
            <a:pPr marL="0" indent="0" algn="just">
              <a:buNone/>
            </a:pPr>
            <a:r>
              <a:rPr lang="en-US" sz="2200" dirty="0" smtClean="0"/>
              <a:t>		– </a:t>
            </a:r>
            <a:r>
              <a:rPr lang="en-US" sz="2200" dirty="0"/>
              <a:t>enter only if all the other processes reply</a:t>
            </a:r>
          </a:p>
          <a:p>
            <a:pPr marL="0" indent="0" algn="just">
              <a:buNone/>
            </a:pPr>
            <a:r>
              <a:rPr lang="en-US" sz="2200" dirty="0" smtClean="0"/>
              <a:t>		– </a:t>
            </a:r>
            <a:r>
              <a:rPr lang="en-US" sz="2200" dirty="0"/>
              <a:t>totally-ordered timestamps: &lt;</a:t>
            </a:r>
            <a:r>
              <a:rPr lang="en-US" sz="2200" i="1" dirty="0"/>
              <a:t>T</a:t>
            </a:r>
            <a:r>
              <a:rPr lang="en-US" sz="2200" dirty="0"/>
              <a:t>, </a:t>
            </a:r>
            <a:r>
              <a:rPr lang="en-US" sz="2200" i="1" dirty="0"/>
              <a:t>pi </a:t>
            </a:r>
            <a:r>
              <a:rPr lang="en-US" sz="2200" dirty="0"/>
              <a:t>&gt;</a:t>
            </a:r>
          </a:p>
          <a:p>
            <a:pPr marL="0" indent="0" algn="just">
              <a:buNone/>
            </a:pPr>
            <a:r>
              <a:rPr lang="en-US" sz="2200" dirty="0"/>
              <a:t>• Each process keeps a </a:t>
            </a:r>
            <a:r>
              <a:rPr lang="en-US" sz="2200" i="1" dirty="0"/>
              <a:t>state: RELEASED, HELD, WANTED</a:t>
            </a:r>
          </a:p>
          <a:p>
            <a:pPr marL="0" indent="0" algn="just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if all have </a:t>
            </a:r>
            <a:r>
              <a:rPr lang="en-US" sz="2200" i="1" dirty="0"/>
              <a:t>state = RELEASED</a:t>
            </a:r>
            <a:r>
              <a:rPr lang="en-US" sz="2200" dirty="0"/>
              <a:t>, all reply, a process can </a:t>
            </a:r>
            <a:r>
              <a:rPr lang="en-US" sz="2200" dirty="0" smtClean="0"/>
              <a:t>	     hold </a:t>
            </a:r>
            <a:r>
              <a:rPr lang="en-US" sz="2200" dirty="0"/>
              <a:t>the token and enter</a:t>
            </a:r>
          </a:p>
          <a:p>
            <a:pPr marL="0" indent="0" algn="just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if a process has </a:t>
            </a:r>
            <a:r>
              <a:rPr lang="en-US" sz="2200" i="1" dirty="0"/>
              <a:t>state = HELD</a:t>
            </a:r>
            <a:r>
              <a:rPr lang="en-US" sz="2200" dirty="0"/>
              <a:t>, doesn't reply until it </a:t>
            </a:r>
            <a:r>
              <a:rPr lang="en-US" sz="2200" dirty="0" smtClean="0"/>
              <a:t>   	    exits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if more than one process has </a:t>
            </a:r>
            <a:r>
              <a:rPr lang="en-US" sz="2200" i="1" dirty="0"/>
              <a:t>state = WANTED</a:t>
            </a:r>
            <a:r>
              <a:rPr lang="en-US" sz="2200" dirty="0"/>
              <a:t>, </a:t>
            </a:r>
            <a:r>
              <a:rPr lang="en-US" sz="2200" dirty="0" smtClean="0"/>
              <a:t>   	     process </a:t>
            </a:r>
            <a:r>
              <a:rPr lang="en-US" sz="2200" dirty="0"/>
              <a:t>with the </a:t>
            </a:r>
            <a:r>
              <a:rPr lang="en-US" sz="2200" dirty="0" smtClean="0"/>
              <a:t>lowest timestamp </a:t>
            </a:r>
            <a:r>
              <a:rPr lang="en-US" sz="2200" dirty="0"/>
              <a:t>will get all </a:t>
            </a:r>
            <a:r>
              <a:rPr lang="en-US" sz="2200" i="1" dirty="0"/>
              <a:t>N</a:t>
            </a:r>
            <a:r>
              <a:rPr lang="en-US" sz="2200" dirty="0"/>
              <a:t>-1 </a:t>
            </a:r>
            <a:r>
              <a:rPr lang="en-US" sz="2200" dirty="0" smtClean="0"/>
              <a:t>	     replies </a:t>
            </a:r>
            <a:r>
              <a:rPr lang="en-US" sz="2200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2391916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153400" cy="520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28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469338" cy="541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• Election: choosing a unique process for a particular role</a:t>
            </a:r>
          </a:p>
          <a:p>
            <a:pPr marL="0" indent="0" algn="just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All the processes agree on the </a:t>
            </a:r>
            <a:r>
              <a:rPr lang="en-US" sz="2400" b="1" i="1" dirty="0"/>
              <a:t>unique </a:t>
            </a:r>
            <a:r>
              <a:rPr lang="en-US" sz="2400" dirty="0"/>
              <a:t>choice</a:t>
            </a:r>
          </a:p>
          <a:p>
            <a:pPr marL="0" indent="0" algn="just">
              <a:buNone/>
            </a:pPr>
            <a:r>
              <a:rPr lang="en-US" sz="2400" dirty="0" smtClean="0"/>
              <a:t>• </a:t>
            </a:r>
            <a:r>
              <a:rPr lang="en-US" sz="2400" dirty="0"/>
              <a:t>Assumptions</a:t>
            </a:r>
          </a:p>
          <a:p>
            <a:pPr marL="0" indent="0" algn="just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Each process can call only one election at a time</a:t>
            </a:r>
          </a:p>
          <a:p>
            <a:pPr marL="0" indent="0" algn="just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multiple concurrent elections can be called by </a:t>
            </a:r>
            <a:r>
              <a:rPr lang="en-US" sz="2400" dirty="0" smtClean="0"/>
              <a:t>	    different </a:t>
            </a:r>
            <a:r>
              <a:rPr lang="en-US" sz="2400" dirty="0"/>
              <a:t>processes</a:t>
            </a:r>
          </a:p>
          <a:p>
            <a:pPr marL="0" indent="0" algn="just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Participant: engages in an election</a:t>
            </a:r>
          </a:p>
          <a:p>
            <a:pPr marL="0" indent="0" algn="just">
              <a:buNone/>
            </a:pPr>
            <a:r>
              <a:rPr lang="en-US" sz="2400" dirty="0" smtClean="0"/>
              <a:t>		• </a:t>
            </a:r>
            <a:r>
              <a:rPr lang="en-US" sz="2400" dirty="0"/>
              <a:t>each process </a:t>
            </a:r>
            <a:r>
              <a:rPr lang="en-US" sz="2400" i="1" dirty="0"/>
              <a:t>pi </a:t>
            </a:r>
            <a:r>
              <a:rPr lang="en-US" sz="2400" dirty="0"/>
              <a:t>has variable </a:t>
            </a:r>
            <a:r>
              <a:rPr lang="en-US" sz="2400" i="1" dirty="0" err="1"/>
              <a:t>elected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? </a:t>
            </a:r>
            <a:r>
              <a:rPr lang="en-US" sz="2400" dirty="0" smtClean="0"/>
              <a:t>		    (</a:t>
            </a:r>
            <a:r>
              <a:rPr lang="en-US" sz="2400" dirty="0"/>
              <a:t>don't know) initially</a:t>
            </a:r>
          </a:p>
          <a:p>
            <a:pPr marL="0" indent="0" algn="just">
              <a:buNone/>
            </a:pPr>
            <a:r>
              <a:rPr lang="en-US" sz="2400" dirty="0" smtClean="0"/>
              <a:t>		• </a:t>
            </a:r>
            <a:r>
              <a:rPr lang="en-US" sz="2400" dirty="0"/>
              <a:t>process with the </a:t>
            </a:r>
            <a:r>
              <a:rPr lang="en-US" sz="2400" i="1" dirty="0"/>
              <a:t>largest </a:t>
            </a:r>
            <a:r>
              <a:rPr lang="en-US" sz="2400" dirty="0"/>
              <a:t>identifier wins</a:t>
            </a:r>
          </a:p>
          <a:p>
            <a:pPr marL="0" indent="0" algn="just">
              <a:buNone/>
            </a:pPr>
            <a:r>
              <a:rPr lang="en-US" sz="2400" dirty="0" smtClean="0"/>
              <a:t>			– </a:t>
            </a:r>
            <a:r>
              <a:rPr lang="en-US" sz="2400" dirty="0"/>
              <a:t>The (unique) identifier could be any </a:t>
            </a:r>
            <a:r>
              <a:rPr lang="en-US" sz="2400" dirty="0" smtClean="0"/>
              <a:t>			     useful value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ring-based 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Arrange processes in a logical ring</a:t>
            </a:r>
          </a:p>
          <a:p>
            <a:pPr marL="0" indent="0">
              <a:buNone/>
            </a:pPr>
            <a:r>
              <a:rPr lang="da-DK" sz="2800" dirty="0"/>
              <a:t>– </a:t>
            </a:r>
            <a:r>
              <a:rPr lang="da-DK" sz="2800" i="1" dirty="0"/>
              <a:t>pi </a:t>
            </a:r>
            <a:r>
              <a:rPr lang="da-DK" sz="2800" dirty="0"/>
              <a:t>sends messages to </a:t>
            </a:r>
            <a:r>
              <a:rPr lang="da-DK" sz="2800" i="1" dirty="0"/>
              <a:t>p</a:t>
            </a:r>
            <a:r>
              <a:rPr lang="da-DK" sz="2800" dirty="0"/>
              <a:t>(</a:t>
            </a:r>
            <a:r>
              <a:rPr lang="da-DK" sz="2800" i="1" dirty="0"/>
              <a:t>i</a:t>
            </a:r>
            <a:r>
              <a:rPr lang="da-DK" sz="2800" dirty="0"/>
              <a:t>+1) mod </a:t>
            </a:r>
            <a:r>
              <a:rPr lang="da-DK" sz="2800" i="1" dirty="0"/>
              <a:t>N</a:t>
            </a:r>
          </a:p>
          <a:p>
            <a:pPr marL="0" indent="0">
              <a:buNone/>
            </a:pPr>
            <a:r>
              <a:rPr lang="en-US" sz="2800" dirty="0"/>
              <a:t>– It could be unrelated to the physical configuration</a:t>
            </a:r>
          </a:p>
          <a:p>
            <a:pPr marL="0" indent="0">
              <a:buNone/>
            </a:pPr>
            <a:r>
              <a:rPr lang="en-US" sz="2800" dirty="0"/>
              <a:t>– Elect the coordinator with the largest id</a:t>
            </a:r>
          </a:p>
          <a:p>
            <a:pPr marL="0" indent="0">
              <a:buNone/>
            </a:pPr>
            <a:r>
              <a:rPr lang="en-US" sz="2800" dirty="0"/>
              <a:t>– Assume no failures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90696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Initially, every process is a non-participant. Any process can </a:t>
            </a:r>
            <a:r>
              <a:rPr lang="en-US" sz="2200" dirty="0" smtClean="0"/>
              <a:t>call an </a:t>
            </a:r>
            <a:r>
              <a:rPr lang="en-US" sz="2200" dirty="0"/>
              <a:t>election</a:t>
            </a:r>
          </a:p>
          <a:p>
            <a:pPr marL="0" indent="0">
              <a:buNone/>
            </a:pPr>
            <a:r>
              <a:rPr lang="en-US" sz="2200" dirty="0"/>
              <a:t>– Marks itself as participant</a:t>
            </a:r>
          </a:p>
          <a:p>
            <a:pPr marL="0" indent="0">
              <a:buNone/>
            </a:pPr>
            <a:r>
              <a:rPr lang="en-US" sz="2200" dirty="0"/>
              <a:t>– Places its id in an </a:t>
            </a:r>
            <a:r>
              <a:rPr lang="en-US" sz="2200" i="1" dirty="0"/>
              <a:t>election </a:t>
            </a:r>
            <a:r>
              <a:rPr lang="en-US" sz="2200" dirty="0"/>
              <a:t>message</a:t>
            </a:r>
          </a:p>
          <a:p>
            <a:pPr marL="0" indent="0">
              <a:buNone/>
            </a:pPr>
            <a:r>
              <a:rPr lang="en-US" sz="2200" dirty="0"/>
              <a:t>– Sends the message to its neighbor</a:t>
            </a:r>
          </a:p>
          <a:p>
            <a:pPr marL="0" indent="0">
              <a:buNone/>
            </a:pPr>
            <a:r>
              <a:rPr lang="en-US" sz="2200" dirty="0"/>
              <a:t>– Receiving an election </a:t>
            </a:r>
            <a:r>
              <a:rPr lang="en-US" sz="2200" dirty="0" smtClean="0"/>
              <a:t>message</a:t>
            </a:r>
          </a:p>
          <a:p>
            <a:pPr marL="0" indent="0">
              <a:buNone/>
            </a:pPr>
            <a:r>
              <a:rPr lang="en-US" sz="2200" dirty="0" smtClean="0"/>
              <a:t>	• </a:t>
            </a:r>
            <a:r>
              <a:rPr lang="en-US" sz="2200" dirty="0"/>
              <a:t>if </a:t>
            </a:r>
            <a:r>
              <a:rPr lang="en-US" sz="2200" i="1" dirty="0"/>
              <a:t>id </a:t>
            </a:r>
            <a:r>
              <a:rPr lang="en-US" sz="2200" dirty="0"/>
              <a:t>&gt; </a:t>
            </a:r>
            <a:r>
              <a:rPr lang="en-US" sz="2200" i="1" dirty="0" err="1"/>
              <a:t>myid</a:t>
            </a:r>
            <a:r>
              <a:rPr lang="en-US" sz="2200" dirty="0"/>
              <a:t>, forward the </a:t>
            </a:r>
            <a:r>
              <a:rPr lang="en-US" sz="2200" dirty="0" err="1"/>
              <a:t>msg</a:t>
            </a:r>
            <a:r>
              <a:rPr lang="en-US" sz="2200" dirty="0"/>
              <a:t>, mark participant</a:t>
            </a:r>
          </a:p>
          <a:p>
            <a:pPr marL="0" indent="0">
              <a:buNone/>
            </a:pPr>
            <a:r>
              <a:rPr lang="en-US" sz="2200" dirty="0" smtClean="0"/>
              <a:t>	• </a:t>
            </a:r>
            <a:r>
              <a:rPr lang="en-US" sz="2200" dirty="0"/>
              <a:t>if </a:t>
            </a:r>
            <a:r>
              <a:rPr lang="en-US" sz="2200" i="1" dirty="0"/>
              <a:t>id </a:t>
            </a:r>
            <a:r>
              <a:rPr lang="en-US" sz="2200" dirty="0"/>
              <a:t>&lt; </a:t>
            </a:r>
            <a:r>
              <a:rPr lang="en-US" sz="2200" i="1" dirty="0" err="1"/>
              <a:t>myid</a:t>
            </a:r>
            <a:endParaRPr lang="en-US" sz="2200" i="1" dirty="0"/>
          </a:p>
          <a:p>
            <a:pPr marL="0" indent="0">
              <a:buNone/>
            </a:pPr>
            <a:r>
              <a:rPr lang="en-US" sz="2200" dirty="0" smtClean="0"/>
              <a:t>		– </a:t>
            </a:r>
            <a:r>
              <a:rPr lang="en-US" sz="2200" dirty="0"/>
              <a:t>non-participant: replace </a:t>
            </a:r>
            <a:r>
              <a:rPr lang="en-US" sz="2200" i="1" dirty="0"/>
              <a:t>id </a:t>
            </a:r>
            <a:r>
              <a:rPr lang="en-US" sz="2200" dirty="0"/>
              <a:t>with </a:t>
            </a:r>
            <a:r>
              <a:rPr lang="en-US" sz="2200" i="1" dirty="0" err="1"/>
              <a:t>myid</a:t>
            </a:r>
            <a:r>
              <a:rPr lang="en-US" sz="2200" dirty="0"/>
              <a:t>: forward </a:t>
            </a:r>
            <a:r>
              <a:rPr lang="en-US" sz="2200" dirty="0" smtClean="0"/>
              <a:t>		the </a:t>
            </a:r>
            <a:r>
              <a:rPr lang="en-US" sz="2200" dirty="0" err="1"/>
              <a:t>msg</a:t>
            </a:r>
            <a:r>
              <a:rPr lang="en-US" sz="2200" dirty="0"/>
              <a:t>, mark participant</a:t>
            </a:r>
          </a:p>
          <a:p>
            <a:pPr marL="0" indent="0">
              <a:buNone/>
            </a:pPr>
            <a:r>
              <a:rPr lang="en-US" sz="2200" dirty="0" smtClean="0"/>
              <a:t>		– </a:t>
            </a:r>
            <a:r>
              <a:rPr lang="en-US" sz="2200" dirty="0"/>
              <a:t>participant: stop forwarding (why? Later, </a:t>
            </a:r>
            <a:r>
              <a:rPr lang="en-US" sz="2200" dirty="0" smtClean="0"/>
              <a:t>			multiple </a:t>
            </a:r>
            <a:r>
              <a:rPr lang="en-US" sz="2200" dirty="0"/>
              <a:t>elections)</a:t>
            </a:r>
          </a:p>
          <a:p>
            <a:pPr marL="0" indent="0">
              <a:buNone/>
            </a:pPr>
            <a:r>
              <a:rPr lang="en-US" sz="2200" dirty="0"/>
              <a:t>• if </a:t>
            </a:r>
            <a:r>
              <a:rPr lang="en-US" sz="2200" i="1" dirty="0"/>
              <a:t>id </a:t>
            </a:r>
            <a:r>
              <a:rPr lang="en-US" sz="2200" dirty="0"/>
              <a:t>= </a:t>
            </a:r>
            <a:r>
              <a:rPr lang="en-US" sz="2200" i="1" dirty="0" err="1"/>
              <a:t>myid</a:t>
            </a:r>
            <a:r>
              <a:rPr lang="en-US" sz="2200" dirty="0"/>
              <a:t>, coordinator found, mark non-participant, </a:t>
            </a:r>
            <a:r>
              <a:rPr lang="en-US" sz="2200" i="1" dirty="0" err="1"/>
              <a:t>elected</a:t>
            </a:r>
            <a:r>
              <a:rPr lang="en-US" sz="2200" i="1" baseline="-25000" dirty="0" err="1"/>
              <a:t>i</a:t>
            </a:r>
            <a:r>
              <a:rPr lang="en-US" sz="2200" i="1" baseline="-25000" dirty="0"/>
              <a:t> </a:t>
            </a:r>
            <a:r>
              <a:rPr lang="en-US" sz="2200" dirty="0"/>
              <a:t>:= </a:t>
            </a:r>
            <a:r>
              <a:rPr lang="en-US" sz="2200" i="1" dirty="0"/>
              <a:t>id</a:t>
            </a:r>
            <a:r>
              <a:rPr lang="en-US" sz="2200" dirty="0"/>
              <a:t>, send </a:t>
            </a:r>
            <a:r>
              <a:rPr lang="en-US" sz="2200" i="1" dirty="0" smtClean="0"/>
              <a:t>elected  </a:t>
            </a:r>
            <a:r>
              <a:rPr lang="en-US" sz="2200" dirty="0" smtClean="0"/>
              <a:t>message </a:t>
            </a:r>
            <a:r>
              <a:rPr lang="en-US" sz="2200" dirty="0"/>
              <a:t>with </a:t>
            </a:r>
            <a:r>
              <a:rPr lang="en-US" sz="2200" i="1" dirty="0" err="1"/>
              <a:t>myid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message with </a:t>
            </a:r>
            <a:r>
              <a:rPr lang="en-US" sz="2800" i="1" dirty="0" err="1"/>
              <a:t>myid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– Receiving an elected message</a:t>
            </a:r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i="1" dirty="0"/>
              <a:t>id </a:t>
            </a:r>
            <a:r>
              <a:rPr lang="en-US" sz="2800" dirty="0"/>
              <a:t>!= </a:t>
            </a:r>
            <a:r>
              <a:rPr lang="en-US" sz="2800" i="1" dirty="0" err="1"/>
              <a:t>myid</a:t>
            </a:r>
            <a:r>
              <a:rPr lang="en-US" sz="2800" i="1" dirty="0"/>
              <a:t>, </a:t>
            </a:r>
            <a:r>
              <a:rPr lang="en-US" sz="2800" dirty="0"/>
              <a:t>mark non-participant, </a:t>
            </a:r>
            <a:r>
              <a:rPr lang="en-US" sz="2800" i="1" dirty="0" err="1"/>
              <a:t>elected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:=  </a:t>
            </a:r>
            <a:r>
              <a:rPr lang="en-US" sz="2800" dirty="0" smtClean="0"/>
              <a:t>   	  </a:t>
            </a:r>
            <a:r>
              <a:rPr lang="en-US" sz="2800" i="1" dirty="0" smtClean="0"/>
              <a:t>id </a:t>
            </a:r>
            <a:r>
              <a:rPr lang="en-US" sz="2800" dirty="0"/>
              <a:t>forward the </a:t>
            </a:r>
            <a:r>
              <a:rPr lang="en-US" sz="2800" dirty="0" err="1"/>
              <a:t>msg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dirty="0"/>
              <a:t>if </a:t>
            </a:r>
            <a:r>
              <a:rPr lang="en-US" sz="2800" i="1" dirty="0"/>
              <a:t>id </a:t>
            </a:r>
            <a:r>
              <a:rPr lang="en-US" sz="2800" dirty="0"/>
              <a:t>= </a:t>
            </a:r>
            <a:r>
              <a:rPr lang="en-US" sz="2800" i="1" dirty="0" err="1"/>
              <a:t>myid</a:t>
            </a:r>
            <a:r>
              <a:rPr lang="en-US" sz="2800" dirty="0"/>
              <a:t>, stop forwarding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8731"/>
            <a:ext cx="8229600" cy="914400"/>
          </a:xfrm>
        </p:spPr>
        <p:txBody>
          <a:bodyPr/>
          <a:lstStyle/>
          <a:p>
            <a:r>
              <a:rPr lang="en-US" b="0" dirty="0"/>
              <a:t>Clock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9069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Correct clock</a:t>
            </a:r>
            <a:r>
              <a:rPr lang="en-US" dirty="0"/>
              <a:t>: a hardware clock </a:t>
            </a:r>
            <a:r>
              <a:rPr lang="en-US" i="1" dirty="0"/>
              <a:t>H </a:t>
            </a:r>
            <a:r>
              <a:rPr lang="en-US" dirty="0"/>
              <a:t>is said to be correct if </a:t>
            </a:r>
            <a:r>
              <a:rPr lang="en-US" dirty="0" smtClean="0"/>
              <a:t>its drift </a:t>
            </a:r>
            <a:r>
              <a:rPr lang="en-US" dirty="0"/>
              <a:t>rate is within a bound ρ &gt; 0 (e.g. 10</a:t>
            </a:r>
            <a:r>
              <a:rPr lang="en-US" baseline="30000" dirty="0"/>
              <a:t>-6</a:t>
            </a:r>
            <a:r>
              <a:rPr lang="en-US" dirty="0"/>
              <a:t> </a:t>
            </a:r>
            <a:r>
              <a:rPr lang="en-US" dirty="0" err="1"/>
              <a:t>secs</a:t>
            </a:r>
            <a:r>
              <a:rPr lang="en-US" dirty="0"/>
              <a:t>/ sec)</a:t>
            </a:r>
          </a:p>
          <a:p>
            <a:pPr marL="0" indent="0">
              <a:buNone/>
            </a:pPr>
            <a:r>
              <a:rPr lang="en-US" dirty="0"/>
              <a:t>This means that the error in measuring the interval between real times </a:t>
            </a:r>
            <a:r>
              <a:rPr lang="en-US" i="1" dirty="0"/>
              <a:t>t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i="1" dirty="0"/>
              <a:t>’ </a:t>
            </a:r>
            <a:r>
              <a:rPr lang="en-US" dirty="0"/>
              <a:t>is bounded:</a:t>
            </a:r>
          </a:p>
          <a:p>
            <a:pPr marL="0" indent="0">
              <a:buNone/>
            </a:pPr>
            <a:r>
              <a:rPr lang="de-DE" dirty="0" smtClean="0"/>
              <a:t>	– </a:t>
            </a:r>
            <a:r>
              <a:rPr lang="de-DE" dirty="0"/>
              <a:t>(1 - ρ ) (</a:t>
            </a:r>
            <a:r>
              <a:rPr lang="de-DE" i="1" dirty="0"/>
              <a:t>t’ </a:t>
            </a:r>
            <a:r>
              <a:rPr lang="de-DE" dirty="0"/>
              <a:t>- </a:t>
            </a:r>
            <a:r>
              <a:rPr lang="de-DE" i="1" dirty="0"/>
              <a:t>t</a:t>
            </a:r>
            <a:r>
              <a:rPr lang="de-DE" dirty="0"/>
              <a:t>) ≤ </a:t>
            </a:r>
            <a:r>
              <a:rPr lang="de-DE" i="1" dirty="0"/>
              <a:t>H</a:t>
            </a:r>
            <a:r>
              <a:rPr lang="de-DE" dirty="0"/>
              <a:t>(</a:t>
            </a:r>
            <a:r>
              <a:rPr lang="de-DE" i="1" dirty="0"/>
              <a:t>t’</a:t>
            </a:r>
            <a:r>
              <a:rPr lang="de-DE" dirty="0"/>
              <a:t>) - </a:t>
            </a:r>
            <a:r>
              <a:rPr lang="de-DE" i="1" dirty="0"/>
              <a:t>H</a:t>
            </a:r>
            <a:r>
              <a:rPr lang="de-DE" dirty="0"/>
              <a:t>(</a:t>
            </a:r>
            <a:r>
              <a:rPr lang="de-DE" i="1" dirty="0"/>
              <a:t>t</a:t>
            </a:r>
            <a:r>
              <a:rPr lang="de-DE" dirty="0"/>
              <a:t>) ≤ (1 + ρ ) (</a:t>
            </a:r>
            <a:r>
              <a:rPr lang="de-DE" i="1" dirty="0"/>
              <a:t>t’ </a:t>
            </a:r>
            <a:r>
              <a:rPr lang="de-DE" dirty="0"/>
              <a:t>- </a:t>
            </a:r>
            <a:r>
              <a:rPr lang="de-DE" i="1" dirty="0"/>
              <a:t>t</a:t>
            </a:r>
            <a:r>
              <a:rPr lang="de-DE" dirty="0"/>
              <a:t>) (where </a:t>
            </a:r>
            <a:r>
              <a:rPr lang="de-DE" i="1" dirty="0"/>
              <a:t>t’</a:t>
            </a:r>
            <a:r>
              <a:rPr lang="de-DE" dirty="0"/>
              <a:t>&gt;</a:t>
            </a:r>
            <a:r>
              <a:rPr lang="de-DE" i="1" dirty="0"/>
              <a:t>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Which forbids jumps in time readings of hardware clocks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Clock monotonicity</a:t>
            </a:r>
            <a:r>
              <a:rPr lang="en-US" dirty="0"/>
              <a:t>: weaker condition of correctness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/>
              <a:t>t</a:t>
            </a:r>
            <a:r>
              <a:rPr lang="en-US" dirty="0"/>
              <a:t>' &gt; </a:t>
            </a:r>
            <a:r>
              <a:rPr lang="en-US" i="1" dirty="0"/>
              <a:t>t </a:t>
            </a:r>
            <a:r>
              <a:rPr lang="en-US" dirty="0"/>
              <a:t>⇒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t’</a:t>
            </a:r>
            <a:r>
              <a:rPr lang="en-US" dirty="0"/>
              <a:t>) &gt;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e.g. required by Unix </a:t>
            </a:r>
            <a:r>
              <a:rPr lang="en-US" i="1" dirty="0"/>
              <a:t>make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A hardware clock that runs fast can achieve monotonicity by </a:t>
            </a:r>
            <a:r>
              <a:rPr lang="en-US" dirty="0" smtClean="0"/>
              <a:t>	adjusting the values </a:t>
            </a:r>
            <a:r>
              <a:rPr lang="en-US" dirty="0"/>
              <a:t>of </a:t>
            </a:r>
            <a:r>
              <a:rPr lang="en-US" dirty="0" smtClean="0"/>
              <a:t>α and </a:t>
            </a:r>
            <a:r>
              <a:rPr lang="en-US" dirty="0"/>
              <a:t>β such that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 α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+ β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Faulty clock</a:t>
            </a:r>
            <a:r>
              <a:rPr lang="en-US" dirty="0"/>
              <a:t>: a clock not keeping its correctness condition</a:t>
            </a:r>
          </a:p>
          <a:p>
            <a:pPr marL="800100" lvl="2" indent="0">
              <a:buNone/>
            </a:pPr>
            <a:r>
              <a:rPr lang="en-US" sz="2000" dirty="0"/>
              <a:t>– </a:t>
            </a:r>
            <a:r>
              <a:rPr lang="en-US" sz="2000" i="1" dirty="0"/>
              <a:t>crash failure </a:t>
            </a:r>
            <a:r>
              <a:rPr lang="en-US" sz="2000" dirty="0"/>
              <a:t>- a clock stops ticking</a:t>
            </a:r>
          </a:p>
          <a:p>
            <a:pPr marL="800100" lvl="2" indent="0">
              <a:buNone/>
            </a:pPr>
            <a:r>
              <a:rPr lang="en-US" sz="2000" dirty="0"/>
              <a:t>– </a:t>
            </a:r>
            <a:r>
              <a:rPr lang="en-US" sz="2000" i="1" dirty="0"/>
              <a:t>arbitrary </a:t>
            </a:r>
            <a:r>
              <a:rPr lang="en-US" sz="2000" dirty="0"/>
              <a:t>failure - any other failure</a:t>
            </a:r>
          </a:p>
          <a:p>
            <a:pPr marL="800100" lvl="2" indent="0">
              <a:buNone/>
            </a:pPr>
            <a:r>
              <a:rPr lang="en-US" sz="2000" dirty="0"/>
              <a:t>• e.g. jumps in time; Y2K bug</a:t>
            </a:r>
          </a:p>
        </p:txBody>
      </p:sp>
    </p:spTree>
    <p:extLst>
      <p:ext uri="{BB962C8B-B14F-4D97-AF65-F5344CB8AC3E}">
        <p14:creationId xmlns:p14="http://schemas.microsoft.com/office/powerpoint/2010/main" val="23392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8298"/>
            <a:ext cx="6019800" cy="516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 in a 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75556"/>
            <a:ext cx="78581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779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924799" cy="55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Agrawala’s</a:t>
            </a:r>
            <a:r>
              <a:rPr lang="en-US" dirty="0"/>
              <a:t> algorithm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400" b="1" dirty="0" smtClean="0">
                <a:latin typeface="Arial Narrow" charset="0"/>
              </a:rPr>
              <a:t>{</a:t>
            </a:r>
            <a:r>
              <a:rPr lang="en-US" sz="2400" b="1" dirty="0" err="1" smtClean="0">
                <a:solidFill>
                  <a:schemeClr val="accent2"/>
                </a:solidFill>
                <a:latin typeface="Arial Narrow" charset="0"/>
              </a:rPr>
              <a:t>Ricart</a:t>
            </a:r>
            <a:r>
              <a:rPr lang="en-US" sz="2400" b="1" dirty="0" smtClean="0">
                <a:solidFill>
                  <a:schemeClr val="accent2"/>
                </a:solidFill>
                <a:latin typeface="Arial Narrow" charset="0"/>
              </a:rPr>
              <a:t> &amp; </a:t>
            </a:r>
            <a:r>
              <a:rPr lang="en-US" sz="2400" b="1" dirty="0" err="1" smtClean="0">
                <a:solidFill>
                  <a:schemeClr val="accent2"/>
                </a:solidFill>
                <a:latin typeface="Arial Narrow" charset="0"/>
              </a:rPr>
              <a:t>Agrawala’s</a:t>
            </a:r>
            <a:r>
              <a:rPr lang="en-US" sz="2400" b="1" dirty="0" smtClean="0">
                <a:solidFill>
                  <a:schemeClr val="accent2"/>
                </a:solidFill>
                <a:latin typeface="Arial Narrow" charset="0"/>
              </a:rPr>
              <a:t> algorithm}</a:t>
            </a: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endParaRPr lang="en-US" sz="2000" b="1" dirty="0" smtClean="0">
              <a:latin typeface="Arial Narrow" charset="0"/>
            </a:endParaRP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000" b="1" dirty="0" smtClean="0">
                <a:latin typeface="Arial Narrow" charset="0"/>
              </a:rPr>
              <a:t>ME1. </a:t>
            </a:r>
            <a:r>
              <a:rPr lang="en-US" sz="2000" dirty="0" smtClean="0">
                <a:latin typeface="Arial Narrow" charset="0"/>
              </a:rPr>
              <a:t>Prove that at most one process can be in CS.</a:t>
            </a: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000" b="1" dirty="0" smtClean="0">
                <a:latin typeface="Arial Narrow" charset="0"/>
              </a:rPr>
              <a:t>ME2</a:t>
            </a:r>
            <a:r>
              <a:rPr lang="en-US" sz="2000" dirty="0" smtClean="0">
                <a:latin typeface="Arial Narrow" charset="0"/>
              </a:rPr>
              <a:t>. Prove that deadlock is not possible.</a:t>
            </a: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000" b="1" dirty="0" smtClean="0">
                <a:latin typeface="Arial Narrow" charset="0"/>
              </a:rPr>
              <a:t>ME3</a:t>
            </a:r>
            <a:r>
              <a:rPr lang="en-US" sz="2000" dirty="0" smtClean="0">
                <a:latin typeface="Arial Narrow" charset="0"/>
              </a:rPr>
              <a:t>. Prove that FIFO fairness holds </a:t>
            </a:r>
            <a:r>
              <a:rPr lang="en-US" sz="2000" b="1" dirty="0" smtClean="0">
                <a:solidFill>
                  <a:schemeClr val="accent2"/>
                </a:solidFill>
                <a:latin typeface="Arial Narrow" charset="0"/>
              </a:rPr>
              <a:t>even if </a:t>
            </a: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Arial Narrow" charset="0"/>
              </a:rPr>
              <a:t>channels are not FIFO</a:t>
            </a:r>
          </a:p>
          <a:p>
            <a:pPr marL="577850" indent="-577850" algn="just" eaLnBrk="1" hangingPunct="1">
              <a:lnSpc>
                <a:spcPct val="90000"/>
              </a:lnSpc>
              <a:buFont typeface="Times" charset="0"/>
              <a:buNone/>
            </a:pPr>
            <a:endParaRPr lang="en-US" sz="2000" b="1" dirty="0" smtClean="0">
              <a:solidFill>
                <a:schemeClr val="hlink"/>
              </a:solidFill>
              <a:latin typeface="Arial Narrow" charset="0"/>
            </a:endParaRPr>
          </a:p>
          <a:p>
            <a:pPr marL="577850" indent="-577850" algn="just" eaLnBrk="1" hangingPunct="1">
              <a:lnSpc>
                <a:spcPct val="90000"/>
              </a:lnSpc>
              <a:buFont typeface="Times" charset="0"/>
              <a:buNone/>
            </a:pPr>
            <a:r>
              <a:rPr lang="en-US" sz="2000" b="1" dirty="0" smtClean="0">
                <a:solidFill>
                  <a:srgbClr val="C70F05"/>
                </a:solidFill>
                <a:latin typeface="Arial Narrow" charset="0"/>
              </a:rPr>
              <a:t>Message complexity = 2(N-1)</a:t>
            </a:r>
          </a:p>
          <a:p>
            <a:pPr marL="577850" indent="-577850" algn="just" eaLnBrk="1" hangingPunct="1">
              <a:lnSpc>
                <a:spcPct val="90000"/>
              </a:lnSpc>
              <a:buFont typeface="Times" charset="0"/>
              <a:buNone/>
            </a:pPr>
            <a:r>
              <a:rPr lang="en-US" sz="2000" b="1" dirty="0" smtClean="0">
                <a:solidFill>
                  <a:srgbClr val="C70F05"/>
                </a:solidFill>
                <a:latin typeface="Arial Narrow" charset="0"/>
              </a:rPr>
              <a:t>(N-1 requests + N-1 </a:t>
            </a:r>
            <a:r>
              <a:rPr lang="en-US" sz="2000" b="1" dirty="0" err="1" smtClean="0">
                <a:solidFill>
                  <a:srgbClr val="C70F05"/>
                </a:solidFill>
                <a:latin typeface="Arial Narrow" charset="0"/>
              </a:rPr>
              <a:t>acks</a:t>
            </a:r>
            <a:r>
              <a:rPr lang="en-US" sz="2000" b="1" dirty="0" smtClean="0">
                <a:solidFill>
                  <a:srgbClr val="C70F05"/>
                </a:solidFill>
                <a:latin typeface="Arial Narrow" charset="0"/>
              </a:rPr>
              <a:t> - no release message)</a:t>
            </a:r>
          </a:p>
          <a:p>
            <a:pPr marL="577850" indent="-577850" algn="just" eaLnBrk="1" hangingPunct="1">
              <a:lnSpc>
                <a:spcPct val="120000"/>
              </a:lnSpc>
              <a:buFont typeface="Times" charset="0"/>
              <a:buNone/>
            </a:pPr>
            <a:endParaRPr lang="en-US" sz="2000" i="1" dirty="0" smtClean="0">
              <a:latin typeface="Arial Narrow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>
          <a:xfrm>
            <a:off x="5410200" y="1676400"/>
            <a:ext cx="3097213" cy="4114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  TS(j) &lt; TS(k)</a:t>
            </a:r>
            <a:endParaRPr lang="en-US" sz="2400" dirty="0" smtClean="0">
              <a:latin typeface="Times New Roman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38800" y="2660650"/>
            <a:ext cx="2438400" cy="2084388"/>
            <a:chOff x="5638800" y="2660650"/>
            <a:chExt cx="2438400" cy="2084388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6858000" y="30480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5791200" y="3200400"/>
              <a:ext cx="2133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5638800" y="3581400"/>
              <a:ext cx="381000" cy="381000"/>
            </a:xfrm>
            <a:prstGeom prst="ellipse">
              <a:avLst/>
            </a:prstGeom>
            <a:solidFill>
              <a:srgbClr val="C70F0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7696200" y="3505200"/>
              <a:ext cx="381000" cy="381000"/>
            </a:xfrm>
            <a:prstGeom prst="ellipse">
              <a:avLst/>
            </a:prstGeom>
            <a:solidFill>
              <a:srgbClr val="51FF9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>
              <a:off x="6781800" y="43434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6096000" y="3048000"/>
              <a:ext cx="381000" cy="0"/>
            </a:xfrm>
            <a:prstGeom prst="line">
              <a:avLst/>
            </a:prstGeom>
            <a:noFill/>
            <a:ln w="38100">
              <a:solidFill>
                <a:srgbClr val="C70F0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6613525" y="4378325"/>
              <a:ext cx="6953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1800">
                  <a:latin typeface="Arial Narrow" charset="0"/>
                </a:rPr>
                <a:t>Req(j)</a:t>
              </a:r>
              <a:endParaRPr lang="en-US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781800" y="2660650"/>
              <a:ext cx="663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1800">
                  <a:latin typeface="Arial Narrow" charset="0"/>
                </a:rPr>
                <a:t>Ack(j)</a:t>
              </a:r>
              <a:endParaRPr lang="en-US"/>
            </a:p>
          </p:txBody>
        </p:sp>
      </p:grp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5912644" y="2656525"/>
            <a:ext cx="747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latin typeface="Arial Narrow" charset="0"/>
              </a:rPr>
              <a:t>Req</a:t>
            </a:r>
            <a:r>
              <a:rPr lang="en-US" sz="1800" dirty="0">
                <a:latin typeface="Arial Narrow" charset="0"/>
              </a:rPr>
              <a:t>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Maekawa’s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 Narrow" charset="0"/>
              </a:rPr>
              <a:t>Close to” </a:t>
            </a:r>
            <a:r>
              <a:rPr lang="en-US" sz="2800" dirty="0" err="1">
                <a:latin typeface="Arial Narrow" charset="0"/>
              </a:rPr>
              <a:t>Ricart-Agrawala’s</a:t>
            </a:r>
            <a:r>
              <a:rPr lang="en-US" sz="2800" dirty="0">
                <a:latin typeface="Arial Narrow" charset="0"/>
              </a:rPr>
              <a:t> solution, but each process is required to obtain permission from only  a </a:t>
            </a:r>
            <a:r>
              <a:rPr lang="en-US" sz="2800" b="1" dirty="0">
                <a:solidFill>
                  <a:srgbClr val="C70F05"/>
                </a:solidFill>
                <a:latin typeface="Arial Narrow" charset="0"/>
              </a:rPr>
              <a:t>subset</a:t>
            </a:r>
            <a:r>
              <a:rPr lang="en-US" sz="2800" dirty="0">
                <a:solidFill>
                  <a:srgbClr val="C70F05"/>
                </a:solidFill>
                <a:latin typeface="Arial Narrow" charset="0"/>
              </a:rPr>
              <a:t> </a:t>
            </a:r>
            <a:r>
              <a:rPr lang="en-US" sz="2800" dirty="0">
                <a:latin typeface="Arial Narrow" charset="0"/>
              </a:rPr>
              <a:t>of peers</a:t>
            </a:r>
            <a:endParaRPr lang="en-US" sz="2800" dirty="0">
              <a:solidFill>
                <a:srgbClr val="C70F05"/>
              </a:solidFill>
              <a:latin typeface="Arial Narrow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5867400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i="1" dirty="0" smtClean="0">
                <a:latin typeface="Trebuchet MS" charset="0"/>
              </a:rPr>
              <a:t>Version 1 {Life of process I}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Trebuchet MS" charset="0"/>
              </a:rPr>
              <a:t>1. </a:t>
            </a:r>
            <a:r>
              <a:rPr lang="en-US" sz="2000" dirty="0" smtClean="0">
                <a:latin typeface="Arial" charset="0"/>
              </a:rPr>
              <a:t>Send </a:t>
            </a:r>
            <a:r>
              <a:rPr lang="en-US" sz="2000" dirty="0" err="1" smtClean="0">
                <a:latin typeface="Arial" charset="0"/>
              </a:rPr>
              <a:t>timestamped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b="1" i="1" dirty="0" smtClean="0">
                <a:solidFill>
                  <a:srgbClr val="C70F05"/>
                </a:solidFill>
                <a:latin typeface="Arial" charset="0"/>
              </a:rPr>
              <a:t>request</a:t>
            </a:r>
            <a:r>
              <a:rPr lang="en-US" sz="2000" dirty="0" smtClean="0">
                <a:latin typeface="Arial" charset="0"/>
              </a:rPr>
              <a:t> to each process in </a:t>
            </a:r>
            <a:r>
              <a:rPr lang="en-US" sz="2000" b="1" dirty="0" smtClean="0">
                <a:latin typeface="Arial" charset="0"/>
              </a:rPr>
              <a:t>S</a:t>
            </a:r>
            <a:r>
              <a:rPr lang="en-US" sz="2000" b="1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 Narrow" charset="0"/>
              </a:rPr>
              <a:t>.</a:t>
            </a:r>
            <a:endParaRPr lang="en-US" sz="2000" b="1" dirty="0" smtClean="0">
              <a:latin typeface="Arial Narrow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Arial Narrow" charset="0"/>
              </a:rPr>
              <a:t>2.	</a:t>
            </a:r>
            <a:r>
              <a:rPr lang="en-US" sz="2000" dirty="0" smtClean="0">
                <a:latin typeface="Arial" charset="0"/>
              </a:rPr>
              <a:t>Request received </a:t>
            </a:r>
            <a:r>
              <a:rPr lang="en-US" sz="2000" dirty="0" smtClean="0">
                <a:latin typeface="Arial" charset="0"/>
                <a:sym typeface="Wingdings" charset="2"/>
              </a:rPr>
              <a:t></a:t>
            </a:r>
            <a:r>
              <a:rPr lang="en-US" sz="2000" dirty="0" smtClean="0">
                <a:latin typeface="Arial" charset="0"/>
              </a:rPr>
              <a:t> send </a:t>
            </a:r>
            <a:r>
              <a:rPr lang="en-US" sz="2000" b="1" i="1" dirty="0" err="1" smtClean="0">
                <a:solidFill>
                  <a:srgbClr val="C70F05"/>
                </a:solidFill>
                <a:latin typeface="Arial" charset="0"/>
              </a:rPr>
              <a:t>ack</a:t>
            </a:r>
            <a:r>
              <a:rPr lang="en-US" sz="2000" dirty="0" smtClean="0">
                <a:latin typeface="Arial" charset="0"/>
              </a:rPr>
              <a:t> to process with the </a:t>
            </a:r>
            <a:r>
              <a:rPr lang="en-US" sz="2000" i="1" dirty="0" smtClean="0">
                <a:solidFill>
                  <a:srgbClr val="C70F05"/>
                </a:solidFill>
                <a:latin typeface="Arial" charset="0"/>
              </a:rPr>
              <a:t>lowest timestamp</a:t>
            </a:r>
            <a:r>
              <a:rPr lang="en-US" sz="2000" dirty="0" smtClean="0">
                <a:latin typeface="Arial" charset="0"/>
              </a:rPr>
              <a:t>. Thereafter, "</a:t>
            </a:r>
            <a:r>
              <a:rPr lang="en-US" sz="2000" b="1" dirty="0" smtClean="0">
                <a:latin typeface="Arial" charset="0"/>
              </a:rPr>
              <a:t>lock</a:t>
            </a:r>
            <a:r>
              <a:rPr lang="en-US" sz="2000" dirty="0" smtClean="0">
                <a:latin typeface="Arial" charset="0"/>
              </a:rPr>
              <a:t>" (i.e. </a:t>
            </a:r>
            <a:r>
              <a:rPr lang="en-US" sz="2000" b="1" dirty="0" smtClean="0">
                <a:solidFill>
                  <a:srgbClr val="C70F05"/>
                </a:solidFill>
                <a:latin typeface="Arial" charset="0"/>
              </a:rPr>
              <a:t>commit</a:t>
            </a:r>
            <a:r>
              <a:rPr lang="en-US" sz="2000" dirty="0" smtClean="0">
                <a:latin typeface="Arial" charset="0"/>
              </a:rPr>
              <a:t>) yourself to that process, and keep others waiting.</a:t>
            </a:r>
            <a:endParaRPr lang="en-US" sz="2000" b="1" dirty="0" smtClean="0"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latin typeface="Arial Narrow" charset="0"/>
              </a:rPr>
              <a:t>3</a:t>
            </a:r>
            <a:r>
              <a:rPr lang="en-US" sz="2000" dirty="0" smtClean="0">
                <a:latin typeface="Arial Narrow" charset="0"/>
              </a:rPr>
              <a:t>. </a:t>
            </a:r>
            <a:r>
              <a:rPr lang="en-US" sz="2000" dirty="0" smtClean="0">
                <a:latin typeface="Arial" charset="0"/>
              </a:rPr>
              <a:t>Enter CS if you receive an </a:t>
            </a:r>
            <a:r>
              <a:rPr lang="en-US" sz="2000" i="1" dirty="0" err="1" smtClean="0">
                <a:solidFill>
                  <a:srgbClr val="C70F05"/>
                </a:solidFill>
                <a:latin typeface="Arial" charset="0"/>
              </a:rPr>
              <a:t>ack</a:t>
            </a:r>
            <a:r>
              <a:rPr lang="en-US" sz="2000" dirty="0" smtClean="0">
                <a:latin typeface="Arial" charset="0"/>
              </a:rPr>
              <a:t> from </a:t>
            </a:r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each member</a:t>
            </a:r>
            <a:r>
              <a:rPr lang="en-US" sz="2000" dirty="0" smtClean="0">
                <a:latin typeface="Arial" charset="0"/>
              </a:rPr>
              <a:t> in S</a:t>
            </a:r>
            <a:r>
              <a:rPr lang="en-US" sz="2000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b="1" dirty="0" smtClean="0">
              <a:latin typeface="Arial Narrow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latin typeface="Arial Narrow" charset="0"/>
              </a:rPr>
              <a:t>4</a:t>
            </a:r>
            <a:r>
              <a:rPr lang="en-US" sz="2000" dirty="0" smtClean="0">
                <a:latin typeface="Arial Narrow" charset="0"/>
              </a:rPr>
              <a:t>. </a:t>
            </a:r>
            <a:r>
              <a:rPr lang="en-US" sz="2000" dirty="0" smtClean="0">
                <a:latin typeface="Arial" charset="0"/>
              </a:rPr>
              <a:t>To exit CS, send </a:t>
            </a:r>
            <a:r>
              <a:rPr lang="en-US" sz="2000" i="1" dirty="0" smtClean="0">
                <a:solidFill>
                  <a:srgbClr val="C70F05"/>
                </a:solidFill>
                <a:latin typeface="Arial" charset="0"/>
              </a:rPr>
              <a:t>release</a:t>
            </a:r>
            <a:r>
              <a:rPr lang="en-US" sz="2000" dirty="0" smtClean="0">
                <a:latin typeface="Arial" charset="0"/>
              </a:rPr>
              <a:t> to every process in S</a:t>
            </a:r>
            <a:r>
              <a:rPr lang="en-US" sz="2000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 Narrow" charset="0"/>
              </a:rPr>
              <a:t>.</a:t>
            </a:r>
            <a:endParaRPr lang="en-US" sz="2000" b="1" dirty="0" smtClean="0">
              <a:latin typeface="Arial Narrow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>
                <a:latin typeface="Arial Narrow" charset="0"/>
              </a:rPr>
              <a:t>5</a:t>
            </a:r>
            <a:r>
              <a:rPr lang="en-US" sz="2000" dirty="0" smtClean="0">
                <a:latin typeface="Arial Narrow" charset="0"/>
              </a:rPr>
              <a:t>.  </a:t>
            </a:r>
            <a:r>
              <a:rPr lang="en-US" sz="2000" dirty="0" smtClean="0">
                <a:latin typeface="Arial" charset="0"/>
              </a:rPr>
              <a:t>Release received </a:t>
            </a:r>
            <a:r>
              <a:rPr lang="en-US" sz="2000" dirty="0" smtClean="0">
                <a:latin typeface="Arial" charset="0"/>
                <a:sym typeface="Wingdings" charset="2"/>
              </a:rPr>
              <a:t>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b="1" dirty="0" smtClean="0">
                <a:latin typeface="Arial" charset="0"/>
              </a:rPr>
              <a:t>unlock</a:t>
            </a:r>
            <a:r>
              <a:rPr lang="en-US" sz="2000" dirty="0" smtClean="0">
                <a:latin typeface="Arial" charset="0"/>
              </a:rPr>
              <a:t> yourself. Then send </a:t>
            </a:r>
            <a:r>
              <a:rPr lang="en-US" sz="2000" dirty="0" err="1" smtClean="0">
                <a:latin typeface="Arial" charset="0"/>
              </a:rPr>
              <a:t>ack</a:t>
            </a:r>
            <a:r>
              <a:rPr lang="en-US" sz="2000" dirty="0" smtClean="0">
                <a:latin typeface="Arial" charset="0"/>
              </a:rPr>
              <a:t> to the next process with the lowest timestamp.</a:t>
            </a:r>
          </a:p>
          <a:p>
            <a:pPr eaLnBrk="1" hangingPunct="1">
              <a:buFontTx/>
              <a:buNone/>
            </a:pPr>
            <a:endParaRPr lang="en-US" sz="2000" b="1" i="1" dirty="0" smtClean="0">
              <a:latin typeface="Trebuchet MS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sz="2000" dirty="0" smtClean="0">
              <a:latin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58000" y="1524000"/>
            <a:ext cx="2074863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0</a:t>
            </a:r>
            <a:r>
              <a:rPr lang="en-US" smtClean="0">
                <a:latin typeface="Trebuchet MS" charset="0"/>
              </a:rPr>
              <a:t>	=	{0, 1, 2}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1</a:t>
            </a:r>
            <a:r>
              <a:rPr lang="en-US" smtClean="0">
                <a:latin typeface="Trebuchet MS" charset="0"/>
              </a:rPr>
              <a:t>	=	{1, 3, 5}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2</a:t>
            </a:r>
            <a:r>
              <a:rPr lang="en-US" smtClean="0">
                <a:latin typeface="Trebuchet MS" charset="0"/>
              </a:rPr>
              <a:t>	=	{2, 4, 5}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3</a:t>
            </a:r>
            <a:r>
              <a:rPr lang="en-US" smtClean="0">
                <a:latin typeface="Trebuchet MS" charset="0"/>
              </a:rPr>
              <a:t>	=	{0, 3, 4}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4</a:t>
            </a:r>
            <a:r>
              <a:rPr lang="en-US" smtClean="0">
                <a:latin typeface="Trebuchet MS" charset="0"/>
              </a:rPr>
              <a:t>	=	{1, 4, 6}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5</a:t>
            </a:r>
            <a:r>
              <a:rPr lang="en-US" smtClean="0">
                <a:latin typeface="Trebuchet MS" charset="0"/>
              </a:rPr>
              <a:t>	=	{0, 5, 6}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6</a:t>
            </a:r>
            <a:r>
              <a:rPr lang="en-US" smtClean="0">
                <a:latin typeface="Trebuchet MS" charset="0"/>
              </a:rPr>
              <a:t>	=	{2, 3, 6}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Maekawa’s</a:t>
            </a:r>
            <a:r>
              <a:rPr lang="en-US" dirty="0"/>
              <a:t> algorithm-version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b="1" i="1" smtClean="0">
                <a:solidFill>
                  <a:srgbClr val="C70F05"/>
                </a:solidFill>
                <a:latin typeface="Arial" charset="0"/>
              </a:rPr>
              <a:t>ME1.</a:t>
            </a:r>
            <a:r>
              <a:rPr lang="en-US" sz="2000" b="1" i="1" smtClean="0">
                <a:latin typeface="Arial" charset="0"/>
              </a:rPr>
              <a:t> At most one process can enter its critical section at any time.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sz="2000" b="1" i="1" smtClean="0">
              <a:latin typeface="Arial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Let </a:t>
            </a:r>
            <a:r>
              <a:rPr lang="en-US" sz="2000" b="1" smtClean="0">
                <a:latin typeface="Arial" charset="0"/>
              </a:rPr>
              <a:t>i</a:t>
            </a:r>
            <a:r>
              <a:rPr lang="en-US" sz="2000" smtClean="0">
                <a:latin typeface="Arial" charset="0"/>
              </a:rPr>
              <a:t> and </a:t>
            </a:r>
            <a:r>
              <a:rPr lang="en-US" sz="2000" b="1" smtClean="0">
                <a:latin typeface="Arial" charset="0"/>
              </a:rPr>
              <a:t>j</a:t>
            </a:r>
            <a:r>
              <a:rPr lang="en-US" sz="2000" smtClean="0">
                <a:latin typeface="Arial" charset="0"/>
              </a:rPr>
              <a:t> attempt to enter their Critical Sections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b="1" smtClean="0">
                <a:latin typeface="Arial" charset="0"/>
              </a:rPr>
              <a:t>S</a:t>
            </a:r>
            <a:r>
              <a:rPr lang="en-US" sz="2000" b="1" baseline="-25000" smtClean="0">
                <a:latin typeface="Arial" charset="0"/>
              </a:rPr>
              <a:t>i </a:t>
            </a:r>
            <a:r>
              <a:rPr lang="en-US" sz="2000" b="1" smtClean="0">
                <a:latin typeface="Arial" charset="0"/>
                <a:sym typeface="Symbol" charset="2"/>
              </a:rPr>
              <a:t>∩ </a:t>
            </a:r>
            <a:r>
              <a:rPr lang="en-US" sz="2000" b="1" smtClean="0">
                <a:latin typeface="Arial" charset="0"/>
              </a:rPr>
              <a:t>S</a:t>
            </a:r>
            <a:r>
              <a:rPr lang="en-US" sz="2000" b="1" baseline="-25000" smtClean="0">
                <a:latin typeface="Arial" charset="0"/>
              </a:rPr>
              <a:t>j</a:t>
            </a:r>
            <a:r>
              <a:rPr lang="en-US" sz="2000" b="1" smtClean="0">
                <a:latin typeface="Arial" charset="0"/>
              </a:rPr>
              <a:t> ≠ </a:t>
            </a:r>
            <a:r>
              <a:rPr lang="en-US" sz="2400" b="1" smtClean="0">
                <a:latin typeface="Arial" charset="0"/>
                <a:sym typeface="Symbol" charset="2"/>
              </a:rPr>
              <a:t>∅</a:t>
            </a:r>
            <a:r>
              <a:rPr lang="en-US" sz="2000" b="1" smtClean="0">
                <a:latin typeface="Arial" charset="0"/>
                <a:sym typeface="Symbol" charset="2"/>
              </a:rPr>
              <a:t> </a:t>
            </a:r>
            <a:r>
              <a:rPr lang="en-US" sz="2000" smtClean="0">
                <a:latin typeface="Arial" charset="0"/>
                <a:sym typeface="Symbol" charset="2"/>
              </a:rPr>
              <a:t>implies</a:t>
            </a:r>
            <a:r>
              <a:rPr lang="en-US" sz="2000" b="1" smtClean="0">
                <a:latin typeface="Arial" charset="0"/>
                <a:sym typeface="Symbol" charset="2"/>
              </a:rPr>
              <a:t> </a:t>
            </a:r>
            <a:r>
              <a:rPr lang="en-US" sz="2000" smtClean="0">
                <a:latin typeface="Arial" charset="0"/>
              </a:rPr>
              <a:t>there is a process </a:t>
            </a:r>
            <a:r>
              <a:rPr lang="en-US" sz="2000" b="1" smtClean="0">
                <a:latin typeface="Arial" charset="0"/>
              </a:rPr>
              <a:t>k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smtClean="0">
                <a:latin typeface="Arial" charset="0"/>
                <a:sym typeface="Symbol" charset="2"/>
              </a:rPr>
              <a:t>∊</a:t>
            </a:r>
            <a:r>
              <a:rPr lang="en-US" sz="2000" smtClean="0">
                <a:latin typeface="Arial" charset="0"/>
              </a:rPr>
              <a:t> </a:t>
            </a:r>
            <a:r>
              <a:rPr lang="en-US" sz="2000" b="1" smtClean="0">
                <a:latin typeface="Arial" charset="0"/>
              </a:rPr>
              <a:t>S</a:t>
            </a:r>
            <a:r>
              <a:rPr lang="en-US" sz="2000" b="1" baseline="-25000" smtClean="0">
                <a:latin typeface="Arial" charset="0"/>
              </a:rPr>
              <a:t>i </a:t>
            </a:r>
            <a:r>
              <a:rPr lang="en-US" sz="2000" b="1" smtClean="0">
                <a:latin typeface="Arial" charset="0"/>
                <a:sym typeface="Symbol" charset="2"/>
              </a:rPr>
              <a:t>⋂ </a:t>
            </a:r>
            <a:r>
              <a:rPr lang="en-US" sz="2000" b="1" smtClean="0">
                <a:latin typeface="Arial" charset="0"/>
              </a:rPr>
              <a:t>S</a:t>
            </a:r>
            <a:r>
              <a:rPr lang="en-US" sz="2000" b="1" baseline="-25000" smtClean="0">
                <a:latin typeface="Arial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Process</a:t>
            </a:r>
            <a:r>
              <a:rPr lang="en-US" sz="2000" b="1" smtClean="0">
                <a:latin typeface="Arial" charset="0"/>
              </a:rPr>
              <a:t> k </a:t>
            </a:r>
            <a:r>
              <a:rPr lang="en-US" sz="2000" smtClean="0">
                <a:latin typeface="Arial" charset="0"/>
              </a:rPr>
              <a:t>will</a:t>
            </a:r>
            <a:r>
              <a:rPr lang="en-US" sz="2000" b="1" smtClean="0">
                <a:latin typeface="Arial" charset="0"/>
              </a:rPr>
              <a:t> never </a:t>
            </a:r>
            <a:r>
              <a:rPr lang="en-US" sz="2000" smtClean="0">
                <a:latin typeface="Arial" charset="0"/>
              </a:rPr>
              <a:t>send ack to both</a:t>
            </a:r>
            <a:r>
              <a:rPr lang="en-US" sz="2000" b="1" smtClean="0">
                <a:latin typeface="Arial" charset="0"/>
              </a:rPr>
              <a:t>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So it will act as the arbitrator and establishes ME1</a:t>
            </a:r>
            <a:endParaRPr lang="en-US" sz="2000" b="1" smtClean="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Maekawa’s</a:t>
            </a:r>
            <a:r>
              <a:rPr lang="en-US" dirty="0"/>
              <a:t> algorithm-version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b="1" i="1" dirty="0" smtClean="0">
                <a:latin typeface="Arial" charset="0"/>
              </a:rPr>
              <a:t>ME2. No deadlock. </a:t>
            </a:r>
            <a:r>
              <a:rPr lang="en-US" sz="2000" b="1" i="1" dirty="0" smtClean="0">
                <a:solidFill>
                  <a:srgbClr val="C70F05"/>
                </a:solidFill>
                <a:latin typeface="Arial" charset="0"/>
              </a:rPr>
              <a:t>Unfortunately deadlock is possible! </a:t>
            </a:r>
            <a:r>
              <a:rPr lang="en-US" sz="2000" b="1" i="1" dirty="0" smtClean="0">
                <a:solidFill>
                  <a:schemeClr val="accent2"/>
                </a:solidFill>
                <a:latin typeface="Arial" charset="0"/>
              </a:rPr>
              <a:t>Assume 0, 1, 2 want to enter their critical sections.</a:t>
            </a:r>
            <a:endParaRPr lang="en-US" sz="2000" b="1" i="1" dirty="0" smtClean="0">
              <a:solidFill>
                <a:srgbClr val="C70F05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rgbClr val="C70F05"/>
              </a:solidFill>
              <a:latin typeface="Arial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000" dirty="0" smtClean="0">
                <a:latin typeface="Arial Narrow" charset="0"/>
              </a:rPr>
              <a:t>From </a:t>
            </a:r>
            <a:r>
              <a:rPr lang="en-US" sz="2000" b="1" dirty="0" smtClean="0">
                <a:latin typeface="Arial Narrow" charset="0"/>
              </a:rPr>
              <a:t>S</a:t>
            </a:r>
            <a:r>
              <a:rPr lang="en-US" sz="2000" b="1" baseline="-25000" dirty="0" smtClean="0">
                <a:latin typeface="Arial Narrow" charset="0"/>
              </a:rPr>
              <a:t>0</a:t>
            </a:r>
            <a:r>
              <a:rPr lang="en-US" sz="2000" b="1" dirty="0" smtClean="0">
                <a:latin typeface="Arial Narrow" charset="0"/>
              </a:rPr>
              <a:t>= {0,1,2}</a:t>
            </a:r>
            <a:r>
              <a:rPr lang="en-US" sz="2000" dirty="0" smtClean="0">
                <a:latin typeface="Arial Narrow" charset="0"/>
              </a:rPr>
              <a:t>, </a:t>
            </a:r>
            <a:r>
              <a:rPr lang="en-US" sz="2000" b="1" dirty="0" smtClean="0">
                <a:latin typeface="Arial Narrow" charset="0"/>
              </a:rPr>
              <a:t>0,2</a:t>
            </a:r>
            <a:r>
              <a:rPr lang="en-US" sz="2000" dirty="0" smtClean="0">
                <a:latin typeface="Arial Narrow" charset="0"/>
              </a:rPr>
              <a:t> send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0</a:t>
            </a:r>
            <a:r>
              <a:rPr lang="en-US" sz="2000" dirty="0" smtClean="0">
                <a:latin typeface="Arial Narrow" charset="0"/>
              </a:rPr>
              <a:t>, but </a:t>
            </a:r>
            <a:r>
              <a:rPr lang="en-US" sz="2000" b="1" dirty="0" smtClean="0">
                <a:latin typeface="Arial Narrow" charset="0"/>
              </a:rPr>
              <a:t>1</a:t>
            </a:r>
            <a:r>
              <a:rPr lang="en-US" sz="2000" dirty="0" smtClean="0">
                <a:latin typeface="Arial Narrow" charset="0"/>
              </a:rPr>
              <a:t> sends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1</a:t>
            </a:r>
            <a:r>
              <a:rPr lang="en-US" sz="2000" dirty="0" smtClean="0">
                <a:latin typeface="Arial Narrow" charset="0"/>
              </a:rPr>
              <a:t>;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000" dirty="0" smtClean="0">
                <a:latin typeface="Arial Narrow" charset="0"/>
              </a:rPr>
              <a:t>From </a:t>
            </a:r>
            <a:r>
              <a:rPr lang="en-US" sz="2000" b="1" dirty="0" smtClean="0">
                <a:latin typeface="Arial Narrow" charset="0"/>
              </a:rPr>
              <a:t>S</a:t>
            </a:r>
            <a:r>
              <a:rPr lang="en-US" sz="2000" b="1" baseline="-25000" dirty="0" smtClean="0">
                <a:latin typeface="Arial Narrow" charset="0"/>
              </a:rPr>
              <a:t>1</a:t>
            </a:r>
            <a:r>
              <a:rPr lang="en-US" sz="2000" b="1" dirty="0" smtClean="0">
                <a:latin typeface="Arial Narrow" charset="0"/>
              </a:rPr>
              <a:t>= {1,3,5}</a:t>
            </a:r>
            <a:r>
              <a:rPr lang="en-US" sz="2000" dirty="0" smtClean="0">
                <a:latin typeface="Arial Narrow" charset="0"/>
              </a:rPr>
              <a:t>, </a:t>
            </a:r>
            <a:r>
              <a:rPr lang="en-US" sz="2000" b="1" dirty="0" smtClean="0">
                <a:latin typeface="Arial Narrow" charset="0"/>
              </a:rPr>
              <a:t>1,3</a:t>
            </a:r>
            <a:r>
              <a:rPr lang="en-US" sz="2000" dirty="0" smtClean="0">
                <a:latin typeface="Arial Narrow" charset="0"/>
              </a:rPr>
              <a:t> send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1</a:t>
            </a:r>
            <a:r>
              <a:rPr lang="en-US" sz="2000" dirty="0" smtClean="0">
                <a:latin typeface="Arial Narrow" charset="0"/>
              </a:rPr>
              <a:t>, but </a:t>
            </a:r>
            <a:r>
              <a:rPr lang="en-US" sz="2000" b="1" dirty="0" smtClean="0">
                <a:latin typeface="Arial Narrow" charset="0"/>
              </a:rPr>
              <a:t>5</a:t>
            </a:r>
            <a:r>
              <a:rPr lang="en-US" sz="2000" dirty="0" smtClean="0">
                <a:latin typeface="Arial Narrow" charset="0"/>
              </a:rPr>
              <a:t> sends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2</a:t>
            </a:r>
            <a:r>
              <a:rPr lang="en-US" sz="2000" dirty="0" smtClean="0">
                <a:latin typeface="Arial Narrow" charset="0"/>
              </a:rPr>
              <a:t>;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000" dirty="0" smtClean="0">
                <a:latin typeface="Arial Narrow" charset="0"/>
              </a:rPr>
              <a:t>From </a:t>
            </a:r>
            <a:r>
              <a:rPr lang="en-US" sz="2000" b="1" dirty="0" smtClean="0">
                <a:latin typeface="Arial Narrow" charset="0"/>
              </a:rPr>
              <a:t>S</a:t>
            </a:r>
            <a:r>
              <a:rPr lang="en-US" sz="2000" b="1" baseline="-25000" dirty="0" smtClean="0">
                <a:latin typeface="Arial Narrow" charset="0"/>
              </a:rPr>
              <a:t>2</a:t>
            </a:r>
            <a:r>
              <a:rPr lang="en-US" sz="2000" b="1" dirty="0" smtClean="0">
                <a:latin typeface="Arial Narrow" charset="0"/>
              </a:rPr>
              <a:t>= {2,4,5}</a:t>
            </a:r>
            <a:r>
              <a:rPr lang="en-US" sz="2000" dirty="0" smtClean="0">
                <a:latin typeface="Arial Narrow" charset="0"/>
              </a:rPr>
              <a:t>, </a:t>
            </a:r>
            <a:r>
              <a:rPr lang="en-US" sz="2000" b="1" dirty="0" smtClean="0">
                <a:latin typeface="Arial Narrow" charset="0"/>
              </a:rPr>
              <a:t>4,5</a:t>
            </a:r>
            <a:r>
              <a:rPr lang="en-US" sz="2000" dirty="0" smtClean="0">
                <a:latin typeface="Arial Narrow" charset="0"/>
              </a:rPr>
              <a:t> send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2</a:t>
            </a:r>
            <a:r>
              <a:rPr lang="en-US" sz="2000" dirty="0" smtClean="0">
                <a:latin typeface="Arial Narrow" charset="0"/>
              </a:rPr>
              <a:t>, but </a:t>
            </a:r>
            <a:r>
              <a:rPr lang="en-US" sz="2000" b="1" dirty="0" smtClean="0">
                <a:latin typeface="Arial Narrow" charset="0"/>
              </a:rPr>
              <a:t>2</a:t>
            </a:r>
            <a:r>
              <a:rPr lang="en-US" sz="2000" dirty="0" smtClean="0">
                <a:latin typeface="Arial Narrow" charset="0"/>
              </a:rPr>
              <a:t> sends </a:t>
            </a:r>
            <a:r>
              <a:rPr lang="en-US" sz="2000" i="1" dirty="0" err="1" smtClean="0">
                <a:latin typeface="Arial Narrow" charset="0"/>
              </a:rPr>
              <a:t>ack</a:t>
            </a:r>
            <a:r>
              <a:rPr lang="en-US" sz="2000" dirty="0" smtClean="0">
                <a:latin typeface="Arial Narrow" charset="0"/>
              </a:rPr>
              <a:t> to </a:t>
            </a:r>
            <a:r>
              <a:rPr lang="en-US" sz="2000" b="1" dirty="0" smtClean="0">
                <a:latin typeface="Arial Narrow" charset="0"/>
              </a:rPr>
              <a:t>0</a:t>
            </a:r>
            <a:r>
              <a:rPr lang="en-US" sz="2000" dirty="0" smtClean="0">
                <a:latin typeface="Arial Narrow" charset="0"/>
              </a:rPr>
              <a:t>;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000" dirty="0" smtClean="0">
                <a:latin typeface="Arial Narrow" charset="0"/>
              </a:rPr>
              <a:t>Now, 0 waits for 1 </a:t>
            </a:r>
            <a:r>
              <a:rPr lang="en-US" sz="1800" b="1" dirty="0" smtClean="0">
                <a:solidFill>
                  <a:schemeClr val="accent2"/>
                </a:solidFill>
                <a:latin typeface="Arial Narrow" charset="0"/>
              </a:rPr>
              <a:t>(to send a release),</a:t>
            </a:r>
            <a:r>
              <a:rPr lang="en-US" sz="2000" dirty="0" smtClean="0">
                <a:latin typeface="Arial Narrow" charset="0"/>
              </a:rPr>
              <a:t> 1 waits for 2 </a:t>
            </a:r>
            <a:r>
              <a:rPr lang="en-US" sz="1800" b="1" dirty="0" smtClean="0">
                <a:solidFill>
                  <a:schemeClr val="accent2"/>
                </a:solidFill>
                <a:latin typeface="Arial Narrow" charset="0"/>
              </a:rPr>
              <a:t>(to send a release),</a:t>
            </a:r>
            <a:r>
              <a:rPr lang="en-US" sz="2000" dirty="0" smtClean="0">
                <a:latin typeface="Arial Narrow" charset="0"/>
              </a:rPr>
              <a:t> , and 2 waits for 0 </a:t>
            </a:r>
            <a:r>
              <a:rPr lang="en-US" sz="1800" b="1" dirty="0" smtClean="0">
                <a:solidFill>
                  <a:schemeClr val="accent2"/>
                </a:solidFill>
                <a:latin typeface="Arial Narrow" charset="0"/>
              </a:rPr>
              <a:t>(to send a release),</a:t>
            </a:r>
            <a:r>
              <a:rPr lang="en-US" sz="2000" dirty="0" smtClean="0">
                <a:latin typeface="Arial Narrow" charset="0"/>
              </a:rPr>
              <a:t> . So deadlock </a:t>
            </a:r>
            <a:r>
              <a:rPr lang="en-US" sz="2000" b="1" dirty="0" smtClean="0">
                <a:latin typeface="Arial Narrow" charset="0"/>
              </a:rPr>
              <a:t>is</a:t>
            </a:r>
            <a:r>
              <a:rPr lang="en-US" sz="2000" dirty="0" smtClean="0">
                <a:latin typeface="Arial Narrow" charset="0"/>
              </a:rPr>
              <a:t> possible!</a:t>
            </a:r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Maekawa’s</a:t>
            </a:r>
            <a:r>
              <a:rPr lang="en-US" dirty="0"/>
              <a:t> algorithm-Version 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36638"/>
            <a:ext cx="5715000" cy="49069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 i="1" dirty="0" smtClean="0">
                <a:latin typeface="Arial Narrow" charset="0"/>
              </a:rPr>
              <a:t>Avoiding deadlock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 Narrow" charset="0"/>
              </a:rPr>
              <a:t>If processes always receive messages </a:t>
            </a:r>
            <a:r>
              <a:rPr lang="en-US" sz="2400" b="1" dirty="0" smtClean="0">
                <a:solidFill>
                  <a:srgbClr val="C70F05"/>
                </a:solidFill>
                <a:latin typeface="Arial Narrow" charset="0"/>
              </a:rPr>
              <a:t>in increasing order of timestamp</a:t>
            </a:r>
            <a:r>
              <a:rPr lang="en-US" sz="2400" dirty="0" smtClean="0">
                <a:latin typeface="Arial Narrow" charset="0"/>
              </a:rPr>
              <a:t>, then deadlock “could be” avoided. But this is too strong an assumption.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Arial Narrow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 Narrow" charset="0"/>
              </a:rPr>
              <a:t>Version 2 uses three </a:t>
            </a:r>
            <a:r>
              <a:rPr lang="en-US" sz="2400" b="1" i="1" dirty="0" smtClean="0">
                <a:solidFill>
                  <a:srgbClr val="C70F05"/>
                </a:solidFill>
                <a:latin typeface="Arial Narrow" charset="0"/>
              </a:rPr>
              <a:t>additional</a:t>
            </a:r>
            <a:r>
              <a:rPr lang="en-US" sz="2400" dirty="0" smtClean="0">
                <a:latin typeface="Arial Narrow" charset="0"/>
              </a:rPr>
              <a:t> messages: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400" dirty="0" smtClean="0">
                <a:latin typeface="Arial Narrow" charset="0"/>
              </a:rPr>
              <a:t>		-  </a:t>
            </a:r>
            <a:r>
              <a:rPr lang="en-US" sz="2400" b="1" i="1" dirty="0" smtClean="0">
                <a:latin typeface="Arial Narrow" charset="0"/>
              </a:rPr>
              <a:t>failed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400" dirty="0" smtClean="0">
                <a:latin typeface="Arial Narrow" charset="0"/>
              </a:rPr>
              <a:t>		 - </a:t>
            </a:r>
            <a:r>
              <a:rPr lang="en-US" sz="2400" b="1" i="1" dirty="0" smtClean="0">
                <a:latin typeface="Arial Narrow" charset="0"/>
              </a:rPr>
              <a:t>inquire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sz="2400" dirty="0" smtClean="0">
                <a:latin typeface="Arial Narrow" charset="0"/>
              </a:rPr>
              <a:t>		 - </a:t>
            </a:r>
            <a:r>
              <a:rPr lang="en-US" sz="2400" b="1" i="1" dirty="0" smtClean="0">
                <a:latin typeface="Arial Narrow" charset="0"/>
              </a:rPr>
              <a:t>relinquish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324600" y="1524000"/>
            <a:ext cx="2074863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0</a:t>
            </a:r>
            <a:r>
              <a:rPr lang="en-US" smtClean="0">
                <a:latin typeface="Trebuchet MS" charset="0"/>
              </a:rPr>
              <a:t>	=	{0, 1, 2}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1</a:t>
            </a:r>
            <a:r>
              <a:rPr lang="en-US" smtClean="0">
                <a:latin typeface="Trebuchet MS" charset="0"/>
              </a:rPr>
              <a:t>	=	{1, 3, 5}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2</a:t>
            </a:r>
            <a:r>
              <a:rPr lang="en-US" smtClean="0">
                <a:latin typeface="Trebuchet MS" charset="0"/>
              </a:rPr>
              <a:t>	=	{2, 4, 5}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3</a:t>
            </a:r>
            <a:r>
              <a:rPr lang="en-US" smtClean="0">
                <a:latin typeface="Trebuchet MS" charset="0"/>
              </a:rPr>
              <a:t>	=	{0, 3, 4}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4</a:t>
            </a:r>
            <a:r>
              <a:rPr lang="en-US" smtClean="0">
                <a:latin typeface="Trebuchet MS" charset="0"/>
              </a:rPr>
              <a:t>	=	{1, 4, 6}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5</a:t>
            </a:r>
            <a:r>
              <a:rPr lang="en-US" smtClean="0">
                <a:latin typeface="Trebuchet MS" charset="0"/>
              </a:rPr>
              <a:t>	=	{0, 5, 6}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mtClean="0">
                <a:latin typeface="Trebuchet MS" charset="0"/>
              </a:rPr>
              <a:t>S</a:t>
            </a:r>
            <a:r>
              <a:rPr lang="en-US" baseline="-25000" smtClean="0">
                <a:latin typeface="Trebuchet MS" charset="0"/>
              </a:rPr>
              <a:t>6</a:t>
            </a:r>
            <a:r>
              <a:rPr lang="en-US" smtClean="0">
                <a:latin typeface="Trebuchet MS" charset="0"/>
              </a:rPr>
              <a:t>	=	{2, 3, 6}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36638"/>
            <a:ext cx="8077200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i="1" dirty="0" smtClean="0">
                <a:solidFill>
                  <a:srgbClr val="C70F05"/>
                </a:solidFill>
                <a:latin typeface="Arial Narrow" charset="0"/>
              </a:rPr>
              <a:t>New features in version 2</a:t>
            </a:r>
          </a:p>
          <a:p>
            <a:pPr eaLnBrk="1" hangingPunct="1">
              <a:buFontTx/>
              <a:buNone/>
            </a:pPr>
            <a:endParaRPr lang="en-US" sz="2000" b="1" i="1" dirty="0" smtClean="0">
              <a:solidFill>
                <a:srgbClr val="C70F05"/>
              </a:solidFill>
              <a:latin typeface="Arial Narrow" charset="0"/>
            </a:endParaRPr>
          </a:p>
          <a:p>
            <a:pPr eaLnBrk="1" hangingPunct="1">
              <a:buFontTx/>
              <a:buChar char="-"/>
            </a:pPr>
            <a:r>
              <a:rPr lang="en-US" sz="2000" dirty="0" smtClean="0">
                <a:latin typeface="Arial" charset="0"/>
              </a:rPr>
              <a:t>Send </a:t>
            </a:r>
            <a:r>
              <a:rPr lang="en-US" sz="2000" b="1" i="1" dirty="0" err="1" smtClean="0">
                <a:latin typeface="Arial" charset="0"/>
              </a:rPr>
              <a:t>ack</a:t>
            </a:r>
            <a:r>
              <a:rPr lang="en-US" sz="2000" dirty="0" smtClean="0">
                <a:latin typeface="Arial" charset="0"/>
              </a:rPr>
              <a:t> and set </a:t>
            </a:r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lock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as usual.</a:t>
            </a:r>
          </a:p>
          <a:p>
            <a:pPr eaLnBrk="1" hangingPunct="1">
              <a:buFontTx/>
              <a:buChar char="-"/>
            </a:pPr>
            <a:r>
              <a:rPr lang="en-US" sz="2000" dirty="0" smtClean="0">
                <a:latin typeface="Arial" charset="0"/>
              </a:rPr>
              <a:t>If </a:t>
            </a:r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lock is set</a:t>
            </a:r>
            <a:r>
              <a:rPr lang="en-US" sz="2000" dirty="0" smtClean="0">
                <a:latin typeface="Arial" charset="0"/>
              </a:rPr>
              <a:t> and a request with a larger timestamp arrives, send </a:t>
            </a:r>
            <a:r>
              <a:rPr lang="en-US" sz="2000" b="1" i="1" dirty="0" smtClean="0">
                <a:latin typeface="Arial" charset="0"/>
              </a:rPr>
              <a:t>failed</a:t>
            </a:r>
            <a:r>
              <a:rPr lang="en-US" sz="2000" i="1" dirty="0" smtClean="0">
                <a:latin typeface="Arial" charset="0"/>
              </a:rPr>
              <a:t> (you have no chance)</a:t>
            </a:r>
            <a:r>
              <a:rPr lang="en-US" sz="2000" dirty="0" smtClean="0">
                <a:latin typeface="Arial" charset="0"/>
              </a:rPr>
              <a:t>. If the incoming request has a lower timestamp, then send </a:t>
            </a:r>
            <a:r>
              <a:rPr lang="en-US" sz="2000" b="1" i="1" dirty="0" smtClean="0">
                <a:latin typeface="Arial" charset="0"/>
              </a:rPr>
              <a:t>inquire</a:t>
            </a:r>
            <a:r>
              <a:rPr lang="en-US" sz="2000" i="1" dirty="0" smtClean="0">
                <a:latin typeface="Arial" charset="0"/>
              </a:rPr>
              <a:t> (are you in CS?) to the locked process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charset="0"/>
              </a:rPr>
              <a:t>- 	Receive </a:t>
            </a:r>
            <a:r>
              <a:rPr lang="en-US" sz="2000" b="1" i="1" dirty="0" smtClean="0">
                <a:latin typeface="Arial" charset="0"/>
              </a:rPr>
              <a:t>inquire</a:t>
            </a:r>
            <a:r>
              <a:rPr lang="en-US" sz="2000" dirty="0" smtClean="0">
                <a:latin typeface="Arial" charset="0"/>
              </a:rPr>
              <a:t> and at least one </a:t>
            </a:r>
            <a:r>
              <a:rPr lang="en-US" sz="2000" b="1" i="1" dirty="0" smtClean="0">
                <a:latin typeface="Arial" charset="0"/>
              </a:rPr>
              <a:t>failed</a:t>
            </a:r>
            <a:r>
              <a:rPr lang="en-US" sz="2000" dirty="0" smtClean="0">
                <a:latin typeface="Arial" charset="0"/>
              </a:rPr>
              <a:t> message </a:t>
            </a:r>
            <a:r>
              <a:rPr lang="en-US" sz="2000" dirty="0" smtClean="0">
                <a:latin typeface="Arial" charset="0"/>
                <a:sym typeface="Wingdings" charset="2"/>
              </a:rPr>
              <a:t></a:t>
            </a:r>
            <a:r>
              <a:rPr lang="en-US" sz="2000" dirty="0" smtClean="0">
                <a:latin typeface="Arial" charset="0"/>
              </a:rPr>
              <a:t> send </a:t>
            </a:r>
            <a:r>
              <a:rPr lang="en-US" sz="2000" b="1" i="1" dirty="0" smtClean="0">
                <a:latin typeface="Arial" charset="0"/>
              </a:rPr>
              <a:t>relinquish</a:t>
            </a:r>
            <a:r>
              <a:rPr lang="en-US" sz="2000" dirty="0" smtClean="0">
                <a:latin typeface="Arial" charset="0"/>
              </a:rPr>
              <a:t>. The recipient resets the lock.</a:t>
            </a:r>
            <a:endParaRPr lang="en-US" sz="2000" dirty="0" smtClean="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historical example of an </a:t>
            </a:r>
            <a:r>
              <a:rPr lang="en-US"/>
              <a:t>arbitrary </a:t>
            </a:r>
            <a:r>
              <a:rPr lang="en-US" smtClean="0"/>
              <a:t>failure is </a:t>
            </a:r>
            <a:r>
              <a:rPr lang="en-US" dirty="0"/>
              <a:t>that of a clock with the ‘Y2K bug’, which broke the monotonicity </a:t>
            </a:r>
            <a:r>
              <a:rPr lang="en-US"/>
              <a:t>condition </a:t>
            </a:r>
            <a:r>
              <a:rPr lang="en-US" smtClean="0"/>
              <a:t>by registering </a:t>
            </a:r>
            <a:r>
              <a:rPr lang="en-US" dirty="0"/>
              <a:t>the date after 31 December 1999 as 1 January 1900 instead of 2000</a:t>
            </a:r>
            <a:r>
              <a:rPr lang="en-US"/>
              <a:t>; </a:t>
            </a:r>
            <a:r>
              <a:rPr lang="en-US" smtClean="0"/>
              <a:t>another example </a:t>
            </a:r>
            <a:r>
              <a:rPr lang="en-US" dirty="0"/>
              <a:t>is a clock whose batteries are very low and whose drift rate </a:t>
            </a:r>
            <a:r>
              <a:rPr lang="en-US"/>
              <a:t>suddenly </a:t>
            </a:r>
            <a:r>
              <a:rPr lang="en-US" smtClean="0"/>
              <a:t>becomes very </a:t>
            </a:r>
            <a:r>
              <a:rPr lang="en-US" dirty="0"/>
              <a:t>large.</a:t>
            </a:r>
          </a:p>
        </p:txBody>
      </p:sp>
    </p:spTree>
    <p:extLst>
      <p:ext uri="{BB962C8B-B14F-4D97-AF65-F5344CB8AC3E}">
        <p14:creationId xmlns:p14="http://schemas.microsoft.com/office/powerpoint/2010/main" val="3459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Deadlock can be avoided by using the following mechanism: when a processor makes a request, it assigns a (</a:t>
            </a:r>
            <a:r>
              <a:rPr lang="en-US" sz="2200" dirty="0" err="1"/>
              <a:t>Lamport</a:t>
            </a:r>
            <a:r>
              <a:rPr lang="en-US" sz="2200" dirty="0"/>
              <a:t>) timestamp to the request. The voters will prefer to vote for the earliest candidates. If a processor V has cast its ballot for processor B and then processor C, which has an earlier timestamp than B's, asks for V's vote, V will try to retrieve its vote from B with an INQUIRE message. If B has not yet received all the votes of its voting district, it will </a:t>
            </a:r>
            <a:r>
              <a:rPr lang="en-US" sz="2200" dirty="0" err="1"/>
              <a:t>relinguish</a:t>
            </a:r>
            <a:r>
              <a:rPr lang="en-US" sz="2200" dirty="0"/>
              <a:t> V's vote, which can then be given to C. </a:t>
            </a:r>
            <a:r>
              <a:rPr lang="en-US" sz="2200" dirty="0" err="1"/>
              <a:t>Lamport</a:t>
            </a:r>
            <a:r>
              <a:rPr lang="en-US" sz="2200" dirty="0"/>
              <a:t> timestamps impose a total order, so either the candidate with the lowest timestamp eventually gets all of the votes or the candidate with the lowest timestamp is blocked by a candidate that enters the critical section. In either case, some candidate enters the critical section, so deadlock is avoided.</a:t>
            </a:r>
          </a:p>
        </p:txBody>
      </p:sp>
    </p:spTree>
    <p:extLst>
      <p:ext uri="{BB962C8B-B14F-4D97-AF65-F5344CB8AC3E}">
        <p14:creationId xmlns:p14="http://schemas.microsoft.com/office/powerpoint/2010/main" val="16922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Synchronization in a synchronous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synchronous distributed system is one in which the following</a:t>
            </a:r>
          </a:p>
          <a:p>
            <a:pPr marL="0" indent="0">
              <a:buNone/>
            </a:pPr>
            <a:r>
              <a:rPr lang="en-US" dirty="0"/>
              <a:t>bounds are </a:t>
            </a:r>
            <a:r>
              <a:rPr lang="en-US" dirty="0" smtClean="0"/>
              <a:t>defined: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the time to execute each step of a process has known lower and </a:t>
            </a:r>
            <a:r>
              <a:rPr lang="en-US" dirty="0" smtClean="0"/>
              <a:t>upper bounds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each message transmitted over a channel is received within a known</a:t>
            </a:r>
          </a:p>
          <a:p>
            <a:pPr marL="0" indent="0">
              <a:buNone/>
            </a:pPr>
            <a:r>
              <a:rPr lang="en-US" dirty="0"/>
              <a:t>bounded time (min and max)</a:t>
            </a:r>
          </a:p>
          <a:p>
            <a:pPr marL="0" indent="0">
              <a:buNone/>
            </a:pPr>
            <a:r>
              <a:rPr lang="en-US" dirty="0"/>
              <a:t>– each process has a local clock whose drift rate from real time has a </a:t>
            </a:r>
            <a:r>
              <a:rPr lang="en-US" dirty="0" smtClean="0"/>
              <a:t>known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to execute each step of a process (see Section 2.4.1).</a:t>
            </a:r>
          </a:p>
          <a:p>
            <a:r>
              <a:rPr lang="en-US" dirty="0"/>
              <a:t>One process sends the time </a:t>
            </a:r>
            <a:r>
              <a:rPr lang="en-US" i="1" dirty="0"/>
              <a:t>t </a:t>
            </a:r>
            <a:r>
              <a:rPr lang="en-US" dirty="0"/>
              <a:t>on its local clock to the other in a message </a:t>
            </a:r>
            <a:r>
              <a:rPr lang="en-US" i="1" dirty="0"/>
              <a:t>m. </a:t>
            </a:r>
            <a:r>
              <a:rPr lang="en-US" dirty="0" smtClean="0"/>
              <a:t>In principle</a:t>
            </a:r>
            <a:r>
              <a:rPr lang="en-US" dirty="0"/>
              <a:t>, the receiving process could set its clock to the time </a:t>
            </a:r>
            <a:r>
              <a:rPr lang="en-US" i="1" dirty="0"/>
              <a:t>t </a:t>
            </a:r>
            <a:r>
              <a:rPr lang="en-US" dirty="0"/>
              <a:t>+ </a:t>
            </a:r>
            <a:r>
              <a:rPr lang="en-US" i="1" dirty="0" err="1"/>
              <a:t>Ttrans</a:t>
            </a:r>
            <a:r>
              <a:rPr lang="en-US" i="1" dirty="0"/>
              <a:t> </a:t>
            </a:r>
            <a:r>
              <a:rPr lang="en-US" dirty="0"/>
              <a:t>, where </a:t>
            </a:r>
            <a:r>
              <a:rPr lang="en-US" i="1" dirty="0" err="1"/>
              <a:t>Ttrans</a:t>
            </a:r>
            <a:r>
              <a:rPr lang="en-US" i="1" dirty="0"/>
              <a:t> </a:t>
            </a:r>
            <a:r>
              <a:rPr lang="en-US" dirty="0" smtClean="0"/>
              <a:t>is the </a:t>
            </a:r>
            <a:r>
              <a:rPr lang="en-US" dirty="0"/>
              <a:t>time taken to transmit </a:t>
            </a:r>
            <a:r>
              <a:rPr lang="en-US" i="1" dirty="0"/>
              <a:t>m </a:t>
            </a:r>
            <a:r>
              <a:rPr lang="en-US" dirty="0"/>
              <a:t>between them. </a:t>
            </a:r>
            <a:endParaRPr lang="en-US" dirty="0" smtClean="0"/>
          </a:p>
          <a:p>
            <a:r>
              <a:rPr lang="en-US" i="1" dirty="0" err="1"/>
              <a:t>Ttrans</a:t>
            </a:r>
            <a:r>
              <a:rPr lang="en-US" i="1" dirty="0"/>
              <a:t> </a:t>
            </a:r>
            <a:r>
              <a:rPr lang="en-US" dirty="0"/>
              <a:t>is subject to variation and is </a:t>
            </a:r>
            <a:r>
              <a:rPr lang="en-US" dirty="0" smtClean="0"/>
              <a:t>unknown</a:t>
            </a:r>
          </a:p>
          <a:p>
            <a:r>
              <a:rPr lang="en-US" dirty="0"/>
              <a:t>Nonetheless, there is always a minimum transmission time, </a:t>
            </a:r>
            <a:r>
              <a:rPr lang="en-US" i="1" dirty="0" smtClean="0"/>
              <a:t>min</a:t>
            </a:r>
          </a:p>
          <a:p>
            <a:r>
              <a:rPr lang="en-US" dirty="0"/>
              <a:t>In a synchronous system, by definition, there is also an upper bound </a:t>
            </a:r>
            <a:r>
              <a:rPr lang="en-US" i="1" dirty="0"/>
              <a:t>max </a:t>
            </a:r>
            <a:r>
              <a:rPr lang="en-US" dirty="0"/>
              <a:t>on </a:t>
            </a:r>
            <a:r>
              <a:rPr lang="en-US" dirty="0" smtClean="0"/>
              <a:t>the time </a:t>
            </a:r>
            <a:r>
              <a:rPr lang="en-US" dirty="0"/>
              <a:t>taken to transmit any message. Let the uncertainty in the message transmission </a:t>
            </a:r>
            <a:r>
              <a:rPr lang="en-US" dirty="0" smtClean="0"/>
              <a:t>time be </a:t>
            </a:r>
            <a:r>
              <a:rPr lang="en-US" i="1" dirty="0"/>
              <a:t>u</a:t>
            </a:r>
            <a:r>
              <a:rPr lang="en-US" dirty="0"/>
              <a:t>, so that </a:t>
            </a:r>
            <a:r>
              <a:rPr lang="en-US" i="1" dirty="0"/>
              <a:t>u </a:t>
            </a:r>
            <a:r>
              <a:rPr lang="en-US" dirty="0"/>
              <a:t>= </a:t>
            </a:r>
            <a:r>
              <a:rPr lang="en-US" i="1" dirty="0" smtClean="0"/>
              <a:t>max </a:t>
            </a:r>
            <a:r>
              <a:rPr lang="en-US"/>
              <a:t>– </a:t>
            </a:r>
            <a:r>
              <a:rPr lang="en-US" i="1" smtClean="0"/>
              <a:t>min</a:t>
            </a:r>
            <a:r>
              <a:rPr lang="en-US" smtClean="0"/>
              <a:t> </a:t>
            </a:r>
            <a:r>
              <a:rPr lang="en-US" dirty="0"/>
              <a:t>. If the receiver sets its clock to be </a:t>
            </a:r>
            <a:r>
              <a:rPr lang="en-US" i="1" dirty="0"/>
              <a:t>t </a:t>
            </a:r>
            <a:r>
              <a:rPr lang="en-US" dirty="0"/>
              <a:t>+ </a:t>
            </a:r>
            <a:r>
              <a:rPr lang="en-US" i="1" dirty="0"/>
              <a:t>min </a:t>
            </a:r>
            <a:r>
              <a:rPr lang="en-US" dirty="0"/>
              <a:t>, then </a:t>
            </a:r>
            <a:r>
              <a:rPr lang="en-US" dirty="0" smtClean="0"/>
              <a:t>the clock </a:t>
            </a:r>
            <a:r>
              <a:rPr lang="en-US" dirty="0"/>
              <a:t>skew may be as much as </a:t>
            </a:r>
            <a:r>
              <a:rPr lang="en-US" i="1" dirty="0"/>
              <a:t>u</a:t>
            </a:r>
            <a:r>
              <a:rPr lang="en-US" dirty="0"/>
              <a:t>, since the message may in fact have taken time </a:t>
            </a:r>
            <a:r>
              <a:rPr lang="en-US" i="1" dirty="0"/>
              <a:t>max </a:t>
            </a:r>
            <a:r>
              <a:rPr lang="en-US" dirty="0" smtClean="0"/>
              <a:t>to arrive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</a:t>
            </a:r>
            <a:r>
              <a:rPr lang="en-US" b="0" dirty="0" smtClean="0"/>
              <a:t>-</a:t>
            </a:r>
            <a:r>
              <a:rPr lang="en-US" b="0" dirty="0"/>
              <a:t> </a:t>
            </a:r>
            <a:r>
              <a:rPr lang="en-US" b="0" dirty="0" smtClean="0"/>
              <a:t>The </a:t>
            </a:r>
            <a:r>
              <a:rPr lang="en-US" b="0" dirty="0"/>
              <a:t>Network Time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Cristian’s</a:t>
            </a:r>
            <a:r>
              <a:rPr lang="en-US" dirty="0"/>
              <a:t> method and the Berkeley algorithm are intended primarily for use </a:t>
            </a:r>
            <a:r>
              <a:rPr lang="en-US" dirty="0" smtClean="0"/>
              <a:t>within intranets.</a:t>
            </a:r>
          </a:p>
          <a:p>
            <a:pPr algn="just"/>
            <a:r>
              <a:rPr lang="en-US" dirty="0"/>
              <a:t>The Network Time Protocol (NTP) [Mills 1995] defines an architecture for </a:t>
            </a:r>
            <a:r>
              <a:rPr lang="en-US" dirty="0" smtClean="0"/>
              <a:t>a time </a:t>
            </a:r>
            <a:r>
              <a:rPr lang="en-US" dirty="0"/>
              <a:t>service and a protocol to distribute time information over the Internet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NTP’s chief design aims and features are as follows:</a:t>
            </a:r>
          </a:p>
          <a:p>
            <a:pPr algn="just"/>
            <a:r>
              <a:rPr lang="en-US" i="1" dirty="0"/>
              <a:t>To provide a service enabling clients across the Internet to be </a:t>
            </a:r>
            <a:r>
              <a:rPr lang="en-US" i="1" dirty="0" smtClean="0"/>
              <a:t>synchronized accurately </a:t>
            </a:r>
            <a:r>
              <a:rPr lang="en-US" i="1" dirty="0"/>
              <a:t>to UTC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large and variable message delays are encountered </a:t>
            </a:r>
            <a:r>
              <a:rPr lang="en-US" dirty="0" smtClean="0"/>
              <a:t>in Internet </a:t>
            </a:r>
            <a:r>
              <a:rPr lang="en-US" dirty="0"/>
              <a:t>communication, NTP employs statistical techniques for the filtering </a:t>
            </a:r>
            <a:r>
              <a:rPr lang="en-US" dirty="0" smtClean="0"/>
              <a:t>of timing </a:t>
            </a:r>
            <a:r>
              <a:rPr lang="en-US" dirty="0"/>
              <a:t>data and it discriminates between the quality of timing data from </a:t>
            </a:r>
            <a:r>
              <a:rPr lang="en-US" dirty="0" err="1" smtClean="0"/>
              <a:t>differentserver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To provide a reliable service that can survive lengthy losses of connectivity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There are </a:t>
            </a:r>
            <a:r>
              <a:rPr lang="en-US" dirty="0"/>
              <a:t>redundant servers and redundant paths between the servers. The servers </a:t>
            </a:r>
            <a:r>
              <a:rPr lang="en-US" dirty="0" smtClean="0"/>
              <a:t>can reconfigure </a:t>
            </a:r>
            <a:r>
              <a:rPr lang="en-US" dirty="0"/>
              <a:t>so as to continue to provide the service if one of them </a:t>
            </a:r>
            <a:r>
              <a:rPr lang="en-US" dirty="0" smtClean="0"/>
              <a:t>becomes unreachable</a:t>
            </a:r>
            <a:r>
              <a:rPr lang="en-US" dirty="0"/>
              <a:t>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To enable clients to resynchronize sufficiently frequently to offset the rates of </a:t>
            </a:r>
            <a:r>
              <a:rPr lang="en-US" i="1" dirty="0" smtClean="0">
                <a:solidFill>
                  <a:srgbClr val="FF0000"/>
                </a:solidFill>
              </a:rPr>
              <a:t>drift found </a:t>
            </a:r>
            <a:r>
              <a:rPr lang="en-US" i="1" dirty="0">
                <a:solidFill>
                  <a:srgbClr val="FF0000"/>
                </a:solidFill>
              </a:rPr>
              <a:t>in most computers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The service is designed to scale to large numbers of </a:t>
            </a:r>
            <a:r>
              <a:rPr lang="en-US" dirty="0" smtClean="0"/>
              <a:t>clients and </a:t>
            </a:r>
            <a:r>
              <a:rPr lang="en-US" dirty="0"/>
              <a:t>servers.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To provide protection against interference with the time service, whether </a:t>
            </a:r>
            <a:r>
              <a:rPr lang="en-US" i="1" dirty="0" smtClean="0">
                <a:solidFill>
                  <a:srgbClr val="FF0000"/>
                </a:solidFill>
              </a:rPr>
              <a:t>malicious or </a:t>
            </a:r>
            <a:r>
              <a:rPr lang="en-US" i="1" dirty="0">
                <a:solidFill>
                  <a:srgbClr val="FF0000"/>
                </a:solidFill>
              </a:rPr>
              <a:t>accidental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The time service uses authentication techniques to check that </a:t>
            </a:r>
            <a:r>
              <a:rPr lang="en-US" dirty="0" smtClean="0"/>
              <a:t>timing data </a:t>
            </a:r>
            <a:r>
              <a:rPr lang="en-US" dirty="0"/>
              <a:t>originate from the claimed trusted sources. It also validates the return </a:t>
            </a:r>
            <a:r>
              <a:rPr lang="en-US" dirty="0" smtClean="0"/>
              <a:t>addresses of message send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NTP service is provided by a network of servers located across the Internet. </a:t>
            </a:r>
            <a:endParaRPr lang="en-US" dirty="0" smtClean="0"/>
          </a:p>
          <a:p>
            <a:pPr algn="just"/>
            <a:r>
              <a:rPr lang="en-US" i="1" dirty="0" smtClean="0"/>
              <a:t>Primary servers </a:t>
            </a:r>
            <a:r>
              <a:rPr lang="en-US" dirty="0"/>
              <a:t>are connected directly to a time source such as a radio clock receiving UTC;</a:t>
            </a:r>
          </a:p>
          <a:p>
            <a:pPr algn="just"/>
            <a:r>
              <a:rPr lang="en-US" i="1" dirty="0"/>
              <a:t>secondary servers </a:t>
            </a:r>
            <a:r>
              <a:rPr lang="en-US" dirty="0"/>
              <a:t>are synchronized, ultimately, with primary servers.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servers </a:t>
            </a:r>
            <a:r>
              <a:rPr lang="en-US" dirty="0" smtClean="0"/>
              <a:t>are connected </a:t>
            </a:r>
            <a:r>
              <a:rPr lang="en-US" dirty="0"/>
              <a:t>in a logical hierarchy called a </a:t>
            </a:r>
            <a:r>
              <a:rPr lang="en-US" i="1" dirty="0"/>
              <a:t>synchronization </a:t>
            </a:r>
            <a:r>
              <a:rPr lang="en-US" i="1" dirty="0" smtClean="0"/>
              <a:t>subnet </a:t>
            </a:r>
            <a:r>
              <a:rPr lang="en-US" dirty="0"/>
              <a:t>whose levels are called </a:t>
            </a:r>
            <a:r>
              <a:rPr lang="en-US" i="1" dirty="0"/>
              <a:t>strata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Primary </a:t>
            </a:r>
            <a:r>
              <a:rPr lang="en-US" dirty="0"/>
              <a:t>servers occupy stratum 1: they are at the root.</a:t>
            </a:r>
          </a:p>
          <a:p>
            <a:pPr algn="just"/>
            <a:r>
              <a:rPr lang="en-US" dirty="0"/>
              <a:t>Stratum 2 servers are secondary servers that are synchronized directly with the </a:t>
            </a:r>
            <a:r>
              <a:rPr lang="en-US" dirty="0" smtClean="0"/>
              <a:t>primary servers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dirty="0" smtClean="0"/>
              <a:t>stratum </a:t>
            </a:r>
            <a:r>
              <a:rPr lang="en-US" dirty="0"/>
              <a:t>3 servers are synchronized with stratum 2 servers, and so on. </a:t>
            </a:r>
            <a:r>
              <a:rPr lang="en-US" dirty="0" smtClean="0"/>
              <a:t>The lowest-level </a:t>
            </a:r>
            <a:r>
              <a:rPr lang="en-US" dirty="0"/>
              <a:t>(leaf) servers execute in users’ workstations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clocks belonging to servers with high stratum numbers are liable to be </a:t>
            </a:r>
            <a:r>
              <a:rPr lang="en-US" dirty="0" smtClean="0"/>
              <a:t>less accurate </a:t>
            </a:r>
            <a:r>
              <a:rPr lang="en-US" dirty="0"/>
              <a:t>than those with low stratum numbers, because errors are introduced at </a:t>
            </a:r>
            <a:r>
              <a:rPr lang="en-US" dirty="0" smtClean="0"/>
              <a:t>each level </a:t>
            </a:r>
            <a:r>
              <a:rPr lang="en-US" dirty="0"/>
              <a:t>of synchronization. </a:t>
            </a:r>
            <a:endParaRPr lang="en-US" dirty="0" smtClean="0"/>
          </a:p>
          <a:p>
            <a:pPr algn="just"/>
            <a:r>
              <a:rPr lang="en-US" dirty="0" smtClean="0"/>
              <a:t>NTP </a:t>
            </a:r>
            <a:r>
              <a:rPr lang="en-US" dirty="0"/>
              <a:t>also takes into account the total message </a:t>
            </a:r>
            <a:r>
              <a:rPr lang="en-US" dirty="0" smtClean="0"/>
              <a:t>round-trip delays </a:t>
            </a:r>
            <a:r>
              <a:rPr lang="en-US" dirty="0"/>
              <a:t>to the root in assessing the quality of timekeeping data held by a particular server.</a:t>
            </a:r>
          </a:p>
          <a:p>
            <a:pPr algn="just"/>
            <a:r>
              <a:rPr lang="en-US" dirty="0"/>
              <a:t>The synchronization subnet can reconfigure as servers become unreachable </a:t>
            </a:r>
            <a:r>
              <a:rPr lang="en-US" dirty="0" smtClean="0"/>
              <a:t>or failures </a:t>
            </a:r>
            <a:r>
              <a:rPr lang="en-US" dirty="0"/>
              <a:t>occur. If, for example, a primary server’s UTC source fails, then it can </a:t>
            </a:r>
            <a:r>
              <a:rPr lang="en-US" dirty="0" smtClean="0"/>
              <a:t>become </a:t>
            </a:r>
            <a:r>
              <a:rPr lang="en-US" dirty="0"/>
              <a:t>a stratum 2 secondary server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a secondary server’s normal source of </a:t>
            </a:r>
            <a:r>
              <a:rPr lang="en-US" dirty="0" smtClean="0"/>
              <a:t>synchronization fails </a:t>
            </a:r>
            <a:r>
              <a:rPr lang="en-US" dirty="0"/>
              <a:t>or becomes unreachable, then it may synchronize with another server.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Arrows denote synchronization control, numbers denote strata.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96032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5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906962"/>
          </a:xfrm>
        </p:spPr>
        <p:txBody>
          <a:bodyPr/>
          <a:lstStyle/>
          <a:p>
            <a:r>
              <a:rPr lang="en-US" dirty="0"/>
              <a:t>Importance of time in distributed systems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– </a:t>
            </a:r>
            <a:r>
              <a:rPr lang="en-US" dirty="0"/>
              <a:t>A quantity to timestamp events accurately</a:t>
            </a:r>
          </a:p>
          <a:p>
            <a:pPr marL="0" indent="0">
              <a:buNone/>
            </a:pPr>
            <a:r>
              <a:rPr lang="en-US" dirty="0" smtClean="0"/>
              <a:t>	• To </a:t>
            </a:r>
            <a:r>
              <a:rPr lang="en-US" dirty="0"/>
              <a:t>know what time a particular event occurs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i.e. Recording when an e-commerce transaction occurs</a:t>
            </a:r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A synchronization source for several distributed algorithms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To maintain consistency of distributed data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i.e. Eliminating duplicate updates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A timing source for multiple events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To provide relative order of two events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i.e. Ensuring the order of cause and effect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Clocks in computers to establish</a:t>
            </a:r>
          </a:p>
          <a:p>
            <a:pPr marL="0" indent="0">
              <a:buNone/>
            </a:pPr>
            <a:r>
              <a:rPr lang="en-US" dirty="0" smtClean="0"/>
              <a:t> 	– </a:t>
            </a:r>
            <a:r>
              <a:rPr lang="en-US" i="1" dirty="0"/>
              <a:t>Time </a:t>
            </a:r>
            <a:r>
              <a:rPr lang="en-US" dirty="0"/>
              <a:t>at which an event occurred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/>
              <a:t>Duration </a:t>
            </a:r>
            <a:r>
              <a:rPr lang="en-US" dirty="0"/>
              <a:t>of an event or interval between two events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/>
              <a:t>Sequence </a:t>
            </a:r>
            <a:r>
              <a:rPr lang="en-US" dirty="0"/>
              <a:t>of a series of events or the order in which events occurred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906962"/>
          </a:xfrm>
        </p:spPr>
        <p:txBody>
          <a:bodyPr/>
          <a:lstStyle/>
          <a:p>
            <a:r>
              <a:rPr lang="en-US" dirty="0"/>
              <a:t>NTP servers synchronize with one another in one of three modes: multicast</a:t>
            </a:r>
            <a:r>
              <a:rPr lang="en-US" dirty="0" smtClean="0"/>
              <a:t>, procedure-call </a:t>
            </a:r>
            <a:r>
              <a:rPr lang="en-US" dirty="0"/>
              <a:t>and symmetric mode. </a:t>
            </a:r>
            <a:endParaRPr lang="en-US" dirty="0" smtClean="0"/>
          </a:p>
          <a:p>
            <a:r>
              <a:rPr lang="en-US" i="1" dirty="0" smtClean="0"/>
              <a:t>Multicast mode </a:t>
            </a:r>
          </a:p>
          <a:p>
            <a:r>
              <a:rPr lang="en-US" i="1" dirty="0" smtClean="0"/>
              <a:t>Procedure-call </a:t>
            </a:r>
            <a:r>
              <a:rPr lang="en-US" i="1" dirty="0"/>
              <a:t>mode </a:t>
            </a:r>
            <a:r>
              <a:rPr lang="en-US" dirty="0"/>
              <a:t>is similar to the operation of </a:t>
            </a:r>
            <a:r>
              <a:rPr lang="en-US" dirty="0" err="1"/>
              <a:t>Cristian’s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i="1" dirty="0"/>
              <a:t>symmetric mode </a:t>
            </a:r>
            <a:r>
              <a:rPr lang="en-US" i="1" dirty="0" smtClean="0"/>
              <a:t> achieves high accuracy</a:t>
            </a:r>
          </a:p>
          <a:p>
            <a:r>
              <a:rPr lang="en-US" dirty="0" smtClean="0"/>
              <a:t>In </a:t>
            </a:r>
            <a:r>
              <a:rPr lang="en-US" dirty="0"/>
              <a:t>all modes, messages are delivered unreliably, using the standard UDP </a:t>
            </a:r>
            <a:r>
              <a:rPr lang="en-US" dirty="0" smtClean="0"/>
              <a:t>Internet transport protocol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60578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9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9583260" cy="380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3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4906962"/>
          </a:xfrm>
        </p:spPr>
        <p:txBody>
          <a:bodyPr/>
          <a:lstStyle/>
          <a:p>
            <a:pPr algn="just"/>
            <a:r>
              <a:rPr lang="en-US" dirty="0"/>
              <a:t>NTP servers apply a data filtering algorithm to successive pairs </a:t>
            </a:r>
            <a:r>
              <a:rPr lang="en-US" i="1" dirty="0"/>
              <a:t>&lt;</a:t>
            </a:r>
            <a:r>
              <a:rPr lang="en-US" i="1" dirty="0" err="1" smtClean="0"/>
              <a:t>oi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en-US" i="1" dirty="0"/>
              <a:t>di&gt;, </a:t>
            </a:r>
            <a:r>
              <a:rPr lang="en-US" dirty="0" smtClean="0"/>
              <a:t>which estimates </a:t>
            </a:r>
            <a:r>
              <a:rPr lang="en-US" dirty="0"/>
              <a:t>the offset </a:t>
            </a:r>
            <a:r>
              <a:rPr lang="en-US" i="1" dirty="0"/>
              <a:t>o </a:t>
            </a:r>
            <a:r>
              <a:rPr lang="en-US" dirty="0"/>
              <a:t>and calculates the quality of this estimate as a statistical </a:t>
            </a:r>
            <a:r>
              <a:rPr lang="en-US" dirty="0" smtClean="0"/>
              <a:t>quantity called </a:t>
            </a:r>
            <a:r>
              <a:rPr lang="en-US" dirty="0"/>
              <a:t>the </a:t>
            </a:r>
            <a:r>
              <a:rPr lang="en-US" i="1" dirty="0"/>
              <a:t>filter dispersion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relatively high filter dispersion represents </a:t>
            </a:r>
            <a:r>
              <a:rPr lang="en-US" dirty="0" smtClean="0"/>
              <a:t>relatively unreliable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general, an NTP </a:t>
            </a:r>
            <a:r>
              <a:rPr lang="en-US" dirty="0" smtClean="0"/>
              <a:t>server engages </a:t>
            </a:r>
            <a:r>
              <a:rPr lang="en-US" dirty="0"/>
              <a:t>in message exchanges with several of its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 to data </a:t>
            </a:r>
            <a:r>
              <a:rPr lang="en-US" dirty="0" smtClean="0"/>
              <a:t>filtering applied </a:t>
            </a:r>
            <a:r>
              <a:rPr lang="en-US" dirty="0"/>
              <a:t>to exchanges with each single peer, NTP applies a peer-selection algorithm. </a:t>
            </a:r>
            <a:endParaRPr lang="en-US" dirty="0" smtClean="0"/>
          </a:p>
          <a:p>
            <a:r>
              <a:rPr lang="en-US" dirty="0" smtClean="0"/>
              <a:t>This examines </a:t>
            </a:r>
            <a:r>
              <a:rPr lang="en-US" dirty="0"/>
              <a:t>the values obtained from exchanges with each of several peers, looking </a:t>
            </a:r>
            <a:r>
              <a:rPr lang="en-US" dirty="0" smtClean="0"/>
              <a:t>for relatively </a:t>
            </a:r>
            <a:r>
              <a:rPr lang="en-US" dirty="0"/>
              <a:t>unreliable 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from this algorithm may cause a server </a:t>
            </a:r>
            <a:r>
              <a:rPr lang="en-US" dirty="0" smtClean="0"/>
              <a:t>to change </a:t>
            </a:r>
            <a:r>
              <a:rPr lang="en-US" dirty="0"/>
              <a:t>the peer that it primarily uses for synchronization.</a:t>
            </a:r>
          </a:p>
          <a:p>
            <a:r>
              <a:rPr lang="en-US" dirty="0"/>
              <a:t>Peers with lower stratum numbers are more </a:t>
            </a:r>
            <a:r>
              <a:rPr lang="en-US" dirty="0" err="1"/>
              <a:t>favoured</a:t>
            </a:r>
            <a:r>
              <a:rPr lang="en-US" dirty="0"/>
              <a:t> than those in higher </a:t>
            </a:r>
            <a:r>
              <a:rPr lang="en-US" dirty="0" smtClean="0"/>
              <a:t>strata because </a:t>
            </a:r>
            <a:r>
              <a:rPr lang="en-US" dirty="0"/>
              <a:t>they are ‘closer’ to the primary time sources. </a:t>
            </a:r>
          </a:p>
        </p:txBody>
      </p:sp>
    </p:spTree>
    <p:extLst>
      <p:ext uri="{BB962C8B-B14F-4D97-AF65-F5344CB8AC3E}">
        <p14:creationId xmlns:p14="http://schemas.microsoft.com/office/powerpoint/2010/main" val="29483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NTP employs a phase lock loop model [Mills 1995], which modifies the </a:t>
            </a:r>
            <a:r>
              <a:rPr lang="en-US" dirty="0" smtClean="0"/>
              <a:t>local clock’s </a:t>
            </a:r>
            <a:r>
              <a:rPr lang="en-US" dirty="0"/>
              <a:t>update frequency in accordance with observations of its drift rate</a:t>
            </a:r>
          </a:p>
        </p:txBody>
      </p:sp>
    </p:spTree>
    <p:extLst>
      <p:ext uri="{BB962C8B-B14F-4D97-AF65-F5344CB8AC3E}">
        <p14:creationId xmlns:p14="http://schemas.microsoft.com/office/powerpoint/2010/main" val="29483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time and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point of view of any single process, events are ordered uniquely by </a:t>
            </a:r>
            <a:r>
              <a:rPr lang="en-US" dirty="0" smtClean="0"/>
              <a:t>times shown </a:t>
            </a:r>
            <a:r>
              <a:rPr lang="en-US" dirty="0"/>
              <a:t>on the local clock. However, as </a:t>
            </a:r>
            <a:r>
              <a:rPr lang="en-US" dirty="0" err="1"/>
              <a:t>Lamport</a:t>
            </a:r>
            <a:r>
              <a:rPr lang="en-US" dirty="0"/>
              <a:t> [1978] pointed out, since we </a:t>
            </a:r>
            <a:r>
              <a:rPr lang="en-US" dirty="0" smtClean="0"/>
              <a:t>cannot synchronize </a:t>
            </a:r>
            <a:r>
              <a:rPr lang="en-US" dirty="0"/>
              <a:t>clocks perfectly across a distributed system, we cannot in general </a:t>
            </a:r>
            <a:r>
              <a:rPr lang="en-US" dirty="0" smtClean="0"/>
              <a:t>use physical </a:t>
            </a:r>
            <a:r>
              <a:rPr lang="en-US" dirty="0"/>
              <a:t>time to find out the order of any arbitrary pair of events occurring within it.</a:t>
            </a:r>
          </a:p>
          <a:p>
            <a:r>
              <a:rPr lang="en-US" dirty="0"/>
              <a:t>In general, we can use a scheme that is similar to physical causality but that </a:t>
            </a:r>
            <a:r>
              <a:rPr lang="en-US" dirty="0" smtClean="0"/>
              <a:t>applies  in </a:t>
            </a:r>
            <a:r>
              <a:rPr lang="en-US" dirty="0"/>
              <a:t>distributed systems to order some of the events that occur at different processes. </a:t>
            </a:r>
            <a:r>
              <a:rPr lang="en-US" dirty="0" smtClean="0"/>
              <a:t>This ordering </a:t>
            </a:r>
            <a:r>
              <a:rPr lang="en-US" dirty="0"/>
              <a:t>is based on two simple and intuitively obvious points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Eg</a:t>
            </a:r>
            <a:r>
              <a:rPr lang="en-US" dirty="0"/>
              <a:t> I enter the house only after I unlock it</a:t>
            </a:r>
          </a:p>
          <a:p>
            <a:pPr marL="0" indent="0" algn="just">
              <a:buNone/>
            </a:pPr>
            <a:r>
              <a:rPr lang="en-US" dirty="0"/>
              <a:t>     U receive a letter only after I send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two events occurred at the same process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=(i </a:t>
            </a:r>
            <a:r>
              <a:rPr lang="en-US" dirty="0"/>
              <a:t>= </a:t>
            </a:r>
            <a:r>
              <a:rPr lang="en-US" dirty="0" smtClean="0"/>
              <a:t>1,2, ..N) </a:t>
            </a:r>
            <a:r>
              <a:rPr lang="en-US" dirty="0"/>
              <a:t>, then </a:t>
            </a:r>
            <a:r>
              <a:rPr lang="en-US" dirty="0" smtClean="0"/>
              <a:t>they occurred </a:t>
            </a:r>
            <a:r>
              <a:rPr lang="en-US" dirty="0"/>
              <a:t>in the order in which </a:t>
            </a:r>
            <a:r>
              <a:rPr lang="en-US" i="1" dirty="0" smtClean="0"/>
              <a:t>p</a:t>
            </a:r>
            <a:r>
              <a:rPr lang="en-US" i="1" baseline="-25000" dirty="0" smtClean="0"/>
              <a:t>i  </a:t>
            </a:r>
            <a:r>
              <a:rPr lang="en-US" dirty="0" smtClean="0"/>
              <a:t>observes </a:t>
            </a:r>
            <a:r>
              <a:rPr lang="en-US" dirty="0"/>
              <a:t>them – this is the </a:t>
            </a:r>
            <a:r>
              <a:rPr lang="en-US" dirty="0" smtClean="0"/>
              <a:t>order -&gt;</a:t>
            </a:r>
            <a:r>
              <a:rPr lang="en-US" i="1" dirty="0" smtClean="0"/>
              <a:t>i </a:t>
            </a:r>
            <a:r>
              <a:rPr lang="en-US" dirty="0"/>
              <a:t>that </a:t>
            </a:r>
            <a:r>
              <a:rPr lang="en-US" dirty="0" smtClean="0"/>
              <a:t>we defined </a:t>
            </a:r>
            <a:r>
              <a:rPr lang="en-US" dirty="0"/>
              <a:t>above.</a:t>
            </a:r>
          </a:p>
          <a:p>
            <a:pPr algn="just"/>
            <a:r>
              <a:rPr lang="en-US" b="1" dirty="0"/>
              <a:t>• </a:t>
            </a:r>
            <a:r>
              <a:rPr lang="en-US" dirty="0"/>
              <a:t>Whenever a message is sent between processes, the event of sending the </a:t>
            </a:r>
            <a:r>
              <a:rPr lang="en-US" dirty="0" smtClean="0"/>
              <a:t>message occurred </a:t>
            </a:r>
            <a:r>
              <a:rPr lang="en-US" dirty="0"/>
              <a:t>before the event of receiving the message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Lamport</a:t>
            </a:r>
            <a:r>
              <a:rPr lang="en-US" dirty="0"/>
              <a:t> called the partial ordering obtained by generalizing these two relationships </a:t>
            </a:r>
            <a:r>
              <a:rPr lang="en-US" dirty="0" smtClean="0"/>
              <a:t>the </a:t>
            </a:r>
            <a:r>
              <a:rPr lang="en-US" i="1" dirty="0" smtClean="0"/>
              <a:t>happened-before </a:t>
            </a:r>
            <a:r>
              <a:rPr lang="en-US" dirty="0"/>
              <a:t>relation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also sometimes known as the relation of </a:t>
            </a:r>
            <a:r>
              <a:rPr lang="en-US" i="1" dirty="0"/>
              <a:t>causal </a:t>
            </a:r>
            <a:r>
              <a:rPr lang="en-US" i="1" dirty="0" smtClean="0"/>
              <a:t>ordering </a:t>
            </a:r>
            <a:r>
              <a:rPr lang="en-US" dirty="0" smtClean="0"/>
              <a:t>or </a:t>
            </a:r>
            <a:r>
              <a:rPr lang="en-US" i="1" dirty="0"/>
              <a:t>potential causal ordering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happened-before relation, denoted </a:t>
            </a:r>
            <a:r>
              <a:rPr lang="en-US" dirty="0" smtClean="0"/>
              <a:t>by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, </a:t>
            </a:r>
            <a:r>
              <a:rPr lang="en-US" dirty="0"/>
              <a:t>as follows</a:t>
            </a:r>
          </a:p>
        </p:txBody>
      </p:sp>
    </p:spTree>
    <p:extLst>
      <p:ext uri="{BB962C8B-B14F-4D97-AF65-F5344CB8AC3E}">
        <p14:creationId xmlns:p14="http://schemas.microsoft.com/office/powerpoint/2010/main" val="35698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0330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9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912358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‘a’ and ‘e’ are not related by </a:t>
            </a:r>
            <a:r>
              <a:rPr lang="en-US" dirty="0" smtClean="0">
                <a:sym typeface="Wingdings" pitchFamily="2" charset="2"/>
              </a:rPr>
              <a:t> since no relation, but they are concurrent represented by a ||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</a:t>
            </a:r>
            <a:r>
              <a:rPr lang="en-US" dirty="0" err="1" smtClean="0"/>
              <a:t>Lamport</a:t>
            </a:r>
            <a:r>
              <a:rPr lang="en-US" dirty="0" smtClean="0"/>
              <a:t>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Logical clocks • </a:t>
            </a:r>
            <a:r>
              <a:rPr lang="en-US" dirty="0" err="1"/>
              <a:t>Lamport</a:t>
            </a:r>
            <a:r>
              <a:rPr lang="en-US" dirty="0"/>
              <a:t> [1978] invented a simple mechanism by which the </a:t>
            </a:r>
            <a:r>
              <a:rPr lang="en-US" dirty="0" smtClean="0"/>
              <a:t>happened before ordering </a:t>
            </a:r>
            <a:r>
              <a:rPr lang="en-US" dirty="0"/>
              <a:t>can be captured numerically, called a </a:t>
            </a:r>
            <a:r>
              <a:rPr lang="en-US" i="1" dirty="0"/>
              <a:t>logical clock</a:t>
            </a:r>
            <a:r>
              <a:rPr lang="en-US" dirty="0"/>
              <a:t>. A </a:t>
            </a:r>
            <a:r>
              <a:rPr lang="en-US" dirty="0" err="1"/>
              <a:t>Lamport</a:t>
            </a:r>
            <a:r>
              <a:rPr lang="en-US" dirty="0"/>
              <a:t> </a:t>
            </a:r>
            <a:r>
              <a:rPr lang="en-US" dirty="0" smtClean="0"/>
              <a:t>logical clock </a:t>
            </a:r>
            <a:r>
              <a:rPr lang="en-US" dirty="0"/>
              <a:t>is a monotonically increasing software counter, whose value need bear </a:t>
            </a:r>
            <a:r>
              <a:rPr lang="en-US" dirty="0" smtClean="0"/>
              <a:t>no particular </a:t>
            </a:r>
            <a:r>
              <a:rPr lang="en-US" dirty="0"/>
              <a:t>relationship to any physical clock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keeps its own </a:t>
            </a:r>
            <a:r>
              <a:rPr lang="en-US" dirty="0" smtClean="0"/>
              <a:t>logical clock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, which it uses to apply so-called </a:t>
            </a:r>
            <a:r>
              <a:rPr lang="en-US" i="1" dirty="0" err="1"/>
              <a:t>Lamport</a:t>
            </a:r>
            <a:r>
              <a:rPr lang="en-US" i="1" dirty="0"/>
              <a:t> timestamps </a:t>
            </a:r>
            <a:r>
              <a:rPr lang="en-US" dirty="0"/>
              <a:t>to events.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denote </a:t>
            </a:r>
            <a:r>
              <a:rPr lang="en-US" dirty="0" smtClean="0"/>
              <a:t>the timestamp </a:t>
            </a:r>
            <a:r>
              <a:rPr lang="en-US" dirty="0"/>
              <a:t>of event </a:t>
            </a:r>
            <a:r>
              <a:rPr lang="en-US" i="1" dirty="0"/>
              <a:t>e </a:t>
            </a:r>
            <a:r>
              <a:rPr lang="en-US" dirty="0"/>
              <a:t>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i="1" dirty="0" smtClean="0"/>
              <a:t>L</a:t>
            </a:r>
            <a:r>
              <a:rPr lang="en-US" i="1" baseline="-25000" dirty="0" smtClean="0"/>
              <a:t>i </a:t>
            </a:r>
            <a:r>
              <a:rPr lang="en-US" i="1" dirty="0" smtClean="0"/>
              <a:t>€</a:t>
            </a:r>
            <a:r>
              <a:rPr lang="en-US" dirty="0" smtClean="0"/>
              <a:t> </a:t>
            </a:r>
            <a:r>
              <a:rPr lang="en-US" dirty="0"/>
              <a:t>, and by </a:t>
            </a:r>
            <a:r>
              <a:rPr lang="en-US" i="1" dirty="0" smtClean="0"/>
              <a:t>L(e)</a:t>
            </a:r>
            <a:r>
              <a:rPr lang="en-US" dirty="0" smtClean="0"/>
              <a:t> </a:t>
            </a:r>
            <a:r>
              <a:rPr lang="en-US" dirty="0"/>
              <a:t>we denote the timestamp of event </a:t>
            </a:r>
            <a:r>
              <a:rPr lang="en-US" i="1" dirty="0" smtClean="0"/>
              <a:t>e </a:t>
            </a:r>
            <a:r>
              <a:rPr lang="en-US" dirty="0" smtClean="0"/>
              <a:t>at </a:t>
            </a:r>
            <a:r>
              <a:rPr lang="en-US" dirty="0"/>
              <a:t>whatever process it occurred at.</a:t>
            </a:r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Clocks, Events and 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5668962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A distributed system consists of a collection </a:t>
            </a:r>
            <a:r>
              <a:rPr lang="en-US" sz="2400" i="1" dirty="0">
                <a:solidFill>
                  <a:srgbClr val="000000"/>
                </a:solidFill>
              </a:rPr>
              <a:t>P </a:t>
            </a:r>
            <a:r>
              <a:rPr lang="en-US" sz="2400" dirty="0" smtClean="0">
                <a:solidFill>
                  <a:srgbClr val="000000"/>
                </a:solidFill>
                <a:latin typeface="ArialMT"/>
              </a:rPr>
              <a:t>of </a:t>
            </a:r>
            <a:r>
              <a:rPr lang="pt-BR" sz="2400" b="1" i="1" dirty="0" smtClean="0">
                <a:solidFill>
                  <a:srgbClr val="33339B"/>
                </a:solidFill>
              </a:rPr>
              <a:t>N </a:t>
            </a:r>
            <a:r>
              <a:rPr lang="pt-BR" sz="2400" dirty="0">
                <a:solidFill>
                  <a:srgbClr val="000000"/>
                </a:solidFill>
                <a:latin typeface="ArialMT"/>
              </a:rPr>
              <a:t>processes </a:t>
            </a:r>
            <a:r>
              <a:rPr lang="pt-BR" sz="2400" b="1" i="1" dirty="0">
                <a:solidFill>
                  <a:srgbClr val="33339B"/>
                </a:solidFill>
              </a:rPr>
              <a:t>p</a:t>
            </a:r>
            <a:r>
              <a:rPr lang="pt-BR" sz="1600" b="1" i="1" dirty="0">
                <a:solidFill>
                  <a:srgbClr val="33339B"/>
                </a:solidFill>
              </a:rPr>
              <a:t>i</a:t>
            </a:r>
            <a:r>
              <a:rPr lang="pt-BR" sz="2400" i="1" dirty="0">
                <a:solidFill>
                  <a:srgbClr val="000000"/>
                </a:solidFill>
              </a:rPr>
              <a:t>, i = 1,2,… 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MT"/>
              </a:rPr>
              <a:t>	–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Each process 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sz="1200" i="1" dirty="0">
                <a:solidFill>
                  <a:srgbClr val="000000"/>
                </a:solidFill>
              </a:rPr>
              <a:t>i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has a state </a:t>
            </a:r>
            <a:r>
              <a:rPr lang="en-US" b="1" i="1" dirty="0" err="1">
                <a:solidFill>
                  <a:srgbClr val="33339B"/>
                </a:solidFill>
              </a:rPr>
              <a:t>s</a:t>
            </a:r>
            <a:r>
              <a:rPr lang="en-US" sz="1200" b="1" i="1" dirty="0" err="1">
                <a:solidFill>
                  <a:srgbClr val="33339B"/>
                </a:solidFill>
              </a:rPr>
              <a:t>i</a:t>
            </a:r>
            <a:r>
              <a:rPr lang="en-US" sz="1200" b="1" i="1" dirty="0">
                <a:solidFill>
                  <a:srgbClr val="33339B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consisting of its variables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MT"/>
              </a:rPr>
              <a:t>		(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which it transforms as it executes)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MT"/>
              </a:rPr>
              <a:t>	–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Processes communicate only by messages (via a network)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9B"/>
                </a:solidFill>
                <a:latin typeface="ArialMT"/>
              </a:rPr>
              <a:t>• </a:t>
            </a:r>
            <a:r>
              <a:rPr lang="en-US" sz="1800" b="1" dirty="0">
                <a:solidFill>
                  <a:srgbClr val="33339B"/>
                </a:solidFill>
                <a:latin typeface="Arial-BoldMT"/>
              </a:rPr>
              <a:t>Actions 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of processes</a:t>
            </a:r>
            <a:r>
              <a:rPr lang="en-US" sz="1800" i="1" dirty="0">
                <a:solidFill>
                  <a:srgbClr val="000000"/>
                </a:solidFill>
              </a:rPr>
              <a:t>: Send, Receive, </a:t>
            </a:r>
            <a:r>
              <a:rPr lang="en-US" sz="1800" dirty="0">
                <a:solidFill>
                  <a:srgbClr val="000000"/>
                </a:solidFill>
                <a:latin typeface="ArialMT"/>
              </a:rPr>
              <a:t>change own </a:t>
            </a:r>
            <a:r>
              <a:rPr lang="en-US" sz="1800" dirty="0" smtClean="0">
                <a:solidFill>
                  <a:srgbClr val="000000"/>
                </a:solidFill>
                <a:latin typeface="ArialMT"/>
              </a:rPr>
              <a:t>state</a:t>
            </a:r>
          </a:p>
          <a:p>
            <a:r>
              <a:rPr lang="en-US" b="1" i="1" dirty="0"/>
              <a:t>Event</a:t>
            </a:r>
            <a:r>
              <a:rPr lang="en-US" i="1" dirty="0"/>
              <a:t>: </a:t>
            </a:r>
            <a:r>
              <a:rPr lang="en-US" dirty="0"/>
              <a:t>the occurrence of a single action that a process </a:t>
            </a:r>
            <a:r>
              <a:rPr lang="en-US" dirty="0" smtClean="0"/>
              <a:t>carries out </a:t>
            </a:r>
            <a:r>
              <a:rPr lang="en-US" dirty="0"/>
              <a:t>as it executes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Events </a:t>
            </a:r>
            <a:r>
              <a:rPr lang="en-US" dirty="0"/>
              <a:t>at a single process </a:t>
            </a:r>
            <a:r>
              <a:rPr lang="en-US" i="1" dirty="0"/>
              <a:t>pi</a:t>
            </a:r>
            <a:r>
              <a:rPr lang="en-US" dirty="0"/>
              <a:t>, can be placed in a total </a:t>
            </a:r>
            <a:r>
              <a:rPr lang="en-US" b="1" dirty="0"/>
              <a:t>ordering</a:t>
            </a:r>
          </a:p>
          <a:p>
            <a:pPr marL="0" indent="0">
              <a:buNone/>
            </a:pPr>
            <a:r>
              <a:rPr lang="en-US" dirty="0"/>
              <a:t>denoted by the relation →</a:t>
            </a:r>
            <a:r>
              <a:rPr lang="en-US" i="1" dirty="0"/>
              <a:t>i </a:t>
            </a:r>
            <a:r>
              <a:rPr lang="en-US" dirty="0"/>
              <a:t>between the events. i.e.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e </a:t>
            </a:r>
            <a:r>
              <a:rPr lang="en-US" dirty="0"/>
              <a:t>→</a:t>
            </a:r>
            <a:r>
              <a:rPr lang="en-US" sz="1200" b="1" i="1" dirty="0"/>
              <a:t>i</a:t>
            </a:r>
            <a:r>
              <a:rPr lang="en-US" b="1" i="1" dirty="0"/>
              <a:t> </a:t>
            </a:r>
            <a:r>
              <a:rPr lang="en-US" b="1" i="1" dirty="0" smtClean="0"/>
              <a:t>e</a:t>
            </a:r>
            <a:r>
              <a:rPr lang="en-US" b="1" dirty="0"/>
              <a:t>’ </a:t>
            </a:r>
            <a:r>
              <a:rPr lang="en-US" dirty="0"/>
              <a:t>if and only </a:t>
            </a:r>
            <a:r>
              <a:rPr lang="en-US" dirty="0" smtClean="0"/>
              <a:t>if event </a:t>
            </a:r>
            <a:r>
              <a:rPr lang="en-US" i="1" dirty="0"/>
              <a:t>e </a:t>
            </a:r>
            <a:r>
              <a:rPr lang="en-US" dirty="0"/>
              <a:t>occurs before event </a:t>
            </a:r>
            <a:r>
              <a:rPr lang="en-US" i="1" dirty="0"/>
              <a:t>e’ </a:t>
            </a:r>
            <a:r>
              <a:rPr lang="en-US" dirty="0"/>
              <a:t>at process </a:t>
            </a:r>
            <a:r>
              <a:rPr lang="en-US" i="1" dirty="0"/>
              <a:t>pi</a:t>
            </a:r>
          </a:p>
          <a:p>
            <a:pPr marL="0" indent="0">
              <a:buNone/>
            </a:pPr>
            <a:r>
              <a:rPr lang="en-US" dirty="0"/>
              <a:t>• A history of process p</a:t>
            </a:r>
            <a:r>
              <a:rPr lang="en-US" sz="1600" dirty="0"/>
              <a:t>i</a:t>
            </a:r>
            <a:r>
              <a:rPr lang="en-US" dirty="0"/>
              <a:t>: is a series of events ordered by →</a:t>
            </a:r>
            <a:r>
              <a:rPr lang="en-US" sz="1600" i="1" dirty="0"/>
              <a:t>i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–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22043"/>
              </p:ext>
            </p:extLst>
          </p:nvPr>
        </p:nvGraphicFramePr>
        <p:xfrm>
          <a:off x="2057400" y="5867400"/>
          <a:ext cx="3947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3" imgW="1879560" imgH="253800" progId="Equation.3">
                  <p:embed/>
                </p:oleObj>
              </mc:Choice>
              <mc:Fallback>
                <p:oleObj name="Equation" r:id="rId3" imgW="1879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867400"/>
                        <a:ext cx="39471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7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process used a local counter (clock) which is an integer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initialised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0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process increments its counter value when a send or an instruction happen at it. The counter is assigned to the event at its time stamps.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send message carries  a time stamps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receive (message) event the counter is updated by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max(local clock, message timestamp)+1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incremented before each event is issued at process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 L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+ 1.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LC2: (a) When a process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message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piggybacks 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b) On receiving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a process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max(L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     and then applies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LC1 before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timestamping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00100" lvl="2" indent="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 =&gt; L(e) &lt; L(e’)  converse is not true</a:t>
            </a:r>
          </a:p>
          <a:p>
            <a:pPr marL="800100" lvl="2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L(e) &lt; L(e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’) then we cannot say e-&gt;e’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68" y="1143000"/>
            <a:ext cx="6292641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 =&gt; L(e) &lt; L(e’)  converse is not true</a:t>
            </a:r>
          </a:p>
          <a:p>
            <a:pPr marL="800100" lvl="2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L(e) &lt; L(e’) then we cannot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infer that e-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</a:p>
          <a:p>
            <a:pPr marL="800100" lvl="2" indent="0" algn="just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00100" lvl="2" indent="0" algn="just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Each of the processes </a:t>
            </a:r>
            <a:r>
              <a:rPr lang="en-US" i="1" dirty="0"/>
              <a:t>p</a:t>
            </a:r>
            <a:r>
              <a:rPr lang="en-US" dirty="0"/>
              <a:t>1 , </a:t>
            </a:r>
            <a:r>
              <a:rPr lang="en-US" i="1" dirty="0"/>
              <a:t>p</a:t>
            </a:r>
            <a:r>
              <a:rPr lang="en-US" dirty="0"/>
              <a:t>2 and </a:t>
            </a:r>
            <a:r>
              <a:rPr lang="en-US" i="1" dirty="0"/>
              <a:t>p</a:t>
            </a:r>
            <a:r>
              <a:rPr lang="en-US" dirty="0"/>
              <a:t>3 has its logical clock initialized to 0</a:t>
            </a:r>
            <a:r>
              <a:rPr lang="en-US" dirty="0" smtClean="0"/>
              <a:t>. The </a:t>
            </a:r>
            <a:r>
              <a:rPr lang="en-US" dirty="0"/>
              <a:t>clock values given are those immediately after the event to which they are adjacent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for </a:t>
            </a:r>
            <a:r>
              <a:rPr lang="en-US" dirty="0" smtClean="0"/>
              <a:t>example L(b</a:t>
            </a:r>
            <a:r>
              <a:rPr lang="en-US" dirty="0"/>
              <a:t>) &gt; L(e)  </a:t>
            </a:r>
            <a:r>
              <a:rPr lang="en-US" dirty="0" smtClean="0"/>
              <a:t>but b</a:t>
            </a:r>
            <a:r>
              <a:rPr lang="en-US" dirty="0"/>
              <a:t>||</a:t>
            </a:r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4157"/>
            <a:ext cx="9259852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001000" cy="38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Totally ordered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pairs of distinct events, generated by </a:t>
            </a:r>
            <a:r>
              <a:rPr lang="en-US" dirty="0" smtClean="0"/>
              <a:t>different processes</a:t>
            </a:r>
            <a:r>
              <a:rPr lang="en-US" dirty="0"/>
              <a:t>, have numerically identical </a:t>
            </a:r>
            <a:r>
              <a:rPr lang="en-US" dirty="0" err="1"/>
              <a:t>Lamport</a:t>
            </a:r>
            <a:r>
              <a:rPr lang="en-US" dirty="0"/>
              <a:t> timestamps. However, we can create </a:t>
            </a:r>
            <a:r>
              <a:rPr lang="en-US" dirty="0" smtClean="0"/>
              <a:t>a total </a:t>
            </a:r>
            <a:r>
              <a:rPr lang="en-US" dirty="0"/>
              <a:t>order on the set of events – that is, one for which all pairs of distinct events </a:t>
            </a:r>
            <a:r>
              <a:rPr lang="en-US" dirty="0" smtClean="0"/>
              <a:t>are ordered </a:t>
            </a:r>
            <a:r>
              <a:rPr lang="en-US" dirty="0"/>
              <a:t>– by taking into account the identifiers of the </a:t>
            </a:r>
            <a:r>
              <a:rPr lang="en-US" dirty="0" smtClean="0"/>
              <a:t>processes</a:t>
            </a:r>
          </a:p>
          <a:p>
            <a:pPr algn="just"/>
            <a:r>
              <a:rPr lang="en-US" dirty="0"/>
              <a:t>If </a:t>
            </a:r>
            <a:r>
              <a:rPr lang="en-US" i="1" dirty="0"/>
              <a:t>e </a:t>
            </a:r>
            <a:r>
              <a:rPr lang="en-US" dirty="0"/>
              <a:t>is an event occurring at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i="1" dirty="0" smtClean="0"/>
              <a:t> </a:t>
            </a:r>
            <a:r>
              <a:rPr lang="en-US" dirty="0"/>
              <a:t>with local timestamp </a:t>
            </a:r>
            <a:r>
              <a:rPr lang="en-US" i="1" dirty="0"/>
              <a:t>T</a:t>
            </a:r>
            <a:r>
              <a:rPr lang="en-US" i="1" baseline="-25000" dirty="0"/>
              <a:t>i </a:t>
            </a:r>
            <a:r>
              <a:rPr lang="en-US" dirty="0"/>
              <a:t>, and </a:t>
            </a:r>
            <a:r>
              <a:rPr lang="en-US" i="1" dirty="0" smtClean="0"/>
              <a:t>e’</a:t>
            </a:r>
            <a:r>
              <a:rPr lang="en-US" dirty="0" smtClean="0"/>
              <a:t> </a:t>
            </a:r>
            <a:r>
              <a:rPr lang="en-US" dirty="0"/>
              <a:t>is an event occurring </a:t>
            </a:r>
            <a:r>
              <a:rPr lang="en-US" dirty="0" smtClean="0"/>
              <a:t>at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/>
              <a:t>with local timestamp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, we define the global logical timestamps for these events to</a:t>
            </a:r>
          </a:p>
          <a:p>
            <a:pPr algn="just"/>
            <a:r>
              <a:rPr lang="en-US" dirty="0"/>
              <a:t>be </a:t>
            </a:r>
            <a:r>
              <a:rPr lang="en-US" dirty="0" smtClean="0"/>
              <a:t>(T</a:t>
            </a:r>
            <a:r>
              <a:rPr lang="en-US" baseline="-25000" dirty="0" smtClean="0"/>
              <a:t>i</a:t>
            </a:r>
            <a:r>
              <a:rPr lang="en-US" dirty="0" smtClean="0"/>
              <a:t>, i) and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, j), </a:t>
            </a:r>
            <a:r>
              <a:rPr lang="en-US" dirty="0"/>
              <a:t>respectively. And we define (T</a:t>
            </a:r>
            <a:r>
              <a:rPr lang="en-US" baseline="-25000" dirty="0"/>
              <a:t>i</a:t>
            </a:r>
            <a:r>
              <a:rPr lang="en-US" dirty="0"/>
              <a:t>, i) </a:t>
            </a:r>
            <a:r>
              <a:rPr lang="en-US" dirty="0" smtClean="0"/>
              <a:t>&lt; (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, j), </a:t>
            </a:r>
            <a:r>
              <a:rPr lang="en-US" dirty="0" smtClean="0"/>
              <a:t>if </a:t>
            </a:r>
            <a:r>
              <a:rPr lang="en-US" dirty="0"/>
              <a:t>and only if </a:t>
            </a:r>
            <a:r>
              <a:rPr lang="en-US" dirty="0" smtClean="0"/>
              <a:t>either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 &lt;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, 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  </a:t>
            </a:r>
            <a:r>
              <a:rPr lang="en-US" dirty="0" smtClean="0"/>
              <a:t>and </a:t>
            </a:r>
            <a:r>
              <a:rPr lang="en-US" i="1" dirty="0" smtClean="0"/>
              <a:t>i&lt;</a:t>
            </a:r>
            <a:r>
              <a:rPr lang="en-US" dirty="0" smtClean="0"/>
              <a:t> </a:t>
            </a:r>
            <a:r>
              <a:rPr lang="en-US" i="1" dirty="0"/>
              <a:t>j </a:t>
            </a:r>
            <a:r>
              <a:rPr lang="en-US" dirty="0"/>
              <a:t>. This ordering has no general physical </a:t>
            </a:r>
            <a:r>
              <a:rPr lang="en-US" dirty="0" smtClean="0"/>
              <a:t>significance (</a:t>
            </a:r>
            <a:r>
              <a:rPr lang="en-US" dirty="0"/>
              <a:t>because process identifiers are arbitrary), but it is sometimes useful. </a:t>
            </a:r>
            <a:r>
              <a:rPr lang="en-US" dirty="0" err="1"/>
              <a:t>Lamport</a:t>
            </a:r>
            <a:r>
              <a:rPr lang="en-US" dirty="0"/>
              <a:t> used it,</a:t>
            </a:r>
          </a:p>
          <a:p>
            <a:pPr algn="just"/>
            <a:r>
              <a:rPr lang="en-US" dirty="0"/>
              <a:t>for example, to order the entry of processes to a critical section. </a:t>
            </a:r>
            <a:r>
              <a:rPr lang="en-US" dirty="0" smtClean="0"/>
              <a:t>s </a:t>
            </a:r>
            <a:r>
              <a:rPr lang="en-US" dirty="0"/>
              <a:t>at which events occur.</a:t>
            </a:r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Mattern</a:t>
            </a:r>
            <a:r>
              <a:rPr lang="en-US" dirty="0"/>
              <a:t> [1989] and </a:t>
            </a:r>
            <a:r>
              <a:rPr lang="en-US" dirty="0" err="1"/>
              <a:t>Fidge</a:t>
            </a:r>
            <a:r>
              <a:rPr lang="en-US" dirty="0"/>
              <a:t> [1991] developed vector clocks to </a:t>
            </a:r>
            <a:r>
              <a:rPr lang="en-US" dirty="0" smtClean="0"/>
              <a:t>overcome the </a:t>
            </a:r>
            <a:r>
              <a:rPr lang="en-US" dirty="0"/>
              <a:t>shortcoming of </a:t>
            </a:r>
            <a:r>
              <a:rPr lang="en-US" dirty="0" err="1"/>
              <a:t>Lamport’s</a:t>
            </a:r>
            <a:r>
              <a:rPr lang="en-US" dirty="0"/>
              <a:t> clocks: the fact that </a:t>
            </a:r>
            <a:r>
              <a:rPr lang="en-US" dirty="0" smtClean="0"/>
              <a:t>from L(e) &lt; L (e’) we cannot conclude </a:t>
            </a:r>
            <a:r>
              <a:rPr lang="en-US" dirty="0"/>
              <a:t>that </a:t>
            </a:r>
            <a:r>
              <a:rPr lang="en-US" i="1" dirty="0" err="1" smtClean="0"/>
              <a:t>e</a:t>
            </a:r>
            <a:r>
              <a:rPr lang="en-US" i="1" dirty="0" err="1" smtClean="0">
                <a:sym typeface="Wingdings" pitchFamily="2" charset="2"/>
              </a:rPr>
              <a:t></a:t>
            </a:r>
            <a:r>
              <a:rPr lang="en-US" i="1" dirty="0" err="1" smtClean="0"/>
              <a:t>e</a:t>
            </a:r>
            <a:r>
              <a:rPr lang="en-US" i="1" dirty="0" smtClean="0"/>
              <a:t>’</a:t>
            </a:r>
            <a:endParaRPr lang="en-US" dirty="0"/>
          </a:p>
          <a:p>
            <a:pPr algn="just"/>
            <a:r>
              <a:rPr lang="en-US" dirty="0" smtClean="0"/>
              <a:t>·</a:t>
            </a:r>
            <a:r>
              <a:rPr lang="en-US" dirty="0"/>
              <a:t> A vector clock for a system of </a:t>
            </a:r>
            <a:r>
              <a:rPr lang="en-US" i="1" dirty="0"/>
              <a:t>N </a:t>
            </a:r>
            <a:r>
              <a:rPr lang="en-US" dirty="0"/>
              <a:t>processes is an array of </a:t>
            </a:r>
            <a:r>
              <a:rPr lang="en-US" i="1" dirty="0" smtClean="0"/>
              <a:t>N </a:t>
            </a:r>
            <a:r>
              <a:rPr lang="en-US" dirty="0" smtClean="0"/>
              <a:t>integers</a:t>
            </a:r>
            <a:r>
              <a:rPr lang="en-US" dirty="0"/>
              <a:t>. Each process keeps its own vector clock, </a:t>
            </a:r>
            <a:r>
              <a:rPr lang="en-US" i="1" dirty="0"/>
              <a:t>V</a:t>
            </a:r>
            <a:r>
              <a:rPr lang="en-US" baseline="-25000" dirty="0"/>
              <a:t>i</a:t>
            </a:r>
            <a:r>
              <a:rPr lang="en-US" i="1" dirty="0"/>
              <a:t> </a:t>
            </a:r>
            <a:r>
              <a:rPr lang="en-US" dirty="0"/>
              <a:t>, which it uses to timestamp </a:t>
            </a:r>
            <a:r>
              <a:rPr lang="en-US" dirty="0" smtClean="0"/>
              <a:t>local events</a:t>
            </a:r>
            <a:r>
              <a:rPr lang="en-US" dirty="0"/>
              <a:t>. Like </a:t>
            </a:r>
            <a:r>
              <a:rPr lang="en-US" dirty="0" err="1"/>
              <a:t>Lamport</a:t>
            </a:r>
            <a:r>
              <a:rPr lang="en-US" dirty="0"/>
              <a:t> timestamps, processes piggyback vector timestamps on </a:t>
            </a:r>
            <a:r>
              <a:rPr lang="en-US" dirty="0" smtClean="0"/>
              <a:t>the messages </a:t>
            </a:r>
            <a:r>
              <a:rPr lang="en-US" dirty="0"/>
              <a:t>they send to one another, and there are simple rules for updating the clocks:</a:t>
            </a:r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VC1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	 	Initially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[j]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 0 , 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1,2,…N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VC2: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Just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before p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timestamps an event, it sets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V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[i]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[i]+1.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VC3: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p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includes the value t = V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every message it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sends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VC4: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When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receives a timestamp t in a message,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V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[j]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max(Vi[j],t[j])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j 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1, 2,…N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Taking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componentwise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maximum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two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vector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timestamps in this way is known as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merge operation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6257"/>
            <a:ext cx="7090236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MT"/>
              </a:rPr>
              <a:t>To </a:t>
            </a:r>
            <a:r>
              <a:rPr lang="en-US" sz="2400" dirty="0" smtClean="0">
                <a:latin typeface="ArialMT"/>
              </a:rPr>
              <a:t>timestamp events, use the computer’s clock</a:t>
            </a:r>
          </a:p>
          <a:p>
            <a:r>
              <a:rPr lang="en-US" sz="2400" dirty="0"/>
              <a:t>At </a:t>
            </a:r>
            <a:r>
              <a:rPr lang="en-US" sz="2400" b="1" dirty="0"/>
              <a:t>real time, </a:t>
            </a:r>
            <a:r>
              <a:rPr lang="en-US" sz="2400" b="1" i="1" dirty="0"/>
              <a:t>t</a:t>
            </a:r>
            <a:r>
              <a:rPr lang="en-US" sz="2400" dirty="0"/>
              <a:t>, the OS reads the time on </a:t>
            </a:r>
            <a:r>
              <a:rPr lang="en-US" sz="2400" dirty="0" smtClean="0"/>
              <a:t>the computer’s </a:t>
            </a:r>
            <a:r>
              <a:rPr lang="en-US" sz="2400" b="1" dirty="0"/>
              <a:t>hardware </a:t>
            </a:r>
            <a:r>
              <a:rPr lang="en-US" sz="2400" b="1" dirty="0" smtClean="0"/>
              <a:t>clock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It calculates the time on its </a:t>
            </a:r>
            <a:r>
              <a:rPr lang="en-US" sz="2400" b="1" dirty="0">
                <a:solidFill>
                  <a:srgbClr val="33339B"/>
                </a:solidFill>
                <a:latin typeface="Arial-BoldMT"/>
              </a:rPr>
              <a:t>software clock </a:t>
            </a:r>
            <a:endParaRPr lang="en-US" sz="2400" b="1" dirty="0" smtClean="0">
              <a:solidFill>
                <a:srgbClr val="33339B"/>
              </a:solidFill>
              <a:latin typeface="Arial-BoldMT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33339B"/>
                </a:solidFill>
                <a:latin typeface="Arial-BoldMT"/>
              </a:rPr>
              <a:t>	</a:t>
            </a:r>
            <a:r>
              <a:rPr lang="en-US" sz="2400" b="1" i="1" dirty="0" smtClean="0">
                <a:solidFill>
                  <a:srgbClr val="33339B"/>
                </a:solidFill>
                <a:latin typeface="Arial-BoldMT"/>
              </a:rPr>
              <a:t>	</a:t>
            </a:r>
            <a:r>
              <a:rPr lang="en-US" sz="2400" b="1" i="1" dirty="0" err="1" smtClean="0">
                <a:solidFill>
                  <a:srgbClr val="33339B"/>
                </a:solidFill>
              </a:rPr>
              <a:t>Ci</a:t>
            </a:r>
            <a:r>
              <a:rPr lang="en-US" sz="2400" b="1" dirty="0" smtClean="0">
                <a:solidFill>
                  <a:srgbClr val="33339B"/>
                </a:solidFill>
                <a:latin typeface="Arial-BoldMT"/>
              </a:rPr>
              <a:t>(</a:t>
            </a:r>
            <a:r>
              <a:rPr lang="en-US" sz="2400" b="1" i="1" dirty="0" smtClean="0">
                <a:solidFill>
                  <a:srgbClr val="33339B"/>
                </a:solidFill>
              </a:rPr>
              <a:t>t</a:t>
            </a:r>
            <a:r>
              <a:rPr lang="en-US" sz="2400" b="1" dirty="0" smtClean="0">
                <a:solidFill>
                  <a:srgbClr val="33339B"/>
                </a:solidFill>
                <a:latin typeface="Arial-BoldMT"/>
              </a:rPr>
              <a:t>)=</a:t>
            </a:r>
            <a:r>
              <a:rPr lang="el-GR" sz="2400" dirty="0" smtClean="0">
                <a:solidFill>
                  <a:srgbClr val="33339B"/>
                </a:solidFill>
                <a:latin typeface="SymbolMT"/>
              </a:rPr>
              <a:t>α</a:t>
            </a:r>
            <a:r>
              <a:rPr lang="en-US" sz="2400" b="1" i="1" dirty="0">
                <a:solidFill>
                  <a:srgbClr val="33339B"/>
                </a:solidFill>
              </a:rPr>
              <a:t>Hi</a:t>
            </a:r>
            <a:r>
              <a:rPr lang="en-US" sz="2400" b="1" dirty="0">
                <a:solidFill>
                  <a:srgbClr val="33339B"/>
                </a:solidFill>
                <a:latin typeface="Arial-BoldMT"/>
              </a:rPr>
              <a:t>(</a:t>
            </a:r>
            <a:r>
              <a:rPr lang="en-US" sz="2400" b="1" i="1" dirty="0">
                <a:solidFill>
                  <a:srgbClr val="33339B"/>
                </a:solidFill>
              </a:rPr>
              <a:t>t</a:t>
            </a:r>
            <a:r>
              <a:rPr lang="en-US" sz="2400" b="1" dirty="0">
                <a:solidFill>
                  <a:srgbClr val="33339B"/>
                </a:solidFill>
                <a:latin typeface="Arial-BoldMT"/>
              </a:rPr>
              <a:t>) + </a:t>
            </a:r>
            <a:r>
              <a:rPr lang="el-GR" sz="2400" dirty="0" smtClean="0">
                <a:solidFill>
                  <a:srgbClr val="33339B"/>
                </a:solidFill>
                <a:latin typeface="SymbolMT"/>
              </a:rPr>
              <a:t>β</a:t>
            </a:r>
            <a:endParaRPr lang="en-US" sz="2400" dirty="0" smtClean="0">
              <a:solidFill>
                <a:srgbClr val="33339B"/>
              </a:solidFill>
              <a:latin typeface="SymbolMT"/>
            </a:endParaRPr>
          </a:p>
          <a:p>
            <a:pPr lvl="1"/>
            <a:r>
              <a:rPr lang="en-US" sz="2400" dirty="0">
                <a:latin typeface="ArialMT"/>
              </a:rPr>
              <a:t>e.g. a 64 bit value giving nanoseconds since some base </a:t>
            </a:r>
            <a:r>
              <a:rPr lang="en-US" sz="2400" dirty="0" smtClean="0">
                <a:latin typeface="ArialMT"/>
              </a:rPr>
              <a:t>time</a:t>
            </a:r>
          </a:p>
          <a:p>
            <a:pPr lvl="1"/>
            <a:r>
              <a:rPr lang="en-US" sz="2400" b="1" dirty="0">
                <a:solidFill>
                  <a:srgbClr val="33339B"/>
                </a:solidFill>
                <a:latin typeface="Arial-BoldMT"/>
              </a:rPr>
              <a:t>Clock resolution</a:t>
            </a:r>
            <a:r>
              <a:rPr lang="en-US" sz="2400" dirty="0">
                <a:solidFill>
                  <a:srgbClr val="000000"/>
                </a:solidFill>
                <a:latin typeface="ArialMT"/>
              </a:rPr>
              <a:t>: period between updates of the clock </a:t>
            </a:r>
            <a:r>
              <a:rPr lang="en-US" sz="2400" dirty="0" smtClean="0">
                <a:solidFill>
                  <a:srgbClr val="000000"/>
                </a:solidFill>
                <a:latin typeface="ArialMT"/>
              </a:rPr>
              <a:t>value</a:t>
            </a:r>
          </a:p>
          <a:p>
            <a:r>
              <a:rPr lang="en-US" sz="2400" dirty="0"/>
              <a:t>In general, the clock is not completely </a:t>
            </a:r>
            <a:r>
              <a:rPr lang="en-US" sz="2400" dirty="0" smtClean="0"/>
              <a:t>accurate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>
                <a:latin typeface="ArialMT"/>
              </a:rPr>
              <a:t>but if </a:t>
            </a:r>
            <a:r>
              <a:rPr lang="en-US" sz="2400" i="1" dirty="0" err="1"/>
              <a:t>Ci</a:t>
            </a:r>
            <a:r>
              <a:rPr lang="en-US" sz="2400" i="1" dirty="0"/>
              <a:t> </a:t>
            </a:r>
            <a:r>
              <a:rPr lang="en-US" sz="2400" dirty="0">
                <a:latin typeface="ArialMT"/>
              </a:rPr>
              <a:t>behaves well enough, it can be used to </a:t>
            </a:r>
            <a:r>
              <a:rPr lang="en-US" sz="2400" dirty="0" smtClean="0">
                <a:latin typeface="ArialMT"/>
              </a:rPr>
              <a:t>timestamp events </a:t>
            </a:r>
            <a:r>
              <a:rPr lang="en-US" sz="2400" dirty="0">
                <a:latin typeface="ArialMT"/>
              </a:rPr>
              <a:t>at </a:t>
            </a:r>
            <a:r>
              <a:rPr lang="en-US" sz="2400" i="1" dirty="0"/>
              <a:t>pi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22771"/>
              </p:ext>
            </p:extLst>
          </p:nvPr>
        </p:nvGraphicFramePr>
        <p:xfrm>
          <a:off x="3352800" y="19812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355320" imgH="215640" progId="Equation.3">
                  <p:embed/>
                </p:oleObj>
              </mc:Choice>
              <mc:Fallback>
                <p:oleObj name="Equation" r:id="rId3" imgW="3553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981200"/>
                        <a:ext cx="533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3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</a:t>
            </a:r>
            <a:r>
              <a:rPr lang="en-US" dirty="0" smtClean="0"/>
              <a:t>be seen</a:t>
            </a:r>
            <a:r>
              <a:rPr lang="en-US" dirty="0"/>
              <a:t>, for example, </a:t>
            </a:r>
            <a:r>
              <a:rPr lang="en-US" dirty="0" smtClean="0"/>
              <a:t>that </a:t>
            </a:r>
            <a:r>
              <a:rPr lang="en-US" i="1" dirty="0" smtClean="0"/>
              <a:t>V(a)</a:t>
            </a:r>
            <a:r>
              <a:rPr lang="en-US" dirty="0" smtClean="0"/>
              <a:t> &lt;V(f), </a:t>
            </a:r>
            <a:r>
              <a:rPr lang="en-US" dirty="0"/>
              <a:t>which reflects the fact that </a:t>
            </a:r>
            <a:r>
              <a:rPr lang="en-US" i="1" dirty="0" smtClean="0"/>
              <a:t>a</a:t>
            </a:r>
            <a:r>
              <a:rPr lang="en-US" dirty="0" smtClean="0"/>
              <a:t>-&gt;</a:t>
            </a:r>
            <a:r>
              <a:rPr lang="en-US" i="1" dirty="0" smtClean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</a:t>
            </a:r>
            <a:r>
              <a:rPr lang="en-US" dirty="0" smtClean="0"/>
              <a:t>we can </a:t>
            </a:r>
            <a:r>
              <a:rPr lang="en-US" dirty="0"/>
              <a:t>tell </a:t>
            </a:r>
            <a:r>
              <a:rPr lang="en-US" dirty="0" smtClean="0"/>
              <a:t>two </a:t>
            </a:r>
            <a:r>
              <a:rPr lang="en-US" dirty="0"/>
              <a:t>events are concurrent by comparing their timestamps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</a:t>
            </a:r>
            <a:r>
              <a:rPr lang="en-US" dirty="0" smtClean="0"/>
              <a:t>, that </a:t>
            </a:r>
            <a:r>
              <a:rPr lang="en-US" i="1" dirty="0"/>
              <a:t>c </a:t>
            </a:r>
            <a:r>
              <a:rPr lang="en-US" dirty="0" smtClean="0"/>
              <a:t>|| </a:t>
            </a:r>
            <a:r>
              <a:rPr lang="en-US" i="1" dirty="0" smtClean="0"/>
              <a:t>e </a:t>
            </a:r>
            <a:r>
              <a:rPr lang="en-US" dirty="0"/>
              <a:t>can be seen from the facts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neither 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(c) ≤ 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(e)   nor </a:t>
            </a:r>
            <a:r>
              <a:rPr lang="en-US" i="1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(e) ≤ V(c)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06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79248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276190" cy="28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92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7" y="1842500"/>
            <a:ext cx="7361905" cy="32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07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4" y="1861547"/>
            <a:ext cx="7180952" cy="32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77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Lambport</a:t>
            </a:r>
            <a:r>
              <a:rPr lang="en-US" dirty="0" smtClean="0"/>
              <a:t> timestamps</a:t>
            </a:r>
          </a:p>
          <a:p>
            <a:pPr lvl="1"/>
            <a:r>
              <a:rPr lang="en-US" dirty="0" smtClean="0"/>
              <a:t>Integer clocks assigned to events</a:t>
            </a:r>
          </a:p>
          <a:p>
            <a:pPr lvl="1"/>
            <a:r>
              <a:rPr lang="en-US" dirty="0" smtClean="0"/>
              <a:t>Obeys causality</a:t>
            </a:r>
          </a:p>
          <a:p>
            <a:pPr lvl="1"/>
            <a:r>
              <a:rPr lang="en-US" dirty="0" smtClean="0"/>
              <a:t>Cannot distinguish concurrent events</a:t>
            </a:r>
          </a:p>
          <a:p>
            <a:r>
              <a:rPr lang="en-US" dirty="0" smtClean="0"/>
              <a:t>Vector timestamps</a:t>
            </a:r>
          </a:p>
          <a:p>
            <a:pPr lvl="1"/>
            <a:r>
              <a:rPr lang="en-US" dirty="0" smtClean="0"/>
              <a:t>Obey causality</a:t>
            </a:r>
          </a:p>
          <a:p>
            <a:pPr lvl="1"/>
            <a:r>
              <a:rPr lang="en-US" dirty="0" smtClean="0"/>
              <a:t>Concurrent events can also be identified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Global states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</a:t>
            </a:r>
            <a:r>
              <a:rPr lang="en-US" sz="2800" dirty="0"/>
              <a:t>logical time to construct a global view of the system state and determine whether a particular property is </a:t>
            </a:r>
            <a:r>
              <a:rPr lang="en-US" sz="2800" dirty="0" smtClean="0"/>
              <a:t>true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800" dirty="0"/>
              <a:t>Distributed garbage </a:t>
            </a:r>
            <a:r>
              <a:rPr lang="en-US" sz="2800" dirty="0" smtClean="0"/>
              <a:t>collection</a:t>
            </a:r>
          </a:p>
          <a:p>
            <a:pPr lvl="1"/>
            <a:r>
              <a:rPr lang="en-US" sz="2800" dirty="0"/>
              <a:t>Distributed deadlock </a:t>
            </a:r>
            <a:r>
              <a:rPr lang="en-US" sz="2800" dirty="0" smtClean="0"/>
              <a:t>detection</a:t>
            </a:r>
          </a:p>
          <a:p>
            <a:pPr lvl="1"/>
            <a:r>
              <a:rPr lang="en-US" sz="2800" dirty="0"/>
              <a:t>Distributed termination </a:t>
            </a:r>
            <a:r>
              <a:rPr lang="en-US" sz="2800" dirty="0" smtClean="0"/>
              <a:t>detection</a:t>
            </a:r>
          </a:p>
          <a:p>
            <a:pPr lvl="1"/>
            <a:r>
              <a:rPr lang="en-US" sz="2800" dirty="0"/>
              <a:t>Distributed termination </a:t>
            </a:r>
            <a:r>
              <a:rPr lang="en-US" sz="2800" dirty="0" smtClean="0"/>
              <a:t>detection</a:t>
            </a:r>
          </a:p>
          <a:p>
            <a:r>
              <a:rPr lang="en-US" sz="2800" dirty="0"/>
              <a:t>In general, this problem is referred to as </a:t>
            </a:r>
            <a:r>
              <a:rPr lang="en-US" sz="2800" i="1" dirty="0"/>
              <a:t>Global Predicate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Predicate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state predicate is a function that maps from the set of global state of processes in the system ρ to {True, False</a:t>
            </a:r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Two requirements</a:t>
            </a:r>
          </a:p>
          <a:p>
            <a:pPr lvl="1"/>
            <a:r>
              <a:rPr lang="en-US" dirty="0" smtClean="0"/>
              <a:t>    </a:t>
            </a:r>
            <a:r>
              <a:rPr lang="en-US" sz="2400" dirty="0"/>
              <a:t>Safety - a predicate always evaluates to false. A given undesirable property (e.g., deadlock) never occurs.</a:t>
            </a:r>
          </a:p>
          <a:p>
            <a:pPr lvl="1"/>
            <a:r>
              <a:rPr lang="en-US" sz="2400" dirty="0"/>
              <a:t>    Liveness - a predicate eventually evaluates to true. A given desirable property (e.g., termination) eventually occurs.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5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get global state of the system?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With lack of global clock, getting global state at a particular time is not possible</a:t>
            </a:r>
          </a:p>
          <a:p>
            <a:endParaRPr lang="en-US" sz="2800" dirty="0" smtClean="0"/>
          </a:p>
          <a:p>
            <a:r>
              <a:rPr lang="en-US" sz="2800" dirty="0" smtClean="0"/>
              <a:t>Use Cuts</a:t>
            </a:r>
          </a:p>
          <a:p>
            <a:endParaRPr lang="en-US" sz="2800" dirty="0"/>
          </a:p>
          <a:p>
            <a:r>
              <a:rPr lang="en-US" sz="2800" dirty="0"/>
              <a:t>Cuts provide the ability to "assemble a meaningful global state from local states recorded at different times"</a:t>
            </a:r>
          </a:p>
        </p:txBody>
      </p:sp>
    </p:spTree>
    <p:extLst>
      <p:ext uri="{BB962C8B-B14F-4D97-AF65-F5344CB8AC3E}">
        <p14:creationId xmlns:p14="http://schemas.microsoft.com/office/powerpoint/2010/main" val="1591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Definitions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ρ </a:t>
            </a:r>
            <a:r>
              <a:rPr lang="en-US" sz="2800" dirty="0"/>
              <a:t>is a system of N processes p</a:t>
            </a:r>
            <a:r>
              <a:rPr lang="en-US" sz="2800" baseline="-25000" dirty="0"/>
              <a:t>i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 = 1, 2, ..., N</a:t>
            </a:r>
            <a:r>
              <a:rPr lang="en-US" sz="2800" dirty="0" smtClean="0"/>
              <a:t>)</a:t>
            </a:r>
          </a:p>
          <a:p>
            <a:r>
              <a:rPr lang="it-IT" sz="2800" dirty="0"/>
              <a:t>history(p</a:t>
            </a:r>
            <a:r>
              <a:rPr lang="it-IT" sz="2800" baseline="-25000" dirty="0"/>
              <a:t>i</a:t>
            </a:r>
            <a:r>
              <a:rPr lang="it-IT" sz="2800" dirty="0"/>
              <a:t>) = h</a:t>
            </a:r>
            <a:r>
              <a:rPr lang="it-IT" sz="2800" baseline="-25000" dirty="0"/>
              <a:t>i</a:t>
            </a:r>
            <a:r>
              <a:rPr lang="it-IT" sz="2800" dirty="0"/>
              <a:t> = &lt; e i 0 , e i 1 </a:t>
            </a:r>
            <a:r>
              <a:rPr lang="it-IT" sz="2800" dirty="0" smtClean="0"/>
              <a:t>,...&gt;</a:t>
            </a:r>
          </a:p>
          <a:p>
            <a:r>
              <a:rPr lang="en-US" sz="2800" dirty="0" smtClean="0"/>
              <a:t>                        - </a:t>
            </a:r>
            <a:r>
              <a:rPr lang="en-US" sz="2800" dirty="0"/>
              <a:t>a finite prefix of the process's history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2514599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Skew between computer clocks in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clocks are not generally in perfect agreement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i="1" dirty="0"/>
              <a:t>Clock skew</a:t>
            </a:r>
            <a:r>
              <a:rPr lang="en-US" dirty="0"/>
              <a:t>: the difference between the times on two clocks (at any instant)</a:t>
            </a:r>
          </a:p>
          <a:p>
            <a:pPr marL="0" indent="0">
              <a:buNone/>
            </a:pPr>
            <a:r>
              <a:rPr lang="en-US" dirty="0"/>
              <a:t>• Computer clocks use crystal-based clocks that are subject to physical</a:t>
            </a:r>
          </a:p>
          <a:p>
            <a:pPr marL="0" indent="0">
              <a:buNone/>
            </a:pPr>
            <a:r>
              <a:rPr lang="en-US" dirty="0"/>
              <a:t>variations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Clock drift</a:t>
            </a:r>
            <a:r>
              <a:rPr lang="en-US" dirty="0"/>
              <a:t>: they count time at different rates and so diverge (frequencies </a:t>
            </a:r>
            <a:r>
              <a:rPr lang="en-US" dirty="0" smtClean="0"/>
              <a:t>of oscillation </a:t>
            </a:r>
            <a:r>
              <a:rPr lang="en-US" dirty="0"/>
              <a:t>differ)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Clock drift rate</a:t>
            </a:r>
            <a:r>
              <a:rPr lang="en-US" dirty="0"/>
              <a:t>: the difference per unit of time from some ideal reference clock</a:t>
            </a:r>
          </a:p>
          <a:p>
            <a:pPr marL="0" indent="0">
              <a:buNone/>
            </a:pPr>
            <a:r>
              <a:rPr lang="en-US" dirty="0"/>
              <a:t>– Ordinary quartz clocks drift by about 1 sec in 11-12 days. (10-6 </a:t>
            </a:r>
            <a:r>
              <a:rPr lang="en-US" dirty="0" err="1"/>
              <a:t>secs</a:t>
            </a:r>
            <a:r>
              <a:rPr lang="en-US" dirty="0"/>
              <a:t>/sec).</a:t>
            </a:r>
          </a:p>
          <a:p>
            <a:pPr marL="0" indent="0">
              <a:buNone/>
            </a:pPr>
            <a:r>
              <a:rPr lang="en-US" dirty="0"/>
              <a:t>– High precision quartz clocks drift rate is about 10-7 or 10-8 </a:t>
            </a:r>
            <a:r>
              <a:rPr lang="en-US" dirty="0" err="1"/>
              <a:t>secs</a:t>
            </a:r>
            <a:r>
              <a:rPr lang="en-US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4137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= time frontier at each process and at each channel</a:t>
            </a:r>
          </a:p>
          <a:p>
            <a:r>
              <a:rPr lang="en-US" dirty="0" smtClean="0"/>
              <a:t>Events at the process/channel that happened before the cut are “in the cut”</a:t>
            </a:r>
          </a:p>
          <a:p>
            <a:pPr lvl="1"/>
            <a:r>
              <a:rPr lang="en-US" dirty="0" smtClean="0"/>
              <a:t>And the happening after the cut are “out of the cut”</a:t>
            </a:r>
          </a:p>
          <a:p>
            <a:pPr marL="857250" lvl="2" indent="0">
              <a:buNone/>
            </a:pPr>
            <a:r>
              <a:rPr lang="en-US" dirty="0" smtClean="0"/>
              <a:t>Strongly Consistent cut -  </a:t>
            </a:r>
            <a:r>
              <a:rPr lang="en-US" b="1" dirty="0" smtClean="0"/>
              <a:t>(B-&gt;E)</a:t>
            </a:r>
          </a:p>
          <a:p>
            <a:pPr marL="857250" lvl="2" indent="0">
              <a:buNone/>
            </a:pPr>
            <a:r>
              <a:rPr lang="en-US" b="1" dirty="0"/>
              <a:t>Consistent Cut  - (H-&gt;F</a:t>
            </a:r>
            <a:r>
              <a:rPr lang="en-US" b="1" dirty="0" smtClean="0"/>
              <a:t>)</a:t>
            </a:r>
          </a:p>
          <a:p>
            <a:pPr marL="857250" lvl="2" indent="0">
              <a:buNone/>
            </a:pPr>
            <a:r>
              <a:rPr lang="en-US" b="1" dirty="0" smtClean="0"/>
              <a:t>Inconsistent cut </a:t>
            </a:r>
            <a:r>
              <a:rPr lang="en-US" b="1" smtClean="0"/>
              <a:t>- </a:t>
            </a:r>
            <a:r>
              <a:rPr lang="en-US" b="1"/>
              <a:t> (G-&gt;D)</a:t>
            </a: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Consistent Cut: the cut that obeys causality  :</a:t>
            </a:r>
            <a:endParaRPr lang="en-US" b="1" dirty="0" smtClean="0"/>
          </a:p>
          <a:p>
            <a:pPr marL="400050"/>
            <a:r>
              <a:rPr lang="en-US" dirty="0" smtClean="0"/>
              <a:t>A cut C is a consistent cut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 marL="800100" lvl="1"/>
            <a:r>
              <a:rPr lang="en-US" b="1" dirty="0" smtClean="0"/>
              <a:t> for (each pair of events e, f in the system)</a:t>
            </a:r>
          </a:p>
          <a:p>
            <a:pPr marL="1200150" lvl="2"/>
            <a:r>
              <a:rPr lang="en-US" b="1" dirty="0" smtClean="0"/>
              <a:t>Such that event e is in the cut if f-&gt;e (f happens before e)</a:t>
            </a:r>
          </a:p>
          <a:p>
            <a:pPr marL="1200150" lvl="2"/>
            <a:r>
              <a:rPr lang="en-US" b="1" dirty="0" smtClean="0"/>
              <a:t>Then event f is also in the cut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315200" cy="391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consistent global </a:t>
            </a:r>
            <a:r>
              <a:rPr lang="en-US" i="1" dirty="0" smtClean="0"/>
              <a:t>state</a:t>
            </a:r>
          </a:p>
          <a:p>
            <a:r>
              <a:rPr lang="en-US" i="1" dirty="0" smtClean="0"/>
              <a:t>Run</a:t>
            </a:r>
          </a:p>
          <a:p>
            <a:r>
              <a:rPr lang="en-US" i="1" dirty="0"/>
              <a:t>linearization </a:t>
            </a:r>
            <a:r>
              <a:rPr lang="en-US" dirty="0"/>
              <a:t>or </a:t>
            </a:r>
            <a:r>
              <a:rPr lang="en-US" i="1" dirty="0"/>
              <a:t>consistent </a:t>
            </a:r>
            <a:r>
              <a:rPr lang="en-US" i="1" dirty="0" smtClean="0"/>
              <a:t>run</a:t>
            </a:r>
          </a:p>
          <a:p>
            <a:r>
              <a:rPr lang="en-US" dirty="0"/>
              <a:t>Global state </a:t>
            </a:r>
            <a:r>
              <a:rPr lang="en-US" dirty="0" smtClean="0"/>
              <a:t>predicates</a:t>
            </a:r>
          </a:p>
          <a:p>
            <a:r>
              <a:rPr lang="en-US" dirty="0" smtClean="0"/>
              <a:t>Stability</a:t>
            </a:r>
            <a:r>
              <a:rPr lang="en-US" dirty="0"/>
              <a:t>, safety and </a:t>
            </a:r>
            <a:r>
              <a:rPr lang="en-US" dirty="0" err="1"/>
              <a:t>liveness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914400"/>
          </a:xfrm>
        </p:spPr>
        <p:txBody>
          <a:bodyPr/>
          <a:lstStyle/>
          <a:p>
            <a:r>
              <a:rPr lang="en-US" dirty="0" smtClean="0"/>
              <a:t>Global </a:t>
            </a:r>
            <a:r>
              <a:rPr lang="en-US" dirty="0"/>
              <a:t>S</a:t>
            </a:r>
            <a:r>
              <a:rPr lang="en-US" dirty="0" smtClean="0"/>
              <a:t>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snapshots?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 err="1" smtClean="0"/>
              <a:t>Checkpointing</a:t>
            </a:r>
            <a:r>
              <a:rPr lang="en-US" sz="2800" dirty="0"/>
              <a:t>: restart if the application fails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Collecting garbage</a:t>
            </a:r>
            <a:r>
              <a:rPr lang="en-US" sz="2800" dirty="0"/>
              <a:t>: remove objects that don’t</a:t>
            </a:r>
          </a:p>
          <a:p>
            <a:pPr marL="0" indent="0">
              <a:buNone/>
            </a:pPr>
            <a:r>
              <a:rPr lang="en-US" sz="2800" dirty="0"/>
              <a:t>have any references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Detecting deadlocks</a:t>
            </a:r>
            <a:r>
              <a:rPr lang="en-US" sz="2800" dirty="0"/>
              <a:t>: can examine the current</a:t>
            </a:r>
          </a:p>
          <a:p>
            <a:pPr marL="0" indent="0">
              <a:buNone/>
            </a:pPr>
            <a:r>
              <a:rPr lang="en-US" sz="2800" dirty="0"/>
              <a:t>application state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Other debugging</a:t>
            </a:r>
            <a:r>
              <a:rPr lang="en-US" sz="2800" dirty="0"/>
              <a:t>: a little easier to work with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3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consists of a collection </a:t>
            </a:r>
            <a:r>
              <a:rPr lang="en-US" dirty="0" smtClean="0"/>
              <a:t>of n processes p1,p2</a:t>
            </a:r>
            <a:r>
              <a:rPr lang="en-US" dirty="0"/>
              <a:t>, ...,</a:t>
            </a:r>
            <a:r>
              <a:rPr lang="en-US" dirty="0" err="1" smtClean="0"/>
              <a:t>pn</a:t>
            </a:r>
            <a:r>
              <a:rPr lang="en-US" dirty="0" smtClean="0"/>
              <a:t> that are connected </a:t>
            </a:r>
            <a:r>
              <a:rPr lang="en-US" dirty="0"/>
              <a:t>by channels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no globally shared memory and physical global clock and </a:t>
            </a:r>
            <a:r>
              <a:rPr lang="en-US" dirty="0" smtClean="0"/>
              <a:t>processes communicate </a:t>
            </a:r>
            <a:r>
              <a:rPr lang="en-US" dirty="0"/>
              <a:t>by passing messages through communication </a:t>
            </a:r>
            <a:r>
              <a:rPr lang="en-US" dirty="0" smtClean="0"/>
              <a:t>channels</a:t>
            </a:r>
          </a:p>
          <a:p>
            <a:r>
              <a:rPr lang="en-US" dirty="0" err="1" smtClean="0"/>
              <a:t>Cij</a:t>
            </a:r>
            <a:r>
              <a:rPr lang="en-US" dirty="0" smtClean="0"/>
              <a:t> denotes </a:t>
            </a:r>
            <a:r>
              <a:rPr lang="en-US" dirty="0"/>
              <a:t>the channel from </a:t>
            </a:r>
            <a:r>
              <a:rPr lang="en-US" dirty="0" smtClean="0"/>
              <a:t>process pi to process </a:t>
            </a:r>
            <a:r>
              <a:rPr lang="en-US" dirty="0" err="1" smtClean="0"/>
              <a:t>pj</a:t>
            </a:r>
            <a:r>
              <a:rPr lang="en-US" dirty="0" smtClean="0"/>
              <a:t> and </a:t>
            </a:r>
            <a:r>
              <a:rPr lang="en-US" dirty="0"/>
              <a:t>its state is </a:t>
            </a:r>
            <a:r>
              <a:rPr lang="en-US" dirty="0" smtClean="0"/>
              <a:t>denoted by </a:t>
            </a:r>
            <a:r>
              <a:rPr lang="en-US" dirty="0" err="1" smtClean="0"/>
              <a:t>SCij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actions performed by a process are modeled as three </a:t>
            </a:r>
            <a:r>
              <a:rPr lang="en-US" dirty="0" smtClean="0"/>
              <a:t>types of events :</a:t>
            </a:r>
            <a:r>
              <a:rPr lang="en-US" dirty="0"/>
              <a:t>Internal events</a:t>
            </a:r>
            <a:r>
              <a:rPr lang="en-US" dirty="0" smtClean="0"/>
              <a:t>, the </a:t>
            </a:r>
            <a:r>
              <a:rPr lang="en-US" dirty="0"/>
              <a:t>message send event and the message receive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message </a:t>
            </a:r>
            <a:r>
              <a:rPr lang="en-US" dirty="0" err="1" smtClean="0"/>
              <a:t>mij</a:t>
            </a:r>
            <a:r>
              <a:rPr lang="en-US" dirty="0" smtClean="0"/>
              <a:t> that </a:t>
            </a:r>
            <a:r>
              <a:rPr lang="en-US" dirty="0"/>
              <a:t>is sent by </a:t>
            </a:r>
            <a:r>
              <a:rPr lang="en-US" dirty="0" smtClean="0"/>
              <a:t>process pi to process </a:t>
            </a:r>
            <a:r>
              <a:rPr lang="en-US" dirty="0" err="1" smtClean="0"/>
              <a:t>pj</a:t>
            </a:r>
            <a:r>
              <a:rPr lang="en-US" dirty="0"/>
              <a:t>, </a:t>
            </a:r>
            <a:r>
              <a:rPr lang="en-US" dirty="0" smtClean="0"/>
              <a:t>let send(</a:t>
            </a:r>
            <a:r>
              <a:rPr lang="en-US" dirty="0" err="1" smtClean="0"/>
              <a:t>mij</a:t>
            </a:r>
            <a:r>
              <a:rPr lang="en-US" dirty="0"/>
              <a:t>) </a:t>
            </a:r>
            <a:r>
              <a:rPr lang="en-US" dirty="0" smtClean="0"/>
              <a:t>and rec(</a:t>
            </a:r>
            <a:r>
              <a:rPr lang="en-US" dirty="0" err="1" smtClean="0"/>
              <a:t>mij</a:t>
            </a:r>
            <a:r>
              <a:rPr lang="en-US" dirty="0"/>
              <a:t>) denote its send and receive events.</a:t>
            </a:r>
          </a:p>
        </p:txBody>
      </p:sp>
    </p:spTree>
    <p:extLst>
      <p:ext uri="{BB962C8B-B14F-4D97-AF65-F5344CB8AC3E}">
        <p14:creationId xmlns:p14="http://schemas.microsoft.com/office/powerpoint/2010/main" val="80837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any instant, the state of process pi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:r>
                  <a:rPr lang="en-US" dirty="0" err="1" smtClean="0"/>
                  <a:t>LSi</a:t>
                </a:r>
                <a:r>
                  <a:rPr lang="en-US" dirty="0"/>
                  <a:t>, is a result of </a:t>
                </a:r>
                <a:r>
                  <a:rPr lang="en-US" dirty="0" smtClean="0"/>
                  <a:t>the sequence </a:t>
                </a:r>
                <a:r>
                  <a:rPr lang="en-US" dirty="0"/>
                  <a:t>of all the events executed </a:t>
                </a:r>
                <a:r>
                  <a:rPr lang="en-US" dirty="0" smtClean="0"/>
                  <a:t>by pi till </a:t>
                </a:r>
                <a:r>
                  <a:rPr lang="en-US" dirty="0"/>
                  <a:t>that </a:t>
                </a:r>
                <a:r>
                  <a:rPr lang="en-US" dirty="0" smtClean="0"/>
                  <a:t>instant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 </a:t>
                </a:r>
                <a:r>
                  <a:rPr lang="en-US" dirty="0" smtClean="0"/>
                  <a:t>event e and </a:t>
                </a:r>
                <a:r>
                  <a:rPr lang="en-US" dirty="0"/>
                  <a:t>a process </a:t>
                </a:r>
                <a:r>
                  <a:rPr lang="en-US" dirty="0" smtClean="0"/>
                  <a:t>state </a:t>
                </a:r>
                <a:r>
                  <a:rPr lang="en-US" dirty="0" err="1" smtClean="0"/>
                  <a:t>LSi</a:t>
                </a:r>
                <a:r>
                  <a:rPr lang="en-US" dirty="0" smtClean="0"/>
                  <a:t>, e ∈ </a:t>
                </a:r>
                <a:r>
                  <a:rPr lang="en-US" dirty="0" err="1" smtClean="0"/>
                  <a:t>Lsi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e belongs </a:t>
                </a:r>
                <a:r>
                  <a:rPr lang="en-US" dirty="0"/>
                  <a:t>to the </a:t>
                </a:r>
                <a:r>
                  <a:rPr lang="en-US" dirty="0" smtClean="0"/>
                  <a:t>sequence of </a:t>
                </a:r>
                <a:r>
                  <a:rPr lang="en-US" dirty="0"/>
                  <a:t>events that have taken </a:t>
                </a:r>
                <a:r>
                  <a:rPr lang="en-US" dirty="0" smtClean="0"/>
                  <a:t>process pi to state </a:t>
                </a:r>
                <a:r>
                  <a:rPr lang="en-US" dirty="0" err="1" smtClean="0"/>
                  <a:t>LSi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 </a:t>
                </a:r>
                <a:r>
                  <a:rPr lang="en-US" dirty="0" smtClean="0"/>
                  <a:t>event e and </a:t>
                </a:r>
                <a:r>
                  <a:rPr lang="en-US" dirty="0"/>
                  <a:t>a process </a:t>
                </a:r>
                <a:r>
                  <a:rPr lang="en-US" dirty="0" smtClean="0"/>
                  <a:t>state </a:t>
                </a:r>
                <a:r>
                  <a:rPr lang="en-US" dirty="0" err="1" smtClean="0"/>
                  <a:t>LSi,e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trike="sngStrike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trike="sngStrike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err="1" smtClean="0"/>
                  <a:t>Lsi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e does </a:t>
                </a:r>
                <a:r>
                  <a:rPr lang="en-US" dirty="0"/>
                  <a:t>not belong to </a:t>
                </a:r>
                <a:r>
                  <a:rPr lang="en-US" dirty="0" smtClean="0"/>
                  <a:t>the sequence </a:t>
                </a:r>
                <a:r>
                  <a:rPr lang="en-US" dirty="0"/>
                  <a:t>of events that have taken </a:t>
                </a:r>
                <a:r>
                  <a:rPr lang="en-US" dirty="0" smtClean="0"/>
                  <a:t>process pi to state </a:t>
                </a:r>
                <a:r>
                  <a:rPr lang="en-US" dirty="0" err="1" smtClean="0"/>
                  <a:t>LSi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dirty="0" smtClean="0"/>
                  <a:t>channel </a:t>
                </a:r>
                <a:r>
                  <a:rPr lang="en-US" dirty="0" err="1" smtClean="0"/>
                  <a:t>Cij</a:t>
                </a:r>
                <a:r>
                  <a:rPr lang="en-US" dirty="0"/>
                  <a:t>, the following set of messages can be defined based on </a:t>
                </a:r>
                <a:r>
                  <a:rPr lang="en-US" dirty="0" smtClean="0"/>
                  <a:t>the local </a:t>
                </a:r>
                <a:r>
                  <a:rPr lang="en-US" dirty="0"/>
                  <a:t>states of the </a:t>
                </a:r>
                <a:r>
                  <a:rPr lang="en-US" dirty="0" smtClean="0"/>
                  <a:t>processes pi and </a:t>
                </a:r>
                <a:r>
                  <a:rPr lang="en-US" dirty="0" err="1" smtClean="0"/>
                  <a:t>pj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73" y="4337153"/>
            <a:ext cx="6667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6560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261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590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global state GS is a consistent global state </a:t>
            </a:r>
            <a:r>
              <a:rPr lang="en-US" dirty="0" err="1"/>
              <a:t>iff</a:t>
            </a:r>
            <a:r>
              <a:rPr lang="en-US" dirty="0"/>
              <a:t> it satisfies the following two</a:t>
            </a:r>
          </a:p>
          <a:p>
            <a:r>
              <a:rPr lang="en-US" dirty="0"/>
              <a:t>conditions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315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80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Issues in recording a global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to distinguish between the messages to be recorded in </a:t>
            </a:r>
            <a:r>
              <a:rPr lang="en-US" sz="2400" dirty="0" smtClean="0"/>
              <a:t>the snapshot </a:t>
            </a:r>
            <a:r>
              <a:rPr lang="en-US" sz="2400" dirty="0"/>
              <a:t>from those not to be recorded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Any message that is sent by a process before recording </a:t>
            </a:r>
            <a:r>
              <a:rPr lang="en-US" sz="2000" dirty="0" smtClean="0"/>
              <a:t>its snapshot</a:t>
            </a:r>
            <a:r>
              <a:rPr lang="en-US" sz="2000" dirty="0"/>
              <a:t>, must be recorded in the global </a:t>
            </a:r>
            <a:r>
              <a:rPr lang="en-US" sz="2000" dirty="0" smtClean="0"/>
              <a:t>snapshot (C1) 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message that is sent by a process after recording its snapshot</a:t>
            </a:r>
            <a:r>
              <a:rPr lang="en-US" sz="2000" dirty="0" smtClean="0"/>
              <a:t>, must </a:t>
            </a:r>
            <a:r>
              <a:rPr lang="en-US" sz="2000" dirty="0"/>
              <a:t>not be recorded in the global </a:t>
            </a:r>
            <a:r>
              <a:rPr lang="en-US" sz="2000" dirty="0" smtClean="0"/>
              <a:t>snapshot (C2)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How </a:t>
            </a:r>
            <a:r>
              <a:rPr lang="en-US" sz="2400" dirty="0"/>
              <a:t>to determine the instant when a process takes its snapshot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process </a:t>
            </a:r>
            <a:r>
              <a:rPr lang="en-US" sz="2000" dirty="0" err="1"/>
              <a:t>pj</a:t>
            </a:r>
            <a:r>
              <a:rPr lang="en-US" sz="2000" dirty="0"/>
              <a:t> must record its snapshot before processing a </a:t>
            </a:r>
            <a:r>
              <a:rPr lang="en-US" sz="2000" dirty="0" smtClean="0"/>
              <a:t>message </a:t>
            </a:r>
            <a:r>
              <a:rPr lang="en-US" sz="2000" dirty="0" err="1" smtClean="0"/>
              <a:t>mij</a:t>
            </a:r>
            <a:r>
              <a:rPr lang="en-US" sz="2000" dirty="0" smtClean="0"/>
              <a:t> </a:t>
            </a:r>
            <a:r>
              <a:rPr lang="en-US" sz="2000" dirty="0"/>
              <a:t>that was sent by process pi after recording its snapshot.</a:t>
            </a:r>
          </a:p>
        </p:txBody>
      </p:sp>
    </p:spTree>
    <p:extLst>
      <p:ext uri="{BB962C8B-B14F-4D97-AF65-F5344CB8AC3E}">
        <p14:creationId xmlns:p14="http://schemas.microsoft.com/office/powerpoint/2010/main" val="962028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890713"/>
            <a:ext cx="5114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705242" cy="31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9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781175"/>
            <a:ext cx="51339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85950"/>
            <a:ext cx="5619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866900"/>
            <a:ext cx="57054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47838"/>
            <a:ext cx="57435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814513"/>
            <a:ext cx="5724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714500"/>
            <a:ext cx="57816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933575"/>
            <a:ext cx="53816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349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Snapshot algorithms for FIFO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Chandy-Lamport</a:t>
            </a:r>
            <a:r>
              <a:rPr lang="en-US" dirty="0"/>
              <a:t> algorithm uses a control message, called a </a:t>
            </a:r>
            <a:r>
              <a:rPr lang="en-US" dirty="0" smtClean="0"/>
              <a:t>marker whose </a:t>
            </a:r>
            <a:r>
              <a:rPr lang="en-US" dirty="0"/>
              <a:t>role in a FIFO system is to separate messages in the channels.</a:t>
            </a:r>
          </a:p>
          <a:p>
            <a:r>
              <a:rPr lang="en-US" dirty="0"/>
              <a:t>After a site has recorded its snapshot, it sends a marker, along all of </a:t>
            </a:r>
            <a:r>
              <a:rPr lang="en-US" dirty="0" smtClean="0"/>
              <a:t>its outgoing </a:t>
            </a:r>
            <a:r>
              <a:rPr lang="en-US" dirty="0"/>
              <a:t>channels before sending out any more messages.</a:t>
            </a:r>
          </a:p>
          <a:p>
            <a:r>
              <a:rPr lang="en-US" dirty="0"/>
              <a:t>A marker separates the messages in the channel into those to be included </a:t>
            </a:r>
            <a:r>
              <a:rPr lang="en-US" dirty="0" smtClean="0"/>
              <a:t>in the </a:t>
            </a:r>
            <a:r>
              <a:rPr lang="en-US" dirty="0"/>
              <a:t>snapshot from those not to be recorded in the snapshot.</a:t>
            </a:r>
          </a:p>
          <a:p>
            <a:r>
              <a:rPr lang="en-US" dirty="0"/>
              <a:t>A process must record its snapshot no later than when it receives a marker </a:t>
            </a:r>
            <a:r>
              <a:rPr lang="en-US" dirty="0" smtClean="0"/>
              <a:t>on any </a:t>
            </a:r>
            <a:r>
              <a:rPr lang="en-US" dirty="0"/>
              <a:t>of its incoming channels.</a:t>
            </a:r>
          </a:p>
        </p:txBody>
      </p:sp>
    </p:spTree>
    <p:extLst>
      <p:ext uri="{BB962C8B-B14F-4D97-AF65-F5344CB8AC3E}">
        <p14:creationId xmlns:p14="http://schemas.microsoft.com/office/powerpoint/2010/main" val="969965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Chandy-Lamport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System </a:t>
            </a:r>
            <a:r>
              <a:rPr lang="en-US" sz="2800" b="1" dirty="0" smtClean="0"/>
              <a:t>model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b="1" dirty="0"/>
              <a:t>Problem</a:t>
            </a:r>
            <a:r>
              <a:rPr lang="en-US" sz="2800" dirty="0"/>
              <a:t>: record a global snapshot (state for</a:t>
            </a:r>
          </a:p>
          <a:p>
            <a:pPr marL="0" indent="0">
              <a:buNone/>
            </a:pPr>
            <a:r>
              <a:rPr lang="en-US" sz="2800" dirty="0"/>
              <a:t>each process and channel)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Model</a:t>
            </a:r>
          </a:p>
          <a:p>
            <a:pPr marL="0" indent="0">
              <a:buNone/>
            </a:pPr>
            <a:r>
              <a:rPr lang="en-US" sz="2800" dirty="0"/>
              <a:t>– </a:t>
            </a:r>
            <a:r>
              <a:rPr lang="en-US" sz="2800" i="1" dirty="0"/>
              <a:t>N </a:t>
            </a:r>
            <a:r>
              <a:rPr lang="en-US" sz="2800" dirty="0"/>
              <a:t>processes in the system with no failures</a:t>
            </a:r>
          </a:p>
          <a:p>
            <a:pPr marL="0" indent="0">
              <a:buNone/>
            </a:pPr>
            <a:r>
              <a:rPr lang="en-US" sz="2800" dirty="0"/>
              <a:t>– There are two FIFO unidirectional channels</a:t>
            </a:r>
          </a:p>
          <a:p>
            <a:pPr marL="0" indent="0">
              <a:buNone/>
            </a:pPr>
            <a:r>
              <a:rPr lang="en-US" sz="2800" dirty="0"/>
              <a:t>between every process pair (P</a:t>
            </a:r>
            <a:r>
              <a:rPr lang="en-US" sz="2800" i="1" dirty="0"/>
              <a:t>i </a:t>
            </a:r>
            <a:r>
              <a:rPr lang="en-US" sz="2800" dirty="0"/>
              <a:t>→ </a:t>
            </a:r>
            <a:r>
              <a:rPr lang="en-US" sz="2800" dirty="0" err="1"/>
              <a:t>P</a:t>
            </a:r>
            <a:r>
              <a:rPr lang="en-US" sz="2800" i="1" dirty="0" err="1"/>
              <a:t>j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P</a:t>
            </a:r>
            <a:r>
              <a:rPr lang="en-US" sz="2800" i="1" dirty="0" err="1"/>
              <a:t>j</a:t>
            </a:r>
            <a:r>
              <a:rPr lang="en-US" sz="2800" i="1" dirty="0"/>
              <a:t> </a:t>
            </a:r>
            <a:r>
              <a:rPr lang="en-US" sz="2800" dirty="0"/>
              <a:t>→ P</a:t>
            </a:r>
            <a:r>
              <a:rPr lang="en-US" sz="2800" i="1" dirty="0"/>
              <a:t>i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– All messages arrive, intact, not duplicated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Taking a snapshot shouldn’t interfere with</a:t>
            </a:r>
          </a:p>
          <a:p>
            <a:pPr marL="0" indent="0">
              <a:buNone/>
            </a:pPr>
            <a:r>
              <a:rPr lang="en-US" sz="2800" dirty="0"/>
              <a:t>normal application behavior</a:t>
            </a:r>
          </a:p>
          <a:p>
            <a:pPr marL="0" indent="0">
              <a:buNone/>
            </a:pPr>
            <a:r>
              <a:rPr lang="en-US" sz="2800" dirty="0"/>
              <a:t>– Don’t stop sending messages</a:t>
            </a:r>
          </a:p>
          <a:p>
            <a:pPr marL="0" indent="0">
              <a:buNone/>
            </a:pPr>
            <a:r>
              <a:rPr lang="en-US" sz="2800" dirty="0"/>
              <a:t>– Don’t stop the application!</a:t>
            </a:r>
          </a:p>
          <a:p>
            <a:pPr marL="0" indent="0">
              <a:buNone/>
            </a:pPr>
            <a:r>
              <a:rPr lang="en-US" sz="2800" dirty="0"/>
              <a:t>• Each process can record its own state</a:t>
            </a:r>
          </a:p>
          <a:p>
            <a:pPr marL="0" indent="0">
              <a:buNone/>
            </a:pPr>
            <a:r>
              <a:rPr lang="en-US" sz="2800" dirty="0"/>
              <a:t>• Collect state in a distributed manner</a:t>
            </a:r>
          </a:p>
          <a:p>
            <a:pPr marL="0" indent="0">
              <a:buNone/>
            </a:pPr>
            <a:r>
              <a:rPr lang="en-US" sz="2800" dirty="0"/>
              <a:t>• Any process can initiate a snapshot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Coordinated Universal Time (UTC)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 dirty="0"/>
              <a:t>UTC is an international standard for time </a:t>
            </a:r>
            <a:r>
              <a:rPr lang="en-US" sz="2100" dirty="0" smtClean="0"/>
              <a:t>keeping</a:t>
            </a:r>
          </a:p>
          <a:p>
            <a:pPr marL="400050" lvl="1" indent="0" algn="just">
              <a:buNone/>
            </a:pPr>
            <a:r>
              <a:rPr lang="en-US" sz="2100" dirty="0"/>
              <a:t>– It is based on atomic time, but occasionally adjusted to astronomical time</a:t>
            </a:r>
          </a:p>
          <a:p>
            <a:pPr marL="400050" lvl="1" indent="0" algn="just">
              <a:buNone/>
            </a:pPr>
            <a:r>
              <a:rPr lang="en-US" sz="2100" dirty="0"/>
              <a:t>– International Atomic Time is based on very accurate physical clocks (</a:t>
            </a:r>
            <a:r>
              <a:rPr lang="en-US" sz="2100" dirty="0" smtClean="0"/>
              <a:t>drift rate </a:t>
            </a:r>
            <a:r>
              <a:rPr lang="en-US" sz="2100" dirty="0"/>
              <a:t>10</a:t>
            </a:r>
            <a:r>
              <a:rPr lang="en-US" sz="2100" baseline="30000" dirty="0"/>
              <a:t>-13</a:t>
            </a:r>
            <a:r>
              <a:rPr lang="en-US" sz="2100" dirty="0" smtClean="0"/>
              <a:t>)</a:t>
            </a:r>
          </a:p>
          <a:p>
            <a:pPr algn="just"/>
            <a:r>
              <a:rPr lang="en-US" sz="2100" dirty="0"/>
              <a:t>It is broadcast from radio stations on land and satellite (</a:t>
            </a:r>
            <a:r>
              <a:rPr lang="en-US" sz="2100" dirty="0" err="1" smtClean="0"/>
              <a:t>e.g.GPS</a:t>
            </a:r>
            <a:r>
              <a:rPr lang="en-US" sz="2100" dirty="0"/>
              <a:t>)</a:t>
            </a:r>
          </a:p>
          <a:p>
            <a:pPr algn="just"/>
            <a:r>
              <a:rPr lang="en-US" sz="2100" dirty="0" smtClean="0"/>
              <a:t>Computers </a:t>
            </a:r>
            <a:r>
              <a:rPr lang="en-US" sz="2100" dirty="0"/>
              <a:t>with receivers can synchronize their clocks </a:t>
            </a:r>
            <a:r>
              <a:rPr lang="en-US" sz="2100" dirty="0" smtClean="0"/>
              <a:t>with these </a:t>
            </a:r>
            <a:r>
              <a:rPr lang="en-US" sz="2100" dirty="0"/>
              <a:t>timing signals (by requesting time from GPS/UTC source)</a:t>
            </a:r>
          </a:p>
          <a:p>
            <a:pPr marL="400050" lvl="1" indent="0" algn="just">
              <a:buNone/>
            </a:pPr>
            <a:r>
              <a:rPr lang="en-US" sz="2100" dirty="0"/>
              <a:t>– Signals from land-based stations are accurate to about 0.1-10 millisecond</a:t>
            </a:r>
          </a:p>
          <a:p>
            <a:pPr marL="400050" lvl="1" indent="0" algn="just">
              <a:buNone/>
            </a:pPr>
            <a:r>
              <a:rPr lang="en-US" sz="2100" dirty="0"/>
              <a:t>– Signals from GPS are accurate to about 1 microsecond</a:t>
            </a:r>
          </a:p>
        </p:txBody>
      </p:sp>
    </p:spTree>
    <p:extLst>
      <p:ext uri="{BB962C8B-B14F-4D97-AF65-F5344CB8AC3E}">
        <p14:creationId xmlns:p14="http://schemas.microsoft.com/office/powerpoint/2010/main" val="27581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a snapshot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Let’s say process P</a:t>
            </a:r>
            <a:r>
              <a:rPr lang="en-US" sz="2800" i="1" dirty="0"/>
              <a:t>i </a:t>
            </a:r>
            <a:r>
              <a:rPr lang="en-US" sz="2800" dirty="0"/>
              <a:t>initiates the snapshot</a:t>
            </a:r>
          </a:p>
          <a:p>
            <a:pPr marL="0" indent="0">
              <a:buNone/>
            </a:pPr>
            <a:r>
              <a:rPr lang="en-US" sz="2800" dirty="0"/>
              <a:t>• P</a:t>
            </a:r>
            <a:r>
              <a:rPr lang="en-US" sz="2800" i="1" dirty="0"/>
              <a:t>i </a:t>
            </a:r>
            <a:r>
              <a:rPr lang="en-US" sz="2800" dirty="0"/>
              <a:t>records its own state and prepares a special</a:t>
            </a:r>
          </a:p>
          <a:p>
            <a:pPr marL="0" indent="0">
              <a:buNone/>
            </a:pPr>
            <a:r>
              <a:rPr lang="en-US" sz="2800" dirty="0"/>
              <a:t>marker message (distinct from application</a:t>
            </a:r>
          </a:p>
          <a:p>
            <a:pPr marL="0" indent="0">
              <a:buNone/>
            </a:pPr>
            <a:r>
              <a:rPr lang="en-US" sz="2800" dirty="0"/>
              <a:t>messages)</a:t>
            </a:r>
          </a:p>
          <a:p>
            <a:pPr marL="0" indent="0">
              <a:buNone/>
            </a:pPr>
            <a:r>
              <a:rPr lang="en-US" sz="2800" dirty="0"/>
              <a:t>• Send the marker message to all other</a:t>
            </a:r>
          </a:p>
          <a:p>
            <a:pPr marL="0" indent="0">
              <a:buNone/>
            </a:pPr>
            <a:r>
              <a:rPr lang="en-US" sz="2800" dirty="0"/>
              <a:t>processes (using </a:t>
            </a:r>
            <a:r>
              <a:rPr lang="en-US" sz="2800" i="1" dirty="0"/>
              <a:t>N-1 </a:t>
            </a:r>
            <a:r>
              <a:rPr lang="en-US" sz="2800" dirty="0"/>
              <a:t>outbound channels)</a:t>
            </a:r>
          </a:p>
          <a:p>
            <a:pPr marL="0" indent="0">
              <a:buNone/>
            </a:pPr>
            <a:r>
              <a:rPr lang="en-US" sz="2800" dirty="0"/>
              <a:t>• Start recording all incoming messages from</a:t>
            </a:r>
          </a:p>
          <a:p>
            <a:pPr marL="0" indent="0">
              <a:buNone/>
            </a:pPr>
            <a:r>
              <a:rPr lang="en-US" sz="2800" dirty="0"/>
              <a:t>channels </a:t>
            </a:r>
            <a:r>
              <a:rPr lang="en-US" sz="2800" dirty="0" err="1"/>
              <a:t>C</a:t>
            </a:r>
            <a:r>
              <a:rPr lang="en-US" sz="2800" i="1" dirty="0" err="1"/>
              <a:t>ji</a:t>
            </a:r>
            <a:r>
              <a:rPr lang="en-US" sz="2800" i="1" dirty="0"/>
              <a:t> </a:t>
            </a:r>
            <a:r>
              <a:rPr lang="en-US" sz="2800" dirty="0"/>
              <a:t>for </a:t>
            </a:r>
            <a:r>
              <a:rPr lang="en-US" sz="2800" i="1" dirty="0"/>
              <a:t>j </a:t>
            </a:r>
            <a:r>
              <a:rPr lang="en-US" sz="2800" dirty="0"/>
              <a:t>not equal to </a:t>
            </a:r>
            <a:r>
              <a:rPr lang="en-US" sz="2800" i="1" dirty="0"/>
              <a:t>i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31"/>
            <a:ext cx="8229600" cy="914400"/>
          </a:xfrm>
        </p:spPr>
        <p:txBody>
          <a:bodyPr/>
          <a:lstStyle/>
          <a:p>
            <a:r>
              <a:rPr lang="en-US" dirty="0"/>
              <a:t>Propagating a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069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For all processes </a:t>
            </a:r>
            <a:r>
              <a:rPr lang="en-US" sz="2800" dirty="0" err="1"/>
              <a:t>P</a:t>
            </a:r>
            <a:r>
              <a:rPr lang="en-US" sz="2800" i="1" dirty="0" err="1"/>
              <a:t>j</a:t>
            </a:r>
            <a:r>
              <a:rPr lang="en-US" sz="2800" i="1" dirty="0"/>
              <a:t> </a:t>
            </a:r>
            <a:r>
              <a:rPr lang="en-US" sz="2800" dirty="0"/>
              <a:t>(including the initiator),</a:t>
            </a:r>
          </a:p>
          <a:p>
            <a:pPr marL="0" indent="0">
              <a:buNone/>
            </a:pPr>
            <a:r>
              <a:rPr lang="en-US" sz="2800" dirty="0"/>
              <a:t>consider a message on channel </a:t>
            </a:r>
            <a:r>
              <a:rPr lang="en-US" sz="2800" dirty="0" err="1"/>
              <a:t>C</a:t>
            </a:r>
            <a:r>
              <a:rPr lang="en-US" sz="2800" i="1" dirty="0" err="1"/>
              <a:t>kj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• If we see marker message for the first time</a:t>
            </a:r>
          </a:p>
          <a:p>
            <a:pPr marL="400050" lvl="1" indent="0">
              <a:buNone/>
            </a:pPr>
            <a:r>
              <a:rPr lang="en-US" sz="2600" dirty="0"/>
              <a:t>– </a:t>
            </a:r>
            <a:r>
              <a:rPr lang="en-US" sz="2600" dirty="0" err="1"/>
              <a:t>P</a:t>
            </a:r>
            <a:r>
              <a:rPr lang="en-US" sz="2600" i="1" dirty="0" err="1"/>
              <a:t>j</a:t>
            </a:r>
            <a:r>
              <a:rPr lang="en-US" sz="2600" i="1" dirty="0"/>
              <a:t> </a:t>
            </a:r>
            <a:r>
              <a:rPr lang="en-US" sz="2600" dirty="0"/>
              <a:t>records own state and marks </a:t>
            </a:r>
            <a:r>
              <a:rPr lang="en-US" sz="2600" dirty="0" err="1"/>
              <a:t>C</a:t>
            </a:r>
            <a:r>
              <a:rPr lang="en-US" sz="2600" i="1" dirty="0" err="1"/>
              <a:t>kj</a:t>
            </a:r>
            <a:r>
              <a:rPr lang="en-US" sz="2600" i="1" dirty="0"/>
              <a:t> </a:t>
            </a:r>
            <a:r>
              <a:rPr lang="en-US" sz="2600" dirty="0"/>
              <a:t>as empty</a:t>
            </a:r>
          </a:p>
          <a:p>
            <a:pPr marL="400050" lvl="1" indent="0">
              <a:buNone/>
            </a:pPr>
            <a:r>
              <a:rPr lang="en-US" sz="2600" dirty="0"/>
              <a:t>– Send the marker message to all other processes</a:t>
            </a:r>
          </a:p>
          <a:p>
            <a:pPr marL="400050" lvl="1" indent="0">
              <a:buNone/>
            </a:pPr>
            <a:r>
              <a:rPr lang="en-US" sz="2600" dirty="0"/>
              <a:t>(using </a:t>
            </a:r>
            <a:r>
              <a:rPr lang="en-US" sz="2600" i="1" dirty="0"/>
              <a:t>N-1 </a:t>
            </a:r>
            <a:r>
              <a:rPr lang="en-US" sz="2600" dirty="0"/>
              <a:t>outbound channels)</a:t>
            </a:r>
          </a:p>
          <a:p>
            <a:pPr marL="400050" lvl="1" indent="0">
              <a:buNone/>
            </a:pPr>
            <a:r>
              <a:rPr lang="en-US" sz="2600" dirty="0"/>
              <a:t>– Start recording all incoming messages from</a:t>
            </a:r>
          </a:p>
          <a:p>
            <a:pPr marL="400050" lvl="1" indent="0">
              <a:buNone/>
            </a:pPr>
            <a:r>
              <a:rPr lang="en-US" sz="2600" dirty="0"/>
              <a:t>channels </a:t>
            </a:r>
            <a:r>
              <a:rPr lang="en-US" sz="2600" dirty="0" err="1"/>
              <a:t>C</a:t>
            </a:r>
            <a:r>
              <a:rPr lang="en-US" sz="2600" i="1" dirty="0" err="1"/>
              <a:t>lj</a:t>
            </a:r>
            <a:r>
              <a:rPr lang="en-US" sz="2600" i="1" dirty="0"/>
              <a:t> </a:t>
            </a:r>
            <a:r>
              <a:rPr lang="en-US" sz="2600" dirty="0"/>
              <a:t>for </a:t>
            </a:r>
            <a:r>
              <a:rPr lang="en-US" sz="2600" i="1" dirty="0"/>
              <a:t>l </a:t>
            </a:r>
            <a:r>
              <a:rPr lang="en-US" sz="2600" dirty="0"/>
              <a:t>not equal to </a:t>
            </a:r>
            <a:r>
              <a:rPr lang="en-US" sz="2600" i="1" dirty="0"/>
              <a:t>j </a:t>
            </a:r>
            <a:r>
              <a:rPr lang="en-US" sz="2600" dirty="0"/>
              <a:t>or </a:t>
            </a:r>
            <a:r>
              <a:rPr lang="en-US" sz="2600" i="1" dirty="0"/>
              <a:t>k</a:t>
            </a:r>
          </a:p>
          <a:p>
            <a:pPr marL="0" indent="0">
              <a:buNone/>
            </a:pPr>
            <a:r>
              <a:rPr lang="en-US" sz="2800" dirty="0"/>
              <a:t>• Else </a:t>
            </a:r>
          </a:p>
          <a:p>
            <a:pPr lvl="1"/>
            <a:r>
              <a:rPr lang="en-US" sz="2600" dirty="0" smtClean="0"/>
              <a:t>add </a:t>
            </a:r>
            <a:r>
              <a:rPr lang="en-US" sz="2600" dirty="0"/>
              <a:t>all messages from inbound </a:t>
            </a:r>
            <a:r>
              <a:rPr lang="en-US" sz="2600" dirty="0" smtClean="0"/>
              <a:t>channels </a:t>
            </a:r>
            <a:r>
              <a:rPr lang="en-US" sz="2800" dirty="0" smtClean="0"/>
              <a:t>since </a:t>
            </a:r>
            <a:r>
              <a:rPr lang="en-US" sz="2800" dirty="0"/>
              <a:t>we began recording </a:t>
            </a:r>
            <a:r>
              <a:rPr lang="en-US" sz="2800" dirty="0" smtClean="0"/>
              <a:t>their </a:t>
            </a:r>
            <a:r>
              <a:rPr lang="en-US" sz="2800" dirty="0"/>
              <a:t>states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All processes have received a marker (and</a:t>
            </a:r>
          </a:p>
          <a:p>
            <a:pPr marL="0" indent="0">
              <a:buNone/>
            </a:pPr>
            <a:r>
              <a:rPr lang="en-US" sz="2800" dirty="0"/>
              <a:t>recorded their own state)</a:t>
            </a:r>
          </a:p>
          <a:p>
            <a:pPr marL="0" indent="0">
              <a:buNone/>
            </a:pPr>
            <a:r>
              <a:rPr lang="en-US" sz="2800" dirty="0"/>
              <a:t>• All processes have received a marker on all the</a:t>
            </a:r>
          </a:p>
          <a:p>
            <a:pPr marL="0" indent="0">
              <a:buNone/>
            </a:pPr>
            <a:r>
              <a:rPr lang="en-US" sz="2800" i="1" dirty="0"/>
              <a:t>N-1 </a:t>
            </a:r>
            <a:r>
              <a:rPr lang="en-US" sz="2800" dirty="0"/>
              <a:t>incoming channels (and recorded their</a:t>
            </a:r>
          </a:p>
          <a:p>
            <a:pPr marL="0" indent="0">
              <a:buNone/>
            </a:pPr>
            <a:r>
              <a:rPr lang="en-US" sz="2800" dirty="0"/>
              <a:t>states)</a:t>
            </a:r>
          </a:p>
          <a:p>
            <a:pPr marL="0" indent="0">
              <a:buNone/>
            </a:pPr>
            <a:r>
              <a:rPr lang="en-US" sz="2800" dirty="0"/>
              <a:t>• Later, a central server can gather the partial</a:t>
            </a:r>
          </a:p>
          <a:p>
            <a:pPr marL="0" indent="0">
              <a:buNone/>
            </a:pPr>
            <a:r>
              <a:rPr lang="en-US" sz="2800" dirty="0"/>
              <a:t>state to build a global snapshot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Chandy</a:t>
            </a:r>
            <a:r>
              <a:rPr lang="en-US" dirty="0" smtClean="0"/>
              <a:t> – </a:t>
            </a:r>
            <a:r>
              <a:rPr lang="en-US" dirty="0" err="1" smtClean="0"/>
              <a:t>Lamport</a:t>
            </a:r>
            <a:r>
              <a:rPr lang="en-US" dirty="0" smtClean="0"/>
              <a:t> Algorithm -- In a Nut Shell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1627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11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814513"/>
            <a:ext cx="58293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828800"/>
            <a:ext cx="5838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38325"/>
            <a:ext cx="56388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800225"/>
            <a:ext cx="57435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771650"/>
            <a:ext cx="58388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824038"/>
            <a:ext cx="56864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physical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models of synchronization</a:t>
            </a:r>
          </a:p>
          <a:p>
            <a:r>
              <a:rPr lang="en-US" dirty="0"/>
              <a:t>Internal – The clocks in the set must agree within a bound d </a:t>
            </a:r>
          </a:p>
          <a:p>
            <a:r>
              <a:rPr lang="en-US" dirty="0"/>
              <a:t>External – The clocks must be accurate respect to a source of UTC time within a bound d </a:t>
            </a:r>
          </a:p>
          <a:p>
            <a:r>
              <a:rPr lang="en-US" dirty="0"/>
              <a:t>– Setting the time back is never allowed ⇒ smooth adjustments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External synchronization: a computer’s clock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synchronized with an external authoritative time source </a:t>
            </a:r>
            <a:r>
              <a:rPr lang="en-US" i="1" dirty="0" smtClean="0"/>
              <a:t>S, </a:t>
            </a:r>
            <a:r>
              <a:rPr lang="en-US" dirty="0" smtClean="0"/>
              <a:t>so that:</a:t>
            </a:r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|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-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)| &lt; </a:t>
            </a:r>
            <a:r>
              <a:rPr lang="en-US" i="1" dirty="0"/>
              <a:t>D </a:t>
            </a:r>
            <a:r>
              <a:rPr lang="en-US" dirty="0"/>
              <a:t>for </a:t>
            </a:r>
            <a:r>
              <a:rPr lang="en-US" i="1" dirty="0"/>
              <a:t>i </a:t>
            </a:r>
            <a:r>
              <a:rPr lang="en-US" dirty="0"/>
              <a:t>= 1, 2, …</a:t>
            </a:r>
            <a:r>
              <a:rPr lang="en-US" i="1" dirty="0"/>
              <a:t>N </a:t>
            </a:r>
            <a:r>
              <a:rPr lang="en-US" dirty="0"/>
              <a:t>over an interval, </a:t>
            </a:r>
            <a:r>
              <a:rPr lang="en-US" i="1" dirty="0"/>
              <a:t>I </a:t>
            </a:r>
            <a:r>
              <a:rPr lang="en-US" dirty="0"/>
              <a:t>of real time</a:t>
            </a:r>
          </a:p>
          <a:p>
            <a:pPr marL="400050" lvl="1" indent="0">
              <a:buNone/>
            </a:pPr>
            <a:r>
              <a:rPr lang="en-US" dirty="0"/>
              <a:t>– The clocks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b="1" dirty="0"/>
              <a:t>accurate </a:t>
            </a:r>
            <a:r>
              <a:rPr lang="en-US" dirty="0"/>
              <a:t>to within the bound </a:t>
            </a:r>
            <a:r>
              <a:rPr lang="en-US" i="1" dirty="0"/>
              <a:t>D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b="1" dirty="0" err="1"/>
              <a:t>Cristian’s</a:t>
            </a:r>
            <a:r>
              <a:rPr lang="en-US" b="1" dirty="0"/>
              <a:t> method - pulling server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/>
              <a:t>Every machine asks a time server for the accurate time at least once every d/(2r) seconds </a:t>
            </a:r>
            <a:endParaRPr lang="en-US" b="1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10"/>
          <p:cNvGrpSpPr>
            <a:grpSpLocks/>
          </p:cNvGrpSpPr>
          <p:nvPr/>
        </p:nvGrpSpPr>
        <p:grpSpPr bwMode="auto">
          <a:xfrm>
            <a:off x="144210" y="2000250"/>
            <a:ext cx="8466390" cy="4077599"/>
            <a:chOff x="144210" y="1524000"/>
            <a:chExt cx="8466390" cy="5436312"/>
          </a:xfrm>
        </p:grpSpPr>
        <p:grpSp>
          <p:nvGrpSpPr>
            <p:cNvPr id="56326" name="Group 29"/>
            <p:cNvGrpSpPr>
              <a:grpSpLocks/>
            </p:cNvGrpSpPr>
            <p:nvPr/>
          </p:nvGrpSpPr>
          <p:grpSpPr bwMode="auto">
            <a:xfrm>
              <a:off x="144210" y="1524000"/>
              <a:ext cx="8466390" cy="3739959"/>
              <a:chOff x="144210" y="1524000"/>
              <a:chExt cx="8466390" cy="3739648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400" y="2057308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14400" y="3504860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6" name="TextBox 6"/>
              <p:cNvSpPr txBox="1">
                <a:spLocks noChangeArrowheads="1"/>
              </p:cNvSpPr>
              <p:nvPr/>
            </p:nvSpPr>
            <p:spPr bwMode="auto">
              <a:xfrm>
                <a:off x="144210" y="32004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P2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7239000" y="2057308"/>
                <a:ext cx="914400" cy="2895103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8" name="TextBox 9"/>
              <p:cNvSpPr txBox="1">
                <a:spLocks noChangeArrowheads="1"/>
              </p:cNvSpPr>
              <p:nvPr/>
            </p:nvSpPr>
            <p:spPr bwMode="auto">
              <a:xfrm>
                <a:off x="7727880" y="2362200"/>
                <a:ext cx="82086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Time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2362200" y="3504860"/>
                <a:ext cx="12954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600" y="2057308"/>
                <a:ext cx="6858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6000" y="2057308"/>
                <a:ext cx="517525" cy="144331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2" name="TextBox 24"/>
              <p:cNvSpPr txBox="1">
                <a:spLocks noChangeArrowheads="1"/>
              </p:cNvSpPr>
              <p:nvPr/>
            </p:nvSpPr>
            <p:spPr bwMode="auto">
              <a:xfrm>
                <a:off x="144210" y="18288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600" y="4952411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4" name="TextBox 26"/>
              <p:cNvSpPr txBox="1">
                <a:spLocks noChangeArrowheads="1"/>
              </p:cNvSpPr>
              <p:nvPr/>
            </p:nvSpPr>
            <p:spPr bwMode="auto">
              <a:xfrm>
                <a:off x="144210" y="46482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800" y="1966308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800" y="1981122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9200" y="4876225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348" name="TextBox 50"/>
              <p:cNvSpPr txBox="1">
                <a:spLocks noChangeArrowheads="1"/>
              </p:cNvSpPr>
              <p:nvPr/>
            </p:nvSpPr>
            <p:spPr bwMode="auto">
              <a:xfrm>
                <a:off x="990600" y="1524000"/>
                <a:ext cx="6934200" cy="1107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A      B                                  C                   D        E                          		</a:t>
                </a:r>
              </a:p>
            </p:txBody>
          </p:sp>
          <p:sp>
            <p:nvSpPr>
              <p:cNvPr id="56349" name="TextBox 51"/>
              <p:cNvSpPr txBox="1">
                <a:spLocks noChangeArrowheads="1"/>
              </p:cNvSpPr>
              <p:nvPr/>
            </p:nvSpPr>
            <p:spPr bwMode="auto">
              <a:xfrm>
                <a:off x="304800" y="2967038"/>
                <a:ext cx="6934200" cy="61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            E             F                          G</a:t>
                </a:r>
              </a:p>
            </p:txBody>
          </p:sp>
          <p:sp>
            <p:nvSpPr>
              <p:cNvPr id="56350" name="TextBox 52"/>
              <p:cNvSpPr txBox="1">
                <a:spLocks noChangeArrowheads="1"/>
              </p:cNvSpPr>
              <p:nvPr/>
            </p:nvSpPr>
            <p:spPr bwMode="auto">
              <a:xfrm>
                <a:off x="1524000" y="4419600"/>
                <a:ext cx="6934200" cy="61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        H                                I                                          J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4876800" y="5817413"/>
              <a:ext cx="3481572" cy="1142899"/>
              <a:chOff x="4876800" y="5817413"/>
              <a:chExt cx="3481572" cy="1142899"/>
            </a:xfrm>
          </p:grpSpPr>
          <p:grpSp>
            <p:nvGrpSpPr>
              <p:cNvPr id="56328" name="Group 6"/>
              <p:cNvGrpSpPr>
                <a:grpSpLocks/>
              </p:cNvGrpSpPr>
              <p:nvPr/>
            </p:nvGrpSpPr>
            <p:grpSpPr bwMode="auto">
              <a:xfrm>
                <a:off x="4876800" y="5817413"/>
                <a:ext cx="3429000" cy="1142899"/>
                <a:chOff x="4876800" y="5817413"/>
                <a:chExt cx="3429000" cy="1142899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5105400" y="6655541"/>
                  <a:ext cx="609600" cy="0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332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764543" y="6330600"/>
                  <a:ext cx="1279516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4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charset="0"/>
                      <a:ea typeface="ＭＳ Ｐゴシック" charset="-128"/>
                    </a:rPr>
                    <a:t>Message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76800" y="5817413"/>
                  <a:ext cx="3429000" cy="11428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Oval 54"/>
              <p:cNvSpPr/>
              <p:nvPr/>
            </p:nvSpPr>
            <p:spPr bwMode="auto">
              <a:xfrm>
                <a:off x="5257800" y="6122186"/>
                <a:ext cx="152400" cy="1523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330" name="TextBox 39"/>
              <p:cNvSpPr txBox="1">
                <a:spLocks noChangeArrowheads="1"/>
              </p:cNvSpPr>
              <p:nvPr/>
            </p:nvSpPr>
            <p:spPr bwMode="auto">
              <a:xfrm>
                <a:off x="5764543" y="5873399"/>
                <a:ext cx="2593829" cy="615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charset="0"/>
                    <a:ea typeface="ＭＳ Ｐゴシック" charset="-128"/>
                  </a:rPr>
                  <a:t>Instruction or Step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9111C5-E04E-4942-8174-12BB645D56A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1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7705" y="203747"/>
            <a:ext cx="5854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P1 is Initiator: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Record local state S1,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Send out markers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Turn on recording on channels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21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31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1895580"/>
            <a:ext cx="336480" cy="50472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0668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3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34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73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19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2" name="TextBox 24"/>
          <p:cNvSpPr txBox="1">
            <a:spLocks noChangeArrowheads="1"/>
          </p:cNvSpPr>
          <p:nvPr/>
        </p:nvSpPr>
        <p:spPr bwMode="auto">
          <a:xfrm>
            <a:off x="2589593" y="4743451"/>
            <a:ext cx="6021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First Marker!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own state as 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Mark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state as empty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Turn on recording on other incoming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Send out Markers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98" name="Straight Arrow Connector 97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29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3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1578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3143250"/>
            <a:ext cx="762000" cy="14287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4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9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0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32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4703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1" name="TextBox 28"/>
          <p:cNvSpPr txBox="1">
            <a:spLocks noChangeArrowheads="1"/>
          </p:cNvSpPr>
          <p:nvPr/>
        </p:nvSpPr>
        <p:spPr bwMode="auto">
          <a:xfrm>
            <a:off x="5495639" y="1261588"/>
            <a:ext cx="3711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Duplicate Marker!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State of channel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1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2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3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9416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6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1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5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0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2" name="TextBox 35"/>
          <p:cNvSpPr txBox="1">
            <a:spLocks noChangeArrowheads="1"/>
          </p:cNvSpPr>
          <p:nvPr/>
        </p:nvSpPr>
        <p:spPr bwMode="auto">
          <a:xfrm>
            <a:off x="5798787" y="4541838"/>
            <a:ext cx="33459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First Marker!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own state as 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Mark </a:t>
            </a: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0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state as empty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Turn on recording on </a:t>
            </a: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0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Send out Markers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8112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61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0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139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659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74" name="TextBox 57"/>
          <p:cNvSpPr txBox="1">
            <a:spLocks noChangeArrowheads="1"/>
          </p:cNvSpPr>
          <p:nvPr/>
        </p:nvSpPr>
        <p:spPr bwMode="auto">
          <a:xfrm>
            <a:off x="7432074" y="4743450"/>
            <a:ext cx="17427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Duplicate!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0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  <a:r>
              <a:rPr kumimoji="0" lang="en-US" altLang="x-none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</a:p>
        </p:txBody>
      </p:sp>
      <p:sp>
        <p:nvSpPr>
          <p:cNvPr id="58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3702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707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12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7086600" y="1560192"/>
            <a:ext cx="379616" cy="78295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Duplicate!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&lt;message G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  <a:sym typeface="Wingdings" charset="2"/>
              </a:rPr>
              <a:t>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 &gt;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</a:p>
        </p:txBody>
      </p:sp>
      <p:sp>
        <p:nvSpPr>
          <p:cNvPr id="60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1191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755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6875859" y="4572001"/>
            <a:ext cx="363141" cy="1543346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74" name="TextBox 61"/>
          <p:cNvSpPr txBox="1">
            <a:spLocks noChangeArrowheads="1"/>
          </p:cNvSpPr>
          <p:nvPr/>
        </p:nvSpPr>
        <p:spPr bwMode="auto">
          <a:xfrm>
            <a:off x="6555600" y="6024211"/>
            <a:ext cx="19014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Duplicate!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12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&lt;message G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  <a:sym typeface="Wingdings" charset="2"/>
              </a:rPr>
              <a:t>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 &gt;</a:t>
            </a: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,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endParaRPr kumimoji="0" lang="en-US" altLang="x-none" sz="2400" b="0" i="0" u="none" strike="sng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58356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12</a:t>
            </a:r>
          </a:p>
        </p:txBody>
      </p:sp>
      <p:sp>
        <p:nvSpPr>
          <p:cNvPr id="67" name="TextBox 24"/>
          <p:cNvSpPr txBox="1">
            <a:spLocks noChangeArrowheads="1"/>
          </p:cNvSpPr>
          <p:nvPr/>
        </p:nvSpPr>
        <p:spPr bwMode="auto">
          <a:xfrm>
            <a:off x="38952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Record </a:t>
            </a:r>
            <a:r>
              <a:rPr kumimoji="0" lang="en-US" altLang="x-none" sz="2400" b="0" i="0" u="none" strike="sng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sng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endParaRPr kumimoji="0" lang="en-US" altLang="x-none" sz="2400" b="0" i="1" u="none" strike="sng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physical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/>
              <a:t>synchronization: the clocks of a pair of computers are synchronized with one another so that:</a:t>
            </a:r>
          </a:p>
          <a:p>
            <a:pPr marL="400050" lvl="1" indent="0">
              <a:buNone/>
            </a:pPr>
            <a:r>
              <a:rPr lang="en-US" dirty="0"/>
              <a:t>– |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- </a:t>
            </a:r>
            <a:r>
              <a:rPr lang="en-US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)| &lt; </a:t>
            </a:r>
            <a:r>
              <a:rPr lang="en-US" i="1" dirty="0"/>
              <a:t>D </a:t>
            </a:r>
            <a:r>
              <a:rPr lang="en-US" dirty="0"/>
              <a:t>for </a:t>
            </a:r>
            <a:r>
              <a:rPr lang="en-US" i="1" dirty="0"/>
              <a:t>i </a:t>
            </a:r>
            <a:r>
              <a:rPr lang="en-US" dirty="0"/>
              <a:t>= 1, 2, … </a:t>
            </a:r>
            <a:r>
              <a:rPr lang="en-US" i="1" dirty="0"/>
              <a:t>N </a:t>
            </a:r>
            <a:r>
              <a:rPr lang="en-US" dirty="0"/>
              <a:t>over an interval, </a:t>
            </a:r>
            <a:r>
              <a:rPr lang="en-US" i="1" dirty="0"/>
              <a:t>I </a:t>
            </a:r>
            <a:r>
              <a:rPr lang="en-US" dirty="0"/>
              <a:t>of real time</a:t>
            </a:r>
          </a:p>
          <a:p>
            <a:pPr marL="400050" lvl="1" indent="0">
              <a:buNone/>
            </a:pPr>
            <a:r>
              <a:rPr lang="en-US" dirty="0"/>
              <a:t>– The clocks </a:t>
            </a:r>
            <a:r>
              <a:rPr lang="en-US" i="1" dirty="0" err="1"/>
              <a:t>Ci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Cj</a:t>
            </a:r>
            <a:r>
              <a:rPr lang="en-US" i="1" dirty="0"/>
              <a:t> </a:t>
            </a:r>
            <a:r>
              <a:rPr lang="en-US" b="1" dirty="0"/>
              <a:t>agree </a:t>
            </a:r>
            <a:r>
              <a:rPr lang="en-US" dirty="0"/>
              <a:t>within the bound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r>
              <a:rPr lang="en-US" dirty="0"/>
              <a:t>Internally synchronized clocks are not necessarily externally synchronized, as they may drift collectively</a:t>
            </a:r>
          </a:p>
          <a:p>
            <a:pPr marL="0" indent="0">
              <a:buNone/>
            </a:pPr>
            <a:r>
              <a:rPr lang="en-US" dirty="0"/>
              <a:t>	 – if the set of processes </a:t>
            </a:r>
            <a:r>
              <a:rPr lang="en-US" i="1" dirty="0"/>
              <a:t>P </a:t>
            </a:r>
            <a:r>
              <a:rPr lang="en-US" dirty="0"/>
              <a:t>is synchronized externally within a 	bound </a:t>
            </a:r>
            <a:r>
              <a:rPr lang="en-US" i="1" dirty="0"/>
              <a:t>D</a:t>
            </a:r>
            <a:r>
              <a:rPr lang="en-US" dirty="0"/>
              <a:t>, it is also internally synchronized within bound 2</a:t>
            </a:r>
            <a:r>
              <a:rPr lang="en-US" i="1" dirty="0"/>
              <a:t>D 	(worst case polarity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Pushing server – Berkeley algorithm 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Let the time server scan all machines periodically, calculate an </a:t>
            </a:r>
            <a:r>
              <a:rPr lang="en-US" dirty="0" err="1"/>
              <a:t>avg</a:t>
            </a:r>
            <a:r>
              <a:rPr lang="en-US" dirty="0"/>
              <a:t> (accounting for </a:t>
            </a:r>
            <a:r>
              <a:rPr lang="en-US" dirty="0" err="1"/>
              <a:t>rtt</a:t>
            </a:r>
            <a:r>
              <a:rPr lang="en-US" dirty="0"/>
              <a:t>), and inform each machine how to adjust its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80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6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8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2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4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07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13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12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32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7010400" y="4572000"/>
            <a:ext cx="228600" cy="9715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22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23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Algorithm has terminated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S1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21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&lt;message G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  <a:sym typeface="Wingdings" charset="2"/>
              </a:rPr>
              <a:t>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 &gt;</a:t>
            </a: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12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660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85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rPr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95601" y="17145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S1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6722" y="4743450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13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06000" y="1670400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31</a:t>
            </a:r>
            <a:r>
              <a:rPr kumimoji="0" lang="en-US" altLang="x-none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= &lt; &gt;</a:t>
            </a:r>
            <a:endParaRPr kumimoji="0" lang="en-US" altLang="x-none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016" y="4572001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32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&lt; 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86065" y="4572001"/>
            <a:ext cx="1401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12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6000" y="1191600"/>
            <a:ext cx="3499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21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&lt;message 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D &gt;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47866" y="5429250"/>
            <a:ext cx="1401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23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A      B                                  C                   D        E                          		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    E             F                          G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</a:rPr>
              <a:t>        H                                I                                          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Collect the global snapshot pieces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25072-9793-DD45-A50B-C84D5FD44B4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8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5 0.03747 L -0.27473 0.6037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1 0.06759 L -0.52726 0.6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27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3 0.07407 L -0.47795 0.6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61198 0.099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8" y="49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0.10347 L -0.60347 0.0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3967 0.110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55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1 -0.06273 L -0.53681 -0.018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9" grpId="0"/>
      <p:bldP spid="36" grpId="0"/>
      <p:bldP spid="58" grpId="0"/>
      <p:bldP spid="60" grpId="0"/>
      <p:bldP spid="6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itchFamily="34" charset="0"/>
              </a:defRPr>
            </a:lvl9pPr>
          </a:lstStyle>
          <a:p>
            <a:r>
              <a:rPr lang="en-US" b="0" dirty="0"/>
              <a:t>Correctness and Complexity</a:t>
            </a:r>
            <a:endParaRPr lang="en-US" kern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595438"/>
            <a:ext cx="7419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2605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and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Fundamental issue:</a:t>
            </a:r>
            <a:r>
              <a:rPr lang="en-US" sz="2800" dirty="0"/>
              <a:t> for a set of processes, how to </a:t>
            </a:r>
            <a:r>
              <a:rPr lang="en-US" sz="2800" dirty="0" smtClean="0"/>
              <a:t>coordinate their </a:t>
            </a:r>
            <a:r>
              <a:rPr lang="en-US" sz="2800" dirty="0"/>
              <a:t>actions or to agree on one or more values?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even no fixed master-slave relationship </a:t>
            </a:r>
            <a:r>
              <a:rPr lang="en-US" sz="2800" dirty="0" smtClean="0"/>
              <a:t>	between </a:t>
            </a:r>
            <a:r>
              <a:rPr lang="en-US" sz="2800" dirty="0"/>
              <a:t>the components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b="1" dirty="0"/>
              <a:t>Further issue: </a:t>
            </a:r>
            <a:r>
              <a:rPr lang="en-US" sz="2800" dirty="0"/>
              <a:t>how to consider and deal with failures </a:t>
            </a:r>
            <a:r>
              <a:rPr lang="en-US" sz="2800" dirty="0" smtClean="0"/>
              <a:t>when designing </a:t>
            </a:r>
            <a:r>
              <a:rPr lang="en-US" sz="2800" dirty="0"/>
              <a:t>algorithms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•</a:t>
            </a:r>
            <a:r>
              <a:rPr lang="en-US" sz="2200" b="1" dirty="0" smtClean="0"/>
              <a:t> Failure assumptions </a:t>
            </a:r>
          </a:p>
          <a:p>
            <a:pPr marL="0" indent="0">
              <a:buNone/>
            </a:pPr>
            <a:r>
              <a:rPr lang="en-US" sz="2200" dirty="0" smtClean="0"/>
              <a:t>	– Reliable communication channels</a:t>
            </a:r>
          </a:p>
          <a:p>
            <a:pPr marL="0" indent="0">
              <a:buNone/>
            </a:pPr>
            <a:r>
              <a:rPr lang="en-US" sz="2200" dirty="0" smtClean="0"/>
              <a:t>	– Processes only fail by crashing unless state otherwise</a:t>
            </a:r>
          </a:p>
          <a:p>
            <a:pPr marL="0" indent="0">
              <a:buNone/>
            </a:pPr>
            <a:r>
              <a:rPr lang="en-US" sz="2200" dirty="0" smtClean="0"/>
              <a:t>• </a:t>
            </a:r>
            <a:r>
              <a:rPr lang="en-US" sz="2200" b="1" dirty="0" smtClean="0"/>
              <a:t>Failure detector: object/code in a process that detects failures of other processes</a:t>
            </a:r>
          </a:p>
          <a:p>
            <a:pPr marL="0" indent="0">
              <a:buNone/>
            </a:pPr>
            <a:r>
              <a:rPr lang="en-US" sz="2200" b="1" dirty="0" smtClean="0"/>
              <a:t>• unreliable failure detector</a:t>
            </a:r>
          </a:p>
          <a:p>
            <a:pPr marL="0" indent="0">
              <a:buNone/>
            </a:pPr>
            <a:r>
              <a:rPr lang="en-US" sz="2200" dirty="0" smtClean="0"/>
              <a:t>	– One of two values: unsuspected or suspected</a:t>
            </a:r>
          </a:p>
          <a:p>
            <a:pPr marL="0" indent="0">
              <a:buNone/>
            </a:pPr>
            <a:r>
              <a:rPr lang="en-US" sz="2200" dirty="0" smtClean="0"/>
              <a:t>		• Evidence of possible failures</a:t>
            </a:r>
          </a:p>
          <a:p>
            <a:pPr marL="0" indent="0">
              <a:buNone/>
            </a:pPr>
            <a:r>
              <a:rPr lang="en-US" sz="2200" dirty="0" smtClean="0"/>
              <a:t>	– Example: most practical systems</a:t>
            </a:r>
          </a:p>
          <a:p>
            <a:pPr marL="0" indent="0">
              <a:buNone/>
            </a:pPr>
            <a:r>
              <a:rPr lang="en-US" sz="2200" dirty="0" smtClean="0"/>
              <a:t>		• Each process sends “alive/I’m here” message to everyone else</a:t>
            </a:r>
          </a:p>
          <a:p>
            <a:pPr marL="0" indent="0">
              <a:buNone/>
            </a:pPr>
            <a:r>
              <a:rPr lang="en-US" sz="2200" dirty="0" smtClean="0"/>
              <a:t>		• If not receiving “alive” message after timeout, it’s suspected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• reliable failure detector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One of two accurate values: unsuspected or failure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few practical systems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• Process coordination in a multitasking OS</a:t>
            </a:r>
          </a:p>
          <a:p>
            <a:pPr marL="0" indent="0">
              <a:buNone/>
            </a:pPr>
            <a:r>
              <a:rPr lang="en-US" sz="2200" dirty="0"/>
              <a:t>– </a:t>
            </a:r>
            <a:r>
              <a:rPr lang="en-US" sz="2200" b="1" dirty="0"/>
              <a:t>Race condition</a:t>
            </a:r>
            <a:r>
              <a:rPr lang="en-US" sz="2200" dirty="0"/>
              <a:t>: several processes access and manipulate the same </a:t>
            </a:r>
            <a:r>
              <a:rPr lang="en-US" sz="2200" dirty="0" smtClean="0"/>
              <a:t>data concurrently </a:t>
            </a:r>
            <a:r>
              <a:rPr lang="en-US" sz="2200" dirty="0"/>
              <a:t>and the outcome of the execution depends on the </a:t>
            </a:r>
            <a:r>
              <a:rPr lang="en-US" sz="2200" dirty="0" smtClean="0"/>
              <a:t>particular order </a:t>
            </a:r>
            <a:r>
              <a:rPr lang="en-US" sz="2200" dirty="0"/>
              <a:t>in which the access take place</a:t>
            </a:r>
          </a:p>
          <a:p>
            <a:pPr marL="0" indent="0">
              <a:buNone/>
            </a:pPr>
            <a:r>
              <a:rPr lang="en-US" sz="2200" dirty="0"/>
              <a:t>– </a:t>
            </a:r>
            <a:r>
              <a:rPr lang="en-US" sz="2200" b="1" dirty="0"/>
              <a:t>critical section</a:t>
            </a:r>
            <a:r>
              <a:rPr lang="en-US" sz="2200" dirty="0"/>
              <a:t>: when one process is executing in a critical section, </a:t>
            </a:r>
            <a:r>
              <a:rPr lang="en-US" sz="2200" dirty="0" smtClean="0"/>
              <a:t>no other </a:t>
            </a:r>
            <a:r>
              <a:rPr lang="en-US" sz="2200" dirty="0"/>
              <a:t>process is to be allowed to execute in its critical section</a:t>
            </a:r>
          </a:p>
          <a:p>
            <a:pPr marL="0" indent="0">
              <a:buNone/>
            </a:pPr>
            <a:r>
              <a:rPr lang="en-US" sz="2200" dirty="0"/>
              <a:t>– </a:t>
            </a:r>
            <a:r>
              <a:rPr lang="en-US" sz="2200" b="1" dirty="0"/>
              <a:t>Mutual exclusion</a:t>
            </a:r>
            <a:r>
              <a:rPr lang="en-US" sz="2200" dirty="0"/>
              <a:t>: If a process is executing in its critical section, then </a:t>
            </a:r>
            <a:r>
              <a:rPr lang="en-US" sz="2200" dirty="0" smtClean="0"/>
              <a:t>no other </a:t>
            </a:r>
            <a:r>
              <a:rPr lang="en-US" sz="2200" dirty="0"/>
              <a:t>processes can be executing in their critical sections</a:t>
            </a:r>
          </a:p>
          <a:p>
            <a:pPr marL="0" indent="0">
              <a:buNone/>
            </a:pPr>
            <a:r>
              <a:rPr lang="en-US" sz="2200" b="1" dirty="0"/>
              <a:t>• Distributed mutual exclusion</a:t>
            </a:r>
          </a:p>
          <a:p>
            <a:pPr marL="0" indent="0">
              <a:buNone/>
            </a:pPr>
            <a:r>
              <a:rPr lang="en-US" sz="2200" dirty="0"/>
              <a:t>– Provide critical region in a distributed environment</a:t>
            </a:r>
          </a:p>
          <a:p>
            <a:pPr marL="0" indent="0">
              <a:buNone/>
            </a:pPr>
            <a:r>
              <a:rPr lang="en-US" sz="2200" dirty="0"/>
              <a:t>– message </a:t>
            </a:r>
            <a:r>
              <a:rPr lang="en-US" sz="2200" dirty="0" smtClean="0"/>
              <a:t>passing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central server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server keeps track of a token---permission to enter </a:t>
            </a:r>
            <a:r>
              <a:rPr lang="en-US" sz="2800" dirty="0" smtClean="0"/>
              <a:t>critical region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– a process requests the server for the token</a:t>
            </a:r>
          </a:p>
          <a:p>
            <a:pPr marL="0" indent="0">
              <a:buNone/>
            </a:pPr>
            <a:r>
              <a:rPr lang="en-US" sz="2800" dirty="0"/>
              <a:t>– the server grants the token if it has the token</a:t>
            </a:r>
          </a:p>
          <a:p>
            <a:pPr marL="0" indent="0">
              <a:buNone/>
            </a:pPr>
            <a:r>
              <a:rPr lang="en-US" sz="2800" dirty="0"/>
              <a:t>– a process can enter if it gets the token, otherwise waits</a:t>
            </a:r>
          </a:p>
          <a:p>
            <a:pPr marL="0" indent="0">
              <a:buNone/>
            </a:pPr>
            <a:r>
              <a:rPr lang="en-US" sz="2800" dirty="0"/>
              <a:t>– when done, a process sends release and exits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5800"/>
            <a:ext cx="924518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Performance</a:t>
            </a:r>
          </a:p>
          <a:p>
            <a:pPr marL="0" indent="0">
              <a:buNone/>
            </a:pPr>
            <a:r>
              <a:rPr lang="en-US" sz="2800" dirty="0"/>
              <a:t>– enter overhead: two messages (request and grant</a:t>
            </a:r>
            <a:r>
              <a:rPr lang="en-US" sz="2800" dirty="0" smtClean="0"/>
              <a:t>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– enter delay: time between request and grant</a:t>
            </a:r>
          </a:p>
          <a:p>
            <a:pPr marL="0" indent="0">
              <a:buNone/>
            </a:pPr>
            <a:r>
              <a:rPr lang="en-US" sz="2800" dirty="0"/>
              <a:t>– exit overhead: one message (release)</a:t>
            </a:r>
          </a:p>
          <a:p>
            <a:pPr marL="0" indent="0">
              <a:buNone/>
            </a:pPr>
            <a:r>
              <a:rPr lang="en-US" sz="2800" dirty="0"/>
              <a:t>– exit delay: none</a:t>
            </a:r>
          </a:p>
          <a:p>
            <a:pPr marL="0" indent="0">
              <a:buNone/>
            </a:pPr>
            <a:r>
              <a:rPr lang="en-US" sz="2800" dirty="0"/>
              <a:t>– synchronization delay: between release and grant</a:t>
            </a:r>
          </a:p>
          <a:p>
            <a:pPr marL="0" indent="0">
              <a:buNone/>
            </a:pPr>
            <a:r>
              <a:rPr lang="en-US" sz="2800" dirty="0"/>
              <a:t>– centralized server is the bottleneck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0152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6A1B6C406B345AE978F0C975268C0" ma:contentTypeVersion="2" ma:contentTypeDescription="Create a new document." ma:contentTypeScope="" ma:versionID="bf3bb23f277e7178718af2bd4e08c22e">
  <xsd:schema xmlns:xsd="http://www.w3.org/2001/XMLSchema" xmlns:xs="http://www.w3.org/2001/XMLSchema" xmlns:p="http://schemas.microsoft.com/office/2006/metadata/properties" xmlns:ns2="47d37a4a-e55a-4a58-8f80-b05ba3442e0e" targetNamespace="http://schemas.microsoft.com/office/2006/metadata/properties" ma:root="true" ma:fieldsID="dab01e1628b640e6ba37e9241c6b0962" ns2:_="">
    <xsd:import namespace="47d37a4a-e55a-4a58-8f80-b05ba3442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37a4a-e55a-4a58-8f80-b05ba3442e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86F17-32E7-4997-A0E8-F9D68314202C}"/>
</file>

<file path=customXml/itemProps2.xml><?xml version="1.0" encoding="utf-8"?>
<ds:datastoreItem xmlns:ds="http://schemas.openxmlformats.org/officeDocument/2006/customXml" ds:itemID="{2B5DD6E7-70BC-4B85-BB9E-38E8FE3977FB}"/>
</file>

<file path=customXml/itemProps3.xml><?xml version="1.0" encoding="utf-8"?>
<ds:datastoreItem xmlns:ds="http://schemas.openxmlformats.org/officeDocument/2006/customXml" ds:itemID="{E5886307-E81C-4543-932C-A9A5DA7ED808}"/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5177</Words>
  <Application>Microsoft Office PowerPoint</Application>
  <PresentationFormat>On-screen Show (4:3)</PresentationFormat>
  <Paragraphs>691</Paragraphs>
  <Slides>120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2" baseType="lpstr">
      <vt:lpstr>Default Design</vt:lpstr>
      <vt:lpstr>Equation</vt:lpstr>
      <vt:lpstr>Module 5</vt:lpstr>
      <vt:lpstr>Introduction</vt:lpstr>
      <vt:lpstr>Clocks, Events and Process States</vt:lpstr>
      <vt:lpstr>Clocks</vt:lpstr>
      <vt:lpstr>Skew between computer clocks in a distributed system</vt:lpstr>
      <vt:lpstr>PowerPoint Presentation</vt:lpstr>
      <vt:lpstr>Coordinated Universal Time (UTC)</vt:lpstr>
      <vt:lpstr>Synchronizing physical clocks</vt:lpstr>
      <vt:lpstr>Synchronizing physical clocks</vt:lpstr>
      <vt:lpstr>PowerPoint Presentation</vt:lpstr>
      <vt:lpstr>Clock correctness</vt:lpstr>
      <vt:lpstr>PowerPoint Presentation</vt:lpstr>
      <vt:lpstr>Synchronization in a synchronous system</vt:lpstr>
      <vt:lpstr>PowerPoint Presentation</vt:lpstr>
      <vt:lpstr>NTP - The Network Time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time and logical clock</vt:lpstr>
      <vt:lpstr>PowerPoint Presentation</vt:lpstr>
      <vt:lpstr>PowerPoint Presentation</vt:lpstr>
      <vt:lpstr>PowerPoint Presentation</vt:lpstr>
      <vt:lpstr>PowerPoint Presentation</vt:lpstr>
      <vt:lpstr>In practice Lamport 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Totally ordered logical clocks</vt:lpstr>
      <vt:lpstr>Vector Clocks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Global states</vt:lpstr>
      <vt:lpstr>Global Predicate Evaluation </vt:lpstr>
      <vt:lpstr>How to get global state of the system?</vt:lpstr>
      <vt:lpstr>Definitions</vt:lpstr>
      <vt:lpstr>Cuts</vt:lpstr>
      <vt:lpstr>PowerPoint Presentation</vt:lpstr>
      <vt:lpstr>PowerPoint Presentation</vt:lpstr>
      <vt:lpstr>Global Snapshot</vt:lpstr>
      <vt:lpstr>Why do we need snapshots?</vt:lpstr>
      <vt:lpstr>System model</vt:lpstr>
      <vt:lpstr>Continued…</vt:lpstr>
      <vt:lpstr>Global State</vt:lpstr>
      <vt:lpstr>Issues in recording a global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 algorithms for FIFO channels</vt:lpstr>
      <vt:lpstr>Chandy-Lamport algorithm</vt:lpstr>
      <vt:lpstr>System requirements </vt:lpstr>
      <vt:lpstr>Initiating a snapshot </vt:lpstr>
      <vt:lpstr>Propagating a snapshot</vt:lpstr>
      <vt:lpstr>Terminating a snapshot</vt:lpstr>
      <vt:lpstr>Chandy – Lamport Algorithm -- In a Nut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has terminated</vt:lpstr>
      <vt:lpstr>Collect the global snapshot pieces</vt:lpstr>
      <vt:lpstr>PowerPoint Presentation</vt:lpstr>
      <vt:lpstr>Coordination and Agreement</vt:lpstr>
      <vt:lpstr>Failure Assumptions and Failure Detectors</vt:lpstr>
      <vt:lpstr>PowerPoint Presentation</vt:lpstr>
      <vt:lpstr> Distributed Mutual Exclusion</vt:lpstr>
      <vt:lpstr>A central server algorithm</vt:lpstr>
      <vt:lpstr>PowerPoint Presentation</vt:lpstr>
      <vt:lpstr>PowerPoint Presentation</vt:lpstr>
      <vt:lpstr>A ring-based algorithm</vt:lpstr>
      <vt:lpstr>PowerPoint Presentation</vt:lpstr>
      <vt:lpstr>PowerPoint Presentation</vt:lpstr>
      <vt:lpstr>An algorithm using multicast and logical clocks</vt:lpstr>
      <vt:lpstr>PowerPoint Presentation</vt:lpstr>
      <vt:lpstr>PowerPoint Presentation</vt:lpstr>
      <vt:lpstr>Elections</vt:lpstr>
      <vt:lpstr>A ring-based election algorithm</vt:lpstr>
      <vt:lpstr>PowerPoint Presentation</vt:lpstr>
      <vt:lpstr>PowerPoint Presentation</vt:lpstr>
      <vt:lpstr>PowerPoint Presentation</vt:lpstr>
      <vt:lpstr>Leader election in a ring</vt:lpstr>
      <vt:lpstr>Bully Algorithm</vt:lpstr>
      <vt:lpstr>Ricart &amp; Agrawala’s algorithm</vt:lpstr>
      <vt:lpstr>Maekawa’s algorithm</vt:lpstr>
      <vt:lpstr>PowerPoint Presentation</vt:lpstr>
      <vt:lpstr>Maekawa’s algorithm-version 1</vt:lpstr>
      <vt:lpstr>Maekawa’s algorithm-version 1</vt:lpstr>
      <vt:lpstr>Maekawa’s algorithm-Version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417</cp:revision>
  <dcterms:created xsi:type="dcterms:W3CDTF">2018-07-10T08:26:07Z</dcterms:created>
  <dcterms:modified xsi:type="dcterms:W3CDTF">2021-12-07T04:56:53Z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0x0101002B66A1B6C406B345AE978F0C975268C0</vt:lpwstr>
  </property>
</Properties>
</file>