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2" r:id="rId22"/>
    <p:sldId id="274" r:id="rId23"/>
    <p:sldId id="280" r:id="rId24"/>
    <p:sldId id="276" r:id="rId25"/>
    <p:sldId id="277" r:id="rId26"/>
    <p:sldId id="278" r:id="rId27"/>
    <p:sldId id="281" r:id="rId28"/>
    <p:sldId id="282" r:id="rId29"/>
    <p:sldId id="283" r:id="rId30"/>
    <p:sldId id="284" r:id="rId31"/>
    <p:sldId id="285" r:id="rId32"/>
    <p:sldId id="286" r:id="rId33"/>
    <p:sldId id="287" r:id="rId34"/>
    <p:sldId id="288"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9" r:id="rId53"/>
    <p:sldId id="310" r:id="rId54"/>
    <p:sldId id="311" r:id="rId55"/>
    <p:sldId id="312" r:id="rId56"/>
    <p:sldId id="313" r:id="rId57"/>
    <p:sldId id="314" r:id="rId58"/>
    <p:sldId id="315" r:id="rId59"/>
    <p:sldId id="316" r:id="rId60"/>
    <p:sldId id="317" r:id="rId61"/>
    <p:sldId id="318" r:id="rId62"/>
    <p:sldId id="320" r:id="rId63"/>
    <p:sldId id="322" r:id="rId64"/>
    <p:sldId id="324" r:id="rId65"/>
    <p:sldId id="325" r:id="rId66"/>
    <p:sldId id="326" r:id="rId67"/>
    <p:sldId id="32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A2D4B-5580-4595-A757-47B7B63BC7AE}" type="datetimeFigureOut">
              <a:rPr lang="en-US" smtClean="0"/>
              <a:t>11/11/2022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B9A06-FB1D-4DFB-95E6-6A7A7CC545EE}" type="slidenum">
              <a:rPr lang="en-US" smtClean="0"/>
              <a:t>‹#›</a:t>
            </a:fld>
            <a:endParaRPr lang="en-US"/>
          </a:p>
        </p:txBody>
      </p:sp>
    </p:spTree>
    <p:extLst>
      <p:ext uri="{BB962C8B-B14F-4D97-AF65-F5344CB8AC3E}">
        <p14:creationId xmlns:p14="http://schemas.microsoft.com/office/powerpoint/2010/main" val="275684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1pPr>
            <a:lvl2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2pPr>
            <a:lvl3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3pPr>
            <a:lvl4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4pPr>
            <a:lvl5pPr eaLnBrk="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5pPr>
            <a:lvl6pPr marL="2256602"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6pPr>
            <a:lvl7pPr marL="2666893"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7pPr>
            <a:lvl8pPr marL="3077185"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8pPr>
            <a:lvl9pPr marL="3487476" indent="-205146" defTabSz="410291" eaLnBrk="0" fontAlgn="base" hangingPunct="0">
              <a:lnSpc>
                <a:spcPct val="93000"/>
              </a:lnSpc>
              <a:spcBef>
                <a:spcPct val="0"/>
              </a:spcBef>
              <a:spcAft>
                <a:spcPct val="0"/>
              </a:spcAft>
              <a:buClr>
                <a:srgbClr val="000000"/>
              </a:buClr>
              <a:buSzPct val="100000"/>
              <a:buFont typeface="Times New Roman" pitchFamily="18" charset="0"/>
              <a:tabLst>
                <a:tab pos="410291" algn="l"/>
                <a:tab pos="820583" algn="l"/>
                <a:tab pos="1230874" algn="l"/>
                <a:tab pos="1641165" algn="l"/>
                <a:tab pos="2051456" algn="l"/>
                <a:tab pos="2461748" algn="l"/>
                <a:tab pos="2872039" algn="l"/>
              </a:tabLst>
              <a:defRPr>
                <a:solidFill>
                  <a:schemeClr val="tx1"/>
                </a:solidFill>
                <a:latin typeface="Arial" charset="0"/>
                <a:ea typeface="Source Han Sans CN Regular" charset="0"/>
                <a:cs typeface="Source Han Sans CN Regular" charset="0"/>
              </a:defRPr>
            </a:lvl9pPr>
          </a:lstStyle>
          <a:p>
            <a:pPr eaLnBrk="1"/>
            <a:fld id="{143562AC-A667-48EF-9015-BA761046F754}" type="slidenum">
              <a:rPr lang="en-US" smtClean="0">
                <a:solidFill>
                  <a:srgbClr val="000000"/>
                </a:solidFill>
                <a:latin typeface="Times New Roman" pitchFamily="18" charset="0"/>
                <a:ea typeface="DejaVu Sans" charset="0"/>
                <a:cs typeface="DejaVu Sans" charset="0"/>
              </a:rPr>
              <a:pPr eaLnBrk="1"/>
              <a:t>19</a:t>
            </a:fld>
            <a:endParaRPr lang="en-US">
              <a:solidFill>
                <a:srgbClr val="000000"/>
              </a:solidFill>
              <a:latin typeface="Times New Roman" pitchFamily="18" charset="0"/>
              <a:ea typeface="DejaVu Sans" charset="0"/>
              <a:cs typeface="DejaVu Sans" charset="0"/>
            </a:endParaRPr>
          </a:p>
        </p:txBody>
      </p:sp>
      <p:sp>
        <p:nvSpPr>
          <p:cNvPr id="53251" name="Rectangle 1"/>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a:spLocks noGrp="1" noChangeArrowheads="1"/>
          </p:cNvSpPr>
          <p:nvPr>
            <p:ph type="body" idx="1"/>
          </p:nvPr>
        </p:nvSpPr>
        <p:spPr>
          <a:xfrm>
            <a:off x="686360" y="4342535"/>
            <a:ext cx="5486681" cy="4114511"/>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027BE4-2172-4843-A7AA-0F2BDEAC3832}" type="datetime1">
              <a:rPr lang="en-US" smtClean="0"/>
              <a:t>11/11/2022</a:t>
            </a:fld>
            <a:endParaRPr lang="en-US"/>
          </a:p>
        </p:txBody>
      </p:sp>
      <p:sp>
        <p:nvSpPr>
          <p:cNvPr id="5" name="Footer Placeholder 4"/>
          <p:cNvSpPr>
            <a:spLocks noGrp="1"/>
          </p:cNvSpPr>
          <p:nvPr>
            <p:ph type="ftr" sz="quarter" idx="11"/>
          </p:nvPr>
        </p:nvSpPr>
        <p:spPr/>
        <p:txBody>
          <a:bodyPr/>
          <a:lstStyle/>
          <a:p>
            <a:r>
              <a:rPr lang="en-US"/>
              <a:t>SCOPE, VITCC</a:t>
            </a:r>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750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E4D745-6982-4FE3-9690-7ACAEDB3F360}" type="datetime1">
              <a:rPr lang="en-US" smtClean="0"/>
              <a:t>11/11/2022</a:t>
            </a:fld>
            <a:endParaRPr lang="en-US"/>
          </a:p>
        </p:txBody>
      </p:sp>
      <p:sp>
        <p:nvSpPr>
          <p:cNvPr id="5" name="Footer Placeholder 4"/>
          <p:cNvSpPr>
            <a:spLocks noGrp="1"/>
          </p:cNvSpPr>
          <p:nvPr>
            <p:ph type="ftr" sz="quarter" idx="11"/>
          </p:nvPr>
        </p:nvSpPr>
        <p:spPr/>
        <p:txBody>
          <a:bodyPr/>
          <a:lstStyle/>
          <a:p>
            <a:r>
              <a:rPr lang="en-US"/>
              <a:t>SCOPE, VITCC</a:t>
            </a:r>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920066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ED979-B7E8-45E8-928A-33BB95507BFB}" type="datetime1">
              <a:rPr lang="en-US" smtClean="0"/>
              <a:t>11/11/2022</a:t>
            </a:fld>
            <a:endParaRPr lang="en-US"/>
          </a:p>
        </p:txBody>
      </p:sp>
      <p:sp>
        <p:nvSpPr>
          <p:cNvPr id="5" name="Footer Placeholder 4"/>
          <p:cNvSpPr>
            <a:spLocks noGrp="1"/>
          </p:cNvSpPr>
          <p:nvPr>
            <p:ph type="ftr" sz="quarter" idx="11"/>
          </p:nvPr>
        </p:nvSpPr>
        <p:spPr/>
        <p:txBody>
          <a:bodyPr/>
          <a:lstStyle/>
          <a:p>
            <a:r>
              <a:rPr lang="en-US"/>
              <a:t>SCOPE, VITCC</a:t>
            </a:r>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96783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3BBFE9-1FF6-49EB-A073-465529E1B76F}" type="datetime1">
              <a:rPr lang="en-US" smtClean="0"/>
              <a:t>11/11/2022</a:t>
            </a:fld>
            <a:endParaRPr lang="en-US"/>
          </a:p>
        </p:txBody>
      </p:sp>
      <p:sp>
        <p:nvSpPr>
          <p:cNvPr id="5" name="Footer Placeholder 4"/>
          <p:cNvSpPr>
            <a:spLocks noGrp="1"/>
          </p:cNvSpPr>
          <p:nvPr>
            <p:ph type="ftr" sz="quarter" idx="11"/>
          </p:nvPr>
        </p:nvSpPr>
        <p:spPr/>
        <p:txBody>
          <a:bodyPr/>
          <a:lstStyle/>
          <a:p>
            <a:r>
              <a:rPr lang="en-US"/>
              <a:t>SCOPE, VITCC</a:t>
            </a:r>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4058961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6DC05-7B1F-4E72-B88F-44489BB9C36D}" type="datetime1">
              <a:rPr lang="en-US" smtClean="0"/>
              <a:t>11/11/2022</a:t>
            </a:fld>
            <a:endParaRPr lang="en-US"/>
          </a:p>
        </p:txBody>
      </p:sp>
      <p:sp>
        <p:nvSpPr>
          <p:cNvPr id="5" name="Footer Placeholder 4"/>
          <p:cNvSpPr>
            <a:spLocks noGrp="1"/>
          </p:cNvSpPr>
          <p:nvPr>
            <p:ph type="ftr" sz="quarter" idx="11"/>
          </p:nvPr>
        </p:nvSpPr>
        <p:spPr/>
        <p:txBody>
          <a:bodyPr/>
          <a:lstStyle/>
          <a:p>
            <a:r>
              <a:rPr lang="en-US"/>
              <a:t>SCOPE, VITCC</a:t>
            </a:r>
          </a:p>
        </p:txBody>
      </p:sp>
      <p:sp>
        <p:nvSpPr>
          <p:cNvPr id="6" name="Slide Number Placeholder 5"/>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217818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E04DEE-B233-440A-AD13-84A32FF7EFBF}" type="datetime1">
              <a:rPr lang="en-US" smtClean="0"/>
              <a:t>11/11/2022</a:t>
            </a:fld>
            <a:endParaRPr lang="en-US"/>
          </a:p>
        </p:txBody>
      </p:sp>
      <p:sp>
        <p:nvSpPr>
          <p:cNvPr id="6" name="Footer Placeholder 5"/>
          <p:cNvSpPr>
            <a:spLocks noGrp="1"/>
          </p:cNvSpPr>
          <p:nvPr>
            <p:ph type="ftr" sz="quarter" idx="11"/>
          </p:nvPr>
        </p:nvSpPr>
        <p:spPr/>
        <p:txBody>
          <a:bodyPr/>
          <a:lstStyle/>
          <a:p>
            <a:r>
              <a:rPr lang="en-US"/>
              <a:t>SCOPE, VITCC</a:t>
            </a:r>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283134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09B39-7965-4025-9176-27019AF8FF47}" type="datetime1">
              <a:rPr lang="en-US" smtClean="0"/>
              <a:t>11/11/2022</a:t>
            </a:fld>
            <a:endParaRPr lang="en-US"/>
          </a:p>
        </p:txBody>
      </p:sp>
      <p:sp>
        <p:nvSpPr>
          <p:cNvPr id="8" name="Footer Placeholder 7"/>
          <p:cNvSpPr>
            <a:spLocks noGrp="1"/>
          </p:cNvSpPr>
          <p:nvPr>
            <p:ph type="ftr" sz="quarter" idx="11"/>
          </p:nvPr>
        </p:nvSpPr>
        <p:spPr/>
        <p:txBody>
          <a:bodyPr/>
          <a:lstStyle/>
          <a:p>
            <a:r>
              <a:rPr lang="en-US"/>
              <a:t>SCOPE, VITCC</a:t>
            </a:r>
          </a:p>
        </p:txBody>
      </p:sp>
      <p:sp>
        <p:nvSpPr>
          <p:cNvPr id="9" name="Slide Number Placeholder 8"/>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365551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06379-FCC6-45CD-AC0C-52C6F8935780}" type="datetime1">
              <a:rPr lang="en-US" smtClean="0"/>
              <a:t>11/11/2022</a:t>
            </a:fld>
            <a:endParaRPr lang="en-US"/>
          </a:p>
        </p:txBody>
      </p:sp>
      <p:sp>
        <p:nvSpPr>
          <p:cNvPr id="4" name="Footer Placeholder 3"/>
          <p:cNvSpPr>
            <a:spLocks noGrp="1"/>
          </p:cNvSpPr>
          <p:nvPr>
            <p:ph type="ftr" sz="quarter" idx="11"/>
          </p:nvPr>
        </p:nvSpPr>
        <p:spPr/>
        <p:txBody>
          <a:bodyPr/>
          <a:lstStyle/>
          <a:p>
            <a:r>
              <a:rPr lang="en-US"/>
              <a:t>SCOPE, VITCC</a:t>
            </a:r>
          </a:p>
        </p:txBody>
      </p:sp>
      <p:sp>
        <p:nvSpPr>
          <p:cNvPr id="5" name="Slide Number Placeholder 4"/>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22076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1AD79-62DC-454B-923C-F14BD084A8C6}" type="datetime1">
              <a:rPr lang="en-US" smtClean="0"/>
              <a:t>11/11/2022</a:t>
            </a:fld>
            <a:endParaRPr lang="en-US"/>
          </a:p>
        </p:txBody>
      </p:sp>
      <p:sp>
        <p:nvSpPr>
          <p:cNvPr id="3" name="Footer Placeholder 2"/>
          <p:cNvSpPr>
            <a:spLocks noGrp="1"/>
          </p:cNvSpPr>
          <p:nvPr>
            <p:ph type="ftr" sz="quarter" idx="11"/>
          </p:nvPr>
        </p:nvSpPr>
        <p:spPr/>
        <p:txBody>
          <a:bodyPr/>
          <a:lstStyle/>
          <a:p>
            <a:r>
              <a:rPr lang="en-US"/>
              <a:t>SCOPE, VITCC</a:t>
            </a:r>
          </a:p>
        </p:txBody>
      </p:sp>
      <p:sp>
        <p:nvSpPr>
          <p:cNvPr id="4" name="Slide Number Placeholder 3"/>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44608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969AA-EB6B-4B17-9F5D-0E125A6F7298}" type="datetime1">
              <a:rPr lang="en-US" smtClean="0"/>
              <a:t>11/11/2022</a:t>
            </a:fld>
            <a:endParaRPr lang="en-US"/>
          </a:p>
        </p:txBody>
      </p:sp>
      <p:sp>
        <p:nvSpPr>
          <p:cNvPr id="6" name="Footer Placeholder 5"/>
          <p:cNvSpPr>
            <a:spLocks noGrp="1"/>
          </p:cNvSpPr>
          <p:nvPr>
            <p:ph type="ftr" sz="quarter" idx="11"/>
          </p:nvPr>
        </p:nvSpPr>
        <p:spPr/>
        <p:txBody>
          <a:bodyPr/>
          <a:lstStyle/>
          <a:p>
            <a:r>
              <a:rPr lang="en-US"/>
              <a:t>SCOPE, VITCC</a:t>
            </a:r>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64330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BFAFF9-DF72-4EC1-AE0E-0057599F1B1C}" type="datetime1">
              <a:rPr lang="en-US" smtClean="0"/>
              <a:t>11/11/2022</a:t>
            </a:fld>
            <a:endParaRPr lang="en-US"/>
          </a:p>
        </p:txBody>
      </p:sp>
      <p:sp>
        <p:nvSpPr>
          <p:cNvPr id="6" name="Footer Placeholder 5"/>
          <p:cNvSpPr>
            <a:spLocks noGrp="1"/>
          </p:cNvSpPr>
          <p:nvPr>
            <p:ph type="ftr" sz="quarter" idx="11"/>
          </p:nvPr>
        </p:nvSpPr>
        <p:spPr/>
        <p:txBody>
          <a:bodyPr/>
          <a:lstStyle/>
          <a:p>
            <a:r>
              <a:rPr lang="en-US"/>
              <a:t>SCOPE, VITCC</a:t>
            </a:r>
          </a:p>
        </p:txBody>
      </p:sp>
      <p:sp>
        <p:nvSpPr>
          <p:cNvPr id="7" name="Slide Number Placeholder 6"/>
          <p:cNvSpPr>
            <a:spLocks noGrp="1"/>
          </p:cNvSpPr>
          <p:nvPr>
            <p:ph type="sldNum" sz="quarter" idx="12"/>
          </p:nvPr>
        </p:nvSpPr>
        <p:spPr/>
        <p:txBody>
          <a:bodyPr/>
          <a:lstStyle/>
          <a:p>
            <a:fld id="{637CC5BF-84A8-4724-A46D-4A74BBB7A1CA}" type="slidenum">
              <a:rPr lang="en-US" smtClean="0"/>
              <a:t>‹#›</a:t>
            </a:fld>
            <a:endParaRPr lang="en-US"/>
          </a:p>
        </p:txBody>
      </p:sp>
    </p:spTree>
    <p:extLst>
      <p:ext uri="{BB962C8B-B14F-4D97-AF65-F5344CB8AC3E}">
        <p14:creationId xmlns:p14="http://schemas.microsoft.com/office/powerpoint/2010/main" val="169163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6011E-9C42-477B-A619-669185E9EB69}" type="datetime1">
              <a:rPr lang="en-US" smtClean="0"/>
              <a:t>11/11/2022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SCOPE, VITCC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CC5BF-84A8-4724-A46D-4A74BBB7A1CA}" type="slidenum">
              <a:rPr lang="en-US" smtClean="0"/>
              <a:t>‹#›</a:t>
            </a:fld>
            <a:endParaRPr lang="en-US"/>
          </a:p>
        </p:txBody>
      </p:sp>
    </p:spTree>
    <p:extLst>
      <p:ext uri="{BB962C8B-B14F-4D97-AF65-F5344CB8AC3E}">
        <p14:creationId xmlns:p14="http://schemas.microsoft.com/office/powerpoint/2010/main" val="254894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ol.cs.wcu.edu/~abw/CS493F0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l.cs.wcu.edu/~abw/CS493F04/"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l.cs.wcu.edu/~abw/CS493F04/"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hyperlink" Target="http://aws.amazon.com/"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rackspace.com/index.php"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7: Distributed Web-based System</a:t>
            </a:r>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527" y="3962400"/>
            <a:ext cx="6400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17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 Clusters</a:t>
            </a:r>
          </a:p>
        </p:txBody>
      </p:sp>
      <p:sp>
        <p:nvSpPr>
          <p:cNvPr id="3" name="Content Placeholder 2"/>
          <p:cNvSpPr>
            <a:spLocks noGrp="1"/>
          </p:cNvSpPr>
          <p:nvPr>
            <p:ph idx="1"/>
          </p:nvPr>
        </p:nvSpPr>
        <p:spPr/>
        <p:txBody>
          <a:bodyPr/>
          <a:lstStyle/>
          <a:p>
            <a:r>
              <a:rPr lang="en-US" dirty="0"/>
              <a:t>Web server may get overloaded</a:t>
            </a:r>
          </a:p>
          <a:p>
            <a:pPr lvl="1"/>
            <a:r>
              <a:rPr lang="en-US" dirty="0"/>
              <a:t>To replicate</a:t>
            </a:r>
          </a:p>
          <a:p>
            <a:pPr lvl="1"/>
            <a:endParaRPr lang="en-US" dirty="0"/>
          </a:p>
          <a:p>
            <a:r>
              <a:rPr lang="en-US" dirty="0"/>
              <a:t>Horizontal Distribution</a:t>
            </a:r>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303387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411162"/>
          </a:xfrm>
        </p:spPr>
        <p:txBody>
          <a:bodyPr>
            <a:normAutofit fontScale="90000"/>
          </a:bodyPr>
          <a:lstStyle/>
          <a:p>
            <a:r>
              <a:rPr lang="en-US" dirty="0"/>
              <a:t>…Continued</a:t>
            </a:r>
          </a:p>
        </p:txBody>
      </p:sp>
      <p:sp>
        <p:nvSpPr>
          <p:cNvPr id="4" name="Footer Placeholder 3"/>
          <p:cNvSpPr>
            <a:spLocks noGrp="1"/>
          </p:cNvSpPr>
          <p:nvPr>
            <p:ph type="ftr" sz="quarter" idx="11"/>
          </p:nvPr>
        </p:nvSpPr>
        <p:spPr/>
        <p:txBody>
          <a:bodyPr/>
          <a:lstStyle/>
          <a:p>
            <a:r>
              <a:rPr lang="en-US"/>
              <a:t>SCOPE, VITCC</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990600"/>
            <a:ext cx="83820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7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Scalable Content Aware Web Cluster</a:t>
            </a:r>
          </a:p>
        </p:txBody>
      </p:sp>
      <p:sp>
        <p:nvSpPr>
          <p:cNvPr id="4" name="Footer Placeholder 3"/>
          <p:cNvSpPr>
            <a:spLocks noGrp="1"/>
          </p:cNvSpPr>
          <p:nvPr>
            <p:ph type="ftr" sz="quarter" idx="11"/>
          </p:nvPr>
        </p:nvSpPr>
        <p:spPr/>
        <p:txBody>
          <a:bodyPr/>
          <a:lstStyle/>
          <a:p>
            <a:r>
              <a:rPr lang="en-US"/>
              <a:t>SCOPE, VITCC</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377238"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60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Connections</a:t>
            </a:r>
          </a:p>
        </p:txBody>
      </p:sp>
      <p:sp>
        <p:nvSpPr>
          <p:cNvPr id="3" name="Content Placeholder 2"/>
          <p:cNvSpPr>
            <a:spLocks noGrp="1"/>
          </p:cNvSpPr>
          <p:nvPr>
            <p:ph idx="1"/>
          </p:nvPr>
        </p:nvSpPr>
        <p:spPr/>
        <p:txBody>
          <a:bodyPr/>
          <a:lstStyle/>
          <a:p>
            <a:r>
              <a:rPr lang="en-US" dirty="0"/>
              <a:t>Non - Persistent</a:t>
            </a:r>
          </a:p>
          <a:p>
            <a:pPr lvl="1"/>
            <a:r>
              <a:rPr lang="en-US" dirty="0"/>
              <a:t>Each request to a server required setting up a separate connection</a:t>
            </a:r>
          </a:p>
          <a:p>
            <a:pPr lvl="1"/>
            <a:r>
              <a:rPr lang="en-US" dirty="0"/>
              <a:t>When the server had responded, the connection was broken down again</a:t>
            </a:r>
          </a:p>
          <a:p>
            <a:r>
              <a:rPr lang="en-US" dirty="0"/>
              <a:t>Persistent</a:t>
            </a:r>
          </a:p>
          <a:p>
            <a:pPr lvl="1"/>
            <a:r>
              <a:rPr lang="en-US" dirty="0"/>
              <a:t>Connection is not broken after response</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293607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and Consistency</a:t>
            </a:r>
          </a:p>
        </p:txBody>
      </p:sp>
      <p:sp>
        <p:nvSpPr>
          <p:cNvPr id="3" name="Content Placeholder 2"/>
          <p:cNvSpPr>
            <a:spLocks noGrp="1"/>
          </p:cNvSpPr>
          <p:nvPr>
            <p:ph idx="1"/>
          </p:nvPr>
        </p:nvSpPr>
        <p:spPr/>
        <p:txBody>
          <a:bodyPr/>
          <a:lstStyle/>
          <a:p>
            <a:r>
              <a:rPr lang="en-US" dirty="0"/>
              <a:t>Ensuring access to Web documents meets stringent performance and availability requirements</a:t>
            </a:r>
          </a:p>
          <a:p>
            <a:pPr lvl="1"/>
            <a:r>
              <a:rPr lang="en-US" dirty="0"/>
              <a:t>Cache wherever possible</a:t>
            </a:r>
          </a:p>
          <a:p>
            <a:pPr lvl="1"/>
            <a:r>
              <a:rPr lang="en-US" dirty="0"/>
              <a:t>Maintain Consistency</a:t>
            </a:r>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1190210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Caching</a:t>
            </a:r>
          </a:p>
        </p:txBody>
      </p:sp>
      <p:sp>
        <p:nvSpPr>
          <p:cNvPr id="3" name="Content Placeholder 2"/>
          <p:cNvSpPr>
            <a:spLocks noGrp="1"/>
          </p:cNvSpPr>
          <p:nvPr>
            <p:ph idx="1"/>
          </p:nvPr>
        </p:nvSpPr>
        <p:spPr/>
        <p:txBody>
          <a:bodyPr>
            <a:normAutofit fontScale="92500" lnSpcReduction="10000"/>
          </a:bodyPr>
          <a:lstStyle/>
          <a:p>
            <a:r>
              <a:rPr lang="en-US" dirty="0"/>
              <a:t>Shared Cache</a:t>
            </a:r>
          </a:p>
          <a:p>
            <a:pPr lvl="1"/>
            <a:r>
              <a:rPr lang="en-US" dirty="0"/>
              <a:t>A Web proxy accepts requests from local clients and passes these to Web servers. When a response comes in, the result is passed to the client</a:t>
            </a:r>
          </a:p>
          <a:p>
            <a:r>
              <a:rPr lang="en-US" dirty="0"/>
              <a:t>Hierarchical </a:t>
            </a:r>
          </a:p>
          <a:p>
            <a:pPr lvl="1"/>
            <a:r>
              <a:rPr lang="en-US" dirty="0"/>
              <a:t>In addition to shared cache, place cache to cover regions, states, countries etc.</a:t>
            </a:r>
          </a:p>
          <a:p>
            <a:pPr lvl="1"/>
            <a:r>
              <a:rPr lang="en-US" dirty="0"/>
              <a:t>Reduced network traffic</a:t>
            </a:r>
          </a:p>
          <a:p>
            <a:r>
              <a:rPr lang="en-US" dirty="0"/>
              <a:t>Co-operative</a:t>
            </a:r>
          </a:p>
          <a:p>
            <a:pPr lvl="1"/>
            <a:r>
              <a:rPr lang="en-US" dirty="0"/>
              <a:t>Also called distributed caching</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351105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Distributed (or) Co-operative Caching</a:t>
            </a:r>
          </a:p>
        </p:txBody>
      </p:sp>
      <p:sp>
        <p:nvSpPr>
          <p:cNvPr id="4" name="Footer Placeholder 3"/>
          <p:cNvSpPr>
            <a:spLocks noGrp="1"/>
          </p:cNvSpPr>
          <p:nvPr>
            <p:ph type="ftr" sz="quarter" idx="11"/>
          </p:nvPr>
        </p:nvSpPr>
        <p:spPr/>
        <p:txBody>
          <a:bodyPr/>
          <a:lstStyle/>
          <a:p>
            <a:r>
              <a:rPr lang="en-US"/>
              <a:t>SCOPE, VITCC</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72390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05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7772400" cy="1362075"/>
          </a:xfrm>
        </p:spPr>
        <p:txBody>
          <a:bodyPr/>
          <a:lstStyle/>
          <a:p>
            <a:r>
              <a:rPr lang="en-US" dirty="0"/>
              <a:t>Overview of distributed computing platforms</a:t>
            </a:r>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2413084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Distributed Computing Paradigms</a:t>
            </a:r>
          </a:p>
        </p:txBody>
      </p:sp>
      <p:sp>
        <p:nvSpPr>
          <p:cNvPr id="3" name="Content Placeholder 2"/>
          <p:cNvSpPr>
            <a:spLocks noGrp="1"/>
          </p:cNvSpPr>
          <p:nvPr>
            <p:ph idx="1"/>
          </p:nvPr>
        </p:nvSpPr>
        <p:spPr/>
        <p:txBody>
          <a:bodyPr/>
          <a:lstStyle/>
          <a:p>
            <a:r>
              <a:rPr lang="en-US" dirty="0"/>
              <a:t>Cluster Computing</a:t>
            </a:r>
          </a:p>
          <a:p>
            <a:endParaRPr lang="en-US" dirty="0"/>
          </a:p>
          <a:p>
            <a:endParaRPr lang="en-US" dirty="0"/>
          </a:p>
          <a:p>
            <a:r>
              <a:rPr lang="en-US" dirty="0"/>
              <a:t>Cloud Computing</a:t>
            </a:r>
          </a:p>
          <a:p>
            <a:pPr marL="457200" lvl="1" indent="0">
              <a:buNone/>
            </a:pPr>
            <a:endParaRPr lang="en-US" dirty="0"/>
          </a:p>
          <a:p>
            <a:endParaRPr lang="en-US" dirty="0"/>
          </a:p>
          <a:p>
            <a:r>
              <a:rPr lang="en-US" dirty="0"/>
              <a:t>Grid Computing</a:t>
            </a:r>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681852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56481" y="273629"/>
            <a:ext cx="8228160" cy="1144921"/>
          </a:xfrm>
        </p:spPr>
        <p:txBody>
          <a:bodyPr tIns="35482"/>
          <a:lstStyle/>
          <a:p>
            <a:pP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a:t>Cluster Computing</a:t>
            </a:r>
          </a:p>
        </p:txBody>
      </p:sp>
      <p:sp>
        <p:nvSpPr>
          <p:cNvPr id="39939" name="Rectangle 2"/>
          <p:cNvSpPr>
            <a:spLocks noGrp="1" noChangeArrowheads="1"/>
          </p:cNvSpPr>
          <p:nvPr>
            <p:ph type="body" idx="1"/>
          </p:nvPr>
        </p:nvSpPr>
        <p:spPr>
          <a:xfrm>
            <a:off x="456481" y="1604329"/>
            <a:ext cx="8228160" cy="3977698"/>
          </a:xfrm>
        </p:spPr>
        <p:txBody>
          <a:bodyPr/>
          <a:lstStyle/>
          <a:p>
            <a:pPr marL="391686" indent="-293764">
              <a:buSzPct val="45000"/>
              <a:buFont typeface="Wingdings" pitchFamily="2"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a:t>Loosely or tightly connected nodes</a:t>
            </a:r>
          </a:p>
          <a:p>
            <a:pPr marL="391686" indent="-293764">
              <a:buSzPct val="45000"/>
              <a:buNone/>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endParaRPr lang="en-US"/>
          </a:p>
          <a:p>
            <a:pPr marL="391686" indent="-293764">
              <a:buSzPct val="45000"/>
              <a:buFont typeface="Wingdings" pitchFamily="2"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a:t>Attributes of cluster</a:t>
            </a:r>
          </a:p>
          <a:p>
            <a:pPr marL="783372" lvl="1" indent="-293764">
              <a:buSzPct val="75000"/>
              <a:buFont typeface="Symbol" pitchFamily="18"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a:t>High Availability</a:t>
            </a:r>
          </a:p>
          <a:p>
            <a:pPr marL="783372" lvl="1" indent="-293764">
              <a:buSzPct val="75000"/>
              <a:buFont typeface="Symbol" pitchFamily="18"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a:t>Load-Balancing</a:t>
            </a:r>
          </a:p>
          <a:p>
            <a:pPr marL="783372" lvl="1" indent="-293764">
              <a:buSzPct val="75000"/>
              <a:buFont typeface="Symbol" pitchFamily="18" charset="2"/>
              <a:buChar char=""/>
              <a:tabLst>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Lst>
            </a:pPr>
            <a:r>
              <a:rPr lang="en-US"/>
              <a:t>Scalability</a:t>
            </a:r>
          </a:p>
        </p:txBody>
      </p:sp>
    </p:spTree>
    <p:extLst>
      <p:ext uri="{BB962C8B-B14F-4D97-AF65-F5344CB8AC3E}">
        <p14:creationId xmlns:p14="http://schemas.microsoft.com/office/powerpoint/2010/main" val="31148531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Distributed Web Based </a:t>
            </a:r>
          </a:p>
          <a:p>
            <a:pPr lvl="1"/>
            <a:r>
              <a:rPr lang="en-US" dirty="0"/>
              <a:t>Architecture</a:t>
            </a:r>
          </a:p>
          <a:p>
            <a:pPr lvl="1"/>
            <a:r>
              <a:rPr lang="en-US" dirty="0"/>
              <a:t>Processes Communication</a:t>
            </a:r>
          </a:p>
          <a:p>
            <a:r>
              <a:rPr lang="en-US" dirty="0"/>
              <a:t> Overview of Distributed Computing Platforms</a:t>
            </a:r>
          </a:p>
          <a:p>
            <a:pPr lvl="1"/>
            <a:r>
              <a:rPr lang="en-US" dirty="0"/>
              <a:t>Cluster</a:t>
            </a:r>
          </a:p>
          <a:p>
            <a:pPr lvl="1"/>
            <a:r>
              <a:rPr lang="en-US" dirty="0"/>
              <a:t>Cloud</a:t>
            </a:r>
          </a:p>
          <a:p>
            <a:pPr lvl="1"/>
            <a:r>
              <a:rPr lang="en-US" dirty="0"/>
              <a:t>Grid</a:t>
            </a:r>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2290197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a:t>Scalable Distributed Computing</a:t>
            </a:r>
          </a:p>
        </p:txBody>
      </p:sp>
      <p:sp>
        <p:nvSpPr>
          <p:cNvPr id="4" name="Footer Placeholder 3"/>
          <p:cNvSpPr>
            <a:spLocks noGrp="1"/>
          </p:cNvSpPr>
          <p:nvPr>
            <p:ph type="ftr" sz="quarter" idx="11"/>
          </p:nvPr>
        </p:nvSpPr>
        <p:spPr/>
        <p:txBody>
          <a:bodyPr/>
          <a:lstStyle/>
          <a:p>
            <a:r>
              <a:rPr lang="en-US"/>
              <a:t>SCOPE, VITCC</a:t>
            </a:r>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8153400"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612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Grid Computing</a:t>
            </a:r>
          </a:p>
        </p:txBody>
      </p:sp>
      <p:sp>
        <p:nvSpPr>
          <p:cNvPr id="3" name="Content Placeholder 2"/>
          <p:cNvSpPr>
            <a:spLocks noGrp="1"/>
          </p:cNvSpPr>
          <p:nvPr>
            <p:ph idx="1"/>
          </p:nvPr>
        </p:nvSpPr>
        <p:spPr/>
        <p:txBody>
          <a:bodyPr/>
          <a:lstStyle/>
          <a:p>
            <a:r>
              <a:rPr lang="en-IN" dirty="0"/>
              <a:t>Collection of distributed (heterogeneous) resources </a:t>
            </a:r>
          </a:p>
          <a:p>
            <a:endParaRPr lang="en-IN" dirty="0"/>
          </a:p>
          <a:p>
            <a:r>
              <a:rPr lang="en-IN" dirty="0"/>
              <a:t>To execute large scale applications </a:t>
            </a:r>
          </a:p>
        </p:txBody>
      </p:sp>
    </p:spTree>
    <p:extLst>
      <p:ext uri="{BB962C8B-B14F-4D97-AF65-F5344CB8AC3E}">
        <p14:creationId xmlns:p14="http://schemas.microsoft.com/office/powerpoint/2010/main" val="415716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sp>
        <p:nvSpPr>
          <p:cNvPr id="3" name="Content Placeholder 2"/>
          <p:cNvSpPr>
            <a:spLocks noGrp="1"/>
          </p:cNvSpPr>
          <p:nvPr>
            <p:ph idx="1"/>
          </p:nvPr>
        </p:nvSpPr>
        <p:spPr/>
        <p:txBody>
          <a:bodyPr/>
          <a:lstStyle/>
          <a:p>
            <a:r>
              <a:rPr lang="en-IN" dirty="0"/>
              <a:t>Computational Grid also called meta computer</a:t>
            </a:r>
          </a:p>
          <a:p>
            <a:endParaRPr lang="en-IN" dirty="0"/>
          </a:p>
          <a:p>
            <a:r>
              <a:rPr lang="en-IN" dirty="0"/>
              <a:t>Computational grid  comes from an analogy with the electric power grid</a:t>
            </a:r>
          </a:p>
          <a:p>
            <a:pPr lvl="1"/>
            <a:r>
              <a:rPr lang="en-IN" dirty="0"/>
              <a:t>Electric power is ubiquitous</a:t>
            </a:r>
          </a:p>
          <a:p>
            <a:endParaRPr lang="en-IN" dirty="0"/>
          </a:p>
          <a:p>
            <a:endParaRPr lang="en-IN" dirty="0"/>
          </a:p>
        </p:txBody>
      </p:sp>
    </p:spTree>
    <p:extLst>
      <p:ext uri="{BB962C8B-B14F-4D97-AF65-F5344CB8AC3E}">
        <p14:creationId xmlns:p14="http://schemas.microsoft.com/office/powerpoint/2010/main" val="177313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Grid Computing</a:t>
            </a:r>
          </a:p>
        </p:txBody>
      </p:sp>
      <p:sp>
        <p:nvSpPr>
          <p:cNvPr id="3" name="Content Placeholder 2"/>
          <p:cNvSpPr>
            <a:spLocks noGrp="1"/>
          </p:cNvSpPr>
          <p:nvPr>
            <p:ph idx="1"/>
          </p:nvPr>
        </p:nvSpPr>
        <p:spPr/>
        <p:txBody>
          <a:bodyPr>
            <a:normAutofit lnSpcReduction="10000"/>
          </a:bodyPr>
          <a:lstStyle/>
          <a:p>
            <a:r>
              <a:rPr lang="en-IN" dirty="0"/>
              <a:t>Early 90’s gigabit </a:t>
            </a:r>
            <a:r>
              <a:rPr lang="en-IN" dirty="0" err="1"/>
              <a:t>testbed</a:t>
            </a:r>
            <a:r>
              <a:rPr lang="en-IN" dirty="0"/>
              <a:t> program was developed</a:t>
            </a:r>
          </a:p>
          <a:p>
            <a:pPr lvl="1"/>
            <a:r>
              <a:rPr lang="en-IN" dirty="0"/>
              <a:t>Joint venture by NSF, DARPA, CNRI</a:t>
            </a:r>
          </a:p>
          <a:p>
            <a:r>
              <a:rPr lang="en-IN" dirty="0"/>
              <a:t>Goal : To investigate potential architecture for a gigabit/sec network </a:t>
            </a:r>
            <a:r>
              <a:rPr lang="en-IN" dirty="0" err="1"/>
              <a:t>testbed</a:t>
            </a:r>
            <a:r>
              <a:rPr lang="en-IN" dirty="0"/>
              <a:t> and to explore usefulness for end-users</a:t>
            </a:r>
          </a:p>
          <a:p>
            <a:r>
              <a:rPr lang="en-IN" dirty="0"/>
              <a:t>5 </a:t>
            </a:r>
            <a:r>
              <a:rPr lang="en-IN" dirty="0" err="1"/>
              <a:t>Testbeds</a:t>
            </a:r>
            <a:r>
              <a:rPr lang="en-IN" dirty="0"/>
              <a:t> :  CASA (southwest), MAGIC and BLANCA (Midwest), AURORA and NECTAR (northeast), VISTANET (southeast)</a:t>
            </a:r>
          </a:p>
          <a:p>
            <a:endParaRPr lang="en-IN" dirty="0"/>
          </a:p>
        </p:txBody>
      </p:sp>
    </p:spTree>
    <p:extLst>
      <p:ext uri="{BB962C8B-B14F-4D97-AF65-F5344CB8AC3E}">
        <p14:creationId xmlns:p14="http://schemas.microsoft.com/office/powerpoint/2010/main" val="2161234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US" sz="3200"/>
              <a:t>GRID Computing</a:t>
            </a:r>
          </a:p>
        </p:txBody>
      </p:sp>
      <p:sp>
        <p:nvSpPr>
          <p:cNvPr id="35843" name="Rectangle 3"/>
          <p:cNvSpPr>
            <a:spLocks noGrp="1" noRot="1" noChangeArrowheads="1"/>
          </p:cNvSpPr>
          <p:nvPr>
            <p:ph type="body" idx="1"/>
          </p:nvPr>
        </p:nvSpPr>
        <p:spPr/>
        <p:txBody>
          <a:bodyPr/>
          <a:lstStyle/>
          <a:p>
            <a:pPr>
              <a:lnSpc>
                <a:spcPct val="90000"/>
              </a:lnSpc>
            </a:pPr>
            <a:r>
              <a:rPr lang="en-US" sz="2400"/>
              <a:t>Grids are about large-scale resource sharing. </a:t>
            </a:r>
          </a:p>
          <a:p>
            <a:pPr lvl="1">
              <a:lnSpc>
                <a:spcPct val="90000"/>
              </a:lnSpc>
            </a:pPr>
            <a:r>
              <a:rPr lang="en-US" sz="2000" i="1"/>
              <a:t>Spanning administrative boundaries.</a:t>
            </a:r>
          </a:p>
          <a:p>
            <a:pPr lvl="2">
              <a:lnSpc>
                <a:spcPct val="90000"/>
              </a:lnSpc>
            </a:pPr>
            <a:r>
              <a:rPr lang="en-US" sz="1800"/>
              <a:t>Central processors, storage, network bandwidth, databases, applications, sensors and so on</a:t>
            </a:r>
            <a:endParaRPr lang="en-US" sz="1800" i="1"/>
          </a:p>
          <a:p>
            <a:pPr>
              <a:lnSpc>
                <a:spcPct val="90000"/>
              </a:lnSpc>
            </a:pPr>
            <a:r>
              <a:rPr lang="en-US" sz="2400"/>
              <a:t>Problem solving in dynamic, </a:t>
            </a:r>
            <a:r>
              <a:rPr lang="en-US" sz="2400" i="1"/>
              <a:t>multi-institutional environment. </a:t>
            </a:r>
          </a:p>
          <a:p>
            <a:pPr>
              <a:lnSpc>
                <a:spcPct val="90000"/>
              </a:lnSpc>
            </a:pPr>
            <a:r>
              <a:rPr lang="en-US" sz="2000"/>
              <a:t>Organizing </a:t>
            </a:r>
            <a:r>
              <a:rPr lang="en-US" sz="2000" i="1"/>
              <a:t>geographically distributed</a:t>
            </a:r>
            <a:r>
              <a:rPr lang="en-US" sz="2000"/>
              <a:t> computing resources</a:t>
            </a:r>
          </a:p>
          <a:p>
            <a:pPr lvl="1">
              <a:lnSpc>
                <a:spcPct val="90000"/>
              </a:lnSpc>
            </a:pPr>
            <a:r>
              <a:rPr lang="en-US" sz="2000"/>
              <a:t>So that they can be flexibly and dynamically allocated and accessed</a:t>
            </a:r>
          </a:p>
          <a:p>
            <a:pPr>
              <a:lnSpc>
                <a:spcPct val="90000"/>
              </a:lnSpc>
              <a:buFont typeface="Wingdings" pitchFamily="2" charset="2"/>
              <a:buNone/>
            </a:pPr>
            <a:r>
              <a:rPr lang="en-US" sz="2000"/>
              <a:t>	</a:t>
            </a:r>
          </a:p>
          <a:p>
            <a:pPr>
              <a:lnSpc>
                <a:spcPct val="90000"/>
              </a:lnSpc>
            </a:pPr>
            <a:r>
              <a:rPr lang="en-US" sz="2400"/>
              <a:t>Providing such capabilities, where Sharing is highly controlled, clear definitions of exactly what is shared, who is allowed to share, and the conditions under which sharing occurs. </a:t>
            </a:r>
          </a:p>
          <a:p>
            <a:pPr lvl="1">
              <a:lnSpc>
                <a:spcPct val="90000"/>
              </a:lnSpc>
            </a:pPr>
            <a:endParaRPr lang="en-US" sz="2400"/>
          </a:p>
          <a:p>
            <a:pPr>
              <a:lnSpc>
                <a:spcPct val="90000"/>
              </a:lnSpc>
            </a:pPr>
            <a:endParaRPr lang="en-US" sz="2800"/>
          </a:p>
          <a:p>
            <a:pPr lvl="1">
              <a:lnSpc>
                <a:spcPct val="90000"/>
              </a:lnSpc>
            </a:pPr>
            <a:endParaRPr lang="en-US" sz="2400"/>
          </a:p>
          <a:p>
            <a:pPr lvl="1">
              <a:lnSpc>
                <a:spcPct val="90000"/>
              </a:lnSpc>
            </a:pPr>
            <a:endParaRPr lang="en-US" sz="2400"/>
          </a:p>
          <a:p>
            <a:pPr lvl="1">
              <a:lnSpc>
                <a:spcPct val="90000"/>
              </a:lnSpc>
            </a:pPr>
            <a:endParaRPr lang="en-US" sz="2400"/>
          </a:p>
        </p:txBody>
      </p:sp>
    </p:spTree>
    <p:extLst>
      <p:ext uri="{BB962C8B-B14F-4D97-AF65-F5344CB8AC3E}">
        <p14:creationId xmlns:p14="http://schemas.microsoft.com/office/powerpoint/2010/main" val="473940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a:t>Elements of Grid Computing</a:t>
            </a:r>
          </a:p>
        </p:txBody>
      </p:sp>
      <p:sp>
        <p:nvSpPr>
          <p:cNvPr id="32771" name="Rectangle 3"/>
          <p:cNvSpPr>
            <a:spLocks noGrp="1" noRot="1" noChangeArrowheads="1"/>
          </p:cNvSpPr>
          <p:nvPr>
            <p:ph type="body" idx="1"/>
          </p:nvPr>
        </p:nvSpPr>
        <p:spPr>
          <a:xfrm>
            <a:off x="762000" y="2286000"/>
            <a:ext cx="8077200" cy="4343400"/>
          </a:xfrm>
        </p:spPr>
        <p:txBody>
          <a:bodyPr/>
          <a:lstStyle/>
          <a:p>
            <a:r>
              <a:rPr lang="en-US" sz="2000"/>
              <a:t>Resource sharing</a:t>
            </a:r>
          </a:p>
          <a:p>
            <a:pPr lvl="1"/>
            <a:r>
              <a:rPr lang="en-US" sz="2000"/>
              <a:t>Computers, data, storage, sensors, networks, …</a:t>
            </a:r>
          </a:p>
          <a:p>
            <a:pPr lvl="1"/>
            <a:r>
              <a:rPr lang="en-US" sz="2000"/>
              <a:t>Sharing always conditional: issues of trust, policy, negotiation, payment, …</a:t>
            </a:r>
          </a:p>
          <a:p>
            <a:r>
              <a:rPr lang="en-US" sz="2000"/>
              <a:t>Coordinated problem solving</a:t>
            </a:r>
          </a:p>
          <a:p>
            <a:pPr lvl="1"/>
            <a:r>
              <a:rPr lang="en-US" sz="2000"/>
              <a:t>Beyond client-server: distributed data analysis, computation, collaboration, …</a:t>
            </a:r>
          </a:p>
          <a:p>
            <a:r>
              <a:rPr lang="en-US" sz="2000"/>
              <a:t>Dynamic, multi-institutional </a:t>
            </a:r>
            <a:r>
              <a:rPr lang="en-US" sz="2000" i="1"/>
              <a:t>virtual organizations</a:t>
            </a:r>
          </a:p>
          <a:p>
            <a:pPr lvl="1"/>
            <a:r>
              <a:rPr lang="en-US" sz="2000"/>
              <a:t>Community overlays on classic org structures</a:t>
            </a:r>
          </a:p>
          <a:p>
            <a:pPr lvl="1"/>
            <a:r>
              <a:rPr lang="en-US" sz="2000"/>
              <a:t>Large or small, static or dynamic</a:t>
            </a:r>
          </a:p>
        </p:txBody>
      </p:sp>
    </p:spTree>
    <p:extLst>
      <p:ext uri="{BB962C8B-B14F-4D97-AF65-F5344CB8AC3E}">
        <p14:creationId xmlns:p14="http://schemas.microsoft.com/office/powerpoint/2010/main" val="299016488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a:t>Virtual Organizations</a:t>
            </a:r>
          </a:p>
        </p:txBody>
      </p:sp>
      <p:sp>
        <p:nvSpPr>
          <p:cNvPr id="33795" name="Rectangle 3"/>
          <p:cNvSpPr>
            <a:spLocks noGrp="1" noRot="1" noChangeArrowheads="1"/>
          </p:cNvSpPr>
          <p:nvPr>
            <p:ph type="body" idx="1"/>
          </p:nvPr>
        </p:nvSpPr>
        <p:spPr/>
        <p:txBody>
          <a:bodyPr/>
          <a:lstStyle/>
          <a:p>
            <a:pPr>
              <a:lnSpc>
                <a:spcPct val="80000"/>
              </a:lnSpc>
            </a:pPr>
            <a:r>
              <a:rPr lang="en-US" sz="2400"/>
              <a:t>A set of individuals and/or institutions defined by a set of sharing rules</a:t>
            </a:r>
          </a:p>
          <a:p>
            <a:pPr>
              <a:lnSpc>
                <a:spcPct val="80000"/>
              </a:lnSpc>
            </a:pPr>
            <a:r>
              <a:rPr lang="en-US" sz="2400"/>
              <a:t>The sharing is highly controlled, with resource providers and consumers defining clearly and carefully just what is shared</a:t>
            </a:r>
          </a:p>
          <a:p>
            <a:pPr>
              <a:lnSpc>
                <a:spcPct val="80000"/>
              </a:lnSpc>
              <a:buFont typeface="Wingdings" pitchFamily="2" charset="2"/>
              <a:buNone/>
            </a:pPr>
            <a:r>
              <a:rPr lang="en-US" sz="2400"/>
              <a:t>An example:  the set of application service providers, storage service providers, cycle providers and consultants engaged by a car manufacturer to plan for a new factory</a:t>
            </a:r>
          </a:p>
          <a:p>
            <a:pPr>
              <a:lnSpc>
                <a:spcPct val="80000"/>
              </a:lnSpc>
              <a:buFont typeface="Wingdings" pitchFamily="2" charset="2"/>
              <a:buNone/>
            </a:pPr>
            <a:r>
              <a:rPr lang="en-US" sz="2400"/>
              <a:t>Another example: industrial consortium building a new aircraft</a:t>
            </a:r>
          </a:p>
        </p:txBody>
      </p:sp>
    </p:spTree>
    <p:extLst>
      <p:ext uri="{BB962C8B-B14F-4D97-AF65-F5344CB8AC3E}">
        <p14:creationId xmlns:p14="http://schemas.microsoft.com/office/powerpoint/2010/main" val="2786020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z="3200"/>
              <a:t>More Formal Definition of Grids</a:t>
            </a:r>
          </a:p>
        </p:txBody>
      </p:sp>
      <p:sp>
        <p:nvSpPr>
          <p:cNvPr id="38915" name="Rectangle 3"/>
          <p:cNvSpPr>
            <a:spLocks noGrp="1" noRot="1" noChangeArrowheads="1"/>
          </p:cNvSpPr>
          <p:nvPr>
            <p:ph type="body" idx="1"/>
          </p:nvPr>
        </p:nvSpPr>
        <p:spPr/>
        <p:txBody>
          <a:bodyPr/>
          <a:lstStyle/>
          <a:p>
            <a:r>
              <a:rPr lang="en-US" sz="2400"/>
              <a:t>A grid is a system that:</a:t>
            </a:r>
          </a:p>
          <a:p>
            <a:pPr lvl="1"/>
            <a:r>
              <a:rPr lang="en-US" sz="2000"/>
              <a:t>Coordinates resource sharing in a de-centralized manner (i.e., different VOs).</a:t>
            </a:r>
          </a:p>
          <a:p>
            <a:pPr lvl="1"/>
            <a:r>
              <a:rPr lang="en-US" sz="2000"/>
              <a:t>Uses standard, open, general purpose protocols and interfaces.</a:t>
            </a:r>
          </a:p>
          <a:p>
            <a:pPr lvl="1"/>
            <a:r>
              <a:rPr lang="en-US" sz="2000"/>
              <a:t>Delivers non-trivial qualities of service.</a:t>
            </a:r>
          </a:p>
          <a:p>
            <a:pPr lvl="2"/>
            <a:r>
              <a:rPr lang="en-US" sz="1800"/>
              <a:t>Guaranteed bandwidth for application.</a:t>
            </a:r>
          </a:p>
          <a:p>
            <a:pPr lvl="2"/>
            <a:r>
              <a:rPr lang="en-US" sz="1800"/>
              <a:t>Guaranteed CPU cycles.</a:t>
            </a:r>
          </a:p>
          <a:p>
            <a:pPr lvl="2"/>
            <a:r>
              <a:rPr lang="en-US" sz="1800"/>
              <a:t>Guaranteed latency.</a:t>
            </a:r>
          </a:p>
        </p:txBody>
      </p:sp>
    </p:spTree>
    <p:extLst>
      <p:ext uri="{BB962C8B-B14F-4D97-AF65-F5344CB8AC3E}">
        <p14:creationId xmlns:p14="http://schemas.microsoft.com/office/powerpoint/2010/main" val="1156131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altLang="en-US"/>
              <a:t>Computational Grid Applications</a:t>
            </a:r>
          </a:p>
        </p:txBody>
      </p:sp>
      <p:sp>
        <p:nvSpPr>
          <p:cNvPr id="40963" name="Rectangle 3"/>
          <p:cNvSpPr>
            <a:spLocks noGrp="1" noRot="1" noChangeArrowheads="1"/>
          </p:cNvSpPr>
          <p:nvPr>
            <p:ph type="body" idx="1"/>
          </p:nvPr>
        </p:nvSpPr>
        <p:spPr>
          <a:xfrm>
            <a:off x="301625" y="2006600"/>
            <a:ext cx="8540750" cy="4092575"/>
          </a:xfrm>
        </p:spPr>
        <p:txBody>
          <a:bodyPr/>
          <a:lstStyle/>
          <a:p>
            <a:r>
              <a:rPr lang="en-US" altLang="en-US"/>
              <a:t>Biomedical research</a:t>
            </a:r>
          </a:p>
          <a:p>
            <a:r>
              <a:rPr lang="en-US" altLang="en-US"/>
              <a:t>Industrial research</a:t>
            </a:r>
          </a:p>
          <a:p>
            <a:r>
              <a:rPr lang="en-US" altLang="en-US"/>
              <a:t>Engineering research</a:t>
            </a:r>
          </a:p>
          <a:p>
            <a:r>
              <a:rPr lang="en-US" altLang="en-US"/>
              <a:t>Studies in Physics and Chemistry</a:t>
            </a:r>
          </a:p>
        </p:txBody>
      </p:sp>
    </p:spTree>
    <p:extLst>
      <p:ext uri="{BB962C8B-B14F-4D97-AF65-F5344CB8AC3E}">
        <p14:creationId xmlns:p14="http://schemas.microsoft.com/office/powerpoint/2010/main" val="3247284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685800" y="381000"/>
            <a:ext cx="7772400" cy="1143000"/>
          </a:xfrm>
        </p:spPr>
        <p:txBody>
          <a:bodyPr/>
          <a:lstStyle/>
          <a:p>
            <a:r>
              <a:rPr lang="en-US" altLang="en-US" sz="2800"/>
              <a:t>TeraGrid is an Important Project developed by the National Science Foundation (NSF).</a:t>
            </a:r>
          </a:p>
        </p:txBody>
      </p:sp>
      <p:pic>
        <p:nvPicPr>
          <p:cNvPr id="97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39200" cy="4716463"/>
          </a:xfrm>
          <a:prstGeom prst="rect">
            <a:avLst/>
          </a:prstGeom>
          <a:noFill/>
          <a:extLst>
            <a:ext uri="{909E8E84-426E-40DD-AFC4-6F175D3DCCD1}">
              <a14:hiddenFill xmlns:a14="http://schemas.microsoft.com/office/drawing/2010/main">
                <a:solidFill>
                  <a:srgbClr val="FFFFFF"/>
                </a:solidFill>
              </a14:hiddenFill>
            </a:ext>
          </a:extLst>
        </p:spPr>
      </p:pic>
      <p:sp>
        <p:nvSpPr>
          <p:cNvPr id="97284" name="Text Box 4"/>
          <p:cNvSpPr txBox="1">
            <a:spLocks noChangeArrowheads="1"/>
          </p:cNvSpPr>
          <p:nvPr/>
        </p:nvSpPr>
        <p:spPr bwMode="auto">
          <a:xfrm>
            <a:off x="1219200" y="6324600"/>
            <a:ext cx="37338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00">
                <a:latin typeface="Tahoma" pitchFamily="34" charset="0"/>
              </a:rPr>
              <a:t>Slide obtained from B. Wilkinson, </a:t>
            </a:r>
            <a:r>
              <a:rPr lang="en-US" altLang="en-US" sz="800">
                <a:latin typeface="Tahoma" pitchFamily="34" charset="0"/>
                <a:hlinkClick r:id="rId3"/>
              </a:rPr>
              <a:t>http://sol.cs.wcu.edu/~abw/CS493F04/</a:t>
            </a:r>
            <a:r>
              <a:rPr lang="en-US" altLang="en-US" sz="800">
                <a:latin typeface="Tahoma" pitchFamily="34" charset="0"/>
              </a:rPr>
              <a:t>  </a:t>
            </a:r>
          </a:p>
          <a:p>
            <a:pPr>
              <a:spcBef>
                <a:spcPct val="50000"/>
              </a:spcBef>
            </a:pPr>
            <a:endParaRPr lang="en-US" sz="800">
              <a:latin typeface="Tahoma" pitchFamily="34" charset="0"/>
            </a:endParaRPr>
          </a:p>
        </p:txBody>
      </p:sp>
    </p:spTree>
    <p:extLst>
      <p:ext uri="{BB962C8B-B14F-4D97-AF65-F5344CB8AC3E}">
        <p14:creationId xmlns:p14="http://schemas.microsoft.com/office/powerpoint/2010/main" val="315546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Distributed Web Based System?</a:t>
            </a:r>
          </a:p>
        </p:txBody>
      </p:sp>
      <p:sp>
        <p:nvSpPr>
          <p:cNvPr id="3" name="Content Placeholder 2"/>
          <p:cNvSpPr>
            <a:spLocks noGrp="1"/>
          </p:cNvSpPr>
          <p:nvPr>
            <p:ph idx="1"/>
          </p:nvPr>
        </p:nvSpPr>
        <p:spPr/>
        <p:txBody>
          <a:bodyPr/>
          <a:lstStyle/>
          <a:p>
            <a:r>
              <a:rPr lang="en-US" dirty="0"/>
              <a:t>The Web </a:t>
            </a:r>
            <a:r>
              <a:rPr lang="en-US" dirty="0">
                <a:sym typeface="Wingdings" panose="05000000000000000000" pitchFamily="2" charset="2"/>
              </a:rPr>
              <a:t> Distributed Web Based</a:t>
            </a:r>
          </a:p>
          <a:p>
            <a:endParaRPr lang="en-US" dirty="0">
              <a:sym typeface="Wingdings" panose="05000000000000000000" pitchFamily="2" charset="2"/>
            </a:endParaRPr>
          </a:p>
          <a:p>
            <a:r>
              <a:rPr lang="en-US" dirty="0">
                <a:sym typeface="Wingdings" panose="05000000000000000000" pitchFamily="2" charset="2"/>
              </a:rPr>
              <a:t>Fundamentally similar to Distributed Systems</a:t>
            </a:r>
          </a:p>
          <a:p>
            <a:endParaRPr lang="en-US" dirty="0">
              <a:sym typeface="Wingdings" panose="05000000000000000000" pitchFamily="2" charset="2"/>
            </a:endParaRPr>
          </a:p>
          <a:p>
            <a:r>
              <a:rPr lang="en-US" dirty="0">
                <a:sym typeface="Wingdings" panose="05000000000000000000" pitchFamily="2" charset="2"/>
              </a:rPr>
              <a:t>Millions of servers</a:t>
            </a:r>
          </a:p>
          <a:p>
            <a:endParaRPr lang="en-US" dirty="0">
              <a:sym typeface="Wingdings" panose="05000000000000000000" pitchFamily="2" charset="2"/>
            </a:endParaRPr>
          </a:p>
          <a:p>
            <a:r>
              <a:rPr lang="en-US" dirty="0">
                <a:sym typeface="Wingdings" panose="05000000000000000000" pitchFamily="2" charset="2"/>
              </a:rPr>
              <a:t>Each server hosting thousands of documents</a:t>
            </a:r>
          </a:p>
          <a:p>
            <a:endParaRPr lang="en-US" dirty="0">
              <a:sym typeface="Wingdings" panose="05000000000000000000" pitchFamily="2" charset="2"/>
            </a:endParaRPr>
          </a:p>
          <a:p>
            <a:endParaRPr lang="en-US" dirty="0"/>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1774249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teragi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963613"/>
            <a:ext cx="8915400" cy="5327650"/>
          </a:xfrm>
          <a:prstGeom prst="rect">
            <a:avLst/>
          </a:prstGeom>
          <a:noFill/>
          <a:extLst>
            <a:ext uri="{909E8E84-426E-40DD-AFC4-6F175D3DCCD1}">
              <a14:hiddenFill xmlns:a14="http://schemas.microsoft.com/office/drawing/2010/main">
                <a:solidFill>
                  <a:srgbClr val="FFFFFF"/>
                </a:solidFill>
              </a14:hiddenFill>
            </a:ext>
          </a:extLst>
        </p:spPr>
      </p:pic>
      <p:sp>
        <p:nvSpPr>
          <p:cNvPr id="98307" name="Rectangle 3"/>
          <p:cNvSpPr>
            <a:spLocks noChangeArrowheads="1"/>
          </p:cNvSpPr>
          <p:nvPr/>
        </p:nvSpPr>
        <p:spPr bwMode="auto">
          <a:xfrm>
            <a:off x="685800" y="-87313"/>
            <a:ext cx="7772400" cy="114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en-US" sz="4400">
                <a:solidFill>
                  <a:schemeClr val="tx2"/>
                </a:solidFill>
                <a:effectLst>
                  <a:outerShdw blurRad="38100" dist="38100" dir="2700000" algn="tl">
                    <a:srgbClr val="000000"/>
                  </a:outerShdw>
                </a:effectLst>
              </a:rPr>
              <a:t>TeraGrid</a:t>
            </a:r>
          </a:p>
        </p:txBody>
      </p:sp>
      <p:sp>
        <p:nvSpPr>
          <p:cNvPr id="98308" name="Rectangle 4"/>
          <p:cNvSpPr>
            <a:spLocks noChangeArrowheads="1"/>
          </p:cNvSpPr>
          <p:nvPr/>
        </p:nvSpPr>
        <p:spPr bwMode="auto">
          <a:xfrm>
            <a:off x="762000" y="6450013"/>
            <a:ext cx="34782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latin typeface="Tahoma" pitchFamily="34" charset="0"/>
              </a:rPr>
              <a:t>Slide obtained from B. Wilkinson, </a:t>
            </a:r>
            <a:r>
              <a:rPr lang="en-US" altLang="en-US" sz="800">
                <a:latin typeface="Tahoma" pitchFamily="34" charset="0"/>
                <a:hlinkClick r:id="rId3"/>
              </a:rPr>
              <a:t>http://sol.cs.wcu.edu/~abw/CS493F04/</a:t>
            </a:r>
            <a:endParaRPr lang="en-US" sz="800">
              <a:latin typeface="Tahoma" pitchFamily="34" charset="0"/>
            </a:endParaRPr>
          </a:p>
        </p:txBody>
      </p:sp>
    </p:spTree>
    <p:extLst>
      <p:ext uri="{BB962C8B-B14F-4D97-AF65-F5344CB8AC3E}">
        <p14:creationId xmlns:p14="http://schemas.microsoft.com/office/powerpoint/2010/main" val="371450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xfrm>
            <a:off x="685800" y="0"/>
            <a:ext cx="7772400" cy="1143000"/>
          </a:xfrm>
        </p:spPr>
        <p:txBody>
          <a:bodyPr/>
          <a:lstStyle/>
          <a:p>
            <a:r>
              <a:rPr lang="en-US" altLang="en-US"/>
              <a:t>UK e-Science Grid</a:t>
            </a:r>
          </a:p>
        </p:txBody>
      </p:sp>
      <p:pic>
        <p:nvPicPr>
          <p:cNvPr id="99331" name="Picture 3" descr="eScGr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66800"/>
            <a:ext cx="6096000" cy="5197475"/>
          </a:xfrm>
          <a:prstGeom prst="rect">
            <a:avLst/>
          </a:prstGeom>
          <a:noFill/>
          <a:extLst>
            <a:ext uri="{909E8E84-426E-40DD-AFC4-6F175D3DCCD1}">
              <a14:hiddenFill xmlns:a14="http://schemas.microsoft.com/office/drawing/2010/main">
                <a:solidFill>
                  <a:srgbClr val="FFFFFF"/>
                </a:solidFill>
              </a14:hiddenFill>
            </a:ext>
          </a:extLst>
        </p:spPr>
      </p:pic>
      <p:sp>
        <p:nvSpPr>
          <p:cNvPr id="99332" name="Rectangle 4"/>
          <p:cNvSpPr>
            <a:spLocks noChangeArrowheads="1"/>
          </p:cNvSpPr>
          <p:nvPr/>
        </p:nvSpPr>
        <p:spPr bwMode="auto">
          <a:xfrm>
            <a:off x="2895600" y="6477000"/>
            <a:ext cx="34782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latin typeface="Tahoma" pitchFamily="34" charset="0"/>
              </a:rPr>
              <a:t>Slide obtained from B. Wilkinson, </a:t>
            </a:r>
            <a:r>
              <a:rPr lang="en-US" altLang="en-US" sz="800">
                <a:latin typeface="Tahoma" pitchFamily="34" charset="0"/>
                <a:hlinkClick r:id="rId3"/>
              </a:rPr>
              <a:t>http://sol.cs.wcu.edu/~abw/CS493F04/</a:t>
            </a:r>
            <a:endParaRPr lang="en-US" sz="800">
              <a:latin typeface="Tahoma" pitchFamily="34" charset="0"/>
            </a:endParaRPr>
          </a:p>
        </p:txBody>
      </p:sp>
    </p:spTree>
    <p:extLst>
      <p:ext uri="{BB962C8B-B14F-4D97-AF65-F5344CB8AC3E}">
        <p14:creationId xmlns:p14="http://schemas.microsoft.com/office/powerpoint/2010/main" val="3066009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r>
              <a:rPr lang="en-US" sz="3200" dirty="0"/>
              <a:t>Virtual Organization</a:t>
            </a:r>
          </a:p>
        </p:txBody>
      </p:sp>
      <p:sp>
        <p:nvSpPr>
          <p:cNvPr id="108547" name="Rectangle 3"/>
          <p:cNvSpPr>
            <a:spLocks noGrp="1" noRot="1" noChangeArrowheads="1"/>
          </p:cNvSpPr>
          <p:nvPr>
            <p:ph type="body" idx="1"/>
          </p:nvPr>
        </p:nvSpPr>
        <p:spPr/>
        <p:txBody>
          <a:bodyPr/>
          <a:lstStyle/>
          <a:p>
            <a:r>
              <a:rPr lang="en-US" sz="2400" dirty="0"/>
              <a:t>The members of this class represent a VO within the university.</a:t>
            </a:r>
          </a:p>
          <a:p>
            <a:r>
              <a:rPr lang="en-US" sz="2400" dirty="0"/>
              <a:t>The resources of the VO include:</a:t>
            </a:r>
          </a:p>
          <a:p>
            <a:pPr lvl="1"/>
            <a:r>
              <a:rPr lang="en-US" sz="2000" dirty="0"/>
              <a:t>The laptops, workstations, and printers belonging to the individuals of the VO</a:t>
            </a:r>
          </a:p>
          <a:p>
            <a:pPr lvl="1"/>
            <a:r>
              <a:rPr lang="en-US" sz="2000" dirty="0"/>
              <a:t>Does this bring up any issues worth concerning yourself about?</a:t>
            </a:r>
          </a:p>
          <a:p>
            <a:endParaRPr lang="en-US" sz="2400" dirty="0"/>
          </a:p>
        </p:txBody>
      </p:sp>
    </p:spTree>
    <p:extLst>
      <p:ext uri="{BB962C8B-B14F-4D97-AF65-F5344CB8AC3E}">
        <p14:creationId xmlns:p14="http://schemas.microsoft.com/office/powerpoint/2010/main" val="390848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p:txBody>
          <a:bodyPr/>
          <a:lstStyle/>
          <a:p>
            <a:r>
              <a:rPr lang="en-US" dirty="0"/>
              <a:t>Problems with Virtual Organization</a:t>
            </a:r>
          </a:p>
        </p:txBody>
      </p:sp>
      <p:sp>
        <p:nvSpPr>
          <p:cNvPr id="109571" name="Rectangle 3"/>
          <p:cNvSpPr>
            <a:spLocks noGrp="1" noRot="1" noChangeArrowheads="1"/>
          </p:cNvSpPr>
          <p:nvPr>
            <p:ph type="body" idx="1"/>
          </p:nvPr>
        </p:nvSpPr>
        <p:spPr/>
        <p:txBody>
          <a:bodyPr>
            <a:normAutofit/>
          </a:bodyPr>
          <a:lstStyle/>
          <a:p>
            <a:r>
              <a:rPr lang="en-US" sz="2400" dirty="0"/>
              <a:t>Want to tightly control who may use these resources and how they may be used – Need for security</a:t>
            </a:r>
          </a:p>
          <a:p>
            <a:endParaRPr lang="en-US" sz="2400" dirty="0"/>
          </a:p>
          <a:p>
            <a:r>
              <a:rPr lang="en-US" sz="2400" dirty="0"/>
              <a:t>Security:</a:t>
            </a:r>
          </a:p>
          <a:p>
            <a:pPr lvl="1"/>
            <a:r>
              <a:rPr lang="en-US" sz="2000" dirty="0"/>
              <a:t>Want to tightly control who may use these resources and how they may be used.</a:t>
            </a:r>
          </a:p>
          <a:p>
            <a:pPr lvl="1"/>
            <a:r>
              <a:rPr lang="en-US" sz="2000" dirty="0"/>
              <a:t>How about A and B wanting to use your printer at the same time (which happens to be 8:30 AM). Is this a problem?</a:t>
            </a:r>
          </a:p>
          <a:p>
            <a:pPr lvl="1"/>
            <a:endParaRPr lang="en-US" sz="2000" dirty="0"/>
          </a:p>
          <a:p>
            <a:endParaRPr lang="en-US" sz="2400" dirty="0"/>
          </a:p>
        </p:txBody>
      </p:sp>
    </p:spTree>
    <p:extLst>
      <p:ext uri="{BB962C8B-B14F-4D97-AF65-F5344CB8AC3E}">
        <p14:creationId xmlns:p14="http://schemas.microsoft.com/office/powerpoint/2010/main" val="2067147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p:txBody>
          <a:bodyPr/>
          <a:lstStyle/>
          <a:p>
            <a:r>
              <a:rPr lang="en-US" dirty="0"/>
              <a:t>Solutions for sharing resources</a:t>
            </a:r>
          </a:p>
        </p:txBody>
      </p:sp>
      <p:sp>
        <p:nvSpPr>
          <p:cNvPr id="111619" name="Rectangle 3"/>
          <p:cNvSpPr>
            <a:spLocks noGrp="1" noRot="1" noChangeArrowheads="1"/>
          </p:cNvSpPr>
          <p:nvPr>
            <p:ph type="body" idx="1"/>
          </p:nvPr>
        </p:nvSpPr>
        <p:spPr/>
        <p:txBody>
          <a:bodyPr/>
          <a:lstStyle/>
          <a:p>
            <a:r>
              <a:rPr lang="en-US" sz="2400" dirty="0"/>
              <a:t>What if X forgot Y’s IP address and cannot gain access to his laptop? How could this be addressed (assuming you want it addressed)?</a:t>
            </a:r>
          </a:p>
          <a:p>
            <a:pPr lvl="1"/>
            <a:r>
              <a:rPr lang="en-US" sz="2000" dirty="0"/>
              <a:t>You could provide an </a:t>
            </a:r>
            <a:r>
              <a:rPr lang="en-US" sz="2000" i="1" dirty="0">
                <a:solidFill>
                  <a:schemeClr val="accent2"/>
                </a:solidFill>
              </a:rPr>
              <a:t>information service</a:t>
            </a:r>
            <a:r>
              <a:rPr lang="en-US" sz="2000" dirty="0"/>
              <a:t> that could tell X how to find the laptop.</a:t>
            </a:r>
          </a:p>
          <a:p>
            <a:r>
              <a:rPr lang="en-US" sz="2400" dirty="0"/>
              <a:t>You would also have to deal with allocating multiple resources to a user, e.g., a laptop to write a paper </a:t>
            </a:r>
            <a:r>
              <a:rPr lang="en-US" sz="2400" b="1" i="1" dirty="0"/>
              <a:t>and</a:t>
            </a:r>
            <a:r>
              <a:rPr lang="en-US" sz="2400" dirty="0"/>
              <a:t> a printer to print it out. Thus need a </a:t>
            </a:r>
            <a:r>
              <a:rPr lang="en-US" sz="2400" i="1" dirty="0">
                <a:solidFill>
                  <a:schemeClr val="accent2"/>
                </a:solidFill>
              </a:rPr>
              <a:t>resource manager.</a:t>
            </a:r>
            <a:endParaRPr lang="en-US" sz="2400" dirty="0"/>
          </a:p>
          <a:p>
            <a:r>
              <a:rPr lang="en-US" sz="2400" dirty="0"/>
              <a:t>Also need a way to </a:t>
            </a:r>
            <a:r>
              <a:rPr lang="en-US" sz="2400" i="1" dirty="0">
                <a:solidFill>
                  <a:schemeClr val="accent2"/>
                </a:solidFill>
              </a:rPr>
              <a:t>monitor your application</a:t>
            </a:r>
            <a:r>
              <a:rPr lang="en-US" sz="2400" dirty="0"/>
              <a:t> executing in your VO Grid.</a:t>
            </a:r>
          </a:p>
        </p:txBody>
      </p:sp>
    </p:spTree>
    <p:extLst>
      <p:ext uri="{BB962C8B-B14F-4D97-AF65-F5344CB8AC3E}">
        <p14:creationId xmlns:p14="http://schemas.microsoft.com/office/powerpoint/2010/main" val="4109558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a:xfrm>
            <a:off x="609600" y="2590800"/>
            <a:ext cx="7924800" cy="1905000"/>
          </a:xfrm>
        </p:spPr>
        <p:txBody>
          <a:bodyPr/>
          <a:lstStyle/>
          <a:p>
            <a:r>
              <a:rPr lang="en-US"/>
              <a:t>Grid Computing Software Infrastructure</a:t>
            </a:r>
          </a:p>
        </p:txBody>
      </p:sp>
    </p:spTree>
    <p:extLst>
      <p:ext uri="{BB962C8B-B14F-4D97-AF65-F5344CB8AC3E}">
        <p14:creationId xmlns:p14="http://schemas.microsoft.com/office/powerpoint/2010/main" val="51527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r>
              <a:rPr lang="en-US" sz="3200"/>
              <a:t>Open Grid Services Architecture</a:t>
            </a:r>
          </a:p>
        </p:txBody>
      </p:sp>
      <p:sp>
        <p:nvSpPr>
          <p:cNvPr id="114691" name="Rectangle 3"/>
          <p:cNvSpPr>
            <a:spLocks noGrp="1" noRot="1" noChangeArrowheads="1"/>
          </p:cNvSpPr>
          <p:nvPr>
            <p:ph type="body" idx="1"/>
          </p:nvPr>
        </p:nvSpPr>
        <p:spPr/>
        <p:txBody>
          <a:bodyPr/>
          <a:lstStyle/>
          <a:p>
            <a:r>
              <a:rPr lang="en-US" sz="2800"/>
              <a:t>Developed by the Global Grid Forum to define a common, standard, and open architectures for Grid-based applications. </a:t>
            </a:r>
          </a:p>
          <a:p>
            <a:pPr lvl="1"/>
            <a:r>
              <a:rPr lang="en-US" sz="2000"/>
              <a:t>Provides a standard approach to all services on the Grid.</a:t>
            </a:r>
          </a:p>
          <a:p>
            <a:pPr lvl="2"/>
            <a:r>
              <a:rPr lang="en-US" sz="2000"/>
              <a:t>VO Management Service.</a:t>
            </a:r>
          </a:p>
          <a:p>
            <a:pPr lvl="2"/>
            <a:r>
              <a:rPr lang="en-US" sz="2000"/>
              <a:t>Resource discovery and management service:</a:t>
            </a:r>
          </a:p>
          <a:p>
            <a:pPr lvl="2"/>
            <a:r>
              <a:rPr lang="en-US" sz="2000"/>
              <a:t>Job management service.</a:t>
            </a:r>
          </a:p>
          <a:p>
            <a:pPr lvl="2"/>
            <a:r>
              <a:rPr lang="en-US" sz="2000"/>
              <a:t>Security services.</a:t>
            </a:r>
          </a:p>
          <a:p>
            <a:pPr lvl="2"/>
            <a:r>
              <a:rPr lang="en-US" sz="2000"/>
              <a:t>Data management services.</a:t>
            </a:r>
          </a:p>
          <a:p>
            <a:r>
              <a:rPr lang="en-US" sz="2400" b="1" i="1">
                <a:solidFill>
                  <a:srgbClr val="FF0066"/>
                </a:solidFill>
              </a:rPr>
              <a:t>Built on top of and extends the Web Services architecture, protocols, and interfaces. </a:t>
            </a:r>
          </a:p>
          <a:p>
            <a:pPr lvl="1"/>
            <a:endParaRPr lang="en-US" sz="2400" b="1" i="1">
              <a:solidFill>
                <a:srgbClr val="FF0066"/>
              </a:solidFill>
            </a:endParaRPr>
          </a:p>
          <a:p>
            <a:pPr lvl="2">
              <a:buFont typeface="Wingdings" pitchFamily="2" charset="2"/>
              <a:buNone/>
            </a:pPr>
            <a:endParaRPr lang="en-US" sz="2800">
              <a:solidFill>
                <a:srgbClr val="FF0066"/>
              </a:solidFill>
            </a:endParaRPr>
          </a:p>
        </p:txBody>
      </p:sp>
    </p:spTree>
    <p:extLst>
      <p:ext uri="{BB962C8B-B14F-4D97-AF65-F5344CB8AC3E}">
        <p14:creationId xmlns:p14="http://schemas.microsoft.com/office/powerpoint/2010/main" val="2760546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905000" y="1295400"/>
            <a:ext cx="6291262"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b="1"/>
              <a:t>               A stateless Web Service invocation</a:t>
            </a:r>
            <a:endParaRPr lang="en-US"/>
          </a:p>
          <a:p>
            <a:r>
              <a:rPr lang="en-US"/>
              <a:t>  </a:t>
            </a:r>
            <a:r>
              <a:rPr lang="en-US" sz="23700"/>
              <a:t> </a:t>
            </a:r>
            <a:r>
              <a:rPr lang="en-US"/>
              <a:t>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7363"/>
            <a:ext cx="7010399" cy="403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804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1401763" y="1253505"/>
            <a:ext cx="5303055"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b="1" dirty="0"/>
              <a:t>A </a:t>
            </a:r>
            <a:r>
              <a:rPr lang="en-US" b="1" dirty="0" err="1"/>
              <a:t>stateful</a:t>
            </a:r>
            <a:r>
              <a:rPr lang="en-US" b="1" dirty="0"/>
              <a:t> Web Service invocation</a:t>
            </a:r>
            <a:endParaRPr lang="en-US" dirty="0"/>
          </a:p>
          <a:p>
            <a:r>
              <a:rPr lang="en-US" dirty="0"/>
              <a:t>  </a:t>
            </a:r>
            <a:r>
              <a:rPr lang="en-US" sz="25100" dirty="0"/>
              <a:t> </a:t>
            </a:r>
            <a:r>
              <a:rPr lang="en-US" dirty="0"/>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04988"/>
            <a:ext cx="7467600" cy="3833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602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Rot="1" noChangeArrowheads="1"/>
          </p:cNvSpPr>
          <p:nvPr>
            <p:ph type="body" idx="4294967295"/>
          </p:nvPr>
        </p:nvSpPr>
        <p:spPr>
          <a:xfrm>
            <a:off x="152400" y="609600"/>
            <a:ext cx="8540750" cy="4422775"/>
          </a:xfrm>
        </p:spPr>
        <p:txBody>
          <a:bodyPr>
            <a:normAutofit lnSpcReduction="10000"/>
          </a:bodyPr>
          <a:lstStyle/>
          <a:p>
            <a:r>
              <a:rPr lang="en-US" b="1" dirty="0">
                <a:solidFill>
                  <a:srgbClr val="000000"/>
                </a:solidFill>
                <a:effectLst>
                  <a:outerShdw blurRad="38100" dist="38100" dir="2700000" algn="tl">
                    <a:srgbClr val="FFFFFF"/>
                  </a:outerShdw>
                </a:effectLst>
              </a:rPr>
              <a:t> Relationship between OGSA , WSRF, and Web Services</a:t>
            </a:r>
            <a:r>
              <a:rPr lang="en-US" dirty="0"/>
              <a:t> </a:t>
            </a:r>
          </a:p>
          <a:p>
            <a:r>
              <a:rPr lang="en-US" dirty="0"/>
              <a:t>OGSA : Open Grid Services Architecture</a:t>
            </a:r>
          </a:p>
          <a:p>
            <a:pPr lvl="1"/>
            <a:r>
              <a:rPr lang="en-IN" dirty="0"/>
              <a:t>set of standards defining the way in which  information is shared among diverse components of large, heterogeneous grid systems</a:t>
            </a:r>
          </a:p>
          <a:p>
            <a:pPr lvl="1"/>
            <a:endParaRPr lang="en-US" dirty="0"/>
          </a:p>
          <a:p>
            <a:r>
              <a:rPr lang="en-US" dirty="0"/>
              <a:t>WSRF :  Web Services Resource Framework</a:t>
            </a:r>
          </a:p>
          <a:p>
            <a:pPr lvl="1"/>
            <a:r>
              <a:rPr lang="en-US" dirty="0"/>
              <a:t>Enables </a:t>
            </a:r>
            <a:r>
              <a:rPr lang="en-US" dirty="0" err="1"/>
              <a:t>stateful</a:t>
            </a:r>
            <a:r>
              <a:rPr lang="en-US" dirty="0"/>
              <a:t> Web-services interactions</a:t>
            </a:r>
          </a:p>
          <a:p>
            <a:pPr lvl="1"/>
            <a:endParaRPr lang="en-US" dirty="0"/>
          </a:p>
          <a:p>
            <a:endParaRPr lang="en-US" dirty="0"/>
          </a:p>
        </p:txBody>
      </p:sp>
    </p:spTree>
    <p:extLst>
      <p:ext uri="{BB962C8B-B14F-4D97-AF65-F5344CB8AC3E}">
        <p14:creationId xmlns:p14="http://schemas.microsoft.com/office/powerpoint/2010/main" val="402747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Based Systems</a:t>
            </a:r>
          </a:p>
        </p:txBody>
      </p:sp>
      <p:sp>
        <p:nvSpPr>
          <p:cNvPr id="3" name="Content Placeholder 2"/>
          <p:cNvSpPr>
            <a:spLocks noGrp="1"/>
          </p:cNvSpPr>
          <p:nvPr>
            <p:ph idx="1"/>
          </p:nvPr>
        </p:nvSpPr>
        <p:spPr/>
        <p:txBody>
          <a:bodyPr>
            <a:normAutofit fontScale="70000" lnSpcReduction="20000"/>
          </a:bodyPr>
          <a:lstStyle/>
          <a:p>
            <a:r>
              <a:rPr lang="en-US" dirty="0"/>
              <a:t>Simple Client Server Architectures</a:t>
            </a:r>
          </a:p>
          <a:p>
            <a:endParaRPr lang="en-US" dirty="0"/>
          </a:p>
          <a:p>
            <a:r>
              <a:rPr lang="en-US" dirty="0"/>
              <a:t>It consisted of Process that has access to local file system storing documents</a:t>
            </a:r>
          </a:p>
          <a:p>
            <a:endParaRPr lang="en-US" dirty="0"/>
          </a:p>
          <a:p>
            <a:r>
              <a:rPr lang="en-US" dirty="0"/>
              <a:t>URL (Uniform Resource Locator) </a:t>
            </a:r>
            <a:r>
              <a:rPr lang="en-US" dirty="0">
                <a:sym typeface="Wingdings" panose="05000000000000000000" pitchFamily="2" charset="2"/>
              </a:rPr>
              <a:t> used to refer a resource</a:t>
            </a:r>
          </a:p>
          <a:p>
            <a:pPr lvl="1"/>
            <a:r>
              <a:rPr lang="en-US" dirty="0">
                <a:sym typeface="Wingdings" panose="05000000000000000000" pitchFamily="2" charset="2"/>
              </a:rPr>
              <a:t>It specifies the location of the document</a:t>
            </a:r>
          </a:p>
          <a:p>
            <a:pPr lvl="1"/>
            <a:endParaRPr lang="en-US" dirty="0">
              <a:sym typeface="Wingdings" panose="05000000000000000000" pitchFamily="2" charset="2"/>
            </a:endParaRPr>
          </a:p>
          <a:p>
            <a:r>
              <a:rPr lang="en-US" dirty="0">
                <a:sym typeface="Wingdings" panose="05000000000000000000" pitchFamily="2" charset="2"/>
              </a:rPr>
              <a:t>Client interacts with browser  to access documents available with server</a:t>
            </a:r>
          </a:p>
          <a:p>
            <a:endParaRPr lang="en-US" dirty="0">
              <a:sym typeface="Wingdings" panose="05000000000000000000" pitchFamily="2" charset="2"/>
            </a:endParaRPr>
          </a:p>
          <a:p>
            <a:r>
              <a:rPr lang="en-US" dirty="0">
                <a:sym typeface="Wingdings" panose="05000000000000000000" pitchFamily="2" charset="2"/>
              </a:rPr>
              <a:t>HTTP (Hyper Text Transfer Protocol): Standardized communication between browser and web server</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2304539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…Continued…</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17638"/>
            <a:ext cx="709228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3045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a:lstStyle/>
          <a:p>
            <a:r>
              <a:rPr lang="en-US" sz="3200" dirty="0"/>
              <a:t>WSRF</a:t>
            </a:r>
          </a:p>
        </p:txBody>
      </p:sp>
      <p:sp>
        <p:nvSpPr>
          <p:cNvPr id="119811" name="Rectangle 3"/>
          <p:cNvSpPr>
            <a:spLocks noGrp="1" noRot="1" noChangeArrowheads="1"/>
          </p:cNvSpPr>
          <p:nvPr>
            <p:ph type="body" idx="1"/>
          </p:nvPr>
        </p:nvSpPr>
        <p:spPr>
          <a:xfrm>
            <a:off x="467544" y="1796899"/>
            <a:ext cx="8229600" cy="5069160"/>
          </a:xfrm>
        </p:spPr>
        <p:txBody>
          <a:bodyPr/>
          <a:lstStyle/>
          <a:p>
            <a:r>
              <a:rPr lang="en-US" sz="2800" dirty="0"/>
              <a:t>Web Services Resource Framework </a:t>
            </a:r>
          </a:p>
          <a:p>
            <a:pPr lvl="1"/>
            <a:r>
              <a:rPr lang="en-US" sz="2400" dirty="0"/>
              <a:t>a specification developed by OASIS(</a:t>
            </a:r>
            <a:r>
              <a:rPr lang="en-IN" sz="2400" dirty="0"/>
              <a:t>Organization for the Advancement of Structured Information Standards )</a:t>
            </a:r>
            <a:endParaRPr lang="en-US" sz="2400" dirty="0"/>
          </a:p>
          <a:p>
            <a:pPr lvl="1"/>
            <a:r>
              <a:rPr lang="en-US" sz="2400" dirty="0"/>
              <a:t>WSRF specifies how to make Web Services </a:t>
            </a:r>
            <a:r>
              <a:rPr lang="en-US" sz="2400" dirty="0" err="1"/>
              <a:t>stateful</a:t>
            </a:r>
            <a:r>
              <a:rPr lang="en-US" sz="2400" dirty="0"/>
              <a:t>. </a:t>
            </a:r>
          </a:p>
          <a:p>
            <a:pPr lvl="1"/>
            <a:r>
              <a:rPr lang="en-US" sz="2400" dirty="0"/>
              <a:t>joint effort by the Grid and Web Services communities. </a:t>
            </a:r>
          </a:p>
          <a:p>
            <a:pPr lvl="1"/>
            <a:r>
              <a:rPr lang="en-US" sz="2400" dirty="0"/>
              <a:t>WSRF provides the </a:t>
            </a:r>
            <a:r>
              <a:rPr lang="en-US" sz="2400" dirty="0" err="1"/>
              <a:t>stateful</a:t>
            </a:r>
            <a:r>
              <a:rPr lang="en-US" sz="2400" dirty="0"/>
              <a:t> services that OGSA needs. </a:t>
            </a:r>
          </a:p>
          <a:p>
            <a:pPr lvl="1"/>
            <a:r>
              <a:rPr lang="en-US" sz="2400" dirty="0"/>
              <a:t>OGSA is the </a:t>
            </a:r>
            <a:r>
              <a:rPr lang="en-US" sz="2400" i="1" dirty="0"/>
              <a:t>architecture</a:t>
            </a:r>
            <a:r>
              <a:rPr lang="en-US" sz="2400" dirty="0"/>
              <a:t>, WSRF is the </a:t>
            </a:r>
            <a:r>
              <a:rPr lang="en-US" sz="2400" i="1" dirty="0"/>
              <a:t>infrastructure</a:t>
            </a:r>
            <a:r>
              <a:rPr lang="en-US" sz="2400" dirty="0"/>
              <a:t> on which that architecture is built on. </a:t>
            </a:r>
          </a:p>
        </p:txBody>
      </p:sp>
    </p:spTree>
    <p:extLst>
      <p:ext uri="{BB962C8B-B14F-4D97-AF65-F5344CB8AC3E}">
        <p14:creationId xmlns:p14="http://schemas.microsoft.com/office/powerpoint/2010/main" val="29881610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p:nvPr>
        </p:nvSpPr>
        <p:spPr>
          <a:xfrm>
            <a:off x="685800" y="0"/>
            <a:ext cx="7772400" cy="1143000"/>
          </a:xfrm>
        </p:spPr>
        <p:txBody>
          <a:bodyPr/>
          <a:lstStyle/>
          <a:p>
            <a:r>
              <a:rPr lang="en-US"/>
              <a:t>Standards Bodies</a:t>
            </a:r>
          </a:p>
        </p:txBody>
      </p:sp>
      <p:sp>
        <p:nvSpPr>
          <p:cNvPr id="152579" name="Rectangle 3"/>
          <p:cNvSpPr>
            <a:spLocks noGrp="1" noRot="1" noChangeArrowheads="1"/>
          </p:cNvSpPr>
          <p:nvPr>
            <p:ph type="body" idx="1"/>
          </p:nvPr>
        </p:nvSpPr>
        <p:spPr>
          <a:xfrm>
            <a:off x="228600" y="1143000"/>
            <a:ext cx="8915400" cy="5486400"/>
          </a:xfrm>
        </p:spPr>
        <p:txBody>
          <a:bodyPr>
            <a:normAutofit/>
          </a:bodyPr>
          <a:lstStyle/>
          <a:p>
            <a:pPr>
              <a:lnSpc>
                <a:spcPct val="90000"/>
              </a:lnSpc>
              <a:buFont typeface="Wingdings" pitchFamily="2" charset="2"/>
              <a:buNone/>
            </a:pPr>
            <a:r>
              <a:rPr lang="en-US" sz="2800" dirty="0"/>
              <a:t>The primary standards-setting body is</a:t>
            </a:r>
            <a:r>
              <a:rPr lang="en-US" sz="2800" baseline="30000" dirty="0"/>
              <a:t>1</a:t>
            </a:r>
            <a:r>
              <a:rPr lang="en-US" sz="2800" dirty="0"/>
              <a:t>:</a:t>
            </a:r>
          </a:p>
          <a:p>
            <a:pPr>
              <a:lnSpc>
                <a:spcPct val="90000"/>
              </a:lnSpc>
              <a:buFont typeface="Wingdings" pitchFamily="2" charset="2"/>
              <a:buNone/>
            </a:pPr>
            <a:endParaRPr lang="en-US" sz="700" dirty="0"/>
          </a:p>
          <a:p>
            <a:pPr>
              <a:lnSpc>
                <a:spcPct val="90000"/>
              </a:lnSpc>
            </a:pPr>
            <a:r>
              <a:rPr lang="en-US" sz="2400" dirty="0"/>
              <a:t>Global Grid Forum (GGF)</a:t>
            </a:r>
          </a:p>
          <a:p>
            <a:pPr lvl="1">
              <a:lnSpc>
                <a:spcPct val="90000"/>
              </a:lnSpc>
            </a:pPr>
            <a:r>
              <a:rPr lang="en-US" sz="2000" dirty="0"/>
              <a:t>Started in 1998</a:t>
            </a:r>
          </a:p>
          <a:p>
            <a:pPr lvl="1">
              <a:lnSpc>
                <a:spcPct val="90000"/>
              </a:lnSpc>
            </a:pPr>
            <a:r>
              <a:rPr lang="en-US" sz="2000" dirty="0"/>
              <a:t>Meets three times a year, GGF1, GGF2, GGF3 …</a:t>
            </a:r>
          </a:p>
          <a:p>
            <a:pPr lvl="1">
              <a:lnSpc>
                <a:spcPct val="90000"/>
              </a:lnSpc>
            </a:pPr>
            <a:r>
              <a:rPr lang="en-US" sz="2000" dirty="0"/>
              <a:t>More than 40 organizations involved and growing …</a:t>
            </a:r>
          </a:p>
          <a:p>
            <a:pPr lvl="1">
              <a:lnSpc>
                <a:spcPct val="90000"/>
              </a:lnSpc>
            </a:pPr>
            <a:endParaRPr lang="en-US" sz="800" dirty="0"/>
          </a:p>
          <a:p>
            <a:pPr>
              <a:lnSpc>
                <a:spcPct val="90000"/>
              </a:lnSpc>
              <a:buFont typeface="Wingdings" pitchFamily="2" charset="2"/>
              <a:buNone/>
            </a:pPr>
            <a:r>
              <a:rPr lang="en-US" sz="2800" dirty="0"/>
              <a:t>Others:</a:t>
            </a:r>
          </a:p>
          <a:p>
            <a:pPr>
              <a:lnSpc>
                <a:spcPct val="90000"/>
              </a:lnSpc>
              <a:buFont typeface="Wingdings" pitchFamily="2" charset="2"/>
              <a:buNone/>
            </a:pPr>
            <a:endParaRPr lang="en-US" sz="600" dirty="0"/>
          </a:p>
          <a:p>
            <a:pPr>
              <a:lnSpc>
                <a:spcPct val="90000"/>
              </a:lnSpc>
            </a:pPr>
            <a:r>
              <a:rPr lang="en-US" sz="2400" dirty="0"/>
              <a:t>W3C consortium (Worlds Wide Web Consortium)</a:t>
            </a:r>
          </a:p>
          <a:p>
            <a:pPr lvl="1">
              <a:lnSpc>
                <a:spcPct val="90000"/>
              </a:lnSpc>
            </a:pPr>
            <a:r>
              <a:rPr lang="en-US" sz="2000" dirty="0"/>
              <a:t>Working on standardization of web-related technologies such as XML</a:t>
            </a:r>
          </a:p>
          <a:p>
            <a:pPr lvl="1">
              <a:lnSpc>
                <a:spcPct val="90000"/>
              </a:lnSpc>
            </a:pPr>
            <a:r>
              <a:rPr lang="en-US" sz="2000" dirty="0"/>
              <a:t>See http://www.w3.org</a:t>
            </a:r>
          </a:p>
          <a:p>
            <a:pPr>
              <a:lnSpc>
                <a:spcPct val="90000"/>
              </a:lnSpc>
            </a:pPr>
            <a:r>
              <a:rPr lang="en-US" sz="2400" dirty="0"/>
              <a:t>OASIS (Organization for the Advancement of Structured Information Standards)</a:t>
            </a:r>
          </a:p>
          <a:p>
            <a:pPr>
              <a:lnSpc>
                <a:spcPct val="90000"/>
              </a:lnSpc>
            </a:pPr>
            <a:r>
              <a:rPr lang="en-US" sz="2400" dirty="0"/>
              <a:t>IETF, DMTF</a:t>
            </a:r>
          </a:p>
          <a:p>
            <a:pPr>
              <a:lnSpc>
                <a:spcPct val="90000"/>
              </a:lnSpc>
              <a:buFont typeface="Wingdings" pitchFamily="2" charset="2"/>
              <a:buNone/>
            </a:pPr>
            <a:endParaRPr lang="en-US" sz="2400" dirty="0"/>
          </a:p>
          <a:p>
            <a:pPr>
              <a:lnSpc>
                <a:spcPct val="90000"/>
              </a:lnSpc>
            </a:pPr>
            <a:endParaRPr lang="en-US" sz="1400" dirty="0"/>
          </a:p>
        </p:txBody>
      </p:sp>
    </p:spTree>
    <p:extLst>
      <p:ext uri="{BB962C8B-B14F-4D97-AF65-F5344CB8AC3E}">
        <p14:creationId xmlns:p14="http://schemas.microsoft.com/office/powerpoint/2010/main" val="1246628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p:txBody>
          <a:bodyPr/>
          <a:lstStyle/>
          <a:p>
            <a:r>
              <a:rPr lang="en-US" sz="4000"/>
              <a:t>Standards in the Web Services World</a:t>
            </a:r>
          </a:p>
        </p:txBody>
      </p:sp>
      <p:sp>
        <p:nvSpPr>
          <p:cNvPr id="153603" name="Rectangle 3"/>
          <p:cNvSpPr>
            <a:spLocks noGrp="1" noRot="1" noChangeArrowheads="1"/>
          </p:cNvSpPr>
          <p:nvPr>
            <p:ph type="body" idx="1"/>
          </p:nvPr>
        </p:nvSpPr>
        <p:spPr>
          <a:xfrm>
            <a:off x="301625" y="2003425"/>
            <a:ext cx="8540750" cy="4095750"/>
          </a:xfrm>
        </p:spPr>
        <p:txBody>
          <a:bodyPr/>
          <a:lstStyle/>
          <a:p>
            <a:r>
              <a:rPr lang="en-US" sz="2800" dirty="0"/>
              <a:t>XML introduced (ratified) in 1998</a:t>
            </a:r>
          </a:p>
          <a:p>
            <a:r>
              <a:rPr lang="en-US" sz="2800" dirty="0"/>
              <a:t>SOAP (</a:t>
            </a:r>
            <a:r>
              <a:rPr lang="en-IN" sz="2800" dirty="0"/>
              <a:t>Simple Object Access Protocol) </a:t>
            </a:r>
            <a:r>
              <a:rPr lang="en-US" sz="2800" dirty="0"/>
              <a:t>ratified in 2000</a:t>
            </a:r>
          </a:p>
          <a:p>
            <a:r>
              <a:rPr lang="en-US" sz="2800" dirty="0"/>
              <a:t>Web services developed</a:t>
            </a:r>
          </a:p>
          <a:p>
            <a:r>
              <a:rPr lang="en-US" sz="2800" dirty="0"/>
              <a:t>Subsequently, standards are continuing to be developed:</a:t>
            </a:r>
          </a:p>
          <a:p>
            <a:pPr lvl="1"/>
            <a:r>
              <a:rPr lang="en-US" sz="2400" dirty="0"/>
              <a:t>WSDL (</a:t>
            </a:r>
            <a:r>
              <a:rPr lang="en-IN" sz="2400" dirty="0"/>
              <a:t>Web Services Description Language)</a:t>
            </a:r>
            <a:endParaRPr lang="en-US" sz="2400" dirty="0"/>
          </a:p>
          <a:p>
            <a:pPr lvl="1"/>
            <a:r>
              <a:rPr lang="en-US" sz="2400" dirty="0"/>
              <a:t>WS-* where * refers to names of one of many standards</a:t>
            </a:r>
          </a:p>
        </p:txBody>
      </p:sp>
    </p:spTree>
    <p:extLst>
      <p:ext uri="{BB962C8B-B14F-4D97-AF65-F5344CB8AC3E}">
        <p14:creationId xmlns:p14="http://schemas.microsoft.com/office/powerpoint/2010/main" val="4120196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normAutofit fontScale="90000"/>
          </a:bodyPr>
          <a:lstStyle/>
          <a:p>
            <a:r>
              <a:rPr lang="en-US"/>
              <a:t>Standards in the grid computing world</a:t>
            </a:r>
          </a:p>
        </p:txBody>
      </p:sp>
      <p:sp>
        <p:nvSpPr>
          <p:cNvPr id="154627" name="Rectangle 3"/>
          <p:cNvSpPr>
            <a:spLocks noGrp="1" noRot="1" noChangeArrowheads="1"/>
          </p:cNvSpPr>
          <p:nvPr>
            <p:ph type="body" idx="1"/>
          </p:nvPr>
        </p:nvSpPr>
        <p:spPr>
          <a:xfrm>
            <a:off x="609600" y="2133600"/>
            <a:ext cx="8153400" cy="3429000"/>
          </a:xfrm>
        </p:spPr>
        <p:txBody>
          <a:bodyPr/>
          <a:lstStyle/>
          <a:p>
            <a:r>
              <a:rPr lang="en-US"/>
              <a:t>Open Grid  Services Architecture (OGSA)</a:t>
            </a:r>
          </a:p>
          <a:p>
            <a:endParaRPr lang="en-US"/>
          </a:p>
          <a:p>
            <a:r>
              <a:rPr lang="en-US"/>
              <a:t>First announced at GGF4 in Feb 2002</a:t>
            </a:r>
          </a:p>
          <a:p>
            <a:endParaRPr lang="en-US" baseline="30000"/>
          </a:p>
          <a:p>
            <a:r>
              <a:rPr lang="en-US"/>
              <a:t>OGSA does not give details of implementation.</a:t>
            </a:r>
          </a:p>
          <a:p>
            <a:endParaRPr lang="en-US"/>
          </a:p>
        </p:txBody>
      </p:sp>
    </p:spTree>
    <p:extLst>
      <p:ext uri="{BB962C8B-B14F-4D97-AF65-F5344CB8AC3E}">
        <p14:creationId xmlns:p14="http://schemas.microsoft.com/office/powerpoint/2010/main" val="1097969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p:txBody>
          <a:bodyPr/>
          <a:lstStyle/>
          <a:p>
            <a:r>
              <a:rPr lang="en-US"/>
              <a:t>Globus Project</a:t>
            </a:r>
          </a:p>
        </p:txBody>
      </p:sp>
      <p:sp>
        <p:nvSpPr>
          <p:cNvPr id="116739" name="Rectangle 3"/>
          <p:cNvSpPr>
            <a:spLocks noGrp="1" noRot="1" noChangeArrowheads="1"/>
          </p:cNvSpPr>
          <p:nvPr>
            <p:ph type="body" idx="1"/>
          </p:nvPr>
        </p:nvSpPr>
        <p:spPr>
          <a:xfrm>
            <a:off x="692150" y="2057400"/>
            <a:ext cx="8186738" cy="4029075"/>
          </a:xfrm>
        </p:spPr>
        <p:txBody>
          <a:bodyPr/>
          <a:lstStyle/>
          <a:p>
            <a:r>
              <a:rPr lang="en-US" altLang="en-US" sz="2800"/>
              <a:t>Open source </a:t>
            </a:r>
            <a:r>
              <a:rPr lang="en-US" sz="2800"/>
              <a:t>software toolkit developed for grid computing.</a:t>
            </a:r>
          </a:p>
          <a:p>
            <a:r>
              <a:rPr lang="en-US" sz="2800"/>
              <a:t>Roots in I-way experiment.</a:t>
            </a:r>
          </a:p>
          <a:p>
            <a:r>
              <a:rPr lang="en-US" sz="2800"/>
              <a:t>Work started in 1996. </a:t>
            </a:r>
          </a:p>
          <a:p>
            <a:r>
              <a:rPr lang="en-US" sz="2800"/>
              <a:t>Four versions developed to present time.</a:t>
            </a:r>
          </a:p>
          <a:p>
            <a:r>
              <a:rPr lang="en-US" sz="2800"/>
              <a:t>Reference implementations of grid computing standards.</a:t>
            </a:r>
          </a:p>
          <a:p>
            <a:r>
              <a:rPr lang="en-US" sz="2800"/>
              <a:t>Defacto standard for grid computing.</a:t>
            </a:r>
          </a:p>
          <a:p>
            <a:pPr>
              <a:buFont typeface="Wingdings" pitchFamily="2" charset="2"/>
              <a:buNone/>
            </a:pPr>
            <a:endParaRPr lang="en-US" sz="2800"/>
          </a:p>
        </p:txBody>
      </p:sp>
    </p:spTree>
    <p:extLst>
      <p:ext uri="{BB962C8B-B14F-4D97-AF65-F5344CB8AC3E}">
        <p14:creationId xmlns:p14="http://schemas.microsoft.com/office/powerpoint/2010/main" val="2065840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p:txBody>
          <a:bodyPr/>
          <a:lstStyle/>
          <a:p>
            <a:r>
              <a:rPr lang="en-US"/>
              <a:t>Globus Version 4</a:t>
            </a:r>
          </a:p>
        </p:txBody>
      </p:sp>
      <p:sp>
        <p:nvSpPr>
          <p:cNvPr id="124931" name="Rectangle 3"/>
          <p:cNvSpPr>
            <a:spLocks noGrp="1" noRot="1" noChangeArrowheads="1"/>
          </p:cNvSpPr>
          <p:nvPr>
            <p:ph type="body" idx="1"/>
          </p:nvPr>
        </p:nvSpPr>
        <p:spPr/>
        <p:txBody>
          <a:bodyPr/>
          <a:lstStyle/>
          <a:p>
            <a:r>
              <a:rPr lang="en-US" sz="2800"/>
              <a:t>A “toolkit” of services and packages for creating the basic grid computing infrastructure</a:t>
            </a:r>
          </a:p>
          <a:p>
            <a:r>
              <a:rPr lang="en-US" sz="2800"/>
              <a:t>Higher level tools added to this infrastructure</a:t>
            </a:r>
          </a:p>
          <a:p>
            <a:r>
              <a:rPr lang="en-US" sz="2800"/>
              <a:t>Version 4 is web-services based</a:t>
            </a:r>
          </a:p>
          <a:p>
            <a:r>
              <a:rPr lang="en-US" sz="2800"/>
              <a:t>Some non-web services code exists from earlier versions (legacy) or where not appropriate (for efficiency, etc.).</a:t>
            </a:r>
          </a:p>
        </p:txBody>
      </p:sp>
    </p:spTree>
    <p:extLst>
      <p:ext uri="{BB962C8B-B14F-4D97-AF65-F5344CB8AC3E}">
        <p14:creationId xmlns:p14="http://schemas.microsoft.com/office/powerpoint/2010/main" val="292468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09663"/>
            <a:ext cx="7848871"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902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a:xfrm>
            <a:off x="685800" y="381000"/>
            <a:ext cx="7772400" cy="1143000"/>
          </a:xfrm>
        </p:spPr>
        <p:txBody>
          <a:bodyPr/>
          <a:lstStyle/>
          <a:p>
            <a:r>
              <a:rPr lang="en-US"/>
              <a:t>Globus</a:t>
            </a:r>
          </a:p>
        </p:txBody>
      </p:sp>
      <p:sp>
        <p:nvSpPr>
          <p:cNvPr id="125955" name="Rectangle 3"/>
          <p:cNvSpPr>
            <a:spLocks noGrp="1" noRot="1" noChangeArrowheads="1"/>
          </p:cNvSpPr>
          <p:nvPr>
            <p:ph type="body" idx="1"/>
          </p:nvPr>
        </p:nvSpPr>
        <p:spPr>
          <a:xfrm>
            <a:off x="685800" y="1524000"/>
            <a:ext cx="7772400" cy="4572000"/>
          </a:xfrm>
        </p:spPr>
        <p:txBody>
          <a:bodyPr>
            <a:normAutofit fontScale="92500" lnSpcReduction="10000"/>
          </a:bodyPr>
          <a:lstStyle/>
          <a:p>
            <a:pPr>
              <a:lnSpc>
                <a:spcPct val="90000"/>
              </a:lnSpc>
              <a:buFont typeface="Wingdings" pitchFamily="2" charset="2"/>
              <a:buNone/>
            </a:pPr>
            <a:r>
              <a:rPr lang="en-US" sz="2800">
                <a:solidFill>
                  <a:srgbClr val="FF0000"/>
                </a:solidFill>
              </a:rPr>
              <a:t>Five</a:t>
            </a:r>
            <a:r>
              <a:rPr lang="en-US" sz="2800"/>
              <a:t> parts:</a:t>
            </a:r>
          </a:p>
          <a:p>
            <a:pPr>
              <a:lnSpc>
                <a:spcPct val="90000"/>
              </a:lnSpc>
            </a:pPr>
            <a:r>
              <a:rPr lang="en-US" sz="2800"/>
              <a:t>Common Runtime</a:t>
            </a:r>
          </a:p>
          <a:p>
            <a:pPr lvl="1">
              <a:lnSpc>
                <a:spcPct val="90000"/>
              </a:lnSpc>
            </a:pPr>
            <a:r>
              <a:rPr lang="en-US" sz="2000"/>
              <a:t>GT Core for building new services</a:t>
            </a:r>
          </a:p>
          <a:p>
            <a:pPr>
              <a:lnSpc>
                <a:spcPct val="90000"/>
              </a:lnSpc>
            </a:pPr>
            <a:r>
              <a:rPr lang="en-US" sz="2800"/>
              <a:t>Security</a:t>
            </a:r>
          </a:p>
          <a:p>
            <a:pPr lvl="1">
              <a:lnSpc>
                <a:spcPct val="90000"/>
              </a:lnSpc>
            </a:pPr>
            <a:r>
              <a:rPr lang="en-US" sz="2000"/>
              <a:t>To provide secure access. Based upon Grid Security Infrastructure (GSI)</a:t>
            </a:r>
          </a:p>
          <a:p>
            <a:pPr>
              <a:lnSpc>
                <a:spcPct val="90000"/>
              </a:lnSpc>
            </a:pPr>
            <a:r>
              <a:rPr lang="en-US" sz="2800"/>
              <a:t>Execution management</a:t>
            </a:r>
          </a:p>
          <a:p>
            <a:pPr lvl="1">
              <a:lnSpc>
                <a:spcPct val="90000"/>
              </a:lnSpc>
            </a:pPr>
            <a:r>
              <a:rPr lang="en-US" sz="2000"/>
              <a:t>Initiation, monitoring, management, scheduling and coordination of executable programs (jobs)</a:t>
            </a:r>
          </a:p>
          <a:p>
            <a:pPr>
              <a:lnSpc>
                <a:spcPct val="90000"/>
              </a:lnSpc>
            </a:pPr>
            <a:r>
              <a:rPr lang="en-US" sz="2800"/>
              <a:t>Data management</a:t>
            </a:r>
          </a:p>
          <a:p>
            <a:pPr lvl="1">
              <a:lnSpc>
                <a:spcPct val="90000"/>
              </a:lnSpc>
            </a:pPr>
            <a:r>
              <a:rPr lang="en-US" sz="2000"/>
              <a:t>Discover, transfer, and access large data</a:t>
            </a:r>
          </a:p>
          <a:p>
            <a:pPr>
              <a:lnSpc>
                <a:spcPct val="90000"/>
              </a:lnSpc>
            </a:pPr>
            <a:r>
              <a:rPr lang="en-US" sz="2800"/>
              <a:t>Information services</a:t>
            </a:r>
          </a:p>
          <a:p>
            <a:pPr lvl="1">
              <a:lnSpc>
                <a:spcPct val="90000"/>
              </a:lnSpc>
            </a:pPr>
            <a:r>
              <a:rPr lang="en-US" sz="2000"/>
              <a:t>Discover &amp; monitor dynamic services</a:t>
            </a:r>
          </a:p>
        </p:txBody>
      </p:sp>
    </p:spTree>
    <p:extLst>
      <p:ext uri="{BB962C8B-B14F-4D97-AF65-F5344CB8AC3E}">
        <p14:creationId xmlns:p14="http://schemas.microsoft.com/office/powerpoint/2010/main" val="303690579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p:txBody>
          <a:bodyPr/>
          <a:lstStyle/>
          <a:p>
            <a:r>
              <a:rPr lang="en-US" dirty="0"/>
              <a:t>…Continued</a:t>
            </a:r>
          </a:p>
        </p:txBody>
      </p:sp>
      <p:sp>
        <p:nvSpPr>
          <p:cNvPr id="126979" name="Rectangle 3"/>
          <p:cNvSpPr>
            <a:spLocks noGrp="1" noRot="1" noChangeArrowheads="1"/>
          </p:cNvSpPr>
          <p:nvPr>
            <p:ph type="body" idx="1"/>
          </p:nvPr>
        </p:nvSpPr>
        <p:spPr/>
        <p:txBody>
          <a:bodyPr/>
          <a:lstStyle/>
          <a:p>
            <a:r>
              <a:rPr lang="en-US"/>
              <a:t>Each part comprises a set of web services and/or non-web service components.</a:t>
            </a:r>
          </a:p>
          <a:p>
            <a:endParaRPr lang="en-US"/>
          </a:p>
          <a:p>
            <a:r>
              <a:rPr lang="en-US"/>
              <a:t>Some built upon earlier versions of Globus.</a:t>
            </a:r>
          </a:p>
          <a:p>
            <a:pPr>
              <a:buFont typeface="Wingdings" pitchFamily="2" charset="2"/>
              <a:buNone/>
            </a:pPr>
            <a:endParaRPr lang="en-US"/>
          </a:p>
        </p:txBody>
      </p:sp>
    </p:spTree>
    <p:extLst>
      <p:ext uri="{BB962C8B-B14F-4D97-AF65-F5344CB8AC3E}">
        <p14:creationId xmlns:p14="http://schemas.microsoft.com/office/powerpoint/2010/main" val="22888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Traditional Web Based System</a:t>
            </a:r>
          </a:p>
        </p:txBody>
      </p:sp>
      <p:sp>
        <p:nvSpPr>
          <p:cNvPr id="4" name="Footer Placeholder 3"/>
          <p:cNvSpPr>
            <a:spLocks noGrp="1"/>
          </p:cNvSpPr>
          <p:nvPr>
            <p:ph type="ftr" sz="quarter" idx="11"/>
          </p:nvPr>
        </p:nvSpPr>
        <p:spPr/>
        <p:txBody>
          <a:bodyPr/>
          <a:lstStyle/>
          <a:p>
            <a:r>
              <a:rPr lang="en-US"/>
              <a:t>SCOPE, VITCC</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7239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6441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822325" y="533400"/>
            <a:ext cx="7053263" cy="5562600"/>
          </a:xfrm>
          <a:prstGeom prst="rect">
            <a:avLst/>
          </a:prstGeom>
          <a:noFill/>
          <a:ln w="158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47" name="Rectangle 3"/>
          <p:cNvSpPr>
            <a:spLocks noChangeArrowheads="1"/>
          </p:cNvSpPr>
          <p:nvPr/>
        </p:nvSpPr>
        <p:spPr bwMode="auto">
          <a:xfrm>
            <a:off x="2239963" y="6210300"/>
            <a:ext cx="1371600"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Data Management</a:t>
            </a:r>
          </a:p>
        </p:txBody>
      </p:sp>
      <p:sp>
        <p:nvSpPr>
          <p:cNvPr id="134148" name="Rectangle 4"/>
          <p:cNvSpPr>
            <a:spLocks noChangeArrowheads="1"/>
          </p:cNvSpPr>
          <p:nvPr/>
        </p:nvSpPr>
        <p:spPr bwMode="auto">
          <a:xfrm>
            <a:off x="866775" y="6210300"/>
            <a:ext cx="1325563"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Security</a:t>
            </a:r>
          </a:p>
        </p:txBody>
      </p:sp>
      <p:sp>
        <p:nvSpPr>
          <p:cNvPr id="134149" name="Rectangle 5"/>
          <p:cNvSpPr>
            <a:spLocks noChangeArrowheads="1"/>
          </p:cNvSpPr>
          <p:nvPr/>
        </p:nvSpPr>
        <p:spPr bwMode="auto">
          <a:xfrm>
            <a:off x="6492875" y="6210300"/>
            <a:ext cx="1325563"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Common</a:t>
            </a:r>
            <a:br>
              <a:rPr lang="en-US" sz="1400">
                <a:latin typeface="Verdana" pitchFamily="34" charset="0"/>
                <a:cs typeface="Arial" charset="0"/>
              </a:rPr>
            </a:br>
            <a:r>
              <a:rPr lang="en-US" sz="1400">
                <a:latin typeface="Verdana" pitchFamily="34" charset="0"/>
                <a:cs typeface="Arial" charset="0"/>
              </a:rPr>
              <a:t>Runtime</a:t>
            </a:r>
          </a:p>
        </p:txBody>
      </p:sp>
      <p:sp>
        <p:nvSpPr>
          <p:cNvPr id="134150" name="Rectangle 6"/>
          <p:cNvSpPr>
            <a:spLocks noChangeArrowheads="1"/>
          </p:cNvSpPr>
          <p:nvPr/>
        </p:nvSpPr>
        <p:spPr bwMode="auto">
          <a:xfrm>
            <a:off x="3657600" y="6210300"/>
            <a:ext cx="1371600"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Execution Management</a:t>
            </a:r>
          </a:p>
        </p:txBody>
      </p:sp>
      <p:sp>
        <p:nvSpPr>
          <p:cNvPr id="134151" name="Rectangle 7"/>
          <p:cNvSpPr>
            <a:spLocks noChangeArrowheads="1"/>
          </p:cNvSpPr>
          <p:nvPr/>
        </p:nvSpPr>
        <p:spPr bwMode="auto">
          <a:xfrm>
            <a:off x="5075238" y="6210300"/>
            <a:ext cx="1325562" cy="5715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1400">
                <a:latin typeface="Verdana" pitchFamily="34" charset="0"/>
                <a:cs typeface="Arial" charset="0"/>
              </a:rPr>
              <a:t>Information Services</a:t>
            </a:r>
          </a:p>
        </p:txBody>
      </p:sp>
      <p:sp>
        <p:nvSpPr>
          <p:cNvPr id="134152" name="Line 8"/>
          <p:cNvSpPr>
            <a:spLocks noChangeShapeType="1"/>
          </p:cNvSpPr>
          <p:nvPr/>
        </p:nvSpPr>
        <p:spPr bwMode="auto">
          <a:xfrm flipV="1">
            <a:off x="822325" y="3292475"/>
            <a:ext cx="8093075"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3" name="Text Box 9"/>
          <p:cNvSpPr txBox="1">
            <a:spLocks noChangeArrowheads="1"/>
          </p:cNvSpPr>
          <p:nvPr/>
        </p:nvSpPr>
        <p:spPr bwMode="auto">
          <a:xfrm>
            <a:off x="7864475" y="1920875"/>
            <a:ext cx="1371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latin typeface="Verdana" pitchFamily="34" charset="0"/>
                <a:cs typeface="Arial" charset="0"/>
              </a:rPr>
              <a:t>Web Services</a:t>
            </a:r>
            <a:br>
              <a:rPr lang="en-US" sz="1400">
                <a:latin typeface="Verdana" pitchFamily="34" charset="0"/>
                <a:cs typeface="Arial" charset="0"/>
              </a:rPr>
            </a:br>
            <a:r>
              <a:rPr lang="en-US" sz="1400">
                <a:latin typeface="Verdana" pitchFamily="34" charset="0"/>
                <a:cs typeface="Arial" charset="0"/>
              </a:rPr>
              <a:t>Components</a:t>
            </a:r>
          </a:p>
        </p:txBody>
      </p:sp>
      <p:sp>
        <p:nvSpPr>
          <p:cNvPr id="134154" name="Text Box 10"/>
          <p:cNvSpPr txBox="1">
            <a:spLocks noChangeArrowheads="1"/>
          </p:cNvSpPr>
          <p:nvPr/>
        </p:nvSpPr>
        <p:spPr bwMode="auto">
          <a:xfrm>
            <a:off x="7772400" y="3886200"/>
            <a:ext cx="141763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1400">
                <a:latin typeface="Verdana" pitchFamily="34" charset="0"/>
                <a:cs typeface="Arial" charset="0"/>
              </a:rPr>
              <a:t>Non-WS </a:t>
            </a:r>
          </a:p>
          <a:p>
            <a:pPr algn="ctr" eaLnBrk="1" hangingPunct="1">
              <a:spcBef>
                <a:spcPct val="50000"/>
              </a:spcBef>
            </a:pPr>
            <a:r>
              <a:rPr lang="en-US" sz="1400">
                <a:latin typeface="Verdana" pitchFamily="34" charset="0"/>
                <a:cs typeface="Arial" charset="0"/>
              </a:rPr>
              <a:t>Components</a:t>
            </a:r>
          </a:p>
        </p:txBody>
      </p:sp>
      <p:sp>
        <p:nvSpPr>
          <p:cNvPr id="134155" name="Line 11"/>
          <p:cNvSpPr>
            <a:spLocks noChangeShapeType="1"/>
          </p:cNvSpPr>
          <p:nvPr/>
        </p:nvSpPr>
        <p:spPr bwMode="auto">
          <a:xfrm>
            <a:off x="8534400" y="2667000"/>
            <a:ext cx="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6" name="Line 12"/>
          <p:cNvSpPr>
            <a:spLocks noChangeShapeType="1"/>
          </p:cNvSpPr>
          <p:nvPr/>
        </p:nvSpPr>
        <p:spPr bwMode="auto">
          <a:xfrm>
            <a:off x="8534400" y="44958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4157" name="Line 13"/>
          <p:cNvSpPr>
            <a:spLocks noChangeShapeType="1"/>
          </p:cNvSpPr>
          <p:nvPr/>
        </p:nvSpPr>
        <p:spPr bwMode="auto">
          <a:xfrm rot="10800000" flipH="1">
            <a:off x="8534400" y="1371600"/>
            <a:ext cx="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134158" name="Group 14"/>
          <p:cNvGrpSpPr>
            <a:grpSpLocks/>
          </p:cNvGrpSpPr>
          <p:nvPr/>
        </p:nvGrpSpPr>
        <p:grpSpPr bwMode="auto">
          <a:xfrm>
            <a:off x="365125" y="3290888"/>
            <a:ext cx="7453313" cy="915987"/>
            <a:chOff x="230" y="2073"/>
            <a:chExt cx="4695" cy="577"/>
          </a:xfrm>
        </p:grpSpPr>
        <p:sp>
          <p:nvSpPr>
            <p:cNvPr id="134159" name="Rectangle 15"/>
            <p:cNvSpPr>
              <a:spLocks noChangeArrowheads="1"/>
            </p:cNvSpPr>
            <p:nvPr/>
          </p:nvSpPr>
          <p:spPr bwMode="auto">
            <a:xfrm>
              <a:off x="546" y="2112"/>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Pre-WS</a:t>
              </a:r>
            </a:p>
            <a:p>
              <a:pPr algn="ctr" eaLnBrk="1" hangingPunct="1"/>
              <a:r>
                <a:rPr lang="en-US" sz="1200">
                  <a:latin typeface="Verdana" pitchFamily="34" charset="0"/>
                  <a:cs typeface="Arial" charset="0"/>
                </a:rPr>
                <a:t>Authentication</a:t>
              </a:r>
            </a:p>
            <a:p>
              <a:pPr algn="ctr" eaLnBrk="1" hangingPunct="1"/>
              <a:r>
                <a:rPr lang="en-US" sz="1200">
                  <a:latin typeface="Verdana" pitchFamily="34" charset="0"/>
                  <a:cs typeface="Arial" charset="0"/>
                </a:rPr>
                <a:t>Authorization</a:t>
              </a:r>
            </a:p>
          </p:txBody>
        </p:sp>
        <p:sp>
          <p:nvSpPr>
            <p:cNvPr id="134160" name="Rectangle 16"/>
            <p:cNvSpPr>
              <a:spLocks noChangeArrowheads="1"/>
            </p:cNvSpPr>
            <p:nvPr/>
          </p:nvSpPr>
          <p:spPr bwMode="auto">
            <a:xfrm>
              <a:off x="1425" y="2112"/>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GridFTP</a:t>
              </a:r>
            </a:p>
          </p:txBody>
        </p:sp>
        <p:sp>
          <p:nvSpPr>
            <p:cNvPr id="134161" name="Rectangle 17"/>
            <p:cNvSpPr>
              <a:spLocks noChangeArrowheads="1"/>
            </p:cNvSpPr>
            <p:nvPr/>
          </p:nvSpPr>
          <p:spPr bwMode="auto">
            <a:xfrm>
              <a:off x="2318" y="2112"/>
              <a:ext cx="835" cy="528"/>
            </a:xfrm>
            <a:prstGeom prst="rect">
              <a:avLst/>
            </a:prstGeom>
            <a:noFill/>
            <a:ln w="9525" algn="ctr">
              <a:solidFill>
                <a:schemeClr val="tx1"/>
              </a:solidFill>
              <a:prstDash val="dash"/>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Grid</a:t>
              </a:r>
            </a:p>
            <a:p>
              <a:pPr algn="ctr" eaLnBrk="1" hangingPunct="1"/>
              <a:r>
                <a:rPr lang="en-US" sz="1200">
                  <a:latin typeface="Verdana" pitchFamily="34" charset="0"/>
                  <a:cs typeface="Arial" charset="0"/>
                </a:rPr>
                <a:t>Resource</a:t>
              </a:r>
            </a:p>
            <a:p>
              <a:pPr algn="ctr" eaLnBrk="1" hangingPunct="1"/>
              <a:r>
                <a:rPr lang="en-US" sz="1200">
                  <a:latin typeface="Verdana" pitchFamily="34" charset="0"/>
                  <a:cs typeface="Arial" charset="0"/>
                </a:rPr>
                <a:t>Allocation Mgmt</a:t>
              </a:r>
            </a:p>
            <a:p>
              <a:pPr algn="ctr" eaLnBrk="1" hangingPunct="1"/>
              <a:r>
                <a:rPr lang="en-US" sz="1200">
                  <a:latin typeface="Verdana" pitchFamily="34" charset="0"/>
                  <a:cs typeface="Arial" charset="0"/>
                </a:rPr>
                <a:t>(Pre-WS GRAM)</a:t>
              </a:r>
            </a:p>
          </p:txBody>
        </p:sp>
        <p:sp>
          <p:nvSpPr>
            <p:cNvPr id="134162" name="Rectangle 18"/>
            <p:cNvSpPr>
              <a:spLocks noChangeArrowheads="1"/>
            </p:cNvSpPr>
            <p:nvPr/>
          </p:nvSpPr>
          <p:spPr bwMode="auto">
            <a:xfrm>
              <a:off x="3197" y="2112"/>
              <a:ext cx="835" cy="528"/>
            </a:xfrm>
            <a:prstGeom prst="rect">
              <a:avLst/>
            </a:prstGeom>
            <a:noFill/>
            <a:ln w="9525" algn="ctr">
              <a:solidFill>
                <a:schemeClr val="tx1"/>
              </a:solidFill>
              <a:prstDash val="dash"/>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Monitoring</a:t>
              </a:r>
            </a:p>
            <a:p>
              <a:pPr algn="ctr" eaLnBrk="1" hangingPunct="1"/>
              <a:r>
                <a:rPr lang="en-US" sz="1200">
                  <a:latin typeface="Verdana" pitchFamily="34" charset="0"/>
                  <a:cs typeface="Arial" charset="0"/>
                </a:rPr>
                <a:t>&amp; Discovery</a:t>
              </a:r>
            </a:p>
            <a:p>
              <a:pPr algn="ctr" eaLnBrk="1" hangingPunct="1"/>
              <a:r>
                <a:rPr lang="en-US" sz="1200">
                  <a:latin typeface="Verdana" pitchFamily="34" charset="0"/>
                  <a:cs typeface="Arial" charset="0"/>
                </a:rPr>
                <a:t>System</a:t>
              </a:r>
            </a:p>
            <a:p>
              <a:pPr algn="ctr" eaLnBrk="1" hangingPunct="1"/>
              <a:r>
                <a:rPr lang="en-US" sz="1200">
                  <a:latin typeface="Verdana" pitchFamily="34" charset="0"/>
                  <a:cs typeface="Arial" charset="0"/>
                </a:rPr>
                <a:t>(MDS2)</a:t>
              </a:r>
            </a:p>
          </p:txBody>
        </p:sp>
        <p:sp>
          <p:nvSpPr>
            <p:cNvPr id="134163" name="Rectangle 19"/>
            <p:cNvSpPr>
              <a:spLocks noChangeArrowheads="1"/>
            </p:cNvSpPr>
            <p:nvPr/>
          </p:nvSpPr>
          <p:spPr bwMode="auto">
            <a:xfrm>
              <a:off x="4090" y="2112"/>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 Common</a:t>
              </a:r>
            </a:p>
            <a:p>
              <a:pPr algn="ctr" eaLnBrk="1" hangingPunct="1"/>
              <a:r>
                <a:rPr lang="en-US" sz="1200">
                  <a:latin typeface="Verdana" pitchFamily="34" charset="0"/>
                  <a:cs typeface="Arial" charset="0"/>
                </a:rPr>
                <a:t>Libraries</a:t>
              </a:r>
            </a:p>
          </p:txBody>
        </p:sp>
        <p:sp>
          <p:nvSpPr>
            <p:cNvPr id="134164" name="Rectangle 20"/>
            <p:cNvSpPr>
              <a:spLocks noChangeArrowheads="1"/>
            </p:cNvSpPr>
            <p:nvPr/>
          </p:nvSpPr>
          <p:spPr bwMode="auto">
            <a:xfrm>
              <a:off x="230" y="2073"/>
              <a:ext cx="144" cy="57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2</a:t>
              </a:r>
            </a:p>
          </p:txBody>
        </p:sp>
      </p:grpSp>
      <p:sp>
        <p:nvSpPr>
          <p:cNvPr id="134165" name="Rectangle 21"/>
          <p:cNvSpPr>
            <a:spLocks noChangeArrowheads="1"/>
          </p:cNvSpPr>
          <p:nvPr/>
        </p:nvSpPr>
        <p:spPr bwMode="auto">
          <a:xfrm>
            <a:off x="866775" y="2408238"/>
            <a:ext cx="1325563" cy="801687"/>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WS</a:t>
            </a:r>
          </a:p>
          <a:p>
            <a:pPr algn="ctr" eaLnBrk="1" hangingPunct="1"/>
            <a:r>
              <a:rPr lang="en-US" sz="1200">
                <a:latin typeface="Verdana" pitchFamily="34" charset="0"/>
                <a:cs typeface="Arial" charset="0"/>
              </a:rPr>
              <a:t>Authentication</a:t>
            </a:r>
          </a:p>
          <a:p>
            <a:pPr algn="ctr" eaLnBrk="1" hangingPunct="1"/>
            <a:r>
              <a:rPr lang="en-US" sz="1200">
                <a:latin typeface="Verdana" pitchFamily="34" charset="0"/>
                <a:cs typeface="Arial" charset="0"/>
              </a:rPr>
              <a:t>Authorization</a:t>
            </a:r>
          </a:p>
        </p:txBody>
      </p:sp>
      <p:sp>
        <p:nvSpPr>
          <p:cNvPr id="134166" name="Rectangle 22"/>
          <p:cNvSpPr>
            <a:spLocks noChangeArrowheads="1"/>
          </p:cNvSpPr>
          <p:nvPr/>
        </p:nvSpPr>
        <p:spPr bwMode="auto">
          <a:xfrm>
            <a:off x="2262188" y="2419350"/>
            <a:ext cx="1325562" cy="7826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Reliable</a:t>
            </a:r>
          </a:p>
          <a:p>
            <a:pPr algn="ctr" eaLnBrk="1" hangingPunct="1"/>
            <a:r>
              <a:rPr lang="en-US" sz="1200">
                <a:latin typeface="Verdana" pitchFamily="34" charset="0"/>
                <a:cs typeface="Arial" charset="0"/>
              </a:rPr>
              <a:t>File</a:t>
            </a:r>
          </a:p>
          <a:p>
            <a:pPr algn="ctr" eaLnBrk="1" hangingPunct="1"/>
            <a:r>
              <a:rPr lang="en-US" sz="1200">
                <a:latin typeface="Verdana" pitchFamily="34" charset="0"/>
                <a:cs typeface="Arial" charset="0"/>
              </a:rPr>
              <a:t>Transfer</a:t>
            </a:r>
          </a:p>
        </p:txBody>
      </p:sp>
      <p:sp>
        <p:nvSpPr>
          <p:cNvPr id="134167" name="Rectangle 23"/>
          <p:cNvSpPr>
            <a:spLocks noChangeArrowheads="1"/>
          </p:cNvSpPr>
          <p:nvPr/>
        </p:nvSpPr>
        <p:spPr bwMode="auto">
          <a:xfrm>
            <a:off x="2262188" y="1524000"/>
            <a:ext cx="1325562" cy="8080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OGSA-DAI</a:t>
            </a:r>
          </a:p>
          <a:p>
            <a:pPr algn="ctr" eaLnBrk="1" hangingPunct="1"/>
            <a:r>
              <a:rPr lang="en-US" sz="1200">
                <a:latin typeface="Verdana" pitchFamily="34" charset="0"/>
                <a:cs typeface="Arial" charset="0"/>
              </a:rPr>
              <a:t>[Tech Preview]</a:t>
            </a:r>
          </a:p>
        </p:txBody>
      </p:sp>
      <p:sp>
        <p:nvSpPr>
          <p:cNvPr id="134168" name="Rectangle 24"/>
          <p:cNvSpPr>
            <a:spLocks noChangeArrowheads="1"/>
          </p:cNvSpPr>
          <p:nvPr/>
        </p:nvSpPr>
        <p:spPr bwMode="auto">
          <a:xfrm>
            <a:off x="3679825" y="2420938"/>
            <a:ext cx="1325563" cy="777875"/>
          </a:xfrm>
          <a:prstGeom prst="rect">
            <a:avLst/>
          </a:prstGeom>
          <a:solidFill>
            <a:schemeClr val="bg1"/>
          </a:solidFill>
          <a:ln w="9525" algn="ctr">
            <a:solidFill>
              <a:schemeClr val="tx1"/>
            </a:solidFill>
            <a:miter lim="800000"/>
            <a:headEnd/>
            <a:tailEnd/>
          </a:ln>
          <a:effectLst/>
        </p:spPr>
        <p:txBody>
          <a:bodyPr wrap="none" anchor="ctr"/>
          <a:lstStyle/>
          <a:p>
            <a:pPr algn="ctr" eaLnBrk="1" hangingPunct="1"/>
            <a:r>
              <a:rPr lang="en-US" sz="1200" dirty="0">
                <a:latin typeface="Verdana" pitchFamily="34" charset="0"/>
                <a:cs typeface="Arial" charset="0"/>
              </a:rPr>
              <a:t>Grid</a:t>
            </a:r>
          </a:p>
          <a:p>
            <a:pPr algn="ctr" eaLnBrk="1" hangingPunct="1"/>
            <a:r>
              <a:rPr lang="en-US" sz="1200" dirty="0">
                <a:latin typeface="Verdana" pitchFamily="34" charset="0"/>
                <a:cs typeface="Arial" charset="0"/>
              </a:rPr>
              <a:t>Resource</a:t>
            </a:r>
          </a:p>
          <a:p>
            <a:pPr algn="ctr" eaLnBrk="1" hangingPunct="1"/>
            <a:r>
              <a:rPr lang="en-US" sz="1200" dirty="0">
                <a:latin typeface="Verdana" pitchFamily="34" charset="0"/>
                <a:cs typeface="Arial" charset="0"/>
              </a:rPr>
              <a:t>Allocation </a:t>
            </a:r>
            <a:r>
              <a:rPr lang="en-US" sz="1200" dirty="0" err="1">
                <a:latin typeface="Verdana" pitchFamily="34" charset="0"/>
                <a:cs typeface="Arial" charset="0"/>
              </a:rPr>
              <a:t>Mgmt</a:t>
            </a:r>
            <a:endParaRPr lang="en-US" sz="1200" dirty="0">
              <a:latin typeface="Verdana" pitchFamily="34" charset="0"/>
              <a:cs typeface="Arial" charset="0"/>
            </a:endParaRPr>
          </a:p>
          <a:p>
            <a:pPr algn="ctr" eaLnBrk="1" hangingPunct="1"/>
            <a:r>
              <a:rPr lang="en-US" sz="1200" dirty="0">
                <a:latin typeface="Verdana" pitchFamily="34" charset="0"/>
                <a:cs typeface="Arial" charset="0"/>
              </a:rPr>
              <a:t>(WS GRAM)</a:t>
            </a:r>
          </a:p>
        </p:txBody>
      </p:sp>
      <p:sp>
        <p:nvSpPr>
          <p:cNvPr id="134169" name="Rectangle 25"/>
          <p:cNvSpPr>
            <a:spLocks noChangeArrowheads="1"/>
          </p:cNvSpPr>
          <p:nvPr/>
        </p:nvSpPr>
        <p:spPr bwMode="auto">
          <a:xfrm>
            <a:off x="5073650" y="2428875"/>
            <a:ext cx="1325563" cy="762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Monitoring</a:t>
            </a:r>
          </a:p>
          <a:p>
            <a:pPr algn="ctr" eaLnBrk="1" hangingPunct="1"/>
            <a:r>
              <a:rPr lang="en-US" sz="1200">
                <a:latin typeface="Verdana" pitchFamily="34" charset="0"/>
                <a:cs typeface="Arial" charset="0"/>
              </a:rPr>
              <a:t>&amp; Discovery</a:t>
            </a:r>
          </a:p>
          <a:p>
            <a:pPr algn="ctr" eaLnBrk="1" hangingPunct="1"/>
            <a:r>
              <a:rPr lang="en-US" sz="1200">
                <a:latin typeface="Verdana" pitchFamily="34" charset="0"/>
                <a:cs typeface="Arial" charset="0"/>
              </a:rPr>
              <a:t>System</a:t>
            </a:r>
          </a:p>
          <a:p>
            <a:pPr algn="ctr" eaLnBrk="1" hangingPunct="1"/>
            <a:r>
              <a:rPr lang="en-US" sz="1200">
                <a:latin typeface="Verdana" pitchFamily="34" charset="0"/>
                <a:cs typeface="Arial" charset="0"/>
              </a:rPr>
              <a:t>(MDS4)</a:t>
            </a:r>
          </a:p>
        </p:txBody>
      </p:sp>
      <p:sp>
        <p:nvSpPr>
          <p:cNvPr id="134170" name="Rectangle 26"/>
          <p:cNvSpPr>
            <a:spLocks noChangeArrowheads="1"/>
          </p:cNvSpPr>
          <p:nvPr/>
        </p:nvSpPr>
        <p:spPr bwMode="auto">
          <a:xfrm>
            <a:off x="6492875" y="2419350"/>
            <a:ext cx="1325563" cy="7826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Java WS Core</a:t>
            </a:r>
          </a:p>
        </p:txBody>
      </p:sp>
      <p:sp>
        <p:nvSpPr>
          <p:cNvPr id="134171" name="Rectangle 27"/>
          <p:cNvSpPr>
            <a:spLocks noChangeArrowheads="1"/>
          </p:cNvSpPr>
          <p:nvPr/>
        </p:nvSpPr>
        <p:spPr bwMode="auto">
          <a:xfrm>
            <a:off x="868363" y="1524000"/>
            <a:ext cx="1325562" cy="8016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Community</a:t>
            </a:r>
            <a:br>
              <a:rPr lang="en-US" sz="1200">
                <a:latin typeface="Verdana" pitchFamily="34" charset="0"/>
                <a:cs typeface="Arial" charset="0"/>
              </a:rPr>
            </a:br>
            <a:r>
              <a:rPr lang="en-US" sz="1200">
                <a:latin typeface="Verdana" pitchFamily="34" charset="0"/>
                <a:cs typeface="Arial" charset="0"/>
              </a:rPr>
              <a:t>Authorization</a:t>
            </a:r>
          </a:p>
          <a:p>
            <a:pPr algn="ctr" eaLnBrk="1" hangingPunct="1"/>
            <a:r>
              <a:rPr lang="en-US" sz="1200">
                <a:latin typeface="Verdana" pitchFamily="34" charset="0"/>
                <a:cs typeface="Arial" charset="0"/>
              </a:rPr>
              <a:t>Service</a:t>
            </a:r>
          </a:p>
        </p:txBody>
      </p:sp>
      <p:sp>
        <p:nvSpPr>
          <p:cNvPr id="134172" name="Rectangle 28"/>
          <p:cNvSpPr>
            <a:spLocks noChangeArrowheads="1"/>
          </p:cNvSpPr>
          <p:nvPr/>
        </p:nvSpPr>
        <p:spPr bwMode="auto">
          <a:xfrm>
            <a:off x="365125" y="1462088"/>
            <a:ext cx="228600" cy="18303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3</a:t>
            </a:r>
          </a:p>
        </p:txBody>
      </p:sp>
      <p:sp>
        <p:nvSpPr>
          <p:cNvPr id="134173" name="Rectangle 29"/>
          <p:cNvSpPr>
            <a:spLocks noChangeArrowheads="1"/>
          </p:cNvSpPr>
          <p:nvPr/>
        </p:nvSpPr>
        <p:spPr bwMode="auto">
          <a:xfrm>
            <a:off x="2262188" y="4267200"/>
            <a:ext cx="1325562" cy="838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Replica</a:t>
            </a:r>
          </a:p>
          <a:p>
            <a:pPr algn="ctr" eaLnBrk="1" hangingPunct="1"/>
            <a:r>
              <a:rPr lang="en-US" sz="1200">
                <a:latin typeface="Verdana" pitchFamily="34" charset="0"/>
                <a:cs typeface="Arial" charset="0"/>
              </a:rPr>
              <a:t>Location</a:t>
            </a:r>
          </a:p>
          <a:p>
            <a:pPr algn="ctr" eaLnBrk="1" hangingPunct="1"/>
            <a:r>
              <a:rPr lang="en-US" sz="1200">
                <a:latin typeface="Verdana" pitchFamily="34" charset="0"/>
                <a:cs typeface="Arial" charset="0"/>
              </a:rPr>
              <a:t>Service</a:t>
            </a:r>
          </a:p>
        </p:txBody>
      </p:sp>
      <p:sp>
        <p:nvSpPr>
          <p:cNvPr id="134174" name="Rectangle 30"/>
          <p:cNvSpPr>
            <a:spLocks noChangeArrowheads="1"/>
          </p:cNvSpPr>
          <p:nvPr/>
        </p:nvSpPr>
        <p:spPr bwMode="auto">
          <a:xfrm>
            <a:off x="6492875" y="4267200"/>
            <a:ext cx="1325563" cy="8382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XIO</a:t>
            </a:r>
          </a:p>
        </p:txBody>
      </p:sp>
      <p:sp>
        <p:nvSpPr>
          <p:cNvPr id="134175" name="Rectangle 31"/>
          <p:cNvSpPr>
            <a:spLocks noChangeArrowheads="1"/>
          </p:cNvSpPr>
          <p:nvPr/>
        </p:nvSpPr>
        <p:spPr bwMode="auto">
          <a:xfrm>
            <a:off x="365125" y="4206875"/>
            <a:ext cx="228600" cy="9128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3</a:t>
            </a:r>
          </a:p>
        </p:txBody>
      </p:sp>
      <p:grpSp>
        <p:nvGrpSpPr>
          <p:cNvPr id="134176" name="Group 32"/>
          <p:cNvGrpSpPr>
            <a:grpSpLocks/>
          </p:cNvGrpSpPr>
          <p:nvPr/>
        </p:nvGrpSpPr>
        <p:grpSpPr bwMode="auto">
          <a:xfrm>
            <a:off x="365125" y="593725"/>
            <a:ext cx="7446963" cy="5410200"/>
            <a:chOff x="230" y="374"/>
            <a:chExt cx="4691" cy="3408"/>
          </a:xfrm>
        </p:grpSpPr>
        <p:grpSp>
          <p:nvGrpSpPr>
            <p:cNvPr id="134177" name="Group 33"/>
            <p:cNvGrpSpPr>
              <a:grpSpLocks/>
            </p:cNvGrpSpPr>
            <p:nvPr/>
          </p:nvGrpSpPr>
          <p:grpSpPr bwMode="auto">
            <a:xfrm>
              <a:off x="230" y="3225"/>
              <a:ext cx="1152" cy="557"/>
              <a:chOff x="230" y="3225"/>
              <a:chExt cx="1152" cy="557"/>
            </a:xfrm>
          </p:grpSpPr>
          <p:sp>
            <p:nvSpPr>
              <p:cNvPr id="134178" name="Rectangle 34"/>
              <p:cNvSpPr>
                <a:spLocks noChangeArrowheads="1"/>
              </p:cNvSpPr>
              <p:nvPr/>
            </p:nvSpPr>
            <p:spPr bwMode="auto">
              <a:xfrm>
                <a:off x="547" y="3254"/>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Credential</a:t>
                </a:r>
              </a:p>
              <a:p>
                <a:pPr algn="ctr" eaLnBrk="1" hangingPunct="1"/>
                <a:r>
                  <a:rPr lang="en-US" sz="1200">
                    <a:latin typeface="Verdana" pitchFamily="34" charset="0"/>
                    <a:cs typeface="Arial" charset="0"/>
                  </a:rPr>
                  <a:t>Management</a:t>
                </a:r>
              </a:p>
            </p:txBody>
          </p:sp>
          <p:sp>
            <p:nvSpPr>
              <p:cNvPr id="134179" name="Rectangle 35"/>
              <p:cNvSpPr>
                <a:spLocks noChangeArrowheads="1"/>
              </p:cNvSpPr>
              <p:nvPr/>
            </p:nvSpPr>
            <p:spPr bwMode="auto">
              <a:xfrm>
                <a:off x="230" y="3225"/>
                <a:ext cx="144" cy="5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4</a:t>
                </a:r>
              </a:p>
            </p:txBody>
          </p:sp>
        </p:grpSp>
        <p:grpSp>
          <p:nvGrpSpPr>
            <p:cNvPr id="134180" name="Group 36"/>
            <p:cNvGrpSpPr>
              <a:grpSpLocks/>
            </p:cNvGrpSpPr>
            <p:nvPr/>
          </p:nvGrpSpPr>
          <p:grpSpPr bwMode="auto">
            <a:xfrm>
              <a:off x="230" y="374"/>
              <a:ext cx="4691" cy="548"/>
              <a:chOff x="230" y="374"/>
              <a:chExt cx="4691" cy="548"/>
            </a:xfrm>
          </p:grpSpPr>
          <p:sp>
            <p:nvSpPr>
              <p:cNvPr id="134181" name="Rectangle 37"/>
              <p:cNvSpPr>
                <a:spLocks noChangeArrowheads="1"/>
              </p:cNvSpPr>
              <p:nvPr/>
            </p:nvSpPr>
            <p:spPr bwMode="auto">
              <a:xfrm>
                <a:off x="4086" y="403"/>
                <a:ext cx="833" cy="28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Python WS Core</a:t>
                </a:r>
              </a:p>
              <a:p>
                <a:pPr algn="ctr" eaLnBrk="1" hangingPunct="1"/>
                <a:r>
                  <a:rPr lang="en-US" sz="1200">
                    <a:latin typeface="Verdana" pitchFamily="34" charset="0"/>
                    <a:cs typeface="Arial" charset="0"/>
                  </a:rPr>
                  <a:t>[contribution]</a:t>
                </a:r>
              </a:p>
            </p:txBody>
          </p:sp>
          <p:sp>
            <p:nvSpPr>
              <p:cNvPr id="134182" name="Rectangle 38"/>
              <p:cNvSpPr>
                <a:spLocks noChangeArrowheads="1"/>
              </p:cNvSpPr>
              <p:nvPr/>
            </p:nvSpPr>
            <p:spPr bwMode="auto">
              <a:xfrm>
                <a:off x="4086" y="720"/>
                <a:ext cx="835" cy="20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 WS Core</a:t>
                </a:r>
              </a:p>
            </p:txBody>
          </p:sp>
          <p:sp>
            <p:nvSpPr>
              <p:cNvPr id="134183" name="Rectangle 39"/>
              <p:cNvSpPr>
                <a:spLocks noChangeArrowheads="1"/>
              </p:cNvSpPr>
              <p:nvPr/>
            </p:nvSpPr>
            <p:spPr bwMode="auto">
              <a:xfrm>
                <a:off x="2318" y="394"/>
                <a:ext cx="835" cy="52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Community</a:t>
                </a:r>
              </a:p>
              <a:p>
                <a:pPr algn="ctr" eaLnBrk="1" hangingPunct="1"/>
                <a:r>
                  <a:rPr lang="en-US" sz="1200">
                    <a:latin typeface="Verdana" pitchFamily="34" charset="0"/>
                    <a:cs typeface="Arial" charset="0"/>
                  </a:rPr>
                  <a:t>Scheduler</a:t>
                </a:r>
              </a:p>
              <a:p>
                <a:pPr algn="ctr" eaLnBrk="1" hangingPunct="1"/>
                <a:r>
                  <a:rPr lang="en-US" sz="1200">
                    <a:latin typeface="Verdana" pitchFamily="34" charset="0"/>
                    <a:cs typeface="Arial" charset="0"/>
                  </a:rPr>
                  <a:t>Framework</a:t>
                </a:r>
              </a:p>
              <a:p>
                <a:pPr algn="ctr" eaLnBrk="1" hangingPunct="1"/>
                <a:r>
                  <a:rPr lang="en-US" sz="1200">
                    <a:latin typeface="Verdana" pitchFamily="34" charset="0"/>
                    <a:cs typeface="Arial" charset="0"/>
                  </a:rPr>
                  <a:t>[contribution]</a:t>
                </a:r>
              </a:p>
            </p:txBody>
          </p:sp>
          <p:sp>
            <p:nvSpPr>
              <p:cNvPr id="134184" name="Rectangle 40"/>
              <p:cNvSpPr>
                <a:spLocks noChangeArrowheads="1"/>
              </p:cNvSpPr>
              <p:nvPr/>
            </p:nvSpPr>
            <p:spPr bwMode="auto">
              <a:xfrm>
                <a:off x="547" y="394"/>
                <a:ext cx="835" cy="50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1200">
                    <a:latin typeface="Verdana" pitchFamily="34" charset="0"/>
                    <a:cs typeface="Arial" charset="0"/>
                  </a:rPr>
                  <a:t>Delegation</a:t>
                </a:r>
              </a:p>
              <a:p>
                <a:pPr algn="ctr" eaLnBrk="1" hangingPunct="1"/>
                <a:r>
                  <a:rPr lang="en-US" sz="1200">
                    <a:latin typeface="Verdana" pitchFamily="34" charset="0"/>
                    <a:cs typeface="Arial" charset="0"/>
                  </a:rPr>
                  <a:t>Service</a:t>
                </a:r>
              </a:p>
            </p:txBody>
          </p:sp>
          <p:sp>
            <p:nvSpPr>
              <p:cNvPr id="134185" name="Rectangle 41"/>
              <p:cNvSpPr>
                <a:spLocks noChangeArrowheads="1"/>
              </p:cNvSpPr>
              <p:nvPr/>
            </p:nvSpPr>
            <p:spPr bwMode="auto">
              <a:xfrm>
                <a:off x="230" y="374"/>
                <a:ext cx="144" cy="5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B2B2B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atin typeface="Verdana" pitchFamily="34" charset="0"/>
                    <a:cs typeface="Arial" charset="0"/>
                  </a:rPr>
                  <a:t>G</a:t>
                </a:r>
              </a:p>
              <a:p>
                <a:pPr algn="ctr" eaLnBrk="1" hangingPunct="1"/>
                <a:r>
                  <a:rPr lang="en-US">
                    <a:latin typeface="Verdana" pitchFamily="34" charset="0"/>
                    <a:cs typeface="Arial" charset="0"/>
                  </a:rPr>
                  <a:t>T</a:t>
                </a:r>
              </a:p>
              <a:p>
                <a:pPr algn="ctr" eaLnBrk="1" hangingPunct="1"/>
                <a:r>
                  <a:rPr lang="en-US">
                    <a:latin typeface="Verdana" pitchFamily="34" charset="0"/>
                    <a:cs typeface="Arial" charset="0"/>
                  </a:rPr>
                  <a:t>4</a:t>
                </a:r>
              </a:p>
            </p:txBody>
          </p:sp>
        </p:grpSp>
      </p:grpSp>
      <p:sp>
        <p:nvSpPr>
          <p:cNvPr id="134186" name="Rectangle 42"/>
          <p:cNvSpPr>
            <a:spLocks noChangeArrowheads="1"/>
          </p:cNvSpPr>
          <p:nvPr/>
        </p:nvSpPr>
        <p:spPr bwMode="auto">
          <a:xfrm>
            <a:off x="0" y="0"/>
            <a:ext cx="9144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r>
              <a:rPr lang="en-US" sz="3200">
                <a:solidFill>
                  <a:schemeClr val="tx2"/>
                </a:solidFill>
                <a:effectLst>
                  <a:outerShdw blurRad="38100" dist="38100" dir="2700000" algn="tl">
                    <a:srgbClr val="000000"/>
                  </a:outerShdw>
                </a:effectLst>
              </a:rPr>
              <a:t>GRAM (</a:t>
            </a:r>
            <a:r>
              <a:rPr lang="en-US" sz="2800">
                <a:solidFill>
                  <a:schemeClr val="tx2"/>
                </a:solidFill>
                <a:effectLst>
                  <a:outerShdw blurRad="38100" dist="38100" dir="2700000" algn="tl">
                    <a:srgbClr val="000000"/>
                  </a:outerShdw>
                </a:effectLst>
              </a:rPr>
              <a:t>Grid Resource Allocation Manager)</a:t>
            </a:r>
          </a:p>
        </p:txBody>
      </p:sp>
      <p:sp>
        <p:nvSpPr>
          <p:cNvPr id="134187" name="Text Box 43"/>
          <p:cNvSpPr txBox="1">
            <a:spLocks noChangeArrowheads="1"/>
          </p:cNvSpPr>
          <p:nvPr/>
        </p:nvSpPr>
        <p:spPr bwMode="auto">
          <a:xfrm>
            <a:off x="3810000" y="5334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2400">
              <a:solidFill>
                <a:srgbClr val="FF0000"/>
              </a:solidFill>
            </a:endParaRPr>
          </a:p>
        </p:txBody>
      </p:sp>
    </p:spTree>
    <p:extLst>
      <p:ext uri="{BB962C8B-B14F-4D97-AF65-F5344CB8AC3E}">
        <p14:creationId xmlns:p14="http://schemas.microsoft.com/office/powerpoint/2010/main" val="2649373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4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4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611560" y="2420888"/>
            <a:ext cx="8229600" cy="1143000"/>
          </a:xfrm>
        </p:spPr>
        <p:txBody>
          <a:bodyPr/>
          <a:lstStyle/>
          <a:p>
            <a:r>
              <a:rPr lang="en-US" dirty="0"/>
              <a:t>Cloud Computing</a:t>
            </a:r>
          </a:p>
        </p:txBody>
      </p:sp>
    </p:spTree>
    <p:extLst>
      <p:ext uri="{BB962C8B-B14F-4D97-AF65-F5344CB8AC3E}">
        <p14:creationId xmlns:p14="http://schemas.microsoft.com/office/powerpoint/2010/main" val="3007705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Cloud Computing?</a:t>
            </a:r>
            <a:endParaRPr lang="en-IN" dirty="0"/>
          </a:p>
        </p:txBody>
      </p:sp>
      <p:sp>
        <p:nvSpPr>
          <p:cNvPr id="3" name="Content Placeholder 2"/>
          <p:cNvSpPr>
            <a:spLocks noGrp="1"/>
          </p:cNvSpPr>
          <p:nvPr>
            <p:ph idx="1"/>
          </p:nvPr>
        </p:nvSpPr>
        <p:spPr/>
        <p:txBody>
          <a:bodyPr>
            <a:normAutofit fontScale="92500"/>
          </a:bodyPr>
          <a:lstStyle/>
          <a:p>
            <a:r>
              <a:rPr lang="en-US" sz="2400" b="1" dirty="0"/>
              <a:t>Cloud Computing </a:t>
            </a:r>
            <a:r>
              <a:rPr lang="en-US" sz="2400" dirty="0"/>
              <a:t>is a general term used to describe a new class of network based computing that takes place over the Internet, </a:t>
            </a:r>
          </a:p>
          <a:p>
            <a:pPr lvl="1"/>
            <a:r>
              <a:rPr lang="en-US" sz="2400" dirty="0"/>
              <a:t>basically a step on from Utility Computing</a:t>
            </a:r>
          </a:p>
          <a:p>
            <a:pPr lvl="1"/>
            <a:r>
              <a:rPr lang="en-US" sz="2400" dirty="0"/>
              <a:t>a collection/group of integrated and networked hardware, software and Internet infrastructure (called a platform).</a:t>
            </a:r>
          </a:p>
          <a:p>
            <a:pPr lvl="1"/>
            <a:r>
              <a:rPr lang="en-US" sz="2400" dirty="0"/>
              <a:t>Using the Internet for communication and transport provides hardware, software and networking services to clients</a:t>
            </a:r>
          </a:p>
          <a:p>
            <a:r>
              <a:rPr lang="en-US" sz="2400" dirty="0"/>
              <a:t>These platforms hide the complexity and details of the underlying infrastructure from users and applications by providing very simple graphical interface or API (Applications Programming Interface).</a:t>
            </a:r>
            <a:endParaRPr lang="en-IN" dirty="0"/>
          </a:p>
        </p:txBody>
      </p:sp>
    </p:spTree>
    <p:extLst>
      <p:ext uri="{BB962C8B-B14F-4D97-AF65-F5344CB8AC3E}">
        <p14:creationId xmlns:p14="http://schemas.microsoft.com/office/powerpoint/2010/main" val="826892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sp>
        <p:nvSpPr>
          <p:cNvPr id="3" name="Content Placeholder 2"/>
          <p:cNvSpPr>
            <a:spLocks noGrp="1"/>
          </p:cNvSpPr>
          <p:nvPr>
            <p:ph idx="1"/>
          </p:nvPr>
        </p:nvSpPr>
        <p:spPr/>
        <p:txBody>
          <a:bodyPr>
            <a:normAutofit lnSpcReduction="10000"/>
          </a:bodyPr>
          <a:lstStyle/>
          <a:p>
            <a:r>
              <a:rPr lang="en-US" dirty="0"/>
              <a:t>In addition, the platform provides on demand services, that are always on, anywhere, anytime and any place. </a:t>
            </a:r>
          </a:p>
          <a:p>
            <a:r>
              <a:rPr lang="en-US" dirty="0"/>
              <a:t>Pay for use and as needed, elastic</a:t>
            </a:r>
          </a:p>
          <a:p>
            <a:pPr lvl="1"/>
            <a:r>
              <a:rPr lang="en-US" dirty="0"/>
              <a:t>scale up and down in capacity and functionalities</a:t>
            </a:r>
          </a:p>
          <a:p>
            <a:r>
              <a:rPr lang="en-US" dirty="0"/>
              <a:t>The hardware and software services are available to</a:t>
            </a:r>
          </a:p>
          <a:p>
            <a:pPr lvl="1"/>
            <a:r>
              <a:rPr lang="en-US" dirty="0"/>
              <a:t>general public, enterprises, corporations and businesses markets</a:t>
            </a:r>
          </a:p>
          <a:p>
            <a:endParaRPr lang="en-IN" dirty="0"/>
          </a:p>
        </p:txBody>
      </p:sp>
    </p:spTree>
    <p:extLst>
      <p:ext uri="{BB962C8B-B14F-4D97-AF65-F5344CB8AC3E}">
        <p14:creationId xmlns:p14="http://schemas.microsoft.com/office/powerpoint/2010/main" val="413166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562074"/>
          </a:xfrm>
        </p:spPr>
        <p:txBody>
          <a:bodyPr>
            <a:normAutofit fontScale="90000"/>
          </a:bodyPr>
          <a:lstStyle/>
          <a:p>
            <a:r>
              <a:rPr lang="en-IN" dirty="0"/>
              <a:t>Cloud Service Models</a:t>
            </a:r>
          </a:p>
        </p:txBody>
      </p:sp>
      <p:sp>
        <p:nvSpPr>
          <p:cNvPr id="3" name="Content Placeholder 2"/>
          <p:cNvSpPr>
            <a:spLocks noGrp="1"/>
          </p:cNvSpPr>
          <p:nvPr>
            <p:ph idx="1"/>
          </p:nvPr>
        </p:nvSpPr>
        <p:spPr/>
        <p:txBody>
          <a:bodyPr/>
          <a:lstStyle/>
          <a:p>
            <a:endParaRPr lang="en-IN"/>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8486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683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Cloud Service Providers</a:t>
            </a:r>
          </a:p>
        </p:txBody>
      </p:sp>
      <p:sp>
        <p:nvSpPr>
          <p:cNvPr id="3" name="Content Placeholder 2"/>
          <p:cNvSpPr>
            <a:spLocks noGrp="1"/>
          </p:cNvSpPr>
          <p:nvPr>
            <p:ph idx="1"/>
          </p:nvPr>
        </p:nvSpPr>
        <p:spPr/>
        <p:txBody>
          <a:bodyPr/>
          <a:lstStyle/>
          <a:p>
            <a:endParaRPr lang="en-IN" dirty="0"/>
          </a:p>
        </p:txBody>
      </p:sp>
      <p:pic>
        <p:nvPicPr>
          <p:cNvPr id="4" name="Picture 13" descr="Amazon Web Service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742511"/>
            <a:ext cx="1562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Dedicated Server, Managed Hosting &amp; Web Hosting from Rackspac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869160"/>
            <a:ext cx="150495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3347864" y="2636912"/>
            <a:ext cx="2092325" cy="646113"/>
            <a:chOff x="55539" y="3200400"/>
            <a:chExt cx="2092347" cy="646331"/>
          </a:xfrm>
        </p:grpSpPr>
        <p:pic>
          <p:nvPicPr>
            <p:cNvPr id="7" name="Picture 23" descr="App Engine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8"/>
            <p:cNvSpPr txBox="1">
              <a:spLocks noChangeArrowheads="1"/>
            </p:cNvSpPr>
            <p:nvPr/>
          </p:nvSpPr>
          <p:spPr bwMode="auto">
            <a:xfrm>
              <a:off x="761999" y="3200400"/>
              <a:ext cx="13858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97" charset="0"/>
                  <a:ea typeface="ＭＳ Ｐゴシック" pitchFamily="-97" charset="-128"/>
                </a:defRPr>
              </a:lvl1pPr>
              <a:lvl2pPr marL="742950" indent="-285750" eaLnBrk="0" hangingPunct="0">
                <a:defRPr sz="2400">
                  <a:solidFill>
                    <a:schemeClr val="tx1"/>
                  </a:solidFill>
                  <a:latin typeface="Comic Sans MS" pitchFamily="-97" charset="0"/>
                  <a:ea typeface="ＭＳ Ｐゴシック" pitchFamily="-97" charset="-128"/>
                </a:defRPr>
              </a:lvl2pPr>
              <a:lvl3pPr marL="1143000" indent="-228600" eaLnBrk="0" hangingPunct="0">
                <a:defRPr sz="2400">
                  <a:solidFill>
                    <a:schemeClr val="tx1"/>
                  </a:solidFill>
                  <a:latin typeface="Comic Sans MS" pitchFamily="-97" charset="0"/>
                  <a:ea typeface="ＭＳ Ｐゴシック" pitchFamily="-97" charset="-128"/>
                </a:defRPr>
              </a:lvl3pPr>
              <a:lvl4pPr marL="1600200" indent="-228600" eaLnBrk="0" hangingPunct="0">
                <a:defRPr sz="2400">
                  <a:solidFill>
                    <a:schemeClr val="tx1"/>
                  </a:solidFill>
                  <a:latin typeface="Comic Sans MS" pitchFamily="-97" charset="0"/>
                  <a:ea typeface="ＭＳ Ｐゴシック" pitchFamily="-97" charset="-128"/>
                </a:defRPr>
              </a:lvl4pPr>
              <a:lvl5pPr marL="2057400" indent="-228600" eaLnBrk="0" hangingPunct="0">
                <a:defRPr sz="2400">
                  <a:solidFill>
                    <a:schemeClr val="tx1"/>
                  </a:solidFill>
                  <a:latin typeface="Comic Sans MS" pitchFamily="-97" charset="0"/>
                  <a:ea typeface="ＭＳ Ｐゴシック" pitchFamily="-97" charset="-128"/>
                </a:defRPr>
              </a:lvl5pPr>
              <a:lvl6pPr marL="25146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6pPr>
              <a:lvl7pPr marL="29718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7pPr>
              <a:lvl8pPr marL="34290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8pPr>
              <a:lvl9pPr marL="3886200" indent="-228600" eaLnBrk="0" fontAlgn="base" hangingPunct="0">
                <a:spcBef>
                  <a:spcPct val="0"/>
                </a:spcBef>
                <a:spcAft>
                  <a:spcPct val="0"/>
                </a:spcAft>
                <a:defRPr sz="2400">
                  <a:solidFill>
                    <a:schemeClr val="tx1"/>
                  </a:solidFill>
                  <a:latin typeface="Comic Sans MS" pitchFamily="-97" charset="0"/>
                  <a:ea typeface="ＭＳ Ｐゴシック" pitchFamily="-97" charset="-128"/>
                </a:defRPr>
              </a:lvl9pPr>
            </a:lstStyle>
            <a:p>
              <a:pPr eaLnBrk="1" hangingPunct="1"/>
              <a:r>
                <a:rPr lang="en-US" b="1" dirty="0"/>
                <a:t>Google App Engine</a:t>
              </a:r>
            </a:p>
          </p:txBody>
        </p:sp>
      </p:grpSp>
      <p:pic>
        <p:nvPicPr>
          <p:cNvPr id="9" name="Picture 25" descr="Windows Azure Platfor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592" y="3543850"/>
            <a:ext cx="2368004" cy="968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auto">
          <a:xfrm>
            <a:off x="1194594" y="1884290"/>
            <a:ext cx="1778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err="1"/>
              <a:t>SalesForce</a:t>
            </a:r>
            <a:r>
              <a:rPr lang="en-US" sz="1600" b="1" dirty="0"/>
              <a:t> CRM</a:t>
            </a:r>
          </a:p>
        </p:txBody>
      </p:sp>
      <p:sp>
        <p:nvSpPr>
          <p:cNvPr id="11" name="Rectangle 10"/>
          <p:cNvSpPr>
            <a:spLocks noChangeArrowheads="1"/>
          </p:cNvSpPr>
          <p:nvPr/>
        </p:nvSpPr>
        <p:spPr bwMode="auto">
          <a:xfrm>
            <a:off x="6228184" y="2052782"/>
            <a:ext cx="1776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err="1"/>
              <a:t>LotusLive</a:t>
            </a:r>
            <a:endParaRPr lang="en-US" sz="1600" b="1" dirty="0"/>
          </a:p>
        </p:txBody>
      </p:sp>
    </p:spTree>
    <p:extLst>
      <p:ext uri="{BB962C8B-B14F-4D97-AF65-F5344CB8AC3E}">
        <p14:creationId xmlns:p14="http://schemas.microsoft.com/office/powerpoint/2010/main" val="177904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5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500"/>
                                        <p:tgtEl>
                                          <p:spTgt spid="6"/>
                                        </p:tgtEl>
                                      </p:cBhvr>
                                    </p:animEffect>
                                  </p:childTnLst>
                                </p:cTn>
                              </p:par>
                              <p:par>
                                <p:cTn id="14" presetID="6"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5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5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Cloud Characteristics</a:t>
            </a:r>
            <a:endParaRPr lang="en-IN" dirty="0"/>
          </a:p>
        </p:txBody>
      </p:sp>
      <p:sp>
        <p:nvSpPr>
          <p:cNvPr id="3" name="Content Placeholder 2"/>
          <p:cNvSpPr>
            <a:spLocks noGrp="1"/>
          </p:cNvSpPr>
          <p:nvPr>
            <p:ph idx="1"/>
          </p:nvPr>
        </p:nvSpPr>
        <p:spPr/>
        <p:txBody>
          <a:bodyPr>
            <a:normAutofit lnSpcReduction="10000"/>
          </a:bodyPr>
          <a:lstStyle/>
          <a:p>
            <a:r>
              <a:rPr lang="en-US" dirty="0"/>
              <a:t>Cloud are transparent to users and applications, they can be built in multiple ways </a:t>
            </a:r>
          </a:p>
          <a:p>
            <a:pPr lvl="1"/>
            <a:r>
              <a:rPr lang="en-US" dirty="0"/>
              <a:t>branded products, proprietary open source, hardware or software, or just off-the-shelf PCs.</a:t>
            </a:r>
          </a:p>
          <a:p>
            <a:r>
              <a:rPr lang="en-US" dirty="0"/>
              <a:t>In general, they are built on clusters of PC servers and off-the-shelf components plus Open Source software combined with in-house applications and/or system software.</a:t>
            </a:r>
            <a:endParaRPr lang="en-GB" dirty="0"/>
          </a:p>
          <a:p>
            <a:endParaRPr lang="en-IN" dirty="0"/>
          </a:p>
        </p:txBody>
      </p:sp>
    </p:spTree>
    <p:extLst>
      <p:ext uri="{BB962C8B-B14F-4D97-AF65-F5344CB8AC3E}">
        <p14:creationId xmlns:p14="http://schemas.microsoft.com/office/powerpoint/2010/main" val="2503643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64" y="838200"/>
            <a:ext cx="7772399" cy="5510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457200" y="274638"/>
            <a:ext cx="8229600" cy="411162"/>
          </a:xfrm>
        </p:spPr>
        <p:txBody>
          <a:bodyPr>
            <a:normAutofit fontScale="90000"/>
          </a:bodyPr>
          <a:lstStyle/>
          <a:p>
            <a:r>
              <a:rPr lang="en-US" dirty="0"/>
              <a:t>Enabling Technologies</a:t>
            </a:r>
            <a:endParaRPr lang="en-IN" dirty="0"/>
          </a:p>
        </p:txBody>
      </p:sp>
    </p:spTree>
    <p:extLst>
      <p:ext uri="{BB962C8B-B14F-4D97-AF65-F5344CB8AC3E}">
        <p14:creationId xmlns:p14="http://schemas.microsoft.com/office/powerpoint/2010/main" val="743827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SaaS</a:t>
            </a:r>
            <a:endParaRPr lang="en-IN" dirty="0"/>
          </a:p>
        </p:txBody>
      </p:sp>
      <p:sp>
        <p:nvSpPr>
          <p:cNvPr id="3" name="Content Placeholder 2"/>
          <p:cNvSpPr>
            <a:spLocks noGrp="1"/>
          </p:cNvSpPr>
          <p:nvPr>
            <p:ph idx="1"/>
          </p:nvPr>
        </p:nvSpPr>
        <p:spPr/>
        <p:txBody>
          <a:bodyPr/>
          <a:lstStyle/>
          <a:p>
            <a:r>
              <a:rPr lang="en-GB" sz="2800" dirty="0" err="1"/>
              <a:t>SaaS</a:t>
            </a:r>
            <a:r>
              <a:rPr lang="en-GB" sz="2800" dirty="0"/>
              <a:t> is a model of software deployment where an application is hosted as a service provided to customers across the Internet. </a:t>
            </a:r>
          </a:p>
          <a:p>
            <a:r>
              <a:rPr lang="en-GB" sz="2800" dirty="0" err="1"/>
              <a:t>Saas</a:t>
            </a:r>
            <a:r>
              <a:rPr lang="en-GB" sz="2800" dirty="0"/>
              <a:t> alleviates the burden of software maintenance/support</a:t>
            </a:r>
          </a:p>
          <a:p>
            <a:pPr lvl="1"/>
            <a:r>
              <a:rPr lang="en-GB" sz="2400" dirty="0"/>
              <a:t>but users relinquish control over software versions and requirements</a:t>
            </a:r>
            <a:endParaRPr lang="en-IN" dirty="0"/>
          </a:p>
        </p:txBody>
      </p:sp>
    </p:spTree>
    <p:extLst>
      <p:ext uri="{BB962C8B-B14F-4D97-AF65-F5344CB8AC3E}">
        <p14:creationId xmlns:p14="http://schemas.microsoft.com/office/powerpoint/2010/main" val="3797395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PaaS</a:t>
            </a:r>
            <a:endParaRPr lang="en-IN" dirty="0"/>
          </a:p>
        </p:txBody>
      </p:sp>
      <p:sp>
        <p:nvSpPr>
          <p:cNvPr id="3" name="Content Placeholder 2"/>
          <p:cNvSpPr>
            <a:spLocks noGrp="1"/>
          </p:cNvSpPr>
          <p:nvPr>
            <p:ph idx="1"/>
          </p:nvPr>
        </p:nvSpPr>
        <p:spPr/>
        <p:txBody>
          <a:bodyPr>
            <a:normAutofit fontScale="92500"/>
          </a:bodyPr>
          <a:lstStyle/>
          <a:p>
            <a:r>
              <a:rPr lang="en-US" dirty="0"/>
              <a:t>Platform as a Service - </a:t>
            </a:r>
            <a:r>
              <a:rPr lang="en-US" dirty="0" err="1"/>
              <a:t>PaaS</a:t>
            </a:r>
            <a:endParaRPr lang="en-US" dirty="0"/>
          </a:p>
          <a:p>
            <a:pPr lvl="1"/>
            <a:r>
              <a:rPr lang="en-US" dirty="0"/>
              <a:t>The capability provided to the consumer is to deploy onto the cloud infrastructure consumer-created or acquired applications created using programming languages and tools supported by the provider.</a:t>
            </a:r>
          </a:p>
          <a:p>
            <a:pPr lvl="1"/>
            <a:r>
              <a:rPr lang="en-US" dirty="0"/>
              <a:t>The consumer does not manage or control the underlying cloud infrastructure including network, servers, operating systems, or storage, but has control over the deployed applications and possibly application hosting environment configurations.</a:t>
            </a:r>
          </a:p>
          <a:p>
            <a:endParaRPr lang="en-IN" dirty="0"/>
          </a:p>
        </p:txBody>
      </p:sp>
    </p:spTree>
    <p:extLst>
      <p:ext uri="{BB962C8B-B14F-4D97-AF65-F5344CB8AC3E}">
        <p14:creationId xmlns:p14="http://schemas.microsoft.com/office/powerpoint/2010/main" val="327643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Documents</a:t>
            </a:r>
          </a:p>
        </p:txBody>
      </p:sp>
      <p:sp>
        <p:nvSpPr>
          <p:cNvPr id="3" name="Content Placeholder 2"/>
          <p:cNvSpPr>
            <a:spLocks noGrp="1"/>
          </p:cNvSpPr>
          <p:nvPr>
            <p:ph idx="1"/>
          </p:nvPr>
        </p:nvSpPr>
        <p:spPr/>
        <p:txBody>
          <a:bodyPr/>
          <a:lstStyle/>
          <a:p>
            <a:r>
              <a:rPr lang="en-US" dirty="0"/>
              <a:t>All information shared in web as documents </a:t>
            </a:r>
          </a:p>
          <a:p>
            <a:endParaRPr lang="en-US" dirty="0"/>
          </a:p>
          <a:p>
            <a:r>
              <a:rPr lang="en-US" dirty="0"/>
              <a:t>It includes, Audio, Video and Text</a:t>
            </a:r>
          </a:p>
          <a:p>
            <a:endParaRPr lang="en-US" dirty="0"/>
          </a:p>
          <a:p>
            <a:r>
              <a:rPr lang="en-US" dirty="0"/>
              <a:t>HTML, XML</a:t>
            </a:r>
          </a:p>
          <a:p>
            <a:endParaRPr lang="en-US" dirty="0"/>
          </a:p>
          <a:p>
            <a:r>
              <a:rPr lang="en-US" dirty="0"/>
              <a:t>MIME – Multipurpose Internet Mail Exchange</a:t>
            </a:r>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3851362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IaaS</a:t>
            </a:r>
            <a:br>
              <a:rPr lang="en-US" dirty="0"/>
            </a:br>
            <a:endParaRPr lang="en-IN" dirty="0"/>
          </a:p>
        </p:txBody>
      </p:sp>
      <p:sp>
        <p:nvSpPr>
          <p:cNvPr id="3" name="Content Placeholder 2"/>
          <p:cNvSpPr>
            <a:spLocks noGrp="1"/>
          </p:cNvSpPr>
          <p:nvPr>
            <p:ph idx="1"/>
          </p:nvPr>
        </p:nvSpPr>
        <p:spPr>
          <a:xfrm>
            <a:off x="457200" y="1196752"/>
            <a:ext cx="8229600" cy="5472608"/>
          </a:xfrm>
        </p:spPr>
        <p:txBody>
          <a:bodyPr>
            <a:normAutofit fontScale="85000" lnSpcReduction="20000"/>
          </a:bodyPr>
          <a:lstStyle/>
          <a:p>
            <a:r>
              <a:rPr lang="en-US" dirty="0"/>
              <a:t>Infrastructure as a Service - </a:t>
            </a:r>
            <a:r>
              <a:rPr lang="en-US" dirty="0" err="1"/>
              <a:t>IaaS</a:t>
            </a:r>
            <a:endParaRPr lang="en-US" dirty="0"/>
          </a:p>
          <a:p>
            <a:pPr lvl="1"/>
            <a:r>
              <a:rPr lang="en-US" dirty="0"/>
              <a:t>The capability provided to the consumer is to provision processing, storage, networks, and other fundamental computing resources where the consumer is able to deploy and run arbitrary software, which can include operating systems and applications.</a:t>
            </a:r>
          </a:p>
          <a:p>
            <a:pPr lvl="1"/>
            <a:r>
              <a:rPr lang="en-US" dirty="0"/>
              <a:t>The consumer does not manage or control the underlying cloud infrastructure but has control over operating systems, storage, deployed applications, and possibly limited control of select networking components .</a:t>
            </a:r>
          </a:p>
          <a:p>
            <a:r>
              <a:rPr lang="en-US" dirty="0"/>
              <a:t>Examples :</a:t>
            </a:r>
          </a:p>
          <a:p>
            <a:pPr lvl="1"/>
            <a:r>
              <a:rPr lang="en-US" dirty="0"/>
              <a:t>Amazon EC2</a:t>
            </a:r>
          </a:p>
          <a:p>
            <a:pPr lvl="1"/>
            <a:r>
              <a:rPr lang="en-US" dirty="0"/>
              <a:t>Eucalyptus</a:t>
            </a:r>
          </a:p>
          <a:p>
            <a:pPr lvl="1"/>
            <a:r>
              <a:rPr lang="en-US" dirty="0"/>
              <a:t>Open Nebula</a:t>
            </a:r>
          </a:p>
          <a:p>
            <a:pPr lvl="1"/>
            <a:r>
              <a:rPr lang="en-US" dirty="0"/>
              <a:t>… </a:t>
            </a:r>
            <a:r>
              <a:rPr lang="en-US" dirty="0" err="1"/>
              <a:t>etc</a:t>
            </a:r>
            <a:endParaRPr lang="en-US" dirty="0"/>
          </a:p>
          <a:p>
            <a:endParaRPr lang="en-IN" dirty="0"/>
          </a:p>
        </p:txBody>
      </p:sp>
    </p:spTree>
    <p:extLst>
      <p:ext uri="{BB962C8B-B14F-4D97-AF65-F5344CB8AC3E}">
        <p14:creationId xmlns:p14="http://schemas.microsoft.com/office/powerpoint/2010/main" val="2369978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sp>
        <p:nvSpPr>
          <p:cNvPr id="3" name="Content Placeholder 2"/>
          <p:cNvSpPr>
            <a:spLocks noGrp="1"/>
          </p:cNvSpPr>
          <p:nvPr>
            <p:ph idx="1"/>
          </p:nvPr>
        </p:nvSpPr>
        <p:spPr/>
        <p:txBody>
          <a:bodyPr>
            <a:normAutofit fontScale="92500" lnSpcReduction="20000"/>
          </a:bodyPr>
          <a:lstStyle/>
          <a:p>
            <a:r>
              <a:rPr lang="en-US" dirty="0"/>
              <a:t>Provide service –</a:t>
            </a:r>
            <a:r>
              <a:rPr lang="en-US" b="1" dirty="0"/>
              <a:t>Resource Management Interface</a:t>
            </a:r>
          </a:p>
          <a:p>
            <a:pPr lvl="1"/>
            <a:r>
              <a:rPr lang="en-US" dirty="0"/>
              <a:t>Several types of virtualized resource :</a:t>
            </a:r>
          </a:p>
          <a:p>
            <a:pPr lvl="2"/>
            <a:r>
              <a:rPr lang="en-US" b="1" i="1" dirty="0"/>
              <a:t>Virtual Machine </a:t>
            </a:r>
            <a:r>
              <a:rPr lang="en-US" dirty="0"/>
              <a:t>– As an </a:t>
            </a:r>
            <a:r>
              <a:rPr lang="en-US" dirty="0" err="1"/>
              <a:t>IaaS</a:t>
            </a:r>
            <a:r>
              <a:rPr lang="en-US" dirty="0"/>
              <a:t> provider, we should be able to provide the basic virtual machine operations, such as </a:t>
            </a:r>
            <a:r>
              <a:rPr lang="en-US" i="1" dirty="0">
                <a:solidFill>
                  <a:srgbClr val="C00000"/>
                </a:solidFill>
              </a:rPr>
              <a:t>creation</a:t>
            </a:r>
            <a:r>
              <a:rPr lang="en-US" dirty="0"/>
              <a:t>, </a:t>
            </a:r>
            <a:r>
              <a:rPr lang="en-US" i="1" dirty="0">
                <a:solidFill>
                  <a:srgbClr val="C00000"/>
                </a:solidFill>
              </a:rPr>
              <a:t>suspension</a:t>
            </a:r>
            <a:r>
              <a:rPr lang="en-US" dirty="0"/>
              <a:t>, </a:t>
            </a:r>
            <a:r>
              <a:rPr lang="en-US" i="1" dirty="0">
                <a:solidFill>
                  <a:srgbClr val="C00000"/>
                </a:solidFill>
              </a:rPr>
              <a:t>resumption</a:t>
            </a:r>
            <a:r>
              <a:rPr lang="en-US" dirty="0"/>
              <a:t> and </a:t>
            </a:r>
            <a:r>
              <a:rPr lang="en-US" i="1" dirty="0">
                <a:solidFill>
                  <a:srgbClr val="C00000"/>
                </a:solidFill>
              </a:rPr>
              <a:t>termination</a:t>
            </a:r>
            <a:r>
              <a:rPr lang="en-US" dirty="0"/>
              <a:t>, …etc.</a:t>
            </a:r>
          </a:p>
          <a:p>
            <a:pPr lvl="2"/>
            <a:r>
              <a:rPr lang="en-US" b="1" i="1" dirty="0"/>
              <a:t>Virtual Storage </a:t>
            </a:r>
            <a:r>
              <a:rPr lang="en-US" dirty="0"/>
              <a:t>– As an </a:t>
            </a:r>
            <a:r>
              <a:rPr lang="en-US" dirty="0" err="1"/>
              <a:t>IaaS</a:t>
            </a:r>
            <a:r>
              <a:rPr lang="en-US" dirty="0"/>
              <a:t> provider, we should be able to provide the basic virtual storage operations, such as </a:t>
            </a:r>
            <a:r>
              <a:rPr lang="en-US" i="1" dirty="0">
                <a:solidFill>
                  <a:srgbClr val="C00000"/>
                </a:solidFill>
              </a:rPr>
              <a:t>space allocation</a:t>
            </a:r>
            <a:r>
              <a:rPr lang="en-US" dirty="0"/>
              <a:t>, </a:t>
            </a:r>
            <a:r>
              <a:rPr lang="en-US" i="1" dirty="0">
                <a:solidFill>
                  <a:srgbClr val="C00000"/>
                </a:solidFill>
              </a:rPr>
              <a:t>space release</a:t>
            </a:r>
            <a:r>
              <a:rPr lang="en-US" dirty="0"/>
              <a:t>, </a:t>
            </a:r>
            <a:r>
              <a:rPr lang="en-US" i="1" dirty="0">
                <a:solidFill>
                  <a:srgbClr val="C00000"/>
                </a:solidFill>
              </a:rPr>
              <a:t>data writing </a:t>
            </a:r>
            <a:r>
              <a:rPr lang="en-US" dirty="0"/>
              <a:t>and </a:t>
            </a:r>
            <a:r>
              <a:rPr lang="en-US" i="1" dirty="0">
                <a:solidFill>
                  <a:srgbClr val="C00000"/>
                </a:solidFill>
              </a:rPr>
              <a:t>data reading</a:t>
            </a:r>
            <a:r>
              <a:rPr lang="en-US" dirty="0"/>
              <a:t>, …etc.</a:t>
            </a:r>
          </a:p>
          <a:p>
            <a:pPr lvl="2"/>
            <a:r>
              <a:rPr lang="en-US" b="1" i="1" dirty="0"/>
              <a:t>Virtual Network</a:t>
            </a:r>
            <a:r>
              <a:rPr lang="en-US" dirty="0"/>
              <a:t> – As an </a:t>
            </a:r>
            <a:r>
              <a:rPr lang="en-US" dirty="0" err="1"/>
              <a:t>IaaS</a:t>
            </a:r>
            <a:r>
              <a:rPr lang="en-US" dirty="0"/>
              <a:t> provider, we should be able to provide the basic virtual network operations, such as </a:t>
            </a:r>
            <a:r>
              <a:rPr lang="en-US" i="1" dirty="0">
                <a:solidFill>
                  <a:srgbClr val="C00000"/>
                </a:solidFill>
              </a:rPr>
              <a:t>IP address allocation</a:t>
            </a:r>
            <a:r>
              <a:rPr lang="en-US" dirty="0"/>
              <a:t>, </a:t>
            </a:r>
            <a:r>
              <a:rPr lang="en-US" i="1" dirty="0">
                <a:solidFill>
                  <a:srgbClr val="C00000"/>
                </a:solidFill>
              </a:rPr>
              <a:t>domain name register</a:t>
            </a:r>
            <a:r>
              <a:rPr lang="en-US" dirty="0"/>
              <a:t>, </a:t>
            </a:r>
            <a:r>
              <a:rPr lang="en-US" i="1" dirty="0">
                <a:solidFill>
                  <a:srgbClr val="C00000"/>
                </a:solidFill>
              </a:rPr>
              <a:t>connection establishment </a:t>
            </a:r>
            <a:r>
              <a:rPr lang="en-US" dirty="0"/>
              <a:t>and </a:t>
            </a:r>
            <a:r>
              <a:rPr lang="en-US" i="1" dirty="0">
                <a:solidFill>
                  <a:srgbClr val="C00000"/>
                </a:solidFill>
              </a:rPr>
              <a:t>bandwidth provision</a:t>
            </a:r>
            <a:r>
              <a:rPr lang="en-US" dirty="0"/>
              <a:t>, …etc.</a:t>
            </a:r>
          </a:p>
          <a:p>
            <a:endParaRPr lang="en-IN" dirty="0"/>
          </a:p>
        </p:txBody>
      </p:sp>
    </p:spTree>
    <p:extLst>
      <p:ext uri="{BB962C8B-B14F-4D97-AF65-F5344CB8AC3E}">
        <p14:creationId xmlns:p14="http://schemas.microsoft.com/office/powerpoint/2010/main" val="35377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sp>
        <p:nvSpPr>
          <p:cNvPr id="3" name="Content Placeholder 2"/>
          <p:cNvSpPr>
            <a:spLocks noGrp="1"/>
          </p:cNvSpPr>
          <p:nvPr>
            <p:ph idx="1"/>
          </p:nvPr>
        </p:nvSpPr>
        <p:spPr/>
        <p:txBody>
          <a:bodyPr/>
          <a:lstStyle/>
          <a:p>
            <a:r>
              <a:rPr lang="en-US" dirty="0"/>
              <a:t>Enabling technique - </a:t>
            </a:r>
            <a:r>
              <a:rPr lang="en-US" b="1" i="1" dirty="0"/>
              <a:t>Virtualization</a:t>
            </a:r>
          </a:p>
          <a:p>
            <a:pPr lvl="1"/>
            <a:r>
              <a:rPr lang="en-US" dirty="0"/>
              <a:t>Virtualization is an abstraction of logical resources away from underlying physical resources.</a:t>
            </a:r>
          </a:p>
          <a:p>
            <a:pPr lvl="2"/>
            <a:r>
              <a:rPr lang="en-US" dirty="0"/>
              <a:t>Virtualization technique shift OS onto hypervisor.</a:t>
            </a:r>
          </a:p>
          <a:p>
            <a:pPr lvl="2"/>
            <a:r>
              <a:rPr lang="en-US" dirty="0"/>
              <a:t>Multiple OS share the physical hardware and provide different services.</a:t>
            </a:r>
          </a:p>
          <a:p>
            <a:pPr lvl="2"/>
            <a:r>
              <a:rPr lang="en-US" dirty="0"/>
              <a:t>Improve utilization, availability, security and convenience.</a:t>
            </a:r>
          </a:p>
          <a:p>
            <a:endParaRPr lang="en-IN" dirty="0"/>
          </a:p>
        </p:txBody>
      </p:sp>
    </p:spTree>
    <p:extLst>
      <p:ext uri="{BB962C8B-B14F-4D97-AF65-F5344CB8AC3E}">
        <p14:creationId xmlns:p14="http://schemas.microsoft.com/office/powerpoint/2010/main" val="2361198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1935163"/>
            <a:ext cx="640715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8245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a:t>
            </a:r>
          </a:p>
        </p:txBody>
      </p:sp>
      <p:sp>
        <p:nvSpPr>
          <p:cNvPr id="3" name="Content Placeholder 2"/>
          <p:cNvSpPr>
            <a:spLocks noGrp="1"/>
          </p:cNvSpPr>
          <p:nvPr>
            <p:ph idx="1"/>
          </p:nvPr>
        </p:nvSpPr>
        <p:spPr>
          <a:xfrm>
            <a:off x="457200" y="1600200"/>
            <a:ext cx="8229600" cy="4493095"/>
          </a:xfrm>
        </p:spPr>
        <p:txBody>
          <a:bodyPr>
            <a:normAutofit fontScale="92500" lnSpcReduction="20000"/>
          </a:bodyPr>
          <a:lstStyle/>
          <a:p>
            <a:r>
              <a:rPr lang="en-US" dirty="0"/>
              <a:t>There are four primary cloud deployment models :</a:t>
            </a:r>
          </a:p>
          <a:p>
            <a:pPr lvl="1"/>
            <a:r>
              <a:rPr lang="en-US" dirty="0"/>
              <a:t>Public Cloud</a:t>
            </a:r>
          </a:p>
          <a:p>
            <a:pPr lvl="1"/>
            <a:r>
              <a:rPr lang="en-US" dirty="0"/>
              <a:t>Private Cloud</a:t>
            </a:r>
          </a:p>
          <a:p>
            <a:pPr lvl="1"/>
            <a:r>
              <a:rPr lang="en-US" dirty="0"/>
              <a:t>Community Cloud</a:t>
            </a:r>
          </a:p>
          <a:p>
            <a:pPr lvl="1"/>
            <a:r>
              <a:rPr lang="en-US" dirty="0"/>
              <a:t>Hybrid Cloud</a:t>
            </a:r>
            <a:br>
              <a:rPr lang="en-US" dirty="0"/>
            </a:br>
            <a:endParaRPr lang="en-US" dirty="0"/>
          </a:p>
          <a:p>
            <a:r>
              <a:rPr lang="en-US" dirty="0"/>
              <a:t>Each can exhibit the previously discussed characteristics; their differences lie primarily in the scope and access of published cloud services, as they are made available to service consumers.</a:t>
            </a:r>
          </a:p>
        </p:txBody>
      </p:sp>
    </p:spTree>
    <p:extLst>
      <p:ext uri="{BB962C8B-B14F-4D97-AF65-F5344CB8AC3E}">
        <p14:creationId xmlns:p14="http://schemas.microsoft.com/office/powerpoint/2010/main" val="48610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Multi-tiered Architectures</a:t>
            </a:r>
          </a:p>
        </p:txBody>
      </p:sp>
      <p:sp>
        <p:nvSpPr>
          <p:cNvPr id="4" name="Footer Placeholder 3"/>
          <p:cNvSpPr>
            <a:spLocks noGrp="1"/>
          </p:cNvSpPr>
          <p:nvPr>
            <p:ph type="ftr" sz="quarter" idx="11"/>
          </p:nvPr>
        </p:nvSpPr>
        <p:spPr/>
        <p:txBody>
          <a:bodyPr/>
          <a:lstStyle/>
          <a:p>
            <a:r>
              <a:rPr lang="en-US"/>
              <a:t>SCOPE, VITCC</a:t>
            </a:r>
          </a:p>
        </p:txBody>
      </p:sp>
      <p:sp>
        <p:nvSpPr>
          <p:cNvPr id="5" name="Content Placeholder 4"/>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79248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886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with 3 Tiered Architectures</a:t>
            </a:r>
          </a:p>
        </p:txBody>
      </p:sp>
      <p:sp>
        <p:nvSpPr>
          <p:cNvPr id="3" name="Content Placeholder 2"/>
          <p:cNvSpPr>
            <a:spLocks noGrp="1"/>
          </p:cNvSpPr>
          <p:nvPr>
            <p:ph idx="1"/>
          </p:nvPr>
        </p:nvSpPr>
        <p:spPr/>
        <p:txBody>
          <a:bodyPr/>
          <a:lstStyle/>
          <a:p>
            <a:r>
              <a:rPr lang="en-US" dirty="0"/>
              <a:t>Decrease in Performance</a:t>
            </a:r>
          </a:p>
          <a:p>
            <a:pPr lvl="1"/>
            <a:r>
              <a:rPr lang="en-US" dirty="0"/>
              <a:t>Application and Database server are potential bottle necks</a:t>
            </a:r>
          </a:p>
          <a:p>
            <a:pPr lvl="1"/>
            <a:endParaRPr lang="en-US" dirty="0"/>
          </a:p>
          <a:p>
            <a:r>
              <a:rPr lang="en-US" dirty="0"/>
              <a:t>Solution: </a:t>
            </a:r>
          </a:p>
          <a:p>
            <a:pPr lvl="1"/>
            <a:r>
              <a:rPr lang="en-US" dirty="0"/>
              <a:t>Caching and Replication </a:t>
            </a:r>
          </a:p>
          <a:p>
            <a:endParaRPr lang="en-US" dirty="0"/>
          </a:p>
        </p:txBody>
      </p:sp>
      <p:sp>
        <p:nvSpPr>
          <p:cNvPr id="4" name="Footer Placeholder 3"/>
          <p:cNvSpPr>
            <a:spLocks noGrp="1"/>
          </p:cNvSpPr>
          <p:nvPr>
            <p:ph type="ftr" sz="quarter" idx="11"/>
          </p:nvPr>
        </p:nvSpPr>
        <p:spPr/>
        <p:txBody>
          <a:bodyPr/>
          <a:lstStyle/>
          <a:p>
            <a:r>
              <a:rPr lang="en-US"/>
              <a:t>SCOPE, VITCC</a:t>
            </a:r>
          </a:p>
        </p:txBody>
      </p:sp>
    </p:spTree>
    <p:extLst>
      <p:ext uri="{BB962C8B-B14F-4D97-AF65-F5344CB8AC3E}">
        <p14:creationId xmlns:p14="http://schemas.microsoft.com/office/powerpoint/2010/main" val="148901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Services</a:t>
            </a:r>
          </a:p>
        </p:txBody>
      </p:sp>
      <p:sp>
        <p:nvSpPr>
          <p:cNvPr id="4" name="Footer Placeholder 3"/>
          <p:cNvSpPr>
            <a:spLocks noGrp="1"/>
          </p:cNvSpPr>
          <p:nvPr>
            <p:ph type="ftr" sz="quarter" idx="11"/>
          </p:nvPr>
        </p:nvSpPr>
        <p:spPr/>
        <p:txBody>
          <a:bodyPr/>
          <a:lstStyle/>
          <a:p>
            <a:r>
              <a:rPr lang="en-US"/>
              <a:t>SCOPE, VITCC</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4582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545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66A1B6C406B345AE978F0C975268C0" ma:contentTypeVersion="2" ma:contentTypeDescription="Create a new document." ma:contentTypeScope="" ma:versionID="bf3bb23f277e7178718af2bd4e08c22e">
  <xsd:schema xmlns:xsd="http://www.w3.org/2001/XMLSchema" xmlns:xs="http://www.w3.org/2001/XMLSchema" xmlns:p="http://schemas.microsoft.com/office/2006/metadata/properties" xmlns:ns2="47d37a4a-e55a-4a58-8f80-b05ba3442e0e" targetNamespace="http://schemas.microsoft.com/office/2006/metadata/properties" ma:root="true" ma:fieldsID="dab01e1628b640e6ba37e9241c6b0962" ns2:_="">
    <xsd:import namespace="47d37a4a-e55a-4a58-8f80-b05ba3442e0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37a4a-e55a-4a58-8f80-b05ba3442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2AAA2A-1D57-47B3-AE3B-9D60E61994F0}">
  <ds:schemaRefs>
    <ds:schemaRef ds:uri="http://schemas.microsoft.com/sharepoint/v3/contenttype/forms"/>
  </ds:schemaRefs>
</ds:datastoreItem>
</file>

<file path=customXml/itemProps2.xml><?xml version="1.0" encoding="utf-8"?>
<ds:datastoreItem xmlns:ds="http://schemas.openxmlformats.org/officeDocument/2006/customXml" ds:itemID="{DAA520AF-64C0-4E27-93A7-C9371E0760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9FB81B8-AE02-4CB5-A36D-40FFB120FDE6}"/>
</file>

<file path=docProps/app.xml><?xml version="1.0" encoding="utf-8"?>
<Properties xmlns="http://schemas.openxmlformats.org/officeDocument/2006/extended-properties" xmlns:vt="http://schemas.openxmlformats.org/officeDocument/2006/docPropsVTypes">
  <TotalTime>940</TotalTime>
  <Words>2396</Words>
  <Application>Microsoft Office PowerPoint</Application>
  <PresentationFormat>On-screen Show (4:3)</PresentationFormat>
  <Paragraphs>398</Paragraphs>
  <Slides>64</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Comic Sans MS</vt:lpstr>
      <vt:lpstr>Symbol</vt:lpstr>
      <vt:lpstr>Tahoma</vt:lpstr>
      <vt:lpstr>Times New Roman</vt:lpstr>
      <vt:lpstr>Verdana</vt:lpstr>
      <vt:lpstr>Wingdings</vt:lpstr>
      <vt:lpstr>Office Theme</vt:lpstr>
      <vt:lpstr>Module 7: Distributed Web-based System</vt:lpstr>
      <vt:lpstr>Contents</vt:lpstr>
      <vt:lpstr>What is Distributed Web Based System?</vt:lpstr>
      <vt:lpstr>Traditional Web Based Systems</vt:lpstr>
      <vt:lpstr>Overview of Traditional Web Based System</vt:lpstr>
      <vt:lpstr>Web Documents</vt:lpstr>
      <vt:lpstr>Multi-tiered Architectures</vt:lpstr>
      <vt:lpstr>Disadvantages with 3 Tiered Architectures</vt:lpstr>
      <vt:lpstr>Web Services</vt:lpstr>
      <vt:lpstr>Web Server Clusters</vt:lpstr>
      <vt:lpstr>…Continued</vt:lpstr>
      <vt:lpstr>Scalable Content Aware Web Cluster</vt:lpstr>
      <vt:lpstr>Connections</vt:lpstr>
      <vt:lpstr>Caching and Consistency</vt:lpstr>
      <vt:lpstr>Types of Caching</vt:lpstr>
      <vt:lpstr>Distributed (or) Co-operative Caching</vt:lpstr>
      <vt:lpstr>Overview of distributed computing platforms</vt:lpstr>
      <vt:lpstr>Distributed Computing Paradigms</vt:lpstr>
      <vt:lpstr>Cluster Computing</vt:lpstr>
      <vt:lpstr>Scalable Distributed Computing</vt:lpstr>
      <vt:lpstr>Grid Computing</vt:lpstr>
      <vt:lpstr>…Continued…</vt:lpstr>
      <vt:lpstr>History of Grid Computing</vt:lpstr>
      <vt:lpstr>GRID Computing</vt:lpstr>
      <vt:lpstr>Elements of Grid Computing</vt:lpstr>
      <vt:lpstr>Virtual Organizations</vt:lpstr>
      <vt:lpstr>More Formal Definition of Grids</vt:lpstr>
      <vt:lpstr>Computational Grid Applications</vt:lpstr>
      <vt:lpstr>TeraGrid is an Important Project developed by the National Science Foundation (NSF).</vt:lpstr>
      <vt:lpstr>PowerPoint Presentation</vt:lpstr>
      <vt:lpstr>UK e-Science Grid</vt:lpstr>
      <vt:lpstr>Virtual Organization</vt:lpstr>
      <vt:lpstr>Problems with Virtual Organization</vt:lpstr>
      <vt:lpstr>Solutions for sharing resources</vt:lpstr>
      <vt:lpstr>Grid Computing Software Infrastructure</vt:lpstr>
      <vt:lpstr>Open Grid Services Architecture</vt:lpstr>
      <vt:lpstr>PowerPoint Presentation</vt:lpstr>
      <vt:lpstr>PowerPoint Presentation</vt:lpstr>
      <vt:lpstr>PowerPoint Presentation</vt:lpstr>
      <vt:lpstr>PowerPoint Presentation</vt:lpstr>
      <vt:lpstr>WSRF</vt:lpstr>
      <vt:lpstr>Standards Bodies</vt:lpstr>
      <vt:lpstr>Standards in the Web Services World</vt:lpstr>
      <vt:lpstr>Standards in the grid computing world</vt:lpstr>
      <vt:lpstr>Globus Project</vt:lpstr>
      <vt:lpstr>Globus Version 4</vt:lpstr>
      <vt:lpstr>PowerPoint Presentation</vt:lpstr>
      <vt:lpstr>Globus</vt:lpstr>
      <vt:lpstr>…Continued</vt:lpstr>
      <vt:lpstr>PowerPoint Presentation</vt:lpstr>
      <vt:lpstr>Cloud Computing</vt:lpstr>
      <vt:lpstr>What is Cloud Computing?</vt:lpstr>
      <vt:lpstr>…Continued</vt:lpstr>
      <vt:lpstr>Cloud Service Models</vt:lpstr>
      <vt:lpstr>Some Cloud Service Providers</vt:lpstr>
      <vt:lpstr>Basic Cloud Characteristics</vt:lpstr>
      <vt:lpstr>Enabling Technologies</vt:lpstr>
      <vt:lpstr>SaaS</vt:lpstr>
      <vt:lpstr>PaaS</vt:lpstr>
      <vt:lpstr>IaaS </vt:lpstr>
      <vt:lpstr>…Continued…</vt:lpstr>
      <vt:lpstr>….Continued…</vt:lpstr>
      <vt:lpstr>…Continued…</vt:lpstr>
      <vt:lpstr>Deployment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Communication</dc:title>
  <dc:creator>Windows User</dc:creator>
  <cp:lastModifiedBy>Harini Sriraman</cp:lastModifiedBy>
  <cp:revision>119</cp:revision>
  <dcterms:created xsi:type="dcterms:W3CDTF">2020-07-10T15:01:01Z</dcterms:created>
  <dcterms:modified xsi:type="dcterms:W3CDTF">2022-11-11T13:42:23Z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0x0101002B66A1B6C406B345AE978F0C975268C0</vt:lpwstr>
  </property>
</Properties>
</file>