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3"/>
    <p:sldId id="277" r:id="rId4"/>
    <p:sldId id="276" r:id="rId5"/>
    <p:sldId id="256" r:id="rId6"/>
    <p:sldId id="275" r:id="rId7"/>
    <p:sldId id="257" r:id="rId8"/>
    <p:sldId id="258" r:id="rId9"/>
    <p:sldId id="273" r:id="rId10"/>
    <p:sldId id="259"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12A6CB-4E51-420A-8D28-425E103209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77FB9-3D67-4695-8BBF-261824CD874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12A6CB-4E51-420A-8D28-425E103209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77FB9-3D67-4695-8BBF-261824CD874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12A6CB-4E51-420A-8D28-425E103209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77FB9-3D67-4695-8BBF-261824CD874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12A6CB-4E51-420A-8D28-425E103209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77FB9-3D67-4695-8BBF-261824CD874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412A6CB-4E51-420A-8D28-425E103209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77FB9-3D67-4695-8BBF-261824CD874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D412A6CB-4E51-420A-8D28-425E103209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77FB9-3D67-4695-8BBF-261824CD874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D412A6CB-4E51-420A-8D28-425E1032091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A77FB9-3D67-4695-8BBF-261824CD874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12A6CB-4E51-420A-8D28-425E1032091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A77FB9-3D67-4695-8BBF-261824CD874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2A6CB-4E51-420A-8D28-425E1032091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A77FB9-3D67-4695-8BBF-261824CD874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12A6CB-4E51-420A-8D28-425E103209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77FB9-3D67-4695-8BBF-261824CD874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12A6CB-4E51-420A-8D28-425E103209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77FB9-3D67-4695-8BBF-261824CD874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2A6CB-4E51-420A-8D28-425E1032091A}"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77FB9-3D67-4695-8BBF-261824CD874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Past and the Future of Human-Computer Interaction — part 1 | by  Hsin-Jou Lin | Empathy Technology | 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1484784"/>
            <a:ext cx="7213154" cy="3647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43" y="1340768"/>
            <a:ext cx="9073008" cy="3970318"/>
          </a:xfrm>
          <a:prstGeom prst="rect">
            <a:avLst/>
          </a:prstGeom>
        </p:spPr>
        <p:txBody>
          <a:bodyPr wrap="square">
            <a:spAutoFit/>
          </a:bodyPr>
          <a:lstStyle/>
          <a:p>
            <a:r>
              <a:rPr lang="en-IN" b="1" dirty="0" smtClean="0"/>
              <a:t>Social </a:t>
            </a:r>
            <a:r>
              <a:rPr lang="en-IN" b="1" dirty="0"/>
              <a:t>Psychology</a:t>
            </a:r>
            <a:br>
              <a:rPr lang="en-IN" dirty="0"/>
            </a:br>
            <a:r>
              <a:rPr lang="en-IN" dirty="0"/>
              <a:t>o social &amp; organizational structures</a:t>
            </a:r>
            <a:endParaRPr lang="en-IN" dirty="0" smtClean="0"/>
          </a:p>
          <a:p>
            <a:r>
              <a:rPr lang="en-IN" b="1" dirty="0"/>
              <a:t>Ergonomics/Human Factors</a:t>
            </a:r>
            <a:br>
              <a:rPr lang="en-IN" dirty="0"/>
            </a:br>
            <a:r>
              <a:rPr lang="en-IN" dirty="0"/>
              <a:t>o hardware design</a:t>
            </a:r>
            <a:br>
              <a:rPr lang="en-IN" dirty="0"/>
            </a:br>
            <a:r>
              <a:rPr lang="en-IN" dirty="0"/>
              <a:t>o display readability</a:t>
            </a:r>
            <a:endParaRPr lang="en-IN" dirty="0" smtClean="0"/>
          </a:p>
          <a:p>
            <a:r>
              <a:rPr lang="en-IN" b="1" dirty="0"/>
              <a:t>Linguistics</a:t>
            </a:r>
            <a:br>
              <a:rPr lang="en-IN" dirty="0"/>
            </a:br>
            <a:r>
              <a:rPr lang="en-IN" dirty="0"/>
              <a:t>o natural language interfaces</a:t>
            </a:r>
            <a:endParaRPr lang="en-IN" dirty="0" smtClean="0"/>
          </a:p>
          <a:p>
            <a:r>
              <a:rPr lang="en-IN" b="1" dirty="0"/>
              <a:t>Artificial Intelligence</a:t>
            </a:r>
            <a:br>
              <a:rPr lang="en-IN" dirty="0"/>
            </a:br>
            <a:r>
              <a:rPr lang="en-IN" dirty="0"/>
              <a:t>o intelligent software</a:t>
            </a:r>
            <a:endParaRPr lang="en-IN" dirty="0" smtClean="0"/>
          </a:p>
          <a:p>
            <a:r>
              <a:rPr lang="en-IN" b="1" dirty="0"/>
              <a:t>Philosophy, Sociology &amp; Anthropology</a:t>
            </a:r>
            <a:br>
              <a:rPr lang="en-IN" dirty="0"/>
            </a:br>
            <a:r>
              <a:rPr lang="en-IN" dirty="0"/>
              <a:t>o Computer supported cooperative work (CSCW)</a:t>
            </a:r>
            <a:endParaRPr lang="en-IN" dirty="0" smtClean="0"/>
          </a:p>
          <a:p>
            <a:r>
              <a:rPr lang="en-IN" b="1" dirty="0"/>
              <a:t>Engineering &amp; Design</a:t>
            </a:r>
            <a:br>
              <a:rPr lang="en-IN" dirty="0"/>
            </a:br>
            <a:r>
              <a:rPr lang="en-IN" dirty="0"/>
              <a:t>o graphic design</a:t>
            </a:r>
            <a:br>
              <a:rPr lang="en-IN" dirty="0"/>
            </a:br>
            <a:r>
              <a:rPr lang="en-IN" dirty="0"/>
              <a:t>o engineering principles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85" y="1628800"/>
            <a:ext cx="9144000" cy="2677656"/>
          </a:xfrm>
          <a:prstGeom prst="rect">
            <a:avLst/>
          </a:prstGeom>
        </p:spPr>
        <p:txBody>
          <a:bodyPr wrap="square">
            <a:spAutoFit/>
          </a:bodyPr>
          <a:lstStyle/>
          <a:p>
            <a:pPr algn="just"/>
            <a:r>
              <a:rPr lang="en-US" sz="2800" b="1" dirty="0"/>
              <a:t>HCI</a:t>
            </a:r>
            <a:r>
              <a:rPr lang="en-US" sz="2800" dirty="0"/>
              <a:t> (human-computer interaction) is the study of how people interact with computers and to what extent computers are or are not developed for successful interaction with human beings. </a:t>
            </a:r>
            <a:r>
              <a:rPr lang="en-US" sz="2800" dirty="0" smtClean="0"/>
              <a:t> As </a:t>
            </a:r>
            <a:r>
              <a:rPr lang="en-US" sz="2800" dirty="0"/>
              <a:t>its name implies, HCI consists of three parts: the user, the computer itself, and the ways they work together.</a:t>
            </a:r>
            <a:br>
              <a:rPr lang="en-US" sz="2800" dirty="0"/>
            </a:b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64" y="2420888"/>
            <a:ext cx="9144000" cy="2246769"/>
          </a:xfrm>
          <a:prstGeom prst="rect">
            <a:avLst/>
          </a:prstGeom>
        </p:spPr>
        <p:txBody>
          <a:bodyPr wrap="square">
            <a:spAutoFit/>
          </a:bodyPr>
          <a:lstStyle/>
          <a:p>
            <a:pPr algn="just"/>
            <a:r>
              <a:rPr lang="en-US" sz="2000" b="1" dirty="0" smtClean="0"/>
              <a:t>User</a:t>
            </a:r>
            <a:endParaRPr lang="en-US" sz="2000" b="1" dirty="0" smtClean="0"/>
          </a:p>
          <a:p>
            <a:pPr algn="just"/>
            <a:r>
              <a:rPr lang="en-US" sz="2000" dirty="0"/>
              <a:t>By "user", we may mean an individual user, a group of users working together. An appreciation of the way people's sensory systems (sight, hearing, touch) relay information is vital. Also, different users form different conceptions or mental models about their interactions and have different ways of learning and keeping knowledge and. In addition, cultural and national differences play a part. </a:t>
            </a:r>
            <a:br>
              <a:rPr lang="en-US" sz="2000" b="1" dirty="0"/>
            </a:br>
            <a:endParaRPr lang="en-US" sz="2000"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495" y="2348880"/>
            <a:ext cx="9144000" cy="2862322"/>
          </a:xfrm>
          <a:prstGeom prst="rect">
            <a:avLst/>
          </a:prstGeom>
        </p:spPr>
        <p:txBody>
          <a:bodyPr wrap="square">
            <a:spAutoFit/>
          </a:bodyPr>
          <a:lstStyle/>
          <a:p>
            <a:br>
              <a:rPr lang="en-US" sz="2000" b="1" dirty="0"/>
            </a:br>
            <a:endParaRPr lang="en-US" sz="2000" b="1" dirty="0" smtClean="0"/>
          </a:p>
          <a:p>
            <a:r>
              <a:rPr lang="en-US" sz="2000" b="1" dirty="0" smtClean="0"/>
              <a:t>Computer</a:t>
            </a:r>
            <a:endParaRPr lang="en-US" sz="2000" b="1" dirty="0"/>
          </a:p>
          <a:p>
            <a:r>
              <a:rPr lang="en-US" sz="2000" dirty="0" smtClean="0"/>
              <a:t>When </a:t>
            </a:r>
            <a:r>
              <a:rPr lang="en-US" sz="2000" dirty="0"/>
              <a:t>we talk about the computer, we're referring to any technology ranging from </a:t>
            </a:r>
            <a:r>
              <a:rPr lang="en-US" sz="2000" dirty="0" smtClean="0"/>
              <a:t>desktop </a:t>
            </a:r>
            <a:r>
              <a:rPr lang="en-US" sz="2000" dirty="0"/>
              <a:t>computers, to large scale computer systems. For example, if we were discussing the design of a Website, then the Website itself would be referred to as "the computer". Devices such as mobile phones or VCRs can also be considered to be “computers”. </a:t>
            </a:r>
            <a:br>
              <a:rPr lang="en-US" sz="2000" b="1" dirty="0"/>
            </a:b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128" y="2708920"/>
            <a:ext cx="9144000" cy="2862322"/>
          </a:xfrm>
          <a:prstGeom prst="rect">
            <a:avLst/>
          </a:prstGeom>
        </p:spPr>
        <p:txBody>
          <a:bodyPr wrap="square">
            <a:spAutoFit/>
          </a:bodyPr>
          <a:lstStyle/>
          <a:p>
            <a:pPr algn="just"/>
            <a:br>
              <a:rPr lang="en-US" sz="2000" b="1" dirty="0"/>
            </a:br>
            <a:r>
              <a:rPr lang="en-US" sz="2000" b="1" dirty="0"/>
              <a:t>Interaction</a:t>
            </a:r>
            <a:endParaRPr lang="en-US" sz="2000" b="1" dirty="0"/>
          </a:p>
          <a:p>
            <a:pPr algn="just"/>
            <a:br>
              <a:rPr lang="en-US" sz="2000" dirty="0"/>
            </a:br>
            <a:r>
              <a:rPr lang="en-US" sz="2000" dirty="0"/>
              <a:t>There are obvious differences between humans and machines. In spite of these, HCI attempts to ensure that they both get on with each other and interact successfully. In order to achieve a usable system, you need to apply what you know about humans and computers, and consult with likely users throughout the design process. In real systems, the schedule and the budget are important, and it is vital to find a balance between what would be ideal for the users and what is feasible in reality.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59340"/>
            <a:ext cx="9144000" cy="2554545"/>
          </a:xfrm>
          <a:prstGeom prst="rect">
            <a:avLst/>
          </a:prstGeom>
        </p:spPr>
        <p:txBody>
          <a:bodyPr wrap="square">
            <a:spAutoFit/>
          </a:bodyPr>
          <a:lstStyle/>
          <a:p>
            <a:pPr algn="just"/>
            <a:r>
              <a:rPr lang="en-US" sz="2000" b="1" dirty="0"/>
              <a:t>The Goals of HCI </a:t>
            </a:r>
            <a:endParaRPr lang="en-US" sz="2000" b="1" dirty="0"/>
          </a:p>
          <a:p>
            <a:pPr algn="just"/>
            <a:r>
              <a:rPr lang="en-US" sz="2000" dirty="0"/>
              <a:t>The goals of HCI are to produce usable and safe systems, as well as functional systems. In order </a:t>
            </a:r>
            <a:r>
              <a:rPr lang="en-US" sz="2000" dirty="0" smtClean="0"/>
              <a:t>to </a:t>
            </a:r>
            <a:r>
              <a:rPr lang="en-US" sz="2000" dirty="0"/>
              <a:t>produce computer systems with good usability, developers must attempt </a:t>
            </a:r>
            <a:r>
              <a:rPr lang="en-US" sz="2000" dirty="0" smtClean="0"/>
              <a:t>to: </a:t>
            </a:r>
            <a:endParaRPr lang="en-US" sz="2000" dirty="0" smtClean="0"/>
          </a:p>
          <a:p>
            <a:pPr algn="just"/>
            <a:r>
              <a:rPr lang="en-US" sz="2000" dirty="0" smtClean="0"/>
              <a:t>understand </a:t>
            </a:r>
            <a:r>
              <a:rPr lang="en-US" sz="2000" dirty="0"/>
              <a:t>the factors that determine how people use technology</a:t>
            </a:r>
            <a:endParaRPr lang="en-US" sz="2000" dirty="0" smtClean="0"/>
          </a:p>
          <a:p>
            <a:pPr algn="just"/>
            <a:r>
              <a:rPr lang="en-US" sz="2000" dirty="0"/>
              <a:t>develop tools and techniques to enable building suitable systems</a:t>
            </a:r>
            <a:endParaRPr lang="en-US" sz="2000" dirty="0" smtClean="0"/>
          </a:p>
          <a:p>
            <a:pPr algn="just"/>
            <a:r>
              <a:rPr lang="en-US" sz="2000" dirty="0"/>
              <a:t>achieve efficient, effective, and safe interaction</a:t>
            </a:r>
            <a:endParaRPr lang="en-US" sz="2000" dirty="0" smtClean="0"/>
          </a:p>
          <a:p>
            <a:pPr algn="just"/>
            <a:r>
              <a:rPr lang="en-US" sz="2000" dirty="0"/>
              <a:t>put people first</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5" y="1484784"/>
            <a:ext cx="9001000" cy="3693319"/>
          </a:xfrm>
          <a:prstGeom prst="rect">
            <a:avLst/>
          </a:prstGeom>
        </p:spPr>
        <p:txBody>
          <a:bodyPr wrap="square">
            <a:spAutoFit/>
          </a:bodyPr>
          <a:lstStyle/>
          <a:p>
            <a:r>
              <a:rPr lang="en-US" b="1" dirty="0"/>
              <a:t>Factors in HCI </a:t>
            </a:r>
            <a:endParaRPr lang="en-US" b="1" dirty="0" smtClean="0"/>
          </a:p>
          <a:p>
            <a:r>
              <a:rPr lang="en-US" dirty="0"/>
              <a:t>There are a large number of factors which should be considered in the analysis and design of a system using HCI principles. Many of these factors interact with each other, making the analysis even more complex. The main factors are listed in the table below:</a:t>
            </a:r>
            <a:br>
              <a:rPr lang="en-US" dirty="0"/>
            </a:br>
            <a:r>
              <a:rPr lang="en-US" b="1" dirty="0" err="1"/>
              <a:t>Organisation</a:t>
            </a:r>
            <a:r>
              <a:rPr lang="en-US" b="1" dirty="0"/>
              <a:t> Factors</a:t>
            </a:r>
            <a:br>
              <a:rPr lang="en-US" dirty="0"/>
            </a:br>
            <a:r>
              <a:rPr lang="en-US" dirty="0"/>
              <a:t>Training, job design, politics, roles, </a:t>
            </a:r>
            <a:r>
              <a:rPr lang="en-US" dirty="0" err="1"/>
              <a:t>workorganisation</a:t>
            </a:r>
            <a:br>
              <a:rPr lang="en-US" dirty="0"/>
            </a:br>
            <a:r>
              <a:rPr lang="en-US" b="1" dirty="0"/>
              <a:t>Environmental Factors</a:t>
            </a:r>
            <a:br>
              <a:rPr lang="en-US" dirty="0"/>
            </a:br>
            <a:r>
              <a:rPr lang="en-US" dirty="0"/>
              <a:t>Noise, heating, lighting, ventilation</a:t>
            </a:r>
            <a:br>
              <a:rPr lang="en-US" dirty="0"/>
            </a:br>
            <a:r>
              <a:rPr lang="en-US" dirty="0"/>
              <a:t>Health and Safety Factors</a:t>
            </a:r>
            <a:br>
              <a:rPr lang="en-US" dirty="0"/>
            </a:br>
            <a:r>
              <a:rPr lang="en-US" b="1" dirty="0"/>
              <a:t>The User</a:t>
            </a:r>
            <a:br>
              <a:rPr lang="en-US" dirty="0"/>
            </a:br>
            <a:r>
              <a:rPr lang="en-US" dirty="0"/>
              <a:t>Cognitive processes and capabilities</a:t>
            </a:r>
            <a:br>
              <a:rPr lang="en-US" dirty="0"/>
            </a:br>
            <a:r>
              <a:rPr lang="en-US" dirty="0"/>
              <a:t>Motivation, enjoyment, satisfaction, personality, experience</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38" y="1741751"/>
            <a:ext cx="9001000" cy="3970318"/>
          </a:xfrm>
          <a:prstGeom prst="rect">
            <a:avLst/>
          </a:prstGeom>
        </p:spPr>
        <p:txBody>
          <a:bodyPr wrap="square">
            <a:spAutoFit/>
          </a:bodyPr>
          <a:lstStyle/>
          <a:p>
            <a:br>
              <a:rPr lang="en-US" dirty="0"/>
            </a:br>
            <a:r>
              <a:rPr lang="en-US" b="1" dirty="0"/>
              <a:t>Comfort Factors</a:t>
            </a:r>
            <a:br>
              <a:rPr lang="en-US" dirty="0"/>
            </a:br>
            <a:r>
              <a:rPr lang="en-US" dirty="0"/>
              <a:t>Seating, equipment, layout.</a:t>
            </a:r>
            <a:br>
              <a:rPr lang="en-US" dirty="0"/>
            </a:br>
            <a:r>
              <a:rPr lang="en-US" b="1" dirty="0"/>
              <a:t>User Interface</a:t>
            </a:r>
            <a:br>
              <a:rPr lang="en-US" dirty="0"/>
            </a:br>
            <a:r>
              <a:rPr lang="en-US" dirty="0"/>
              <a:t>Input devices, output devices, dialogue structures, use of </a:t>
            </a:r>
            <a:r>
              <a:rPr lang="en-US" dirty="0" err="1"/>
              <a:t>colour</a:t>
            </a:r>
            <a:r>
              <a:rPr lang="en-US" dirty="0"/>
              <a:t>, icons, commands, navigation, graphics, natural language, user support, multimedia,</a:t>
            </a:r>
            <a:br>
              <a:rPr lang="en-US" dirty="0"/>
            </a:br>
            <a:r>
              <a:rPr lang="en-US" b="1" dirty="0"/>
              <a:t>Task Factors</a:t>
            </a:r>
            <a:br>
              <a:rPr lang="en-US" dirty="0"/>
            </a:br>
            <a:r>
              <a:rPr lang="en-US" dirty="0"/>
              <a:t>Easy, complex, novel, task allocation, monitoring, skills</a:t>
            </a:r>
            <a:br>
              <a:rPr lang="en-US" dirty="0"/>
            </a:br>
            <a:r>
              <a:rPr lang="en-US" b="1" dirty="0"/>
              <a:t>Constraints</a:t>
            </a:r>
            <a:br>
              <a:rPr lang="en-US" dirty="0"/>
            </a:br>
            <a:r>
              <a:rPr lang="en-US" dirty="0"/>
              <a:t>Cost, timescales, budgets, staff, equipment, buildings</a:t>
            </a:r>
            <a:br>
              <a:rPr lang="en-US" dirty="0"/>
            </a:br>
            <a:r>
              <a:rPr lang="en-US" b="1" dirty="0"/>
              <a:t>System Functionality</a:t>
            </a:r>
            <a:br>
              <a:rPr lang="en-US" dirty="0"/>
            </a:br>
            <a:r>
              <a:rPr lang="en-US" dirty="0"/>
              <a:t>Hardware, software, application</a:t>
            </a:r>
            <a:br>
              <a:rPr lang="en-US" dirty="0"/>
            </a:br>
            <a:r>
              <a:rPr lang="en-US" b="1" dirty="0"/>
              <a:t>Productivity Factors</a:t>
            </a:r>
            <a:br>
              <a:rPr lang="en-US" dirty="0"/>
            </a:br>
            <a:r>
              <a:rPr lang="en-US" dirty="0"/>
              <a:t>Increase output, increase quality, decrease costs, decrease errors, increase innovation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69" y="1124744"/>
            <a:ext cx="9073008" cy="4524315"/>
          </a:xfrm>
          <a:prstGeom prst="rect">
            <a:avLst/>
          </a:prstGeom>
        </p:spPr>
        <p:txBody>
          <a:bodyPr wrap="square">
            <a:spAutoFit/>
          </a:bodyPr>
          <a:lstStyle/>
          <a:p>
            <a:r>
              <a:rPr lang="en-IN" b="1" dirty="0"/>
              <a:t>Disciplines contributing to HCI </a:t>
            </a:r>
            <a:endParaRPr lang="en-IN" b="1" dirty="0" smtClean="0"/>
          </a:p>
          <a:p>
            <a:r>
              <a:rPr lang="en-IN" dirty="0"/>
              <a:t>The field of HCI covers a wide range of topics, and its development has relied on contributions</a:t>
            </a:r>
            <a:br>
              <a:rPr lang="en-IN" dirty="0"/>
            </a:br>
            <a:r>
              <a:rPr lang="en-IN" dirty="0"/>
              <a:t>from many disciplines. Some of the main disciplines which have contributed to HCI are:</a:t>
            </a:r>
            <a:endParaRPr lang="en-IN" dirty="0" smtClean="0"/>
          </a:p>
          <a:p>
            <a:r>
              <a:rPr lang="en-IN" b="1" dirty="0"/>
              <a:t>Computer Science</a:t>
            </a:r>
            <a:br>
              <a:rPr lang="en-IN" dirty="0"/>
            </a:br>
            <a:r>
              <a:rPr lang="en-IN" dirty="0"/>
              <a:t>o technology</a:t>
            </a:r>
            <a:br>
              <a:rPr lang="en-IN" dirty="0"/>
            </a:br>
            <a:r>
              <a:rPr lang="en-IN" dirty="0"/>
              <a:t>o software design, development &amp; maintenance</a:t>
            </a:r>
            <a:br>
              <a:rPr lang="en-IN" dirty="0"/>
            </a:br>
            <a:r>
              <a:rPr lang="en-IN" dirty="0"/>
              <a:t>o User Interface Management Systems (UIMS) &amp; User Interface Development Environments (UIDE)</a:t>
            </a:r>
            <a:br>
              <a:rPr lang="en-IN" dirty="0"/>
            </a:br>
            <a:r>
              <a:rPr lang="en-IN" dirty="0"/>
              <a:t>o prototyping tools</a:t>
            </a:r>
            <a:br>
              <a:rPr lang="en-IN" dirty="0"/>
            </a:br>
            <a:r>
              <a:rPr lang="en-IN" dirty="0"/>
              <a:t>o graphics</a:t>
            </a:r>
            <a:endParaRPr lang="en-IN" dirty="0" smtClean="0"/>
          </a:p>
          <a:p>
            <a:r>
              <a:rPr lang="en-IN" b="1" dirty="0"/>
              <a:t>Cognitive Psychology</a:t>
            </a:r>
            <a:br>
              <a:rPr lang="en-IN" dirty="0"/>
            </a:br>
            <a:r>
              <a:rPr lang="en-IN" dirty="0"/>
              <a:t>o information processing</a:t>
            </a:r>
            <a:br>
              <a:rPr lang="en-IN" dirty="0"/>
            </a:br>
            <a:r>
              <a:rPr lang="en-IN" dirty="0"/>
              <a:t>o capabilities</a:t>
            </a:r>
            <a:br>
              <a:rPr lang="en-IN" dirty="0"/>
            </a:br>
            <a:r>
              <a:rPr lang="en-IN" dirty="0"/>
              <a:t>o limitations</a:t>
            </a:r>
            <a:br>
              <a:rPr lang="en-IN" dirty="0"/>
            </a:br>
            <a:r>
              <a:rPr lang="en-IN" dirty="0"/>
              <a:t>o cooperative working</a:t>
            </a:r>
            <a:br>
              <a:rPr lang="en-IN" dirty="0"/>
            </a:br>
            <a:r>
              <a:rPr lang="en-IN" dirty="0"/>
              <a:t>o performance </a:t>
            </a:r>
            <a:r>
              <a:rPr lang="en-IN" dirty="0" smtClean="0"/>
              <a:t>prediction</a:t>
            </a:r>
            <a:endParaRPr lang="en-IN"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3869</Words>
  <Application>WPS Presentation</Application>
  <PresentationFormat>On-screen Show (4:3)</PresentationFormat>
  <Paragraphs>36</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Microsoft YaHei</vt:lpstr>
      <vt:lpstr>Droid Sans Fallback</vt:lpstr>
      <vt:lpstr>Arial Unicode MS</vt:lpstr>
      <vt:lpstr>Calibri</vt:lpstr>
      <vt:lpstr>Trebuchet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abhishek_n_n_20bce1025</cp:lastModifiedBy>
  <cp:revision>3</cp:revision>
  <dcterms:created xsi:type="dcterms:W3CDTF">2022-08-28T11:27:36Z</dcterms:created>
  <dcterms:modified xsi:type="dcterms:W3CDTF">2022-08-28T11:27:36Z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0x0101004BB60CDFFFE76B4D9208F97F1AC1E9D2</vt:lpwstr>
  </property>
  <property fmtid="{D5CDD505-2E9C-101B-9397-08002B2CF9AE}" pid="3" name="ICV">
    <vt:lpwstr/>
  </property>
  <property fmtid="{D5CDD505-2E9C-101B-9397-08002B2CF9AE}" pid="4" name="KSOProductBuildVer">
    <vt:lpwstr>1033-11.1.0.11664</vt:lpwstr>
  </property>
</Properties>
</file>