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70" r:id="rId14"/>
    <p:sldId id="271" r:id="rId15"/>
    <p:sldId id="268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6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4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0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4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00F3-5E2C-4E25-BB5E-6AB70F90440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71A8-0B5F-4CD9-9548-0AAC38489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aesthetics" TargetMode="External"/><Relationship Id="rId2" Type="http://schemas.openxmlformats.org/officeDocument/2006/relationships/hyperlink" Target="https://www.interaction-design.org/literature/topics/good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teraction-design.org/literature/topics/ui-desig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tes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usabilit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68" y="270892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/>
              <a:t>Contextual Design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7706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Contextual Design holds that design team members </a:t>
            </a:r>
            <a:r>
              <a:rPr lang="en-US" sz="3200" b="1" dirty="0" smtClean="0">
                <a:solidFill>
                  <a:srgbClr val="FF0000"/>
                </a:solidFill>
              </a:rPr>
              <a:t>must go into the field and observe and talk with users in their natural work or life environments</a:t>
            </a:r>
            <a:r>
              <a:rPr lang="en-US" sz="3200" dirty="0" smtClean="0"/>
              <a:t> - their </a:t>
            </a:r>
            <a:r>
              <a:rPr lang="en-US" sz="3200" b="1" dirty="0" smtClean="0">
                <a:solidFill>
                  <a:srgbClr val="FF0000"/>
                </a:solidFill>
              </a:rPr>
              <a:t>natural contexts</a:t>
            </a:r>
            <a:r>
              <a:rPr lang="en-US" sz="3200" dirty="0" smtClean="0"/>
              <a:t> - in order </a:t>
            </a:r>
            <a:r>
              <a:rPr lang="en-US" sz="3200" b="1" dirty="0" smtClean="0">
                <a:solidFill>
                  <a:srgbClr val="FF0000"/>
                </a:solidFill>
              </a:rPr>
              <a:t>to understand work practice</a:t>
            </a:r>
            <a:r>
              <a:rPr lang="en-US" sz="3200" dirty="0" smtClean="0"/>
              <a:t>.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393305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Implications for the designer: Use </a:t>
            </a:r>
            <a:r>
              <a:rPr lang="en-US" sz="3200" b="1" dirty="0" smtClean="0">
                <a:solidFill>
                  <a:srgbClr val="FF0000"/>
                </a:solidFill>
              </a:rPr>
              <a:t>field interviews to reveal tacit aspects of users' work practice</a:t>
            </a:r>
            <a:r>
              <a:rPr lang="en-US" sz="3200" dirty="0" smtClean="0"/>
              <a:t> - the </a:t>
            </a:r>
            <a:r>
              <a:rPr lang="en-US" sz="3200" b="1" dirty="0" smtClean="0">
                <a:solidFill>
                  <a:srgbClr val="FF0000"/>
                </a:solidFill>
              </a:rPr>
              <a:t>motivations, workarounds, and strategies that they may never articulate, but structure their work</a:t>
            </a:r>
            <a:r>
              <a:rPr lang="en-US" sz="3200" b="1" dirty="0" smtClean="0"/>
              <a:t>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4255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05835"/>
            <a:ext cx="918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Good design requires </a:t>
            </a:r>
            <a:r>
              <a:rPr lang="en-US" sz="3200" b="1" dirty="0" smtClean="0">
                <a:solidFill>
                  <a:srgbClr val="FF0000"/>
                </a:solidFill>
              </a:rPr>
              <a:t>partnership and participation with users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6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4" y="213285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Don't just observe</a:t>
            </a:r>
            <a:r>
              <a:rPr lang="en-US" sz="3200" dirty="0" smtClean="0"/>
              <a:t> when you're in the field. Ask </a:t>
            </a:r>
            <a:r>
              <a:rPr lang="en-US" sz="3200" b="1" dirty="0" smtClean="0">
                <a:solidFill>
                  <a:srgbClr val="FF0000"/>
                </a:solidFill>
              </a:rPr>
              <a:t>questions and suggest interpretations</a:t>
            </a:r>
            <a:r>
              <a:rPr lang="en-US" sz="3200" dirty="0" smtClean="0"/>
              <a:t> of the user's actions and motivations. </a:t>
            </a:r>
            <a:r>
              <a:rPr lang="en-US" sz="3200" b="1" dirty="0" smtClean="0">
                <a:solidFill>
                  <a:srgbClr val="FF0000"/>
                </a:solidFill>
              </a:rPr>
              <a:t>Articulate what matters about the work together</a:t>
            </a:r>
            <a:r>
              <a:rPr lang="en-US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5120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Good design is systemic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2606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Any </a:t>
            </a:r>
            <a:r>
              <a:rPr lang="en-US" sz="3200" dirty="0" smtClean="0">
                <a:hlinkClick r:id="rId2" tooltip="What is Good Design?"/>
              </a:rPr>
              <a:t>good design</a:t>
            </a:r>
            <a:r>
              <a:rPr lang="en-US" sz="3200" dirty="0" smtClean="0"/>
              <a:t> considers the system and its impact on users as a whole: the handles on a </a:t>
            </a:r>
            <a:r>
              <a:rPr lang="en-US" sz="3200" b="1" dirty="0" smtClean="0">
                <a:solidFill>
                  <a:srgbClr val="FF0000"/>
                </a:solidFill>
              </a:rPr>
              <a:t>Mini Cooper reflect the </a:t>
            </a:r>
            <a:r>
              <a:rPr lang="en-US" sz="3200" b="1" dirty="0" smtClean="0">
                <a:solidFill>
                  <a:srgbClr val="FF0000"/>
                </a:solidFill>
                <a:hlinkClick r:id="rId3" tooltip="What is Aesthetics?"/>
              </a:rPr>
              <a:t>aesthetic</a:t>
            </a:r>
            <a:r>
              <a:rPr lang="en-US" sz="3200" b="1" dirty="0" smtClean="0">
                <a:solidFill>
                  <a:srgbClr val="FF0000"/>
                </a:solidFill>
              </a:rPr>
              <a:t> of the entire car</a:t>
            </a:r>
            <a:r>
              <a:rPr lang="en-US" sz="3200" dirty="0" smtClean="0"/>
              <a:t>; the iPhone's </a:t>
            </a:r>
            <a:r>
              <a:rPr lang="en-US" sz="3200" b="1" dirty="0" smtClean="0">
                <a:solidFill>
                  <a:srgbClr val="FF0000"/>
                </a:solidFill>
              </a:rPr>
              <a:t>characteristic </a:t>
            </a:r>
            <a:r>
              <a:rPr lang="en-US" sz="3200" b="1" dirty="0" smtClean="0">
                <a:solidFill>
                  <a:srgbClr val="FF0000"/>
                </a:solidFill>
                <a:hlinkClick r:id="rId4" tooltip="What is User Interface Design?"/>
              </a:rPr>
              <a:t>user interface</a:t>
            </a:r>
            <a:r>
              <a:rPr lang="en-US" sz="3200" b="1" dirty="0" smtClean="0">
                <a:solidFill>
                  <a:srgbClr val="FF0000"/>
                </a:solidFill>
              </a:rPr>
              <a:t> elements (including gestures) are carried through the entire design and the apps</a:t>
            </a:r>
            <a:r>
              <a:rPr lang="en-US" sz="3200" dirty="0" smtClean="0"/>
              <a:t>; all parts of the amazon.com site support the </a:t>
            </a:r>
            <a:r>
              <a:rPr lang="en-US" sz="3200" b="1" dirty="0" smtClean="0">
                <a:solidFill>
                  <a:srgbClr val="FF0000"/>
                </a:solidFill>
              </a:rPr>
              <a:t>focus on user interests, community ratings, related material, and easy purchase</a:t>
            </a:r>
            <a:r>
              <a:rPr lang="en-US" sz="3200" dirty="0" smtClean="0"/>
              <a:t>. And all pages of the site look like they are part of the site - a single page could not be changed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294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Design depends on explicit representations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8489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733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rgbClr val="FF0000"/>
                </a:solidFill>
              </a:rPr>
              <a:t>drawings, sketches and models to capture key design considerations</a:t>
            </a:r>
            <a:r>
              <a:rPr lang="en-US" sz="3200" dirty="0" smtClean="0"/>
              <a:t> at every step of the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463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Description of the Contextual Design Process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763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e Contextual Design Proc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4" y="908720"/>
            <a:ext cx="876067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03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99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884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Contextual Design is a </a:t>
            </a:r>
            <a:r>
              <a:rPr lang="en-US" sz="3200" b="1" dirty="0" smtClean="0">
                <a:solidFill>
                  <a:srgbClr val="FF0000"/>
                </a:solidFill>
              </a:rPr>
              <a:t>structured, well-defined user-centered </a:t>
            </a:r>
            <a:r>
              <a:rPr lang="en-US" sz="3200" dirty="0" smtClean="0"/>
              <a:t>design process that provides </a:t>
            </a:r>
            <a:r>
              <a:rPr lang="en-US" sz="3200" b="1" dirty="0" smtClean="0">
                <a:solidFill>
                  <a:srgbClr val="FF0000"/>
                </a:solidFill>
              </a:rPr>
              <a:t>methods to collect data about users in the field, interpret and consolidate</a:t>
            </a:r>
            <a:r>
              <a:rPr lang="en-US" sz="3200" dirty="0" smtClean="0"/>
              <a:t> that data in a structured way, </a:t>
            </a:r>
            <a:r>
              <a:rPr lang="en-US" sz="3200" b="1" dirty="0" smtClean="0">
                <a:solidFill>
                  <a:srgbClr val="FF0000"/>
                </a:solidFill>
              </a:rPr>
              <a:t>use the data to create and prototype product and service concepts, and iteratively </a:t>
            </a:r>
            <a:r>
              <a:rPr lang="en-US" sz="3200" b="1" dirty="0" smtClean="0">
                <a:solidFill>
                  <a:srgbClr val="FF0000"/>
                </a:solidFill>
                <a:hlinkClick r:id="rId2" tooltip="What is Test?"/>
              </a:rPr>
              <a:t>test</a:t>
            </a:r>
            <a:r>
              <a:rPr lang="en-US" sz="3200" b="1" dirty="0" smtClean="0">
                <a:solidFill>
                  <a:srgbClr val="FF0000"/>
                </a:solidFill>
              </a:rPr>
              <a:t> and refine those concepts with users</a:t>
            </a:r>
            <a:r>
              <a:rPr lang="en-US" sz="3200" dirty="0" smtClean="0"/>
              <a:t>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27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29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Contextual Design philosophy - </a:t>
            </a:r>
            <a:r>
              <a:rPr lang="en-US" sz="3200" b="1" dirty="0" smtClean="0">
                <a:solidFill>
                  <a:srgbClr val="FF0000"/>
                </a:solidFill>
              </a:rPr>
              <a:t>understand users in order to find out their fundamental intents, desires, and drivers.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4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7" y="69269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Contextual Design has primarily been used for the design of </a:t>
            </a:r>
            <a:r>
              <a:rPr lang="en-US" sz="3200" b="1" dirty="0" smtClean="0">
                <a:solidFill>
                  <a:srgbClr val="FF0000"/>
                </a:solidFill>
              </a:rPr>
              <a:t>computer information and IT systems</a:t>
            </a:r>
            <a:r>
              <a:rPr lang="en-US" sz="3200" dirty="0" smtClean="0"/>
              <a:t>, including </a:t>
            </a:r>
            <a:r>
              <a:rPr lang="en-US" sz="3200" b="1" dirty="0" smtClean="0">
                <a:solidFill>
                  <a:srgbClr val="FF0000"/>
                </a:solidFill>
              </a:rPr>
              <a:t>hardware and software</a:t>
            </a:r>
            <a:r>
              <a:rPr lang="en-US" sz="3200" dirty="0" smtClean="0"/>
              <a:t>. Parts of Contextual Design have been adapted for use as a field </a:t>
            </a:r>
            <a:r>
              <a:rPr lang="en-US" sz="3200" b="1" dirty="0" smtClean="0">
                <a:solidFill>
                  <a:srgbClr val="FF0000"/>
                </a:solidFill>
                <a:hlinkClick r:id="rId2" tooltip="What is Usability?"/>
              </a:rPr>
              <a:t>usability</a:t>
            </a:r>
            <a:r>
              <a:rPr lang="en-US" sz="3200" b="1" dirty="0" smtClean="0">
                <a:solidFill>
                  <a:srgbClr val="FF0000"/>
                </a:solidFill>
              </a:rPr>
              <a:t> evaluation method</a:t>
            </a:r>
            <a:r>
              <a:rPr lang="en-US" sz="3200" dirty="0" smtClean="0"/>
              <a:t>. Contextual Design has also been applied to the </a:t>
            </a:r>
            <a:r>
              <a:rPr lang="en-US" sz="3200" b="1" dirty="0" smtClean="0">
                <a:solidFill>
                  <a:srgbClr val="FF0000"/>
                </a:solidFill>
              </a:rPr>
              <a:t>design of digital libraries and other learning technologies</a:t>
            </a:r>
            <a:r>
              <a:rPr lang="en-US" sz="3200" dirty="0" smtClean="0"/>
              <a:t>. Contextual Design has also been used in a variety of </a:t>
            </a:r>
            <a:r>
              <a:rPr lang="en-US" sz="3200" b="1" dirty="0" smtClean="0">
                <a:solidFill>
                  <a:srgbClr val="FF0000"/>
                </a:solidFill>
              </a:rPr>
              <a:t>other industries, including web applications, process reengineering, consumer product design, manufacturing, and automotive and medical device design, to name just a few</a:t>
            </a:r>
            <a:r>
              <a:rPr lang="en-US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605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4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Motivations and Key Principles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3539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System </a:t>
            </a:r>
            <a:r>
              <a:rPr lang="en-US" sz="2800" b="1" dirty="0" smtClean="0">
                <a:solidFill>
                  <a:srgbClr val="FF0000"/>
                </a:solidFill>
              </a:rPr>
              <a:t>design must support and extend</a:t>
            </a:r>
            <a:r>
              <a:rPr lang="en-US" sz="2800" b="1" dirty="0" smtClean="0"/>
              <a:t> users' work practice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241333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A central tenet of </a:t>
            </a:r>
            <a:r>
              <a:rPr lang="en-US" sz="3200" b="1" dirty="0" smtClean="0"/>
              <a:t>Contextual Design is that any technology, product or system must be designed to support and extend its users' work practice </a:t>
            </a:r>
            <a:r>
              <a:rPr lang="en-US" sz="3200" dirty="0" smtClean="0"/>
              <a:t>. If it does so well, it will be accepted and valued; if it fails to do so, it will cause dissatisfaction, frustration, avoidance and workarounds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785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064" y="2204864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In Contextual Design, the term work practice </a:t>
            </a:r>
            <a:r>
              <a:rPr lang="en-US" sz="3200" b="1" dirty="0" smtClean="0">
                <a:solidFill>
                  <a:srgbClr val="FF0000"/>
                </a:solidFill>
              </a:rPr>
              <a:t>refers to the complex and detailed set of behaviors, attitudes, goals and intents</a:t>
            </a:r>
            <a:r>
              <a:rPr lang="en-US" sz="3200" dirty="0" smtClean="0"/>
              <a:t> that characterize a set of users in a particular environment.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63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0583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People are </a:t>
            </a:r>
            <a:r>
              <a:rPr lang="en-US" sz="3200" b="1" dirty="0" smtClean="0">
                <a:solidFill>
                  <a:srgbClr val="FF0000"/>
                </a:solidFill>
              </a:rPr>
              <a:t>experts at what they do - but are unable to articulate</a:t>
            </a:r>
            <a:r>
              <a:rPr lang="en-US" sz="3200" b="1" dirty="0" smtClean="0"/>
              <a:t> their own work practice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748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first is that people are </a:t>
            </a:r>
            <a:r>
              <a:rPr lang="en-US" sz="3200" b="1" dirty="0" smtClean="0">
                <a:solidFill>
                  <a:srgbClr val="FF0000"/>
                </a:solidFill>
              </a:rPr>
              <a:t>not consciously aware of their own work practice</a:t>
            </a:r>
            <a:r>
              <a:rPr lang="en-US" sz="3200" dirty="0" smtClean="0"/>
              <a:t>; all of their </a:t>
            </a:r>
            <a:r>
              <a:rPr lang="en-US" sz="3200" dirty="0" smtClean="0">
                <a:solidFill>
                  <a:srgbClr val="FF0000"/>
                </a:solidFill>
              </a:rPr>
              <a:t>knowledge is tacit</a:t>
            </a:r>
            <a:r>
              <a:rPr lang="en-US" sz="3200" dirty="0" smtClean="0"/>
              <a:t>. 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40770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second is that </a:t>
            </a:r>
            <a:r>
              <a:rPr lang="en-US" sz="3200" b="1" dirty="0" smtClean="0">
                <a:solidFill>
                  <a:srgbClr val="FF0000"/>
                </a:solidFill>
              </a:rPr>
              <a:t>work practice is complex and varied, and that useful design data are hidden</a:t>
            </a:r>
            <a:r>
              <a:rPr lang="en-US" sz="3200" dirty="0" smtClean="0"/>
              <a:t> in everyday details.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525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60CDFFFE76B4D9208F97F1AC1E9D2" ma:contentTypeVersion="2" ma:contentTypeDescription="Create a new document." ma:contentTypeScope="" ma:versionID="779bb4311d2a1b1cb0752a58b8b82669">
  <xsd:schema xmlns:xsd="http://www.w3.org/2001/XMLSchema" xmlns:xs="http://www.w3.org/2001/XMLSchema" xmlns:p="http://schemas.microsoft.com/office/2006/metadata/properties" xmlns:ns2="b13177b1-98da-4f50-a823-746fad7916a3" targetNamespace="http://schemas.microsoft.com/office/2006/metadata/properties" ma:root="true" ma:fieldsID="e513ef9ca5cd819529e331ed875f24a3" ns2:_="">
    <xsd:import namespace="b13177b1-98da-4f50-a823-746fad79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177b1-98da-4f50-a823-746fad79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63E27-FB53-4AFE-9E01-915F1F84791D}"/>
</file>

<file path=customXml/itemProps2.xml><?xml version="1.0" encoding="utf-8"?>
<ds:datastoreItem xmlns:ds="http://schemas.openxmlformats.org/officeDocument/2006/customXml" ds:itemID="{7B94C117-445D-43A5-BF89-D24ADAA86416}"/>
</file>

<file path=customXml/itemProps3.xml><?xml version="1.0" encoding="utf-8"?>
<ds:datastoreItem xmlns:ds="http://schemas.openxmlformats.org/officeDocument/2006/customXml" ds:itemID="{95626E27-D1FB-457C-80D0-35E5BDB8B37F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572</Words>
  <Application>Microsoft Office PowerPoint</Application>
  <PresentationFormat>On-screen Show (4:3)</PresentationFormat>
  <Paragraphs>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2022-09-29T02:35:56Z</dcterms:created>
  <dcterms:modified xsi:type="dcterms:W3CDTF">2022-09-29T03:02:23Z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</Properties>
</file>