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67" r:id="rId15"/>
    <p:sldId id="2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1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7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4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2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8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6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88D9-2C52-4FA9-815E-B651FC29C33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08A-F765-4FE0-9364-59E4ED792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6195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Evaluate Interface Learnability with Cognitive Walkthroughs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429309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Learnability is a crucial component</a:t>
            </a:r>
            <a:r>
              <a:rPr lang="en-US" sz="2400" dirty="0" smtClean="0"/>
              <a:t> of UX for </a:t>
            </a:r>
            <a:r>
              <a:rPr lang="en-US" sz="2400" b="1" dirty="0" smtClean="0">
                <a:solidFill>
                  <a:srgbClr val="FF0000"/>
                </a:solidFill>
              </a:rPr>
              <a:t>complex and novel interfaces</a:t>
            </a:r>
            <a:r>
              <a:rPr lang="en-US" sz="2400" dirty="0" smtClean="0"/>
              <a:t>. Cognitive walkthroughs </a:t>
            </a:r>
            <a:r>
              <a:rPr lang="en-US" sz="2400" b="1" dirty="0" smtClean="0">
                <a:solidFill>
                  <a:srgbClr val="FF0000"/>
                </a:solidFill>
              </a:rPr>
              <a:t>can identify design problems that derail new users.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9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838"/>
            <a:ext cx="6165562" cy="463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5496" y="4641919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Let’s dive deeper into the first user task, </a:t>
            </a:r>
            <a:r>
              <a:rPr lang="en-US" sz="2400" b="1" dirty="0" smtClean="0">
                <a:solidFill>
                  <a:srgbClr val="FF0000"/>
                </a:solidFill>
              </a:rPr>
              <a:t>patient </a:t>
            </a:r>
            <a:r>
              <a:rPr lang="en-US" sz="2400" b="1" dirty="0" err="1" smtClean="0">
                <a:solidFill>
                  <a:srgbClr val="FF0000"/>
                </a:solidFill>
              </a:rPr>
              <a:t>checkin</a:t>
            </a:r>
            <a:r>
              <a:rPr lang="en-US" sz="2400" dirty="0" smtClean="0"/>
              <a:t>. During the cognitive-walkthrough session, the group begins by looking at the </a:t>
            </a:r>
            <a:r>
              <a:rPr lang="en-US" sz="2400" b="1" dirty="0" smtClean="0">
                <a:solidFill>
                  <a:srgbClr val="FF0000"/>
                </a:solidFill>
              </a:rPr>
              <a:t>first screen that the user would encounter when trying to complete the check-in</a:t>
            </a:r>
            <a:r>
              <a:rPr lang="en-US" sz="2400" dirty="0" smtClean="0"/>
              <a:t>. In the example screenshot below, the correct action for the new patient would be to tap the square in the bottom right corner.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559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151"/>
            <a:ext cx="9144000" cy="437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4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1530"/>
            <a:ext cx="9144000" cy="170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13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905"/>
            <a:ext cx="9143999" cy="5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1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5436"/>
            <a:ext cx="9126489" cy="148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6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00808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Are Cognitive Walkthroughs Appropriate for All Types of Interfaces?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393305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C</a:t>
            </a:r>
            <a:r>
              <a:rPr lang="en-US" sz="3200" b="1" dirty="0" smtClean="0"/>
              <a:t>ognitive walkthroughs are </a:t>
            </a:r>
            <a:r>
              <a:rPr lang="en-US" sz="3200" b="1" dirty="0" smtClean="0">
                <a:solidFill>
                  <a:srgbClr val="FF0000"/>
                </a:solidFill>
              </a:rPr>
              <a:t>best used to evaluate complex applications and systems that require new design patterns or interactions.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6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76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1333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A cognitive walkthrough is a </a:t>
            </a:r>
            <a:r>
              <a:rPr lang="en-US" sz="2800" b="1" dirty="0" smtClean="0">
                <a:solidFill>
                  <a:srgbClr val="FF0000"/>
                </a:solidFill>
              </a:rPr>
              <a:t>task-based usability-inspection method</a:t>
            </a:r>
            <a:r>
              <a:rPr lang="en-US" sz="2800" dirty="0" smtClean="0"/>
              <a:t> that involves a </a:t>
            </a:r>
            <a:r>
              <a:rPr lang="en-US" sz="2800" b="1" dirty="0" err="1" smtClean="0">
                <a:solidFill>
                  <a:srgbClr val="FF0000"/>
                </a:solidFill>
              </a:rPr>
              <a:t>crossfunctional</a:t>
            </a:r>
            <a:r>
              <a:rPr lang="en-US" sz="2800" b="1" dirty="0" smtClean="0">
                <a:solidFill>
                  <a:srgbClr val="FF0000"/>
                </a:solidFill>
              </a:rPr>
              <a:t> team of reviewers</a:t>
            </a:r>
            <a:r>
              <a:rPr lang="en-US" sz="2800" dirty="0" smtClean="0"/>
              <a:t> walking through </a:t>
            </a:r>
            <a:r>
              <a:rPr lang="en-US" sz="2800" b="1" dirty="0" smtClean="0">
                <a:solidFill>
                  <a:srgbClr val="FF0000"/>
                </a:solidFill>
              </a:rPr>
              <a:t>each step of a task flow and answering a set of prescribed questions</a:t>
            </a:r>
            <a:r>
              <a:rPr lang="en-US" sz="2800" dirty="0" smtClean="0"/>
              <a:t>, with the </a:t>
            </a:r>
            <a:r>
              <a:rPr lang="en-US" sz="2800" b="1" dirty="0" smtClean="0">
                <a:solidFill>
                  <a:srgbClr val="FF0000"/>
                </a:solidFill>
              </a:rPr>
              <a:t>goal of identifying those aspects of the interface that could be challenging to new users.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6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7483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During the </a:t>
            </a:r>
            <a:r>
              <a:rPr lang="en-US" sz="2800" b="1" dirty="0" smtClean="0">
                <a:solidFill>
                  <a:srgbClr val="FF0000"/>
                </a:solidFill>
              </a:rPr>
              <a:t>evaluation of a given task</a:t>
            </a:r>
            <a:r>
              <a:rPr lang="en-US" sz="2800" dirty="0" smtClean="0"/>
              <a:t>, the facilitator </a:t>
            </a:r>
            <a:r>
              <a:rPr lang="en-US" sz="2800" b="1" dirty="0" smtClean="0">
                <a:solidFill>
                  <a:srgbClr val="FF0000"/>
                </a:solidFill>
              </a:rPr>
              <a:t>performs the task and stops at each new screen or other discrete step in the interaction</a:t>
            </a:r>
            <a:r>
              <a:rPr lang="en-US" sz="2800" dirty="0" smtClean="0"/>
              <a:t>. To establish </a:t>
            </a:r>
            <a:r>
              <a:rPr lang="en-US" sz="2800" b="1" dirty="0" smtClean="0">
                <a:solidFill>
                  <a:srgbClr val="FF0000"/>
                </a:solidFill>
              </a:rPr>
              <a:t>whether the user is likely to succeed at this step of the flow,</a:t>
            </a:r>
            <a:r>
              <a:rPr lang="en-US" sz="2800" dirty="0" smtClean="0"/>
              <a:t> evaluators discuss </a:t>
            </a:r>
            <a:r>
              <a:rPr lang="en-US" sz="2800" b="1" dirty="0" smtClean="0">
                <a:solidFill>
                  <a:srgbClr val="FF0000"/>
                </a:solidFill>
              </a:rPr>
              <a:t>4 key questions (analysis criteria) meant to uncover potential causes for failure</a:t>
            </a:r>
            <a:r>
              <a:rPr lang="en-US" sz="2800" dirty="0" smtClean="0"/>
              <a:t>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9944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288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Will users </a:t>
            </a:r>
            <a:r>
              <a:rPr lang="en-US" sz="3200" b="1" dirty="0" smtClean="0">
                <a:solidFill>
                  <a:srgbClr val="FF0000"/>
                </a:solidFill>
              </a:rPr>
              <a:t>try to achieve the right result?</a:t>
            </a:r>
            <a:r>
              <a:rPr lang="en-US" sz="3200" dirty="0" smtClean="0"/>
              <a:t> 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In other words, </a:t>
            </a:r>
            <a:r>
              <a:rPr lang="en-US" sz="3200" b="1" dirty="0" smtClean="0">
                <a:solidFill>
                  <a:srgbClr val="FF0000"/>
                </a:solidFill>
              </a:rPr>
              <a:t>do users understand that the action (step) at hand is needed to reach their larger goal?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4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76872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Will </a:t>
            </a:r>
            <a:r>
              <a:rPr lang="en-US" sz="3200" b="1" dirty="0" smtClean="0">
                <a:solidFill>
                  <a:srgbClr val="FF0000"/>
                </a:solidFill>
              </a:rPr>
              <a:t>users notice that the correct action is available?</a:t>
            </a:r>
          </a:p>
          <a:p>
            <a:pPr algn="just"/>
            <a:endParaRPr lang="en-US" sz="3200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 smtClean="0"/>
              <a:t>In other words, </a:t>
            </a:r>
            <a:r>
              <a:rPr lang="en-US" sz="3200" b="1" dirty="0" smtClean="0">
                <a:solidFill>
                  <a:srgbClr val="FF0000"/>
                </a:solidFill>
              </a:rPr>
              <a:t>is the interactive element that achieves the step visible or easily findable?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0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683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Will </a:t>
            </a:r>
            <a:r>
              <a:rPr lang="en-US" sz="3200" b="1" dirty="0" smtClean="0">
                <a:solidFill>
                  <a:srgbClr val="FF0000"/>
                </a:solidFill>
              </a:rPr>
              <a:t>users associate the correct action with the result they’re trying to achieve? 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Perhaps </a:t>
            </a:r>
            <a:r>
              <a:rPr lang="en-US" sz="3200" b="1" dirty="0" smtClean="0">
                <a:solidFill>
                  <a:srgbClr val="FF0000"/>
                </a:solidFill>
              </a:rPr>
              <a:t>the right button is visible</a:t>
            </a:r>
            <a:r>
              <a:rPr lang="en-US" sz="3200" dirty="0" smtClean="0"/>
              <a:t>, but </a:t>
            </a:r>
            <a:r>
              <a:rPr lang="en-US" sz="3200" b="1" dirty="0" smtClean="0">
                <a:solidFill>
                  <a:srgbClr val="FF0000"/>
                </a:solidFill>
              </a:rPr>
              <a:t>will users understand the label and will they know to engage with it?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2816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After the </a:t>
            </a:r>
            <a:r>
              <a:rPr lang="en-US" sz="3200" b="1" dirty="0" smtClean="0">
                <a:solidFill>
                  <a:srgbClr val="FF0000"/>
                </a:solidFill>
              </a:rPr>
              <a:t>action is performed</a:t>
            </a:r>
            <a:r>
              <a:rPr lang="en-US" sz="3200" b="1" dirty="0" smtClean="0"/>
              <a:t>, will </a:t>
            </a:r>
            <a:r>
              <a:rPr lang="en-US" sz="3200" b="1" dirty="0" smtClean="0">
                <a:solidFill>
                  <a:srgbClr val="FF0000"/>
                </a:solidFill>
              </a:rPr>
              <a:t>users see that progress is made toward the goal?</a:t>
            </a:r>
            <a:r>
              <a:rPr lang="en-US" sz="3200" dirty="0" smtClean="0">
                <a:solidFill>
                  <a:srgbClr val="FF0000"/>
                </a:solidFill>
              </a:rPr>
              <a:t> 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Based on </a:t>
            </a:r>
            <a:r>
              <a:rPr lang="en-US" sz="3200" b="1" dirty="0" smtClean="0">
                <a:solidFill>
                  <a:srgbClr val="FF0000"/>
                </a:solidFill>
              </a:rPr>
              <a:t>what occurs after the action is taken</a:t>
            </a:r>
            <a:r>
              <a:rPr lang="en-US" sz="3200" dirty="0" smtClean="0"/>
              <a:t>, will </a:t>
            </a:r>
            <a:r>
              <a:rPr lang="en-US" sz="3200" b="1" dirty="0" smtClean="0">
                <a:solidFill>
                  <a:srgbClr val="FF0000"/>
                </a:solidFill>
              </a:rPr>
              <a:t>users know that this action was correct and helped them make progress toward their larger goal?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84784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Let’s look at an example. </a:t>
            </a:r>
            <a:r>
              <a:rPr lang="en-US" sz="3200" b="1" dirty="0" smtClean="0">
                <a:solidFill>
                  <a:srgbClr val="FF0000"/>
                </a:solidFill>
              </a:rPr>
              <a:t>Imagine a tablet interface used by health-clinic patients to check in for a visit and update their patient information</a:t>
            </a:r>
            <a:r>
              <a:rPr lang="en-US" sz="3200" dirty="0" smtClean="0"/>
              <a:t>. To assess the user experience using a cognitive walkthrough, the reviewers would focus on evaluating the steps that patients go through within the interface to complete these activities in preparation for their visit.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1749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2474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 smtClean="0"/>
              <a:t>Checkin</a:t>
            </a:r>
            <a:r>
              <a:rPr lang="en-US" sz="3200" b="1" dirty="0" smtClean="0"/>
              <a:t>: </a:t>
            </a:r>
            <a:r>
              <a:rPr lang="en-US" sz="3200" dirty="0" smtClean="0"/>
              <a:t> A patient </a:t>
            </a:r>
            <a:r>
              <a:rPr lang="en-US" sz="3200" b="1" dirty="0" smtClean="0">
                <a:solidFill>
                  <a:srgbClr val="FF0000"/>
                </a:solidFill>
              </a:rPr>
              <a:t>new to the clinic arrives for an appointment</a:t>
            </a:r>
            <a:r>
              <a:rPr lang="en-US" sz="3200" dirty="0" smtClean="0"/>
              <a:t> and is asked by the </a:t>
            </a:r>
            <a:r>
              <a:rPr lang="en-US" sz="3200" b="1" dirty="0" smtClean="0">
                <a:solidFill>
                  <a:srgbClr val="FF0000"/>
                </a:solidFill>
              </a:rPr>
              <a:t>receptionist to check-in using the provided tablet application.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b="1" dirty="0" smtClean="0"/>
              <a:t>Record update: </a:t>
            </a:r>
            <a:r>
              <a:rPr lang="en-US" sz="3200" dirty="0" smtClean="0"/>
              <a:t>­ A </a:t>
            </a:r>
            <a:r>
              <a:rPr lang="en-US" sz="3200" b="1" dirty="0" smtClean="0">
                <a:solidFill>
                  <a:srgbClr val="FF0000"/>
                </a:solidFill>
              </a:rPr>
              <a:t>returning patient</a:t>
            </a:r>
            <a:r>
              <a:rPr lang="en-US" sz="3200" dirty="0" smtClean="0"/>
              <a:t> arrives for an appointment and is asked by the receptionist to </a:t>
            </a:r>
            <a:r>
              <a:rPr lang="en-US" sz="3200" b="1" dirty="0" smtClean="0">
                <a:solidFill>
                  <a:srgbClr val="FF0000"/>
                </a:solidFill>
              </a:rPr>
              <a:t>review and update patient information and health history using the provided tablet application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363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60CDFFFE76B4D9208F97F1AC1E9D2" ma:contentTypeVersion="2" ma:contentTypeDescription="Create a new document." ma:contentTypeScope="" ma:versionID="779bb4311d2a1b1cb0752a58b8b82669">
  <xsd:schema xmlns:xsd="http://www.w3.org/2001/XMLSchema" xmlns:xs="http://www.w3.org/2001/XMLSchema" xmlns:p="http://schemas.microsoft.com/office/2006/metadata/properties" xmlns:ns2="b13177b1-98da-4f50-a823-746fad7916a3" targetNamespace="http://schemas.microsoft.com/office/2006/metadata/properties" ma:root="true" ma:fieldsID="e513ef9ca5cd819529e331ed875f24a3" ns2:_="">
    <xsd:import namespace="b13177b1-98da-4f50-a823-746fad79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177b1-98da-4f50-a823-746fad79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ED1491-24ED-4257-9E6D-326A80D9F5C9}"/>
</file>

<file path=customXml/itemProps2.xml><?xml version="1.0" encoding="utf-8"?>
<ds:datastoreItem xmlns:ds="http://schemas.openxmlformats.org/officeDocument/2006/customXml" ds:itemID="{C1455AB0-7703-4C5B-8C90-DB964EEF595F}"/>
</file>

<file path=customXml/itemProps3.xml><?xml version="1.0" encoding="utf-8"?>
<ds:datastoreItem xmlns:ds="http://schemas.openxmlformats.org/officeDocument/2006/customXml" ds:itemID="{D6B8F329-F2FE-4107-91EF-0CFDE46FACD2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361</Words>
  <Application>Microsoft Office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2022-09-30T14:02:39Z</dcterms:created>
  <dcterms:modified xsi:type="dcterms:W3CDTF">2022-09-30T14:26:52Z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0x0101004BB60CDFFFE76B4D9208F97F1AC1E9D2</vt:lpwstr>
  </property>
</Properties>
</file>