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8" r:id="rId7"/>
    <p:sldId id="260" r:id="rId8"/>
    <p:sldId id="261" r:id="rId9"/>
    <p:sldId id="262" r:id="rId10"/>
    <p:sldId id="263" r:id="rId11"/>
    <p:sldId id="265" r:id="rId12"/>
    <p:sldId id="266" r:id="rId13"/>
    <p:sldId id="267"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94E39A-C1FC-4C83-9618-9EEB5F05C2CC}"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216784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94E39A-C1FC-4C83-9618-9EEB5F05C2CC}"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127141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94E39A-C1FC-4C83-9618-9EEB5F05C2CC}"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207829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94E39A-C1FC-4C83-9618-9EEB5F05C2CC}"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410179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4E39A-C1FC-4C83-9618-9EEB5F05C2CC}"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3079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94E39A-C1FC-4C83-9618-9EEB5F05C2CC}"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14045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94E39A-C1FC-4C83-9618-9EEB5F05C2CC}"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397613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94E39A-C1FC-4C83-9618-9EEB5F05C2CC}" type="datetimeFigureOut">
              <a:rPr lang="en-IN" smtClean="0"/>
              <a:t>31-10-2022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416903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4E39A-C1FC-4C83-9618-9EEB5F05C2CC}" type="datetimeFigureOut">
              <a:rPr lang="en-IN" smtClean="0"/>
              <a:t>31-10-2022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2019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4E39A-C1FC-4C83-9618-9EEB5F05C2CC}"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24978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4E39A-C1FC-4C83-9618-9EEB5F05C2CC}"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A5571-1DDA-4245-8633-6AFE7C7BD431}" type="slidenum">
              <a:rPr lang="en-IN" smtClean="0"/>
              <a:t>‹#›</a:t>
            </a:fld>
            <a:endParaRPr lang="en-IN"/>
          </a:p>
        </p:txBody>
      </p:sp>
    </p:spTree>
    <p:extLst>
      <p:ext uri="{BB962C8B-B14F-4D97-AF65-F5344CB8AC3E}">
        <p14:creationId xmlns:p14="http://schemas.microsoft.com/office/powerpoint/2010/main" val="175139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4E39A-C1FC-4C83-9618-9EEB5F05C2CC}" type="datetimeFigureOut">
              <a:rPr lang="en-IN" smtClean="0"/>
              <a:t>31-10-2022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A5571-1DDA-4245-8633-6AFE7C7BD431}" type="slidenum">
              <a:rPr lang="en-IN" smtClean="0"/>
              <a:t>‹#›</a:t>
            </a:fld>
            <a:endParaRPr lang="en-IN"/>
          </a:p>
        </p:txBody>
      </p:sp>
    </p:spTree>
    <p:extLst>
      <p:ext uri="{BB962C8B-B14F-4D97-AF65-F5344CB8AC3E}">
        <p14:creationId xmlns:p14="http://schemas.microsoft.com/office/powerpoint/2010/main" val="284771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59340"/>
            <a:ext cx="9144000" cy="3539430"/>
          </a:xfrm>
          <a:prstGeom prst="rect">
            <a:avLst/>
          </a:prstGeom>
        </p:spPr>
        <p:txBody>
          <a:bodyPr wrap="square">
            <a:spAutoFit/>
          </a:bodyPr>
          <a:lstStyle/>
          <a:p>
            <a:pPr algn="just"/>
            <a:r>
              <a:rPr lang="en-US" sz="2800" dirty="0" smtClean="0"/>
              <a:t>One of the topics that create much confusion in the software world is the difference between usability testing (UT) and user acceptance testing (UAT). User experience (UX) professionals only worry about usability testing, while developers and Q&amp;A people focus on user acceptance testing. Other stakeholders use both terms interchangeably believing in the sentiment of, “It doesn’t matter what you call it — as long as we test our software with users.” </a:t>
            </a:r>
            <a:endParaRPr lang="en-IN" sz="2800" dirty="0"/>
          </a:p>
        </p:txBody>
      </p:sp>
    </p:spTree>
    <p:extLst>
      <p:ext uri="{BB962C8B-B14F-4D97-AF65-F5344CB8AC3E}">
        <p14:creationId xmlns:p14="http://schemas.microsoft.com/office/powerpoint/2010/main" val="217253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6339"/>
            <a:ext cx="9144000" cy="3108543"/>
          </a:xfrm>
          <a:prstGeom prst="rect">
            <a:avLst/>
          </a:prstGeom>
        </p:spPr>
        <p:txBody>
          <a:bodyPr wrap="square">
            <a:spAutoFit/>
          </a:bodyPr>
          <a:lstStyle/>
          <a:p>
            <a:pPr algn="just"/>
            <a:r>
              <a:rPr lang="en-US" sz="2800" dirty="0" smtClean="0"/>
              <a:t>The role of user acceptance testing on the other hand is to verify that the product to be released serves its stated purpose, and that the code is faultless, thus allowing target users to successfully work with it. It provides the company that builds the product a level of assurance that what they are about to release is delivering the capabilities that it was built to provide. </a:t>
            </a:r>
            <a:endParaRPr lang="en-IN" sz="2800" dirty="0"/>
          </a:p>
        </p:txBody>
      </p:sp>
    </p:spTree>
    <p:extLst>
      <p:ext uri="{BB962C8B-B14F-4D97-AF65-F5344CB8AC3E}">
        <p14:creationId xmlns:p14="http://schemas.microsoft.com/office/powerpoint/2010/main" val="392645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20840"/>
            <a:ext cx="9144000" cy="3785652"/>
          </a:xfrm>
          <a:prstGeom prst="rect">
            <a:avLst/>
          </a:prstGeom>
        </p:spPr>
        <p:txBody>
          <a:bodyPr wrap="square">
            <a:spAutoFit/>
          </a:bodyPr>
          <a:lstStyle/>
          <a:p>
            <a:pPr algn="just"/>
            <a:r>
              <a:rPr lang="en-US" sz="2400" dirty="0" smtClean="0"/>
              <a:t>All usability-testing studies involve a participant performing some assigned tasks on one or more designs. There are, however, two types of data that can be collected in a user-testing study:</a:t>
            </a:r>
          </a:p>
          <a:p>
            <a:pPr algn="just"/>
            <a:endParaRPr lang="en-US" sz="2400" dirty="0" smtClean="0"/>
          </a:p>
          <a:p>
            <a:pPr algn="just"/>
            <a:r>
              <a:rPr lang="en-US" sz="2400" b="1" dirty="0" smtClean="0"/>
              <a:t>Qualitative (</a:t>
            </a:r>
            <a:r>
              <a:rPr lang="en-US" sz="2400" b="1" dirty="0" err="1" smtClean="0"/>
              <a:t>qual</a:t>
            </a:r>
            <a:r>
              <a:rPr lang="en-US" sz="2400" b="1" dirty="0" smtClean="0"/>
              <a:t>) data</a:t>
            </a:r>
            <a:r>
              <a:rPr lang="en-US" sz="2400" dirty="0" smtClean="0"/>
              <a:t>, consisting of observational findings that identify design features easy or hard to use</a:t>
            </a:r>
          </a:p>
          <a:p>
            <a:pPr algn="just"/>
            <a:endParaRPr lang="en-US" sz="2400" dirty="0" smtClean="0"/>
          </a:p>
          <a:p>
            <a:pPr algn="just"/>
            <a:r>
              <a:rPr lang="en-US" sz="2400" b="1" dirty="0" smtClean="0"/>
              <a:t>Quantitative (quant) data</a:t>
            </a:r>
            <a:r>
              <a:rPr lang="en-US" sz="2400" dirty="0" smtClean="0"/>
              <a:t>, in form of one or more metrics (such as task completion rates or task times) that reflect whether the tasks were easy to perform</a:t>
            </a:r>
            <a:endParaRPr lang="en-US" sz="2400" dirty="0"/>
          </a:p>
        </p:txBody>
      </p:sp>
    </p:spTree>
    <p:extLst>
      <p:ext uri="{BB962C8B-B14F-4D97-AF65-F5344CB8AC3E}">
        <p14:creationId xmlns:p14="http://schemas.microsoft.com/office/powerpoint/2010/main" val="209697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0728"/>
            <a:ext cx="9144000" cy="4832092"/>
          </a:xfrm>
          <a:prstGeom prst="rect">
            <a:avLst/>
          </a:prstGeom>
        </p:spPr>
        <p:txBody>
          <a:bodyPr wrap="square">
            <a:spAutoFit/>
          </a:bodyPr>
          <a:lstStyle/>
          <a:p>
            <a:pPr algn="just"/>
            <a:endParaRPr lang="en-US" sz="2800" b="1" dirty="0" smtClean="0"/>
          </a:p>
          <a:p>
            <a:pPr algn="just"/>
            <a:r>
              <a:rPr lang="en-US" sz="2800" b="1" dirty="0" smtClean="0"/>
              <a:t>Qualitative data</a:t>
            </a:r>
            <a:r>
              <a:rPr lang="en-US" sz="2800" dirty="0" smtClean="0"/>
              <a:t> offer a direct assessment of the usability of a system:  researchers will observe participants struggle with specific UI elements and infer which aspects of the design are problematic and which work well. They can always ask participants </a:t>
            </a:r>
            <a:r>
              <a:rPr lang="en-US" sz="2800" dirty="0" err="1" smtClean="0"/>
              <a:t>followup</a:t>
            </a:r>
            <a:r>
              <a:rPr lang="en-US" sz="2800" dirty="0" smtClean="0"/>
              <a:t> questions and change the course of the study to get insights into the specific issue that the participant experiences. Then, based on their own UX knowledge and possibly on observing other participants encounter (or not) the same difficulty, researchers will determine whether the respective UI element is indeed poorly designed.</a:t>
            </a:r>
            <a:endParaRPr lang="en-US" sz="2800" dirty="0"/>
          </a:p>
        </p:txBody>
      </p:sp>
    </p:spTree>
    <p:extLst>
      <p:ext uri="{BB962C8B-B14F-4D97-AF65-F5344CB8AC3E}">
        <p14:creationId xmlns:p14="http://schemas.microsoft.com/office/powerpoint/2010/main" val="131427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2696"/>
            <a:ext cx="9144000" cy="5693866"/>
          </a:xfrm>
          <a:prstGeom prst="rect">
            <a:avLst/>
          </a:prstGeom>
        </p:spPr>
        <p:txBody>
          <a:bodyPr wrap="square">
            <a:spAutoFit/>
          </a:bodyPr>
          <a:lstStyle/>
          <a:p>
            <a:pPr algn="just"/>
            <a:r>
              <a:rPr lang="en-US" sz="2800" b="1" dirty="0" smtClean="0"/>
              <a:t>Quantitative data</a:t>
            </a:r>
            <a:r>
              <a:rPr lang="en-US" sz="2800" dirty="0" smtClean="0"/>
              <a:t> offer an indirect assessment of the usability of a design. They can be based on users’ </a:t>
            </a:r>
            <a:r>
              <a:rPr lang="en-US" sz="2800" b="1" dirty="0" smtClean="0"/>
              <a:t>performance</a:t>
            </a:r>
            <a:r>
              <a:rPr lang="en-US" sz="2800" dirty="0" smtClean="0"/>
              <a:t> on a given task (e.g., task-completion times, success rates, number of errors) or can reflect participants’ </a:t>
            </a:r>
            <a:r>
              <a:rPr lang="en-US" sz="2800" b="1" dirty="0" smtClean="0"/>
              <a:t>perception of usability</a:t>
            </a:r>
            <a:r>
              <a:rPr lang="en-US" sz="2800" dirty="0" smtClean="0"/>
              <a:t> (e.g., satisfaction ratings). Quantitative metrics are simply numbers, and as such, they can be hard to interpret in the absence of a reference point. For example, if 60% of the participants in a study were able to complete a task, is that good or bad? It’s hard to say in the absolute. That is why many quant studies usually aim not so much to describe the usability of a site, but rather to compare it with a known standard or with the usability of a competitor or a previous design.</a:t>
            </a:r>
            <a:endParaRPr lang="en-IN" sz="2800" dirty="0"/>
          </a:p>
        </p:txBody>
      </p:sp>
    </p:spTree>
    <p:extLst>
      <p:ext uri="{BB962C8B-B14F-4D97-AF65-F5344CB8AC3E}">
        <p14:creationId xmlns:p14="http://schemas.microsoft.com/office/powerpoint/2010/main" val="285331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6632"/>
            <a:ext cx="7121458" cy="6612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47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36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64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2776"/>
            <a:ext cx="9144000" cy="3539430"/>
          </a:xfrm>
          <a:prstGeom prst="rect">
            <a:avLst/>
          </a:prstGeom>
        </p:spPr>
        <p:txBody>
          <a:bodyPr wrap="square">
            <a:spAutoFit/>
          </a:bodyPr>
          <a:lstStyle/>
          <a:p>
            <a:pPr algn="just"/>
            <a:r>
              <a:rPr lang="en-US" sz="2800" dirty="0" smtClean="0"/>
              <a:t>In fact, both tests involve end users utilizing software with the goal of finding shortcomings. However, the flaws being identified differ, and with that the purpose of why you want to execute each test. </a:t>
            </a:r>
          </a:p>
          <a:p>
            <a:pPr algn="just"/>
            <a:endParaRPr lang="en-US" sz="2800" dirty="0"/>
          </a:p>
          <a:p>
            <a:pPr algn="just"/>
            <a:r>
              <a:rPr lang="en-US" sz="2800" dirty="0" smtClean="0"/>
              <a:t>Further, the point in time when the tests are conducted may also differ depending on the development process that is being used. So let us try to untangle all of this.</a:t>
            </a:r>
            <a:endParaRPr lang="en-IN" sz="2800" dirty="0"/>
          </a:p>
        </p:txBody>
      </p:sp>
    </p:spTree>
    <p:extLst>
      <p:ext uri="{BB962C8B-B14F-4D97-AF65-F5344CB8AC3E}">
        <p14:creationId xmlns:p14="http://schemas.microsoft.com/office/powerpoint/2010/main" val="277680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pPr algn="just"/>
            <a:r>
              <a:rPr lang="en-US" sz="2800" dirty="0" smtClean="0"/>
              <a:t>In both usability testing and user acceptance testing end users engage with a product and go through certain test scenarios. Observing test users succeed or fail with test tasks and hearing their comments about the product itself provides insights into the quality of the product. </a:t>
            </a:r>
            <a:endParaRPr lang="en-IN" sz="2800" dirty="0"/>
          </a:p>
        </p:txBody>
      </p:sp>
    </p:spTree>
    <p:extLst>
      <p:ext uri="{BB962C8B-B14F-4D97-AF65-F5344CB8AC3E}">
        <p14:creationId xmlns:p14="http://schemas.microsoft.com/office/powerpoint/2010/main" val="401927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136339"/>
            <a:ext cx="9180512" cy="3108543"/>
          </a:xfrm>
          <a:prstGeom prst="rect">
            <a:avLst/>
          </a:prstGeom>
        </p:spPr>
        <p:txBody>
          <a:bodyPr wrap="square">
            <a:spAutoFit/>
          </a:bodyPr>
          <a:lstStyle/>
          <a:p>
            <a:pPr algn="just"/>
            <a:r>
              <a:rPr lang="en-US" sz="2800" dirty="0" smtClean="0"/>
              <a:t>UT is concerned with understanding the user experience that manifests itself when a user engages with a product or concept. UX is a comprehensive concept describing and measuring the objective and subjective effectiveness and efficiency of the interaction — that is to what degree users can achieve objectives and how much effort they must put forth. </a:t>
            </a:r>
            <a:endParaRPr lang="en-IN" sz="2800" dirty="0"/>
          </a:p>
        </p:txBody>
      </p:sp>
    </p:spTree>
    <p:extLst>
      <p:ext uri="{BB962C8B-B14F-4D97-AF65-F5344CB8AC3E}">
        <p14:creationId xmlns:p14="http://schemas.microsoft.com/office/powerpoint/2010/main" val="22820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8880"/>
            <a:ext cx="9144000" cy="2677656"/>
          </a:xfrm>
          <a:prstGeom prst="rect">
            <a:avLst/>
          </a:prstGeom>
        </p:spPr>
        <p:txBody>
          <a:bodyPr wrap="square">
            <a:spAutoFit/>
          </a:bodyPr>
          <a:lstStyle/>
          <a:p>
            <a:pPr algn="just"/>
            <a:r>
              <a:rPr lang="en-US" sz="2800" dirty="0" smtClean="0"/>
              <a:t>UX also includes the psychological impact of the user-product interaction. Is it perceived as comfortable, joyful, stressful, confusing or straight-forward? During usability tests qualitative and quantitative aspects are being assessed. Qualitative aspects encompass the sentiment of test users; their comments and reactions about the product. </a:t>
            </a:r>
            <a:endParaRPr lang="en-IN" sz="2800" dirty="0"/>
          </a:p>
        </p:txBody>
      </p:sp>
    </p:spTree>
    <p:extLst>
      <p:ext uri="{BB962C8B-B14F-4D97-AF65-F5344CB8AC3E}">
        <p14:creationId xmlns:p14="http://schemas.microsoft.com/office/powerpoint/2010/main" val="305725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6" y="1988840"/>
            <a:ext cx="9144000" cy="3108543"/>
          </a:xfrm>
          <a:prstGeom prst="rect">
            <a:avLst/>
          </a:prstGeom>
        </p:spPr>
        <p:txBody>
          <a:bodyPr wrap="square">
            <a:spAutoFit/>
          </a:bodyPr>
          <a:lstStyle/>
          <a:p>
            <a:pPr algn="just"/>
            <a:r>
              <a:rPr lang="en-US" sz="2800" dirty="0" smtClean="0"/>
              <a:t>An example is a finding “Test user is surprised by the ‘Close’ button saving their settings in the modal window.” Quantitative aspects are measurable findings, like task success rates, task completion times, number of user errors committed during task execution, etc. For instance, a finding may be: “85% of test users completed test task #1 in under 1 minute.” </a:t>
            </a:r>
            <a:endParaRPr lang="en-IN" sz="2800" dirty="0"/>
          </a:p>
        </p:txBody>
      </p:sp>
    </p:spTree>
    <p:extLst>
      <p:ext uri="{BB962C8B-B14F-4D97-AF65-F5344CB8AC3E}">
        <p14:creationId xmlns:p14="http://schemas.microsoft.com/office/powerpoint/2010/main" val="417332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9144000" cy="1938992"/>
          </a:xfrm>
          <a:prstGeom prst="rect">
            <a:avLst/>
          </a:prstGeom>
        </p:spPr>
        <p:txBody>
          <a:bodyPr wrap="square">
            <a:spAutoFit/>
          </a:bodyPr>
          <a:lstStyle/>
          <a:p>
            <a:pPr algn="just"/>
            <a:r>
              <a:rPr lang="en-US" sz="2400" dirty="0" smtClean="0"/>
              <a:t>UAT is concerned with understanding if the product does what it is supposed to be doing and that its target audience in fact can achieve their objectives. In other words: UAT checks whether defined business requirements are being met by the product. This means that the right functions are built in, and that the code is faultless. </a:t>
            </a:r>
            <a:endParaRPr lang="en-IN" sz="2400" dirty="0"/>
          </a:p>
        </p:txBody>
      </p:sp>
    </p:spTree>
    <p:extLst>
      <p:ext uri="{BB962C8B-B14F-4D97-AF65-F5344CB8AC3E}">
        <p14:creationId xmlns:p14="http://schemas.microsoft.com/office/powerpoint/2010/main" val="213421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952625"/>
            <a:ext cx="906780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71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9144000" cy="2677656"/>
          </a:xfrm>
          <a:prstGeom prst="rect">
            <a:avLst/>
          </a:prstGeom>
        </p:spPr>
        <p:txBody>
          <a:bodyPr wrap="square">
            <a:spAutoFit/>
          </a:bodyPr>
          <a:lstStyle/>
          <a:p>
            <a:pPr algn="just"/>
            <a:r>
              <a:rPr lang="en-US" sz="2800" dirty="0" smtClean="0"/>
              <a:t>In most cases usability testing is used formatively — it entails a rework of the product to mitigate identified shortcomings. The testing is part of the iterative design and development process and ensures that usability defects are uncovered as early as possible and fixed before the product is released to the market. </a:t>
            </a:r>
            <a:endParaRPr lang="en-IN" sz="2800" dirty="0"/>
          </a:p>
        </p:txBody>
      </p:sp>
    </p:spTree>
    <p:extLst>
      <p:ext uri="{BB962C8B-B14F-4D97-AF65-F5344CB8AC3E}">
        <p14:creationId xmlns:p14="http://schemas.microsoft.com/office/powerpoint/2010/main" val="69213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60CDFFFE76B4D9208F97F1AC1E9D2" ma:contentTypeVersion="2" ma:contentTypeDescription="Create a new document." ma:contentTypeScope="" ma:versionID="779bb4311d2a1b1cb0752a58b8b82669">
  <xsd:schema xmlns:xsd="http://www.w3.org/2001/XMLSchema" xmlns:xs="http://www.w3.org/2001/XMLSchema" xmlns:p="http://schemas.microsoft.com/office/2006/metadata/properties" xmlns:ns2="b13177b1-98da-4f50-a823-746fad7916a3" targetNamespace="http://schemas.microsoft.com/office/2006/metadata/properties" ma:root="true" ma:fieldsID="e513ef9ca5cd819529e331ed875f24a3" ns2:_="">
    <xsd:import namespace="b13177b1-98da-4f50-a823-746fad7916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177b1-98da-4f50-a823-746fad79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80A050-4EE7-4470-93E3-19D455BC85A6}"/>
</file>

<file path=customXml/itemProps2.xml><?xml version="1.0" encoding="utf-8"?>
<ds:datastoreItem xmlns:ds="http://schemas.openxmlformats.org/officeDocument/2006/customXml" ds:itemID="{98BD139A-5B9A-4EAB-A4E1-081C37129DB1}"/>
</file>

<file path=customXml/itemProps3.xml><?xml version="1.0" encoding="utf-8"?>
<ds:datastoreItem xmlns:ds="http://schemas.openxmlformats.org/officeDocument/2006/customXml" ds:itemID="{73A08D9F-CE22-45D6-8289-8F31DCEA9484}"/>
</file>

<file path=docProps/app.xml><?xml version="1.0" encoding="utf-8"?>
<Properties xmlns="http://schemas.openxmlformats.org/officeDocument/2006/extended-properties" xmlns:vt="http://schemas.openxmlformats.org/officeDocument/2006/docPropsVTypes">
  <TotalTime>35</TotalTime>
  <Words>748</Words>
  <Application>Microsoft Office PowerPoint</Application>
  <PresentationFormat>On-screen Show (4:3)</PresentationFormat>
  <Paragraphs>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2022-10-31T03:44:46Z</dcterms:created>
  <dcterms:modified xsi:type="dcterms:W3CDTF">2022-10-31T04:20:10Z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ies>
</file>