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38EE13-3BA1-4D1B-BA64-8C4CB9C6677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3594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38EE13-3BA1-4D1B-BA64-8C4CB9C6677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280919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38EE13-3BA1-4D1B-BA64-8C4CB9C6677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135019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38EE13-3BA1-4D1B-BA64-8C4CB9C6677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336921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8EE13-3BA1-4D1B-BA64-8C4CB9C6677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73655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38EE13-3BA1-4D1B-BA64-8C4CB9C6677B}"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173315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38EE13-3BA1-4D1B-BA64-8C4CB9C6677B}" type="datetimeFigureOut">
              <a:rPr lang="en-IN" smtClean="0"/>
              <a:t>31-10-2022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31683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38EE13-3BA1-4D1B-BA64-8C4CB9C6677B}" type="datetimeFigureOut">
              <a:rPr lang="en-IN" smtClean="0"/>
              <a:t>31-10-2022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78586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8EE13-3BA1-4D1B-BA64-8C4CB9C6677B}" type="datetimeFigureOut">
              <a:rPr lang="en-IN" smtClean="0"/>
              <a:t>31-10-2022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15059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8EE13-3BA1-4D1B-BA64-8C4CB9C6677B}"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282484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8EE13-3BA1-4D1B-BA64-8C4CB9C6677B}"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23DF56-AFC8-413D-86E6-7C4A08109E27}" type="slidenum">
              <a:rPr lang="en-IN" smtClean="0"/>
              <a:t>‹#›</a:t>
            </a:fld>
            <a:endParaRPr lang="en-IN"/>
          </a:p>
        </p:txBody>
      </p:sp>
    </p:spTree>
    <p:extLst>
      <p:ext uri="{BB962C8B-B14F-4D97-AF65-F5344CB8AC3E}">
        <p14:creationId xmlns:p14="http://schemas.microsoft.com/office/powerpoint/2010/main" val="725322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8EE13-3BA1-4D1B-BA64-8C4CB9C6677B}" type="datetimeFigureOut">
              <a:rPr lang="en-IN" smtClean="0"/>
              <a:t>31-10-2022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3DF56-AFC8-413D-86E6-7C4A08109E27}" type="slidenum">
              <a:rPr lang="en-IN" smtClean="0"/>
              <a:t>‹#›</a:t>
            </a:fld>
            <a:endParaRPr lang="en-IN"/>
          </a:p>
        </p:txBody>
      </p:sp>
    </p:spTree>
    <p:extLst>
      <p:ext uri="{BB962C8B-B14F-4D97-AF65-F5344CB8AC3E}">
        <p14:creationId xmlns:p14="http://schemas.microsoft.com/office/powerpoint/2010/main" val="416165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44334"/>
            <a:ext cx="9144000" cy="584775"/>
          </a:xfrm>
          <a:prstGeom prst="rect">
            <a:avLst/>
          </a:prstGeom>
        </p:spPr>
        <p:txBody>
          <a:bodyPr wrap="square">
            <a:spAutoFit/>
          </a:bodyPr>
          <a:lstStyle/>
          <a:p>
            <a:pPr algn="ctr"/>
            <a:r>
              <a:rPr lang="en-IN" sz="3200" b="1" dirty="0" smtClean="0"/>
              <a:t>User Acceptance Testing - UAT</a:t>
            </a:r>
            <a:endParaRPr lang="en-IN" sz="3200" b="1" dirty="0"/>
          </a:p>
        </p:txBody>
      </p:sp>
    </p:spTree>
    <p:extLst>
      <p:ext uri="{BB962C8B-B14F-4D97-AF65-F5344CB8AC3E}">
        <p14:creationId xmlns:p14="http://schemas.microsoft.com/office/powerpoint/2010/main" val="199689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704"/>
            <a:ext cx="9144000" cy="523220"/>
          </a:xfrm>
          <a:prstGeom prst="rect">
            <a:avLst/>
          </a:prstGeom>
        </p:spPr>
        <p:txBody>
          <a:bodyPr wrap="square">
            <a:spAutoFit/>
          </a:bodyPr>
          <a:lstStyle/>
          <a:p>
            <a:r>
              <a:rPr lang="en-IN" sz="2800" b="1" dirty="0" smtClean="0"/>
              <a:t>User Acceptance Testing Process:</a:t>
            </a:r>
            <a:endParaRPr lang="en-IN" sz="2800" b="1" dirty="0"/>
          </a:p>
        </p:txBody>
      </p:sp>
      <p:sp>
        <p:nvSpPr>
          <p:cNvPr id="3" name="Rectangle 2"/>
          <p:cNvSpPr/>
          <p:nvPr/>
        </p:nvSpPr>
        <p:spPr>
          <a:xfrm>
            <a:off x="-9354" y="1556792"/>
            <a:ext cx="2221314" cy="369332"/>
          </a:xfrm>
          <a:prstGeom prst="rect">
            <a:avLst/>
          </a:prstGeom>
        </p:spPr>
        <p:txBody>
          <a:bodyPr wrap="none">
            <a:spAutoFit/>
          </a:bodyPr>
          <a:lstStyle/>
          <a:p>
            <a:r>
              <a:rPr lang="en-IN" b="1" i="1" dirty="0" smtClean="0"/>
              <a:t>Creation of UAT Plan</a:t>
            </a:r>
            <a:r>
              <a:rPr lang="en-IN" dirty="0" smtClean="0"/>
              <a:t>:</a:t>
            </a:r>
            <a:endParaRPr lang="en-IN" dirty="0"/>
          </a:p>
        </p:txBody>
      </p:sp>
      <p:sp>
        <p:nvSpPr>
          <p:cNvPr id="4" name="Rectangle 3"/>
          <p:cNvSpPr/>
          <p:nvPr/>
        </p:nvSpPr>
        <p:spPr>
          <a:xfrm>
            <a:off x="10896" y="1926926"/>
            <a:ext cx="1267526" cy="369332"/>
          </a:xfrm>
          <a:prstGeom prst="rect">
            <a:avLst/>
          </a:prstGeom>
        </p:spPr>
        <p:txBody>
          <a:bodyPr wrap="none">
            <a:spAutoFit/>
          </a:bodyPr>
          <a:lstStyle/>
          <a:p>
            <a:r>
              <a:rPr lang="en-IN" b="1" i="1" dirty="0" smtClean="0"/>
              <a:t>UAT Design</a:t>
            </a:r>
            <a:endParaRPr lang="en-IN" dirty="0"/>
          </a:p>
        </p:txBody>
      </p:sp>
      <p:sp>
        <p:nvSpPr>
          <p:cNvPr id="5" name="Rectangle 4"/>
          <p:cNvSpPr/>
          <p:nvPr/>
        </p:nvSpPr>
        <p:spPr>
          <a:xfrm>
            <a:off x="-9354" y="2296258"/>
            <a:ext cx="2025106" cy="369332"/>
          </a:xfrm>
          <a:prstGeom prst="rect">
            <a:avLst/>
          </a:prstGeom>
        </p:spPr>
        <p:txBody>
          <a:bodyPr wrap="none">
            <a:spAutoFit/>
          </a:bodyPr>
          <a:lstStyle/>
          <a:p>
            <a:r>
              <a:rPr lang="en-IN" b="1" i="1" dirty="0" smtClean="0"/>
              <a:t>UAT Test Execution</a:t>
            </a:r>
            <a:r>
              <a:rPr lang="en-IN" dirty="0" smtClean="0"/>
              <a:t> </a:t>
            </a:r>
            <a:endParaRPr lang="en-IN" dirty="0"/>
          </a:p>
        </p:txBody>
      </p:sp>
      <p:sp>
        <p:nvSpPr>
          <p:cNvPr id="6" name="Rectangle 5"/>
          <p:cNvSpPr/>
          <p:nvPr/>
        </p:nvSpPr>
        <p:spPr>
          <a:xfrm>
            <a:off x="-4088" y="2665590"/>
            <a:ext cx="3357009" cy="369332"/>
          </a:xfrm>
          <a:prstGeom prst="rect">
            <a:avLst/>
          </a:prstGeom>
        </p:spPr>
        <p:txBody>
          <a:bodyPr wrap="none">
            <a:spAutoFit/>
          </a:bodyPr>
          <a:lstStyle/>
          <a:p>
            <a:r>
              <a:rPr lang="en-IN" b="1" i="1" dirty="0" smtClean="0"/>
              <a:t>Confirm Business Objectives met</a:t>
            </a:r>
            <a:r>
              <a:rPr lang="en-IN" dirty="0" smtClean="0"/>
              <a:t>:</a:t>
            </a:r>
            <a:endParaRPr lang="en-IN" dirty="0"/>
          </a:p>
        </p:txBody>
      </p:sp>
    </p:spTree>
    <p:extLst>
      <p:ext uri="{BB962C8B-B14F-4D97-AF65-F5344CB8AC3E}">
        <p14:creationId xmlns:p14="http://schemas.microsoft.com/office/powerpoint/2010/main" val="159609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0" y="1196752"/>
            <a:ext cx="9144000" cy="3108543"/>
          </a:xfrm>
          <a:prstGeom prst="rect">
            <a:avLst/>
          </a:prstGeom>
        </p:spPr>
        <p:txBody>
          <a:bodyPr wrap="square">
            <a:spAutoFit/>
          </a:bodyPr>
          <a:lstStyle/>
          <a:p>
            <a:r>
              <a:rPr lang="en-US" sz="2800" b="1" i="1" dirty="0" smtClean="0"/>
              <a:t>Exit criteria for UAT</a:t>
            </a:r>
            <a:r>
              <a:rPr lang="en-US" sz="2800" dirty="0" smtClean="0"/>
              <a:t>: </a:t>
            </a:r>
          </a:p>
          <a:p>
            <a:r>
              <a:rPr lang="en-US" sz="2800" dirty="0" smtClean="0"/>
              <a:t>Before moving into production, the following needs to be considered:</a:t>
            </a:r>
          </a:p>
          <a:p>
            <a:endParaRPr lang="en-US" sz="2800" dirty="0" smtClean="0"/>
          </a:p>
          <a:p>
            <a:r>
              <a:rPr lang="en-US" sz="2800" i="1" dirty="0" smtClean="0"/>
              <a:t>No critical defects open</a:t>
            </a:r>
            <a:endParaRPr lang="en-US" sz="2800" dirty="0" smtClean="0"/>
          </a:p>
          <a:p>
            <a:r>
              <a:rPr lang="en-US" sz="2800" i="1" dirty="0" smtClean="0"/>
              <a:t>Business process works satisfactorily</a:t>
            </a:r>
            <a:endParaRPr lang="en-US" sz="2800" dirty="0" smtClean="0"/>
          </a:p>
          <a:p>
            <a:r>
              <a:rPr lang="en-US" sz="2800" i="1" dirty="0" smtClean="0"/>
              <a:t>UAT Sign off meeting with all stakeholders</a:t>
            </a:r>
            <a:endParaRPr lang="en-US" sz="2800" dirty="0"/>
          </a:p>
        </p:txBody>
      </p:sp>
    </p:spTree>
    <p:extLst>
      <p:ext uri="{BB962C8B-B14F-4D97-AF65-F5344CB8AC3E}">
        <p14:creationId xmlns:p14="http://schemas.microsoft.com/office/powerpoint/2010/main" val="276052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704"/>
            <a:ext cx="9144000" cy="5693866"/>
          </a:xfrm>
          <a:prstGeom prst="rect">
            <a:avLst/>
          </a:prstGeom>
        </p:spPr>
        <p:txBody>
          <a:bodyPr wrap="square">
            <a:spAutoFit/>
          </a:bodyPr>
          <a:lstStyle/>
          <a:p>
            <a:pPr algn="just"/>
            <a:r>
              <a:rPr lang="en-US" sz="2800" dirty="0" smtClean="0"/>
              <a:t>Entry criteria could be that the requirements are signed off, Test plan is signed off, test scenarios and test cases reviewed approved by key stakeholders etc. Exit criteria to move the product into release could be that 100% of all test cases have been executed, 100% of all critical and high defects have been fixed, 90% of all medium defects are fixed, 95% of all test cases have passed etc.</a:t>
            </a:r>
          </a:p>
          <a:p>
            <a:pPr algn="just"/>
            <a:endParaRPr lang="en-US" sz="2800" dirty="0" smtClean="0"/>
          </a:p>
          <a:p>
            <a:pPr algn="just"/>
            <a:r>
              <a:rPr lang="en-US" sz="2800" dirty="0" smtClean="0"/>
              <a:t>When you have Entry and Exit Criteria defined on your UAT test plan and agreed by all key stakeholders (including your engineers), you then have a clear path to define progress of Testing when you’re in full swing. And there will be no surprises.</a:t>
            </a:r>
            <a:endParaRPr lang="en-US" sz="2800" dirty="0"/>
          </a:p>
        </p:txBody>
      </p:sp>
    </p:spTree>
    <p:extLst>
      <p:ext uri="{BB962C8B-B14F-4D97-AF65-F5344CB8AC3E}">
        <p14:creationId xmlns:p14="http://schemas.microsoft.com/office/powerpoint/2010/main" val="87385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06" y="548680"/>
            <a:ext cx="9144000" cy="5324535"/>
          </a:xfrm>
          <a:prstGeom prst="rect">
            <a:avLst/>
          </a:prstGeom>
        </p:spPr>
        <p:txBody>
          <a:bodyPr wrap="square">
            <a:spAutoFit/>
          </a:bodyPr>
          <a:lstStyle/>
          <a:p>
            <a:pPr algn="just"/>
            <a:r>
              <a:rPr lang="en-US" sz="2800" dirty="0" smtClean="0"/>
              <a:t>Entry</a:t>
            </a:r>
            <a:r>
              <a:rPr lang="en-US" sz="2400" dirty="0" smtClean="0"/>
              <a:t> criteria is a set of conditions or requirements, which are required to be fulfilled or achieved to create a suitable &amp; favorable condition for testing. Finalized &amp; decided upon after a thorough analysis of software &amp; business requirements, entry criteria ensures the accuracy of the testing process and neglecting it can impact its quality. Some of the entry criteria, which are generally used to mark the beginning of the testing, are:</a:t>
            </a:r>
          </a:p>
          <a:p>
            <a:pPr algn="just"/>
            <a:endParaRPr lang="en-US" sz="2400" dirty="0" smtClean="0"/>
          </a:p>
          <a:p>
            <a:pPr algn="just"/>
            <a:r>
              <a:rPr lang="en-US" sz="2400" dirty="0" smtClean="0"/>
              <a:t>Complete or partially testable code is available.</a:t>
            </a:r>
          </a:p>
          <a:p>
            <a:pPr algn="just"/>
            <a:r>
              <a:rPr lang="en-US" sz="2400" dirty="0" smtClean="0"/>
              <a:t>Requirements are defined and approved.</a:t>
            </a:r>
          </a:p>
          <a:p>
            <a:pPr algn="just"/>
            <a:r>
              <a:rPr lang="en-US" sz="2400" dirty="0" smtClean="0"/>
              <a:t>Availability of sufficient and desired test data.</a:t>
            </a:r>
          </a:p>
          <a:p>
            <a:pPr algn="just"/>
            <a:r>
              <a:rPr lang="en-US" sz="2400" dirty="0" smtClean="0"/>
              <a:t>Test cases are developed and ready.</a:t>
            </a:r>
          </a:p>
          <a:p>
            <a:pPr algn="just"/>
            <a:r>
              <a:rPr lang="en-US" sz="2400" dirty="0" smtClean="0"/>
              <a:t>Test environment has been set-up and all other necessary resources such as tools and devices are available.</a:t>
            </a:r>
            <a:endParaRPr lang="en-US" sz="2400" dirty="0"/>
          </a:p>
        </p:txBody>
      </p:sp>
    </p:spTree>
    <p:extLst>
      <p:ext uri="{BB962C8B-B14F-4D97-AF65-F5344CB8AC3E}">
        <p14:creationId xmlns:p14="http://schemas.microsoft.com/office/powerpoint/2010/main" val="332421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9144000" cy="4524315"/>
          </a:xfrm>
          <a:prstGeom prst="rect">
            <a:avLst/>
          </a:prstGeom>
        </p:spPr>
        <p:txBody>
          <a:bodyPr wrap="square">
            <a:spAutoFit/>
          </a:bodyPr>
          <a:lstStyle/>
          <a:p>
            <a:pPr algn="just"/>
            <a:r>
              <a:rPr lang="en-US" sz="2400" dirty="0" smtClean="0"/>
              <a:t>Exit criteria highly depends on the by-product of the software testing phase i.e. test plan, test strategy, test cases, test logs, etc. and can be defined for each test level, right from test planning, specification, and till execution. The commonly considered exit criteria for terminating or concluding the process of testing are:</a:t>
            </a:r>
          </a:p>
          <a:p>
            <a:pPr algn="just"/>
            <a:endParaRPr lang="en-US" sz="2400" dirty="0" smtClean="0"/>
          </a:p>
          <a:p>
            <a:pPr algn="just"/>
            <a:r>
              <a:rPr lang="en-US" sz="2400" dirty="0" smtClean="0"/>
              <a:t>Deadlines meet or budget depleted.</a:t>
            </a:r>
          </a:p>
          <a:p>
            <a:pPr algn="just"/>
            <a:r>
              <a:rPr lang="en-US" sz="2400" dirty="0" smtClean="0"/>
              <a:t>Execution of all test cases.</a:t>
            </a:r>
          </a:p>
          <a:p>
            <a:pPr algn="just"/>
            <a:r>
              <a:rPr lang="en-US" sz="2400" dirty="0" smtClean="0"/>
              <a:t>Desired and sufficient coverage of the requirements and functionalities under the test.</a:t>
            </a:r>
          </a:p>
          <a:p>
            <a:pPr algn="just"/>
            <a:r>
              <a:rPr lang="en-US" sz="2400" dirty="0" smtClean="0"/>
              <a:t>All the identified defects are corrected and closed.</a:t>
            </a:r>
          </a:p>
          <a:p>
            <a:pPr algn="just"/>
            <a:r>
              <a:rPr lang="en-US" sz="2400" dirty="0" smtClean="0"/>
              <a:t>No high priority or severity or critical bug has been left out.</a:t>
            </a:r>
            <a:endParaRPr lang="en-US" sz="2400" dirty="0"/>
          </a:p>
        </p:txBody>
      </p:sp>
    </p:spTree>
    <p:extLst>
      <p:ext uri="{BB962C8B-B14F-4D97-AF65-F5344CB8AC3E}">
        <p14:creationId xmlns:p14="http://schemas.microsoft.com/office/powerpoint/2010/main" val="77304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84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3" y="2708920"/>
            <a:ext cx="9144000" cy="338554"/>
          </a:xfrm>
          <a:prstGeom prst="rect">
            <a:avLst/>
          </a:prstGeom>
        </p:spPr>
        <p:txBody>
          <a:bodyPr wrap="square">
            <a:spAutoFit/>
          </a:bodyPr>
          <a:lstStyle/>
          <a:p>
            <a:pPr algn="ctr"/>
            <a:r>
              <a:rPr lang="en-IN" sz="1600" dirty="0" smtClean="0"/>
              <a:t>https://onix-systems.com/blog/elements-of-effective-end-user-testing-of-your-mobile-app-design</a:t>
            </a:r>
            <a:endParaRPr lang="en-IN" sz="1600" dirty="0"/>
          </a:p>
        </p:txBody>
      </p:sp>
      <p:sp>
        <p:nvSpPr>
          <p:cNvPr id="3" name="Rectangle 2"/>
          <p:cNvSpPr/>
          <p:nvPr/>
        </p:nvSpPr>
        <p:spPr>
          <a:xfrm>
            <a:off x="0" y="3105835"/>
            <a:ext cx="9144000" cy="369332"/>
          </a:xfrm>
          <a:prstGeom prst="rect">
            <a:avLst/>
          </a:prstGeom>
        </p:spPr>
        <p:txBody>
          <a:bodyPr wrap="square">
            <a:spAutoFit/>
          </a:bodyPr>
          <a:lstStyle/>
          <a:p>
            <a:pPr algn="ctr"/>
            <a:r>
              <a:rPr lang="en-IN" dirty="0" smtClean="0"/>
              <a:t>https://usabilitygeek.com/usability-testing-mobile-applications/</a:t>
            </a:r>
            <a:endParaRPr lang="en-IN" dirty="0"/>
          </a:p>
        </p:txBody>
      </p:sp>
    </p:spTree>
    <p:extLst>
      <p:ext uri="{BB962C8B-B14F-4D97-AF65-F5344CB8AC3E}">
        <p14:creationId xmlns:p14="http://schemas.microsoft.com/office/powerpoint/2010/main" val="23510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6712"/>
            <a:ext cx="9144000" cy="4832092"/>
          </a:xfrm>
          <a:prstGeom prst="rect">
            <a:avLst/>
          </a:prstGeom>
        </p:spPr>
        <p:txBody>
          <a:bodyPr wrap="square">
            <a:spAutoFit/>
          </a:bodyPr>
          <a:lstStyle/>
          <a:p>
            <a:pPr algn="just"/>
            <a:r>
              <a:rPr lang="en-US" sz="2800" dirty="0" smtClean="0"/>
              <a:t>User Acceptance Testing - UAT is a type of testing performed by the Client to certify the system with respect to the requirements that were agreed upon. This testing happens in the final phase of testing before moving the software application to the Market or Production environment. Such type of testing is executed by the client in a separate environment (similar to the production environment) &amp; confirm whether the system meets the requirements as per requirement specification or not. UAT is performed after System Testing is done and all or most of the major defects have been fixed.</a:t>
            </a:r>
            <a:endParaRPr lang="en-IN" sz="2800" dirty="0"/>
          </a:p>
        </p:txBody>
      </p:sp>
    </p:spTree>
    <p:extLst>
      <p:ext uri="{BB962C8B-B14F-4D97-AF65-F5344CB8AC3E}">
        <p14:creationId xmlns:p14="http://schemas.microsoft.com/office/powerpoint/2010/main" val="288471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 y="1556792"/>
            <a:ext cx="9144000" cy="3539430"/>
          </a:xfrm>
          <a:prstGeom prst="rect">
            <a:avLst/>
          </a:prstGeom>
        </p:spPr>
        <p:txBody>
          <a:bodyPr wrap="square">
            <a:spAutoFit/>
          </a:bodyPr>
          <a:lstStyle/>
          <a:p>
            <a:pPr algn="just"/>
            <a:r>
              <a:rPr lang="en-US" sz="2800" b="1" i="1" dirty="0" smtClean="0"/>
              <a:t>Definition : </a:t>
            </a:r>
          </a:p>
          <a:p>
            <a:pPr algn="just"/>
            <a:endParaRPr lang="en-US" sz="2800" b="1" i="1" dirty="0" smtClean="0"/>
          </a:p>
          <a:p>
            <a:pPr algn="just"/>
            <a:r>
              <a:rPr lang="en-US" sz="2800" b="1" i="1" dirty="0" smtClean="0"/>
              <a:t>The ISTQB defines acceptance as: formal testing with respect to user needs, requirements, and business processes conducted to determine whether a system satisfies the acceptance criteria and to enable the user, customers or other authorized entity to determine whether or not to accept the system</a:t>
            </a:r>
            <a:r>
              <a:rPr lang="en-US" sz="2800" dirty="0" smtClean="0"/>
              <a:t>.</a:t>
            </a:r>
            <a:endParaRPr lang="en-IN" sz="2800" dirty="0"/>
          </a:p>
        </p:txBody>
      </p:sp>
    </p:spTree>
    <p:extLst>
      <p:ext uri="{BB962C8B-B14F-4D97-AF65-F5344CB8AC3E}">
        <p14:creationId xmlns:p14="http://schemas.microsoft.com/office/powerpoint/2010/main" val="379132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r Acceptance Testing - U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6" y="1772816"/>
            <a:ext cx="9096945" cy="307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36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74838"/>
            <a:ext cx="9144000" cy="2677656"/>
          </a:xfrm>
          <a:prstGeom prst="rect">
            <a:avLst/>
          </a:prstGeom>
        </p:spPr>
        <p:txBody>
          <a:bodyPr wrap="square">
            <a:spAutoFit/>
          </a:bodyPr>
          <a:lstStyle/>
          <a:p>
            <a:pPr algn="just"/>
            <a:r>
              <a:rPr lang="en-US" sz="2800" dirty="0" smtClean="0"/>
              <a:t>User Acceptance Testing is also known as End-User Testing, Acceptance Testing and Operational Acceptance Testing (OAT). The Acceptance Testing is Black Box Testing, which means UAT users doesn’t aware of the internal structure of the code. They just specify the input to the system &amp; check whether systems respond with the correct result.</a:t>
            </a:r>
            <a:endParaRPr lang="en-US" sz="2800" dirty="0"/>
          </a:p>
        </p:txBody>
      </p:sp>
    </p:spTree>
    <p:extLst>
      <p:ext uri="{BB962C8B-B14F-4D97-AF65-F5344CB8AC3E}">
        <p14:creationId xmlns:p14="http://schemas.microsoft.com/office/powerpoint/2010/main" val="74978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7" y="1556792"/>
            <a:ext cx="9144000" cy="3970318"/>
          </a:xfrm>
          <a:prstGeom prst="rect">
            <a:avLst/>
          </a:prstGeom>
        </p:spPr>
        <p:txBody>
          <a:bodyPr wrap="square">
            <a:spAutoFit/>
          </a:bodyPr>
          <a:lstStyle/>
          <a:p>
            <a:pPr algn="just"/>
            <a:r>
              <a:rPr lang="en-US" sz="2800" b="1" dirty="0" smtClean="0"/>
              <a:t>Types of User Acceptance Testing</a:t>
            </a:r>
          </a:p>
          <a:p>
            <a:pPr algn="just"/>
            <a:endParaRPr lang="en-US" sz="2800" b="1" dirty="0" smtClean="0"/>
          </a:p>
          <a:p>
            <a:pPr algn="just"/>
            <a:r>
              <a:rPr lang="en-US" sz="2800" b="1" dirty="0" smtClean="0"/>
              <a:t>Alpha Testing : Alpha Testing is done onsite therefore developers, as well as business analysts, are involved with the testing team.</a:t>
            </a:r>
          </a:p>
          <a:p>
            <a:pPr algn="just"/>
            <a:endParaRPr lang="en-US" sz="2800" b="1" dirty="0" smtClean="0"/>
          </a:p>
          <a:p>
            <a:pPr algn="just"/>
            <a:r>
              <a:rPr lang="en-US" sz="2800" b="1" dirty="0" smtClean="0"/>
              <a:t>Beta Testing :  Beta Testing is done at the client-side by the real users or customer, therefore developers and business analysts are not at all involved.</a:t>
            </a:r>
            <a:endParaRPr lang="en-US" sz="2800" b="1" dirty="0"/>
          </a:p>
        </p:txBody>
      </p:sp>
    </p:spTree>
    <p:extLst>
      <p:ext uri="{BB962C8B-B14F-4D97-AF65-F5344CB8AC3E}">
        <p14:creationId xmlns:p14="http://schemas.microsoft.com/office/powerpoint/2010/main" val="12350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677656"/>
          </a:xfrm>
          <a:prstGeom prst="rect">
            <a:avLst/>
          </a:prstGeom>
        </p:spPr>
        <p:txBody>
          <a:bodyPr wrap="square">
            <a:spAutoFit/>
          </a:bodyPr>
          <a:lstStyle/>
          <a:p>
            <a:r>
              <a:rPr lang="en-US" sz="2400" dirty="0" smtClean="0"/>
              <a:t>Who Performs UAT?</a:t>
            </a:r>
          </a:p>
          <a:p>
            <a:endParaRPr lang="en-US" sz="2400" dirty="0" smtClean="0"/>
          </a:p>
          <a:p>
            <a:r>
              <a:rPr lang="en-US" sz="2400" dirty="0" smtClean="0"/>
              <a:t>Client : UAT is performed by the customers of the organization. They are the ones who asked the organization to develop the software.</a:t>
            </a:r>
          </a:p>
          <a:p>
            <a:endParaRPr lang="en-US" sz="2400" dirty="0" smtClean="0"/>
          </a:p>
          <a:p>
            <a:r>
              <a:rPr lang="en-US" sz="2400" dirty="0" smtClean="0"/>
              <a:t>End Users : UAT is performed by the end-users of the software. They can be the customers themselves or the customers’ customers.</a:t>
            </a:r>
            <a:endParaRPr lang="en-US" sz="2400" dirty="0"/>
          </a:p>
        </p:txBody>
      </p:sp>
    </p:spTree>
    <p:extLst>
      <p:ext uri="{BB962C8B-B14F-4D97-AF65-F5344CB8AC3E}">
        <p14:creationId xmlns:p14="http://schemas.microsoft.com/office/powerpoint/2010/main" val="15317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77" y="1628800"/>
            <a:ext cx="9144000" cy="3108543"/>
          </a:xfrm>
          <a:prstGeom prst="rect">
            <a:avLst/>
          </a:prstGeom>
        </p:spPr>
        <p:txBody>
          <a:bodyPr wrap="square">
            <a:spAutoFit/>
          </a:bodyPr>
          <a:lstStyle/>
          <a:p>
            <a:pPr algn="just"/>
            <a:r>
              <a:rPr lang="en-US" sz="2800" b="1" i="1" dirty="0" smtClean="0"/>
              <a:t>Need of User Acceptance Testing:</a:t>
            </a:r>
          </a:p>
          <a:p>
            <a:pPr algn="just"/>
            <a:endParaRPr lang="en-US" sz="2800" b="1" dirty="0" smtClean="0"/>
          </a:p>
          <a:p>
            <a:pPr algn="just"/>
            <a:r>
              <a:rPr lang="en-US" sz="2800" i="1" dirty="0" smtClean="0"/>
              <a:t>Acceptance testing is required because Developers make software which is their "</a:t>
            </a:r>
            <a:r>
              <a:rPr lang="en-US" sz="2800" b="1" i="1" dirty="0" smtClean="0"/>
              <a:t>own</a:t>
            </a:r>
            <a:r>
              <a:rPr lang="en-US" sz="2800" i="1" dirty="0" smtClean="0"/>
              <a:t>" understanding of the requirements and may not actually be what the client needs. Requirements changes during the course of the project may not be communicated effectively to the developers.</a:t>
            </a:r>
            <a:endParaRPr lang="en-US" sz="2800" dirty="0"/>
          </a:p>
        </p:txBody>
      </p:sp>
    </p:spTree>
    <p:extLst>
      <p:ext uri="{BB962C8B-B14F-4D97-AF65-F5344CB8AC3E}">
        <p14:creationId xmlns:p14="http://schemas.microsoft.com/office/powerpoint/2010/main" val="408217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20840"/>
            <a:ext cx="9144000" cy="3416320"/>
          </a:xfrm>
          <a:prstGeom prst="rect">
            <a:avLst/>
          </a:prstGeom>
        </p:spPr>
        <p:txBody>
          <a:bodyPr wrap="square">
            <a:spAutoFit/>
          </a:bodyPr>
          <a:lstStyle/>
          <a:p>
            <a:r>
              <a:rPr lang="en-US" sz="2400" b="1" i="1" dirty="0" smtClean="0"/>
              <a:t>Pre-requisites of User Acceptance Testing:</a:t>
            </a:r>
          </a:p>
          <a:p>
            <a:endParaRPr lang="en-US" sz="2400" b="1" dirty="0" smtClean="0"/>
          </a:p>
          <a:p>
            <a:r>
              <a:rPr lang="en-US" sz="2400" i="1" dirty="0" smtClean="0"/>
              <a:t>Business Requirements must be available</a:t>
            </a:r>
            <a:endParaRPr lang="en-US" sz="2400" dirty="0" smtClean="0"/>
          </a:p>
          <a:p>
            <a:r>
              <a:rPr lang="en-US" sz="2400" i="1" dirty="0" smtClean="0"/>
              <a:t>Application Code should be fully developed</a:t>
            </a:r>
            <a:endParaRPr lang="en-US" sz="2400" dirty="0" smtClean="0"/>
          </a:p>
          <a:p>
            <a:r>
              <a:rPr lang="en-US" sz="2400" b="1" i="1" dirty="0" smtClean="0"/>
              <a:t>Unit Testing</a:t>
            </a:r>
            <a:r>
              <a:rPr lang="en-US" sz="2400" i="1" dirty="0" smtClean="0"/>
              <a:t>, </a:t>
            </a:r>
            <a:r>
              <a:rPr lang="en-US" sz="2400" b="1" i="1" dirty="0" smtClean="0"/>
              <a:t>Integration Testing</a:t>
            </a:r>
            <a:r>
              <a:rPr lang="en-US" sz="2400" i="1" dirty="0" smtClean="0"/>
              <a:t> &amp; System Testing should be completed</a:t>
            </a:r>
            <a:endParaRPr lang="en-US" sz="2400" dirty="0" smtClean="0"/>
          </a:p>
          <a:p>
            <a:r>
              <a:rPr lang="en-US" sz="2400" b="1" i="1" dirty="0" smtClean="0"/>
              <a:t>Regression Testing</a:t>
            </a:r>
            <a:r>
              <a:rPr lang="en-US" sz="2400" i="1" dirty="0" smtClean="0"/>
              <a:t> should be completed with no major defects</a:t>
            </a:r>
            <a:endParaRPr lang="en-US" sz="2400" dirty="0" smtClean="0"/>
          </a:p>
          <a:p>
            <a:r>
              <a:rPr lang="en-US" sz="2400" i="1" dirty="0" smtClean="0"/>
              <a:t>All the reported defects should be fixed and tested before UAT</a:t>
            </a:r>
            <a:endParaRPr lang="en-US" sz="2400" dirty="0" smtClean="0"/>
          </a:p>
          <a:p>
            <a:r>
              <a:rPr lang="en-US" sz="2400" i="1" dirty="0" smtClean="0"/>
              <a:t>Traceability matrix for all testing should be completed</a:t>
            </a:r>
            <a:endParaRPr lang="en-US" sz="2400" dirty="0" smtClean="0"/>
          </a:p>
          <a:p>
            <a:r>
              <a:rPr lang="en-US" sz="2400" i="1" dirty="0" smtClean="0"/>
              <a:t>UAT Environment must be ready</a:t>
            </a:r>
            <a:endParaRPr lang="en-US" sz="2400" dirty="0"/>
          </a:p>
        </p:txBody>
      </p:sp>
    </p:spTree>
    <p:extLst>
      <p:ext uri="{BB962C8B-B14F-4D97-AF65-F5344CB8AC3E}">
        <p14:creationId xmlns:p14="http://schemas.microsoft.com/office/powerpoint/2010/main" val="190450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B60CDFFFE76B4D9208F97F1AC1E9D2" ma:contentTypeVersion="2" ma:contentTypeDescription="Create a new document." ma:contentTypeScope="" ma:versionID="779bb4311d2a1b1cb0752a58b8b82669">
  <xsd:schema xmlns:xsd="http://www.w3.org/2001/XMLSchema" xmlns:xs="http://www.w3.org/2001/XMLSchema" xmlns:p="http://schemas.microsoft.com/office/2006/metadata/properties" xmlns:ns2="b13177b1-98da-4f50-a823-746fad7916a3" targetNamespace="http://schemas.microsoft.com/office/2006/metadata/properties" ma:root="true" ma:fieldsID="e513ef9ca5cd819529e331ed875f24a3" ns2:_="">
    <xsd:import namespace="b13177b1-98da-4f50-a823-746fad7916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3177b1-98da-4f50-a823-746fad79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79E3F1-C776-4812-934A-BFDA280E518E}"/>
</file>

<file path=customXml/itemProps2.xml><?xml version="1.0" encoding="utf-8"?>
<ds:datastoreItem xmlns:ds="http://schemas.openxmlformats.org/officeDocument/2006/customXml" ds:itemID="{241FD438-370D-43CF-88E2-998E4EB136D2}"/>
</file>

<file path=customXml/itemProps3.xml><?xml version="1.0" encoding="utf-8"?>
<ds:datastoreItem xmlns:ds="http://schemas.openxmlformats.org/officeDocument/2006/customXml" ds:itemID="{3678BE2D-B548-458E-9AB7-8D90E2B6B3DF}"/>
</file>

<file path=docProps/app.xml><?xml version="1.0" encoding="utf-8"?>
<Properties xmlns="http://schemas.openxmlformats.org/officeDocument/2006/extended-properties" xmlns:vt="http://schemas.openxmlformats.org/officeDocument/2006/docPropsVTypes">
  <TotalTime>19</TotalTime>
  <Words>790</Words>
  <Application>Microsoft Office PowerPoint</Application>
  <PresentationFormat>On-screen Show (4:3)</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2022-10-31T13:45:51Z</dcterms:created>
  <dcterms:modified xsi:type="dcterms:W3CDTF">2022-10-31T14:05:26Z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0x0101004BB60CDFFFE76B4D9208F97F1AC1E9D2</vt:lpwstr>
  </property>
</Properties>
</file>