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0F632-E314-4A74-BF46-D7D79F350C2C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0DCDE-2FC2-45D1-9C5E-9F6C9ED9A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976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0F632-E314-4A74-BF46-D7D79F350C2C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0DCDE-2FC2-45D1-9C5E-9F6C9ED9A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741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0F632-E314-4A74-BF46-D7D79F350C2C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0DCDE-2FC2-45D1-9C5E-9F6C9ED9A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251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0F632-E314-4A74-BF46-D7D79F350C2C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0DCDE-2FC2-45D1-9C5E-9F6C9ED9A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298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0F632-E314-4A74-BF46-D7D79F350C2C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0DCDE-2FC2-45D1-9C5E-9F6C9ED9A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029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0F632-E314-4A74-BF46-D7D79F350C2C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0DCDE-2FC2-45D1-9C5E-9F6C9ED9A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880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0F632-E314-4A74-BF46-D7D79F350C2C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0DCDE-2FC2-45D1-9C5E-9F6C9ED9A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024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0F632-E314-4A74-BF46-D7D79F350C2C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0DCDE-2FC2-45D1-9C5E-9F6C9ED9A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47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0F632-E314-4A74-BF46-D7D79F350C2C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0DCDE-2FC2-45D1-9C5E-9F6C9ED9A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957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0F632-E314-4A74-BF46-D7D79F350C2C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0DCDE-2FC2-45D1-9C5E-9F6C9ED9A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685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0F632-E314-4A74-BF46-D7D79F350C2C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0DCDE-2FC2-45D1-9C5E-9F6C9ED9A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548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0F632-E314-4A74-BF46-D7D79F350C2C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0DCDE-2FC2-45D1-9C5E-9F6C9ED9A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042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04664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dirty="0"/>
              <a:t>EMOTION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980728"/>
            <a:ext cx="914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dirty="0"/>
              <a:t>Our emotional </a:t>
            </a:r>
            <a:r>
              <a:rPr lang="en-IN" sz="2400" dirty="0" smtClean="0"/>
              <a:t>response </a:t>
            </a:r>
            <a:r>
              <a:rPr lang="en-US" sz="2400" dirty="0" smtClean="0"/>
              <a:t>to </a:t>
            </a:r>
            <a:r>
              <a:rPr lang="en-US" sz="2400" dirty="0"/>
              <a:t>situations affects how we perform. For example, positive emotions enable us </a:t>
            </a:r>
            <a:r>
              <a:rPr lang="en-US" sz="2400" dirty="0" smtClean="0"/>
              <a:t>to think </a:t>
            </a:r>
            <a:r>
              <a:rPr lang="en-US" sz="2400" dirty="0"/>
              <a:t>more creatively, to solve complex problems, whereas negative emotion </a:t>
            </a:r>
            <a:r>
              <a:rPr lang="en-US" sz="2400" dirty="0" smtClean="0"/>
              <a:t>pushes us </a:t>
            </a:r>
            <a:r>
              <a:rPr lang="en-US" sz="2400" dirty="0"/>
              <a:t>into narrow, </a:t>
            </a:r>
            <a:r>
              <a:rPr lang="en-US" sz="2400" dirty="0" err="1"/>
              <a:t>focussed</a:t>
            </a:r>
            <a:r>
              <a:rPr lang="en-US" sz="2400" dirty="0"/>
              <a:t> thinking. A problem that may be easy to solve when we </a:t>
            </a:r>
            <a:r>
              <a:rPr lang="en-US" sz="2400" dirty="0" smtClean="0"/>
              <a:t>are relaxed</a:t>
            </a:r>
            <a:r>
              <a:rPr lang="en-US" sz="2400" dirty="0"/>
              <a:t>, will become difficult if we are frustrated or afraid.</a:t>
            </a:r>
            <a:endParaRPr lang="en-IN" sz="2400" dirty="0"/>
          </a:p>
        </p:txBody>
      </p:sp>
      <p:sp>
        <p:nvSpPr>
          <p:cNvPr id="6" name="Rectangle 5"/>
          <p:cNvSpPr/>
          <p:nvPr/>
        </p:nvSpPr>
        <p:spPr>
          <a:xfrm>
            <a:off x="0" y="3420655"/>
            <a:ext cx="914399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/>
              <a:t>It </a:t>
            </a:r>
            <a:r>
              <a:rPr lang="en-US" sz="2400" dirty="0"/>
              <a:t>suggests that in situations </a:t>
            </a:r>
            <a:r>
              <a:rPr lang="en-US" sz="2400" dirty="0" smtClean="0"/>
              <a:t>of stress</a:t>
            </a:r>
            <a:r>
              <a:rPr lang="en-US" sz="2400" dirty="0"/>
              <a:t>, people will be less able to cope with complex problem solving or </a:t>
            </a:r>
            <a:r>
              <a:rPr lang="en-US" sz="2400" dirty="0" smtClean="0"/>
              <a:t>managing difficult </a:t>
            </a:r>
            <a:r>
              <a:rPr lang="en-US" sz="2400" dirty="0"/>
              <a:t>interfaces, whereas if people are relaxed they will be more forgiving </a:t>
            </a:r>
            <a:r>
              <a:rPr lang="en-US" sz="2400" dirty="0" smtClean="0"/>
              <a:t>of limitations </a:t>
            </a:r>
            <a:r>
              <a:rPr lang="en-US" sz="2400" dirty="0"/>
              <a:t>in the design. This does not give us an excuse to design bad </a:t>
            </a:r>
            <a:r>
              <a:rPr lang="en-US" sz="2400" dirty="0" smtClean="0"/>
              <a:t>interfaces but </a:t>
            </a:r>
            <a:r>
              <a:rPr lang="en-US" sz="2400" dirty="0"/>
              <a:t>does suggest that if we build interfaces that promote positive responses </a:t>
            </a:r>
            <a:r>
              <a:rPr lang="en-US" sz="2400" dirty="0" smtClean="0"/>
              <a:t>for example </a:t>
            </a:r>
            <a:r>
              <a:rPr lang="en-US" sz="2400" dirty="0"/>
              <a:t>by using aesthetics or reward – then they are likely be more successful.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79827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Microware Virtual Keyboard Bluetooth Laser Projection Keyboard for Mobile  Phone PC Laptop Tablet English Keyboard : Amazon.in: Computers &amp; Accesso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620688"/>
            <a:ext cx="5856049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744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Opportunities Ahead For Flexible, Foldable Displays | Printed Electronics  N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628800"/>
            <a:ext cx="7048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3598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537" y="2166752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dirty="0" smtClean="0"/>
              <a:t>https://cis.unimelb.edu.au/hci/projects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50294" y="2608186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dirty="0" smtClean="0"/>
              <a:t>https://hcii.cmu.edu/summer-research-program/projects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5496" y="3105835"/>
            <a:ext cx="9108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dirty="0" smtClean="0"/>
              <a:t>https://www.inf.uni-hamburg.de/en/inst/ab/hci/projects.html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-10858" y="3592383"/>
            <a:ext cx="90069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dirty="0" smtClean="0"/>
              <a:t>https://infosci.cornell.edu/information/news/newsitem384/these-6-hci-projects-tackle-everyday-challenges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794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996952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dirty="0" smtClean="0"/>
              <a:t>https://www.youtube.com/watch?v=J_oPtEjiVuA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0" y="3573016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dirty="0" smtClean="0"/>
              <a:t>https://www.youtube.com/watch?v=fABc88g0erA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1726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6064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dirty="0"/>
              <a:t>INDIVIDUAL DIFFERENCES</a:t>
            </a:r>
          </a:p>
        </p:txBody>
      </p:sp>
      <p:sp>
        <p:nvSpPr>
          <p:cNvPr id="3" name="Rectangle 2"/>
          <p:cNvSpPr/>
          <p:nvPr/>
        </p:nvSpPr>
        <p:spPr>
          <a:xfrm>
            <a:off x="-26639" y="836712"/>
            <a:ext cx="9144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dirty="0"/>
              <a:t>We have made </a:t>
            </a:r>
            <a:r>
              <a:rPr lang="en-IN" sz="2400" dirty="0" smtClean="0"/>
              <a:t>the </a:t>
            </a:r>
            <a:r>
              <a:rPr lang="en-US" sz="2400" dirty="0" smtClean="0"/>
              <a:t>assumption </a:t>
            </a:r>
            <a:r>
              <a:rPr lang="en-US" sz="2400" dirty="0"/>
              <a:t>that everyone has similar capabilities and limitations and that </a:t>
            </a:r>
            <a:r>
              <a:rPr lang="en-US" sz="2400" dirty="0" smtClean="0"/>
              <a:t>we can </a:t>
            </a:r>
            <a:r>
              <a:rPr lang="en-US" sz="2400" dirty="0"/>
              <a:t>therefore make generalizations. To an extent this is true: the </a:t>
            </a:r>
            <a:r>
              <a:rPr lang="en-US" sz="2400" dirty="0" smtClean="0"/>
              <a:t>psychological principles </a:t>
            </a:r>
            <a:r>
              <a:rPr lang="en-US" sz="2400" dirty="0"/>
              <a:t>and properties that we have discussed apply to the majority of people</a:t>
            </a:r>
            <a:r>
              <a:rPr lang="en-US" sz="2400" dirty="0" smtClean="0"/>
              <a:t>. Notwithstanding </a:t>
            </a:r>
            <a:r>
              <a:rPr lang="en-US" sz="2400" dirty="0"/>
              <a:t>this, we should remember that, although we share processes </a:t>
            </a:r>
            <a:r>
              <a:rPr lang="en-US" sz="2400" dirty="0" smtClean="0"/>
              <a:t>in common</a:t>
            </a:r>
            <a:r>
              <a:rPr lang="en-US" sz="2400" dirty="0"/>
              <a:t>, humans, and therefore users, are not all the same. We should be aware </a:t>
            </a:r>
            <a:r>
              <a:rPr lang="en-US" sz="2400" dirty="0" smtClean="0"/>
              <a:t>of individual </a:t>
            </a:r>
            <a:r>
              <a:rPr lang="en-US" sz="2400" dirty="0"/>
              <a:t>differences so that we can account for them as far as possible within </a:t>
            </a:r>
            <a:r>
              <a:rPr lang="en-US" sz="2400" dirty="0" smtClean="0"/>
              <a:t>our </a:t>
            </a:r>
            <a:r>
              <a:rPr lang="en-IN" sz="2400" dirty="0" smtClean="0"/>
              <a:t>designs</a:t>
            </a:r>
            <a:r>
              <a:rPr lang="en-IN" sz="2400" dirty="0"/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3944" y="4293096"/>
            <a:ext cx="91400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These differences should be taken into account in our designs. It is useful </a:t>
            </a:r>
            <a:r>
              <a:rPr lang="en-US" sz="2400" dirty="0" smtClean="0"/>
              <a:t>to consider</a:t>
            </a:r>
            <a:r>
              <a:rPr lang="en-US" sz="2400" dirty="0"/>
              <a:t>, for any design decision, if there are likely to be users within the </a:t>
            </a:r>
            <a:r>
              <a:rPr lang="en-US" sz="2400" dirty="0" smtClean="0"/>
              <a:t>target group </a:t>
            </a:r>
            <a:r>
              <a:rPr lang="en-US" sz="2400" dirty="0"/>
              <a:t>who will be adversely affected by our decision. At the extremes a decision </a:t>
            </a:r>
            <a:r>
              <a:rPr lang="en-US" sz="2400" dirty="0" smtClean="0"/>
              <a:t>may exclude </a:t>
            </a:r>
            <a:r>
              <a:rPr lang="en-US" sz="2400" dirty="0"/>
              <a:t>a section of the user population.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51831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836712"/>
            <a:ext cx="4521734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356992"/>
            <a:ext cx="458152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7990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04664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dirty="0"/>
              <a:t>TEXT ENTRY DEVICES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1" y="1247775"/>
            <a:ext cx="7056784" cy="518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6391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552450"/>
            <a:ext cx="6143625" cy="575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6310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43" y="1988840"/>
            <a:ext cx="7910245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836712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dirty="0"/>
              <a:t>Handwriting recognition</a:t>
            </a:r>
          </a:p>
        </p:txBody>
      </p:sp>
    </p:spTree>
    <p:extLst>
      <p:ext uri="{BB962C8B-B14F-4D97-AF65-F5344CB8AC3E}">
        <p14:creationId xmlns:p14="http://schemas.microsoft.com/office/powerpoint/2010/main" val="3294566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179348"/>
            <a:ext cx="9143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dirty="0"/>
              <a:t>POSITIONING, POINTING AND DRAWING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107504" y="548680"/>
            <a:ext cx="91439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dirty="0"/>
              <a:t>The </a:t>
            </a:r>
            <a:r>
              <a:rPr lang="en-IN" dirty="0" smtClean="0"/>
              <a:t>mouse, Touchpad, </a:t>
            </a:r>
            <a:r>
              <a:rPr lang="en-IN" dirty="0"/>
              <a:t>Trackball and </a:t>
            </a:r>
            <a:r>
              <a:rPr lang="en-IN" dirty="0" smtClean="0"/>
              <a:t>thumbwheel, </a:t>
            </a:r>
            <a:r>
              <a:rPr lang="en-IN" dirty="0"/>
              <a:t>Joystick and keyboard </a:t>
            </a:r>
            <a:r>
              <a:rPr lang="en-IN" dirty="0" smtClean="0"/>
              <a:t>nipple,  Touch-sensitive </a:t>
            </a:r>
            <a:r>
              <a:rPr lang="en-IN" dirty="0"/>
              <a:t>screens (touchscreens</a:t>
            </a:r>
            <a:r>
              <a:rPr lang="en-IN" dirty="0" smtClean="0"/>
              <a:t>), </a:t>
            </a:r>
            <a:r>
              <a:rPr lang="en-IN" dirty="0"/>
              <a:t>Stylus and light </a:t>
            </a:r>
            <a:r>
              <a:rPr lang="en-IN" dirty="0" smtClean="0"/>
              <a:t>pen, </a:t>
            </a:r>
            <a:r>
              <a:rPr lang="en-IN" dirty="0"/>
              <a:t>Digitizing </a:t>
            </a:r>
            <a:r>
              <a:rPr lang="en-IN" dirty="0" smtClean="0"/>
              <a:t>tablet, </a:t>
            </a:r>
            <a:r>
              <a:rPr lang="en-IN" dirty="0" err="1" smtClean="0"/>
              <a:t>Eyegaze</a:t>
            </a:r>
            <a:r>
              <a:rPr lang="en-IN" dirty="0" smtClean="0"/>
              <a:t>, </a:t>
            </a:r>
            <a:r>
              <a:rPr lang="en-US" dirty="0" smtClean="0"/>
              <a:t>Cursor </a:t>
            </a:r>
            <a:r>
              <a:rPr lang="en-US" dirty="0"/>
              <a:t>keys and discrete positioning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" y="1412776"/>
            <a:ext cx="91439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dirty="0"/>
              <a:t>DISPLAY DEVICES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07502" y="1711841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Bitmap displays – resolution and </a:t>
            </a:r>
            <a:r>
              <a:rPr lang="en-US" dirty="0" smtClean="0"/>
              <a:t>color, </a:t>
            </a:r>
            <a:r>
              <a:rPr lang="en-IN" dirty="0"/>
              <a:t>Cathode ray </a:t>
            </a:r>
            <a:r>
              <a:rPr lang="en-IN" dirty="0" smtClean="0"/>
              <a:t>tube, </a:t>
            </a:r>
            <a:r>
              <a:rPr lang="en-IN" dirty="0"/>
              <a:t>Liquid crystal </a:t>
            </a:r>
            <a:r>
              <a:rPr lang="en-IN" dirty="0" smtClean="0"/>
              <a:t>display, </a:t>
            </a:r>
            <a:r>
              <a:rPr lang="en-US" dirty="0" smtClean="0"/>
              <a:t>Large </a:t>
            </a:r>
            <a:r>
              <a:rPr lang="en-US" dirty="0"/>
              <a:t>displays and situated </a:t>
            </a:r>
            <a:r>
              <a:rPr lang="en-US" dirty="0" smtClean="0"/>
              <a:t>displays, </a:t>
            </a:r>
            <a:r>
              <a:rPr lang="en-IN" dirty="0"/>
              <a:t>Digital </a:t>
            </a:r>
            <a:r>
              <a:rPr lang="en-IN" dirty="0" smtClean="0"/>
              <a:t>paper, </a:t>
            </a: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420887"/>
            <a:ext cx="5972175" cy="4455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4009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11 Examples of Augmented Reality in Everyday Life – StudiousGu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1" y="692696"/>
            <a:ext cx="8218947" cy="5479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8710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ow Virtual Reality Works | HowStuffWor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196752"/>
            <a:ext cx="4896544" cy="4390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9682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BB60CDFFFE76B4D9208F97F1AC1E9D2" ma:contentTypeVersion="2" ma:contentTypeDescription="Create a new document." ma:contentTypeScope="" ma:versionID="779bb4311d2a1b1cb0752a58b8b82669">
  <xsd:schema xmlns:xsd="http://www.w3.org/2001/XMLSchema" xmlns:xs="http://www.w3.org/2001/XMLSchema" xmlns:p="http://schemas.microsoft.com/office/2006/metadata/properties" xmlns:ns2="b13177b1-98da-4f50-a823-746fad7916a3" targetNamespace="http://schemas.microsoft.com/office/2006/metadata/properties" ma:root="true" ma:fieldsID="e513ef9ca5cd819529e331ed875f24a3" ns2:_="">
    <xsd:import namespace="b13177b1-98da-4f50-a823-746fad7916a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3177b1-98da-4f50-a823-746fad7916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D49C544-C8D4-4815-B63F-3D65DD9C05A1}"/>
</file>

<file path=customXml/itemProps2.xml><?xml version="1.0" encoding="utf-8"?>
<ds:datastoreItem xmlns:ds="http://schemas.openxmlformats.org/officeDocument/2006/customXml" ds:itemID="{A156C405-EE55-4BA3-B24A-C80B37AE66D6}"/>
</file>

<file path=customXml/itemProps3.xml><?xml version="1.0" encoding="utf-8"?>
<ds:datastoreItem xmlns:ds="http://schemas.openxmlformats.org/officeDocument/2006/customXml" ds:itemID="{ECFF453E-F78F-4D60-AF38-8A2D50897376}"/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379</Words>
  <Application>Microsoft Office PowerPoint</Application>
  <PresentationFormat>On-screen Show (4:3)</PresentationFormat>
  <Paragraphs>18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14</cp:revision>
  <dcterms:created xsi:type="dcterms:W3CDTF">2022-07-25T14:42:18Z</dcterms:created>
  <dcterms:modified xsi:type="dcterms:W3CDTF">2022-07-25T15:58:55Z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0x0101004BB60CDFFFE76B4D9208F97F1AC1E9D2</vt:lpwstr>
  </property>
</Properties>
</file>