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0E2E-C042-4380-8E57-4D83D66BD28C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6077-69C9-4552-82B3-0ED1CD1F755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0583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Human-Computer Interaction &amp; Design Principles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656"/>
            <a:ext cx="9144000" cy="6369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Ergonomics of Interaction</a:t>
            </a:r>
            <a:endParaRPr lang="en-US" sz="2400" b="1" dirty="0" smtClean="0"/>
          </a:p>
          <a:p>
            <a:pPr algn="just"/>
            <a:r>
              <a:rPr lang="en-US" sz="2400" dirty="0" smtClean="0"/>
              <a:t>Another key component of HCI is ergonomics. </a:t>
            </a:r>
            <a:r>
              <a:rPr lang="en-US" sz="2400" b="1" dirty="0" smtClean="0"/>
              <a:t>Once we understand how a computer and user interact via an interface</a:t>
            </a:r>
            <a:r>
              <a:rPr lang="en-US" sz="2400" dirty="0" smtClean="0"/>
              <a:t>, we need to better understand </a:t>
            </a:r>
            <a:r>
              <a:rPr lang="en-US" sz="2400" b="1" dirty="0" smtClean="0"/>
              <a:t>how to enhance user performance</a:t>
            </a:r>
            <a:r>
              <a:rPr lang="en-US" sz="2400" dirty="0" smtClean="0"/>
              <a:t>. There are many </a:t>
            </a:r>
            <a:r>
              <a:rPr lang="en-US" sz="2400" dirty="0" err="1" smtClean="0"/>
              <a:t>ergonomical</a:t>
            </a:r>
            <a:r>
              <a:rPr lang="en-US" sz="2400" dirty="0" smtClean="0"/>
              <a:t> factors that come into play when designing a system: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Controls and display</a:t>
            </a:r>
            <a:r>
              <a:rPr lang="en-US" sz="2400" dirty="0" smtClean="0"/>
              <a:t>: Display sections and controls should be grouped logically </a:t>
            </a:r>
            <a:r>
              <a:rPr lang="en-US" sz="2400" b="1" dirty="0" smtClean="0"/>
              <a:t>according to human perception</a:t>
            </a:r>
            <a:r>
              <a:rPr lang="en-US" sz="2400" dirty="0" smtClean="0"/>
              <a:t>. The logic of arrangement </a:t>
            </a:r>
            <a:r>
              <a:rPr lang="en-US" sz="2400" b="1" dirty="0" smtClean="0"/>
              <a:t>depends on the application and the domain, such as by sequence, function, or frequency.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Colors: Since humans are limited by visual perception, </a:t>
            </a:r>
            <a:r>
              <a:rPr lang="en-US" sz="2400" b="1" dirty="0" smtClean="0"/>
              <a:t>it’s key to design color properly</a:t>
            </a:r>
            <a:r>
              <a:rPr lang="en-US" sz="2400" dirty="0" smtClean="0"/>
              <a:t>. Colors should </a:t>
            </a:r>
            <a:r>
              <a:rPr lang="en-US" sz="2400" b="1" dirty="0" smtClean="0"/>
              <a:t>always be distinct, and the distinction of colors should remain unaffected by changing contrast</a:t>
            </a:r>
            <a:r>
              <a:rPr lang="en-US" sz="2400" dirty="0" smtClean="0"/>
              <a:t>. Common color conventions should also be used (</a:t>
            </a:r>
            <a:r>
              <a:rPr lang="en-US" sz="2400" b="1" dirty="0" smtClean="0"/>
              <a:t>for example, red for a warning and green for success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6872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Design Process Steps :</a:t>
            </a:r>
            <a:endParaRPr lang="en-US" sz="2800" b="1" dirty="0" smtClean="0"/>
          </a:p>
          <a:p>
            <a:pPr algn="just"/>
            <a:endParaRPr lang="en-US" sz="2800" b="1" dirty="0" smtClean="0"/>
          </a:p>
          <a:p>
            <a:pPr algn="just"/>
            <a:r>
              <a:rPr lang="en-US" sz="2800" dirty="0" smtClean="0"/>
              <a:t>There are three general steps to follow for interaction design. Let’s examine each in detail.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0080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b="1" dirty="0" smtClean="0"/>
              <a:t>User research and requirements analysis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Before designing</a:t>
            </a:r>
            <a:r>
              <a:rPr lang="en-US" sz="2400" dirty="0" smtClean="0"/>
              <a:t>, we </a:t>
            </a:r>
            <a:r>
              <a:rPr lang="en-US" sz="2400" b="1" dirty="0" smtClean="0"/>
              <a:t>must know about our users and what problems they have that we can solve with our system</a:t>
            </a:r>
            <a:r>
              <a:rPr lang="en-US" sz="2400" dirty="0" smtClean="0"/>
              <a:t>. Any technology we want to build </a:t>
            </a:r>
            <a:r>
              <a:rPr lang="en-US" sz="2400" b="1" dirty="0" smtClean="0"/>
              <a:t>will have a specific context that should guide the design process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For example, will the interface be used in a safety-critical system?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288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2. Designs and prototyping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The second step involves </a:t>
            </a:r>
            <a:r>
              <a:rPr lang="en-US" sz="2400" b="1" dirty="0" smtClean="0"/>
              <a:t>creating the designs and prototyping</a:t>
            </a:r>
            <a:r>
              <a:rPr lang="en-US" sz="2400" dirty="0" smtClean="0"/>
              <a:t>. We are </a:t>
            </a:r>
            <a:r>
              <a:rPr lang="en-US" sz="2400" b="1" dirty="0" smtClean="0"/>
              <a:t>essentially converting our requirements into possible solutions</a:t>
            </a:r>
            <a:r>
              <a:rPr lang="en-US" sz="2400" dirty="0" smtClean="0"/>
              <a:t>. This will include </a:t>
            </a:r>
            <a:r>
              <a:rPr lang="en-US" sz="2400" b="1" dirty="0" smtClean="0"/>
              <a:t>both conceptual design (how will a system perform) and physical design (colors, interaction styles).</a:t>
            </a:r>
            <a:r>
              <a:rPr lang="en-US" sz="2400" dirty="0" smtClean="0"/>
              <a:t> Then we prototype our different design ideas.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281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3. Evaluating the designs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Once the </a:t>
            </a:r>
            <a:r>
              <a:rPr lang="en-US" sz="2400" b="1" dirty="0" smtClean="0"/>
              <a:t>final product has been built, we must evaluate this design</a:t>
            </a:r>
            <a:r>
              <a:rPr lang="en-US" sz="2400" dirty="0" smtClean="0"/>
              <a:t>. Both </a:t>
            </a:r>
            <a:r>
              <a:rPr lang="en-US" sz="2400" b="1" dirty="0" smtClean="0"/>
              <a:t>experts and actual users should be evaluators to test that it meets requirements and HCI design principles</a:t>
            </a:r>
            <a:r>
              <a:rPr lang="en-US" sz="2400" dirty="0" smtClean="0"/>
              <a:t>. From there, we can </a:t>
            </a:r>
            <a:r>
              <a:rPr lang="en-US" sz="2400" b="1" dirty="0" smtClean="0"/>
              <a:t>tweak and design and make improvement alterations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200800" cy="535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5679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HCI Design Rules and Best Practices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26903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There are many </a:t>
            </a:r>
            <a:r>
              <a:rPr lang="en-US" sz="2400" b="1" dirty="0" smtClean="0"/>
              <a:t>best practices and rules</a:t>
            </a:r>
            <a:r>
              <a:rPr lang="en-US" sz="2400" dirty="0" smtClean="0"/>
              <a:t> that have been established by </a:t>
            </a:r>
            <a:r>
              <a:rPr lang="en-US" sz="2400" b="1" dirty="0" smtClean="0"/>
              <a:t>HCI researchers and designers</a:t>
            </a:r>
            <a:r>
              <a:rPr lang="en-US" sz="2400" dirty="0" smtClean="0"/>
              <a:t>. These rules </a:t>
            </a:r>
            <a:r>
              <a:rPr lang="en-US" sz="2400" b="1" dirty="0" smtClean="0"/>
              <a:t>include abstract design principles, to common-place standards, and design guidelines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Design for learnability and familiarity</a:t>
            </a:r>
            <a:endParaRPr lang="en-US" sz="2800" b="1" dirty="0" smtClean="0"/>
          </a:p>
          <a:p>
            <a:pPr algn="just"/>
            <a:endParaRPr lang="en-US" sz="2800" b="1" dirty="0" smtClean="0"/>
          </a:p>
          <a:p>
            <a:pPr algn="just"/>
            <a:r>
              <a:rPr lang="en-US" sz="2400" dirty="0" smtClean="0"/>
              <a:t>Learnability and familiarity principles determine </a:t>
            </a:r>
            <a:r>
              <a:rPr lang="en-US" sz="2400" b="1" dirty="0" smtClean="0"/>
              <a:t>how easily a novice user can learn to interact with a system</a:t>
            </a:r>
            <a:r>
              <a:rPr lang="en-US" sz="2400" dirty="0" smtClean="0"/>
              <a:t>. To achieve this, a system should be </a:t>
            </a:r>
            <a:r>
              <a:rPr lang="en-US" sz="2400" b="1" dirty="0" smtClean="0"/>
              <a:t>predictable</a:t>
            </a:r>
            <a:r>
              <a:rPr lang="en-US" sz="2400" dirty="0" smtClean="0"/>
              <a:t>. Any </a:t>
            </a:r>
            <a:r>
              <a:rPr lang="en-US" sz="2400" b="1" dirty="0" smtClean="0"/>
              <a:t>user should be able to predict the results of future actions based on the knowledge of their interaction history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Similarly, a user </a:t>
            </a:r>
            <a:r>
              <a:rPr lang="en-US" sz="2400" b="1" dirty="0" smtClean="0"/>
              <a:t>should be able to map experiences with other computing systems to a new system</a:t>
            </a:r>
            <a:r>
              <a:rPr lang="en-US" sz="2400" dirty="0" smtClean="0"/>
              <a:t>. Familiarity determines whether a user can initiate interaction. </a:t>
            </a:r>
            <a:r>
              <a:rPr lang="en-US" sz="2400" b="1" dirty="0" smtClean="0"/>
              <a:t>Metaphors</a:t>
            </a:r>
            <a:r>
              <a:rPr lang="en-US" sz="2400" dirty="0" smtClean="0"/>
              <a:t> (usually visual) are a common way that systems achieve this principle. </a:t>
            </a:r>
            <a:r>
              <a:rPr lang="en-US" sz="2400" b="1" dirty="0" smtClean="0"/>
              <a:t>For example, a trash bin icon should represent the action to delete items, as it is familiar and predictable.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6339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Make elements legible and accessible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All </a:t>
            </a:r>
            <a:r>
              <a:rPr lang="en-US" sz="2400" b="1" dirty="0" smtClean="0"/>
              <a:t>characters and objects must be perceptible in order to be used effectively</a:t>
            </a:r>
            <a:r>
              <a:rPr lang="en-US" sz="2400" dirty="0" smtClean="0"/>
              <a:t>. Multiple modes of “legibility” </a:t>
            </a:r>
            <a:r>
              <a:rPr lang="en-US" sz="2400" b="1" dirty="0" smtClean="0"/>
              <a:t>should be used to represent information (visual, verbal, and haptic). </a:t>
            </a:r>
            <a:r>
              <a:rPr lang="en-US" sz="2400" dirty="0" smtClean="0"/>
              <a:t>Similarly, a system must equally useful to users with diverse abilities. </a:t>
            </a:r>
            <a:r>
              <a:rPr lang="en-US" sz="2400" b="1" dirty="0" smtClean="0"/>
              <a:t>For example, users with visual impairment should be provided with equivalent support systems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633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Tolerance for error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Users will make errors, but they should not change the system state or impact an interaction disastrously. </a:t>
            </a:r>
            <a:r>
              <a:rPr lang="en-US" sz="2400" dirty="0" smtClean="0"/>
              <a:t>Warnings should be </a:t>
            </a:r>
            <a:r>
              <a:rPr lang="en-US" sz="2400" b="1" dirty="0" smtClean="0"/>
              <a:t>provided to prevent potential mistakes, and a system should not have a critical situation that can be reached easily by the user</a:t>
            </a:r>
            <a:r>
              <a:rPr lang="en-US" sz="2400" dirty="0" smtClean="0"/>
              <a:t>. A system must also </a:t>
            </a:r>
            <a:r>
              <a:rPr lang="en-US" sz="2400" b="1" dirty="0" smtClean="0"/>
              <a:t>offer assistance when potential errors arise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798" y="213285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HCI has </a:t>
            </a:r>
            <a:r>
              <a:rPr lang="en-US" sz="2800" b="1" dirty="0" smtClean="0"/>
              <a:t>always been a part of technology and design</a:t>
            </a:r>
            <a:r>
              <a:rPr lang="en-US" sz="2800" dirty="0" smtClean="0"/>
              <a:t>, but it is </a:t>
            </a:r>
            <a:r>
              <a:rPr lang="en-US" sz="2800" b="1" dirty="0" smtClean="0"/>
              <a:t>on the rise as technology becomes more integrated with our daily lives</a:t>
            </a:r>
            <a:r>
              <a:rPr lang="en-US" sz="2800" dirty="0" smtClean="0"/>
              <a:t>. HCI is a </a:t>
            </a:r>
            <a:r>
              <a:rPr lang="en-US" sz="2800" b="1" dirty="0" smtClean="0"/>
              <a:t>vital skill for any developer, product manager, or designer who wants to design for the future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4482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Flexibility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Any design should </a:t>
            </a:r>
            <a:r>
              <a:rPr lang="en-US" sz="2400" b="1" dirty="0" smtClean="0"/>
              <a:t>provide multiple ways to perform a given task</a:t>
            </a:r>
            <a:r>
              <a:rPr lang="en-US" sz="2400" dirty="0" smtClean="0"/>
              <a:t>. This allows the </a:t>
            </a:r>
            <a:r>
              <a:rPr lang="en-US" sz="2400" b="1" dirty="0" smtClean="0"/>
              <a:t>user to interact with a device according to their ability or preference.</a:t>
            </a:r>
            <a:r>
              <a:rPr lang="en-US" sz="2400" dirty="0" smtClean="0"/>
              <a:t> Users need </a:t>
            </a:r>
            <a:r>
              <a:rPr lang="en-US" sz="2400" b="1" dirty="0" smtClean="0"/>
              <a:t>options to choose methods that best fit their pace and experience</a:t>
            </a:r>
            <a:r>
              <a:rPr lang="en-US" sz="2400" dirty="0" smtClean="0"/>
              <a:t>. Systems that are </a:t>
            </a:r>
            <a:r>
              <a:rPr lang="en-US" sz="2400" b="1" dirty="0" smtClean="0"/>
              <a:t>flexible are more useful for a wide range of users.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Don’t reinvent the wheel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It’s important to </a:t>
            </a:r>
            <a:r>
              <a:rPr lang="en-US" sz="2400" b="1" dirty="0" smtClean="0"/>
              <a:t>innovate but not at the expense of learnability and accessibility</a:t>
            </a:r>
            <a:r>
              <a:rPr lang="en-US" sz="2400" dirty="0" smtClean="0"/>
              <a:t>. Users </a:t>
            </a:r>
            <a:r>
              <a:rPr lang="en-US" sz="2400" b="1" dirty="0" smtClean="0"/>
              <a:t>have developed old habits from other interfaces that will transfer to well-designed systems</a:t>
            </a:r>
            <a:r>
              <a:rPr lang="en-US" sz="2400" dirty="0" smtClean="0"/>
              <a:t>. A design that </a:t>
            </a:r>
            <a:r>
              <a:rPr lang="en-US" sz="2400" b="1" dirty="0" smtClean="0"/>
              <a:t>uses ready-made standards will be a more intuitive, useful product.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478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HCI helps to make interfaces that </a:t>
            </a:r>
            <a:r>
              <a:rPr lang="en-US" sz="2400" b="1" dirty="0" smtClean="0"/>
              <a:t>increase productivity</a:t>
            </a:r>
            <a:r>
              <a:rPr lang="en-US" sz="2400" dirty="0" smtClean="0"/>
              <a:t>, </a:t>
            </a:r>
            <a:r>
              <a:rPr lang="en-US" sz="2400" b="1" dirty="0" smtClean="0"/>
              <a:t>enhance user experience</a:t>
            </a:r>
            <a:r>
              <a:rPr lang="en-US" sz="2400" dirty="0" smtClean="0"/>
              <a:t>, and </a:t>
            </a:r>
            <a:r>
              <a:rPr lang="en-US" sz="2400" b="1" dirty="0" smtClean="0"/>
              <a:t>reduce risks</a:t>
            </a:r>
            <a:r>
              <a:rPr lang="en-US" sz="2400" dirty="0" smtClean="0"/>
              <a:t> in </a:t>
            </a:r>
            <a:r>
              <a:rPr lang="en-US" sz="2400" b="1" dirty="0" smtClean="0"/>
              <a:t>safety-critical systems</a:t>
            </a:r>
            <a:r>
              <a:rPr lang="en-US" sz="2400" dirty="0" smtClean="0"/>
              <a:t>. Poorly designed machines lead to many </a:t>
            </a:r>
            <a:r>
              <a:rPr lang="en-US" sz="2400" b="1" dirty="0" smtClean="0"/>
              <a:t>unexpected problems, sometimes just user frustration, but sometimes, chaotic disasters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is why HCI is on the rise. As we become </a:t>
            </a:r>
            <a:r>
              <a:rPr lang="en-US" sz="2400" b="1" dirty="0" smtClean="0"/>
              <a:t>more dependent on technologies, even just the Internet or smartphones</a:t>
            </a:r>
            <a:r>
              <a:rPr lang="en-US" sz="2400" dirty="0" smtClean="0"/>
              <a:t>, HCI has become a </a:t>
            </a:r>
            <a:r>
              <a:rPr lang="en-US" sz="2400" b="1" dirty="0" smtClean="0"/>
              <a:t>key part of designing tools that can be used efficiently and safely on a daily basis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740352" cy="579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124744"/>
            <a:ext cx="91085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Research applications in this field focus on: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to design improved computer interfaces that are optimized for particular qualities, such as learnability, findability, and usability.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to evaluate and compare different interfaces in terms of their usability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to determine if a user is human or computer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to study the sociocultural implications of human-computer interactions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675" y="332656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In order to build effective interfaces, we need to first understand the limitations and capabilities of both components. Humans and computers have different input-output channels.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09763"/>
            <a:ext cx="7115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Norman’s model of interaction</a:t>
            </a:r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Norman’s model of interaction</a:t>
            </a:r>
            <a:r>
              <a:rPr lang="en-US" sz="2400" dirty="0" smtClean="0"/>
              <a:t> (sometimes called the execution-evaluation cycle) a notable model for HCI. It proposes that a user first establishes a </a:t>
            </a:r>
            <a:r>
              <a:rPr lang="en-US" sz="2400" b="1" dirty="0" smtClean="0"/>
              <a:t>goal</a:t>
            </a:r>
            <a:r>
              <a:rPr lang="en-US" sz="2400" dirty="0" smtClean="0"/>
              <a:t> and then </a:t>
            </a:r>
            <a:r>
              <a:rPr lang="en-US" sz="2400" b="1" dirty="0" smtClean="0"/>
              <a:t>performs actions using the system to achieve that goal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system </a:t>
            </a:r>
            <a:r>
              <a:rPr lang="en-US" sz="2400" b="1" dirty="0" smtClean="0"/>
              <a:t>then reflects the output of those actions on the interface</a:t>
            </a:r>
            <a:r>
              <a:rPr lang="en-US" sz="2400" dirty="0" smtClean="0"/>
              <a:t>. A </a:t>
            </a:r>
            <a:r>
              <a:rPr lang="en-US" sz="2400" b="1" dirty="0" smtClean="0"/>
              <a:t>user observes the interface and evaluates if their goal has been met</a:t>
            </a:r>
            <a:r>
              <a:rPr lang="en-US" sz="2400" dirty="0" smtClean="0"/>
              <a:t>. If not, </a:t>
            </a:r>
            <a:r>
              <a:rPr lang="en-US" sz="2400" b="1" dirty="0" smtClean="0"/>
              <a:t>a new goal is established, and the cycle is repeated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wnload scientific diagram | Don Norman's interaction model is an  architectural space from publication: An Interactiv… | Interactive, Best  part of me, World par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21" y="2132856"/>
            <a:ext cx="4400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" y="692696"/>
            <a:ext cx="8568952" cy="114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1124744"/>
            <a:ext cx="9073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E</a:t>
            </a:r>
            <a:r>
              <a:rPr lang="en-US" sz="2400" b="1" dirty="0" smtClean="0"/>
              <a:t>xecution:</a:t>
            </a:r>
            <a:r>
              <a:rPr lang="en-US" sz="2400" dirty="0" smtClean="0"/>
              <a:t> There is a difference between user actions and those that the system can perform. An effective interface allows a user to perform an action without system limitations.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E</a:t>
            </a:r>
            <a:r>
              <a:rPr lang="en-US" sz="2400" b="1" dirty="0" smtClean="0"/>
              <a:t>valuation:</a:t>
            </a:r>
            <a:r>
              <a:rPr lang="en-US" sz="2400" dirty="0" smtClean="0"/>
              <a:t> There is a difference between the presentation of an output and the user’s expectations. An effective interface can be easily evaluated by a user.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Human error:</a:t>
            </a:r>
            <a:r>
              <a:rPr lang="en-US" sz="2400" dirty="0" smtClean="0"/>
              <a:t> The system is performing correctly, but the user has inputted an error. Errors can be avoided by improving interface design or providing better user support.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6329</Words>
  <Application>WPS Presentation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abhishek_n_n_20bce1025</cp:lastModifiedBy>
  <cp:revision>19</cp:revision>
  <dcterms:created xsi:type="dcterms:W3CDTF">2022-08-28T15:19:32Z</dcterms:created>
  <dcterms:modified xsi:type="dcterms:W3CDTF">2022-08-28T15:19:32Z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0x0101004BB60CDFFFE76B4D9208F97F1AC1E9D2</vt:lpwstr>
  </property>
  <property fmtid="{D5CDD505-2E9C-101B-9397-08002B2CF9AE}" pid="3" name="ICV">
    <vt:lpwstr/>
  </property>
  <property fmtid="{D5CDD505-2E9C-101B-9397-08002B2CF9AE}" pid="4" name="KSOProductBuildVer">
    <vt:lpwstr>1033-11.1.0.11664</vt:lpwstr>
  </property>
</Properties>
</file>