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8" r:id="rId19"/>
    <p:sldId id="274" r:id="rId20"/>
    <p:sldId id="275" r:id="rId21"/>
    <p:sldId id="276" r:id="rId22"/>
    <p:sldId id="27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B7D5-6E35-4BC4-9DBE-A660EF26404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F883-0A13-4248-88CC-1415B7947E9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44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MODELS OF INTERACTION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08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FRAMEWORKS AND HCI</a:t>
            </a:r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9" y="908720"/>
            <a:ext cx="7972345" cy="529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0728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ERGONOMICS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191683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Ergonomics (or human factors) is traditionally the study of the </a:t>
            </a:r>
            <a:r>
              <a:rPr lang="en-US" sz="2800" b="1" dirty="0"/>
              <a:t>physical </a:t>
            </a:r>
            <a:r>
              <a:rPr lang="en-US" sz="2800" b="1" dirty="0" smtClean="0"/>
              <a:t>characteristics of </a:t>
            </a:r>
            <a:r>
              <a:rPr lang="en-US" sz="2800" b="1" dirty="0"/>
              <a:t>the interaction</a:t>
            </a:r>
            <a:r>
              <a:rPr lang="en-US" sz="2800" dirty="0"/>
              <a:t>: </a:t>
            </a:r>
            <a:r>
              <a:rPr lang="en-US" sz="2800" b="1" dirty="0"/>
              <a:t>how the controls are designed, the physical environment </a:t>
            </a:r>
            <a:r>
              <a:rPr lang="en-US" sz="2800" b="1" dirty="0" smtClean="0"/>
              <a:t>in which </a:t>
            </a:r>
            <a:r>
              <a:rPr lang="en-US" sz="2800" b="1" dirty="0"/>
              <a:t>the interaction takes place, and the layout and physical qualities of the screen</a:t>
            </a:r>
            <a:r>
              <a:rPr lang="en-US" sz="2800" dirty="0" smtClean="0"/>
              <a:t>. A </a:t>
            </a:r>
            <a:r>
              <a:rPr lang="en-US" sz="2800" dirty="0"/>
              <a:t>primary focus is </a:t>
            </a:r>
            <a:r>
              <a:rPr lang="en-US" sz="2800" b="1" dirty="0"/>
              <a:t>on user performance and how the interface enhances or </a:t>
            </a:r>
            <a:r>
              <a:rPr lang="en-US" sz="2800" b="1" dirty="0" smtClean="0"/>
              <a:t>detracts from </a:t>
            </a:r>
            <a:r>
              <a:rPr lang="en-US" sz="2800" b="1" dirty="0"/>
              <a:t>this</a:t>
            </a:r>
            <a:r>
              <a:rPr lang="en-US" sz="2800" dirty="0"/>
              <a:t>. In seeking to evaluate these aspects of the interaction, ergonomics </a:t>
            </a:r>
            <a:r>
              <a:rPr lang="en-US" sz="2800" dirty="0" smtClean="0"/>
              <a:t>will certainly </a:t>
            </a:r>
            <a:r>
              <a:rPr lang="en-US" sz="2800" dirty="0"/>
              <a:t>also touch upon human psychology and system constraints.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" y="188759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Arrangement of controls and displays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-635" y="908675"/>
            <a:ext cx="9180512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functional </a:t>
            </a:r>
            <a:r>
              <a:rPr lang="en-US" sz="2800" dirty="0"/>
              <a:t>controls and displays are organized so that those that are </a:t>
            </a:r>
            <a:r>
              <a:rPr lang="en-US" sz="2800" b="1" dirty="0" smtClean="0"/>
              <a:t>functionally </a:t>
            </a:r>
            <a:r>
              <a:rPr lang="en-IN" sz="2800" b="1" dirty="0" smtClean="0"/>
              <a:t>related </a:t>
            </a:r>
            <a:r>
              <a:rPr lang="en-IN" sz="2800" b="1" dirty="0"/>
              <a:t>are placed together</a:t>
            </a:r>
            <a:r>
              <a:rPr lang="en-IN" sz="2800" dirty="0" smtClean="0"/>
              <a:t>;</a:t>
            </a:r>
            <a:endParaRPr lang="en-IN" sz="2800" dirty="0"/>
          </a:p>
          <a:p>
            <a:pPr algn="just"/>
            <a:r>
              <a:rPr lang="en-US" sz="2800" b="1" dirty="0"/>
              <a:t>sequential </a:t>
            </a:r>
            <a:r>
              <a:rPr lang="en-US" sz="2800" dirty="0"/>
              <a:t>controls and displays are organized to reflect the </a:t>
            </a:r>
            <a:r>
              <a:rPr lang="en-US" sz="2800" b="1" dirty="0"/>
              <a:t>order of their use in </a:t>
            </a:r>
            <a:r>
              <a:rPr lang="en-US" sz="2800" b="1" dirty="0" smtClean="0"/>
              <a:t>a typical </a:t>
            </a:r>
            <a:r>
              <a:rPr lang="en-US" sz="2800" b="1" dirty="0"/>
              <a:t>interaction </a:t>
            </a:r>
            <a:r>
              <a:rPr lang="en-US" sz="2800" dirty="0"/>
              <a:t>(this may be especially appropriate in domains where a </a:t>
            </a:r>
            <a:r>
              <a:rPr lang="en-US" sz="2800" dirty="0" smtClean="0"/>
              <a:t>particular task </a:t>
            </a:r>
            <a:r>
              <a:rPr lang="en-US" sz="2800" dirty="0"/>
              <a:t>sequence is enforced, such as aviation</a:t>
            </a:r>
            <a:r>
              <a:rPr lang="en-US" sz="2800" dirty="0" smtClean="0"/>
              <a:t>);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frequency </a:t>
            </a:r>
            <a:r>
              <a:rPr lang="en-US" sz="2800" dirty="0"/>
              <a:t>controls and displays are organized according to </a:t>
            </a:r>
            <a:r>
              <a:rPr lang="en-US" sz="2800" b="1" dirty="0"/>
              <a:t>how frequently they </a:t>
            </a:r>
            <a:r>
              <a:rPr lang="en-US" sz="2800" b="1" dirty="0" smtClean="0"/>
              <a:t>are used</a:t>
            </a:r>
            <a:r>
              <a:rPr lang="en-US" sz="2800" b="1" dirty="0"/>
              <a:t>, with the most commonly used controls being the most easily accessible.</a:t>
            </a:r>
            <a:endParaRPr lang="en-IN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43841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In addition to the organization of the controls and displays in relation </a:t>
            </a:r>
            <a:r>
              <a:rPr lang="en-US" sz="2800" b="1" dirty="0"/>
              <a:t>to </a:t>
            </a:r>
            <a:r>
              <a:rPr lang="en-US" sz="2800" b="1" dirty="0" smtClean="0"/>
              <a:t>each other</a:t>
            </a:r>
            <a:r>
              <a:rPr lang="en-US" sz="2800" b="1" dirty="0"/>
              <a:t>, the entire system interface must be arranged appropriately</a:t>
            </a:r>
            <a:r>
              <a:rPr lang="en-US" sz="2800" dirty="0"/>
              <a:t> in relation </a:t>
            </a:r>
            <a:r>
              <a:rPr lang="en-US" sz="2800" dirty="0" smtClean="0"/>
              <a:t>to the </a:t>
            </a:r>
            <a:r>
              <a:rPr lang="en-US" sz="2800" dirty="0"/>
              <a:t>user’s position. So, for example, the user </a:t>
            </a:r>
            <a:r>
              <a:rPr lang="en-US" sz="2800" b="1" dirty="0"/>
              <a:t>should be able to reach all </a:t>
            </a:r>
            <a:r>
              <a:rPr lang="en-US" sz="2800" b="1" dirty="0" smtClean="0"/>
              <a:t>controls necessary </a:t>
            </a:r>
            <a:r>
              <a:rPr lang="en-US" sz="2800" b="1" dirty="0"/>
              <a:t>and view all displays without excessive body movement</a:t>
            </a:r>
            <a:r>
              <a:rPr lang="en-US" sz="2800" dirty="0"/>
              <a:t>. </a:t>
            </a:r>
            <a:r>
              <a:rPr lang="en-US" sz="2800" b="1" dirty="0"/>
              <a:t>Critical </a:t>
            </a:r>
            <a:r>
              <a:rPr lang="en-US" sz="2800" b="1" dirty="0" smtClean="0"/>
              <a:t>displays should </a:t>
            </a:r>
            <a:r>
              <a:rPr lang="en-US" sz="2800" b="1" dirty="0"/>
              <a:t>be at eye level</a:t>
            </a:r>
            <a:r>
              <a:rPr lang="en-US" sz="2800" dirty="0"/>
              <a:t>. Lighting </a:t>
            </a:r>
            <a:r>
              <a:rPr lang="en-US" sz="2800" b="1" dirty="0"/>
              <a:t>should be arranged to avoid glare and reflection </a:t>
            </a:r>
            <a:r>
              <a:rPr lang="en-US" sz="2800" b="1" dirty="0" smtClean="0"/>
              <a:t>distorting displays</a:t>
            </a:r>
            <a:r>
              <a:rPr lang="en-US" sz="2800" dirty="0"/>
              <a:t>. Controls </a:t>
            </a:r>
            <a:r>
              <a:rPr lang="en-US" sz="2800" b="1" dirty="0"/>
              <a:t>should be spaced to provide adequate room for the user </a:t>
            </a:r>
            <a:r>
              <a:rPr lang="en-US" sz="2800" b="1" dirty="0" smtClean="0"/>
              <a:t>to </a:t>
            </a:r>
            <a:r>
              <a:rPr lang="en-IN" sz="2800" b="1" dirty="0" smtClean="0"/>
              <a:t>manoeuvre</a:t>
            </a:r>
            <a:r>
              <a:rPr lang="en-IN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Health issues</a:t>
            </a:r>
            <a:endParaRPr lang="en-IN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82341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Perhaps </a:t>
            </a:r>
            <a:r>
              <a:rPr lang="en-US" sz="2800" b="1" dirty="0"/>
              <a:t>we do not immediately think of computer use as a hazardous activity but </a:t>
            </a:r>
            <a:r>
              <a:rPr lang="en-US" sz="2800" b="1" dirty="0" smtClean="0"/>
              <a:t>we should </a:t>
            </a:r>
            <a:r>
              <a:rPr lang="en-US" sz="2800" b="1" dirty="0"/>
              <a:t>bear in mind possible consequences of our designs on the health and </a:t>
            </a:r>
            <a:r>
              <a:rPr lang="en-US" sz="2800" b="1" dirty="0" smtClean="0"/>
              <a:t>safety of </a:t>
            </a:r>
            <a:r>
              <a:rPr lang="en-US" sz="2800" b="1" dirty="0"/>
              <a:t>users</a:t>
            </a:r>
            <a:r>
              <a:rPr lang="en-US" sz="2800" dirty="0"/>
              <a:t>. Leaving aside the obvious safety risks of poorly designed safety-critical </a:t>
            </a:r>
            <a:r>
              <a:rPr lang="en-US" sz="2800" dirty="0" smtClean="0"/>
              <a:t>systems (</a:t>
            </a:r>
            <a:r>
              <a:rPr lang="en-US" sz="2800" dirty="0"/>
              <a:t>aircraft crashing, nuclear plant leaks and worse), there are a number of </a:t>
            </a:r>
            <a:r>
              <a:rPr lang="en-US" sz="2800" dirty="0" smtClean="0"/>
              <a:t>factors that </a:t>
            </a:r>
            <a:r>
              <a:rPr lang="en-US" sz="2800" dirty="0"/>
              <a:t>may affect the use of more general computers. </a:t>
            </a:r>
            <a:r>
              <a:rPr lang="en-US" sz="2800" b="1" dirty="0"/>
              <a:t>Again these are factors in </a:t>
            </a:r>
            <a:r>
              <a:rPr lang="en-US" sz="2800" b="1" dirty="0" smtClean="0"/>
              <a:t>the physical </a:t>
            </a:r>
            <a:r>
              <a:rPr lang="en-US" sz="2800" b="1" dirty="0"/>
              <a:t>environment that directly affect the quality of the interaction and the </a:t>
            </a:r>
            <a:r>
              <a:rPr lang="en-US" sz="2800" b="1" dirty="0" smtClean="0"/>
              <a:t>user’s </a:t>
            </a:r>
            <a:r>
              <a:rPr lang="en-IN" sz="2800" b="1" dirty="0" smtClean="0"/>
              <a:t>performance</a:t>
            </a:r>
            <a:r>
              <a:rPr lang="en-IN" sz="2800" b="1" dirty="0"/>
              <a:t>:</a:t>
            </a:r>
            <a:endParaRPr lang="en-IN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0182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Physical position </a:t>
            </a:r>
            <a:r>
              <a:rPr lang="en-US" sz="2800" dirty="0"/>
              <a:t>As we noted in the previous section, users should be able to </a:t>
            </a:r>
            <a:r>
              <a:rPr lang="en-US" sz="2800" dirty="0" smtClean="0"/>
              <a:t>reach all </a:t>
            </a:r>
            <a:r>
              <a:rPr lang="en-US" sz="2800" dirty="0"/>
              <a:t>controls comfortably and see all displays. Users should not be expected </a:t>
            </a:r>
            <a:r>
              <a:rPr lang="en-US" sz="2800" dirty="0" smtClean="0"/>
              <a:t>to stand </a:t>
            </a:r>
            <a:r>
              <a:rPr lang="en-US" sz="2800" dirty="0"/>
              <a:t>for long periods and, if sitting, should be provided with back </a:t>
            </a:r>
            <a:r>
              <a:rPr lang="en-US" sz="2800" dirty="0" smtClean="0"/>
              <a:t>support. If </a:t>
            </a:r>
            <a:r>
              <a:rPr lang="en-US" sz="2800" dirty="0"/>
              <a:t>a particular position for a part of the body is to be adopted for long </a:t>
            </a:r>
            <a:r>
              <a:rPr lang="en-US" sz="2800" dirty="0" smtClean="0"/>
              <a:t>periods (for </a:t>
            </a:r>
            <a:r>
              <a:rPr lang="en-US" sz="2800" dirty="0"/>
              <a:t>example, in typing) support should be provided to allow rest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Temperature </a:t>
            </a:r>
            <a:r>
              <a:rPr lang="en-US" sz="2800" dirty="0"/>
              <a:t>Although most users can adapt to slight changes in </a:t>
            </a:r>
            <a:r>
              <a:rPr lang="en-US" sz="2800" dirty="0" smtClean="0"/>
              <a:t>temperature without </a:t>
            </a:r>
            <a:r>
              <a:rPr lang="en-US" sz="2800" dirty="0"/>
              <a:t>adverse effect, extremes of hot or cold will affect performance and, </a:t>
            </a:r>
            <a:r>
              <a:rPr lang="en-US" sz="2800" dirty="0" smtClean="0"/>
              <a:t>in excessive </a:t>
            </a:r>
            <a:r>
              <a:rPr lang="en-US" sz="2800" dirty="0"/>
              <a:t>cases, health. Experimental studies show that performance </a:t>
            </a:r>
            <a:r>
              <a:rPr lang="en-US" sz="2800" dirty="0" smtClean="0"/>
              <a:t>deteriorates at </a:t>
            </a:r>
            <a:r>
              <a:rPr lang="en-US" sz="2800" dirty="0"/>
              <a:t>high or low temperatures, with users being unable to concentrate efficiently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018240" cy="663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b="1" dirty="0" smtClean="0"/>
              <a:t>Lighting </a:t>
            </a:r>
            <a:r>
              <a:rPr lang="en-US" sz="2500" dirty="0"/>
              <a:t>The lighting level will again depend on the work environment. However</a:t>
            </a:r>
            <a:r>
              <a:rPr lang="en-US" sz="2500" dirty="0" smtClean="0"/>
              <a:t>, adequate </a:t>
            </a:r>
            <a:r>
              <a:rPr lang="en-US" sz="2500" dirty="0"/>
              <a:t>lighting should be provided to allow users to see the computer </a:t>
            </a:r>
            <a:r>
              <a:rPr lang="en-US" sz="2500" dirty="0" smtClean="0"/>
              <a:t>screen without </a:t>
            </a:r>
            <a:r>
              <a:rPr lang="en-US" sz="2500" dirty="0"/>
              <a:t>discomfort or eyestrain. The light source should also be positioned </a:t>
            </a:r>
            <a:r>
              <a:rPr lang="en-US" sz="2500" dirty="0" smtClean="0"/>
              <a:t>to avoid </a:t>
            </a:r>
            <a:r>
              <a:rPr lang="en-US" sz="2500" dirty="0"/>
              <a:t>glare affecting the display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pPr algn="just"/>
            <a:endParaRPr lang="en-US" sz="2500" dirty="0"/>
          </a:p>
          <a:p>
            <a:pPr algn="just"/>
            <a:r>
              <a:rPr lang="en-US" sz="2500" b="1" dirty="0"/>
              <a:t>Noise </a:t>
            </a:r>
            <a:r>
              <a:rPr lang="en-US" sz="2500" dirty="0"/>
              <a:t>Excessive noise can be harmful to health, causing the user pain, and in </a:t>
            </a:r>
            <a:r>
              <a:rPr lang="en-US" sz="2500" dirty="0" smtClean="0"/>
              <a:t>acute cases</a:t>
            </a:r>
            <a:r>
              <a:rPr lang="en-US" sz="2500" dirty="0"/>
              <a:t>, loss of hearing. Noise levels should be maintained at a comfortable level </a:t>
            </a:r>
            <a:r>
              <a:rPr lang="en-US" sz="2500" dirty="0" smtClean="0"/>
              <a:t>in the </a:t>
            </a:r>
            <a:r>
              <a:rPr lang="en-US" sz="2500" dirty="0"/>
              <a:t>work environment. This does not necessarily mean no noise at all. Noise </a:t>
            </a:r>
            <a:r>
              <a:rPr lang="en-US" sz="2500" dirty="0" smtClean="0"/>
              <a:t>can be </a:t>
            </a:r>
            <a:r>
              <a:rPr lang="en-US" sz="2500" dirty="0"/>
              <a:t>a stimulus to users and can provide needed confirmation of system activity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pPr algn="just"/>
            <a:endParaRPr lang="en-US" sz="2500" dirty="0"/>
          </a:p>
          <a:p>
            <a:pPr algn="just"/>
            <a:r>
              <a:rPr lang="en-US" sz="2500" b="1" dirty="0"/>
              <a:t>Time </a:t>
            </a:r>
            <a:r>
              <a:rPr lang="en-US" sz="2500" dirty="0"/>
              <a:t>The time users spend using the system should also be controlled. As we </a:t>
            </a:r>
            <a:r>
              <a:rPr lang="en-US" sz="2500" dirty="0" smtClean="0"/>
              <a:t>saw in </a:t>
            </a:r>
            <a:r>
              <a:rPr lang="en-US" sz="2500" dirty="0"/>
              <a:t>the previous chapter, it has been suggested that excessive use of CRT </a:t>
            </a:r>
            <a:r>
              <a:rPr lang="en-US" sz="2500" dirty="0" smtClean="0"/>
              <a:t>displays can </a:t>
            </a:r>
            <a:r>
              <a:rPr lang="en-US" sz="2500" dirty="0"/>
              <a:t>be harmful to users, particularly pregnant women.</a:t>
            </a:r>
            <a:endParaRPr lang="en-IN" sz="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The use of </a:t>
            </a:r>
            <a:r>
              <a:rPr lang="en-IN" sz="2800" b="1" dirty="0" err="1"/>
              <a:t>color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43"/>
            <a:ext cx="91805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Norman’s model of interaction</a:t>
            </a:r>
            <a:r>
              <a:rPr lang="en-US" sz="2800" dirty="0"/>
              <a:t> is perhaps the most influential in </a:t>
            </a:r>
            <a:r>
              <a:rPr lang="en-US" sz="2800" dirty="0" smtClean="0"/>
              <a:t>Human–Computer Interaction</a:t>
            </a:r>
            <a:r>
              <a:rPr lang="en-US" sz="2800" dirty="0"/>
              <a:t>, possibly because of its closeness to our intuitive understanding of </a:t>
            </a:r>
            <a:r>
              <a:rPr lang="en-US" sz="2800" dirty="0" smtClean="0"/>
              <a:t>the interaction </a:t>
            </a:r>
            <a:r>
              <a:rPr lang="en-US" sz="2800" dirty="0"/>
              <a:t>between human user and </a:t>
            </a:r>
            <a:r>
              <a:rPr lang="en-US" sz="2800" dirty="0" smtClean="0"/>
              <a:t>computer. </a:t>
            </a:r>
            <a:r>
              <a:rPr lang="en-US" sz="2800" dirty="0"/>
              <a:t>The user formulates a </a:t>
            </a:r>
            <a:r>
              <a:rPr lang="en-US" sz="2800" b="1" dirty="0"/>
              <a:t>plan </a:t>
            </a:r>
            <a:r>
              <a:rPr lang="en-US" sz="2800" b="1" dirty="0" smtClean="0"/>
              <a:t>of action</a:t>
            </a:r>
            <a:r>
              <a:rPr lang="en-US" sz="2800" b="1" dirty="0"/>
              <a:t>, which is then executed at the computer interface</a:t>
            </a:r>
            <a:r>
              <a:rPr lang="en-US" sz="2800" dirty="0"/>
              <a:t>. When the </a:t>
            </a:r>
            <a:r>
              <a:rPr lang="en-US" sz="2800" b="1" dirty="0"/>
              <a:t>plan, or part </a:t>
            </a:r>
            <a:r>
              <a:rPr lang="en-US" sz="2800" b="1" dirty="0" smtClean="0"/>
              <a:t>of the </a:t>
            </a:r>
            <a:r>
              <a:rPr lang="en-US" sz="2800" b="1" dirty="0"/>
              <a:t>plan, has been executed, the user observes the computer interface to evaluate </a:t>
            </a:r>
            <a:r>
              <a:rPr lang="en-US" sz="2800" b="1" dirty="0" smtClean="0"/>
              <a:t>the result </a:t>
            </a:r>
            <a:r>
              <a:rPr lang="en-US" sz="2800" b="1" dirty="0"/>
              <a:t>of the executed plan</a:t>
            </a:r>
            <a:r>
              <a:rPr lang="en-US" sz="2800" dirty="0"/>
              <a:t>, and </a:t>
            </a:r>
            <a:r>
              <a:rPr lang="en-US" sz="2800" b="1" dirty="0"/>
              <a:t>to determine further actions</a:t>
            </a:r>
            <a:r>
              <a:rPr lang="en-US" sz="2800" dirty="0" smtClean="0"/>
              <a:t>. The </a:t>
            </a:r>
            <a:r>
              <a:rPr lang="en-US" sz="2800" dirty="0"/>
              <a:t>interactive cycle </a:t>
            </a:r>
            <a:r>
              <a:rPr lang="en-US" sz="2800" b="1" dirty="0"/>
              <a:t>can be divided into two major phases: execution and </a:t>
            </a:r>
            <a:r>
              <a:rPr lang="en-US" sz="2800" b="1" dirty="0" smtClean="0"/>
              <a:t>evaluation</a:t>
            </a:r>
            <a:r>
              <a:rPr lang="en-US" sz="2800" dirty="0" smtClean="0"/>
              <a:t>. These </a:t>
            </a:r>
            <a:r>
              <a:rPr lang="en-US" sz="2800" dirty="0"/>
              <a:t>can then be </a:t>
            </a:r>
            <a:r>
              <a:rPr lang="en-US" sz="2800" b="1" dirty="0"/>
              <a:t>subdivided into further stages, seven in all</a:t>
            </a:r>
            <a:r>
              <a:rPr lang="en-US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16" y="260648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Colors used in the </a:t>
            </a:r>
            <a:r>
              <a:rPr lang="en-US" sz="2200" b="1" dirty="0"/>
              <a:t>display should be as distinct as possible and the </a:t>
            </a:r>
            <a:r>
              <a:rPr lang="en-US" sz="2200" b="1" dirty="0" smtClean="0"/>
              <a:t>distinction should </a:t>
            </a:r>
            <a:r>
              <a:rPr lang="en-US" sz="2200" b="1" dirty="0"/>
              <a:t>not be affected by changes in contrast</a:t>
            </a:r>
            <a:r>
              <a:rPr lang="en-US" sz="2200" dirty="0"/>
              <a:t>. Blue should not be used to </a:t>
            </a:r>
            <a:r>
              <a:rPr lang="en-US" sz="2200" dirty="0" smtClean="0"/>
              <a:t>display critical </a:t>
            </a:r>
            <a:r>
              <a:rPr lang="en-US" sz="2200" dirty="0"/>
              <a:t>information. If color is used as an indicator it should not be the only </a:t>
            </a:r>
            <a:r>
              <a:rPr lang="en-US" sz="2200" dirty="0" smtClean="0"/>
              <a:t>cue: additional </a:t>
            </a:r>
            <a:r>
              <a:rPr lang="en-US" sz="2200" dirty="0"/>
              <a:t>coding information should be included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colors used should also correspond to common conventions and user </a:t>
            </a:r>
            <a:r>
              <a:rPr lang="en-US" sz="2200" b="1" dirty="0" smtClean="0"/>
              <a:t>expectations. Red</a:t>
            </a:r>
            <a:r>
              <a:rPr lang="en-US" sz="2200" b="1" dirty="0"/>
              <a:t>, green and yellow are colors frequently associated with stop, go </a:t>
            </a:r>
            <a:r>
              <a:rPr lang="en-US" sz="2200" b="1" dirty="0" smtClean="0"/>
              <a:t>and standby </a:t>
            </a:r>
            <a:r>
              <a:rPr lang="en-US" sz="2200" b="1" dirty="0"/>
              <a:t>respectively</a:t>
            </a:r>
            <a:r>
              <a:rPr lang="en-US" sz="2200" dirty="0"/>
              <a:t>. Therefore, </a:t>
            </a:r>
            <a:r>
              <a:rPr lang="en-US" sz="2200" b="1" dirty="0"/>
              <a:t>red may be used to indicate emergency and </a:t>
            </a:r>
            <a:r>
              <a:rPr lang="en-US" sz="2200" b="1" dirty="0" smtClean="0"/>
              <a:t>alarms; green</a:t>
            </a:r>
            <a:r>
              <a:rPr lang="en-US" sz="2200" b="1" dirty="0"/>
              <a:t>, normal activity; and yellow, standby and auxiliary function</a:t>
            </a:r>
            <a:r>
              <a:rPr lang="en-US" sz="2200" dirty="0"/>
              <a:t>. These </a:t>
            </a:r>
            <a:r>
              <a:rPr lang="en-US" sz="2200" dirty="0" smtClean="0"/>
              <a:t>conventions should </a:t>
            </a:r>
            <a:r>
              <a:rPr lang="en-US" sz="2200" dirty="0"/>
              <a:t>not be </a:t>
            </a:r>
            <a:r>
              <a:rPr lang="en-US" sz="2200" b="1" dirty="0"/>
              <a:t>violated without very good cause</a:t>
            </a:r>
            <a:r>
              <a:rPr lang="en-US" sz="2200" b="1" dirty="0" smtClean="0"/>
              <a:t>.</a:t>
            </a:r>
            <a:endParaRPr lang="en-US" sz="2200" b="1" dirty="0" smtClean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However, we should remember that </a:t>
            </a:r>
            <a:r>
              <a:rPr lang="en-US" sz="2200" b="1" dirty="0"/>
              <a:t>color conventions are culturally </a:t>
            </a:r>
            <a:r>
              <a:rPr lang="en-US" sz="2200" b="1" dirty="0" smtClean="0"/>
              <a:t>determined</a:t>
            </a:r>
            <a:r>
              <a:rPr lang="en-US" sz="2200" dirty="0" smtClean="0"/>
              <a:t>. For </a:t>
            </a:r>
            <a:r>
              <a:rPr lang="en-US" sz="2200" dirty="0"/>
              <a:t>example, </a:t>
            </a:r>
            <a:r>
              <a:rPr lang="en-US" sz="2200" b="1" dirty="0"/>
              <a:t>red is associated with danger and warnings in most western </a:t>
            </a:r>
            <a:r>
              <a:rPr lang="en-US" sz="2200" b="1" dirty="0" smtClean="0"/>
              <a:t>cultures, but </a:t>
            </a:r>
            <a:r>
              <a:rPr lang="en-US" sz="2200" b="1" dirty="0"/>
              <a:t>in China it symbolizes happiness and good fortune.</a:t>
            </a:r>
            <a:r>
              <a:rPr lang="en-US" sz="2200" dirty="0"/>
              <a:t> The </a:t>
            </a:r>
            <a:r>
              <a:rPr lang="en-US" sz="2200" b="1" dirty="0"/>
              <a:t>color of mourning </a:t>
            </a:r>
            <a:r>
              <a:rPr lang="en-US" sz="2200" b="1" dirty="0" smtClean="0"/>
              <a:t>is black </a:t>
            </a:r>
            <a:r>
              <a:rPr lang="en-US" sz="2200" b="1" dirty="0"/>
              <a:t>in some cultures and white in others</a:t>
            </a:r>
            <a:r>
              <a:rPr lang="en-US" sz="2200" dirty="0"/>
              <a:t>. Awareness of the cultural associations </a:t>
            </a:r>
            <a:r>
              <a:rPr lang="en-US" sz="2200" dirty="0" smtClean="0"/>
              <a:t>of color </a:t>
            </a:r>
            <a:r>
              <a:rPr lang="en-US" sz="2200" dirty="0"/>
              <a:t>is particularly important in designing systems and </a:t>
            </a:r>
            <a:r>
              <a:rPr lang="en-US" sz="2200" b="1" dirty="0"/>
              <a:t>websites for a global market</a:t>
            </a:r>
            <a:r>
              <a:rPr lang="en-US" sz="2200" dirty="0"/>
              <a:t>.</a:t>
            </a:r>
            <a:endParaRPr lang="en-IN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INTERACTION STYLES</a:t>
            </a:r>
            <a:endParaRPr lang="en-IN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8343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Interaction </a:t>
            </a:r>
            <a:r>
              <a:rPr lang="en-US" sz="2400" b="1" dirty="0"/>
              <a:t>can be seen as a dialog between the computer and the user. </a:t>
            </a:r>
            <a:r>
              <a:rPr lang="en-US" sz="2400" dirty="0"/>
              <a:t>The choice </a:t>
            </a:r>
            <a:r>
              <a:rPr lang="en-US" sz="2400" dirty="0" smtClean="0"/>
              <a:t>of interface </a:t>
            </a:r>
            <a:r>
              <a:rPr lang="en-US" sz="2400" dirty="0"/>
              <a:t>style can have a </a:t>
            </a:r>
            <a:r>
              <a:rPr lang="en-US" sz="2400" b="1" dirty="0"/>
              <a:t>profound effect on the nature of this dialog</a:t>
            </a:r>
            <a:r>
              <a:rPr lang="en-US" sz="2400" dirty="0"/>
              <a:t>. </a:t>
            </a:r>
            <a:r>
              <a:rPr lang="en-US" sz="2400" dirty="0" smtClean="0"/>
              <a:t>Here </a:t>
            </a:r>
            <a:r>
              <a:rPr lang="en-US" sz="2400" dirty="0"/>
              <a:t>we introduce the </a:t>
            </a:r>
            <a:r>
              <a:rPr lang="en-US" sz="2400" b="1" dirty="0"/>
              <a:t>most common </a:t>
            </a:r>
            <a:r>
              <a:rPr lang="en-US" sz="2400" b="1" dirty="0" smtClean="0"/>
              <a:t>interface styles </a:t>
            </a:r>
            <a:r>
              <a:rPr lang="en-US" sz="2400" b="1" dirty="0"/>
              <a:t>and note the different effects these have on the interaction</a:t>
            </a:r>
            <a:r>
              <a:rPr lang="en-US" sz="2400" dirty="0"/>
              <a:t>. There are a </a:t>
            </a:r>
            <a:r>
              <a:rPr lang="en-US" sz="2400" dirty="0" smtClean="0"/>
              <a:t>number  of </a:t>
            </a:r>
            <a:r>
              <a:rPr lang="en-US" sz="2400" dirty="0"/>
              <a:t>common interface styles </a:t>
            </a:r>
            <a:r>
              <a:rPr lang="en-US" sz="2400" dirty="0" smtClean="0"/>
              <a:t>including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command </a:t>
            </a:r>
            <a:r>
              <a:rPr lang="en-IN" sz="2400" b="1" dirty="0"/>
              <a:t>line interface</a:t>
            </a: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menus</a:t>
            </a: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natural </a:t>
            </a:r>
            <a:r>
              <a:rPr lang="en-IN" sz="2400" b="1" dirty="0"/>
              <a:t>language</a:t>
            </a: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question/answer </a:t>
            </a:r>
            <a:r>
              <a:rPr lang="en-US" sz="2400" b="1" dirty="0"/>
              <a:t>and query dialog</a:t>
            </a: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form-fills </a:t>
            </a:r>
            <a:r>
              <a:rPr lang="en-IN" sz="2400" b="1" dirty="0"/>
              <a:t>and spreadsheets</a:t>
            </a: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WIMP</a:t>
            </a: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point </a:t>
            </a:r>
            <a:r>
              <a:rPr lang="en-IN" sz="2400" b="1" dirty="0"/>
              <a:t>and click</a:t>
            </a: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/>
              <a:t>three-dimensional </a:t>
            </a:r>
            <a:r>
              <a:rPr lang="en-IN" sz="2400" b="1" dirty="0"/>
              <a:t>interfaces</a:t>
            </a:r>
            <a:r>
              <a:rPr lang="en-IN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4076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1. Establishing the goal.</a:t>
            </a:r>
            <a:endParaRPr lang="en-IN" sz="2400" dirty="0"/>
          </a:p>
          <a:p>
            <a:r>
              <a:rPr lang="en-IN" sz="2400" dirty="0"/>
              <a:t>2. Forming the intention.</a:t>
            </a:r>
            <a:endParaRPr lang="en-IN" sz="2400" dirty="0"/>
          </a:p>
          <a:p>
            <a:r>
              <a:rPr lang="en-US" sz="2400" dirty="0"/>
              <a:t>3. Specifying the action sequence.</a:t>
            </a:r>
            <a:endParaRPr lang="en-US" sz="2400" dirty="0"/>
          </a:p>
          <a:p>
            <a:r>
              <a:rPr lang="en-IN" sz="2400" dirty="0"/>
              <a:t>4. Executing the action.</a:t>
            </a:r>
            <a:endParaRPr lang="en-IN" sz="2400" dirty="0"/>
          </a:p>
          <a:p>
            <a:r>
              <a:rPr lang="en-US" sz="2400" dirty="0"/>
              <a:t>5. Perceiving the system state.</a:t>
            </a:r>
            <a:endParaRPr lang="en-US" sz="2400" dirty="0"/>
          </a:p>
          <a:p>
            <a:r>
              <a:rPr lang="en-US" sz="2400" dirty="0"/>
              <a:t>6. Interpreting the system state.</a:t>
            </a:r>
            <a:endParaRPr lang="en-US" sz="2400" dirty="0"/>
          </a:p>
          <a:p>
            <a:r>
              <a:rPr lang="en-US" sz="2400" dirty="0"/>
              <a:t>7. Evaluating the system state with respect to the goals and intentions.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5934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Tasks are </a:t>
            </a:r>
            <a:r>
              <a:rPr lang="en-US" sz="2800" b="1" dirty="0"/>
              <a:t>operations to manipulate the concepts of </a:t>
            </a:r>
            <a:r>
              <a:rPr lang="en-US" sz="2800" b="1" dirty="0" smtClean="0"/>
              <a:t>a  domain</a:t>
            </a:r>
            <a:r>
              <a:rPr lang="en-US" sz="2800" dirty="0"/>
              <a:t>. A goal </a:t>
            </a:r>
            <a:r>
              <a:rPr lang="en-US" sz="2800" b="1" dirty="0"/>
              <a:t>is the desired output from a performed task</a:t>
            </a:r>
            <a:r>
              <a:rPr lang="en-US" sz="2800" dirty="0"/>
              <a:t>. For example, one </a:t>
            </a:r>
            <a:r>
              <a:rPr lang="en-US" sz="2800" dirty="0" smtClean="0"/>
              <a:t>task within </a:t>
            </a:r>
            <a:r>
              <a:rPr lang="en-US" sz="2800" dirty="0"/>
              <a:t>the graphic design domain is the construction of a specific geometric </a:t>
            </a:r>
            <a:r>
              <a:rPr lang="en-US" sz="2800" dirty="0" smtClean="0"/>
              <a:t>shape with </a:t>
            </a:r>
            <a:r>
              <a:rPr lang="en-US" sz="2800" dirty="0"/>
              <a:t>particular attributes on the drawing surface. A related </a:t>
            </a:r>
            <a:r>
              <a:rPr lang="en-US" sz="2800" b="1" dirty="0"/>
              <a:t>goal would be to </a:t>
            </a:r>
            <a:r>
              <a:rPr lang="en-US" sz="2800" b="1" dirty="0" smtClean="0"/>
              <a:t>produce a </a:t>
            </a:r>
            <a:r>
              <a:rPr lang="en-US" sz="2800" b="1" dirty="0"/>
              <a:t>solid red triangle centered on the canvas</a:t>
            </a:r>
            <a:r>
              <a:rPr lang="en-US" sz="2800" dirty="0"/>
              <a:t>. An </a:t>
            </a:r>
            <a:r>
              <a:rPr lang="en-US" sz="2800" b="1" dirty="0"/>
              <a:t>intention is a specific action </a:t>
            </a:r>
            <a:r>
              <a:rPr lang="en-US" sz="2800" b="1" dirty="0" smtClean="0"/>
              <a:t>required </a:t>
            </a:r>
            <a:r>
              <a:rPr lang="en-IN" sz="2800" b="1" dirty="0" smtClean="0"/>
              <a:t>to </a:t>
            </a:r>
            <a:r>
              <a:rPr lang="en-IN" sz="2800" b="1" dirty="0"/>
              <a:t>meet the goal</a:t>
            </a:r>
            <a:r>
              <a:rPr lang="en-IN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43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Norman uses this model of interaction to demonstrate why some interfaces </a:t>
            </a:r>
            <a:r>
              <a:rPr lang="en-US" sz="2400" dirty="0" smtClean="0"/>
              <a:t>cause problems </a:t>
            </a:r>
            <a:r>
              <a:rPr lang="en-US" sz="2400" dirty="0"/>
              <a:t>to their users. He describes these in terms of the </a:t>
            </a:r>
            <a:r>
              <a:rPr lang="en-US" sz="2400" b="1" dirty="0"/>
              <a:t>gulfs of execution and </a:t>
            </a:r>
            <a:r>
              <a:rPr lang="en-US" sz="2400" b="1" dirty="0" smtClean="0"/>
              <a:t>the gulfs </a:t>
            </a:r>
            <a:r>
              <a:rPr lang="en-US" sz="2400" b="1" dirty="0"/>
              <a:t>of evaluation</a:t>
            </a:r>
            <a:r>
              <a:rPr lang="en-US" sz="2400" dirty="0"/>
              <a:t>. As we noted earlier, the </a:t>
            </a:r>
            <a:r>
              <a:rPr lang="en-US" sz="2400" b="1" dirty="0"/>
              <a:t>user and the system do not use the </a:t>
            </a:r>
            <a:r>
              <a:rPr lang="en-US" sz="2400" b="1" dirty="0" smtClean="0"/>
              <a:t>same terms </a:t>
            </a:r>
            <a:r>
              <a:rPr lang="en-US" sz="2400" b="1" dirty="0"/>
              <a:t>to describe the domain and goals</a:t>
            </a:r>
            <a:r>
              <a:rPr lang="en-US" sz="2400" dirty="0"/>
              <a:t> – remember that we called the </a:t>
            </a:r>
            <a:r>
              <a:rPr lang="en-US" sz="2400" b="1" dirty="0" smtClean="0"/>
              <a:t>language of </a:t>
            </a:r>
            <a:r>
              <a:rPr lang="en-US" sz="2400" b="1" dirty="0"/>
              <a:t>the system the core language and the language of the user the task language</a:t>
            </a:r>
            <a:r>
              <a:rPr lang="en-US" sz="2400" dirty="0"/>
              <a:t>. </a:t>
            </a:r>
            <a:r>
              <a:rPr lang="en-US" sz="2400" dirty="0" smtClean="0"/>
              <a:t>The gulf </a:t>
            </a:r>
            <a:r>
              <a:rPr lang="en-US" sz="2400" dirty="0"/>
              <a:t>of execution is the </a:t>
            </a:r>
            <a:r>
              <a:rPr lang="en-US" sz="2400" b="1" dirty="0"/>
              <a:t>difference between the user’s formulation of the actions </a:t>
            </a:r>
            <a:r>
              <a:rPr lang="en-US" sz="2400" b="1" dirty="0" smtClean="0"/>
              <a:t>to reach </a:t>
            </a:r>
            <a:r>
              <a:rPr lang="en-US" sz="2400" b="1" dirty="0"/>
              <a:t>the goal and the actions allowed by the system.</a:t>
            </a:r>
            <a:r>
              <a:rPr lang="en-US" sz="2400" dirty="0"/>
              <a:t> If the </a:t>
            </a:r>
            <a:r>
              <a:rPr lang="en-US" sz="2400" b="1" dirty="0"/>
              <a:t>actions allowed by </a:t>
            </a:r>
            <a:r>
              <a:rPr lang="en-US" sz="2400" b="1" dirty="0" smtClean="0"/>
              <a:t>the system </a:t>
            </a:r>
            <a:r>
              <a:rPr lang="en-US" sz="2400" b="1" dirty="0"/>
              <a:t>correspond to those intended by the user, the interaction will be effective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5" y="2420888"/>
            <a:ext cx="7371994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0466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The Gulf of Execution. The gulf of execution </a:t>
            </a:r>
            <a:r>
              <a:rPr lang="en-IN" sz="2400" b="1" dirty="0"/>
              <a:t>is the degree to which the interaction possibilities</a:t>
            </a:r>
            <a:r>
              <a:rPr lang="en-IN" sz="2400" dirty="0"/>
              <a:t> of an </a:t>
            </a:r>
            <a:r>
              <a:rPr lang="en-IN" sz="2400" dirty="0" err="1"/>
              <a:t>artifact</a:t>
            </a:r>
            <a:r>
              <a:rPr lang="en-IN" sz="2400" dirty="0"/>
              <a:t>, a computer system or likewise </a:t>
            </a:r>
            <a:r>
              <a:rPr lang="en-IN" sz="2400" b="1" dirty="0"/>
              <a:t>correspond to the intentions of the person and what that person perceives is possible to do with </a:t>
            </a:r>
            <a:r>
              <a:rPr lang="en-IN" sz="2400" dirty="0"/>
              <a:t>the </a:t>
            </a:r>
            <a:r>
              <a:rPr lang="en-IN" sz="2400" dirty="0" err="1"/>
              <a:t>artifact</a:t>
            </a:r>
            <a:r>
              <a:rPr lang="en-IN" sz="2400" dirty="0"/>
              <a:t>/application/</a:t>
            </a:r>
            <a:r>
              <a:rPr lang="en-IN" sz="2400" dirty="0" err="1"/>
              <a:t>etc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The interaction framework</a:t>
            </a:r>
            <a:endParaRPr lang="en-I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5032097" cy="56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9229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7452</Words>
  <Application>WPS Presentation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abhishek_n_n_20bce1025</cp:lastModifiedBy>
  <cp:revision>20</cp:revision>
  <dcterms:created xsi:type="dcterms:W3CDTF">2022-08-28T18:27:26Z</dcterms:created>
  <dcterms:modified xsi:type="dcterms:W3CDTF">2022-08-28T18:27:26Z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0x0101004BB60CDFFFE76B4D9208F97F1AC1E9D2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</Properties>
</file>