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2" r:id="rId3"/>
    <p:sldId id="257" r:id="rId4"/>
    <p:sldId id="258" r:id="rId5"/>
    <p:sldId id="260" r:id="rId6"/>
    <p:sldId id="259" r:id="rId7"/>
    <p:sldId id="261" r:id="rId8"/>
    <p:sldId id="262" r:id="rId9"/>
    <p:sldId id="263" r:id="rId10"/>
    <p:sldId id="265" r:id="rId11"/>
    <p:sldId id="266" r:id="rId12"/>
    <p:sldId id="267" r:id="rId13"/>
    <p:sldId id="279" r:id="rId14"/>
    <p:sldId id="268" r:id="rId15"/>
    <p:sldId id="269" r:id="rId16"/>
    <p:sldId id="270" r:id="rId17"/>
    <p:sldId id="271"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BA89B8-5697-482E-BD05-DEE9E5A97080}"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60144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BA89B8-5697-482E-BD05-DEE9E5A97080}"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385935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BA89B8-5697-482E-BD05-DEE9E5A97080}"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133752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BA89B8-5697-482E-BD05-DEE9E5A97080}"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46802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A89B8-5697-482E-BD05-DEE9E5A97080}"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06952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BA89B8-5697-482E-BD05-DEE9E5A97080}"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26751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BA89B8-5697-482E-BD05-DEE9E5A97080}"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65785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BA89B8-5697-482E-BD05-DEE9E5A97080}"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152921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A89B8-5697-482E-BD05-DEE9E5A97080}"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144402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A89B8-5697-482E-BD05-DEE9E5A97080}"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37031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A89B8-5697-482E-BD05-DEE9E5A97080}"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3B42F-C25D-45ED-9D57-6742F3FE30E3}" type="slidenum">
              <a:rPr lang="en-IN" smtClean="0"/>
              <a:t>‹#›</a:t>
            </a:fld>
            <a:endParaRPr lang="en-IN"/>
          </a:p>
        </p:txBody>
      </p:sp>
    </p:spTree>
    <p:extLst>
      <p:ext uri="{BB962C8B-B14F-4D97-AF65-F5344CB8AC3E}">
        <p14:creationId xmlns:p14="http://schemas.microsoft.com/office/powerpoint/2010/main" val="25759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A89B8-5697-482E-BD05-DEE9E5A97080}" type="datetimeFigureOut">
              <a:rPr lang="en-IN" smtClean="0"/>
              <a:t>22-08-2022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3B42F-C25D-45ED-9D57-6742F3FE30E3}" type="slidenum">
              <a:rPr lang="en-IN" smtClean="0"/>
              <a:t>‹#›</a:t>
            </a:fld>
            <a:endParaRPr lang="en-IN"/>
          </a:p>
        </p:txBody>
      </p:sp>
    </p:spTree>
    <p:extLst>
      <p:ext uri="{BB962C8B-B14F-4D97-AF65-F5344CB8AC3E}">
        <p14:creationId xmlns:p14="http://schemas.microsoft.com/office/powerpoint/2010/main" val="90263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amesclear.com/entropy"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9144000" cy="4832092"/>
          </a:xfrm>
          <a:prstGeom prst="rect">
            <a:avLst/>
          </a:prstGeom>
        </p:spPr>
        <p:txBody>
          <a:bodyPr wrap="square">
            <a:spAutoFit/>
          </a:bodyPr>
          <a:lstStyle/>
          <a:p>
            <a:pPr algn="just"/>
            <a:endParaRPr lang="en-US" sz="2800" dirty="0" smtClean="0"/>
          </a:p>
          <a:p>
            <a:pPr algn="just"/>
            <a:endParaRPr lang="en-US" sz="2800" dirty="0"/>
          </a:p>
          <a:p>
            <a:pPr algn="just"/>
            <a:r>
              <a:rPr lang="en-US" sz="2800" dirty="0" smtClean="0"/>
              <a:t>What are mental models? A mental model is an </a:t>
            </a:r>
            <a:r>
              <a:rPr lang="en-US" sz="2800" b="1" dirty="0" smtClean="0"/>
              <a:t>explanation of how something works</a:t>
            </a:r>
            <a:r>
              <a:rPr lang="en-US" sz="2800" dirty="0" smtClean="0"/>
              <a:t>. The phrase “mental model” is an overarching term </a:t>
            </a:r>
            <a:r>
              <a:rPr lang="en-US" sz="2800" b="1" dirty="0" smtClean="0"/>
              <a:t>for any sort of concept, framework, or worldview that you carry around in your mind.</a:t>
            </a:r>
          </a:p>
          <a:p>
            <a:pPr algn="just"/>
            <a:endParaRPr lang="en-US" sz="2800" dirty="0" smtClean="0"/>
          </a:p>
          <a:p>
            <a:pPr algn="just"/>
            <a:r>
              <a:rPr lang="en-US" sz="2800" dirty="0" smtClean="0"/>
              <a:t>Mental models </a:t>
            </a:r>
            <a:r>
              <a:rPr lang="en-US" sz="2800" b="1" dirty="0" smtClean="0"/>
              <a:t>help you understand life</a:t>
            </a:r>
            <a:r>
              <a:rPr lang="en-US" sz="2800" dirty="0" smtClean="0"/>
              <a:t>. For example, </a:t>
            </a:r>
            <a:r>
              <a:rPr lang="en-US" sz="2800" b="1" dirty="0" smtClean="0"/>
              <a:t>supply and demand is a mental model that helps you understand how the economy works</a:t>
            </a:r>
            <a:r>
              <a:rPr lang="en-US" sz="2800" dirty="0" smtClean="0"/>
              <a:t>. Game theory is a mental model that helps </a:t>
            </a:r>
            <a:r>
              <a:rPr lang="en-US" sz="2800" b="1" dirty="0" smtClean="0"/>
              <a:t>you understand how relationships and trust work</a:t>
            </a:r>
            <a:r>
              <a:rPr lang="en-US" sz="2800" dirty="0" smtClean="0"/>
              <a:t>. </a:t>
            </a:r>
            <a:endParaRPr lang="en-US" sz="2800" dirty="0"/>
          </a:p>
        </p:txBody>
      </p:sp>
    </p:spTree>
    <p:extLst>
      <p:ext uri="{BB962C8B-B14F-4D97-AF65-F5344CB8AC3E}">
        <p14:creationId xmlns:p14="http://schemas.microsoft.com/office/powerpoint/2010/main" val="252279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1196752"/>
            <a:ext cx="3402342" cy="369332"/>
          </a:xfrm>
          <a:prstGeom prst="rect">
            <a:avLst/>
          </a:prstGeom>
        </p:spPr>
        <p:txBody>
          <a:bodyPr wrap="none">
            <a:spAutoFit/>
          </a:bodyPr>
          <a:lstStyle/>
          <a:p>
            <a:r>
              <a:rPr lang="en-US" b="1" dirty="0" smtClean="0"/>
              <a:t>The Mental Model Rule of Thumb</a:t>
            </a:r>
            <a:endParaRPr lang="en-US" b="1" dirty="0"/>
          </a:p>
        </p:txBody>
      </p:sp>
      <p:pic>
        <p:nvPicPr>
          <p:cNvPr id="1026" name="Picture 2" descr="https://public-media.interaction-design.org/images/uploads/1fe754a6779ad5bf338ceb50900ea3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60483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03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8720"/>
            <a:ext cx="9107488" cy="369332"/>
          </a:xfrm>
          <a:prstGeom prst="rect">
            <a:avLst/>
          </a:prstGeom>
        </p:spPr>
        <p:txBody>
          <a:bodyPr wrap="square">
            <a:spAutoFit/>
          </a:bodyPr>
          <a:lstStyle/>
          <a:p>
            <a:pPr algn="ctr"/>
            <a:r>
              <a:rPr lang="en-IN" b="1" dirty="0" smtClean="0"/>
              <a:t>Confused Mental Models</a:t>
            </a:r>
            <a:endParaRPr lang="en-IN" b="1" dirty="0"/>
          </a:p>
        </p:txBody>
      </p:sp>
      <p:sp>
        <p:nvSpPr>
          <p:cNvPr id="3" name="Rectangle 2"/>
          <p:cNvSpPr/>
          <p:nvPr/>
        </p:nvSpPr>
        <p:spPr>
          <a:xfrm>
            <a:off x="0" y="2413338"/>
            <a:ext cx="9144000" cy="2677656"/>
          </a:xfrm>
          <a:prstGeom prst="rect">
            <a:avLst/>
          </a:prstGeom>
        </p:spPr>
        <p:txBody>
          <a:bodyPr wrap="square">
            <a:spAutoFit/>
          </a:bodyPr>
          <a:lstStyle/>
          <a:p>
            <a:pPr algn="just"/>
            <a:r>
              <a:rPr lang="en-US" sz="2800" dirty="0" smtClean="0"/>
              <a:t>He observes that many users seem </a:t>
            </a:r>
            <a:r>
              <a:rPr lang="en-US" sz="2800" b="1" dirty="0" smtClean="0"/>
              <a:t>unable to distinguish between the search field on Google and the URL entry field in a browser.</a:t>
            </a:r>
            <a:r>
              <a:rPr lang="en-US" sz="2800" dirty="0" smtClean="0"/>
              <a:t> These users will </a:t>
            </a:r>
            <a:r>
              <a:rPr lang="en-US" sz="2800" b="1" dirty="0" smtClean="0"/>
              <a:t>use Google to search for the name of a well-known website in order to click the link rather than simply entering the name plus “.com” in the URL bar</a:t>
            </a:r>
            <a:r>
              <a:rPr lang="en-US" sz="2800" dirty="0" smtClean="0"/>
              <a:t>. </a:t>
            </a:r>
            <a:endParaRPr lang="en-IN" sz="2800" dirty="0"/>
          </a:p>
        </p:txBody>
      </p:sp>
    </p:spTree>
    <p:extLst>
      <p:ext uri="{BB962C8B-B14F-4D97-AF65-F5344CB8AC3E}">
        <p14:creationId xmlns:p14="http://schemas.microsoft.com/office/powerpoint/2010/main" val="40631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US" sz="2800" b="1" dirty="0" smtClean="0"/>
              <a:t>Taking Advantage of Mental Models in Design</a:t>
            </a:r>
            <a:endParaRPr lang="en-US" sz="2800" b="1" dirty="0"/>
          </a:p>
        </p:txBody>
      </p:sp>
    </p:spTree>
    <p:extLst>
      <p:ext uri="{BB962C8B-B14F-4D97-AF65-F5344CB8AC3E}">
        <p14:creationId xmlns:p14="http://schemas.microsoft.com/office/powerpoint/2010/main" val="120686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3" y="764704"/>
            <a:ext cx="9108504" cy="4893647"/>
          </a:xfrm>
          <a:prstGeom prst="rect">
            <a:avLst/>
          </a:prstGeom>
        </p:spPr>
        <p:txBody>
          <a:bodyPr wrap="square">
            <a:spAutoFit/>
          </a:bodyPr>
          <a:lstStyle/>
          <a:p>
            <a:pPr algn="just"/>
            <a:r>
              <a:rPr lang="en-US" sz="2400" b="1" dirty="0" smtClean="0"/>
              <a:t>User interface (UI) and user experience (UX)</a:t>
            </a:r>
            <a:r>
              <a:rPr lang="en-US" sz="2400" dirty="0" smtClean="0"/>
              <a:t> are two words that you might hear mentioned frequently in tech circles (and sometimes interchangeably). </a:t>
            </a:r>
            <a:r>
              <a:rPr lang="en-US" sz="2400" b="1" dirty="0" smtClean="0"/>
              <a:t>But what do the terms actually mean, and what does it mean to be a UX or UI designer?</a:t>
            </a:r>
          </a:p>
          <a:p>
            <a:pPr algn="just"/>
            <a:endParaRPr lang="en-US" sz="2400" dirty="0" smtClean="0"/>
          </a:p>
          <a:p>
            <a:pPr algn="just"/>
            <a:endParaRPr lang="en-US" sz="2400" dirty="0" smtClean="0"/>
          </a:p>
          <a:p>
            <a:pPr algn="just"/>
            <a:r>
              <a:rPr lang="en-US" sz="2400" b="1" dirty="0" smtClean="0"/>
              <a:t>UI refers to the screens, buttons, toggles, icons, and other visual elements that you interact with when using a website, app, or other electronic device</a:t>
            </a:r>
            <a:r>
              <a:rPr lang="en-US" sz="2400" dirty="0" smtClean="0"/>
              <a:t>. </a:t>
            </a:r>
          </a:p>
          <a:p>
            <a:pPr algn="just"/>
            <a:endParaRPr lang="en-US" sz="2400" b="1" dirty="0"/>
          </a:p>
          <a:p>
            <a:pPr algn="just"/>
            <a:r>
              <a:rPr lang="en-US" sz="2400" b="1" dirty="0" smtClean="0"/>
              <a:t>UX refers to the entire interaction you have with a product, including how you feel about the interaction</a:t>
            </a:r>
            <a:r>
              <a:rPr lang="en-US" sz="2400" dirty="0" smtClean="0"/>
              <a:t>. While UI can certainly have an impact on UX, the two are distinct, </a:t>
            </a:r>
            <a:r>
              <a:rPr lang="en-US" sz="2400" b="1" dirty="0" smtClean="0"/>
              <a:t>as are the roles that designers play.</a:t>
            </a:r>
            <a:endParaRPr lang="en-US" sz="2400" b="1" dirty="0"/>
          </a:p>
        </p:txBody>
      </p:sp>
    </p:spTree>
    <p:extLst>
      <p:ext uri="{BB962C8B-B14F-4D97-AF65-F5344CB8AC3E}">
        <p14:creationId xmlns:p14="http://schemas.microsoft.com/office/powerpoint/2010/main" val="116427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 y="764704"/>
            <a:ext cx="9144000" cy="4832092"/>
          </a:xfrm>
          <a:prstGeom prst="rect">
            <a:avLst/>
          </a:prstGeom>
        </p:spPr>
        <p:txBody>
          <a:bodyPr wrap="square">
            <a:spAutoFit/>
          </a:bodyPr>
          <a:lstStyle/>
          <a:p>
            <a:pPr algn="just"/>
            <a:r>
              <a:rPr lang="en-US" sz="2800" b="1" dirty="0" smtClean="0"/>
              <a:t>Think about the first thing you do when you pick up a new mobile phone or click on a new website. Do you have a certain expectation when you swipe across the mobile screen or scan the navigation at the top of the webpage for the first time?</a:t>
            </a:r>
          </a:p>
          <a:p>
            <a:pPr algn="just"/>
            <a:endParaRPr lang="en-US" sz="2800" dirty="0" smtClean="0"/>
          </a:p>
          <a:p>
            <a:pPr algn="just"/>
            <a:r>
              <a:rPr lang="en-US" sz="2800" dirty="0" smtClean="0"/>
              <a:t>If you answered yes, that means </a:t>
            </a:r>
            <a:r>
              <a:rPr lang="en-US" sz="2800" b="1" dirty="0" smtClean="0"/>
              <a:t>you have a mental model of how those user interfaces work.</a:t>
            </a:r>
            <a:r>
              <a:rPr lang="en-US" sz="2800" dirty="0" smtClean="0"/>
              <a:t> When we </a:t>
            </a:r>
            <a:r>
              <a:rPr lang="en-US" sz="2800" b="1" dirty="0" smtClean="0"/>
              <a:t>engage with the world, our brains are constantly organizing the information we encounter into cognitive representations</a:t>
            </a:r>
            <a:r>
              <a:rPr lang="en-US" sz="2800" dirty="0" smtClean="0"/>
              <a:t>, which are called </a:t>
            </a:r>
            <a:r>
              <a:rPr lang="en-US" sz="2800" b="1" dirty="0" smtClean="0"/>
              <a:t>mental models</a:t>
            </a:r>
            <a:r>
              <a:rPr lang="en-US" sz="2800" dirty="0" smtClean="0"/>
              <a:t>.</a:t>
            </a:r>
            <a:endParaRPr lang="en-US" sz="2800" dirty="0"/>
          </a:p>
        </p:txBody>
      </p:sp>
    </p:spTree>
    <p:extLst>
      <p:ext uri="{BB962C8B-B14F-4D97-AF65-F5344CB8AC3E}">
        <p14:creationId xmlns:p14="http://schemas.microsoft.com/office/powerpoint/2010/main" val="342753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51837"/>
            <a:ext cx="9144000" cy="1815882"/>
          </a:xfrm>
          <a:prstGeom prst="rect">
            <a:avLst/>
          </a:prstGeom>
        </p:spPr>
        <p:txBody>
          <a:bodyPr wrap="square">
            <a:spAutoFit/>
          </a:bodyPr>
          <a:lstStyle/>
          <a:p>
            <a:pPr algn="just"/>
            <a:r>
              <a:rPr lang="en-US" sz="2800" dirty="0" smtClean="0"/>
              <a:t>When it comes to UX design, </a:t>
            </a:r>
            <a:r>
              <a:rPr lang="en-US" sz="2800" b="1" dirty="0" smtClean="0"/>
              <a:t>one of the biggest goals for any project should be to uncover users’ mental models</a:t>
            </a:r>
            <a:r>
              <a:rPr lang="en-US" sz="2800" dirty="0" smtClean="0"/>
              <a:t>. Understanding </a:t>
            </a:r>
            <a:r>
              <a:rPr lang="en-US" sz="2800" b="1" dirty="0" smtClean="0"/>
              <a:t>your users’ mental models will help you make design choices that will be intuitive and engaging for them.</a:t>
            </a:r>
            <a:endParaRPr lang="en-IN" sz="2800" b="1" dirty="0"/>
          </a:p>
        </p:txBody>
      </p:sp>
    </p:spTree>
    <p:extLst>
      <p:ext uri="{BB962C8B-B14F-4D97-AF65-F5344CB8AC3E}">
        <p14:creationId xmlns:p14="http://schemas.microsoft.com/office/powerpoint/2010/main" val="357145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68" y="260648"/>
            <a:ext cx="9144000" cy="523220"/>
          </a:xfrm>
          <a:prstGeom prst="rect">
            <a:avLst/>
          </a:prstGeom>
        </p:spPr>
        <p:txBody>
          <a:bodyPr wrap="square">
            <a:spAutoFit/>
          </a:bodyPr>
          <a:lstStyle/>
          <a:p>
            <a:pPr algn="ctr"/>
            <a:r>
              <a:rPr lang="en-US" sz="2800" b="1" dirty="0" smtClean="0"/>
              <a:t>1. What is a mental model?</a:t>
            </a:r>
            <a:endParaRPr lang="en-US" sz="2800" b="1" dirty="0"/>
          </a:p>
        </p:txBody>
      </p:sp>
      <p:sp>
        <p:nvSpPr>
          <p:cNvPr id="3" name="Rectangle 2"/>
          <p:cNvSpPr/>
          <p:nvPr/>
        </p:nvSpPr>
        <p:spPr>
          <a:xfrm>
            <a:off x="22699" y="1143908"/>
            <a:ext cx="9144000" cy="5632311"/>
          </a:xfrm>
          <a:prstGeom prst="rect">
            <a:avLst/>
          </a:prstGeom>
        </p:spPr>
        <p:txBody>
          <a:bodyPr wrap="square">
            <a:spAutoFit/>
          </a:bodyPr>
          <a:lstStyle/>
          <a:p>
            <a:pPr algn="just"/>
            <a:r>
              <a:rPr lang="en-US" sz="2400" b="1" dirty="0" smtClean="0"/>
              <a:t>“what the user believes about the system at hand.”</a:t>
            </a:r>
          </a:p>
          <a:p>
            <a:pPr algn="just"/>
            <a:endParaRPr lang="en-US" sz="2400" dirty="0" smtClean="0"/>
          </a:p>
          <a:p>
            <a:pPr algn="just"/>
            <a:r>
              <a:rPr lang="en-US" sz="2400" dirty="0" smtClean="0"/>
              <a:t>In other words, </a:t>
            </a:r>
            <a:r>
              <a:rPr lang="en-US" sz="2400" b="1" dirty="0" smtClean="0"/>
              <a:t>a mental model is what a user thinks they know about how to use a website, mobile phone, or other digital product</a:t>
            </a:r>
            <a:r>
              <a:rPr lang="en-US" sz="2400" dirty="0" smtClean="0"/>
              <a:t>. Mental models </a:t>
            </a:r>
            <a:r>
              <a:rPr lang="en-US" sz="2400" b="1" dirty="0" smtClean="0"/>
              <a:t>are built in a user’s brain and people reference them to make their lives easier.</a:t>
            </a:r>
          </a:p>
          <a:p>
            <a:pPr algn="just"/>
            <a:endParaRPr lang="en-US" sz="2400" dirty="0" smtClean="0"/>
          </a:p>
          <a:p>
            <a:pPr algn="just"/>
            <a:r>
              <a:rPr lang="en-US" sz="2400" dirty="0" smtClean="0"/>
              <a:t>By referring to what they </a:t>
            </a:r>
            <a:r>
              <a:rPr lang="en-US" sz="2400" b="1" dirty="0" smtClean="0"/>
              <a:t>already know from their past interactions with another weather app</a:t>
            </a:r>
            <a:r>
              <a:rPr lang="en-US" sz="2400" dirty="0" smtClean="0"/>
              <a:t>, for example, the user can streamline their interactions with a new weather app. They’ll know approximately where to look for the current temperature, the forecast, and how to add the forecasts for other cities and states with minimal cognitive effort.</a:t>
            </a:r>
          </a:p>
          <a:p>
            <a:pPr algn="just"/>
            <a:r>
              <a:rPr lang="en-US" sz="2400" b="1" dirty="0" smtClean="0"/>
              <a:t>As long as the new app more or less matches the interaction patterns and information architecture of a familiar app, the user will quickly become comfortable with the new weather app</a:t>
            </a:r>
            <a:r>
              <a:rPr lang="en-US" sz="2400" dirty="0" smtClean="0"/>
              <a:t>.</a:t>
            </a:r>
            <a:endParaRPr lang="en-US" sz="2400" dirty="0"/>
          </a:p>
        </p:txBody>
      </p:sp>
    </p:spTree>
    <p:extLst>
      <p:ext uri="{BB962C8B-B14F-4D97-AF65-F5344CB8AC3E}">
        <p14:creationId xmlns:p14="http://schemas.microsoft.com/office/powerpoint/2010/main" val="362300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461665"/>
          </a:xfrm>
          <a:prstGeom prst="rect">
            <a:avLst/>
          </a:prstGeom>
        </p:spPr>
        <p:txBody>
          <a:bodyPr wrap="square">
            <a:spAutoFit/>
          </a:bodyPr>
          <a:lstStyle/>
          <a:p>
            <a:pPr algn="ctr"/>
            <a:r>
              <a:rPr lang="en-US" sz="2400" b="1" dirty="0" smtClean="0"/>
              <a:t>2. What’s included in users’ mental models (and what’s not)</a:t>
            </a:r>
            <a:endParaRPr lang="en-US" sz="2400" b="1" dirty="0"/>
          </a:p>
        </p:txBody>
      </p:sp>
      <p:sp>
        <p:nvSpPr>
          <p:cNvPr id="3" name="Rectangle 2"/>
          <p:cNvSpPr/>
          <p:nvPr/>
        </p:nvSpPr>
        <p:spPr>
          <a:xfrm>
            <a:off x="0" y="2274838"/>
            <a:ext cx="9144000" cy="3108543"/>
          </a:xfrm>
          <a:prstGeom prst="rect">
            <a:avLst/>
          </a:prstGeom>
        </p:spPr>
        <p:txBody>
          <a:bodyPr wrap="square">
            <a:spAutoFit/>
          </a:bodyPr>
          <a:lstStyle/>
          <a:p>
            <a:pPr algn="just"/>
            <a:r>
              <a:rPr lang="en-US" sz="2800" dirty="0" smtClean="0"/>
              <a:t>If you </a:t>
            </a:r>
            <a:r>
              <a:rPr lang="en-US" sz="2800" b="1" dirty="0" smtClean="0"/>
              <a:t>don’t adhere to user’s existing mental models, there will be a mismatch between the user’s idea of how a product will work and the way it actually works</a:t>
            </a:r>
            <a:r>
              <a:rPr lang="en-US" sz="2800" dirty="0" smtClean="0"/>
              <a:t>. This </a:t>
            </a:r>
            <a:r>
              <a:rPr lang="en-US" sz="2800" b="1" dirty="0" smtClean="0"/>
              <a:t>mismatch can cause all sorts of problems because it will lead to user frustration, and often, users will abandon your app or website, or decide against buying your mobile phone or tablet.</a:t>
            </a:r>
            <a:endParaRPr lang="en-IN" sz="2800" b="1" dirty="0"/>
          </a:p>
        </p:txBody>
      </p:sp>
    </p:spTree>
    <p:extLst>
      <p:ext uri="{BB962C8B-B14F-4D97-AF65-F5344CB8AC3E}">
        <p14:creationId xmlns:p14="http://schemas.microsoft.com/office/powerpoint/2010/main" val="269846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6339"/>
            <a:ext cx="9108504" cy="3108543"/>
          </a:xfrm>
          <a:prstGeom prst="rect">
            <a:avLst/>
          </a:prstGeom>
        </p:spPr>
        <p:txBody>
          <a:bodyPr wrap="square">
            <a:spAutoFit/>
          </a:bodyPr>
          <a:lstStyle/>
          <a:p>
            <a:pPr algn="just"/>
            <a:r>
              <a:rPr lang="en-US" sz="2800" dirty="0" smtClean="0"/>
              <a:t>For example, if a </a:t>
            </a:r>
            <a:r>
              <a:rPr lang="en-US" sz="2800" b="1" dirty="0" smtClean="0"/>
              <a:t>person is going to a new website to buy something, they will have a mental model of how the check out experience on the new website will work based on their past experiences with online shopping</a:t>
            </a:r>
            <a:r>
              <a:rPr lang="en-US" sz="2800" dirty="0" smtClean="0"/>
              <a:t>. If the </a:t>
            </a:r>
            <a:r>
              <a:rPr lang="en-US" sz="2800" b="1" dirty="0" smtClean="0"/>
              <a:t>new check out sequence is consistent with their mental model, the user will smoothly navigate through it and feel satisfied with their experience.</a:t>
            </a:r>
            <a:endParaRPr lang="en-IN" sz="2800" b="1" dirty="0"/>
          </a:p>
        </p:txBody>
      </p:sp>
    </p:spTree>
    <p:extLst>
      <p:ext uri="{BB962C8B-B14F-4D97-AF65-F5344CB8AC3E}">
        <p14:creationId xmlns:p14="http://schemas.microsoft.com/office/powerpoint/2010/main" val="213215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08504" cy="461665"/>
          </a:xfrm>
          <a:prstGeom prst="rect">
            <a:avLst/>
          </a:prstGeom>
        </p:spPr>
        <p:txBody>
          <a:bodyPr wrap="square">
            <a:spAutoFit/>
          </a:bodyPr>
          <a:lstStyle/>
          <a:p>
            <a:pPr algn="ctr"/>
            <a:r>
              <a:rPr lang="en-US" sz="2400" b="1" dirty="0" smtClean="0"/>
              <a:t>3. Use mental models to create UX that makes sense</a:t>
            </a:r>
            <a:endParaRPr lang="en-US" sz="2400" b="1" dirty="0"/>
          </a:p>
        </p:txBody>
      </p:sp>
      <p:sp>
        <p:nvSpPr>
          <p:cNvPr id="3" name="Rectangle 2"/>
          <p:cNvSpPr/>
          <p:nvPr/>
        </p:nvSpPr>
        <p:spPr>
          <a:xfrm>
            <a:off x="0" y="2274838"/>
            <a:ext cx="9144000" cy="1938992"/>
          </a:xfrm>
          <a:prstGeom prst="rect">
            <a:avLst/>
          </a:prstGeom>
        </p:spPr>
        <p:txBody>
          <a:bodyPr wrap="square">
            <a:spAutoFit/>
          </a:bodyPr>
          <a:lstStyle/>
          <a:p>
            <a:pPr algn="just"/>
            <a:r>
              <a:rPr lang="en-US" sz="2400" dirty="0" smtClean="0"/>
              <a:t>UX </a:t>
            </a:r>
            <a:r>
              <a:rPr lang="en-US" sz="2400" b="1" dirty="0" smtClean="0"/>
              <a:t>designers shouldn’t assume their mental models are the same as those of their users</a:t>
            </a:r>
            <a:r>
              <a:rPr lang="en-US" sz="2400" dirty="0" smtClean="0"/>
              <a:t>. It’s important </a:t>
            </a:r>
            <a:r>
              <a:rPr lang="en-US" sz="2400" b="1" dirty="0" smtClean="0"/>
              <a:t>to remember that each individual’s mental models are subjective</a:t>
            </a:r>
            <a:r>
              <a:rPr lang="en-US" sz="2400" dirty="0" smtClean="0"/>
              <a:t>. People </a:t>
            </a:r>
            <a:r>
              <a:rPr lang="en-US" sz="2400" b="1" dirty="0" smtClean="0"/>
              <a:t>pay attention to different things, have different levels of comfort, and have varied requirements when it comes to the digital tools they use</a:t>
            </a:r>
            <a:r>
              <a:rPr lang="en-US" sz="2400" dirty="0" smtClean="0"/>
              <a:t>.</a:t>
            </a:r>
            <a:endParaRPr lang="en-US" sz="2400" dirty="0"/>
          </a:p>
        </p:txBody>
      </p:sp>
    </p:spTree>
    <p:extLst>
      <p:ext uri="{BB962C8B-B14F-4D97-AF65-F5344CB8AC3E}">
        <p14:creationId xmlns:p14="http://schemas.microsoft.com/office/powerpoint/2010/main" val="388319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84784"/>
            <a:ext cx="9144000" cy="2677656"/>
          </a:xfrm>
          <a:prstGeom prst="rect">
            <a:avLst/>
          </a:prstGeom>
        </p:spPr>
        <p:txBody>
          <a:bodyPr wrap="square">
            <a:spAutoFit/>
          </a:bodyPr>
          <a:lstStyle/>
          <a:p>
            <a:pPr algn="just"/>
            <a:endParaRPr lang="en-US" sz="2800" dirty="0" smtClean="0">
              <a:hlinkClick r:id="rId2"/>
            </a:endParaRPr>
          </a:p>
          <a:p>
            <a:pPr algn="just"/>
            <a:endParaRPr lang="en-US" sz="2800" dirty="0">
              <a:hlinkClick r:id="rId2"/>
            </a:endParaRPr>
          </a:p>
          <a:p>
            <a:pPr algn="just"/>
            <a:r>
              <a:rPr lang="en-US" sz="2800" dirty="0" smtClean="0"/>
              <a:t>Mental models </a:t>
            </a:r>
            <a:r>
              <a:rPr lang="en-US" sz="2800" b="1" dirty="0" smtClean="0"/>
              <a:t>also guide your perception and behavior</a:t>
            </a:r>
            <a:r>
              <a:rPr lang="en-US" sz="2800" dirty="0" smtClean="0"/>
              <a:t>. They are </a:t>
            </a:r>
            <a:r>
              <a:rPr lang="en-US" sz="2800" b="1" dirty="0" smtClean="0"/>
              <a:t>the thinking tools that you use to understand life, make decisions, and solve problems</a:t>
            </a:r>
            <a:r>
              <a:rPr lang="en-US" sz="2800" dirty="0" smtClean="0"/>
              <a:t>. Learning a new mental model gives you a new way to see the.</a:t>
            </a:r>
            <a:endParaRPr lang="en-US" sz="2800" dirty="0"/>
          </a:p>
        </p:txBody>
      </p:sp>
    </p:spTree>
    <p:extLst>
      <p:ext uri="{BB962C8B-B14F-4D97-AF65-F5344CB8AC3E}">
        <p14:creationId xmlns:p14="http://schemas.microsoft.com/office/powerpoint/2010/main" val="251791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144000" cy="5262979"/>
          </a:xfrm>
          <a:prstGeom prst="rect">
            <a:avLst/>
          </a:prstGeom>
        </p:spPr>
        <p:txBody>
          <a:bodyPr wrap="square">
            <a:spAutoFit/>
          </a:bodyPr>
          <a:lstStyle/>
          <a:p>
            <a:pPr algn="just"/>
            <a:r>
              <a:rPr lang="en-US" sz="2400" dirty="0" smtClean="0"/>
              <a:t>This doesn’t mean </a:t>
            </a:r>
            <a:r>
              <a:rPr lang="en-US" sz="2400" b="1" dirty="0" smtClean="0"/>
              <a:t>UX designers should avoid innovative design solutions entirely</a:t>
            </a:r>
            <a:r>
              <a:rPr lang="en-US" sz="2400" dirty="0" smtClean="0"/>
              <a:t>. Our mental models can evolve and expand. However, </a:t>
            </a:r>
            <a:r>
              <a:rPr lang="en-US" sz="2400" b="1" dirty="0" smtClean="0"/>
              <a:t>changing our mental models takes a lot more work than simply going with the tried and true. So, when a user encounters a product that pushes back against their mental models, they may resist, get frustrated, and give up.</a:t>
            </a:r>
          </a:p>
          <a:p>
            <a:pPr algn="just"/>
            <a:endParaRPr lang="en-US" sz="2400" dirty="0"/>
          </a:p>
          <a:p>
            <a:pPr algn="just"/>
            <a:endParaRPr lang="en-US" sz="2400" dirty="0" smtClean="0"/>
          </a:p>
          <a:p>
            <a:pPr algn="just"/>
            <a:r>
              <a:rPr lang="en-US" sz="2400" dirty="0" smtClean="0"/>
              <a:t>As a result, </a:t>
            </a:r>
            <a:r>
              <a:rPr lang="en-US" sz="2400" b="1" dirty="0" smtClean="0"/>
              <a:t>new UX solutions should be introduced sparingly.</a:t>
            </a:r>
            <a:r>
              <a:rPr lang="en-US" sz="2400" dirty="0" smtClean="0"/>
              <a:t> More often than not, </a:t>
            </a:r>
            <a:r>
              <a:rPr lang="en-US" sz="2400" b="1" dirty="0" smtClean="0"/>
              <a:t>UX designers should conform to users’ existing mental models to ensure their expectations are met and their experiences with your latest design are as smooth as possible</a:t>
            </a:r>
            <a:r>
              <a:rPr lang="en-US" sz="2400" dirty="0" smtClean="0"/>
              <a:t>. That’s why </a:t>
            </a:r>
            <a:r>
              <a:rPr lang="en-US" sz="2400" b="1" dirty="0" smtClean="0"/>
              <a:t>understanding users’ existing mental models is essential when designing a new UI.</a:t>
            </a:r>
            <a:endParaRPr lang="en-US" sz="2400" b="1" dirty="0"/>
          </a:p>
        </p:txBody>
      </p:sp>
    </p:spTree>
    <p:extLst>
      <p:ext uri="{BB962C8B-B14F-4D97-AF65-F5344CB8AC3E}">
        <p14:creationId xmlns:p14="http://schemas.microsoft.com/office/powerpoint/2010/main" val="299861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3" y="404664"/>
            <a:ext cx="9144000" cy="400110"/>
          </a:xfrm>
          <a:prstGeom prst="rect">
            <a:avLst/>
          </a:prstGeom>
        </p:spPr>
        <p:txBody>
          <a:bodyPr wrap="square">
            <a:spAutoFit/>
          </a:bodyPr>
          <a:lstStyle/>
          <a:p>
            <a:pPr algn="ctr"/>
            <a:r>
              <a:rPr lang="en-US" sz="2000" b="1" dirty="0" smtClean="0"/>
              <a:t>4. How to determine users’ existing mental models</a:t>
            </a:r>
            <a:endParaRPr lang="en-US" sz="2000" b="1" dirty="0"/>
          </a:p>
        </p:txBody>
      </p:sp>
      <p:sp>
        <p:nvSpPr>
          <p:cNvPr id="3" name="Rectangle 2"/>
          <p:cNvSpPr/>
          <p:nvPr/>
        </p:nvSpPr>
        <p:spPr>
          <a:xfrm>
            <a:off x="0" y="1268760"/>
            <a:ext cx="9144000" cy="5693866"/>
          </a:xfrm>
          <a:prstGeom prst="rect">
            <a:avLst/>
          </a:prstGeom>
        </p:spPr>
        <p:txBody>
          <a:bodyPr wrap="square">
            <a:spAutoFit/>
          </a:bodyPr>
          <a:lstStyle/>
          <a:p>
            <a:pPr algn="just"/>
            <a:r>
              <a:rPr lang="en-US" sz="2800" dirty="0" smtClean="0"/>
              <a:t>Understanding </a:t>
            </a:r>
            <a:r>
              <a:rPr lang="en-US" sz="2800" b="1" dirty="0" smtClean="0"/>
              <a:t>the way your system works with users’ mental models enables designers to create more intuitive and satisfying user experiences</a:t>
            </a:r>
            <a:r>
              <a:rPr lang="en-US" sz="2800" dirty="0" smtClean="0"/>
              <a:t>. Plus, </a:t>
            </a:r>
            <a:r>
              <a:rPr lang="en-US" sz="2800" b="1" dirty="0" smtClean="0"/>
              <a:t>user testing can help uncover any discrepancies between a user’s mental models and the way a UI works, so you as the UX designer can correct any issues before the product is released.</a:t>
            </a:r>
          </a:p>
          <a:p>
            <a:pPr algn="just"/>
            <a:endParaRPr lang="en-US" sz="2800" dirty="0" smtClean="0"/>
          </a:p>
          <a:p>
            <a:pPr algn="just"/>
            <a:r>
              <a:rPr lang="en-US" sz="2800" dirty="0" smtClean="0"/>
              <a:t>Another </a:t>
            </a:r>
            <a:r>
              <a:rPr lang="en-US" sz="2800" b="1" dirty="0" smtClean="0"/>
              <a:t>tactic that can be used in conjunction with user research (or in lieu of it if you have a limited budget) is competitor research</a:t>
            </a:r>
            <a:r>
              <a:rPr lang="en-US" sz="2800" dirty="0" smtClean="0"/>
              <a:t>. Competitor research is valuable </a:t>
            </a:r>
            <a:r>
              <a:rPr lang="en-US" sz="2800" b="1" dirty="0" smtClean="0"/>
              <a:t>because it enables you to see the way competitors’ systems are designed and infer what users are comfortable with as a result.</a:t>
            </a:r>
            <a:endParaRPr lang="en-US" sz="2800" b="1" dirty="0"/>
          </a:p>
        </p:txBody>
      </p:sp>
    </p:spTree>
    <p:extLst>
      <p:ext uri="{BB962C8B-B14F-4D97-AF65-F5344CB8AC3E}">
        <p14:creationId xmlns:p14="http://schemas.microsoft.com/office/powerpoint/2010/main" val="1076982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8" y="404664"/>
            <a:ext cx="8964488" cy="461665"/>
          </a:xfrm>
          <a:prstGeom prst="rect">
            <a:avLst/>
          </a:prstGeom>
        </p:spPr>
        <p:txBody>
          <a:bodyPr wrap="square">
            <a:spAutoFit/>
          </a:bodyPr>
          <a:lstStyle/>
          <a:p>
            <a:pPr algn="ctr"/>
            <a:r>
              <a:rPr lang="en-US" sz="2400" b="1" dirty="0" smtClean="0"/>
              <a:t>5. How to fix a mental model mismatch</a:t>
            </a:r>
            <a:endParaRPr lang="en-US" sz="2400" b="1" dirty="0"/>
          </a:p>
        </p:txBody>
      </p:sp>
      <p:sp>
        <p:nvSpPr>
          <p:cNvPr id="3" name="Rectangle 2"/>
          <p:cNvSpPr/>
          <p:nvPr/>
        </p:nvSpPr>
        <p:spPr>
          <a:xfrm>
            <a:off x="0" y="2551837"/>
            <a:ext cx="9144000" cy="2246769"/>
          </a:xfrm>
          <a:prstGeom prst="rect">
            <a:avLst/>
          </a:prstGeom>
        </p:spPr>
        <p:txBody>
          <a:bodyPr wrap="square">
            <a:spAutoFit/>
          </a:bodyPr>
          <a:lstStyle/>
          <a:p>
            <a:pPr algn="just"/>
            <a:r>
              <a:rPr lang="en-US" sz="2800" dirty="0" smtClean="0"/>
              <a:t>Despite a </a:t>
            </a:r>
            <a:r>
              <a:rPr lang="en-US" sz="2800" b="1" dirty="0" smtClean="0"/>
              <a:t>UX designer’s best efforts</a:t>
            </a:r>
            <a:r>
              <a:rPr lang="en-US" sz="2800" dirty="0" smtClean="0"/>
              <a:t>, sometimes </a:t>
            </a:r>
            <a:r>
              <a:rPr lang="en-US" sz="2800" b="1" dirty="0" smtClean="0"/>
              <a:t>there is a mismatch between the user’s mental model and a product’s UI that lead the user to make mistakes.</a:t>
            </a:r>
            <a:r>
              <a:rPr lang="en-US" sz="2800" dirty="0" smtClean="0"/>
              <a:t> If the system can be changed, </a:t>
            </a:r>
            <a:r>
              <a:rPr lang="en-US" sz="2800" b="1" dirty="0" smtClean="0"/>
              <a:t>the solution is simple: make sure it conforms to users’ mental models.</a:t>
            </a:r>
            <a:endParaRPr lang="en-IN" sz="2800" b="1" dirty="0"/>
          </a:p>
        </p:txBody>
      </p:sp>
    </p:spTree>
    <p:extLst>
      <p:ext uri="{BB962C8B-B14F-4D97-AF65-F5344CB8AC3E}">
        <p14:creationId xmlns:p14="http://schemas.microsoft.com/office/powerpoint/2010/main" val="62449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98" y="260648"/>
            <a:ext cx="9158798" cy="461665"/>
          </a:xfrm>
          <a:prstGeom prst="rect">
            <a:avLst/>
          </a:prstGeom>
        </p:spPr>
        <p:txBody>
          <a:bodyPr wrap="square">
            <a:spAutoFit/>
          </a:bodyPr>
          <a:lstStyle/>
          <a:p>
            <a:pPr algn="ctr"/>
            <a:r>
              <a:rPr lang="en-IN" sz="2400" b="1" dirty="0" smtClean="0"/>
              <a:t>6. Key Takeaways</a:t>
            </a:r>
            <a:endParaRPr lang="en-IN" sz="2400" b="1" dirty="0"/>
          </a:p>
        </p:txBody>
      </p:sp>
      <p:sp>
        <p:nvSpPr>
          <p:cNvPr id="3" name="Rectangle 2"/>
          <p:cNvSpPr/>
          <p:nvPr/>
        </p:nvSpPr>
        <p:spPr>
          <a:xfrm>
            <a:off x="25653" y="760041"/>
            <a:ext cx="9158798" cy="6001643"/>
          </a:xfrm>
          <a:prstGeom prst="rect">
            <a:avLst/>
          </a:prstGeom>
        </p:spPr>
        <p:txBody>
          <a:bodyPr wrap="square">
            <a:spAutoFit/>
          </a:bodyPr>
          <a:lstStyle/>
          <a:p>
            <a:pPr algn="just"/>
            <a:r>
              <a:rPr lang="en-US" sz="2400" dirty="0" smtClean="0"/>
              <a:t>In the context of UX design</a:t>
            </a:r>
            <a:r>
              <a:rPr lang="en-US" sz="2400" b="1" dirty="0" smtClean="0"/>
              <a:t>, a mental model is what the user believes about how a user experience works</a:t>
            </a:r>
            <a:r>
              <a:rPr lang="en-US" sz="2400" dirty="0" smtClean="0"/>
              <a:t>.</a:t>
            </a:r>
          </a:p>
          <a:p>
            <a:pPr algn="just"/>
            <a:r>
              <a:rPr lang="en-US" sz="2400" dirty="0" smtClean="0"/>
              <a:t>Mental models </a:t>
            </a:r>
            <a:r>
              <a:rPr lang="en-US" sz="2400" b="1" dirty="0" smtClean="0"/>
              <a:t>are built in a user’s brain and are based on what they know from past interactions with websites, mobile phones, and other interactive products.</a:t>
            </a:r>
          </a:p>
          <a:p>
            <a:pPr algn="just"/>
            <a:r>
              <a:rPr lang="en-US" sz="2400" dirty="0" smtClean="0"/>
              <a:t>UX designers </a:t>
            </a:r>
            <a:r>
              <a:rPr lang="en-US" sz="2400" b="1" dirty="0" smtClean="0"/>
              <a:t>can use mental models to develop designs that will make sense to users.</a:t>
            </a:r>
          </a:p>
          <a:p>
            <a:pPr algn="just"/>
            <a:r>
              <a:rPr lang="en-US" sz="2400" dirty="0" smtClean="0"/>
              <a:t>New usability innovations should be introduced sparingly.</a:t>
            </a:r>
          </a:p>
          <a:p>
            <a:pPr algn="just"/>
            <a:r>
              <a:rPr lang="en-US" sz="2400" dirty="0" smtClean="0"/>
              <a:t>If a </a:t>
            </a:r>
            <a:r>
              <a:rPr lang="en-US" sz="2400" b="1" dirty="0" smtClean="0"/>
              <a:t>mismatch exists between users’ mental models and a product’s UX, it will result in mistakes and user frustration</a:t>
            </a:r>
            <a:r>
              <a:rPr lang="en-US" sz="2400" dirty="0" smtClean="0"/>
              <a:t>.</a:t>
            </a:r>
          </a:p>
          <a:p>
            <a:pPr algn="just"/>
            <a:r>
              <a:rPr lang="en-US" sz="2400" dirty="0" smtClean="0"/>
              <a:t>Determine </a:t>
            </a:r>
            <a:r>
              <a:rPr lang="en-US" sz="2400" b="1" dirty="0" smtClean="0"/>
              <a:t>users’ existing mental models through user and competitor research.</a:t>
            </a:r>
          </a:p>
          <a:p>
            <a:pPr algn="just"/>
            <a:r>
              <a:rPr lang="en-US" sz="2400" dirty="0" smtClean="0"/>
              <a:t>If a mismatch exists between users’ mental models and a new UI, </a:t>
            </a:r>
            <a:r>
              <a:rPr lang="en-US" sz="2400" b="1" dirty="0" smtClean="0"/>
              <a:t>change the system to conform to users’ mental models or, if that’s not possible or desired, include instructions, tutorials, and demos to educate users about how the system works.</a:t>
            </a:r>
            <a:endParaRPr lang="en-US" sz="2400" b="1" dirty="0"/>
          </a:p>
        </p:txBody>
      </p:sp>
    </p:spTree>
    <p:extLst>
      <p:ext uri="{BB962C8B-B14F-4D97-AF65-F5344CB8AC3E}">
        <p14:creationId xmlns:p14="http://schemas.microsoft.com/office/powerpoint/2010/main" val="231677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16832"/>
            <a:ext cx="9144000" cy="2677656"/>
          </a:xfrm>
          <a:prstGeom prst="rect">
            <a:avLst/>
          </a:prstGeom>
        </p:spPr>
        <p:txBody>
          <a:bodyPr wrap="square">
            <a:spAutoFit/>
          </a:bodyPr>
          <a:lstStyle/>
          <a:p>
            <a:pPr algn="just"/>
            <a:r>
              <a:rPr lang="en-US" sz="2800" dirty="0" smtClean="0"/>
              <a:t>Mental models are </a:t>
            </a:r>
            <a:r>
              <a:rPr lang="en-US" sz="2800" b="1" dirty="0" smtClean="0"/>
              <a:t>imperfect, but useful</a:t>
            </a:r>
            <a:r>
              <a:rPr lang="en-US" sz="2800" dirty="0" smtClean="0"/>
              <a:t>. There is no single mental model from physics or engineering, for example, </a:t>
            </a:r>
            <a:r>
              <a:rPr lang="en-US" sz="2800" b="1" dirty="0" smtClean="0"/>
              <a:t>that provides a flawless explanation of the entire universe, but the best mental models from those disciplines have allowed us to build bridges and roads, develop new technologies, and even travel to outer space.</a:t>
            </a:r>
            <a:endParaRPr lang="en-IN" sz="2800" b="1" dirty="0"/>
          </a:p>
        </p:txBody>
      </p:sp>
    </p:spTree>
    <p:extLst>
      <p:ext uri="{BB962C8B-B14F-4D97-AF65-F5344CB8AC3E}">
        <p14:creationId xmlns:p14="http://schemas.microsoft.com/office/powerpoint/2010/main" val="271430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677656"/>
          </a:xfrm>
          <a:prstGeom prst="rect">
            <a:avLst/>
          </a:prstGeom>
        </p:spPr>
        <p:txBody>
          <a:bodyPr wrap="square">
            <a:spAutoFit/>
          </a:bodyPr>
          <a:lstStyle/>
          <a:p>
            <a:pPr algn="just"/>
            <a:r>
              <a:rPr lang="en-US" sz="2800" dirty="0" smtClean="0"/>
              <a:t>The best </a:t>
            </a:r>
            <a:r>
              <a:rPr lang="en-US" sz="2800" b="1" dirty="0" smtClean="0"/>
              <a:t>mental models are the ideas with the most utility</a:t>
            </a:r>
            <a:r>
              <a:rPr lang="en-US" sz="2800" dirty="0" smtClean="0"/>
              <a:t>. They </a:t>
            </a:r>
            <a:r>
              <a:rPr lang="en-US" sz="2800" b="1" dirty="0" smtClean="0"/>
              <a:t>are broadly useful in daily life</a:t>
            </a:r>
            <a:r>
              <a:rPr lang="en-US" sz="2800" dirty="0" smtClean="0"/>
              <a:t>. Understanding these </a:t>
            </a:r>
            <a:r>
              <a:rPr lang="en-US" sz="2800" b="1" dirty="0" smtClean="0"/>
              <a:t>concepts will help you make wiser choices and take better actions</a:t>
            </a:r>
            <a:r>
              <a:rPr lang="en-US" sz="2800" dirty="0" smtClean="0"/>
              <a:t>. This is why </a:t>
            </a:r>
            <a:r>
              <a:rPr lang="en-US" sz="2800" b="1" dirty="0" smtClean="0"/>
              <a:t>developing a broad base of mental models is critical for anyone interested in thinking clearly, rationally, and effectively.</a:t>
            </a:r>
            <a:endParaRPr lang="en-IN" sz="2800" b="1" dirty="0"/>
          </a:p>
        </p:txBody>
      </p:sp>
    </p:spTree>
    <p:extLst>
      <p:ext uri="{BB962C8B-B14F-4D97-AF65-F5344CB8AC3E}">
        <p14:creationId xmlns:p14="http://schemas.microsoft.com/office/powerpoint/2010/main" val="95976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pPr algn="just"/>
            <a:r>
              <a:rPr lang="en-US" sz="2800" dirty="0" smtClean="0"/>
              <a:t>They are the </a:t>
            </a:r>
            <a:r>
              <a:rPr lang="en-US" sz="2800" b="1" dirty="0" smtClean="0"/>
              <a:t>beliefs that a user holds about any given system or interaction</a:t>
            </a:r>
            <a:r>
              <a:rPr lang="en-US" sz="2800" dirty="0" smtClean="0"/>
              <a:t>. In most instances, </a:t>
            </a:r>
            <a:r>
              <a:rPr lang="en-US" sz="2800" b="1" dirty="0" smtClean="0"/>
              <a:t>the belief will – to a certain extent – resemble the real-life model</a:t>
            </a:r>
            <a:r>
              <a:rPr lang="en-US" sz="2800" dirty="0" smtClean="0"/>
              <a:t>. This is important </a:t>
            </a:r>
            <a:r>
              <a:rPr lang="en-US" sz="2800" b="1" dirty="0" smtClean="0"/>
              <a:t>because users will plan and predict future actions within a system based on their mental models.</a:t>
            </a:r>
            <a:endParaRPr lang="en-IN" sz="2800" b="1" dirty="0"/>
          </a:p>
        </p:txBody>
      </p:sp>
    </p:spTree>
    <p:extLst>
      <p:ext uri="{BB962C8B-B14F-4D97-AF65-F5344CB8AC3E}">
        <p14:creationId xmlns:p14="http://schemas.microsoft.com/office/powerpoint/2010/main" val="208668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6339"/>
            <a:ext cx="9144000" cy="3108543"/>
          </a:xfrm>
          <a:prstGeom prst="rect">
            <a:avLst/>
          </a:prstGeom>
        </p:spPr>
        <p:txBody>
          <a:bodyPr wrap="square">
            <a:spAutoFit/>
          </a:bodyPr>
          <a:lstStyle/>
          <a:p>
            <a:pPr algn="just"/>
            <a:r>
              <a:rPr lang="en-US" sz="2800" dirty="0" smtClean="0"/>
              <a:t>Mental models play an important role in Human-Computer Interaction (HCI) and interaction design. They </a:t>
            </a:r>
            <a:r>
              <a:rPr lang="en-US" sz="2800" b="1" dirty="0" smtClean="0"/>
              <a:t>relate to the way that a user perceives the world around them and are based in belief as opposed to being a factual concept</a:t>
            </a:r>
            <a:r>
              <a:rPr lang="en-US" sz="2800" dirty="0" smtClean="0"/>
              <a:t>. However, </a:t>
            </a:r>
            <a:r>
              <a:rPr lang="en-US" sz="2800" b="1" dirty="0" smtClean="0"/>
              <a:t>if you can understand your users' mental models, you can simulate these models within your designs to make them more usable and intuitive</a:t>
            </a:r>
            <a:r>
              <a:rPr lang="en-US" sz="2800" dirty="0" smtClean="0"/>
              <a:t>.</a:t>
            </a:r>
            <a:endParaRPr lang="en-IN" sz="2800" dirty="0"/>
          </a:p>
        </p:txBody>
      </p:sp>
    </p:spTree>
    <p:extLst>
      <p:ext uri="{BB962C8B-B14F-4D97-AF65-F5344CB8AC3E}">
        <p14:creationId xmlns:p14="http://schemas.microsoft.com/office/powerpoint/2010/main" val="257634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8880"/>
            <a:ext cx="9144000" cy="1815882"/>
          </a:xfrm>
          <a:prstGeom prst="rect">
            <a:avLst/>
          </a:prstGeom>
        </p:spPr>
        <p:txBody>
          <a:bodyPr wrap="square">
            <a:spAutoFit/>
          </a:bodyPr>
          <a:lstStyle/>
          <a:p>
            <a:pPr algn="just"/>
            <a:r>
              <a:rPr lang="en-US" sz="2800" dirty="0" smtClean="0"/>
              <a:t>Designers </a:t>
            </a:r>
            <a:r>
              <a:rPr lang="en-US" sz="2800" b="1" dirty="0" smtClean="0"/>
              <a:t>can tap into users mental models so that their products communicate their function through their form</a:t>
            </a:r>
            <a:r>
              <a:rPr lang="en-US" sz="2800" dirty="0" smtClean="0"/>
              <a:t>. However, </a:t>
            </a:r>
            <a:r>
              <a:rPr lang="en-US" sz="2800" b="1" dirty="0" smtClean="0"/>
              <a:t>they can only do this successfully if they truly understand their users' mental models</a:t>
            </a:r>
            <a:r>
              <a:rPr lang="en-US" sz="2800" dirty="0" smtClean="0"/>
              <a:t>.</a:t>
            </a:r>
            <a:endParaRPr lang="en-IN" sz="2800" dirty="0"/>
          </a:p>
        </p:txBody>
      </p:sp>
    </p:spTree>
    <p:extLst>
      <p:ext uri="{BB962C8B-B14F-4D97-AF65-F5344CB8AC3E}">
        <p14:creationId xmlns:p14="http://schemas.microsoft.com/office/powerpoint/2010/main" val="285760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9144000" cy="2677656"/>
          </a:xfrm>
          <a:prstGeom prst="rect">
            <a:avLst/>
          </a:prstGeom>
        </p:spPr>
        <p:txBody>
          <a:bodyPr wrap="square">
            <a:spAutoFit/>
          </a:bodyPr>
          <a:lstStyle/>
          <a:p>
            <a:pPr algn="just"/>
            <a:r>
              <a:rPr lang="en-US" sz="2800" dirty="0" smtClean="0"/>
              <a:t>It is an </a:t>
            </a:r>
            <a:r>
              <a:rPr lang="en-US" sz="2800" b="1" dirty="0" smtClean="0"/>
              <a:t>all too common failing of designs for designers to base their ideas on their own mental models</a:t>
            </a:r>
            <a:r>
              <a:rPr lang="en-US" sz="2800" dirty="0" smtClean="0"/>
              <a:t>; their models are often </a:t>
            </a:r>
            <a:r>
              <a:rPr lang="en-US" sz="2800" b="1" dirty="0" smtClean="0"/>
              <a:t>too complete and detailed to bear any relationship with a user’s model</a:t>
            </a:r>
            <a:r>
              <a:rPr lang="en-US" sz="2800" dirty="0" smtClean="0"/>
              <a:t>. This </a:t>
            </a:r>
            <a:r>
              <a:rPr lang="en-US" sz="2800" b="1" dirty="0" smtClean="0"/>
              <a:t>in turn leads to failure in UI where the user does not find their mental model and is left confused and frustrated.</a:t>
            </a:r>
            <a:endParaRPr lang="en-IN" sz="2800" b="1" dirty="0"/>
          </a:p>
        </p:txBody>
      </p:sp>
    </p:spTree>
    <p:extLst>
      <p:ext uri="{BB962C8B-B14F-4D97-AF65-F5344CB8AC3E}">
        <p14:creationId xmlns:p14="http://schemas.microsoft.com/office/powerpoint/2010/main" val="102321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1815882"/>
          </a:xfrm>
          <a:prstGeom prst="rect">
            <a:avLst/>
          </a:prstGeom>
        </p:spPr>
        <p:txBody>
          <a:bodyPr wrap="square">
            <a:spAutoFit/>
          </a:bodyPr>
          <a:lstStyle/>
          <a:p>
            <a:pPr algn="just"/>
            <a:r>
              <a:rPr lang="en-US" sz="2800" dirty="0" smtClean="0"/>
              <a:t>It is worth noting that </a:t>
            </a:r>
            <a:r>
              <a:rPr lang="en-US" sz="2800" b="1" dirty="0" smtClean="0"/>
              <a:t>a mental model is not a static creation</a:t>
            </a:r>
            <a:r>
              <a:rPr lang="en-US" sz="2800" dirty="0" smtClean="0"/>
              <a:t>. It </a:t>
            </a:r>
            <a:r>
              <a:rPr lang="en-US" sz="2800" b="1" dirty="0" smtClean="0"/>
              <a:t>is capable of evolution and may change based on using other products, from interacting with other users or taking on board learning from other sources.</a:t>
            </a:r>
            <a:endParaRPr lang="en-IN" sz="2800" b="1" dirty="0"/>
          </a:p>
        </p:txBody>
      </p:sp>
    </p:spTree>
    <p:extLst>
      <p:ext uri="{BB962C8B-B14F-4D97-AF65-F5344CB8AC3E}">
        <p14:creationId xmlns:p14="http://schemas.microsoft.com/office/powerpoint/2010/main" val="149065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60CDFFFE76B4D9208F97F1AC1E9D2" ma:contentTypeVersion="2" ma:contentTypeDescription="Create a new document." ma:contentTypeScope="" ma:versionID="779bb4311d2a1b1cb0752a58b8b82669">
  <xsd:schema xmlns:xsd="http://www.w3.org/2001/XMLSchema" xmlns:xs="http://www.w3.org/2001/XMLSchema" xmlns:p="http://schemas.microsoft.com/office/2006/metadata/properties" xmlns:ns2="b13177b1-98da-4f50-a823-746fad7916a3" targetNamespace="http://schemas.microsoft.com/office/2006/metadata/properties" ma:root="true" ma:fieldsID="e513ef9ca5cd819529e331ed875f24a3" ns2:_="">
    <xsd:import namespace="b13177b1-98da-4f50-a823-746fad7916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177b1-98da-4f50-a823-746fad79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F08DED-EC5D-425A-B1D2-7EA2D1C25855}"/>
</file>

<file path=customXml/itemProps2.xml><?xml version="1.0" encoding="utf-8"?>
<ds:datastoreItem xmlns:ds="http://schemas.openxmlformats.org/officeDocument/2006/customXml" ds:itemID="{DCA7ADAD-8FFC-4A8D-9F15-2DA76389C9C4}"/>
</file>

<file path=customXml/itemProps3.xml><?xml version="1.0" encoding="utf-8"?>
<ds:datastoreItem xmlns:ds="http://schemas.openxmlformats.org/officeDocument/2006/customXml" ds:itemID="{E0C9A856-8152-40A0-8994-87735F312929}"/>
</file>

<file path=docProps/app.xml><?xml version="1.0" encoding="utf-8"?>
<Properties xmlns="http://schemas.openxmlformats.org/officeDocument/2006/extended-properties" xmlns:vt="http://schemas.openxmlformats.org/officeDocument/2006/docPropsVTypes">
  <TotalTime>43</TotalTime>
  <Words>1704</Words>
  <Application>Microsoft Office PowerPoint</Application>
  <PresentationFormat>On-screen Show (4:3)</PresentationFormat>
  <Paragraphs>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2022-08-22T13:02:24Z</dcterms:created>
  <dcterms:modified xsi:type="dcterms:W3CDTF">2022-08-22T13:46:11Z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ies>
</file>