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3"/>
  </p:notesMasterIdLst>
  <p:sldIdLst>
    <p:sldId id="256" r:id="rId2"/>
    <p:sldId id="336" r:id="rId3"/>
    <p:sldId id="337" r:id="rId4"/>
    <p:sldId id="339" r:id="rId5"/>
    <p:sldId id="341" r:id="rId6"/>
    <p:sldId id="342" r:id="rId7"/>
    <p:sldId id="343" r:id="rId8"/>
    <p:sldId id="344" r:id="rId9"/>
    <p:sldId id="345" r:id="rId10"/>
    <p:sldId id="346" r:id="rId11"/>
    <p:sldId id="347" r:id="rId12"/>
    <p:sldId id="348" r:id="rId13"/>
    <p:sldId id="349" r:id="rId14"/>
    <p:sldId id="350" r:id="rId15"/>
    <p:sldId id="577" r:id="rId16"/>
    <p:sldId id="353" r:id="rId17"/>
    <p:sldId id="354" r:id="rId18"/>
    <p:sldId id="355" r:id="rId19"/>
    <p:sldId id="356" r:id="rId20"/>
    <p:sldId id="357" r:id="rId21"/>
    <p:sldId id="359" r:id="rId22"/>
    <p:sldId id="360" r:id="rId23"/>
    <p:sldId id="361" r:id="rId24"/>
    <p:sldId id="362" r:id="rId25"/>
    <p:sldId id="363" r:id="rId26"/>
    <p:sldId id="364" r:id="rId27"/>
    <p:sldId id="365" r:id="rId28"/>
    <p:sldId id="578" r:id="rId29"/>
    <p:sldId id="579" r:id="rId30"/>
    <p:sldId id="371" r:id="rId31"/>
    <p:sldId id="372" r:id="rId32"/>
    <p:sldId id="373" r:id="rId33"/>
    <p:sldId id="367" r:id="rId34"/>
    <p:sldId id="369" r:id="rId35"/>
    <p:sldId id="370" r:id="rId36"/>
    <p:sldId id="374" r:id="rId37"/>
    <p:sldId id="504" r:id="rId38"/>
    <p:sldId id="523" r:id="rId39"/>
    <p:sldId id="524" r:id="rId40"/>
    <p:sldId id="525" r:id="rId41"/>
    <p:sldId id="526" r:id="rId42"/>
    <p:sldId id="527" r:id="rId43"/>
    <p:sldId id="531" r:id="rId44"/>
    <p:sldId id="532" r:id="rId45"/>
    <p:sldId id="533" r:id="rId46"/>
    <p:sldId id="534" r:id="rId47"/>
    <p:sldId id="535" r:id="rId48"/>
    <p:sldId id="536" r:id="rId49"/>
    <p:sldId id="537" r:id="rId50"/>
    <p:sldId id="538" r:id="rId51"/>
    <p:sldId id="539" r:id="rId52"/>
    <p:sldId id="540"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80" r:id="rId66"/>
    <p:sldId id="442" r:id="rId67"/>
    <p:sldId id="441" r:id="rId68"/>
    <p:sldId id="447" r:id="rId69"/>
    <p:sldId id="446" r:id="rId70"/>
    <p:sldId id="518" r:id="rId71"/>
    <p:sldId id="519" r:id="rId72"/>
    <p:sldId id="521" r:id="rId73"/>
    <p:sldId id="559" r:id="rId74"/>
    <p:sldId id="560" r:id="rId75"/>
    <p:sldId id="561" r:id="rId76"/>
    <p:sldId id="562" r:id="rId77"/>
    <p:sldId id="563" r:id="rId78"/>
    <p:sldId id="564" r:id="rId79"/>
    <p:sldId id="565" r:id="rId80"/>
    <p:sldId id="566" r:id="rId81"/>
    <p:sldId id="567" r:id="rId82"/>
    <p:sldId id="568" r:id="rId83"/>
    <p:sldId id="569" r:id="rId84"/>
    <p:sldId id="542" r:id="rId85"/>
    <p:sldId id="543" r:id="rId86"/>
    <p:sldId id="544" r:id="rId87"/>
    <p:sldId id="545" r:id="rId88"/>
    <p:sldId id="546" r:id="rId89"/>
    <p:sldId id="547" r:id="rId90"/>
    <p:sldId id="553" r:id="rId91"/>
    <p:sldId id="557"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p:cViewPr varScale="1">
        <p:scale>
          <a:sx n="58" d="100"/>
          <a:sy n="58" d="100"/>
        </p:scale>
        <p:origin x="151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F1A03-917E-4373-9C97-021020CF5980}" type="datetimeFigureOut">
              <a:rPr lang="en-US" smtClean="0"/>
              <a:pPr/>
              <a:t>9/30/2022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24910-7E35-44B8-96F0-A551E0BEC043}" type="slidenum">
              <a:rPr lang="en-US" smtClean="0"/>
              <a:pPr/>
              <a:t>‹#›</a:t>
            </a:fld>
            <a:endParaRPr lang="en-US"/>
          </a:p>
        </p:txBody>
      </p:sp>
    </p:spTree>
    <p:extLst>
      <p:ext uri="{BB962C8B-B14F-4D97-AF65-F5344CB8AC3E}">
        <p14:creationId xmlns:p14="http://schemas.microsoft.com/office/powerpoint/2010/main" val="338246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4910-7E35-44B8-96F0-A551E0BEC043}" type="slidenum">
              <a:rPr lang="en-US" smtClean="0"/>
              <a:pPr/>
              <a:t>1</a:t>
            </a:fld>
            <a:endParaRPr lang="en-US"/>
          </a:p>
        </p:txBody>
      </p:sp>
    </p:spTree>
    <p:extLst>
      <p:ext uri="{BB962C8B-B14F-4D97-AF65-F5344CB8AC3E}">
        <p14:creationId xmlns:p14="http://schemas.microsoft.com/office/powerpoint/2010/main" val="414144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59DABEB-B38F-4DA5-803E-42CC86877E0F}" type="datetime1">
              <a:rPr lang="en-US" smtClean="0"/>
              <a:t>9/30/2022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a:t>Global Brand Marketing Strategies</a:t>
            </a:r>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A9E1A5-3B46-4FA7-B206-1AE54C6D3817}"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2DE7A3-DF3E-472B-B16C-991EFF6BC70E}"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5E7273A-CB5E-4A15-B0D3-18519027299E}"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236A202-2E24-4914-AA5E-017843A67A9D}" type="datetime1">
              <a:rPr lang="en-US" smtClean="0"/>
              <a:t>9/30/2022</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a:t>Global Brand Marketing Strategies</a:t>
            </a:r>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691856E-DF68-4DDA-B784-9654FBC0E411}"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D3B0C29-16DF-4A84-B782-DE28FA4D62A9}" type="datetime1">
              <a:rPr lang="en-US" smtClean="0"/>
              <a:t>9/30/2022</a:t>
            </a:fld>
            <a:endParaRPr lang="en-US"/>
          </a:p>
        </p:txBody>
      </p:sp>
      <p:sp>
        <p:nvSpPr>
          <p:cNvPr id="8" name="Footer Placeholder 7"/>
          <p:cNvSpPr>
            <a:spLocks noGrp="1"/>
          </p:cNvSpPr>
          <p:nvPr>
            <p:ph type="ftr" sz="quarter" idx="11"/>
          </p:nvPr>
        </p:nvSpPr>
        <p:spPr/>
        <p:txBody>
          <a:bodyPr/>
          <a:lstStyle/>
          <a:p>
            <a:r>
              <a:rPr lang="en-US"/>
              <a:t>Global Brand Marketing Strategies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9381263-7230-4C5E-8B7C-6488DA9EC794}" type="datetime1">
              <a:rPr lang="en-US" smtClean="0"/>
              <a:t>9/30/2022</a:t>
            </a:fld>
            <a:endParaRPr lang="en-US"/>
          </a:p>
        </p:txBody>
      </p:sp>
      <p:sp>
        <p:nvSpPr>
          <p:cNvPr id="4" name="Footer Placeholder 3"/>
          <p:cNvSpPr>
            <a:spLocks noGrp="1"/>
          </p:cNvSpPr>
          <p:nvPr>
            <p:ph type="ftr" sz="quarter" idx="11"/>
          </p:nvPr>
        </p:nvSpPr>
        <p:spPr/>
        <p:txBody>
          <a:bodyPr/>
          <a:lstStyle/>
          <a:p>
            <a:r>
              <a:rPr lang="en-US"/>
              <a:t>Global Brand Marketing Strategies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385AD-31C3-4BCA-A093-F9ECEEE01AE2}" type="datetime1">
              <a:rPr lang="en-US" smtClean="0"/>
              <a:t>9/30/2022</a:t>
            </a:fld>
            <a:endParaRPr lang="en-US"/>
          </a:p>
        </p:txBody>
      </p:sp>
      <p:sp>
        <p:nvSpPr>
          <p:cNvPr id="3" name="Footer Placeholder 2"/>
          <p:cNvSpPr>
            <a:spLocks noGrp="1"/>
          </p:cNvSpPr>
          <p:nvPr>
            <p:ph type="ftr" sz="quarter" idx="11"/>
          </p:nvPr>
        </p:nvSpPr>
        <p:spPr/>
        <p:txBody>
          <a:bodyPr/>
          <a:lstStyle/>
          <a:p>
            <a:r>
              <a:rPr lang="en-US"/>
              <a:t>Global Brand Marketing Strategies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395279A-8BB4-4AC2-A52B-C2453F03137B}"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6BE3009-6FDD-4691-8665-381391920648}"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59FB8E6-4BA3-437B-B7F0-0D244E8CA23F}" type="datetime1">
              <a:rPr lang="en-US" smtClean="0"/>
              <a:t>9/30/2022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t>Global Brand Marketing Strategies</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 Id="rId9" Type="http://schemas.openxmlformats.org/officeDocument/2006/relationships/image" Target="../media/image3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gillette.com/en-us/about/our-story"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hyperlink" Target="https://www.inc.com/video/how-michael-dubin-built-a-brand-identity-out-of-a-commodity.html"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a:t>Global Brand Marketing Strategies –CAT II topics</a:t>
            </a:r>
          </a:p>
        </p:txBody>
      </p:sp>
      <p:sp>
        <p:nvSpPr>
          <p:cNvPr id="3" name="Subtitle 2"/>
          <p:cNvSpPr>
            <a:spLocks noGrp="1"/>
          </p:cNvSpPr>
          <p:nvPr>
            <p:ph type="subTitle" idx="1"/>
          </p:nvPr>
        </p:nvSpPr>
        <p:spPr>
          <a:xfrm>
            <a:off x="228600" y="4953000"/>
            <a:ext cx="8001000" cy="1066800"/>
          </a:xfrm>
        </p:spPr>
        <p:txBody>
          <a:bodyPr>
            <a:normAutofit/>
          </a:bodyPr>
          <a:lstStyle/>
          <a:p>
            <a:endParaRPr lang="en-US" dirty="0"/>
          </a:p>
          <a:p>
            <a:r>
              <a:rPr lang="en-US" sz="2300" b="1" dirty="0"/>
              <a:t>	</a:t>
            </a:r>
            <a:endParaRPr lang="en-US" sz="1300" dirty="0"/>
          </a:p>
        </p:txBody>
      </p:sp>
      <p:sp>
        <p:nvSpPr>
          <p:cNvPr id="5" name="Footer Placeholder 4"/>
          <p:cNvSpPr>
            <a:spLocks noGrp="1"/>
          </p:cNvSpPr>
          <p:nvPr>
            <p:ph type="ftr" sz="quarter" idx="11"/>
          </p:nvPr>
        </p:nvSpPr>
        <p:spPr>
          <a:xfrm>
            <a:off x="0" y="6355080"/>
            <a:ext cx="8077200" cy="365760"/>
          </a:xfrm>
        </p:spPr>
        <p:txBody>
          <a:bodyPr/>
          <a:lstStyle/>
          <a:p>
            <a:r>
              <a:rPr lang="en-US" b="1"/>
              <a:t>Global Brand Marketing Strategies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Date Placeholder 5"/>
          <p:cNvSpPr>
            <a:spLocks noGrp="1"/>
          </p:cNvSpPr>
          <p:nvPr>
            <p:ph type="dt" sz="half" idx="10"/>
          </p:nvPr>
        </p:nvSpPr>
        <p:spPr/>
        <p:txBody>
          <a:bodyPr/>
          <a:lstStyle/>
          <a:p>
            <a:fld id="{E7369A95-8566-48C1-9713-1BEAB742931D}" type="datetime1">
              <a:rPr lang="en-US" smtClean="0"/>
              <a:t>9/30/2022</a:t>
            </a:fld>
            <a:fld id="{D3BC093B-5031-4DCE-BB95-D9814B66DB06}" type="slidenum">
              <a:rPr lang="en-US" smtClean="0"/>
              <a:t>1</a:t>
            </a:fld>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1026" name="Picture 2" descr="C:\Users\Administrator\Desktop\brand-equity-pyramid_lg.gif"/>
          <p:cNvPicPr>
            <a:picLocks noGrp="1" noChangeAspect="1" noChangeArrowheads="1"/>
          </p:cNvPicPr>
          <p:nvPr>
            <p:ph idx="1"/>
          </p:nvPr>
        </p:nvPicPr>
        <p:blipFill>
          <a:blip r:embed="rId2" cstate="print"/>
          <a:srcRect/>
          <a:stretch>
            <a:fillRect/>
          </a:stretch>
        </p:blipFill>
        <p:spPr bwMode="auto">
          <a:xfrm>
            <a:off x="1702862" y="1600200"/>
            <a:ext cx="5738275" cy="4525963"/>
          </a:xfrm>
          <a:prstGeom prst="rect">
            <a:avLst/>
          </a:prstGeom>
          <a:noFill/>
        </p:spPr>
      </p:pic>
      <p:sp>
        <p:nvSpPr>
          <p:cNvPr id="4" name="Date Placeholder 3"/>
          <p:cNvSpPr>
            <a:spLocks noGrp="1"/>
          </p:cNvSpPr>
          <p:nvPr>
            <p:ph type="dt" sz="half" idx="10"/>
          </p:nvPr>
        </p:nvSpPr>
        <p:spPr/>
        <p:txBody>
          <a:bodyPr/>
          <a:lstStyle/>
          <a:p>
            <a:fld id="{30338551-1C44-4DBF-8D3E-516FC9EB817F}"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92622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endParaRPr lang="en-IN" dirty="0"/>
          </a:p>
        </p:txBody>
      </p:sp>
      <p:sp>
        <p:nvSpPr>
          <p:cNvPr id="4" name="Content Placeholder 3"/>
          <p:cNvSpPr>
            <a:spLocks noGrp="1"/>
          </p:cNvSpPr>
          <p:nvPr>
            <p:ph idx="1"/>
          </p:nvPr>
        </p:nvSpPr>
        <p:spPr/>
        <p:txBody>
          <a:bodyPr/>
          <a:lstStyle/>
          <a:p>
            <a:endParaRPr lang="en-IN" dirty="0"/>
          </a:p>
          <a:p>
            <a:endParaRPr lang="en-IN" dirty="0"/>
          </a:p>
        </p:txBody>
      </p:sp>
      <p:pic>
        <p:nvPicPr>
          <p:cNvPr id="3" name="Picture 2" descr="C:\Users\saju\Documents\Lenovo\Downloads\mobile\Desktop\brand\brand_pyramid_CBBE2.jpg"/>
          <p:cNvPicPr>
            <a:picLocks noChangeAspect="1" noChangeArrowheads="1"/>
          </p:cNvPicPr>
          <p:nvPr/>
        </p:nvPicPr>
        <p:blipFill>
          <a:blip r:embed="rId2" cstate="print"/>
          <a:srcRect/>
          <a:stretch>
            <a:fillRect/>
          </a:stretch>
        </p:blipFill>
        <p:spPr bwMode="auto">
          <a:xfrm>
            <a:off x="762000" y="448145"/>
            <a:ext cx="8077200" cy="5963539"/>
          </a:xfrm>
          <a:prstGeom prst="rect">
            <a:avLst/>
          </a:prstGeom>
          <a:noFill/>
        </p:spPr>
      </p:pic>
      <p:sp>
        <p:nvSpPr>
          <p:cNvPr id="5" name="Date Placeholder 4"/>
          <p:cNvSpPr>
            <a:spLocks noGrp="1"/>
          </p:cNvSpPr>
          <p:nvPr>
            <p:ph type="dt" sz="half" idx="10"/>
          </p:nvPr>
        </p:nvSpPr>
        <p:spPr/>
        <p:txBody>
          <a:bodyPr/>
          <a:lstStyle/>
          <a:p>
            <a:fld id="{C046D2B8-098D-47E7-9829-4C8A65488296}"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525291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Six Brand Building Blocks</a:t>
            </a:r>
          </a:p>
        </p:txBody>
      </p:sp>
      <p:sp>
        <p:nvSpPr>
          <p:cNvPr id="3" name="Content Placeholder 2"/>
          <p:cNvSpPr>
            <a:spLocks noGrp="1"/>
          </p:cNvSpPr>
          <p:nvPr>
            <p:ph idx="1"/>
          </p:nvPr>
        </p:nvSpPr>
        <p:spPr/>
        <p:txBody>
          <a:bodyPr/>
          <a:lstStyle/>
          <a:p>
            <a:r>
              <a:rPr lang="en-IN" dirty="0"/>
              <a:t>Brand Salience</a:t>
            </a:r>
          </a:p>
          <a:p>
            <a:r>
              <a:rPr lang="en-IN" dirty="0"/>
              <a:t>Performance</a:t>
            </a:r>
          </a:p>
          <a:p>
            <a:r>
              <a:rPr lang="en-IN" dirty="0"/>
              <a:t>Imagery</a:t>
            </a:r>
          </a:p>
          <a:p>
            <a:r>
              <a:rPr lang="en-IN" dirty="0"/>
              <a:t>Brand Judgements</a:t>
            </a:r>
          </a:p>
          <a:p>
            <a:r>
              <a:rPr lang="en-IN" dirty="0"/>
              <a:t>Brand Feelings </a:t>
            </a:r>
          </a:p>
          <a:p>
            <a:r>
              <a:rPr lang="en-IN" dirty="0"/>
              <a:t>Resonance</a:t>
            </a:r>
          </a:p>
        </p:txBody>
      </p:sp>
      <p:sp>
        <p:nvSpPr>
          <p:cNvPr id="4" name="Date Placeholder 3"/>
          <p:cNvSpPr>
            <a:spLocks noGrp="1"/>
          </p:cNvSpPr>
          <p:nvPr>
            <p:ph type="dt" sz="half" idx="10"/>
          </p:nvPr>
        </p:nvSpPr>
        <p:spPr/>
        <p:txBody>
          <a:bodyPr/>
          <a:lstStyle/>
          <a:p>
            <a:fld id="{2DC58297-4839-4B14-8521-C630E4982C28}"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753666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normAutofit/>
          </a:bodyPr>
          <a:lstStyle/>
          <a:p>
            <a:pPr>
              <a:buNone/>
            </a:pPr>
            <a:r>
              <a:rPr lang="en-US" sz="2400" i="1" dirty="0">
                <a:solidFill>
                  <a:schemeClr val="accent1"/>
                </a:solidFill>
              </a:rPr>
              <a:t>	Salience</a:t>
            </a:r>
          </a:p>
          <a:p>
            <a:r>
              <a:rPr lang="en-US" sz="2400" dirty="0"/>
              <a:t>To what extend brand is </a:t>
            </a:r>
            <a:r>
              <a:rPr lang="en-US" sz="2400" dirty="0" err="1"/>
              <a:t>ToM</a:t>
            </a:r>
            <a:r>
              <a:rPr lang="en-US" sz="2400" dirty="0"/>
              <a:t> and easily recalled or recognized?</a:t>
            </a:r>
          </a:p>
          <a:p>
            <a:r>
              <a:rPr lang="en-US" sz="2400" dirty="0"/>
              <a:t>Depth of awareness: How likely brand element comes to mind? The ease with which it does?</a:t>
            </a:r>
          </a:p>
          <a:p>
            <a:r>
              <a:rPr lang="en-US" sz="2400" dirty="0"/>
              <a:t>Breadth of awareness:</a:t>
            </a:r>
          </a:p>
          <a:p>
            <a:pPr lvl="1"/>
            <a:r>
              <a:rPr lang="en-US" sz="2000" dirty="0"/>
              <a:t>Range of purchase and usage situations </a:t>
            </a:r>
          </a:p>
          <a:p>
            <a:r>
              <a:rPr lang="en-US" sz="2400" dirty="0"/>
              <a:t>Product category structure</a:t>
            </a:r>
          </a:p>
          <a:p>
            <a:endParaRPr lang="en-US" sz="2400" dirty="0"/>
          </a:p>
          <a:p>
            <a:r>
              <a:rPr lang="en-US" sz="2400" dirty="0"/>
              <a:t>A highly salient brand has associations  formed from the consumer’s own experience  or thru ads or w-o-m</a:t>
            </a:r>
          </a:p>
          <a:p>
            <a:endParaRPr lang="en-US" dirty="0"/>
          </a:p>
        </p:txBody>
      </p:sp>
      <p:sp>
        <p:nvSpPr>
          <p:cNvPr id="4" name="Date Placeholder 3"/>
          <p:cNvSpPr>
            <a:spLocks noGrp="1"/>
          </p:cNvSpPr>
          <p:nvPr>
            <p:ph type="dt" sz="half" idx="10"/>
          </p:nvPr>
        </p:nvSpPr>
        <p:spPr/>
        <p:txBody>
          <a:bodyPr/>
          <a:lstStyle/>
          <a:p>
            <a:fld id="{2D02C620-8820-491D-9CEE-5761B4E23DEE}"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7228421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4" name="Date Placeholder 3"/>
          <p:cNvSpPr>
            <a:spLocks noGrp="1"/>
          </p:cNvSpPr>
          <p:nvPr>
            <p:ph type="dt" sz="half" idx="10"/>
          </p:nvPr>
        </p:nvSpPr>
        <p:spPr/>
        <p:txBody>
          <a:bodyPr/>
          <a:lstStyle/>
          <a:p>
            <a:fld id="{9DAB7FD0-71DB-4664-B024-3D6AE479E4BB}"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Picture 2" descr="C:\Users\Administrator\Desktop\case-study-on-branding-cosmetics-industry-20-638.jpg"/>
          <p:cNvPicPr>
            <a:picLocks noGrp="1" noChangeAspect="1" noChangeArrowheads="1"/>
          </p:cNvPicPr>
          <p:nvPr>
            <p:ph idx="1"/>
          </p:nvPr>
        </p:nvPicPr>
        <p:blipFill>
          <a:blip r:embed="rId2" cstate="print"/>
          <a:srcRect/>
          <a:stretch>
            <a:fillRect/>
          </a:stretch>
        </p:blipFill>
        <p:spPr bwMode="auto">
          <a:xfrm>
            <a:off x="1533525" y="-228600"/>
            <a:ext cx="6076950" cy="6705600"/>
          </a:xfrm>
          <a:prstGeom prst="rect">
            <a:avLst/>
          </a:prstGeom>
          <a:noFill/>
        </p:spPr>
      </p:pic>
    </p:spTree>
    <p:extLst>
      <p:ext uri="{BB962C8B-B14F-4D97-AF65-F5344CB8AC3E}">
        <p14:creationId xmlns:p14="http://schemas.microsoft.com/office/powerpoint/2010/main" val="31156317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F224-55B0-3A6C-FA06-8C9952E6BE5D}"/>
              </a:ext>
            </a:extLst>
          </p:cNvPr>
          <p:cNvSpPr>
            <a:spLocks noGrp="1"/>
          </p:cNvSpPr>
          <p:nvPr>
            <p:ph type="title"/>
          </p:nvPr>
        </p:nvSpPr>
        <p:spPr/>
        <p:txBody>
          <a:bodyPr>
            <a:normAutofit fontScale="90000"/>
          </a:bodyPr>
          <a:lstStyle/>
          <a:p>
            <a:br>
              <a:rPr lang="en-IN" dirty="0"/>
            </a:br>
            <a:endParaRPr lang="en-IN" dirty="0"/>
          </a:p>
        </p:txBody>
      </p:sp>
      <p:sp>
        <p:nvSpPr>
          <p:cNvPr id="3" name="Date Placeholder 2">
            <a:extLst>
              <a:ext uri="{FF2B5EF4-FFF2-40B4-BE49-F238E27FC236}">
                <a16:creationId xmlns:a16="http://schemas.microsoft.com/office/drawing/2014/main" id="{BCBD19F0-1223-570C-6FD2-0951B1F74E86}"/>
              </a:ext>
            </a:extLst>
          </p:cNvPr>
          <p:cNvSpPr>
            <a:spLocks noGrp="1"/>
          </p:cNvSpPr>
          <p:nvPr>
            <p:ph type="dt" sz="half" idx="10"/>
          </p:nvPr>
        </p:nvSpPr>
        <p:spPr/>
        <p:txBody>
          <a:bodyPr/>
          <a:lstStyle/>
          <a:p>
            <a:fld id="{C5E7273A-CB5E-4A15-B0D3-18519027299E}" type="datetime1">
              <a:rPr lang="en-US" smtClean="0"/>
              <a:t>9/30/2022</a:t>
            </a:fld>
            <a:endParaRPr lang="en-US"/>
          </a:p>
        </p:txBody>
      </p:sp>
      <p:sp>
        <p:nvSpPr>
          <p:cNvPr id="4" name="Footer Placeholder 3">
            <a:extLst>
              <a:ext uri="{FF2B5EF4-FFF2-40B4-BE49-F238E27FC236}">
                <a16:creationId xmlns:a16="http://schemas.microsoft.com/office/drawing/2014/main" id="{ED02ED96-E564-571B-E746-7F3BD4CFD866}"/>
              </a:ext>
            </a:extLst>
          </p:cNvPr>
          <p:cNvSpPr>
            <a:spLocks noGrp="1"/>
          </p:cNvSpPr>
          <p:nvPr>
            <p:ph type="ftr" sz="quarter" idx="11"/>
          </p:nvPr>
        </p:nvSpPr>
        <p:spPr/>
        <p:txBody>
          <a:bodyPr/>
          <a:lstStyle/>
          <a:p>
            <a:r>
              <a:rPr lang="en-US"/>
              <a:t>Global Brand Marketing Strategies</a:t>
            </a:r>
          </a:p>
        </p:txBody>
      </p:sp>
      <p:sp>
        <p:nvSpPr>
          <p:cNvPr id="5" name="Slide Number Placeholder 4">
            <a:extLst>
              <a:ext uri="{FF2B5EF4-FFF2-40B4-BE49-F238E27FC236}">
                <a16:creationId xmlns:a16="http://schemas.microsoft.com/office/drawing/2014/main" id="{F8C11292-45FE-7DBC-AD45-15C46320C3C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a:extLst>
              <a:ext uri="{FF2B5EF4-FFF2-40B4-BE49-F238E27FC236}">
                <a16:creationId xmlns:a16="http://schemas.microsoft.com/office/drawing/2014/main" id="{DCD6472B-B815-03FC-3A46-0303903A2E1D}"/>
              </a:ext>
            </a:extLst>
          </p:cNvPr>
          <p:cNvSpPr>
            <a:spLocks noGrp="1"/>
          </p:cNvSpPr>
          <p:nvPr>
            <p:ph sz="quarter" idx="1"/>
          </p:nvPr>
        </p:nvSpPr>
        <p:spPr/>
        <p:txBody>
          <a:bodyPr/>
          <a:lstStyle/>
          <a:p>
            <a:endParaRPr lang="en-IN" dirty="0"/>
          </a:p>
          <a:p>
            <a:endParaRPr lang="en-IN" dirty="0"/>
          </a:p>
        </p:txBody>
      </p:sp>
      <p:pic>
        <p:nvPicPr>
          <p:cNvPr id="8" name="Picture 7">
            <a:extLst>
              <a:ext uri="{FF2B5EF4-FFF2-40B4-BE49-F238E27FC236}">
                <a16:creationId xmlns:a16="http://schemas.microsoft.com/office/drawing/2014/main" id="{AA5B774E-F5B6-FDCE-FFBB-B2A1A66F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0" y="209550"/>
            <a:ext cx="4599270" cy="3848100"/>
          </a:xfrm>
          <a:prstGeom prst="rect">
            <a:avLst/>
          </a:prstGeom>
        </p:spPr>
      </p:pic>
      <p:pic>
        <p:nvPicPr>
          <p:cNvPr id="10" name="Picture 9">
            <a:extLst>
              <a:ext uri="{FF2B5EF4-FFF2-40B4-BE49-F238E27FC236}">
                <a16:creationId xmlns:a16="http://schemas.microsoft.com/office/drawing/2014/main" id="{F1F575DD-5C40-4835-8D61-BF6989618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799" y="3656228"/>
            <a:ext cx="6833535" cy="2657486"/>
          </a:xfrm>
          <a:prstGeom prst="rect">
            <a:avLst/>
          </a:prstGeom>
        </p:spPr>
      </p:pic>
    </p:spTree>
    <p:extLst>
      <p:ext uri="{BB962C8B-B14F-4D97-AF65-F5344CB8AC3E}">
        <p14:creationId xmlns:p14="http://schemas.microsoft.com/office/powerpoint/2010/main" val="34489649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200" dirty="0"/>
          </a:p>
        </p:txBody>
      </p:sp>
      <p:sp>
        <p:nvSpPr>
          <p:cNvPr id="3" name="Content Placeholder 2"/>
          <p:cNvSpPr>
            <a:spLocks noGrp="1"/>
          </p:cNvSpPr>
          <p:nvPr>
            <p:ph idx="1"/>
          </p:nvPr>
        </p:nvSpPr>
        <p:spPr/>
        <p:txBody>
          <a:bodyPr>
            <a:normAutofit/>
          </a:bodyPr>
          <a:lstStyle/>
          <a:p>
            <a:r>
              <a:rPr lang="en-US" sz="2400" dirty="0">
                <a:solidFill>
                  <a:schemeClr val="tx2"/>
                </a:solidFill>
              </a:rPr>
              <a:t>Brand performance</a:t>
            </a:r>
          </a:p>
          <a:p>
            <a:pPr>
              <a:buNone/>
            </a:pPr>
            <a:r>
              <a:rPr lang="en-US" sz="2400" dirty="0"/>
              <a:t>	Describes how well the product or service meets customer’s more functional needs.</a:t>
            </a:r>
          </a:p>
          <a:p>
            <a:r>
              <a:rPr lang="en-US" sz="2400" dirty="0">
                <a:solidFill>
                  <a:schemeClr val="tx2"/>
                </a:solidFill>
              </a:rPr>
              <a:t>Brand Imagery</a:t>
            </a:r>
          </a:p>
          <a:p>
            <a:pPr lvl="1"/>
            <a:r>
              <a:rPr lang="en-US" sz="2000" dirty="0"/>
              <a:t>Depends on extrinsic properties ,the ways in which brand attempts to meet consumer’s psychological or social needs</a:t>
            </a:r>
          </a:p>
          <a:p>
            <a:pPr lvl="1"/>
            <a:r>
              <a:rPr lang="en-US" sz="2000" dirty="0"/>
              <a:t>The way consumers think about a brand abstractly</a:t>
            </a:r>
          </a:p>
          <a:p>
            <a:pPr lvl="1"/>
            <a:r>
              <a:rPr lang="en-US" sz="2000" dirty="0"/>
              <a:t>Intangible aspects of brands </a:t>
            </a:r>
          </a:p>
          <a:p>
            <a:pPr lvl="1"/>
            <a:r>
              <a:rPr lang="en-US" sz="2000" dirty="0"/>
              <a:t>Semiotics</a:t>
            </a:r>
          </a:p>
          <a:p>
            <a:pPr lvl="1"/>
            <a:r>
              <a:rPr lang="en-US" sz="2000" dirty="0" err="1"/>
              <a:t>Aspirational</a:t>
            </a:r>
            <a:r>
              <a:rPr lang="en-US" sz="2000" dirty="0"/>
              <a:t> ? Gender? Age specific? Young ,affluent ,professional ?</a:t>
            </a:r>
          </a:p>
          <a:p>
            <a:pPr lvl="1"/>
            <a:r>
              <a:rPr lang="en-US" sz="2000" dirty="0"/>
              <a:t>Psychographic …attitude towards Life ,</a:t>
            </a:r>
            <a:r>
              <a:rPr lang="en-US" sz="2000" dirty="0" err="1"/>
              <a:t>posessions</a:t>
            </a:r>
            <a:r>
              <a:rPr lang="en-US" sz="2000" dirty="0"/>
              <a:t> ,</a:t>
            </a:r>
            <a:r>
              <a:rPr lang="en-US" sz="2000" dirty="0" err="1"/>
              <a:t>career,social</a:t>
            </a:r>
            <a:r>
              <a:rPr lang="en-US" sz="2000" dirty="0"/>
              <a:t> issues ?</a:t>
            </a:r>
          </a:p>
          <a:p>
            <a:pPr lvl="1"/>
            <a:r>
              <a:rPr lang="en-US" sz="2000" dirty="0"/>
              <a:t>?</a:t>
            </a:r>
          </a:p>
          <a:p>
            <a:pPr lvl="1"/>
            <a:endParaRPr lang="en-US" sz="2000" dirty="0"/>
          </a:p>
          <a:p>
            <a:endParaRPr lang="en-US" dirty="0"/>
          </a:p>
        </p:txBody>
      </p:sp>
      <p:sp>
        <p:nvSpPr>
          <p:cNvPr id="4" name="Date Placeholder 3"/>
          <p:cNvSpPr>
            <a:spLocks noGrp="1"/>
          </p:cNvSpPr>
          <p:nvPr>
            <p:ph type="dt" sz="half" idx="10"/>
          </p:nvPr>
        </p:nvSpPr>
        <p:spPr/>
        <p:txBody>
          <a:bodyPr/>
          <a:lstStyle/>
          <a:p>
            <a:fld id="{FB873478-CFA7-4F7A-AC9A-3EDC858ADCD1}"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3204011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D237CAC8-0B7C-48AA-B2E7-A949C8A39BF9}"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1027" name="Picture 3" descr="C:\Users\Administrator\Desktop\Brand personality scale.jpg"/>
          <p:cNvPicPr>
            <a:picLocks noGrp="1" noChangeAspect="1" noChangeArrowheads="1"/>
          </p:cNvPicPr>
          <p:nvPr>
            <p:ph idx="1"/>
          </p:nvPr>
        </p:nvPicPr>
        <p:blipFill>
          <a:blip r:embed="rId2" cstate="print"/>
          <a:srcRect/>
          <a:stretch>
            <a:fillRect/>
          </a:stretch>
        </p:blipFill>
        <p:spPr bwMode="auto">
          <a:xfrm>
            <a:off x="381000" y="457200"/>
            <a:ext cx="8458200" cy="6019800"/>
          </a:xfrm>
          <a:prstGeom prst="rect">
            <a:avLst/>
          </a:prstGeom>
          <a:noFill/>
        </p:spPr>
      </p:pic>
    </p:spTree>
    <p:extLst>
      <p:ext uri="{BB962C8B-B14F-4D97-AF65-F5344CB8AC3E}">
        <p14:creationId xmlns:p14="http://schemas.microsoft.com/office/powerpoint/2010/main" val="1852746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endParaRPr lang="en-US" dirty="0"/>
          </a:p>
        </p:txBody>
      </p:sp>
      <p:sp>
        <p:nvSpPr>
          <p:cNvPr id="8" name="Text Placeholder 7"/>
          <p:cNvSpPr>
            <a:spLocks noGrp="1"/>
          </p:cNvSpPr>
          <p:nvPr>
            <p:ph type="body" idx="1"/>
          </p:nvPr>
        </p:nvSpPr>
        <p:spPr/>
        <p:txBody>
          <a:bodyPr/>
          <a:lstStyle/>
          <a:p>
            <a:endParaRPr lang="en-US" dirty="0"/>
          </a:p>
          <a:p>
            <a:endParaRPr lang="en-US" dirty="0"/>
          </a:p>
        </p:txBody>
      </p:sp>
      <p:sp>
        <p:nvSpPr>
          <p:cNvPr id="10" name="Text Placeholder 9"/>
          <p:cNvSpPr>
            <a:spLocks noGrp="1"/>
          </p:cNvSpPr>
          <p:nvPr>
            <p:ph type="body" sz="quarter" idx="3"/>
          </p:nvPr>
        </p:nvSpPr>
        <p:spPr/>
        <p:txBody>
          <a:bodyPr/>
          <a:lstStyle/>
          <a:p>
            <a:endParaRPr lang="en-US" dirty="0"/>
          </a:p>
          <a:p>
            <a:endParaRPr lang="en-US" dirty="0"/>
          </a:p>
        </p:txBody>
      </p:sp>
      <p:sp>
        <p:nvSpPr>
          <p:cNvPr id="4" name="Date Placeholder 3"/>
          <p:cNvSpPr>
            <a:spLocks noGrp="1"/>
          </p:cNvSpPr>
          <p:nvPr>
            <p:ph type="dt" sz="half" idx="10"/>
          </p:nvPr>
        </p:nvSpPr>
        <p:spPr/>
        <p:txBody>
          <a:bodyPr/>
          <a:lstStyle/>
          <a:p>
            <a:fld id="{F32D3F37-2678-4FCE-8A72-358F3C989503}"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11" name="Content Placeholder 10"/>
          <p:cNvSpPr>
            <a:spLocks noGrp="1"/>
          </p:cNvSpPr>
          <p:nvPr>
            <p:ph sz="half" idx="2"/>
          </p:nvPr>
        </p:nvSpPr>
        <p:spPr/>
        <p:txBody>
          <a:bodyPr/>
          <a:lstStyle/>
          <a:p>
            <a:r>
              <a:rPr lang="en-US" dirty="0"/>
              <a:t>#share the load –Ariel</a:t>
            </a:r>
          </a:p>
          <a:p>
            <a:r>
              <a:rPr lang="en-US" dirty="0" err="1"/>
              <a:t>Aspirational</a:t>
            </a:r>
            <a:r>
              <a:rPr lang="en-US" dirty="0"/>
              <a:t> masculinity </a:t>
            </a:r>
            <a:r>
              <a:rPr lang="en-US" dirty="0" err="1"/>
              <a:t>vs</a:t>
            </a:r>
            <a:r>
              <a:rPr lang="en-US" dirty="0"/>
              <a:t> new roles</a:t>
            </a:r>
          </a:p>
          <a:p>
            <a:r>
              <a:rPr lang="en-US" dirty="0"/>
              <a:t>Patriarchal to playfulness- </a:t>
            </a:r>
            <a:r>
              <a:rPr lang="en-US" dirty="0" err="1"/>
              <a:t>Kidults</a:t>
            </a:r>
            <a:endParaRPr lang="en-US" dirty="0"/>
          </a:p>
          <a:p>
            <a:endParaRPr lang="en-US" dirty="0"/>
          </a:p>
        </p:txBody>
      </p:sp>
      <p:sp>
        <p:nvSpPr>
          <p:cNvPr id="12" name="Content Placeholder 11"/>
          <p:cNvSpPr>
            <a:spLocks noGrp="1"/>
          </p:cNvSpPr>
          <p:nvPr>
            <p:ph sz="quarter" idx="4"/>
          </p:nvPr>
        </p:nvSpPr>
        <p:spPr/>
        <p:txBody>
          <a:bodyPr/>
          <a:lstStyle/>
          <a:p>
            <a:endParaRPr lang="en-US" dirty="0"/>
          </a:p>
          <a:p>
            <a:endParaRPr lang="en-US" dirty="0"/>
          </a:p>
        </p:txBody>
      </p:sp>
    </p:spTree>
    <p:extLst>
      <p:ext uri="{BB962C8B-B14F-4D97-AF65-F5344CB8AC3E}">
        <p14:creationId xmlns:p14="http://schemas.microsoft.com/office/powerpoint/2010/main" val="35574044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endParaRPr lang="en-US" dirty="0"/>
          </a:p>
        </p:txBody>
      </p:sp>
      <p:sp>
        <p:nvSpPr>
          <p:cNvPr id="8" name="Text Placeholder 7"/>
          <p:cNvSpPr>
            <a:spLocks noGrp="1"/>
          </p:cNvSpPr>
          <p:nvPr>
            <p:ph type="body" idx="1"/>
          </p:nvPr>
        </p:nvSpPr>
        <p:spPr/>
        <p:txBody>
          <a:bodyPr/>
          <a:lstStyle/>
          <a:p>
            <a:endParaRPr lang="en-US"/>
          </a:p>
        </p:txBody>
      </p:sp>
      <p:sp>
        <p:nvSpPr>
          <p:cNvPr id="10" name="Text Placeholder 9"/>
          <p:cNvSpPr>
            <a:spLocks noGrp="1"/>
          </p:cNvSpPr>
          <p:nvPr>
            <p:ph type="body" sz="quarter" idx="3"/>
          </p:nvPr>
        </p:nvSpPr>
        <p:spPr/>
        <p:txBody>
          <a:bodyPr/>
          <a:lstStyle/>
          <a:p>
            <a:endParaRPr lang="en-US"/>
          </a:p>
        </p:txBody>
      </p:sp>
      <p:sp>
        <p:nvSpPr>
          <p:cNvPr id="4" name="Date Placeholder 3"/>
          <p:cNvSpPr>
            <a:spLocks noGrp="1"/>
          </p:cNvSpPr>
          <p:nvPr>
            <p:ph type="dt" sz="half" idx="10"/>
          </p:nvPr>
        </p:nvSpPr>
        <p:spPr/>
        <p:txBody>
          <a:bodyPr/>
          <a:lstStyle/>
          <a:p>
            <a:fld id="{52606D5B-4E57-4B60-9E6A-A50372637B75}"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12" name="Content Placeholder 11"/>
          <p:cNvSpPr>
            <a:spLocks noGrp="1"/>
          </p:cNvSpPr>
          <p:nvPr>
            <p:ph sz="quarter" idx="4"/>
          </p:nvPr>
        </p:nvSpPr>
        <p:spPr/>
        <p:txBody>
          <a:bodyPr/>
          <a:lstStyle/>
          <a:p>
            <a:endParaRPr lang="en-US" dirty="0"/>
          </a:p>
        </p:txBody>
      </p:sp>
      <p:pic>
        <p:nvPicPr>
          <p:cNvPr id="1026" name="Picture 2" descr="C:\Users\Administrator\Desktop\Ariel-used-digital-ads-to-drive-the-point-home.jpg"/>
          <p:cNvPicPr>
            <a:picLocks noGrp="1" noChangeAspect="1" noChangeArrowheads="1"/>
          </p:cNvPicPr>
          <p:nvPr>
            <p:ph sz="half" idx="2"/>
          </p:nvPr>
        </p:nvPicPr>
        <p:blipFill>
          <a:blip r:embed="rId2" cstate="print"/>
          <a:srcRect/>
          <a:stretch>
            <a:fillRect/>
          </a:stretch>
        </p:blipFill>
        <p:spPr bwMode="auto">
          <a:xfrm>
            <a:off x="457200" y="1219200"/>
            <a:ext cx="8001000" cy="4800600"/>
          </a:xfrm>
          <a:prstGeom prst="rect">
            <a:avLst/>
          </a:prstGeom>
          <a:noFill/>
        </p:spPr>
      </p:pic>
    </p:spTree>
    <p:extLst>
      <p:ext uri="{BB962C8B-B14F-4D97-AF65-F5344CB8AC3E}">
        <p14:creationId xmlns:p14="http://schemas.microsoft.com/office/powerpoint/2010/main" val="31480466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Brand knowledge (Keller)</a:t>
            </a:r>
          </a:p>
        </p:txBody>
      </p:sp>
      <p:pic>
        <p:nvPicPr>
          <p:cNvPr id="1026" name="Picture 2" descr="C:\Users\saju\Documents\Lenovo\Downloads\mobile\Desktop\brand\2550117f2.gif"/>
          <p:cNvPicPr>
            <a:picLocks noGrp="1" noChangeAspect="1" noChangeArrowheads="1"/>
          </p:cNvPicPr>
          <p:nvPr>
            <p:ph idx="1"/>
          </p:nvPr>
        </p:nvPicPr>
        <p:blipFill>
          <a:blip r:embed="rId2" cstate="print"/>
          <a:srcRect/>
          <a:stretch>
            <a:fillRect/>
          </a:stretch>
        </p:blipFill>
        <p:spPr bwMode="auto">
          <a:xfrm>
            <a:off x="152400" y="1219200"/>
            <a:ext cx="8610599" cy="5105399"/>
          </a:xfrm>
          <a:prstGeom prst="rect">
            <a:avLst/>
          </a:prstGeom>
          <a:noFill/>
        </p:spPr>
      </p:pic>
      <p:sp>
        <p:nvSpPr>
          <p:cNvPr id="4" name="Date Placeholder 3"/>
          <p:cNvSpPr>
            <a:spLocks noGrp="1"/>
          </p:cNvSpPr>
          <p:nvPr>
            <p:ph type="dt" sz="half" idx="10"/>
          </p:nvPr>
        </p:nvSpPr>
        <p:spPr/>
        <p:txBody>
          <a:bodyPr/>
          <a:lstStyle/>
          <a:p>
            <a:fld id="{79559696-CC30-454B-9FE5-5FE23808D75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a:t>Global Brand Marketing Strategies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46692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4" name="Date Placeholder 3"/>
          <p:cNvSpPr>
            <a:spLocks noGrp="1"/>
          </p:cNvSpPr>
          <p:nvPr>
            <p:ph type="dt" sz="half" idx="10"/>
          </p:nvPr>
        </p:nvSpPr>
        <p:spPr/>
        <p:txBody>
          <a:bodyPr/>
          <a:lstStyle/>
          <a:p>
            <a:fld id="{11E7B88B-425B-4391-BFF7-8940FEC0B707}"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2050" name="Picture 2" descr="C:\Users\Administrator\Desktop\The-brand-took-data-from-Neilsen-to-build-the-base-of-the-campaign.jpg"/>
          <p:cNvPicPr>
            <a:picLocks noGrp="1" noChangeAspect="1" noChangeArrowheads="1"/>
          </p:cNvPicPr>
          <p:nvPr>
            <p:ph idx="1"/>
          </p:nvPr>
        </p:nvPicPr>
        <p:blipFill>
          <a:blip r:embed="rId2" cstate="print"/>
          <a:srcRect/>
          <a:stretch>
            <a:fillRect/>
          </a:stretch>
        </p:blipFill>
        <p:spPr bwMode="auto">
          <a:xfrm>
            <a:off x="1066800" y="685800"/>
            <a:ext cx="7010400" cy="5562599"/>
          </a:xfrm>
          <a:prstGeom prst="rect">
            <a:avLst/>
          </a:prstGeom>
          <a:noFill/>
        </p:spPr>
      </p:pic>
    </p:spTree>
    <p:extLst>
      <p:ext uri="{BB962C8B-B14F-4D97-AF65-F5344CB8AC3E}">
        <p14:creationId xmlns:p14="http://schemas.microsoft.com/office/powerpoint/2010/main" val="2004660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chemeClr val="tx2"/>
                </a:solidFill>
              </a:rPr>
              <a:t>Brand judgements</a:t>
            </a:r>
          </a:p>
        </p:txBody>
      </p:sp>
      <p:sp>
        <p:nvSpPr>
          <p:cNvPr id="3" name="Content Placeholder 2"/>
          <p:cNvSpPr>
            <a:spLocks noGrp="1"/>
          </p:cNvSpPr>
          <p:nvPr>
            <p:ph idx="1"/>
          </p:nvPr>
        </p:nvSpPr>
        <p:spPr/>
        <p:txBody>
          <a:bodyPr/>
          <a:lstStyle/>
          <a:p>
            <a:r>
              <a:rPr lang="en-IN" dirty="0"/>
              <a:t>Consumer’s personal opinion about evaluations of the brand  by putting together all performance and imagery associations</a:t>
            </a:r>
          </a:p>
          <a:p>
            <a:r>
              <a:rPr lang="en-IN" dirty="0"/>
              <a:t>Brand quality /Credibility /Consideration/superiority</a:t>
            </a:r>
          </a:p>
        </p:txBody>
      </p:sp>
      <p:sp>
        <p:nvSpPr>
          <p:cNvPr id="4" name="Date Placeholder 3"/>
          <p:cNvSpPr>
            <a:spLocks noGrp="1"/>
          </p:cNvSpPr>
          <p:nvPr>
            <p:ph type="dt" sz="half" idx="10"/>
          </p:nvPr>
        </p:nvSpPr>
        <p:spPr/>
        <p:txBody>
          <a:bodyPr/>
          <a:lstStyle/>
          <a:p>
            <a:fld id="{F1A94476-B1CF-455B-B7C9-7A2C2DC3317F}"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0471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2"/>
                </a:solidFill>
              </a:rPr>
              <a:t>Brand Feelings</a:t>
            </a:r>
          </a:p>
        </p:txBody>
      </p:sp>
      <p:sp>
        <p:nvSpPr>
          <p:cNvPr id="3" name="Content Placeholder 2"/>
          <p:cNvSpPr>
            <a:spLocks noGrp="1"/>
          </p:cNvSpPr>
          <p:nvPr>
            <p:ph idx="1"/>
          </p:nvPr>
        </p:nvSpPr>
        <p:spPr/>
        <p:txBody>
          <a:bodyPr/>
          <a:lstStyle/>
          <a:p>
            <a:r>
              <a:rPr lang="en-US" dirty="0"/>
              <a:t>Emotional responses and reactions to the brand</a:t>
            </a:r>
          </a:p>
          <a:p>
            <a:r>
              <a:rPr lang="en-US" dirty="0"/>
              <a:t>“transformational advertising”</a:t>
            </a:r>
          </a:p>
          <a:p>
            <a:endParaRPr lang="en-US" dirty="0"/>
          </a:p>
        </p:txBody>
      </p:sp>
      <p:sp>
        <p:nvSpPr>
          <p:cNvPr id="4" name="Date Placeholder 3"/>
          <p:cNvSpPr>
            <a:spLocks noGrp="1"/>
          </p:cNvSpPr>
          <p:nvPr>
            <p:ph type="dt" sz="half" idx="10"/>
          </p:nvPr>
        </p:nvSpPr>
        <p:spPr/>
        <p:txBody>
          <a:bodyPr/>
          <a:lstStyle/>
          <a:p>
            <a:fld id="{E2774382-CA32-4654-A20A-8E340EE0E4F2}"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008018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Brand Feelings …some insights</a:t>
            </a:r>
          </a:p>
        </p:txBody>
      </p:sp>
      <p:sp>
        <p:nvSpPr>
          <p:cNvPr id="3" name="Content Placeholder 2"/>
          <p:cNvSpPr>
            <a:spLocks noGrp="1"/>
          </p:cNvSpPr>
          <p:nvPr>
            <p:ph idx="1"/>
          </p:nvPr>
        </p:nvSpPr>
        <p:spPr/>
        <p:txBody>
          <a:bodyPr>
            <a:normAutofit lnSpcReduction="10000"/>
          </a:bodyPr>
          <a:lstStyle/>
          <a:p>
            <a:r>
              <a:rPr lang="en-US" sz="2400" dirty="0"/>
              <a:t>Brand attitudes can be </a:t>
            </a:r>
            <a:r>
              <a:rPr lang="en-US" sz="2400" dirty="0" err="1"/>
              <a:t>extremly</a:t>
            </a:r>
            <a:r>
              <a:rPr lang="en-US" sz="2400" dirty="0"/>
              <a:t> </a:t>
            </a:r>
            <a:r>
              <a:rPr lang="en-US" sz="2400" dirty="0" err="1"/>
              <a:t>polarizing,and</a:t>
            </a:r>
            <a:r>
              <a:rPr lang="en-US" sz="2400" dirty="0"/>
              <a:t> it takes firms by surprise</a:t>
            </a:r>
          </a:p>
          <a:p>
            <a:r>
              <a:rPr lang="en-US" sz="2400" dirty="0"/>
              <a:t>Brand polarization (</a:t>
            </a:r>
            <a:r>
              <a:rPr lang="en-US" sz="2400" dirty="0" err="1"/>
              <a:t>Luo</a:t>
            </a:r>
            <a:r>
              <a:rPr lang="en-US" sz="2400" dirty="0"/>
              <a:t> et al , </a:t>
            </a:r>
            <a:r>
              <a:rPr lang="en-US" sz="2400" dirty="0" err="1"/>
              <a:t>HBR,Nov</a:t>
            </a:r>
            <a:r>
              <a:rPr lang="en-US" sz="2400" dirty="0"/>
              <a:t> 13)..managers should stop relying on averages</a:t>
            </a:r>
          </a:p>
          <a:p>
            <a:r>
              <a:rPr lang="en-US" sz="2400" dirty="0"/>
              <a:t>Craft’s Social media strategy for Miracle Whip ,Love ‘them or hate them campaign</a:t>
            </a:r>
          </a:p>
          <a:p>
            <a:r>
              <a:rPr lang="en-US" sz="2400" dirty="0"/>
              <a:t>“I Love it “   </a:t>
            </a:r>
            <a:r>
              <a:rPr lang="en-US" sz="2400" dirty="0" err="1"/>
              <a:t>vs</a:t>
            </a:r>
            <a:r>
              <a:rPr lang="en-US" sz="2400" dirty="0"/>
              <a:t>  “I would rather lick </a:t>
            </a:r>
            <a:r>
              <a:rPr lang="en-US" sz="2400" dirty="0" err="1"/>
              <a:t>ur</a:t>
            </a:r>
            <a:r>
              <a:rPr lang="en-US" sz="2400" dirty="0"/>
              <a:t> shoes”</a:t>
            </a:r>
          </a:p>
          <a:p>
            <a:r>
              <a:rPr lang="en-US" sz="2400" dirty="0"/>
              <a:t>Its good to have haters !</a:t>
            </a:r>
          </a:p>
          <a:p>
            <a:r>
              <a:rPr lang="en-US" sz="2400" dirty="0"/>
              <a:t>Similarities with political campaigns</a:t>
            </a:r>
          </a:p>
          <a:p>
            <a:r>
              <a:rPr lang="en-US" sz="2400" dirty="0"/>
              <a:t>Brand Dispersion </a:t>
            </a:r>
          </a:p>
          <a:p>
            <a:r>
              <a:rPr lang="en-US" sz="2400" dirty="0"/>
              <a:t>Strategies : Poke the haters (Ryan Air )/ /Amplify a polarizing attitude ..new products that amplify points of differentiation/polarizing ad </a:t>
            </a:r>
          </a:p>
          <a:p>
            <a:endParaRPr lang="en-US" sz="2800" dirty="0"/>
          </a:p>
          <a:p>
            <a:endParaRPr lang="en-US" sz="2800" dirty="0"/>
          </a:p>
        </p:txBody>
      </p:sp>
      <p:sp>
        <p:nvSpPr>
          <p:cNvPr id="4" name="Date Placeholder 3"/>
          <p:cNvSpPr>
            <a:spLocks noGrp="1"/>
          </p:cNvSpPr>
          <p:nvPr>
            <p:ph type="dt" sz="half" idx="10"/>
          </p:nvPr>
        </p:nvSpPr>
        <p:spPr/>
        <p:txBody>
          <a:bodyPr/>
          <a:lstStyle/>
          <a:p>
            <a:fld id="{B072CE83-C5E8-4EF4-98CB-9CD311369D98}"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57847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err="1"/>
              <a:t>Source:Yougov</a:t>
            </a:r>
            <a:r>
              <a:rPr lang="en-US" sz="1400" dirty="0"/>
              <a:t> Brand Index</a:t>
            </a:r>
          </a:p>
        </p:txBody>
      </p:sp>
      <p:pic>
        <p:nvPicPr>
          <p:cNvPr id="1026" name="Picture 2" descr="C:\Users\Administrator\Desktop\F1311A_A.gif"/>
          <p:cNvPicPr>
            <a:picLocks noGrp="1" noChangeAspect="1" noChangeArrowheads="1"/>
          </p:cNvPicPr>
          <p:nvPr>
            <p:ph idx="1"/>
          </p:nvPr>
        </p:nvPicPr>
        <p:blipFill>
          <a:blip r:embed="rId2" cstate="print"/>
          <a:srcRect/>
          <a:stretch>
            <a:fillRect/>
          </a:stretch>
        </p:blipFill>
        <p:spPr bwMode="auto">
          <a:xfrm>
            <a:off x="838200" y="914400"/>
            <a:ext cx="7696200" cy="5715000"/>
          </a:xfrm>
          <a:prstGeom prst="rect">
            <a:avLst/>
          </a:prstGeom>
          <a:noFill/>
        </p:spPr>
      </p:pic>
      <p:sp>
        <p:nvSpPr>
          <p:cNvPr id="4" name="Date Placeholder 3"/>
          <p:cNvSpPr>
            <a:spLocks noGrp="1"/>
          </p:cNvSpPr>
          <p:nvPr>
            <p:ph type="dt" sz="half" idx="10"/>
          </p:nvPr>
        </p:nvSpPr>
        <p:spPr/>
        <p:txBody>
          <a:bodyPr/>
          <a:lstStyle/>
          <a:p>
            <a:fld id="{D43DEF2E-DA53-4A61-9F23-712E18CA4A01}"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17789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Brand Love </a:t>
            </a:r>
            <a:r>
              <a:rPr lang="en-US" sz="2400" dirty="0"/>
              <a:t>(</a:t>
            </a:r>
            <a:r>
              <a:rPr lang="en-US" sz="2400" dirty="0" err="1"/>
              <a:t>Batra</a:t>
            </a:r>
            <a:r>
              <a:rPr lang="en-US" sz="2400" dirty="0"/>
              <a:t> ,</a:t>
            </a:r>
            <a:r>
              <a:rPr lang="en-US" sz="2400" dirty="0" err="1"/>
              <a:t>Ahuvia</a:t>
            </a:r>
            <a:r>
              <a:rPr lang="en-US" sz="2400" dirty="0"/>
              <a:t> and </a:t>
            </a:r>
            <a:r>
              <a:rPr lang="en-US" sz="2400" dirty="0" err="1"/>
              <a:t>Bagozzi</a:t>
            </a:r>
            <a:r>
              <a:rPr lang="en-US" sz="2400" dirty="0"/>
              <a:t>: Journal of Marketing ,2011)</a:t>
            </a:r>
          </a:p>
        </p:txBody>
      </p:sp>
      <p:sp>
        <p:nvSpPr>
          <p:cNvPr id="3" name="Content Placeholder 2"/>
          <p:cNvSpPr>
            <a:spLocks noGrp="1"/>
          </p:cNvSpPr>
          <p:nvPr>
            <p:ph idx="1"/>
          </p:nvPr>
        </p:nvSpPr>
        <p:spPr/>
        <p:txBody>
          <a:bodyPr/>
          <a:lstStyle/>
          <a:p>
            <a:endParaRPr lang="en-US" dirty="0"/>
          </a:p>
          <a:p>
            <a:endParaRPr lang="en-US" dirty="0"/>
          </a:p>
        </p:txBody>
      </p:sp>
      <p:sp>
        <p:nvSpPr>
          <p:cNvPr id="4" name="Date Placeholder 3"/>
          <p:cNvSpPr>
            <a:spLocks noGrp="1"/>
          </p:cNvSpPr>
          <p:nvPr>
            <p:ph type="dt" sz="half" idx="10"/>
          </p:nvPr>
        </p:nvSpPr>
        <p:spPr/>
        <p:txBody>
          <a:bodyPr/>
          <a:lstStyle/>
          <a:p>
            <a:fld id="{BAE0CE58-E2E0-48ED-8AEC-33B58EE21CC9}"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764233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CB93A96-0A70-4234-B4AF-D8056EE591A9}"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304800"/>
            <a:ext cx="8763000" cy="6019800"/>
          </a:xfrm>
          <a:prstGeom prst="rect">
            <a:avLst/>
          </a:prstGeom>
          <a:noFill/>
          <a:ln w="9525">
            <a:noFill/>
            <a:miter lim="800000"/>
            <a:headEnd/>
            <a:tailEnd/>
          </a:ln>
        </p:spPr>
      </p:pic>
    </p:spTree>
    <p:extLst>
      <p:ext uri="{BB962C8B-B14F-4D97-AF65-F5344CB8AC3E}">
        <p14:creationId xmlns:p14="http://schemas.microsoft.com/office/powerpoint/2010/main" val="13477742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lstStyle/>
          <a:p>
            <a:pPr>
              <a:buNone/>
            </a:pPr>
            <a:r>
              <a:rPr lang="en-US" dirty="0">
                <a:solidFill>
                  <a:schemeClr val="tx2"/>
                </a:solidFill>
              </a:rPr>
              <a:t>	Resonance</a:t>
            </a:r>
          </a:p>
          <a:p>
            <a:endParaRPr lang="en-US" dirty="0"/>
          </a:p>
          <a:p>
            <a:r>
              <a:rPr lang="en-US" dirty="0"/>
              <a:t>Behavioral loyalty</a:t>
            </a:r>
          </a:p>
          <a:p>
            <a:r>
              <a:rPr lang="en-US" dirty="0"/>
              <a:t>Attitudinal attachment</a:t>
            </a:r>
          </a:p>
          <a:p>
            <a:r>
              <a:rPr lang="en-US" dirty="0"/>
              <a:t>Sense of community </a:t>
            </a:r>
          </a:p>
          <a:p>
            <a:r>
              <a:rPr lang="en-US" dirty="0"/>
              <a:t>Active engagement</a:t>
            </a:r>
          </a:p>
          <a:p>
            <a:endParaRPr lang="en-US" dirty="0"/>
          </a:p>
        </p:txBody>
      </p:sp>
      <p:sp>
        <p:nvSpPr>
          <p:cNvPr id="4" name="Date Placeholder 3"/>
          <p:cNvSpPr>
            <a:spLocks noGrp="1"/>
          </p:cNvSpPr>
          <p:nvPr>
            <p:ph type="dt" sz="half" idx="10"/>
          </p:nvPr>
        </p:nvSpPr>
        <p:spPr/>
        <p:txBody>
          <a:bodyPr/>
          <a:lstStyle/>
          <a:p>
            <a:fld id="{910C0876-A389-48A6-AF3A-8C38AFFABF90}"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820651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131B-EF55-1099-81AA-147A3B6A2EF4}"/>
              </a:ext>
            </a:extLst>
          </p:cNvPr>
          <p:cNvSpPr>
            <a:spLocks noGrp="1"/>
          </p:cNvSpPr>
          <p:nvPr>
            <p:ph type="title"/>
          </p:nvPr>
        </p:nvSpPr>
        <p:spPr/>
        <p:txBody>
          <a:bodyPr>
            <a:normAutofit fontScale="90000"/>
          </a:bodyPr>
          <a:lstStyle/>
          <a:p>
            <a:br>
              <a:rPr lang="en-IN" dirty="0"/>
            </a:br>
            <a:endParaRPr lang="en-IN" dirty="0"/>
          </a:p>
        </p:txBody>
      </p:sp>
      <p:sp>
        <p:nvSpPr>
          <p:cNvPr id="3" name="Date Placeholder 2">
            <a:extLst>
              <a:ext uri="{FF2B5EF4-FFF2-40B4-BE49-F238E27FC236}">
                <a16:creationId xmlns:a16="http://schemas.microsoft.com/office/drawing/2014/main" id="{442C33BD-F123-1446-6021-D4C8A7EE4C5F}"/>
              </a:ext>
            </a:extLst>
          </p:cNvPr>
          <p:cNvSpPr>
            <a:spLocks noGrp="1"/>
          </p:cNvSpPr>
          <p:nvPr>
            <p:ph type="dt" sz="half" idx="10"/>
          </p:nvPr>
        </p:nvSpPr>
        <p:spPr/>
        <p:txBody>
          <a:bodyPr/>
          <a:lstStyle/>
          <a:p>
            <a:fld id="{C5E7273A-CB5E-4A15-B0D3-18519027299E}" type="datetime1">
              <a:rPr lang="en-US" smtClean="0"/>
              <a:t>9/30/2022</a:t>
            </a:fld>
            <a:endParaRPr lang="en-US"/>
          </a:p>
        </p:txBody>
      </p:sp>
      <p:sp>
        <p:nvSpPr>
          <p:cNvPr id="4" name="Footer Placeholder 3">
            <a:extLst>
              <a:ext uri="{FF2B5EF4-FFF2-40B4-BE49-F238E27FC236}">
                <a16:creationId xmlns:a16="http://schemas.microsoft.com/office/drawing/2014/main" id="{74CC4994-D451-37C3-13EA-899E42CDB440}"/>
              </a:ext>
            </a:extLst>
          </p:cNvPr>
          <p:cNvSpPr>
            <a:spLocks noGrp="1"/>
          </p:cNvSpPr>
          <p:nvPr>
            <p:ph type="ftr" sz="quarter" idx="11"/>
          </p:nvPr>
        </p:nvSpPr>
        <p:spPr/>
        <p:txBody>
          <a:bodyPr/>
          <a:lstStyle/>
          <a:p>
            <a:r>
              <a:rPr lang="en-US"/>
              <a:t>Global Brand Marketing Strategies</a:t>
            </a:r>
          </a:p>
        </p:txBody>
      </p:sp>
      <p:sp>
        <p:nvSpPr>
          <p:cNvPr id="5" name="Slide Number Placeholder 4">
            <a:extLst>
              <a:ext uri="{FF2B5EF4-FFF2-40B4-BE49-F238E27FC236}">
                <a16:creationId xmlns:a16="http://schemas.microsoft.com/office/drawing/2014/main" id="{B25FAEF7-1E6C-F987-8380-C265BF24E81A}"/>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a:extLst>
              <a:ext uri="{FF2B5EF4-FFF2-40B4-BE49-F238E27FC236}">
                <a16:creationId xmlns:a16="http://schemas.microsoft.com/office/drawing/2014/main" id="{69F7B34F-B8C1-406A-D37A-87A64FCFB626}"/>
              </a:ext>
            </a:extLst>
          </p:cNvPr>
          <p:cNvSpPr>
            <a:spLocks noGrp="1"/>
          </p:cNvSpPr>
          <p:nvPr>
            <p:ph sz="quarter" idx="1"/>
          </p:nvPr>
        </p:nvSpPr>
        <p:spPr/>
        <p:txBody>
          <a:bodyPr/>
          <a:lstStyle/>
          <a:p>
            <a:endParaRPr lang="en-IN" dirty="0"/>
          </a:p>
          <a:p>
            <a:endParaRPr lang="en-IN" dirty="0"/>
          </a:p>
        </p:txBody>
      </p:sp>
      <p:pic>
        <p:nvPicPr>
          <p:cNvPr id="10" name="Picture 9">
            <a:extLst>
              <a:ext uri="{FF2B5EF4-FFF2-40B4-BE49-F238E27FC236}">
                <a16:creationId xmlns:a16="http://schemas.microsoft.com/office/drawing/2014/main" id="{77CFCD1D-5D30-5F60-8B6A-65C0BD2C1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409701"/>
            <a:ext cx="7548112" cy="4000499"/>
          </a:xfrm>
          <a:prstGeom prst="rect">
            <a:avLst/>
          </a:prstGeom>
        </p:spPr>
      </p:pic>
      <p:pic>
        <p:nvPicPr>
          <p:cNvPr id="12" name="Picture 11">
            <a:extLst>
              <a:ext uri="{FF2B5EF4-FFF2-40B4-BE49-F238E27FC236}">
                <a16:creationId xmlns:a16="http://schemas.microsoft.com/office/drawing/2014/main" id="{9D693A0B-780D-51A8-4B16-74B7B1FACCF1}"/>
              </a:ext>
            </a:extLst>
          </p:cNvPr>
          <p:cNvPicPr>
            <a:picLocks noChangeAspect="1"/>
          </p:cNvPicPr>
          <p:nvPr/>
        </p:nvPicPr>
        <p:blipFill>
          <a:blip r:embed="rId3"/>
          <a:stretch>
            <a:fillRect/>
          </a:stretch>
        </p:blipFill>
        <p:spPr>
          <a:xfrm>
            <a:off x="417971" y="1042660"/>
            <a:ext cx="2057506" cy="400071"/>
          </a:xfrm>
          <a:prstGeom prst="rect">
            <a:avLst/>
          </a:prstGeom>
        </p:spPr>
      </p:pic>
    </p:spTree>
    <p:extLst>
      <p:ext uri="{BB962C8B-B14F-4D97-AF65-F5344CB8AC3E}">
        <p14:creationId xmlns:p14="http://schemas.microsoft.com/office/powerpoint/2010/main" val="10417966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0D6E-3C9E-9A78-FFAB-A18C287601E1}"/>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641AA9FC-D677-A169-44F0-E53978E97741}"/>
              </a:ext>
            </a:extLst>
          </p:cNvPr>
          <p:cNvSpPr>
            <a:spLocks noGrp="1"/>
          </p:cNvSpPr>
          <p:nvPr>
            <p:ph type="dt" sz="half" idx="10"/>
          </p:nvPr>
        </p:nvSpPr>
        <p:spPr/>
        <p:txBody>
          <a:bodyPr/>
          <a:lstStyle/>
          <a:p>
            <a:fld id="{C5E7273A-CB5E-4A15-B0D3-18519027299E}" type="datetime1">
              <a:rPr lang="en-US" smtClean="0"/>
              <a:t>9/30/2022</a:t>
            </a:fld>
            <a:endParaRPr lang="en-US"/>
          </a:p>
        </p:txBody>
      </p:sp>
      <p:sp>
        <p:nvSpPr>
          <p:cNvPr id="4" name="Footer Placeholder 3">
            <a:extLst>
              <a:ext uri="{FF2B5EF4-FFF2-40B4-BE49-F238E27FC236}">
                <a16:creationId xmlns:a16="http://schemas.microsoft.com/office/drawing/2014/main" id="{E90E69AF-EEE5-0866-0144-2BC6DF90A152}"/>
              </a:ext>
            </a:extLst>
          </p:cNvPr>
          <p:cNvSpPr>
            <a:spLocks noGrp="1"/>
          </p:cNvSpPr>
          <p:nvPr>
            <p:ph type="ftr" sz="quarter" idx="11"/>
          </p:nvPr>
        </p:nvSpPr>
        <p:spPr/>
        <p:txBody>
          <a:bodyPr/>
          <a:lstStyle/>
          <a:p>
            <a:r>
              <a:rPr lang="en-US"/>
              <a:t>Global Brand Marketing Strategies</a:t>
            </a:r>
          </a:p>
        </p:txBody>
      </p:sp>
      <p:sp>
        <p:nvSpPr>
          <p:cNvPr id="5" name="Slide Number Placeholder 4">
            <a:extLst>
              <a:ext uri="{FF2B5EF4-FFF2-40B4-BE49-F238E27FC236}">
                <a16:creationId xmlns:a16="http://schemas.microsoft.com/office/drawing/2014/main" id="{4BA3E21D-4B5B-D7AA-7AE9-B532010E6EFF}"/>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a:extLst>
              <a:ext uri="{FF2B5EF4-FFF2-40B4-BE49-F238E27FC236}">
                <a16:creationId xmlns:a16="http://schemas.microsoft.com/office/drawing/2014/main" id="{3904A465-34FF-CFA6-199F-C326E67094D9}"/>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33051017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Important is brand awareness?</a:t>
            </a:r>
          </a:p>
        </p:txBody>
      </p:sp>
      <p:sp>
        <p:nvSpPr>
          <p:cNvPr id="3" name="Content Placeholder 2"/>
          <p:cNvSpPr>
            <a:spLocks noGrp="1"/>
          </p:cNvSpPr>
          <p:nvPr>
            <p:ph idx="1"/>
          </p:nvPr>
        </p:nvSpPr>
        <p:spPr/>
        <p:txBody>
          <a:bodyPr/>
          <a:lstStyle/>
          <a:p>
            <a:pPr>
              <a:buNone/>
            </a:pPr>
            <a:r>
              <a:rPr lang="en-US" sz="2800" dirty="0"/>
              <a:t>“Nearly 1 out of 2 Indians haven’t heard about Apple . Can you believe it ?”</a:t>
            </a:r>
          </a:p>
          <a:p>
            <a:pPr>
              <a:buNone/>
            </a:pPr>
            <a:endParaRPr lang="en-US" dirty="0"/>
          </a:p>
          <a:p>
            <a:pPr>
              <a:buNone/>
            </a:pPr>
            <a:r>
              <a:rPr lang="en-US" dirty="0"/>
              <a:t>				</a:t>
            </a:r>
            <a:r>
              <a:rPr lang="en-US" sz="2400" i="1" dirty="0"/>
              <a:t>(Business Insider India, April 23, 2016, based on Morgan Stanley research)</a:t>
            </a:r>
          </a:p>
        </p:txBody>
      </p:sp>
      <p:sp>
        <p:nvSpPr>
          <p:cNvPr id="4" name="Date Placeholder 3"/>
          <p:cNvSpPr>
            <a:spLocks noGrp="1"/>
          </p:cNvSpPr>
          <p:nvPr>
            <p:ph type="dt" sz="half" idx="10"/>
          </p:nvPr>
        </p:nvSpPr>
        <p:spPr/>
        <p:txBody>
          <a:bodyPr/>
          <a:lstStyle/>
          <a:p>
            <a:fld id="{0774176E-CAF8-4BAE-8C9F-A48CC5CC3F8A}"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0405775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Kapferer’s</a:t>
            </a:r>
            <a:r>
              <a:rPr lang="en-IN" dirty="0"/>
              <a:t> model</a:t>
            </a:r>
          </a:p>
        </p:txBody>
      </p:sp>
      <p:pic>
        <p:nvPicPr>
          <p:cNvPr id="4098" name="Picture 2" descr="C:\Users\saju\Documents\Lenovo\Downloads\mobile\Desktop\brand\brand-identity-prism-kapferer.png"/>
          <p:cNvPicPr>
            <a:picLocks noGrp="1" noChangeAspect="1" noChangeArrowheads="1"/>
          </p:cNvPicPr>
          <p:nvPr>
            <p:ph idx="1"/>
          </p:nvPr>
        </p:nvPicPr>
        <p:blipFill>
          <a:blip r:embed="rId2" cstate="print"/>
          <a:srcRect/>
          <a:stretch>
            <a:fillRect/>
          </a:stretch>
        </p:blipFill>
        <p:spPr bwMode="auto">
          <a:xfrm>
            <a:off x="1237784" y="1719757"/>
            <a:ext cx="6668431" cy="4286849"/>
          </a:xfrm>
          <a:prstGeom prst="rect">
            <a:avLst/>
          </a:prstGeom>
          <a:noFill/>
        </p:spPr>
      </p:pic>
      <p:sp>
        <p:nvSpPr>
          <p:cNvPr id="4" name="Date Placeholder 3"/>
          <p:cNvSpPr>
            <a:spLocks noGrp="1"/>
          </p:cNvSpPr>
          <p:nvPr>
            <p:ph type="dt" sz="half" idx="10"/>
          </p:nvPr>
        </p:nvSpPr>
        <p:spPr/>
        <p:txBody>
          <a:bodyPr/>
          <a:lstStyle/>
          <a:p>
            <a:fld id="{F7F76731-07F8-4EEA-869C-B3D8054E7756}"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046020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Administrator\Desktop\red-bull1.jpg"/>
          <p:cNvPicPr>
            <a:picLocks noGrp="1" noChangeAspect="1" noChangeArrowheads="1"/>
          </p:cNvPicPr>
          <p:nvPr>
            <p:ph idx="1"/>
          </p:nvPr>
        </p:nvPicPr>
        <p:blipFill>
          <a:blip r:embed="rId2" cstate="print"/>
          <a:srcRect/>
          <a:stretch>
            <a:fillRect/>
          </a:stretch>
        </p:blipFill>
        <p:spPr bwMode="auto">
          <a:xfrm>
            <a:off x="457200" y="457200"/>
            <a:ext cx="8001000" cy="5668963"/>
          </a:xfrm>
          <a:prstGeom prst="rect">
            <a:avLst/>
          </a:prstGeom>
          <a:noFill/>
        </p:spPr>
      </p:pic>
      <p:sp>
        <p:nvSpPr>
          <p:cNvPr id="4" name="Date Placeholder 3"/>
          <p:cNvSpPr>
            <a:spLocks noGrp="1"/>
          </p:cNvSpPr>
          <p:nvPr>
            <p:ph type="dt" sz="half" idx="10"/>
          </p:nvPr>
        </p:nvSpPr>
        <p:spPr/>
        <p:txBody>
          <a:bodyPr/>
          <a:lstStyle/>
          <a:p>
            <a:fld id="{D266C511-B154-4DAE-B2EA-9CE03E9641F9}"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4629598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42B470AF-1BCC-4328-8CA6-23E162F7B081}"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1026" name="Picture 2" descr="C:\Users\Administrator\Desktop\CAFE CUBA.jpg"/>
          <p:cNvPicPr>
            <a:picLocks noGrp="1" noChangeAspect="1" noChangeArrowheads="1"/>
          </p:cNvPicPr>
          <p:nvPr>
            <p:ph idx="1"/>
          </p:nvPr>
        </p:nvPicPr>
        <p:blipFill>
          <a:blip r:embed="rId2" cstate="print"/>
          <a:srcRect/>
          <a:stretch>
            <a:fillRect/>
          </a:stretch>
        </p:blipFill>
        <p:spPr bwMode="auto">
          <a:xfrm>
            <a:off x="548922" y="228600"/>
            <a:ext cx="8046156" cy="5897563"/>
          </a:xfrm>
          <a:prstGeom prst="rect">
            <a:avLst/>
          </a:prstGeom>
          <a:noFill/>
        </p:spPr>
      </p:pic>
    </p:spTree>
    <p:extLst>
      <p:ext uri="{BB962C8B-B14F-4D97-AF65-F5344CB8AC3E}">
        <p14:creationId xmlns:p14="http://schemas.microsoft.com/office/powerpoint/2010/main" val="1937064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Brand Equity (</a:t>
            </a:r>
            <a:r>
              <a:rPr lang="en-IN" dirty="0" err="1"/>
              <a:t>Aaker</a:t>
            </a:r>
            <a:r>
              <a:rPr lang="en-IN" dirty="0"/>
              <a:t>)</a:t>
            </a:r>
          </a:p>
        </p:txBody>
      </p:sp>
      <p:pic>
        <p:nvPicPr>
          <p:cNvPr id="3075" name="Picture 3" descr="C:\Users\saju\Documents\Lenovo\Downloads\mobile\Desktop\brand\2550117f1.gif"/>
          <p:cNvPicPr>
            <a:picLocks noGrp="1" noChangeAspect="1" noChangeArrowheads="1"/>
          </p:cNvPicPr>
          <p:nvPr>
            <p:ph idx="1"/>
          </p:nvPr>
        </p:nvPicPr>
        <p:blipFill>
          <a:blip r:embed="rId2" cstate="print"/>
          <a:srcRect/>
          <a:stretch>
            <a:fillRect/>
          </a:stretch>
        </p:blipFill>
        <p:spPr bwMode="auto">
          <a:xfrm>
            <a:off x="762000" y="1143000"/>
            <a:ext cx="7315200" cy="5486400"/>
          </a:xfrm>
          <a:prstGeom prst="rect">
            <a:avLst/>
          </a:prstGeom>
          <a:noFill/>
        </p:spPr>
      </p:pic>
      <p:sp>
        <p:nvSpPr>
          <p:cNvPr id="4" name="Date Placeholder 3"/>
          <p:cNvSpPr>
            <a:spLocks noGrp="1"/>
          </p:cNvSpPr>
          <p:nvPr>
            <p:ph type="dt" sz="half" idx="10"/>
          </p:nvPr>
        </p:nvSpPr>
        <p:spPr/>
        <p:txBody>
          <a:bodyPr/>
          <a:lstStyle/>
          <a:p>
            <a:fld id="{7FDC04CA-5972-4671-8C0A-C1357175A34D}"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8245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Aaker’s</a:t>
            </a:r>
            <a:r>
              <a:rPr lang="en-US" sz="2800" dirty="0"/>
              <a:t> model of Brand identity</a:t>
            </a:r>
          </a:p>
        </p:txBody>
      </p:sp>
      <p:sp>
        <p:nvSpPr>
          <p:cNvPr id="3" name="Content Placeholder 2"/>
          <p:cNvSpPr>
            <a:spLocks noGrp="1"/>
          </p:cNvSpPr>
          <p:nvPr>
            <p:ph idx="1"/>
          </p:nvPr>
        </p:nvSpPr>
        <p:spPr/>
        <p:txBody>
          <a:bodyPr/>
          <a:lstStyle/>
          <a:p>
            <a:endParaRPr lang="en-US" dirty="0"/>
          </a:p>
          <a:p>
            <a:endParaRPr lang="en-US" dirty="0"/>
          </a:p>
        </p:txBody>
      </p:sp>
      <p:sp>
        <p:nvSpPr>
          <p:cNvPr id="4" name="Date Placeholder 3"/>
          <p:cNvSpPr>
            <a:spLocks noGrp="1"/>
          </p:cNvSpPr>
          <p:nvPr>
            <p:ph type="dt" sz="half" idx="10"/>
          </p:nvPr>
        </p:nvSpPr>
        <p:spPr/>
        <p:txBody>
          <a:bodyPr/>
          <a:lstStyle/>
          <a:p>
            <a:fld id="{2BA61B07-BD90-40FA-BB61-483D0B222ACE}"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4494913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1027" name="Picture 3" descr="C:\Users\Administrator\Desktop\brand-identity-planning-model (1).jpg"/>
          <p:cNvPicPr>
            <a:picLocks noChangeAspect="1" noChangeArrowheads="1"/>
          </p:cNvPicPr>
          <p:nvPr/>
        </p:nvPicPr>
        <p:blipFill>
          <a:blip r:embed="rId2" cstate="print"/>
          <a:srcRect/>
          <a:stretch>
            <a:fillRect/>
          </a:stretch>
        </p:blipFill>
        <p:spPr bwMode="auto">
          <a:xfrm>
            <a:off x="0" y="-304800"/>
            <a:ext cx="9144000" cy="7162800"/>
          </a:xfrm>
          <a:prstGeom prst="rect">
            <a:avLst/>
          </a:prstGeom>
          <a:noFill/>
        </p:spPr>
      </p:pic>
      <p:sp>
        <p:nvSpPr>
          <p:cNvPr id="6" name="Date Placeholder 5"/>
          <p:cNvSpPr>
            <a:spLocks noGrp="1"/>
          </p:cNvSpPr>
          <p:nvPr>
            <p:ph type="dt" sz="half" idx="10"/>
          </p:nvPr>
        </p:nvSpPr>
        <p:spPr/>
        <p:txBody>
          <a:bodyPr/>
          <a:lstStyle/>
          <a:p>
            <a:fld id="{B2BAEBA3-AA67-4B29-9426-06D3DC6F0176}" type="datetime1">
              <a:rPr lang="en-US" smtClean="0"/>
              <a:t>9/30/2022</a:t>
            </a:fld>
            <a:endParaRPr lang="en-US"/>
          </a:p>
        </p:txBody>
      </p:sp>
      <p:sp>
        <p:nvSpPr>
          <p:cNvPr id="7" name="Footer Placeholder 6"/>
          <p:cNvSpPr>
            <a:spLocks noGrp="1"/>
          </p:cNvSpPr>
          <p:nvPr>
            <p:ph type="ftr" sz="quarter" idx="11"/>
          </p:nvPr>
        </p:nvSpPr>
        <p:spPr/>
        <p:txBody>
          <a:bodyPr/>
          <a:lstStyle/>
          <a:p>
            <a:r>
              <a:rPr lang="en-US"/>
              <a:t>Global Brand Marketing Strategies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1939853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How smart brands command a price premium </a:t>
            </a:r>
            <a:r>
              <a:rPr lang="en-IN" sz="1800" dirty="0"/>
              <a:t>(</a:t>
            </a:r>
            <a:r>
              <a:rPr lang="en-IN" sz="1800" dirty="0" err="1"/>
              <a:t>Source:Nigel</a:t>
            </a:r>
            <a:r>
              <a:rPr lang="en-IN" sz="1800" dirty="0"/>
              <a:t> </a:t>
            </a:r>
            <a:r>
              <a:rPr lang="en-IN" sz="1800" dirty="0" err="1"/>
              <a:t>Hollis,Milward</a:t>
            </a:r>
            <a:r>
              <a:rPr lang="en-IN" sz="1800" dirty="0"/>
              <a:t> Brown, www.mb-blog.com)</a:t>
            </a:r>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Find out who values your brand most</a:t>
            </a:r>
          </a:p>
          <a:p>
            <a:r>
              <a:rPr lang="en-IN" sz="2400" dirty="0">
                <a:latin typeface="Times New Roman" panose="02020603050405020304" pitchFamily="18" charset="0"/>
                <a:cs typeface="Times New Roman" panose="02020603050405020304" pitchFamily="18" charset="0"/>
              </a:rPr>
              <a:t>A single minded focus on functional advantage and value perceptions may be enough to create a short –term boost, but for the long term build an emotional connection </a:t>
            </a:r>
          </a:p>
          <a:p>
            <a:r>
              <a:rPr lang="en-IN" sz="2400" dirty="0">
                <a:latin typeface="Times New Roman" panose="02020603050405020304" pitchFamily="18" charset="0"/>
                <a:cs typeface="Times New Roman" panose="02020603050405020304" pitchFamily="18" charset="0"/>
              </a:rPr>
              <a:t>Challenge is to sustain the “feelings of difference”</a:t>
            </a:r>
          </a:p>
          <a:p>
            <a:r>
              <a:rPr lang="en-IN" sz="2400" dirty="0">
                <a:latin typeface="Times New Roman" panose="02020603050405020304" pitchFamily="18" charset="0"/>
                <a:cs typeface="Times New Roman" panose="02020603050405020304" pitchFamily="18" charset="0"/>
              </a:rPr>
              <a:t>Building perceptions of superiority and value</a:t>
            </a:r>
          </a:p>
          <a:p>
            <a:r>
              <a:rPr lang="en-IN" sz="2400" dirty="0">
                <a:latin typeface="Times New Roman" panose="02020603050405020304" pitchFamily="18" charset="0"/>
                <a:cs typeface="Times New Roman" panose="02020603050405020304" pitchFamily="18" charset="0"/>
              </a:rPr>
              <a:t>Shift the focus</a:t>
            </a:r>
          </a:p>
          <a:p>
            <a:r>
              <a:rPr lang="en-IN" sz="2400" dirty="0">
                <a:latin typeface="Times New Roman" panose="02020603050405020304" pitchFamily="18" charset="0"/>
                <a:cs typeface="Times New Roman" panose="02020603050405020304" pitchFamily="18" charset="0"/>
              </a:rPr>
              <a:t>Avoid death by a thousand cuts !</a:t>
            </a:r>
          </a:p>
          <a:p>
            <a:endParaRPr lang="en-IN" sz="2000" dirty="0"/>
          </a:p>
          <a:p>
            <a:endParaRPr lang="en-IN" sz="2000" dirty="0"/>
          </a:p>
          <a:p>
            <a:endParaRPr lang="en-IN" dirty="0"/>
          </a:p>
        </p:txBody>
      </p:sp>
      <p:sp>
        <p:nvSpPr>
          <p:cNvPr id="4" name="Date Placeholder 3"/>
          <p:cNvSpPr>
            <a:spLocks noGrp="1"/>
          </p:cNvSpPr>
          <p:nvPr>
            <p:ph type="dt" sz="half" idx="10"/>
          </p:nvPr>
        </p:nvSpPr>
        <p:spPr/>
        <p:txBody>
          <a:bodyPr/>
          <a:lstStyle/>
          <a:p>
            <a:fld id="{5DC0F8A9-4572-4DD3-8DEB-DB4C756645AF}"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0995791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Product and Service branding </a:t>
            </a:r>
          </a:p>
        </p:txBody>
      </p:sp>
      <p:sp>
        <p:nvSpPr>
          <p:cNvPr id="5" name="Date Placeholder 4"/>
          <p:cNvSpPr>
            <a:spLocks noGrp="1"/>
          </p:cNvSpPr>
          <p:nvPr>
            <p:ph type="dt" sz="half" idx="10"/>
          </p:nvPr>
        </p:nvSpPr>
        <p:spPr/>
        <p:txBody>
          <a:bodyPr/>
          <a:lstStyle/>
          <a:p>
            <a:fld id="{CD3B0C29-16DF-4A84-B782-DE28FA4D62A9}"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11" name="Content Placeholder 10"/>
          <p:cNvSpPr>
            <a:spLocks noGrp="1"/>
          </p:cNvSpPr>
          <p:nvPr>
            <p:ph sz="quarter" idx="1"/>
          </p:nvPr>
        </p:nvSpPr>
        <p:spPr/>
        <p:txBody>
          <a:bodyPr/>
          <a:lstStyle/>
          <a:p>
            <a:r>
              <a:rPr lang="en-US" dirty="0"/>
              <a:t>How to Manage Different Category of brands </a:t>
            </a:r>
          </a:p>
          <a:p>
            <a:r>
              <a:rPr lang="en-US" dirty="0"/>
              <a:t>Current practice and Real Life cases</a:t>
            </a:r>
          </a:p>
        </p:txBody>
      </p:sp>
    </p:spTree>
    <p:extLst>
      <p:ext uri="{BB962C8B-B14F-4D97-AF65-F5344CB8AC3E}">
        <p14:creationId xmlns:p14="http://schemas.microsoft.com/office/powerpoint/2010/main" val="33748746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2060"/>
                </a:solidFill>
              </a:rPr>
              <a:t>Defining Consumer facing Internet brands / DTC brands </a:t>
            </a:r>
          </a:p>
        </p:txBody>
      </p:sp>
      <p:sp>
        <p:nvSpPr>
          <p:cNvPr id="3" name="Content Placeholder 2"/>
          <p:cNvSpPr>
            <a:spLocks noGrp="1"/>
          </p:cNvSpPr>
          <p:nvPr>
            <p:ph idx="1"/>
          </p:nvPr>
        </p:nvSpPr>
        <p:spPr/>
        <p:txBody>
          <a:bodyPr>
            <a:normAutofit/>
          </a:bodyPr>
          <a:lstStyle/>
          <a:p>
            <a:r>
              <a:rPr lang="en-US" sz="2400" dirty="0"/>
              <a:t>DTC/Digital native vertical  brands (Dunn, 2017; </a:t>
            </a:r>
            <a:r>
              <a:rPr lang="en-US" sz="2400" dirty="0" err="1"/>
              <a:t>Prenskey</a:t>
            </a:r>
            <a:r>
              <a:rPr lang="en-US" sz="2400" dirty="0"/>
              <a:t>, 2001; Schlesinger et al, 2020)</a:t>
            </a:r>
          </a:p>
          <a:p>
            <a:endParaRPr lang="en-US" sz="2400" dirty="0"/>
          </a:p>
          <a:p>
            <a:r>
              <a:rPr lang="en-US" sz="2400" dirty="0"/>
              <a:t>“Brands  that are elevated from the digital context and are offered directly to consumers  primarily using online channels , co-create value and rapidly transform into successful master brands”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13618982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solidFill>
                  <a:srgbClr val="002060"/>
                </a:solidFill>
              </a:rPr>
              <a:t>Background -Flourish Vs Fizzle</a:t>
            </a:r>
          </a:p>
        </p:txBody>
      </p:sp>
      <p:sp>
        <p:nvSpPr>
          <p:cNvPr id="5" name="Text Placeholder 4"/>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r>
              <a:rPr lang="en-US" dirty="0"/>
              <a:t>D2C phenomenon in US </a:t>
            </a:r>
          </a:p>
          <a:p>
            <a:r>
              <a:rPr lang="en-US" dirty="0"/>
              <a:t>Many unicorns</a:t>
            </a:r>
          </a:p>
          <a:p>
            <a:r>
              <a:rPr lang="en-US" dirty="0"/>
              <a:t>Web only retail</a:t>
            </a:r>
          </a:p>
          <a:p>
            <a:r>
              <a:rPr lang="en-US" dirty="0"/>
              <a:t>Direct distribution </a:t>
            </a:r>
          </a:p>
          <a:p>
            <a:r>
              <a:rPr lang="en-US" dirty="0"/>
              <a:t>Blanding </a:t>
            </a:r>
          </a:p>
          <a:p>
            <a:endParaRPr lang="en-US" dirty="0"/>
          </a:p>
          <a:p>
            <a:pPr marL="0" indent="0">
              <a:buNone/>
            </a:pPr>
            <a:endParaRPr lang="en-US" dirty="0"/>
          </a:p>
          <a:p>
            <a:pPr marL="0" indent="0">
              <a:buNone/>
            </a:pPr>
            <a:r>
              <a:rPr lang="en-US" dirty="0"/>
              <a:t> </a:t>
            </a:r>
          </a:p>
          <a:p>
            <a:endParaRPr lang="en-US" dirty="0"/>
          </a:p>
          <a:p>
            <a:endParaRPr lang="en-US" dirty="0"/>
          </a:p>
          <a:p>
            <a:endParaRPr lang="en-US" dirty="0"/>
          </a:p>
        </p:txBody>
      </p:sp>
      <p:sp>
        <p:nvSpPr>
          <p:cNvPr id="6" name="Text Placeholder 5"/>
          <p:cNvSpPr>
            <a:spLocks noGrp="1"/>
          </p:cNvSpPr>
          <p:nvPr>
            <p:ph type="body" sz="quarter" idx="3"/>
          </p:nvPr>
        </p:nvSpPr>
        <p:spPr/>
        <p:txBody>
          <a:bodyPr/>
          <a:lstStyle/>
          <a:p>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a:t>Bonobos</a:t>
            </a:r>
          </a:p>
          <a:p>
            <a:r>
              <a:rPr lang="en-US" dirty="0"/>
              <a:t>Warby Parker</a:t>
            </a:r>
          </a:p>
          <a:p>
            <a:r>
              <a:rPr lang="en-US" dirty="0"/>
              <a:t>Casper</a:t>
            </a:r>
          </a:p>
          <a:p>
            <a:r>
              <a:rPr lang="en-US" dirty="0"/>
              <a:t>Dollar Shave Club</a:t>
            </a:r>
          </a:p>
          <a:p>
            <a:r>
              <a:rPr lang="en-US" dirty="0"/>
              <a:t>Everlane</a:t>
            </a:r>
          </a:p>
          <a:p>
            <a:r>
              <a:rPr lang="en-US" dirty="0"/>
              <a:t>Harry’s</a:t>
            </a:r>
          </a:p>
          <a:p>
            <a:r>
              <a:rPr lang="en-US" dirty="0"/>
              <a:t>The Honest Company</a:t>
            </a:r>
          </a:p>
          <a:p>
            <a:r>
              <a:rPr lang="en-US" dirty="0"/>
              <a:t>Glossier</a:t>
            </a:r>
          </a:p>
          <a:p>
            <a:r>
              <a:rPr lang="en-US" dirty="0"/>
              <a:t>Allbirds</a:t>
            </a:r>
          </a:p>
          <a:p>
            <a:r>
              <a:rPr lang="en-US" dirty="0"/>
              <a:t>Away</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dirty="0"/>
          </a:p>
        </p:txBody>
      </p:sp>
      <p:sp>
        <p:nvSpPr>
          <p:cNvPr id="8" name="Footer Placeholder 7"/>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4070649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Sources of Brand equity:</a:t>
            </a:r>
          </a:p>
        </p:txBody>
      </p:sp>
      <p:sp>
        <p:nvSpPr>
          <p:cNvPr id="3" name="Content Placeholder 2"/>
          <p:cNvSpPr>
            <a:spLocks noGrp="1"/>
          </p:cNvSpPr>
          <p:nvPr>
            <p:ph idx="1"/>
          </p:nvPr>
        </p:nvSpPr>
        <p:spPr/>
        <p:txBody>
          <a:bodyPr>
            <a:normAutofit fontScale="92500" lnSpcReduction="20000"/>
          </a:bodyPr>
          <a:lstStyle/>
          <a:p>
            <a:r>
              <a:rPr lang="en-IN" sz="2200" b="1" i="1" u="sng" dirty="0"/>
              <a:t>Brand Awareness</a:t>
            </a:r>
          </a:p>
          <a:p>
            <a:r>
              <a:rPr lang="en-IN" sz="2200" b="1" i="1" dirty="0"/>
              <a:t>Brand recognition  : Can you  recognise the brand at the store to which you have been already exposed ?</a:t>
            </a:r>
          </a:p>
          <a:p>
            <a:r>
              <a:rPr lang="en-IN" sz="2200" b="1" i="1" dirty="0"/>
              <a:t>Brand recall : ability to retrieve  a brand given </a:t>
            </a:r>
            <a:r>
              <a:rPr lang="en-IN" sz="2200" b="1" i="1" dirty="0" err="1"/>
              <a:t>pdct</a:t>
            </a:r>
            <a:r>
              <a:rPr lang="en-IN" sz="2200" b="1" i="1" dirty="0"/>
              <a:t> category ,usage situation as cue</a:t>
            </a:r>
          </a:p>
          <a:p>
            <a:endParaRPr lang="en-IN" sz="2200" b="1" i="1" dirty="0"/>
          </a:p>
          <a:p>
            <a:r>
              <a:rPr lang="en-IN" sz="2200" b="1" i="1" dirty="0"/>
              <a:t>Learning Advantage</a:t>
            </a:r>
          </a:p>
          <a:p>
            <a:pPr lvl="1"/>
            <a:r>
              <a:rPr lang="en-IN" sz="2200" b="1" i="1" dirty="0"/>
              <a:t>Plants a brand node in </a:t>
            </a:r>
            <a:r>
              <a:rPr lang="en-IN" sz="2200" b="1" i="1" dirty="0" err="1"/>
              <a:t>memmory</a:t>
            </a:r>
            <a:r>
              <a:rPr lang="en-IN" sz="2200" b="1" i="1" dirty="0"/>
              <a:t> and then links up associations</a:t>
            </a:r>
          </a:p>
          <a:p>
            <a:r>
              <a:rPr lang="en-IN" sz="2200" b="1" i="1" dirty="0"/>
              <a:t>Consideration advantage</a:t>
            </a:r>
          </a:p>
          <a:p>
            <a:pPr lvl="1"/>
            <a:r>
              <a:rPr lang="en-IN" sz="2200" b="1" i="1" dirty="0"/>
              <a:t>Consideration set – </a:t>
            </a:r>
          </a:p>
          <a:p>
            <a:pPr lvl="1"/>
            <a:r>
              <a:rPr lang="en-IN" sz="2200" b="1" i="1" dirty="0"/>
              <a:t>‘Part list cueing effect”-recall of some info can inhibit some other info</a:t>
            </a:r>
          </a:p>
          <a:p>
            <a:r>
              <a:rPr lang="en-IN" sz="2200" b="1" i="1" dirty="0"/>
              <a:t>Choice advantage</a:t>
            </a:r>
          </a:p>
          <a:p>
            <a:pPr lvl="1"/>
            <a:r>
              <a:rPr lang="en-IN" sz="2200" b="1" i="1" dirty="0"/>
              <a:t>May adopt a decision rule to buy familiar brands</a:t>
            </a:r>
          </a:p>
          <a:p>
            <a:pPr lvl="1"/>
            <a:r>
              <a:rPr lang="en-IN" sz="2200" b="1" i="1" dirty="0"/>
              <a:t>ELM – when consumers lack “purchase ability “and “motivation</a:t>
            </a:r>
            <a:r>
              <a:rPr lang="en-IN" sz="2000" b="1" dirty="0"/>
              <a:t>”</a:t>
            </a:r>
          </a:p>
          <a:p>
            <a:endParaRPr lang="en-IN" sz="2400" dirty="0"/>
          </a:p>
          <a:p>
            <a:endParaRPr lang="en-IN" sz="2400" dirty="0"/>
          </a:p>
          <a:p>
            <a:endParaRPr lang="en-IN" sz="2400" dirty="0"/>
          </a:p>
          <a:p>
            <a:endParaRPr lang="en-IN" sz="2400" dirty="0"/>
          </a:p>
          <a:p>
            <a:endParaRPr lang="en-IN" u="sng" dirty="0"/>
          </a:p>
          <a:p>
            <a:endParaRPr lang="en-IN" u="sng" dirty="0"/>
          </a:p>
          <a:p>
            <a:endParaRPr lang="en-IN" u="sng" dirty="0"/>
          </a:p>
        </p:txBody>
      </p:sp>
      <p:sp>
        <p:nvSpPr>
          <p:cNvPr id="4" name="Date Placeholder 3"/>
          <p:cNvSpPr>
            <a:spLocks noGrp="1"/>
          </p:cNvSpPr>
          <p:nvPr>
            <p:ph type="dt" sz="half" idx="10"/>
          </p:nvPr>
        </p:nvSpPr>
        <p:spPr/>
        <p:txBody>
          <a:bodyPr/>
          <a:lstStyle/>
          <a:p>
            <a:fld id="{540AFFAC-D5B0-4479-9E98-F8EDC3777018}"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659400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2060"/>
                </a:solidFill>
              </a:rPr>
              <a:t>Indian context </a:t>
            </a:r>
          </a:p>
        </p:txBody>
      </p:sp>
      <p:sp>
        <p:nvSpPr>
          <p:cNvPr id="3" name="Content Placeholder 2"/>
          <p:cNvSpPr>
            <a:spLocks noGrp="1"/>
          </p:cNvSpPr>
          <p:nvPr>
            <p:ph idx="1"/>
          </p:nvPr>
        </p:nvSpPr>
        <p:spPr/>
        <p:txBody>
          <a:bodyPr/>
          <a:lstStyle/>
          <a:p>
            <a:endParaRPr lang="en-US" dirty="0"/>
          </a:p>
          <a:p>
            <a:endParaRPr lang="en-US" dirty="0"/>
          </a:p>
        </p:txBody>
      </p:sp>
      <p:pic>
        <p:nvPicPr>
          <p:cNvPr id="1026" name="Picture 2"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67199"/>
            <a:ext cx="2162175"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esktop\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885950"/>
            <a:ext cx="22098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download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287" y="1676400"/>
            <a:ext cx="1881188"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download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3408219"/>
            <a:ext cx="3008602" cy="139238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dmin\Desktop\down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8" y="2357439"/>
            <a:ext cx="2143125" cy="14525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39368709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C:\Users\admin\Desktop\download (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download (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81200"/>
            <a:ext cx="1857375"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Desktop\download (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946" y="4800599"/>
            <a:ext cx="1591108"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Desktop\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599" y="1447800"/>
            <a:ext cx="1838325"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esktop\download (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0" y="2819400"/>
            <a:ext cx="1905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download (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81400"/>
            <a:ext cx="26479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download (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6924" y="3581400"/>
            <a:ext cx="261028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Desktop\download (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4800599"/>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dirty="0"/>
          </a:p>
        </p:txBody>
      </p:sp>
      <p:sp>
        <p:nvSpPr>
          <p:cNvPr id="4" name="Footer Placeholder 3"/>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268754737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dirty="0"/>
          </a:p>
          <a:p>
            <a:r>
              <a:rPr lang="en-US" sz="2400" dirty="0"/>
              <a:t>2-3 year- USD 15 million to 25 million sales</a:t>
            </a:r>
          </a:p>
          <a:p>
            <a:r>
              <a:rPr lang="en-US" sz="2400" dirty="0"/>
              <a:t>Inflection point for hybrid channel journey?</a:t>
            </a:r>
          </a:p>
          <a:p>
            <a:r>
              <a:rPr lang="en-US" sz="2400" dirty="0"/>
              <a:t>Brands across four key stages of digital marketing maturity; nascent, emerging, connected, and multi-moment (Google and BCG study, 2019)</a:t>
            </a:r>
          </a:p>
          <a:p>
            <a:r>
              <a:rPr lang="en-US" sz="2400" dirty="0"/>
              <a:t>80% of Indian brands either in second or third stage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268480211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2060"/>
                </a:solidFill>
              </a:rPr>
              <a:t>Case selection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Boat Lifestyle</a:t>
            </a:r>
          </a:p>
          <a:p>
            <a:pPr>
              <a:buFont typeface="Wingdings" panose="05000000000000000000" pitchFamily="2" charset="2"/>
              <a:buChar char="§"/>
            </a:pPr>
            <a:r>
              <a:rPr lang="en-US" dirty="0"/>
              <a:t>Wakefit</a:t>
            </a:r>
          </a:p>
          <a:p>
            <a:pPr>
              <a:buFont typeface="Wingdings" panose="05000000000000000000" pitchFamily="2" charset="2"/>
              <a:buChar char="§"/>
            </a:pPr>
            <a:r>
              <a:rPr lang="en-US" dirty="0" err="1"/>
              <a:t>Mamaearth</a:t>
            </a:r>
            <a:r>
              <a:rPr lang="en-US" dirty="0"/>
              <a:t> (</a:t>
            </a:r>
            <a:r>
              <a:rPr lang="en-US" dirty="0" err="1"/>
              <a:t>Honasa</a:t>
            </a:r>
            <a:r>
              <a:rPr lang="en-US" dirty="0"/>
              <a:t> consumer </a:t>
            </a:r>
            <a:r>
              <a:rPr lang="en-US" dirty="0" err="1"/>
              <a:t>pvt</a:t>
            </a:r>
            <a:r>
              <a:rPr lang="en-US" dirty="0"/>
              <a:t> ltd)</a:t>
            </a:r>
          </a:p>
          <a:p>
            <a:pPr>
              <a:buFont typeface="Wingdings" panose="05000000000000000000" pitchFamily="2" charset="2"/>
              <a:buChar char="§"/>
            </a:pPr>
            <a:r>
              <a:rPr lang="en-US" dirty="0"/>
              <a:t>Wow skin science</a:t>
            </a:r>
          </a:p>
          <a:p>
            <a:pPr>
              <a:buFont typeface="Wingdings" panose="05000000000000000000" pitchFamily="2" charset="2"/>
              <a:buChar char="§"/>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147240165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2060"/>
                </a:solidFill>
              </a:rPr>
              <a:t>Snapshots</a:t>
            </a:r>
          </a:p>
        </p:txBody>
      </p:sp>
      <p:sp>
        <p:nvSpPr>
          <p:cNvPr id="3" name="Content Placeholder 2"/>
          <p:cNvSpPr>
            <a:spLocks noGrp="1"/>
          </p:cNvSpPr>
          <p:nvPr>
            <p:ph idx="1"/>
          </p:nvPr>
        </p:nvSpPr>
        <p:spPr>
          <a:xfrm>
            <a:off x="381000" y="1524000"/>
            <a:ext cx="8229600" cy="4525963"/>
          </a:xfrm>
        </p:spPr>
        <p:txBody>
          <a:bodyPr>
            <a:normAutofit fontScale="92500" lnSpcReduction="10000"/>
          </a:bodyPr>
          <a:lstStyle/>
          <a:p>
            <a:endParaRPr lang="en-US" dirty="0"/>
          </a:p>
          <a:p>
            <a:r>
              <a:rPr lang="en-US" sz="2400" dirty="0"/>
              <a:t>“</a:t>
            </a:r>
            <a:r>
              <a:rPr lang="en-US" sz="2400" i="1" dirty="0"/>
              <a:t>Around 90% of Indians still love loud bass. It is in our culture, such as tabla and dhol. That is why our products were tuned to Indian preferences</a:t>
            </a:r>
            <a:r>
              <a:rPr lang="en-US" sz="2400" dirty="0"/>
              <a:t>” (Interview- Boat)</a:t>
            </a:r>
          </a:p>
          <a:p>
            <a:r>
              <a:rPr lang="en-US" sz="2400" dirty="0"/>
              <a:t>“</a:t>
            </a:r>
            <a:r>
              <a:rPr lang="en-US" sz="2400" i="1" dirty="0"/>
              <a:t>The Apple cable used to break near the charging end (near the connectors). People used to make do, by taping over it. So we launched a tough, braided cable, with a life cycle of 10,000 bends</a:t>
            </a:r>
            <a:r>
              <a:rPr lang="en-US" sz="2400" dirty="0"/>
              <a:t>” (Interview –Boat)</a:t>
            </a:r>
          </a:p>
          <a:p>
            <a:br>
              <a:rPr lang="en-US" sz="2400" dirty="0"/>
            </a:br>
            <a:r>
              <a:rPr lang="en-US" sz="2400" dirty="0"/>
              <a:t>“</a:t>
            </a:r>
            <a:r>
              <a:rPr lang="en-US" sz="2400" i="1" dirty="0"/>
              <a:t>Most people, especially women, are not comfortable lying on a bed in front of people.  Also, you cannot really know if you are comfortable in a bed till you use it overnight for a while. That’s why we give 100 day-return period with 100 percent refund</a:t>
            </a:r>
            <a:r>
              <a:rPr lang="en-US" sz="2400" dirty="0"/>
              <a:t>” (Wakefit –interview)</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307186218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sz="2400" i="1" dirty="0"/>
          </a:p>
          <a:p>
            <a:r>
              <a:rPr lang="en-US" sz="2400" i="1" dirty="0"/>
              <a:t>“With the plethora of decisions a person has to make in a single day, we want to simplify consumer's life by helping them make at least one less decision”. </a:t>
            </a:r>
          </a:p>
          <a:p>
            <a:r>
              <a:rPr lang="en-US" sz="2400" i="1" dirty="0"/>
              <a:t>"We want to democratize sleep and for that it is important to ensure affordability”</a:t>
            </a:r>
            <a:endParaRPr lang="en-US" sz="2400" dirty="0"/>
          </a:p>
          <a:p>
            <a:r>
              <a:rPr lang="en-US" sz="2400" i="1" dirty="0"/>
              <a:t>“Internet adopters were our first users. We visited homes for our first 100 deliveries, and did video interviews for feedback.“ (Interview – Wakefit)</a:t>
            </a:r>
          </a:p>
          <a:p>
            <a:r>
              <a:rPr lang="en-US" sz="2400" i="1" dirty="0"/>
              <a:t>“More than just providing products, we believe in providing solutions to everyday problems that new parents face, and thus reducing their stress</a:t>
            </a:r>
            <a:r>
              <a:rPr lang="en-US" sz="2400" dirty="0"/>
              <a:t>” (Interview -Mamaearth)</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
        <p:nvSpPr>
          <p:cNvPr id="2" name="Footer Placeholder 1"/>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16485614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a:t>“</a:t>
            </a:r>
            <a:r>
              <a:rPr lang="en-US" sz="2400" i="1" dirty="0"/>
              <a:t>We are like the Zara of electronics. We are not highly priced, like some luxury brands, and neither low priced, like Chinese electronics</a:t>
            </a:r>
            <a:r>
              <a:rPr lang="en-US" sz="2400" dirty="0"/>
              <a:t>” </a:t>
            </a:r>
          </a:p>
          <a:p>
            <a:r>
              <a:rPr lang="en-US" sz="2400" dirty="0"/>
              <a:t>“</a:t>
            </a:r>
            <a:r>
              <a:rPr lang="en-US" sz="2400" i="1" dirty="0"/>
              <a:t>As an online brand, your products are constantly subjected to reviews. The quality is extremely critical in this case. Millennials are ready to give you a try, but they are also the first ones to write you off if you can’t deliver</a:t>
            </a:r>
            <a:r>
              <a:rPr lang="en-US" sz="2400" dirty="0"/>
              <a:t>”</a:t>
            </a:r>
          </a:p>
          <a:p>
            <a:r>
              <a:rPr lang="en-US" sz="2400" dirty="0"/>
              <a:t>“</a:t>
            </a:r>
            <a:r>
              <a:rPr lang="en-US" sz="2400" i="1" dirty="0"/>
              <a:t>I have not spent a rupee on Google (ads) and TV. So while there is no direct ROI metrics for influencer marketing, it greatly helps us spread the word</a:t>
            </a:r>
            <a:r>
              <a:rPr lang="en-US" sz="2400" dirty="0"/>
              <a:t>” (Interview –Boat)</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421122660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a:t>
            </a:r>
            <a:r>
              <a:rPr lang="en-US" sz="2400" i="1" dirty="0"/>
              <a:t>Going to the store and buying was a stupid way of purchase; feeling the product for five-ten minutes was a faulty way of buying</a:t>
            </a:r>
            <a:r>
              <a:rPr lang="en-US" sz="2400" dirty="0"/>
              <a:t>,” (Wakefield - Interview)</a:t>
            </a:r>
          </a:p>
          <a:p>
            <a:endParaRPr lang="en-US" sz="2400" dirty="0"/>
          </a:p>
          <a:p>
            <a:r>
              <a:rPr lang="en-US" sz="2400" dirty="0"/>
              <a:t>“</a:t>
            </a:r>
            <a:r>
              <a:rPr lang="en-US" sz="2400" i="1" dirty="0"/>
              <a:t>Our brand’s “Customer First” strategy worked, and it truly is to the credit of our customers that WOW grew through word of mouth reviews. Figuring out the art of marketing our products online through Facebook/Google in both India and the USA at a reasonable Cost of Acquisition also contributed to our upturn. In addition, we really hustled and began working with tons of quality micro-influencers, helping us spread brand awareness to a completely new market “(Interview - Wow science)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229605211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400" dirty="0"/>
              <a:t>“</a:t>
            </a:r>
            <a:r>
              <a:rPr lang="en-US" sz="2400" i="1" dirty="0"/>
              <a:t>We are a 'mum-powered' company and work with a large number of mothers who are involved in the process, right from ideation, conceptualization to the actual product launch. We believe this connection with mothers will continue to be the biggest driver of success. We have more than 200 young moms on board who help us in conceptualizing and formulating the products. The moms then test these products, and only those with great feedback are approved for mass production</a:t>
            </a:r>
            <a:r>
              <a:rPr lang="en-US" sz="2400" dirty="0"/>
              <a:t>” (Interview -Mamaearth)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407905681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i="1" dirty="0"/>
              <a:t>“Above all other unique qualities, WOW Skin Science is proud to have a customer-first approach. I use the term “customers” loosely, as we consider each and every person who uses our products to be our ambassador and a part of the WOW team. Being invested in what your ambassadors are saying, delivering what they want, and giving an exemplary experience is the key to customers advocating for your brand, spreading the word, becoming repeat purchasers, and assuring them their voices are valued” (Interview- Wow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31622144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Brand Image</a:t>
            </a:r>
          </a:p>
        </p:txBody>
      </p:sp>
      <p:sp>
        <p:nvSpPr>
          <p:cNvPr id="3" name="Content Placeholder 2"/>
          <p:cNvSpPr>
            <a:spLocks noGrp="1"/>
          </p:cNvSpPr>
          <p:nvPr>
            <p:ph idx="1"/>
          </p:nvPr>
        </p:nvSpPr>
        <p:spPr/>
        <p:txBody>
          <a:bodyPr/>
          <a:lstStyle/>
          <a:p>
            <a:r>
              <a:rPr lang="en-IN" sz="2400" i="1" dirty="0"/>
              <a:t>Strength of Brand Associations </a:t>
            </a:r>
          </a:p>
          <a:p>
            <a:pPr lvl="1"/>
            <a:r>
              <a:rPr lang="en-IN" sz="2400" i="1" dirty="0"/>
              <a:t>Related to personal relevancy and consistency</a:t>
            </a:r>
          </a:p>
          <a:p>
            <a:pPr lvl="1"/>
            <a:r>
              <a:rPr lang="en-IN" sz="2400" i="1" dirty="0"/>
              <a:t>Brand attributes and Brand Benefits</a:t>
            </a:r>
          </a:p>
          <a:p>
            <a:pPr lvl="1"/>
            <a:r>
              <a:rPr lang="en-IN" sz="2400" i="1" dirty="0"/>
              <a:t>Direct experiences and W-o-M</a:t>
            </a:r>
          </a:p>
          <a:p>
            <a:r>
              <a:rPr lang="en-IN" sz="2400" i="1" dirty="0"/>
              <a:t>Favourability of Brand Associations</a:t>
            </a:r>
          </a:p>
          <a:p>
            <a:pPr lvl="1"/>
            <a:r>
              <a:rPr lang="en-IN" sz="2400" i="1" dirty="0"/>
              <a:t>Desirability  (how relevant/distinctive/ believable?)</a:t>
            </a:r>
          </a:p>
          <a:p>
            <a:pPr lvl="1"/>
            <a:r>
              <a:rPr lang="en-IN" sz="2400" i="1" dirty="0"/>
              <a:t>Deliverability</a:t>
            </a:r>
          </a:p>
          <a:p>
            <a:r>
              <a:rPr lang="en-IN" sz="2400" i="1" dirty="0"/>
              <a:t>Uniqueness of Brand Associations</a:t>
            </a:r>
          </a:p>
          <a:p>
            <a:pPr lvl="1"/>
            <a:r>
              <a:rPr lang="en-IN" sz="2000" i="1" dirty="0"/>
              <a:t>Whether brand has sustainable competitive advantage or USP?</a:t>
            </a:r>
          </a:p>
          <a:p>
            <a:pPr lvl="1"/>
            <a:endParaRPr lang="en-IN" sz="2000" dirty="0"/>
          </a:p>
          <a:p>
            <a:endParaRPr lang="en-IN" dirty="0"/>
          </a:p>
        </p:txBody>
      </p:sp>
      <p:sp>
        <p:nvSpPr>
          <p:cNvPr id="4" name="Date Placeholder 3"/>
          <p:cNvSpPr>
            <a:spLocks noGrp="1"/>
          </p:cNvSpPr>
          <p:nvPr>
            <p:ph type="dt" sz="half" idx="10"/>
          </p:nvPr>
        </p:nvSpPr>
        <p:spPr/>
        <p:txBody>
          <a:bodyPr/>
          <a:lstStyle/>
          <a:p>
            <a:fld id="{7AA3FEC3-1EA8-4595-8EB9-2AB6FD50CA29}"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23067487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sz="2400" dirty="0"/>
              <a:t>Focus on users lives : Position on users lives by endearing to a passionate core of customers</a:t>
            </a:r>
          </a:p>
          <a:p>
            <a:pPr algn="just">
              <a:buFont typeface="Wingdings" panose="05000000000000000000" pitchFamily="2" charset="2"/>
              <a:buChar char="§"/>
            </a:pPr>
            <a:r>
              <a:rPr lang="en-US" sz="2400" dirty="0"/>
              <a:t>Syncretic brands</a:t>
            </a:r>
          </a:p>
          <a:p>
            <a:pPr algn="just">
              <a:buFont typeface="Wingdings" panose="05000000000000000000" pitchFamily="2" charset="2"/>
              <a:buChar char="§"/>
            </a:pPr>
            <a:r>
              <a:rPr lang="en-US" sz="2400" dirty="0"/>
              <a:t>Veiled imitation of successful models</a:t>
            </a:r>
          </a:p>
          <a:p>
            <a:pPr algn="just">
              <a:buFont typeface="Wingdings" panose="05000000000000000000" pitchFamily="2" charset="2"/>
              <a:buChar char="§"/>
            </a:pPr>
            <a:r>
              <a:rPr lang="en-US" sz="2400" dirty="0"/>
              <a:t>Brand intimacy through passionate community building</a:t>
            </a:r>
          </a:p>
          <a:p>
            <a:pPr algn="just">
              <a:buFont typeface="Wingdings" panose="05000000000000000000" pitchFamily="2" charset="2"/>
              <a:buChar char="§"/>
            </a:pPr>
            <a:r>
              <a:rPr lang="en-US" sz="2400" dirty="0"/>
              <a:t>Customer experience and RoI  (Amazon and DTC vs legacy brands, Fulgoni, 2018)</a:t>
            </a:r>
          </a:p>
          <a:p>
            <a:pPr algn="just">
              <a:buFont typeface="Wingdings" panose="05000000000000000000" pitchFamily="2" charset="2"/>
              <a:buChar char="§"/>
            </a:pPr>
            <a:r>
              <a:rPr lang="en-US" sz="2400" dirty="0"/>
              <a:t>Sense and respond business model </a:t>
            </a:r>
          </a:p>
          <a:p>
            <a:endParaRPr lang="en-US" b="1" dirty="0"/>
          </a:p>
          <a:p>
            <a:endParaRPr lang="en-US" b="1" dirty="0"/>
          </a:p>
          <a:p>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383706638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2060"/>
                </a:solidFill>
              </a:rPr>
              <a:t>Themes</a:t>
            </a:r>
            <a:r>
              <a:rPr lang="en-US" dirty="0"/>
              <a:t> </a:t>
            </a:r>
          </a:p>
        </p:txBody>
      </p:sp>
      <p:sp>
        <p:nvSpPr>
          <p:cNvPr id="3" name="Content Placeholder 2"/>
          <p:cNvSpPr>
            <a:spLocks noGrp="1"/>
          </p:cNvSpPr>
          <p:nvPr>
            <p:ph idx="1"/>
          </p:nvPr>
        </p:nvSpPr>
        <p:spPr>
          <a:xfrm>
            <a:off x="457200" y="1219200"/>
            <a:ext cx="8229600" cy="5181600"/>
          </a:xfrm>
        </p:spPr>
        <p:txBody>
          <a:bodyPr>
            <a:noAutofit/>
          </a:bodyPr>
          <a:lstStyle/>
          <a:p>
            <a:pPr>
              <a:buFont typeface="Wingdings" panose="05000000000000000000" pitchFamily="2" charset="2"/>
              <a:buChar char="§"/>
            </a:pPr>
            <a:r>
              <a:rPr lang="en-US" sz="1800" b="1" dirty="0"/>
              <a:t>Consumer Liberation </a:t>
            </a:r>
          </a:p>
          <a:p>
            <a:pPr lvl="1">
              <a:buFont typeface="Wingdings" panose="05000000000000000000" pitchFamily="2" charset="2"/>
              <a:buChar char="§"/>
            </a:pPr>
            <a:r>
              <a:rPr lang="en-US" sz="1800" dirty="0">
                <a:solidFill>
                  <a:schemeClr val="tx1"/>
                </a:solidFill>
              </a:rPr>
              <a:t>User focus  </a:t>
            </a:r>
          </a:p>
          <a:p>
            <a:pPr lvl="1">
              <a:buFont typeface="Wingdings" panose="05000000000000000000" pitchFamily="2" charset="2"/>
              <a:buChar char="§"/>
            </a:pPr>
            <a:r>
              <a:rPr lang="en-US" sz="1800" dirty="0">
                <a:solidFill>
                  <a:schemeClr val="tx1"/>
                </a:solidFill>
              </a:rPr>
              <a:t>Convenience maximalism </a:t>
            </a:r>
          </a:p>
          <a:p>
            <a:pPr lvl="1">
              <a:buFont typeface="Wingdings" panose="05000000000000000000" pitchFamily="2" charset="2"/>
              <a:buChar char="§"/>
            </a:pPr>
            <a:r>
              <a:rPr lang="en-US" sz="1800" dirty="0">
                <a:solidFill>
                  <a:schemeClr val="tx1"/>
                </a:solidFill>
              </a:rPr>
              <a:t>Grassroots insights </a:t>
            </a:r>
          </a:p>
          <a:p>
            <a:pPr lvl="1">
              <a:buFont typeface="Wingdings" panose="05000000000000000000" pitchFamily="2" charset="2"/>
              <a:buChar char="§"/>
            </a:pPr>
            <a:r>
              <a:rPr lang="en-US" sz="1800" dirty="0">
                <a:solidFill>
                  <a:schemeClr val="tx1"/>
                </a:solidFill>
              </a:rPr>
              <a:t>Cultural acceleration </a:t>
            </a:r>
          </a:p>
          <a:p>
            <a:pPr marL="274320" lvl="1" indent="0">
              <a:buNone/>
            </a:pPr>
            <a:r>
              <a:rPr lang="en-US" sz="1800" b="1" dirty="0">
                <a:solidFill>
                  <a:schemeClr val="tx1"/>
                </a:solidFill>
              </a:rPr>
              <a:t>Syncretic branding</a:t>
            </a:r>
          </a:p>
          <a:p>
            <a:pPr lvl="1">
              <a:buFont typeface="Wingdings" panose="05000000000000000000" pitchFamily="2" charset="2"/>
              <a:buChar char="§"/>
            </a:pPr>
            <a:r>
              <a:rPr lang="en-US" sz="1800" dirty="0">
                <a:solidFill>
                  <a:schemeClr val="tx1"/>
                </a:solidFill>
              </a:rPr>
              <a:t>Cool, rebellious </a:t>
            </a:r>
          </a:p>
          <a:p>
            <a:pPr lvl="1">
              <a:buFont typeface="Wingdings" panose="05000000000000000000" pitchFamily="2" charset="2"/>
              <a:buChar char="§"/>
            </a:pPr>
            <a:r>
              <a:rPr lang="en-US" sz="1800" dirty="0">
                <a:solidFill>
                  <a:schemeClr val="tx1"/>
                </a:solidFill>
              </a:rPr>
              <a:t>Logical and no- </a:t>
            </a:r>
            <a:r>
              <a:rPr lang="en-US" sz="1800" dirty="0" err="1">
                <a:solidFill>
                  <a:schemeClr val="tx1"/>
                </a:solidFill>
              </a:rPr>
              <a:t>nonsene</a:t>
            </a:r>
            <a:r>
              <a:rPr lang="en-US" sz="1800" dirty="0">
                <a:solidFill>
                  <a:schemeClr val="tx1"/>
                </a:solidFill>
              </a:rPr>
              <a:t> </a:t>
            </a:r>
          </a:p>
          <a:p>
            <a:pPr lvl="1">
              <a:buFont typeface="Wingdings" panose="05000000000000000000" pitchFamily="2" charset="2"/>
              <a:buChar char="§"/>
            </a:pPr>
            <a:r>
              <a:rPr lang="en-US" sz="1800" dirty="0">
                <a:solidFill>
                  <a:schemeClr val="tx1"/>
                </a:solidFill>
              </a:rPr>
              <a:t> Climber - </a:t>
            </a:r>
            <a:r>
              <a:rPr lang="en-US" sz="1800" dirty="0" err="1">
                <a:solidFill>
                  <a:schemeClr val="tx1"/>
                </a:solidFill>
              </a:rPr>
              <a:t>Brandphiles</a:t>
            </a:r>
            <a:r>
              <a:rPr lang="en-US" sz="1800" dirty="0">
                <a:solidFill>
                  <a:schemeClr val="tx1"/>
                </a:solidFill>
              </a:rPr>
              <a:t> </a:t>
            </a:r>
          </a:p>
          <a:p>
            <a:pPr lvl="1">
              <a:buFont typeface="Wingdings" panose="05000000000000000000" pitchFamily="2" charset="2"/>
              <a:buChar char="§"/>
            </a:pPr>
            <a:r>
              <a:rPr lang="en-US" sz="1800" dirty="0">
                <a:solidFill>
                  <a:schemeClr val="tx1"/>
                </a:solidFill>
              </a:rPr>
              <a:t>Aspirational peer </a:t>
            </a:r>
          </a:p>
          <a:p>
            <a:pPr lvl="1">
              <a:buFont typeface="Wingdings" panose="05000000000000000000" pitchFamily="2" charset="2"/>
              <a:buChar char="§"/>
            </a:pPr>
            <a:r>
              <a:rPr lang="en-US" sz="1800" dirty="0">
                <a:solidFill>
                  <a:schemeClr val="tx1"/>
                </a:solidFill>
              </a:rPr>
              <a:t>Authenticity </a:t>
            </a:r>
          </a:p>
          <a:p>
            <a:pPr marL="274320" lvl="1" indent="0">
              <a:buNone/>
            </a:pPr>
            <a:r>
              <a:rPr lang="en-US" sz="1800" b="1" dirty="0">
                <a:solidFill>
                  <a:schemeClr val="tx1"/>
                </a:solidFill>
              </a:rPr>
              <a:t>Communal connection&amp; engagement</a:t>
            </a:r>
          </a:p>
          <a:p>
            <a:pPr marL="274320" lvl="1" indent="0">
              <a:buNone/>
            </a:pPr>
            <a:r>
              <a:rPr lang="en-US" sz="1800" dirty="0">
                <a:solidFill>
                  <a:schemeClr val="tx1"/>
                </a:solidFill>
              </a:rPr>
              <a:t>  Brand Intimacy</a:t>
            </a:r>
          </a:p>
          <a:p>
            <a:pPr marL="274320" lvl="1" indent="0">
              <a:buNone/>
            </a:pPr>
            <a:r>
              <a:rPr lang="en-US" sz="1800" dirty="0">
                <a:solidFill>
                  <a:schemeClr val="tx1"/>
                </a:solidFill>
              </a:rPr>
              <a:t>  Content, </a:t>
            </a:r>
            <a:r>
              <a:rPr lang="en-US" sz="1800" dirty="0" err="1">
                <a:solidFill>
                  <a:schemeClr val="tx1"/>
                </a:solidFill>
              </a:rPr>
              <a:t>Coversations</a:t>
            </a:r>
            <a:r>
              <a:rPr lang="en-US" sz="1800" dirty="0">
                <a:solidFill>
                  <a:schemeClr val="tx1"/>
                </a:solidFill>
              </a:rPr>
              <a:t> </a:t>
            </a:r>
          </a:p>
          <a:p>
            <a:pPr marL="274320" lvl="1" indent="0">
              <a:buNone/>
            </a:pPr>
            <a:r>
              <a:rPr lang="en-US" sz="1800" dirty="0">
                <a:solidFill>
                  <a:schemeClr val="tx1"/>
                </a:solidFill>
              </a:rPr>
              <a:t>  Rituals </a:t>
            </a:r>
          </a:p>
          <a:p>
            <a:pPr marL="274320" lvl="1" indent="0">
              <a:buNone/>
            </a:pPr>
            <a:endParaRPr lang="en-US" sz="1800" dirty="0">
              <a:solidFill>
                <a:schemeClr val="tx1"/>
              </a:solidFill>
            </a:endParaRPr>
          </a:p>
          <a:p>
            <a:pPr marL="274320" lvl="1" indent="0">
              <a:buNone/>
            </a:pPr>
            <a:endParaRPr lang="en-US" sz="1800" dirty="0"/>
          </a:p>
          <a:p>
            <a:endParaRPr lang="en-US" sz="1800" dirty="0"/>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a:t>Saju Balakrishnan</a:t>
            </a:r>
          </a:p>
        </p:txBody>
      </p:sp>
    </p:spTree>
    <p:extLst>
      <p:ext uri="{BB962C8B-B14F-4D97-AF65-F5344CB8AC3E}">
        <p14:creationId xmlns:p14="http://schemas.microsoft.com/office/powerpoint/2010/main" val="265840948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Saju Balakrishnan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
        <p:nvSpPr>
          <p:cNvPr id="5" name="Content Placeholder 4"/>
          <p:cNvSpPr>
            <a:spLocks noGrp="1"/>
          </p:cNvSpPr>
          <p:nvPr>
            <p:ph sz="quarter" idx="1"/>
          </p:nvPr>
        </p:nvSpPr>
        <p:spPr/>
        <p:txBody>
          <a:bodyPr/>
          <a:lstStyle/>
          <a:p>
            <a:pPr marL="274320" lvl="1" indent="0">
              <a:buNone/>
            </a:pPr>
            <a:r>
              <a:rPr lang="en-US" sz="1800" b="1" dirty="0">
                <a:solidFill>
                  <a:schemeClr val="tx1"/>
                </a:solidFill>
              </a:rPr>
              <a:t>Veiled imitation</a:t>
            </a:r>
          </a:p>
          <a:p>
            <a:pPr marL="617220" lvl="2" indent="-342900">
              <a:buFont typeface="Wingdings" panose="05000000000000000000" pitchFamily="2" charset="2"/>
              <a:buChar char="§"/>
            </a:pPr>
            <a:r>
              <a:rPr lang="en-US" sz="1800" dirty="0"/>
              <a:t>Platform imitation </a:t>
            </a:r>
          </a:p>
          <a:p>
            <a:pPr marL="617220" lvl="2" indent="-342900">
              <a:buFont typeface="Wingdings" panose="05000000000000000000" pitchFamily="2" charset="2"/>
              <a:buChar char="§"/>
            </a:pPr>
            <a:r>
              <a:rPr lang="en-US" sz="1800" dirty="0"/>
              <a:t> Agile and lean model </a:t>
            </a:r>
          </a:p>
          <a:p>
            <a:pPr marL="742950" lvl="2" indent="-342900">
              <a:buFont typeface="Wingdings" panose="05000000000000000000" pitchFamily="2" charset="2"/>
              <a:buChar char="§"/>
            </a:pPr>
            <a:r>
              <a:rPr lang="en-US" sz="1800" dirty="0"/>
              <a:t>Sense and respond </a:t>
            </a:r>
          </a:p>
          <a:p>
            <a:pPr marL="742950" lvl="2" indent="-342900">
              <a:buFont typeface="Wingdings" panose="05000000000000000000" pitchFamily="2" charset="2"/>
              <a:buChar char="§"/>
            </a:pPr>
            <a:r>
              <a:rPr lang="en-US" sz="1800" dirty="0"/>
              <a:t>On demand sourcing </a:t>
            </a:r>
          </a:p>
          <a:p>
            <a:endParaRPr lang="en-US" dirty="0"/>
          </a:p>
        </p:txBody>
      </p:sp>
    </p:spTree>
    <p:extLst>
      <p:ext uri="{BB962C8B-B14F-4D97-AF65-F5344CB8AC3E}">
        <p14:creationId xmlns:p14="http://schemas.microsoft.com/office/powerpoint/2010/main" val="366970126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Casper Sleep Inc.</a:t>
            </a:r>
          </a:p>
        </p:txBody>
      </p:sp>
      <p:sp>
        <p:nvSpPr>
          <p:cNvPr id="3" name="Content Placeholder 2"/>
          <p:cNvSpPr>
            <a:spLocks noGrp="1"/>
          </p:cNvSpPr>
          <p:nvPr>
            <p:ph idx="1"/>
          </p:nvPr>
        </p:nvSpPr>
        <p:spPr/>
        <p:txBody>
          <a:bodyPr/>
          <a:lstStyle/>
          <a:p>
            <a:r>
              <a:rPr lang="en-US" sz="2400" dirty="0"/>
              <a:t>Not the pioneer in direct-to- consumer mattress (Tufts ‘</a:t>
            </a:r>
            <a:r>
              <a:rPr lang="en-US" sz="2400" dirty="0" err="1"/>
              <a:t>n’Needle</a:t>
            </a:r>
            <a:r>
              <a:rPr lang="en-US" sz="2400" dirty="0"/>
              <a:t>)</a:t>
            </a:r>
          </a:p>
          <a:p>
            <a:r>
              <a:rPr lang="en-US" sz="2400" dirty="0"/>
              <a:t>$100 </a:t>
            </a:r>
            <a:r>
              <a:rPr lang="en-US" sz="2400" dirty="0" err="1"/>
              <a:t>mn</a:t>
            </a:r>
            <a:r>
              <a:rPr lang="en-US" sz="2400" dirty="0"/>
              <a:t> sales, 1% of $14bn industry</a:t>
            </a:r>
          </a:p>
          <a:p>
            <a:r>
              <a:rPr lang="en-US" sz="2400" dirty="0"/>
              <a:t>“Nike of Sleep”</a:t>
            </a:r>
          </a:p>
          <a:p>
            <a:r>
              <a:rPr lang="en-US" sz="2400" dirty="0"/>
              <a:t>free earned media, low cost radio, outdoor  to complement web presence  </a:t>
            </a:r>
          </a:p>
          <a:p>
            <a:r>
              <a:rPr lang="en-US" sz="2400" dirty="0"/>
              <a:t>Should it go for traditional TV for a nationwide presence?</a:t>
            </a:r>
          </a:p>
          <a:p>
            <a:r>
              <a:rPr lang="en-US" sz="2400" dirty="0"/>
              <a:t>What will happen to the “maverick” image?</a:t>
            </a:r>
          </a:p>
          <a:p>
            <a:r>
              <a:rPr lang="en-US" sz="2400" dirty="0"/>
              <a:t> </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E8FAD31A-A083-49B8-A3E1-E30DC3F52925}"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7049649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Awareness → Interest → In-store “trial” → Selection of best model → Purchase → Delivery</a:t>
            </a:r>
          </a:p>
          <a:p>
            <a:pPr marL="0" indent="0">
              <a:buNone/>
            </a:pPr>
            <a:r>
              <a:rPr lang="en-US" sz="2400" dirty="0"/>
              <a:t>	The decision making process is different for Casper and 	the direct customer </a:t>
            </a:r>
          </a:p>
          <a:p>
            <a:r>
              <a:rPr lang="en-US" sz="2400" dirty="0"/>
              <a:t>Awareness → Interest → Purchase → Delivery → 100-day, at-home trial → Keep</a:t>
            </a:r>
          </a:p>
          <a:p>
            <a:endParaRPr lang="en-US" sz="2400" dirty="0"/>
          </a:p>
          <a:p>
            <a:r>
              <a:rPr lang="en-US" sz="2400" dirty="0"/>
              <a:t>Big Mattress firms have huge margin about 38 % ($961- $2500)   Manufacturer profit $ 589</a:t>
            </a:r>
          </a:p>
          <a:p>
            <a:r>
              <a:rPr lang="en-US" sz="2400" dirty="0" err="1"/>
              <a:t>Capser</a:t>
            </a:r>
            <a:r>
              <a:rPr lang="en-US" sz="2400" dirty="0"/>
              <a:t> ( $480- $850 )</a:t>
            </a:r>
          </a:p>
        </p:txBody>
      </p:sp>
      <p:sp>
        <p:nvSpPr>
          <p:cNvPr id="4" name="Date Placeholder 3"/>
          <p:cNvSpPr>
            <a:spLocks noGrp="1"/>
          </p:cNvSpPr>
          <p:nvPr>
            <p:ph type="dt" sz="half" idx="10"/>
          </p:nvPr>
        </p:nvSpPr>
        <p:spPr/>
        <p:txBody>
          <a:bodyPr/>
          <a:lstStyle/>
          <a:p>
            <a:fld id="{387E2A3C-1F61-4BAB-832F-0328AC59E317}"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2679279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E5AEBEC-BA4F-47FC-ABEF-677F116104B5}"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1"/>
            <a:ext cx="8229600" cy="579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94584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“One perfect mattress for everyone”- offsets retail’s advantage of using sales staff to lead consumer to a perfect match </a:t>
            </a:r>
          </a:p>
          <a:p>
            <a:r>
              <a:rPr lang="en-US" sz="2400" dirty="0"/>
              <a:t>100 days free trial offsets need for instore trail</a:t>
            </a:r>
          </a:p>
          <a:p>
            <a:endParaRPr lang="en-US" sz="2400" dirty="0"/>
          </a:p>
          <a:p>
            <a:r>
              <a:rPr lang="en-US" sz="2400" dirty="0"/>
              <a:t>Simplicity  was a key part of </a:t>
            </a:r>
            <a:r>
              <a:rPr lang="en-US" sz="2400" dirty="0" err="1"/>
              <a:t>Caspers</a:t>
            </a:r>
            <a:r>
              <a:rPr lang="en-US" sz="2400" dirty="0"/>
              <a:t>’ strategy</a:t>
            </a:r>
          </a:p>
        </p:txBody>
      </p:sp>
      <p:sp>
        <p:nvSpPr>
          <p:cNvPr id="4" name="Date Placeholder 3"/>
          <p:cNvSpPr>
            <a:spLocks noGrp="1"/>
          </p:cNvSpPr>
          <p:nvPr>
            <p:ph type="dt" sz="half" idx="10"/>
          </p:nvPr>
        </p:nvSpPr>
        <p:spPr/>
        <p:txBody>
          <a:bodyPr/>
          <a:lstStyle/>
          <a:p>
            <a:fld id="{54CA462C-21F6-47D2-8706-FA5228466AEC}"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00529499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a:t>
            </a:r>
          </a:p>
        </p:txBody>
      </p:sp>
      <p:sp>
        <p:nvSpPr>
          <p:cNvPr id="3" name="Content Placeholder 2"/>
          <p:cNvSpPr>
            <a:spLocks noGrp="1"/>
          </p:cNvSpPr>
          <p:nvPr>
            <p:ph idx="1"/>
          </p:nvPr>
        </p:nvSpPr>
        <p:spPr/>
        <p:txBody>
          <a:bodyPr/>
          <a:lstStyle/>
          <a:p>
            <a:r>
              <a:rPr lang="en-US" sz="2800" dirty="0"/>
              <a:t>COGS = 60%</a:t>
            </a:r>
          </a:p>
          <a:p>
            <a:r>
              <a:rPr lang="en-US" sz="2800" dirty="0"/>
              <a:t>Outbound delivery = $75</a:t>
            </a:r>
          </a:p>
          <a:p>
            <a:r>
              <a:rPr lang="en-US" sz="2800" dirty="0"/>
              <a:t>Return rate = 5%</a:t>
            </a:r>
          </a:p>
          <a:p>
            <a:r>
              <a:rPr lang="en-US" sz="2800" dirty="0"/>
              <a:t>For a $950 bed, </a:t>
            </a:r>
          </a:p>
          <a:p>
            <a:r>
              <a:rPr lang="en-US" sz="2800" dirty="0"/>
              <a:t> {$540 COGS+$50 promo+ delivery $75+ return $46.25(disposal $25)}</a:t>
            </a:r>
          </a:p>
          <a:p>
            <a:r>
              <a:rPr lang="en-US" sz="2800" dirty="0"/>
              <a:t>Gross profit = $238.75( 26.5 %)</a:t>
            </a:r>
          </a:p>
          <a:p>
            <a:endParaRPr lang="en-US" dirty="0"/>
          </a:p>
          <a:p>
            <a:endParaRPr lang="en-US" dirty="0"/>
          </a:p>
        </p:txBody>
      </p:sp>
      <p:sp>
        <p:nvSpPr>
          <p:cNvPr id="4" name="Date Placeholder 3"/>
          <p:cNvSpPr>
            <a:spLocks noGrp="1"/>
          </p:cNvSpPr>
          <p:nvPr>
            <p:ph type="dt" sz="half" idx="10"/>
          </p:nvPr>
        </p:nvSpPr>
        <p:spPr/>
        <p:txBody>
          <a:bodyPr/>
          <a:lstStyle/>
          <a:p>
            <a:fld id="{779EFD5A-0920-417E-B84D-1BB58C4F01F2}"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04361689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Competition</a:t>
            </a:r>
            <a:r>
              <a:rPr lang="en-US" dirty="0"/>
              <a:t> </a:t>
            </a:r>
          </a:p>
        </p:txBody>
      </p:sp>
      <p:sp>
        <p:nvSpPr>
          <p:cNvPr id="3" name="Content Placeholder 2"/>
          <p:cNvSpPr>
            <a:spLocks noGrp="1"/>
          </p:cNvSpPr>
          <p:nvPr>
            <p:ph idx="1"/>
          </p:nvPr>
        </p:nvSpPr>
        <p:spPr/>
        <p:txBody>
          <a:bodyPr>
            <a:normAutofit fontScale="25000" lnSpcReduction="20000"/>
          </a:bodyPr>
          <a:lstStyle/>
          <a:p>
            <a:pPr algn="just"/>
            <a:r>
              <a:rPr lang="en-US" sz="9600" dirty="0"/>
              <a:t>While Casper did lot of A/B testing to find the best mattress formula, still it was easy to reverse engineer</a:t>
            </a:r>
          </a:p>
          <a:p>
            <a:pPr algn="just"/>
            <a:r>
              <a:rPr lang="en-US" sz="9600" dirty="0"/>
              <a:t>Functional differentiation was limited </a:t>
            </a:r>
          </a:p>
          <a:p>
            <a:pPr algn="just"/>
            <a:r>
              <a:rPr lang="en-US" sz="9600" dirty="0"/>
              <a:t>Brand meaning would be the key differentiator </a:t>
            </a:r>
          </a:p>
          <a:p>
            <a:pPr algn="just"/>
            <a:r>
              <a:rPr lang="en-US" sz="9600" dirty="0" err="1"/>
              <a:t>Satva</a:t>
            </a:r>
            <a:r>
              <a:rPr lang="en-US" sz="9600" dirty="0"/>
              <a:t> was 35 % premium to Casper, had own delivery, no compression to box-in, lux positioning  - “Luxury can’t be stuffed in a box”</a:t>
            </a:r>
          </a:p>
          <a:p>
            <a:pPr algn="just"/>
            <a:r>
              <a:rPr lang="en-US" sz="9600" dirty="0" err="1"/>
              <a:t>Tuft&amp;Needle</a:t>
            </a:r>
            <a:r>
              <a:rPr lang="en-US" sz="9600" dirty="0"/>
              <a:t>- 25% lower segments  - Don’t buy that mattress, T&amp;N started it first”</a:t>
            </a:r>
          </a:p>
          <a:p>
            <a:pPr algn="just"/>
            <a:r>
              <a:rPr lang="en-US" sz="9600" dirty="0" err="1"/>
              <a:t>Leesa</a:t>
            </a:r>
            <a:r>
              <a:rPr lang="en-US" sz="9600" dirty="0"/>
              <a:t> – Casper clone with a social angle  “The better new  Mattress”</a:t>
            </a:r>
          </a:p>
          <a:p>
            <a:pPr algn="just"/>
            <a:endParaRPr lang="en-US" sz="9600" dirty="0"/>
          </a:p>
          <a:p>
            <a:pPr algn="just"/>
            <a:r>
              <a:rPr lang="en-US" sz="9600" dirty="0"/>
              <a:t>Casper sought a “quirky, loveable association” and avoided direct comparison to peer group,</a:t>
            </a:r>
          </a:p>
          <a:p>
            <a:endParaRPr lang="en-US" sz="2400" dirty="0"/>
          </a:p>
        </p:txBody>
      </p:sp>
      <p:sp>
        <p:nvSpPr>
          <p:cNvPr id="4" name="Date Placeholder 3"/>
          <p:cNvSpPr>
            <a:spLocks noGrp="1"/>
          </p:cNvSpPr>
          <p:nvPr>
            <p:ph type="dt" sz="half" idx="10"/>
          </p:nvPr>
        </p:nvSpPr>
        <p:spPr/>
        <p:txBody>
          <a:bodyPr/>
          <a:lstStyle/>
          <a:p>
            <a:fld id="{004CBB17-46C0-4C7B-94E4-0A035EFC4B32}"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56306229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68B0C00-2573-47D1-8B37-5B0BD7F78A1D}"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
            <a:ext cx="8540998" cy="597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6145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Google’s viral ad – a subtle attempt for an image makeover – the “goodness” of its products</a:t>
            </a:r>
          </a:p>
        </p:txBody>
      </p:sp>
      <p:sp>
        <p:nvSpPr>
          <p:cNvPr id="4" name="Date Placeholder 3"/>
          <p:cNvSpPr>
            <a:spLocks noGrp="1"/>
          </p:cNvSpPr>
          <p:nvPr>
            <p:ph type="dt" sz="half" idx="10"/>
          </p:nvPr>
        </p:nvSpPr>
        <p:spPr/>
        <p:txBody>
          <a:bodyPr/>
          <a:lstStyle/>
          <a:p>
            <a:fld id="{6BF72775-201C-47F3-82ED-BC740C3F3317}"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2" descr="C:\Users\Administrator\Desktop\google-search-reunion-ad-141113.jpg"/>
          <p:cNvPicPr>
            <a:picLocks noGrp="1" noChangeAspect="1" noChangeArrowheads="1"/>
          </p:cNvPicPr>
          <p:nvPr>
            <p:ph idx="1"/>
          </p:nvPr>
        </p:nvPicPr>
        <p:blipFill>
          <a:blip r:embed="rId2" cstate="print"/>
          <a:srcRect/>
          <a:stretch>
            <a:fillRect/>
          </a:stretch>
        </p:blipFill>
        <p:spPr bwMode="auto">
          <a:xfrm>
            <a:off x="1571625" y="1862931"/>
            <a:ext cx="6000750" cy="4000500"/>
          </a:xfrm>
          <a:prstGeom prst="rect">
            <a:avLst/>
          </a:prstGeom>
          <a:noFill/>
        </p:spPr>
      </p:pic>
    </p:spTree>
    <p:extLst>
      <p:ext uri="{BB962C8B-B14F-4D97-AF65-F5344CB8AC3E}">
        <p14:creationId xmlns:p14="http://schemas.microsoft.com/office/powerpoint/2010/main" val="420292463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t>Capser’s</a:t>
            </a:r>
            <a:r>
              <a:rPr lang="en-US" sz="3600" dirty="0"/>
              <a:t> Communication has two objectives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The first is to create awareness, knowledge, and interest for the direct model vs. buying in the historical fashion-  create demand for the direct-to consumer category</a:t>
            </a:r>
          </a:p>
          <a:p>
            <a:pPr algn="just"/>
            <a:r>
              <a:rPr lang="en-US" dirty="0"/>
              <a:t> Its second job is to create selective demand within the direct category- inducing consumers to choose Casper over alternatives, like Tuft and Needle, </a:t>
            </a:r>
            <a:r>
              <a:rPr lang="en-US" dirty="0" err="1"/>
              <a:t>Saatva</a:t>
            </a:r>
            <a:r>
              <a:rPr lang="en-US" dirty="0"/>
              <a:t>, or </a:t>
            </a:r>
            <a:r>
              <a:rPr lang="en-US" dirty="0" err="1"/>
              <a:t>Leesa</a:t>
            </a:r>
            <a:r>
              <a:rPr lang="en-US" dirty="0"/>
              <a:t>.</a:t>
            </a:r>
          </a:p>
          <a:p>
            <a:pPr algn="just"/>
            <a:r>
              <a:rPr lang="en-US" dirty="0"/>
              <a:t>Casper “regarded competition within the direct-to-consumer segment as a good thing” -“a sea of copycats who have tried to mirror us”</a:t>
            </a:r>
          </a:p>
        </p:txBody>
      </p:sp>
      <p:sp>
        <p:nvSpPr>
          <p:cNvPr id="4" name="Date Placeholder 3"/>
          <p:cNvSpPr>
            <a:spLocks noGrp="1"/>
          </p:cNvSpPr>
          <p:nvPr>
            <p:ph type="dt" sz="half" idx="10"/>
          </p:nvPr>
        </p:nvSpPr>
        <p:spPr/>
        <p:txBody>
          <a:bodyPr/>
          <a:lstStyle/>
          <a:p>
            <a:fld id="{2E602B76-E386-4F18-B096-1807A0EF5C13}"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401999601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Successful with NPS, customer satisfaction, press coverage</a:t>
            </a:r>
          </a:p>
          <a:p>
            <a:endParaRPr lang="en-US" dirty="0"/>
          </a:p>
          <a:p>
            <a:r>
              <a:rPr lang="en-US" dirty="0"/>
              <a:t>Tension between generating short term sales (</a:t>
            </a:r>
            <a:r>
              <a:rPr lang="en-US" dirty="0" err="1"/>
              <a:t>Krim</a:t>
            </a:r>
            <a:r>
              <a:rPr lang="en-US" dirty="0"/>
              <a:t>/</a:t>
            </a:r>
            <a:r>
              <a:rPr lang="en-US" dirty="0" err="1"/>
              <a:t>Rockovich</a:t>
            </a:r>
            <a:r>
              <a:rPr lang="en-US" dirty="0"/>
              <a:t>) and Brand building (Sherwin/Kaplan)</a:t>
            </a:r>
          </a:p>
        </p:txBody>
      </p:sp>
      <p:sp>
        <p:nvSpPr>
          <p:cNvPr id="4" name="Date Placeholder 3"/>
          <p:cNvSpPr>
            <a:spLocks noGrp="1"/>
          </p:cNvSpPr>
          <p:nvPr>
            <p:ph type="dt" sz="half" idx="10"/>
          </p:nvPr>
        </p:nvSpPr>
        <p:spPr/>
        <p:txBody>
          <a:bodyPr/>
          <a:lstStyle/>
          <a:p>
            <a:fld id="{93776B07-FD60-4666-8D5D-B2AFF66E9D38}"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50147555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a:xfrm>
            <a:off x="457200" y="685801"/>
            <a:ext cx="4040188" cy="609600"/>
          </a:xfrm>
        </p:spPr>
        <p:txBody>
          <a:bodyPr/>
          <a:lstStyle/>
          <a:p>
            <a:r>
              <a:rPr lang="en-US" dirty="0"/>
              <a:t>Short term sales </a:t>
            </a:r>
          </a:p>
        </p:txBody>
      </p:sp>
      <p:sp>
        <p:nvSpPr>
          <p:cNvPr id="9" name="Content Placeholder 8"/>
          <p:cNvSpPr>
            <a:spLocks noGrp="1"/>
          </p:cNvSpPr>
          <p:nvPr>
            <p:ph sz="half" idx="2"/>
          </p:nvPr>
        </p:nvSpPr>
        <p:spPr>
          <a:xfrm>
            <a:off x="457200" y="1524000"/>
            <a:ext cx="4040188" cy="4602163"/>
          </a:xfrm>
        </p:spPr>
        <p:txBody>
          <a:bodyPr>
            <a:noAutofit/>
          </a:bodyPr>
          <a:lstStyle/>
          <a:p>
            <a:r>
              <a:rPr lang="en-US" sz="2000" dirty="0"/>
              <a:t>“…concerned about sales performance in the short-term, particularly with investors to answer to” (case, p. 2).</a:t>
            </a:r>
          </a:p>
          <a:p>
            <a:r>
              <a:rPr lang="en-US" sz="2000" dirty="0"/>
              <a:t>“We are obsessive on measurement – with these promo codes uniquely assigned to everyone, we can see who is buying” case, p. 9).</a:t>
            </a:r>
          </a:p>
          <a:p>
            <a:r>
              <a:rPr lang="en-US" sz="2000" dirty="0"/>
              <a:t>Keep the “Casper standard of rigorously analyzing results to assess impact…” (case,</a:t>
            </a:r>
          </a:p>
          <a:p>
            <a:r>
              <a:rPr lang="en-US" sz="2000" dirty="0"/>
              <a:t>p. 12), no matter what media used.</a:t>
            </a:r>
          </a:p>
        </p:txBody>
      </p:sp>
      <p:sp>
        <p:nvSpPr>
          <p:cNvPr id="10" name="Text Placeholder 9"/>
          <p:cNvSpPr>
            <a:spLocks noGrp="1"/>
          </p:cNvSpPr>
          <p:nvPr>
            <p:ph type="body" sz="quarter" idx="3"/>
          </p:nvPr>
        </p:nvSpPr>
        <p:spPr>
          <a:xfrm>
            <a:off x="4645025" y="533401"/>
            <a:ext cx="4041775" cy="762000"/>
          </a:xfrm>
        </p:spPr>
        <p:txBody>
          <a:bodyPr/>
          <a:lstStyle/>
          <a:p>
            <a:r>
              <a:rPr lang="en-US" dirty="0"/>
              <a:t>Brand building</a:t>
            </a:r>
          </a:p>
        </p:txBody>
      </p:sp>
      <p:sp>
        <p:nvSpPr>
          <p:cNvPr id="11" name="Content Placeholder 10"/>
          <p:cNvSpPr>
            <a:spLocks noGrp="1"/>
          </p:cNvSpPr>
          <p:nvPr>
            <p:ph sz="quarter" idx="4"/>
          </p:nvPr>
        </p:nvSpPr>
        <p:spPr>
          <a:xfrm>
            <a:off x="4645025" y="1524000"/>
            <a:ext cx="4041775" cy="4602163"/>
          </a:xfrm>
        </p:spPr>
        <p:txBody>
          <a:bodyPr>
            <a:noAutofit/>
          </a:bodyPr>
          <a:lstStyle/>
          <a:p>
            <a:r>
              <a:rPr lang="en-US" sz="2000" dirty="0"/>
              <a:t>“We have great stories – all need to ‘ladder up’ (features, benefits emotion) into the brand we want to build” (case, p. 2).</a:t>
            </a:r>
          </a:p>
          <a:p>
            <a:r>
              <a:rPr lang="en-US" sz="2000" dirty="0"/>
              <a:t>“Key is for us is a Casper personality and story that builds an emotional bond with consumer … it’s all about brand love” (case p.2)</a:t>
            </a:r>
          </a:p>
        </p:txBody>
      </p:sp>
      <p:sp>
        <p:nvSpPr>
          <p:cNvPr id="4" name="Date Placeholder 3"/>
          <p:cNvSpPr>
            <a:spLocks noGrp="1"/>
          </p:cNvSpPr>
          <p:nvPr>
            <p:ph type="dt" sz="half" idx="10"/>
          </p:nvPr>
        </p:nvSpPr>
        <p:spPr/>
        <p:txBody>
          <a:bodyPr/>
          <a:lstStyle/>
          <a:p>
            <a:fld id="{F72DBA35-43A4-4289-A5D8-63513C0F529C}"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a:t>PoM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1382460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fld id="{B9F8211F-A7FD-4B07-85F8-56FA4F809DA6}" type="datetime1">
              <a:rPr lang="en-US" smtClean="0"/>
              <a:t>9/30/2022</a:t>
            </a:fld>
            <a:endParaRPr lang="en-US"/>
          </a:p>
        </p:txBody>
      </p:sp>
      <p:sp>
        <p:nvSpPr>
          <p:cNvPr id="8" name="Footer Placeholder 7"/>
          <p:cNvSpPr>
            <a:spLocks noGrp="1"/>
          </p:cNvSpPr>
          <p:nvPr>
            <p:ph type="ftr" sz="quarter" idx="11"/>
          </p:nvPr>
        </p:nvSpPr>
        <p:spPr/>
        <p:txBody>
          <a:bodyPr/>
          <a:lstStyle/>
          <a:p>
            <a:r>
              <a:rPr lang="en-US"/>
              <a:t>PoM</a:t>
            </a:r>
          </a:p>
        </p:txBody>
      </p:sp>
      <p:sp>
        <p:nvSpPr>
          <p:cNvPr id="9" name="Slide Number Placeholder 8"/>
          <p:cNvSpPr>
            <a:spLocks noGrp="1"/>
          </p:cNvSpPr>
          <p:nvPr>
            <p:ph type="sldNum" sz="quarter" idx="12"/>
          </p:nvPr>
        </p:nvSpPr>
        <p:spPr/>
        <p:txBody>
          <a:bodyPr/>
          <a:lstStyle/>
          <a:p>
            <a:fld id="{B6F15528-21DE-4FAA-801E-634DDDAF4B2B}" type="slidenum">
              <a:rPr lang="en-US" smtClean="0"/>
              <a:pPr/>
              <a:t>63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5767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48484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r>
              <a:rPr lang="en-US" sz="2400" dirty="0"/>
              <a:t>To date Casper has been Successful with both (NPS, press mention, satisfaction etc.)</a:t>
            </a:r>
          </a:p>
          <a:p>
            <a:r>
              <a:rPr lang="en-US" sz="2400" dirty="0"/>
              <a:t>Casper has a good mix of IMC with a mission - to develop the Casper brand as the loveable, quirky, maverick brand offering relief from the “worst buying experience” in the world as imposed by Big Mattresses</a:t>
            </a:r>
          </a:p>
          <a:p>
            <a:r>
              <a:rPr lang="en-US" sz="2400" dirty="0"/>
              <a:t>A strong focus on earned media right from the beginning to create a “believable  and impactful brand “ -later amplified by paid media</a:t>
            </a:r>
          </a:p>
          <a:p>
            <a:r>
              <a:rPr lang="en-US" sz="2400" dirty="0"/>
              <a:t>Stories of interest</a:t>
            </a:r>
          </a:p>
          <a:p>
            <a:r>
              <a:rPr lang="en-US" sz="2400" dirty="0"/>
              <a:t>Also a strong “owned media”</a:t>
            </a:r>
          </a:p>
          <a:p>
            <a:endParaRPr lang="en-US" dirty="0"/>
          </a:p>
          <a:p>
            <a:endParaRPr lang="en-US" dirty="0"/>
          </a:p>
        </p:txBody>
      </p:sp>
      <p:sp>
        <p:nvSpPr>
          <p:cNvPr id="7" name="Date Placeholder 6"/>
          <p:cNvSpPr>
            <a:spLocks noGrp="1"/>
          </p:cNvSpPr>
          <p:nvPr>
            <p:ph type="dt" sz="half" idx="10"/>
          </p:nvPr>
        </p:nvSpPr>
        <p:spPr/>
        <p:txBody>
          <a:bodyPr/>
          <a:lstStyle/>
          <a:p>
            <a:fld id="{A18C0387-C136-4C05-BEDD-D2541F3092EA}" type="datetime1">
              <a:rPr lang="en-US" smtClean="0"/>
              <a:t>9/30/2022</a:t>
            </a:fld>
            <a:endParaRPr lang="en-US"/>
          </a:p>
        </p:txBody>
      </p:sp>
      <p:sp>
        <p:nvSpPr>
          <p:cNvPr id="8" name="Footer Placeholder 7"/>
          <p:cNvSpPr>
            <a:spLocks noGrp="1"/>
          </p:cNvSpPr>
          <p:nvPr>
            <p:ph type="ftr" sz="quarter" idx="11"/>
          </p:nvPr>
        </p:nvSpPr>
        <p:spPr/>
        <p:txBody>
          <a:bodyPr/>
          <a:lstStyle/>
          <a:p>
            <a:r>
              <a:rPr lang="en-US"/>
              <a:t>PoM</a:t>
            </a:r>
          </a:p>
        </p:txBody>
      </p:sp>
      <p:sp>
        <p:nvSpPr>
          <p:cNvPr id="9" name="Slide Number Placeholder 8"/>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11323182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743A-E5AA-FF16-0E50-5214EBF322A9}"/>
              </a:ext>
            </a:extLst>
          </p:cNvPr>
          <p:cNvSpPr>
            <a:spLocks noGrp="1"/>
          </p:cNvSpPr>
          <p:nvPr>
            <p:ph type="title"/>
          </p:nvPr>
        </p:nvSpPr>
        <p:spPr/>
        <p:txBody>
          <a:bodyPr/>
          <a:lstStyle/>
          <a:p>
            <a:r>
              <a:rPr lang="en-IN" dirty="0" err="1"/>
              <a:t>Dreamery</a:t>
            </a:r>
            <a:r>
              <a:rPr lang="en-IN" dirty="0"/>
              <a:t> sleep pod</a:t>
            </a:r>
          </a:p>
        </p:txBody>
      </p:sp>
      <p:sp>
        <p:nvSpPr>
          <p:cNvPr id="3" name="Date Placeholder 2">
            <a:extLst>
              <a:ext uri="{FF2B5EF4-FFF2-40B4-BE49-F238E27FC236}">
                <a16:creationId xmlns:a16="http://schemas.microsoft.com/office/drawing/2014/main" id="{9C4E3FAD-D2E9-43BB-6927-55409E1A4D4B}"/>
              </a:ext>
            </a:extLst>
          </p:cNvPr>
          <p:cNvSpPr>
            <a:spLocks noGrp="1"/>
          </p:cNvSpPr>
          <p:nvPr>
            <p:ph type="dt" sz="half" idx="10"/>
          </p:nvPr>
        </p:nvSpPr>
        <p:spPr/>
        <p:txBody>
          <a:bodyPr/>
          <a:lstStyle/>
          <a:p>
            <a:fld id="{C5E7273A-CB5E-4A15-B0D3-18519027299E}" type="datetime1">
              <a:rPr lang="en-US" smtClean="0"/>
              <a:t>9/30/2022</a:t>
            </a:fld>
            <a:endParaRPr lang="en-US"/>
          </a:p>
        </p:txBody>
      </p:sp>
      <p:sp>
        <p:nvSpPr>
          <p:cNvPr id="4" name="Footer Placeholder 3">
            <a:extLst>
              <a:ext uri="{FF2B5EF4-FFF2-40B4-BE49-F238E27FC236}">
                <a16:creationId xmlns:a16="http://schemas.microsoft.com/office/drawing/2014/main" id="{247EDB3A-6221-814C-2512-F15FFB60704B}"/>
              </a:ext>
            </a:extLst>
          </p:cNvPr>
          <p:cNvSpPr>
            <a:spLocks noGrp="1"/>
          </p:cNvSpPr>
          <p:nvPr>
            <p:ph type="ftr" sz="quarter" idx="11"/>
          </p:nvPr>
        </p:nvSpPr>
        <p:spPr/>
        <p:txBody>
          <a:bodyPr/>
          <a:lstStyle/>
          <a:p>
            <a:r>
              <a:rPr lang="en-US"/>
              <a:t>Global Brand Marketing Strategies</a:t>
            </a:r>
          </a:p>
        </p:txBody>
      </p:sp>
      <p:sp>
        <p:nvSpPr>
          <p:cNvPr id="5" name="Slide Number Placeholder 4">
            <a:extLst>
              <a:ext uri="{FF2B5EF4-FFF2-40B4-BE49-F238E27FC236}">
                <a16:creationId xmlns:a16="http://schemas.microsoft.com/office/drawing/2014/main" id="{45FEA032-7375-8C4A-323B-0320E2BC2C77}"/>
              </a:ext>
            </a:extLst>
          </p:cNvPr>
          <p:cNvSpPr>
            <a:spLocks noGrp="1"/>
          </p:cNvSpPr>
          <p:nvPr>
            <p:ph type="sldNum" sz="quarter" idx="12"/>
          </p:nvPr>
        </p:nvSpPr>
        <p:spPr/>
        <p:txBody>
          <a:bodyPr/>
          <a:lstStyle/>
          <a:p>
            <a:fld id="{B6F15528-21DE-4FAA-801E-634DDDAF4B2B}" type="slidenum">
              <a:rPr lang="en-US" smtClean="0"/>
              <a:pPr/>
              <a:t>65</a:t>
            </a:fld>
            <a:endParaRPr lang="en-US"/>
          </a:p>
        </p:txBody>
      </p:sp>
      <p:pic>
        <p:nvPicPr>
          <p:cNvPr id="8" name="Content Placeholder 7">
            <a:extLst>
              <a:ext uri="{FF2B5EF4-FFF2-40B4-BE49-F238E27FC236}">
                <a16:creationId xmlns:a16="http://schemas.microsoft.com/office/drawing/2014/main" id="{85D9C7B9-48EC-8938-A4CF-6E7E0055F84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09383" y="2590800"/>
            <a:ext cx="4754033" cy="3565525"/>
          </a:xfrm>
        </p:spPr>
      </p:pic>
    </p:spTree>
    <p:extLst>
      <p:ext uri="{BB962C8B-B14F-4D97-AF65-F5344CB8AC3E}">
        <p14:creationId xmlns:p14="http://schemas.microsoft.com/office/powerpoint/2010/main" val="319181235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Celebrity Investors!</a:t>
            </a:r>
          </a:p>
        </p:txBody>
      </p:sp>
      <p:sp>
        <p:nvSpPr>
          <p:cNvPr id="4" name="Footer Placeholder 3"/>
          <p:cNvSpPr>
            <a:spLocks noGrp="1"/>
          </p:cNvSpPr>
          <p:nvPr>
            <p:ph type="ftr" sz="quarter" idx="11"/>
          </p:nvPr>
        </p:nvSpPr>
        <p:spPr/>
        <p:txBody>
          <a:bodyPr/>
          <a:lstStyle/>
          <a:p>
            <a:r>
              <a:rPr lang="en-US"/>
              <a:t>Digital Marketing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pic>
        <p:nvPicPr>
          <p:cNvPr id="3074" name="Picture 2" descr="C:\Users\admin\Desktop\capri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2609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Desktop\ash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866" y="152400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dmin\Desktop\na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720" y="3429000"/>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dmin\Desktop\50c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755" y="3862387"/>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168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t>Digital Marketing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Content Placeholder 5"/>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76200"/>
            <a:ext cx="5105400"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107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lstStyle/>
          <a:p>
            <a:r>
              <a:rPr lang="en-US" dirty="0"/>
              <a:t>You Tube influencers posted ‘</a:t>
            </a:r>
            <a:r>
              <a:rPr lang="en-US" dirty="0" err="1"/>
              <a:t>unboxing”videos</a:t>
            </a:r>
            <a:endParaRPr lang="en-US" dirty="0"/>
          </a:p>
        </p:txBody>
      </p:sp>
      <p:sp>
        <p:nvSpPr>
          <p:cNvPr id="9" name="Text Placeholder 8"/>
          <p:cNvSpPr>
            <a:spLocks noGrp="1"/>
          </p:cNvSpPr>
          <p:nvPr>
            <p:ph type="body" sz="quarter" idx="3"/>
          </p:nvPr>
        </p:nvSpPr>
        <p:spPr/>
        <p:txBody>
          <a:bodyPr/>
          <a:lstStyle/>
          <a:p>
            <a:endParaRPr lang="en-US"/>
          </a:p>
        </p:txBody>
      </p:sp>
      <p:sp>
        <p:nvSpPr>
          <p:cNvPr id="10" name="Content Placeholder 9"/>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a:t>Digital Marketing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92836092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r>
              <a:rPr lang="en-US" dirty="0"/>
              <a:t>Make –up Moghul</a:t>
            </a:r>
          </a:p>
        </p:txBody>
      </p:sp>
      <p:pic>
        <p:nvPicPr>
          <p:cNvPr id="4098" name="Picture 2" descr="C:\Users\admin\Desktop\105834200-makeit_upstarts_casper_kylie.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57200" y="3014216"/>
            <a:ext cx="4040188" cy="22726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3"/>
          </p:nvPr>
        </p:nvSpPr>
        <p:spPr/>
        <p:txBody>
          <a:bodyPr/>
          <a:lstStyle/>
          <a:p>
            <a:endParaRPr lang="en-US"/>
          </a:p>
        </p:txBody>
      </p:sp>
      <p:sp>
        <p:nvSpPr>
          <p:cNvPr id="9" name="Content Placeholder 8"/>
          <p:cNvSpPr>
            <a:spLocks noGrp="1"/>
          </p:cNvSpPr>
          <p:nvPr>
            <p:ph sz="quarter" idx="4"/>
          </p:nvPr>
        </p:nvSpPr>
        <p:spPr/>
        <p:txBody>
          <a:bodyPr>
            <a:normAutofit fontScale="92500" lnSpcReduction="20000"/>
          </a:bodyPr>
          <a:lstStyle/>
          <a:p>
            <a:pPr>
              <a:buFont typeface="Wingdings" panose="05000000000000000000" pitchFamily="2" charset="2"/>
              <a:buChar char="§"/>
            </a:pPr>
            <a:r>
              <a:rPr lang="en-US" dirty="0"/>
              <a:t>At 21, Kylie Jenner became the youngest self-made billionaire ever</a:t>
            </a:r>
          </a:p>
          <a:p>
            <a:pPr>
              <a:buFont typeface="Wingdings" panose="05000000000000000000" pitchFamily="2" charset="2"/>
              <a:buChar char="§"/>
            </a:pPr>
            <a:endParaRPr lang="en-US" dirty="0"/>
          </a:p>
          <a:p>
            <a:pPr>
              <a:buFont typeface="Wingdings" panose="05000000000000000000" pitchFamily="2" charset="2"/>
              <a:buChar char="§"/>
            </a:pPr>
            <a:r>
              <a:rPr lang="en-US" dirty="0"/>
              <a:t>Kylie Cosmetics $330 million (sales grew from 0 to $300 million in the launch year 2015)</a:t>
            </a:r>
          </a:p>
          <a:p>
            <a:pPr>
              <a:buFont typeface="Wingdings" panose="05000000000000000000" pitchFamily="2" charset="2"/>
              <a:buChar char="§"/>
            </a:pPr>
            <a:r>
              <a:rPr lang="en-US" dirty="0"/>
              <a:t>“It’s the power of social </a:t>
            </a:r>
            <a:r>
              <a:rPr lang="en-US" dirty="0" err="1"/>
              <a:t>media,I</a:t>
            </a:r>
            <a:r>
              <a:rPr lang="en-US" dirty="0"/>
              <a:t> had such a strong reach before I was able to start anything.” (Jenner)</a:t>
            </a:r>
          </a:p>
        </p:txBody>
      </p:sp>
      <p:sp>
        <p:nvSpPr>
          <p:cNvPr id="4" name="Footer Placeholder 3"/>
          <p:cNvSpPr>
            <a:spLocks noGrp="1"/>
          </p:cNvSpPr>
          <p:nvPr>
            <p:ph type="ftr" sz="quarter" idx="11"/>
          </p:nvPr>
        </p:nvSpPr>
        <p:spPr/>
        <p:txBody>
          <a:bodyPr/>
          <a:lstStyle/>
          <a:p>
            <a:r>
              <a:rPr lang="en-US"/>
              <a:t>Digital Marketing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9073709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br>
              <a:rPr lang="en-US" dirty="0"/>
            </a:br>
            <a:endParaRPr lang="en-US" dirty="0"/>
          </a:p>
        </p:txBody>
      </p:sp>
      <p:sp>
        <p:nvSpPr>
          <p:cNvPr id="9" name="Content Placeholder 8"/>
          <p:cNvSpPr>
            <a:spLocks noGrp="1"/>
          </p:cNvSpPr>
          <p:nvPr>
            <p:ph idx="1"/>
          </p:nvPr>
        </p:nvSpPr>
        <p:spPr/>
        <p:txBody>
          <a:bodyPr/>
          <a:lstStyle/>
          <a:p>
            <a:endParaRPr lang="en-US" dirty="0"/>
          </a:p>
          <a:p>
            <a:endParaRPr lang="en-US" dirty="0"/>
          </a:p>
        </p:txBody>
      </p:sp>
      <p:sp>
        <p:nvSpPr>
          <p:cNvPr id="5" name="Date Placeholder 4"/>
          <p:cNvSpPr>
            <a:spLocks noGrp="1"/>
          </p:cNvSpPr>
          <p:nvPr>
            <p:ph type="dt" sz="half" idx="10"/>
          </p:nvPr>
        </p:nvSpPr>
        <p:spPr/>
        <p:txBody>
          <a:bodyPr/>
          <a:lstStyle/>
          <a:p>
            <a:fld id="{49812476-78A1-4DAA-A60D-41E4BB50F991}"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descr="C:\Users\Administrator\Desktop\branding 2016\brand culture1.png"/>
          <p:cNvPicPr>
            <a:picLocks noChangeAspect="1" noChangeArrowheads="1"/>
          </p:cNvPicPr>
          <p:nvPr/>
        </p:nvPicPr>
        <p:blipFill>
          <a:blip r:embed="rId2" cstate="print"/>
          <a:srcRect/>
          <a:stretch>
            <a:fillRect/>
          </a:stretch>
        </p:blipFill>
        <p:spPr bwMode="auto">
          <a:xfrm>
            <a:off x="838200" y="1524000"/>
            <a:ext cx="7315199" cy="4038600"/>
          </a:xfrm>
          <a:prstGeom prst="rect">
            <a:avLst/>
          </a:prstGeom>
          <a:noFill/>
        </p:spPr>
      </p:pic>
    </p:spTree>
    <p:extLst>
      <p:ext uri="{BB962C8B-B14F-4D97-AF65-F5344CB8AC3E}">
        <p14:creationId xmlns:p14="http://schemas.microsoft.com/office/powerpoint/2010/main" val="260745463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941FC61C-68F3-4DDE-B978-32713D04B8C0}"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534399" cy="589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45946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6B0E29B2-8EA0-4BB9-84D1-96612A32A2C2}"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1"/>
            <a:ext cx="8229600" cy="5670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79729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Media selection for Next Phase- TV?</a:t>
            </a:r>
          </a:p>
        </p:txBody>
      </p:sp>
      <p:sp>
        <p:nvSpPr>
          <p:cNvPr id="3" name="Content Placeholder 2"/>
          <p:cNvSpPr>
            <a:spLocks noGrp="1"/>
          </p:cNvSpPr>
          <p:nvPr>
            <p:ph idx="1"/>
          </p:nvPr>
        </p:nvSpPr>
        <p:spPr/>
        <p:txBody>
          <a:bodyPr>
            <a:normAutofit/>
          </a:bodyPr>
          <a:lstStyle/>
          <a:p>
            <a:r>
              <a:rPr lang="en-US" sz="2400" dirty="0"/>
              <a:t>(p. 11) Outdoor: $3 with Casper being “somewhat less” due to remainder deals</a:t>
            </a:r>
          </a:p>
          <a:p>
            <a:r>
              <a:rPr lang="en-US" sz="2400" dirty="0"/>
              <a:t>(p. 7) Podcasts: $15 for 15 seconds; $25 for 30 seconds</a:t>
            </a:r>
          </a:p>
          <a:p>
            <a:r>
              <a:rPr lang="en-US" sz="2400" dirty="0"/>
              <a:t>(p. 11) Radio: $10 for 30 second; $12 for 30 with celebrity endorser</a:t>
            </a:r>
          </a:p>
          <a:p>
            <a:r>
              <a:rPr lang="en-US" sz="2400" dirty="0"/>
              <a:t>TV: $15 for 30 second fringe time, $25 for prime time </a:t>
            </a:r>
          </a:p>
          <a:p>
            <a:endParaRPr lang="en-US" sz="2400" dirty="0"/>
          </a:p>
          <a:p>
            <a:r>
              <a:rPr lang="en-US" sz="2400" dirty="0"/>
              <a:t>TV is traditional where big mattresses are spending  $500 </a:t>
            </a:r>
            <a:r>
              <a:rPr lang="en-US" sz="2400" dirty="0" err="1"/>
              <a:t>mn</a:t>
            </a:r>
            <a:endParaRPr lang="en-US" sz="2400" dirty="0"/>
          </a:p>
          <a:p>
            <a:r>
              <a:rPr lang="en-US" sz="2400" dirty="0"/>
              <a:t>Could they  do it the “Casper Way”?</a:t>
            </a:r>
          </a:p>
          <a:p>
            <a:r>
              <a:rPr lang="en-US" sz="2400" dirty="0"/>
              <a:t>For e.g. $ 50 was communication impact measurement way ,not a price play</a:t>
            </a:r>
          </a:p>
        </p:txBody>
      </p:sp>
      <p:sp>
        <p:nvSpPr>
          <p:cNvPr id="4" name="Date Placeholder 3"/>
          <p:cNvSpPr>
            <a:spLocks noGrp="1"/>
          </p:cNvSpPr>
          <p:nvPr>
            <p:ph type="dt" sz="half" idx="10"/>
          </p:nvPr>
        </p:nvSpPr>
        <p:spPr/>
        <p:txBody>
          <a:bodyPr/>
          <a:lstStyle/>
          <a:p>
            <a:fld id="{C14F967D-C388-46EE-96F7-87089491DE1F}" type="datetime1">
              <a:rPr lang="en-US" smtClean="0"/>
              <a:t>9/30/2022</a:t>
            </a:fld>
            <a:endParaRPr lang="en-US"/>
          </a:p>
        </p:txBody>
      </p:sp>
      <p:sp>
        <p:nvSpPr>
          <p:cNvPr id="5" name="Footer Placeholder 4"/>
          <p:cNvSpPr>
            <a:spLocks noGrp="1"/>
          </p:cNvSpPr>
          <p:nvPr>
            <p:ph type="ftr" sz="quarter" idx="11"/>
          </p:nvPr>
        </p:nvSpPr>
        <p:spPr/>
        <p:txBody>
          <a:bodyPr/>
          <a:lstStyle/>
          <a:p>
            <a:r>
              <a:rPr lang="en-US"/>
              <a:t>PoM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66495966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Case2 :Dollar shave club</a:t>
            </a:r>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5" name="Content Placeholder 4"/>
          <p:cNvSpPr>
            <a:spLocks noGrp="1"/>
          </p:cNvSpPr>
          <p:nvPr>
            <p:ph sz="quarter" idx="1"/>
          </p:nvPr>
        </p:nvSpPr>
        <p:spPr/>
        <p:txBody>
          <a:bodyPr/>
          <a:lstStyle/>
          <a:p>
            <a:r>
              <a:rPr lang="en-US" dirty="0"/>
              <a:t>Why has Gillette successful for over hundred years</a:t>
            </a:r>
          </a:p>
          <a:p>
            <a:r>
              <a:rPr lang="en-US" dirty="0"/>
              <a:t>What is their value proposition ?</a:t>
            </a:r>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BCAC4D88-A986-E6D9-AB73-9EF1D111EC58}"/>
              </a:ext>
            </a:extLst>
          </p:cNvPr>
          <p:cNvPicPr>
            <a:picLocks noChangeAspect="1"/>
          </p:cNvPicPr>
          <p:nvPr/>
        </p:nvPicPr>
        <p:blipFill>
          <a:blip r:embed="rId2"/>
          <a:stretch>
            <a:fillRect/>
          </a:stretch>
        </p:blipFill>
        <p:spPr>
          <a:xfrm>
            <a:off x="7342875" y="4267199"/>
            <a:ext cx="1315464" cy="761999"/>
          </a:xfrm>
          <a:prstGeom prst="rect">
            <a:avLst/>
          </a:prstGeom>
        </p:spPr>
      </p:pic>
      <p:pic>
        <p:nvPicPr>
          <p:cNvPr id="9" name="Picture 8">
            <a:extLst>
              <a:ext uri="{FF2B5EF4-FFF2-40B4-BE49-F238E27FC236}">
                <a16:creationId xmlns:a16="http://schemas.microsoft.com/office/drawing/2014/main" id="{A2A458A8-3084-09A9-23B8-64E32EA1A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90862"/>
            <a:ext cx="2619375" cy="1743075"/>
          </a:xfrm>
          <a:prstGeom prst="rect">
            <a:avLst/>
          </a:prstGeom>
        </p:spPr>
      </p:pic>
    </p:spTree>
    <p:extLst>
      <p:ext uri="{BB962C8B-B14F-4D97-AF65-F5344CB8AC3E}">
        <p14:creationId xmlns:p14="http://schemas.microsoft.com/office/powerpoint/2010/main" val="99901678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5" name="Content Placeholder 4"/>
          <p:cNvSpPr>
            <a:spLocks noGrp="1"/>
          </p:cNvSpPr>
          <p:nvPr>
            <p:ph sz="quarter" idx="1"/>
          </p:nvPr>
        </p:nvSpPr>
        <p:spPr/>
        <p:txBody>
          <a:bodyPr>
            <a:normAutofit lnSpcReduction="10000"/>
          </a:bodyPr>
          <a:lstStyle/>
          <a:p>
            <a:r>
              <a:rPr lang="en-US" dirty="0"/>
              <a:t>Product evolution over 100 years</a:t>
            </a:r>
          </a:p>
          <a:p>
            <a:r>
              <a:rPr lang="en-US" dirty="0"/>
              <a:t>Incremental innovation </a:t>
            </a:r>
          </a:p>
          <a:p>
            <a:r>
              <a:rPr lang="en-US" dirty="0">
                <a:hlinkClick r:id="rId2"/>
              </a:rPr>
              <a:t>https://gillette.com/en-us/about/our-story</a:t>
            </a:r>
            <a:endParaRPr lang="en-US" dirty="0"/>
          </a:p>
          <a:p>
            <a:endParaRPr lang="en-US" dirty="0"/>
          </a:p>
          <a:p>
            <a:endParaRPr lang="en-US" dirty="0"/>
          </a:p>
          <a:p>
            <a:r>
              <a:rPr lang="en-US" dirty="0"/>
              <a:t>Business model ?   Marketing perspective elements </a:t>
            </a:r>
          </a:p>
          <a:p>
            <a:r>
              <a:rPr lang="en-US" dirty="0"/>
              <a:t>Who is served –  Segmentation &amp;Targeting </a:t>
            </a:r>
          </a:p>
          <a:p>
            <a:r>
              <a:rPr lang="en-US" dirty="0"/>
              <a:t>What is being served – Customer value proposition &amp; brand positioning </a:t>
            </a:r>
          </a:p>
          <a:p>
            <a:r>
              <a:rPr lang="en-US" dirty="0"/>
              <a:t>How ?   Marketing mix – Product, Price, Promotion, place </a:t>
            </a:r>
          </a:p>
          <a:p>
            <a:pPr lvl="5"/>
            <a:r>
              <a:rPr lang="en-US" dirty="0"/>
              <a:t>Value Chain </a:t>
            </a:r>
          </a:p>
          <a:p>
            <a:pPr lvl="5"/>
            <a:r>
              <a:rPr lang="en-US" dirty="0"/>
              <a:t>Competitive advantage </a:t>
            </a:r>
          </a:p>
          <a:p>
            <a:endParaRPr lang="en-US" dirty="0"/>
          </a:p>
        </p:txBody>
      </p:sp>
    </p:spTree>
    <p:extLst>
      <p:ext uri="{BB962C8B-B14F-4D97-AF65-F5344CB8AC3E}">
        <p14:creationId xmlns:p14="http://schemas.microsoft.com/office/powerpoint/2010/main" val="73160876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Content Placeholder 4"/>
          <p:cNvSpPr>
            <a:spLocks noGrp="1"/>
          </p:cNvSpPr>
          <p:nvPr>
            <p:ph sz="quarter" idx="1"/>
          </p:nvPr>
        </p:nvSpPr>
        <p:spPr/>
        <p:txBody>
          <a:bodyPr/>
          <a:lstStyle/>
          <a:p>
            <a:r>
              <a:rPr lang="en-US" dirty="0"/>
              <a:t>What is DSC’s Business model?</a:t>
            </a:r>
          </a:p>
          <a:p>
            <a:r>
              <a:rPr lang="en-US" dirty="0"/>
              <a:t>Value proposition?</a:t>
            </a:r>
          </a:p>
          <a:p>
            <a:endParaRPr lang="en-US" dirty="0"/>
          </a:p>
          <a:p>
            <a:endParaRPr lang="en-US" dirty="0"/>
          </a:p>
          <a:p>
            <a:endParaRPr lang="en-US" dirty="0"/>
          </a:p>
          <a:p>
            <a:r>
              <a:rPr lang="en-US" dirty="0"/>
              <a:t>“A subscription model works only when it enhances customer experience” – Michael </a:t>
            </a:r>
            <a:r>
              <a:rPr lang="en-US" dirty="0" err="1"/>
              <a:t>Dubin</a:t>
            </a:r>
            <a:r>
              <a:rPr lang="en-US" dirty="0"/>
              <a:t>  </a:t>
            </a:r>
          </a:p>
          <a:p>
            <a:endParaRPr lang="en-US" dirty="0"/>
          </a:p>
        </p:txBody>
      </p:sp>
    </p:spTree>
    <p:extLst>
      <p:ext uri="{BB962C8B-B14F-4D97-AF65-F5344CB8AC3E}">
        <p14:creationId xmlns:p14="http://schemas.microsoft.com/office/powerpoint/2010/main" val="1564993387"/>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5" name="Content Placeholder 4"/>
          <p:cNvSpPr>
            <a:spLocks noGrp="1"/>
          </p:cNvSpPr>
          <p:nvPr>
            <p:ph sz="quarter" idx="1"/>
          </p:nvPr>
        </p:nvSpPr>
        <p:spPr/>
        <p:txBody>
          <a:bodyPr>
            <a:normAutofit lnSpcReduction="10000"/>
          </a:bodyPr>
          <a:lstStyle/>
          <a:p>
            <a:r>
              <a:rPr lang="en-US" dirty="0"/>
              <a:t>2011  $35,000</a:t>
            </a:r>
          </a:p>
          <a:p>
            <a:r>
              <a:rPr lang="en-US" dirty="0"/>
              <a:t>$200 </a:t>
            </a:r>
            <a:r>
              <a:rPr lang="en-US" dirty="0" err="1"/>
              <a:t>mn</a:t>
            </a:r>
            <a:r>
              <a:rPr lang="en-US" dirty="0"/>
              <a:t> revenue by 2016 !</a:t>
            </a:r>
          </a:p>
          <a:p>
            <a:r>
              <a:rPr lang="en-US" dirty="0"/>
              <a:t>No own production facilities </a:t>
            </a:r>
          </a:p>
          <a:p>
            <a:endParaRPr lang="en-US" dirty="0"/>
          </a:p>
          <a:p>
            <a:r>
              <a:rPr lang="en-US" dirty="0"/>
              <a:t>A successful DTC (Direct –to –Consumer ) brand, a new gen marketing firm which puts emphasis on </a:t>
            </a:r>
            <a:r>
              <a:rPr lang="en-US" dirty="0">
                <a:solidFill>
                  <a:srgbClr val="FF0000"/>
                </a:solidFill>
              </a:rPr>
              <a:t>Experiential </a:t>
            </a:r>
            <a:r>
              <a:rPr lang="en-US" dirty="0"/>
              <a:t>marketing and </a:t>
            </a:r>
            <a:r>
              <a:rPr lang="en-US" dirty="0">
                <a:solidFill>
                  <a:srgbClr val="FF0000"/>
                </a:solidFill>
              </a:rPr>
              <a:t>customer engagement </a:t>
            </a:r>
          </a:p>
          <a:p>
            <a:r>
              <a:rPr lang="en-US" dirty="0">
                <a:solidFill>
                  <a:srgbClr val="FF0000"/>
                </a:solidFill>
              </a:rPr>
              <a:t>Perceived Value for money</a:t>
            </a:r>
          </a:p>
          <a:p>
            <a:r>
              <a:rPr lang="en-US" dirty="0">
                <a:solidFill>
                  <a:srgbClr val="FF0000"/>
                </a:solidFill>
              </a:rPr>
              <a:t>Economic value &amp;experiential value</a:t>
            </a:r>
          </a:p>
          <a:p>
            <a:endParaRPr lang="en-US" dirty="0">
              <a:solidFill>
                <a:srgbClr val="FF0000"/>
              </a:solidFill>
            </a:endParaRPr>
          </a:p>
          <a:p>
            <a:r>
              <a:rPr lang="en-US" dirty="0">
                <a:solidFill>
                  <a:srgbClr val="FF0000"/>
                </a:solidFill>
              </a:rPr>
              <a:t>DSC offers new elements of value overlooked by Gillette</a:t>
            </a:r>
          </a:p>
          <a:p>
            <a:pPr marL="0" indent="0">
              <a:buNone/>
            </a:pPr>
            <a:endParaRPr lang="en-US" dirty="0">
              <a:solidFill>
                <a:srgbClr val="FF0000"/>
              </a:solidFill>
            </a:endParaRPr>
          </a:p>
        </p:txBody>
      </p:sp>
    </p:spTree>
    <p:extLst>
      <p:ext uri="{BB962C8B-B14F-4D97-AF65-F5344CB8AC3E}">
        <p14:creationId xmlns:p14="http://schemas.microsoft.com/office/powerpoint/2010/main" val="208179074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Segmentation and Targeting </a:t>
            </a:r>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5" name="Content Placeholder 4"/>
          <p:cNvSpPr>
            <a:spLocks noGrp="1"/>
          </p:cNvSpPr>
          <p:nvPr>
            <p:ph sz="quarter" idx="1"/>
          </p:nvPr>
        </p:nvSpPr>
        <p:spPr/>
        <p:txBody>
          <a:bodyPr/>
          <a:lstStyle/>
          <a:p>
            <a:endParaRPr lang="en-US" dirty="0"/>
          </a:p>
          <a:p>
            <a:r>
              <a:rPr lang="en-US" dirty="0"/>
              <a:t>Product benefits, Price/ quality</a:t>
            </a:r>
          </a:p>
          <a:p>
            <a:r>
              <a:rPr lang="en-US" dirty="0"/>
              <a:t>Frequency/usage</a:t>
            </a:r>
          </a:p>
          <a:p>
            <a:r>
              <a:rPr lang="en-US" dirty="0"/>
              <a:t>Male Vs Female </a:t>
            </a:r>
          </a:p>
          <a:p>
            <a:r>
              <a:rPr lang="en-US" dirty="0"/>
              <a:t>Targets the whole market </a:t>
            </a:r>
          </a:p>
          <a:p>
            <a:endParaRPr lang="en-US" dirty="0"/>
          </a:p>
          <a:p>
            <a:endParaRPr lang="en-US" dirty="0"/>
          </a:p>
          <a:p>
            <a:endParaRPr lang="en-US" dirty="0"/>
          </a:p>
        </p:txBody>
      </p:sp>
      <p:sp>
        <p:nvSpPr>
          <p:cNvPr id="9" name="Content Placeholder 8"/>
          <p:cNvSpPr>
            <a:spLocks noGrp="1"/>
          </p:cNvSpPr>
          <p:nvPr>
            <p:ph sz="quarter" idx="2"/>
          </p:nvPr>
        </p:nvSpPr>
        <p:spPr/>
        <p:txBody>
          <a:bodyPr/>
          <a:lstStyle/>
          <a:p>
            <a:endParaRPr lang="en-US" dirty="0"/>
          </a:p>
          <a:p>
            <a:r>
              <a:rPr lang="en-US" dirty="0"/>
              <a:t>Target mid-market guys insecure  (and lazy)about grooming</a:t>
            </a:r>
          </a:p>
          <a:p>
            <a:r>
              <a:rPr lang="en-US" dirty="0"/>
              <a:t>Millennials who are lazy to shop offline</a:t>
            </a:r>
          </a:p>
          <a:p>
            <a:r>
              <a:rPr lang="en-US" dirty="0"/>
              <a:t> Benefits –Convenience, product experience, perceived low price</a:t>
            </a:r>
          </a:p>
          <a:p>
            <a:endParaRPr lang="en-US" dirty="0"/>
          </a:p>
        </p:txBody>
      </p:sp>
      <p:sp>
        <p:nvSpPr>
          <p:cNvPr id="7" name="Text Placeholder 6"/>
          <p:cNvSpPr>
            <a:spLocks noGrp="1"/>
          </p:cNvSpPr>
          <p:nvPr>
            <p:ph type="body" idx="4294967295"/>
          </p:nvPr>
        </p:nvSpPr>
        <p:spPr>
          <a:xfrm>
            <a:off x="0" y="1285875"/>
            <a:ext cx="4040188" cy="685800"/>
          </a:xfrm>
        </p:spPr>
        <p:txBody>
          <a:bodyPr/>
          <a:lstStyle/>
          <a:p>
            <a:r>
              <a:rPr lang="en-US" dirty="0"/>
              <a:t>Gillette </a:t>
            </a:r>
          </a:p>
        </p:txBody>
      </p:sp>
      <p:sp>
        <p:nvSpPr>
          <p:cNvPr id="8" name="Text Placeholder 7"/>
          <p:cNvSpPr>
            <a:spLocks noGrp="1"/>
          </p:cNvSpPr>
          <p:nvPr>
            <p:ph type="body" sz="half" idx="4294967295"/>
          </p:nvPr>
        </p:nvSpPr>
        <p:spPr>
          <a:xfrm>
            <a:off x="5102225" y="1295400"/>
            <a:ext cx="4041775" cy="685800"/>
          </a:xfrm>
        </p:spPr>
        <p:txBody>
          <a:bodyPr/>
          <a:lstStyle/>
          <a:p>
            <a:r>
              <a:rPr lang="en-US" dirty="0"/>
              <a:t>DSC</a:t>
            </a:r>
          </a:p>
        </p:txBody>
      </p:sp>
    </p:spTree>
    <p:extLst>
      <p:ext uri="{BB962C8B-B14F-4D97-AF65-F5344CB8AC3E}">
        <p14:creationId xmlns:p14="http://schemas.microsoft.com/office/powerpoint/2010/main" val="3036583370"/>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a:t>
            </a:r>
          </a:p>
        </p:txBody>
      </p:sp>
      <p:sp>
        <p:nvSpPr>
          <p:cNvPr id="7" name="Text Placeholder 6"/>
          <p:cNvSpPr>
            <a:spLocks noGrp="1"/>
          </p:cNvSpPr>
          <p:nvPr>
            <p:ph type="body" idx="1"/>
          </p:nvPr>
        </p:nvSpPr>
        <p:spPr/>
        <p:txBody>
          <a:bodyPr/>
          <a:lstStyle/>
          <a:p>
            <a:r>
              <a:rPr lang="en-US" dirty="0"/>
              <a:t>Gillette</a:t>
            </a:r>
          </a:p>
        </p:txBody>
      </p:sp>
      <p:sp>
        <p:nvSpPr>
          <p:cNvPr id="9" name="Text Placeholder 8"/>
          <p:cNvSpPr>
            <a:spLocks noGrp="1"/>
          </p:cNvSpPr>
          <p:nvPr>
            <p:ph type="body" sz="half" idx="3"/>
          </p:nvPr>
        </p:nvSpPr>
        <p:spPr/>
        <p:txBody>
          <a:bodyPr/>
          <a:lstStyle/>
          <a:p>
            <a:r>
              <a:rPr lang="en-US" dirty="0"/>
              <a:t>DSC</a:t>
            </a:r>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8" name="Content Placeholder 7"/>
          <p:cNvSpPr>
            <a:spLocks noGrp="1"/>
          </p:cNvSpPr>
          <p:nvPr>
            <p:ph sz="quarter" idx="2"/>
          </p:nvPr>
        </p:nvSpPr>
        <p:spPr/>
        <p:txBody>
          <a:bodyPr>
            <a:normAutofit lnSpcReduction="10000"/>
          </a:bodyPr>
          <a:lstStyle/>
          <a:p>
            <a:r>
              <a:rPr lang="en-US" dirty="0"/>
              <a:t>Performance based on Tech</a:t>
            </a:r>
          </a:p>
          <a:p>
            <a:r>
              <a:rPr lang="en-US" dirty="0"/>
              <a:t>Reliability</a:t>
            </a:r>
          </a:p>
          <a:p>
            <a:r>
              <a:rPr lang="en-US" dirty="0"/>
              <a:t>Trust</a:t>
            </a:r>
          </a:p>
          <a:p>
            <a:r>
              <a:rPr lang="en-US" dirty="0"/>
              <a:t>Best a man  can get (perfect , close shave)</a:t>
            </a:r>
          </a:p>
          <a:p>
            <a:endParaRPr lang="en-US" dirty="0"/>
          </a:p>
          <a:p>
            <a:r>
              <a:rPr lang="en-US" dirty="0"/>
              <a:t>“hysteresis effect” based on progressive geometry - multiple blades</a:t>
            </a:r>
          </a:p>
        </p:txBody>
      </p:sp>
      <p:sp>
        <p:nvSpPr>
          <p:cNvPr id="10" name="Content Placeholder 9"/>
          <p:cNvSpPr>
            <a:spLocks noGrp="1"/>
          </p:cNvSpPr>
          <p:nvPr>
            <p:ph sz="quarter" idx="4"/>
          </p:nvPr>
        </p:nvSpPr>
        <p:spPr/>
        <p:txBody>
          <a:bodyPr>
            <a:normAutofit fontScale="77500" lnSpcReduction="20000"/>
          </a:bodyPr>
          <a:lstStyle/>
          <a:p>
            <a:r>
              <a:rPr lang="en-US" dirty="0"/>
              <a:t>Customer need- convenience &amp;affordability</a:t>
            </a:r>
          </a:p>
          <a:p>
            <a:r>
              <a:rPr lang="en-US" dirty="0"/>
              <a:t>Subscription </a:t>
            </a:r>
          </a:p>
          <a:p>
            <a:r>
              <a:rPr lang="en-US" dirty="0"/>
              <a:t>Experience</a:t>
            </a:r>
          </a:p>
          <a:p>
            <a:r>
              <a:rPr lang="en-US" dirty="0"/>
              <a:t>Digital native brand </a:t>
            </a:r>
          </a:p>
          <a:p>
            <a:r>
              <a:rPr lang="en-US" dirty="0"/>
              <a:t>Replacing cartridges</a:t>
            </a:r>
          </a:p>
          <a:p>
            <a:r>
              <a:rPr lang="en-US" dirty="0"/>
              <a:t>Solving  men’s grooming issues </a:t>
            </a:r>
          </a:p>
          <a:p>
            <a:endParaRPr lang="en-US" dirty="0"/>
          </a:p>
          <a:p>
            <a:endParaRPr lang="en-US" dirty="0"/>
          </a:p>
          <a:p>
            <a:endParaRPr lang="en-US" dirty="0"/>
          </a:p>
          <a:p>
            <a:r>
              <a:rPr lang="en-US" dirty="0">
                <a:hlinkClick r:id="rId2"/>
              </a:rPr>
              <a:t>https://www.inc.com/video/how-michael-dubin-built-a-brand-identity-out-of-a-commodity.html</a:t>
            </a:r>
            <a:endParaRPr lang="en-US" dirty="0"/>
          </a:p>
          <a:p>
            <a:endParaRPr lang="en-US" dirty="0"/>
          </a:p>
        </p:txBody>
      </p:sp>
    </p:spTree>
    <p:extLst>
      <p:ext uri="{BB962C8B-B14F-4D97-AF65-F5344CB8AC3E}">
        <p14:creationId xmlns:p14="http://schemas.microsoft.com/office/powerpoint/2010/main" val="274253210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t>
            </a:r>
          </a:p>
        </p:txBody>
      </p:sp>
      <p:sp>
        <p:nvSpPr>
          <p:cNvPr id="3" name="Text Placeholder 2"/>
          <p:cNvSpPr>
            <a:spLocks noGrp="1"/>
          </p:cNvSpPr>
          <p:nvPr>
            <p:ph type="body" idx="1"/>
          </p:nvPr>
        </p:nvSpPr>
        <p:spPr/>
        <p:txBody>
          <a:bodyPr/>
          <a:lstStyle/>
          <a:p>
            <a:r>
              <a:rPr lang="en-US" dirty="0"/>
              <a:t>DSC</a:t>
            </a:r>
          </a:p>
          <a:p>
            <a:endParaRPr lang="en-US" dirty="0"/>
          </a:p>
        </p:txBody>
      </p:sp>
      <p:sp>
        <p:nvSpPr>
          <p:cNvPr id="4" name="Text Placeholder 3"/>
          <p:cNvSpPr>
            <a:spLocks noGrp="1"/>
          </p:cNvSpPr>
          <p:nvPr>
            <p:ph type="body" sz="half" idx="3"/>
          </p:nvPr>
        </p:nvSpPr>
        <p:spPr/>
        <p:txBody>
          <a:bodyPr/>
          <a:lstStyle/>
          <a:p>
            <a:endParaRPr lang="en-US" dirty="0"/>
          </a:p>
        </p:txBody>
      </p:sp>
      <p:sp>
        <p:nvSpPr>
          <p:cNvPr id="5" name="Footer Placeholder 4"/>
          <p:cNvSpPr>
            <a:spLocks noGrp="1"/>
          </p:cNvSpPr>
          <p:nvPr>
            <p:ph type="ftr" sz="quarter" idx="11"/>
          </p:nvPr>
        </p:nvSpPr>
        <p:spPr/>
        <p:txBody>
          <a:bodyPr/>
          <a:lstStyle/>
          <a:p>
            <a:r>
              <a:rPr lang="en-US"/>
              <a:t>MMF T-2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Content Placeholder 6"/>
          <p:cNvSpPr>
            <a:spLocks noGrp="1"/>
          </p:cNvSpPr>
          <p:nvPr>
            <p:ph sz="quarter" idx="2"/>
          </p:nvPr>
        </p:nvSpPr>
        <p:spPr/>
        <p:txBody>
          <a:bodyPr/>
          <a:lstStyle/>
          <a:p>
            <a:r>
              <a:rPr lang="en-US" dirty="0"/>
              <a:t>No patents</a:t>
            </a:r>
          </a:p>
          <a:p>
            <a:r>
              <a:rPr lang="en-US" dirty="0"/>
              <a:t>No own production</a:t>
            </a:r>
          </a:p>
          <a:p>
            <a:r>
              <a:rPr lang="en-US" dirty="0"/>
              <a:t>Supplies from Korean firm </a:t>
            </a:r>
            <a:r>
              <a:rPr lang="en-US" dirty="0" err="1"/>
              <a:t>Dorco</a:t>
            </a:r>
            <a:endParaRPr lang="en-US" dirty="0"/>
          </a:p>
          <a:p>
            <a:r>
              <a:rPr lang="en-US" dirty="0"/>
              <a:t>Instead of traditional product based R&amp;D, it has gained competitive  advantage  consumer insight mining </a:t>
            </a:r>
          </a:p>
          <a:p>
            <a:endParaRPr lang="en-US" dirty="0"/>
          </a:p>
        </p:txBody>
      </p:sp>
      <p:sp>
        <p:nvSpPr>
          <p:cNvPr id="8" name="Content Placeholder 7"/>
          <p:cNvSpPr>
            <a:spLocks noGrp="1"/>
          </p:cNvSpPr>
          <p:nvPr>
            <p:ph sz="quarter" idx="4"/>
          </p:nvPr>
        </p:nvSpPr>
        <p:spPr/>
        <p:txBody>
          <a:bodyPr/>
          <a:lstStyle/>
          <a:p>
            <a:r>
              <a:rPr lang="en-US" dirty="0"/>
              <a:t>Marketing content and customer engagement is also part of product offering </a:t>
            </a:r>
          </a:p>
          <a:p>
            <a:endParaRPr lang="en-US" dirty="0"/>
          </a:p>
          <a:p>
            <a:r>
              <a:rPr lang="en-US" dirty="0"/>
              <a:t>“Solves grooming problem for men “- solution company </a:t>
            </a:r>
          </a:p>
        </p:txBody>
      </p:sp>
    </p:spTree>
    <p:extLst>
      <p:ext uri="{BB962C8B-B14F-4D97-AF65-F5344CB8AC3E}">
        <p14:creationId xmlns:p14="http://schemas.microsoft.com/office/powerpoint/2010/main" val="33772103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Brand Building Blocks</a:t>
            </a:r>
          </a:p>
        </p:txBody>
      </p:sp>
      <p:sp>
        <p:nvSpPr>
          <p:cNvPr id="3" name="Content Placeholder 2"/>
          <p:cNvSpPr>
            <a:spLocks noGrp="1"/>
          </p:cNvSpPr>
          <p:nvPr>
            <p:ph idx="1"/>
          </p:nvPr>
        </p:nvSpPr>
        <p:spPr/>
        <p:txBody>
          <a:bodyPr/>
          <a:lstStyle/>
          <a:p>
            <a:r>
              <a:rPr lang="en-IN" dirty="0"/>
              <a:t> </a:t>
            </a:r>
            <a:r>
              <a:rPr lang="en-IN" i="1" dirty="0"/>
              <a:t>Keller’s  Brand Resonance pyramid </a:t>
            </a:r>
          </a:p>
        </p:txBody>
      </p:sp>
      <p:sp>
        <p:nvSpPr>
          <p:cNvPr id="4" name="Date Placeholder 3"/>
          <p:cNvSpPr>
            <a:spLocks noGrp="1"/>
          </p:cNvSpPr>
          <p:nvPr>
            <p:ph type="dt" sz="half" idx="10"/>
          </p:nvPr>
        </p:nvSpPr>
        <p:spPr/>
        <p:txBody>
          <a:bodyPr/>
          <a:lstStyle/>
          <a:p>
            <a:fld id="{2E0AD0D4-067C-4961-B46F-1502CC1956BF}"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931666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t>
            </a:r>
          </a:p>
        </p:txBody>
      </p:sp>
      <p:sp>
        <p:nvSpPr>
          <p:cNvPr id="3" name="Text Placeholder 2"/>
          <p:cNvSpPr>
            <a:spLocks noGrp="1"/>
          </p:cNvSpPr>
          <p:nvPr>
            <p:ph type="body" idx="1"/>
          </p:nvPr>
        </p:nvSpPr>
        <p:spPr>
          <a:xfrm>
            <a:off x="304800" y="990600"/>
            <a:ext cx="4040188" cy="685800"/>
          </a:xfrm>
        </p:spPr>
        <p:txBody>
          <a:bodyPr/>
          <a:lstStyle/>
          <a:p>
            <a:r>
              <a:rPr lang="en-US" dirty="0"/>
              <a:t>DSC</a:t>
            </a:r>
          </a:p>
        </p:txBody>
      </p:sp>
      <p:sp>
        <p:nvSpPr>
          <p:cNvPr id="4" name="Text Placeholder 3"/>
          <p:cNvSpPr>
            <a:spLocks noGrp="1"/>
          </p:cNvSpPr>
          <p:nvPr>
            <p:ph type="body" sz="half" idx="3"/>
          </p:nvPr>
        </p:nvSpPr>
        <p:spPr/>
        <p:txBody>
          <a:bodyPr/>
          <a:lstStyle/>
          <a:p>
            <a:endParaRPr lang="en-US"/>
          </a:p>
        </p:txBody>
      </p:sp>
      <p:sp>
        <p:nvSpPr>
          <p:cNvPr id="5" name="Footer Placeholder 4"/>
          <p:cNvSpPr>
            <a:spLocks noGrp="1"/>
          </p:cNvSpPr>
          <p:nvPr>
            <p:ph type="ftr" sz="quarter" idx="11"/>
          </p:nvPr>
        </p:nvSpPr>
        <p:spPr/>
        <p:txBody>
          <a:bodyPr/>
          <a:lstStyle/>
          <a:p>
            <a:r>
              <a:rPr lang="en-US"/>
              <a:t>MMF T-2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Content Placeholder 6"/>
          <p:cNvSpPr>
            <a:spLocks noGrp="1"/>
          </p:cNvSpPr>
          <p:nvPr>
            <p:ph sz="quarter" idx="2"/>
          </p:nvPr>
        </p:nvSpPr>
        <p:spPr/>
        <p:txBody>
          <a:bodyPr>
            <a:normAutofit lnSpcReduction="10000"/>
          </a:bodyPr>
          <a:lstStyle/>
          <a:p>
            <a:r>
              <a:rPr lang="en-US" dirty="0"/>
              <a:t>Mostly variables costs</a:t>
            </a:r>
          </a:p>
          <a:p>
            <a:r>
              <a:rPr lang="en-US" dirty="0"/>
              <a:t>No retailer margin DTC</a:t>
            </a:r>
          </a:p>
          <a:p>
            <a:r>
              <a:rPr lang="en-US" dirty="0"/>
              <a:t>No mass ads</a:t>
            </a:r>
          </a:p>
          <a:p>
            <a:endParaRPr lang="en-US" dirty="0"/>
          </a:p>
          <a:p>
            <a:r>
              <a:rPr lang="en-US" dirty="0"/>
              <a:t>DSC – double marginalization upstream (for </a:t>
            </a:r>
            <a:r>
              <a:rPr lang="en-US" dirty="0" err="1"/>
              <a:t>Dorco</a:t>
            </a:r>
            <a:r>
              <a:rPr lang="en-US" dirty="0"/>
              <a:t>) </a:t>
            </a:r>
          </a:p>
          <a:p>
            <a:r>
              <a:rPr lang="en-US" dirty="0"/>
              <a:t>More frequent blade replacement thanks to affordability </a:t>
            </a:r>
          </a:p>
          <a:p>
            <a:endParaRPr lang="en-US" dirty="0"/>
          </a:p>
          <a:p>
            <a:endParaRPr lang="en-US" dirty="0"/>
          </a:p>
        </p:txBody>
      </p:sp>
      <p:sp>
        <p:nvSpPr>
          <p:cNvPr id="8" name="Content Placeholder 7"/>
          <p:cNvSpPr>
            <a:spLocks noGrp="1"/>
          </p:cNvSpPr>
          <p:nvPr>
            <p:ph sz="quarter" idx="4"/>
          </p:nvPr>
        </p:nvSpPr>
        <p:spPr/>
        <p:txBody>
          <a:bodyPr>
            <a:normAutofit fontScale="92500" lnSpcReduction="10000"/>
          </a:bodyPr>
          <a:lstStyle/>
          <a:p>
            <a:r>
              <a:rPr lang="en-US" dirty="0"/>
              <a:t>For Gillette high Fixed costs, R&amp;D – mass marketing –sales force- retailer margins</a:t>
            </a:r>
          </a:p>
          <a:p>
            <a:endParaRPr lang="en-US" dirty="0"/>
          </a:p>
          <a:p>
            <a:r>
              <a:rPr lang="en-US" dirty="0"/>
              <a:t>Gillette , a quasi -</a:t>
            </a:r>
            <a:r>
              <a:rPr lang="en-US" dirty="0" err="1"/>
              <a:t>duoply</a:t>
            </a:r>
            <a:r>
              <a:rPr lang="en-US" dirty="0"/>
              <a:t> suffers from “Double marginalization” – Company margin &amp;retailer margins  </a:t>
            </a:r>
          </a:p>
          <a:p>
            <a:r>
              <a:rPr lang="en-US" dirty="0"/>
              <a:t>Customers may continue using an old blade </a:t>
            </a:r>
            <a:r>
              <a:rPr lang="en-US" dirty="0" err="1"/>
              <a:t>b’cause</a:t>
            </a:r>
            <a:r>
              <a:rPr lang="en-US" dirty="0"/>
              <a:t> of high replacement cost</a:t>
            </a:r>
          </a:p>
        </p:txBody>
      </p:sp>
    </p:spTree>
    <p:extLst>
      <p:ext uri="{BB962C8B-B14F-4D97-AF65-F5344CB8AC3E}">
        <p14:creationId xmlns:p14="http://schemas.microsoft.com/office/powerpoint/2010/main" val="223770459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Pricing models in the internet economy</a:t>
            </a:r>
          </a:p>
        </p:txBody>
      </p:sp>
      <p:sp>
        <p:nvSpPr>
          <p:cNvPr id="5" name="Footer Placeholder 4"/>
          <p:cNvSpPr>
            <a:spLocks noGrp="1"/>
          </p:cNvSpPr>
          <p:nvPr>
            <p:ph type="ftr" sz="quarter" idx="11"/>
          </p:nvPr>
        </p:nvSpPr>
        <p:spPr/>
        <p:txBody>
          <a:bodyPr/>
          <a:lstStyle/>
          <a:p>
            <a:r>
              <a:rPr lang="en-US"/>
              <a:t>MMF T-2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10" name="Content Placeholder 9"/>
          <p:cNvSpPr>
            <a:spLocks noGrp="1"/>
          </p:cNvSpPr>
          <p:nvPr>
            <p:ph sz="quarter" idx="1"/>
          </p:nvPr>
        </p:nvSpPr>
        <p:spPr/>
        <p:txBody>
          <a:bodyPr/>
          <a:lstStyle/>
          <a:p>
            <a:r>
              <a:rPr lang="en-US" dirty="0"/>
              <a:t>Access (Air </a:t>
            </a:r>
            <a:r>
              <a:rPr lang="en-US" dirty="0" err="1"/>
              <a:t>BnB</a:t>
            </a:r>
            <a:r>
              <a:rPr lang="en-US" dirty="0"/>
              <a:t>, Uber)</a:t>
            </a:r>
          </a:p>
          <a:p>
            <a:r>
              <a:rPr lang="en-US" dirty="0"/>
              <a:t>Free  (Google, FB)</a:t>
            </a:r>
          </a:p>
          <a:p>
            <a:r>
              <a:rPr lang="en-US" dirty="0"/>
              <a:t>Freemium (Spotify, Dropbox)</a:t>
            </a:r>
          </a:p>
          <a:p>
            <a:r>
              <a:rPr lang="en-US" dirty="0"/>
              <a:t>Subscription (Netflix, DSC)</a:t>
            </a:r>
          </a:p>
          <a:p>
            <a:r>
              <a:rPr lang="en-US" dirty="0"/>
              <a:t>Marketplace – Mixed models  (Amazon)</a:t>
            </a:r>
          </a:p>
        </p:txBody>
      </p:sp>
    </p:spTree>
    <p:extLst>
      <p:ext uri="{BB962C8B-B14F-4D97-AF65-F5344CB8AC3E}">
        <p14:creationId xmlns:p14="http://schemas.microsoft.com/office/powerpoint/2010/main" val="186623532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6" name="Text Placeholder 5"/>
          <p:cNvSpPr>
            <a:spLocks noGrp="1"/>
          </p:cNvSpPr>
          <p:nvPr>
            <p:ph type="body" idx="1"/>
          </p:nvPr>
        </p:nvSpPr>
        <p:spPr/>
        <p:txBody>
          <a:bodyPr/>
          <a:lstStyle/>
          <a:p>
            <a:r>
              <a:rPr lang="en-US" dirty="0"/>
              <a:t>Place</a:t>
            </a:r>
          </a:p>
        </p:txBody>
      </p:sp>
      <p:sp>
        <p:nvSpPr>
          <p:cNvPr id="7" name="Text Placeholder 6"/>
          <p:cNvSpPr>
            <a:spLocks noGrp="1"/>
          </p:cNvSpPr>
          <p:nvPr>
            <p:ph type="body" sz="half" idx="3"/>
          </p:nvPr>
        </p:nvSpPr>
        <p:spPr/>
        <p:txBody>
          <a:bodyPr/>
          <a:lstStyle/>
          <a:p>
            <a:r>
              <a:rPr lang="en-US" dirty="0"/>
              <a:t>Promotion</a:t>
            </a:r>
          </a:p>
        </p:txBody>
      </p:sp>
      <p:sp>
        <p:nvSpPr>
          <p:cNvPr id="3" name="Footer Placeholder 2"/>
          <p:cNvSpPr>
            <a:spLocks noGrp="1"/>
          </p:cNvSpPr>
          <p:nvPr>
            <p:ph type="ftr" sz="quarter" idx="11"/>
          </p:nvPr>
        </p:nvSpPr>
        <p:spPr/>
        <p:txBody>
          <a:bodyPr/>
          <a:lstStyle/>
          <a:p>
            <a:r>
              <a:rPr lang="en-US"/>
              <a:t>MMF T-2 2019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5" name="Content Placeholder 4"/>
          <p:cNvSpPr>
            <a:spLocks noGrp="1"/>
          </p:cNvSpPr>
          <p:nvPr>
            <p:ph sz="quarter" idx="2"/>
          </p:nvPr>
        </p:nvSpPr>
        <p:spPr/>
        <p:txBody>
          <a:bodyPr>
            <a:normAutofit fontScale="85000" lnSpcReduction="10000"/>
          </a:bodyPr>
          <a:lstStyle/>
          <a:p>
            <a:r>
              <a:rPr lang="en-US" dirty="0"/>
              <a:t>DSC is a direct to consumer brand</a:t>
            </a:r>
          </a:p>
          <a:p>
            <a:r>
              <a:rPr lang="en-US" dirty="0"/>
              <a:t>Convenience of getting products delivered at door step, no hassle of buying razors from the glass fortress’</a:t>
            </a:r>
          </a:p>
          <a:p>
            <a:r>
              <a:rPr lang="en-US" dirty="0"/>
              <a:t> Online shopping experience and engagement</a:t>
            </a:r>
          </a:p>
          <a:p>
            <a:r>
              <a:rPr lang="en-US" dirty="0"/>
              <a:t>Retailer can’t add much value to the product category unlike electronics /appliances</a:t>
            </a:r>
          </a:p>
          <a:p>
            <a:endParaRPr lang="en-US" dirty="0"/>
          </a:p>
        </p:txBody>
      </p:sp>
      <p:sp>
        <p:nvSpPr>
          <p:cNvPr id="8" name="Content Placeholder 7"/>
          <p:cNvSpPr>
            <a:spLocks noGrp="1"/>
          </p:cNvSpPr>
          <p:nvPr>
            <p:ph sz="quarter" idx="4"/>
          </p:nvPr>
        </p:nvSpPr>
        <p:spPr/>
        <p:txBody>
          <a:bodyPr/>
          <a:lstStyle/>
          <a:p>
            <a:r>
              <a:rPr lang="en-US" dirty="0"/>
              <a:t>Online</a:t>
            </a:r>
          </a:p>
          <a:p>
            <a:r>
              <a:rPr lang="en-US" dirty="0"/>
              <a:t>Viral videos</a:t>
            </a:r>
          </a:p>
          <a:p>
            <a:r>
              <a:rPr lang="en-US" dirty="0"/>
              <a:t>Engagement</a:t>
            </a:r>
          </a:p>
          <a:p>
            <a:r>
              <a:rPr lang="en-US" dirty="0"/>
              <a:t>Community</a:t>
            </a:r>
          </a:p>
          <a:p>
            <a:r>
              <a:rPr lang="en-US" dirty="0"/>
              <a:t>“Bathroom minutes” </a:t>
            </a:r>
          </a:p>
          <a:p>
            <a:r>
              <a:rPr lang="en-US" dirty="0" err="1"/>
              <a:t>Humour</a:t>
            </a:r>
            <a:endParaRPr lang="en-US" dirty="0"/>
          </a:p>
          <a:p>
            <a:r>
              <a:rPr lang="en-US" dirty="0"/>
              <a:t>Making a boring category LIVE</a:t>
            </a:r>
          </a:p>
        </p:txBody>
      </p:sp>
    </p:spTree>
    <p:extLst>
      <p:ext uri="{BB962C8B-B14F-4D97-AF65-F5344CB8AC3E}">
        <p14:creationId xmlns:p14="http://schemas.microsoft.com/office/powerpoint/2010/main" val="3978358108"/>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Gillette’s strategic options?</a:t>
            </a:r>
          </a:p>
        </p:txBody>
      </p:sp>
      <p:sp>
        <p:nvSpPr>
          <p:cNvPr id="5" name="Footer Placeholder 4"/>
          <p:cNvSpPr>
            <a:spLocks noGrp="1"/>
          </p:cNvSpPr>
          <p:nvPr>
            <p:ph type="ftr" sz="quarter" idx="11"/>
          </p:nvPr>
        </p:nvSpPr>
        <p:spPr/>
        <p:txBody>
          <a:bodyPr/>
          <a:lstStyle/>
          <a:p>
            <a:r>
              <a:rPr lang="en-US"/>
              <a:t>MMF T-2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10" name="Content Placeholder 9"/>
          <p:cNvSpPr>
            <a:spLocks noGrp="1"/>
          </p:cNvSpPr>
          <p:nvPr>
            <p:ph sz="quarter" idx="1"/>
          </p:nvPr>
        </p:nvSpPr>
        <p:spPr/>
        <p:txBody>
          <a:bodyPr/>
          <a:lstStyle/>
          <a:p>
            <a:r>
              <a:rPr lang="en-US" dirty="0"/>
              <a:t>PACADI framework</a:t>
            </a:r>
          </a:p>
          <a:p>
            <a:endParaRPr lang="en-US" dirty="0"/>
          </a:p>
          <a:p>
            <a:r>
              <a:rPr lang="en-US" dirty="0"/>
              <a:t>Problem : Disruptive business model innovation in the category </a:t>
            </a:r>
          </a:p>
          <a:p>
            <a:r>
              <a:rPr lang="en-US" dirty="0"/>
              <a:t>5CS- Customer, Company, Competition, Collaborators, Context</a:t>
            </a:r>
          </a:p>
          <a:p>
            <a:r>
              <a:rPr lang="en-US" dirty="0"/>
              <a:t>Business model /Value proposition </a:t>
            </a:r>
          </a:p>
          <a:p>
            <a:r>
              <a:rPr lang="en-US" dirty="0"/>
              <a:t>4Ps –Marketing Mix</a:t>
            </a:r>
          </a:p>
          <a:p>
            <a:r>
              <a:rPr lang="en-US" dirty="0"/>
              <a:t>Industry analysis/SWOT analysis</a:t>
            </a:r>
          </a:p>
        </p:txBody>
      </p:sp>
    </p:spTree>
    <p:extLst>
      <p:ext uri="{BB962C8B-B14F-4D97-AF65-F5344CB8AC3E}">
        <p14:creationId xmlns:p14="http://schemas.microsoft.com/office/powerpoint/2010/main" val="2017056886"/>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Café Coffee Day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Rejuvenating the brand – need to unlearn some elements of brand knowledge while creating something new </a:t>
            </a:r>
          </a:p>
          <a:p>
            <a:pPr>
              <a:buFont typeface="Wingdings" panose="05000000000000000000" pitchFamily="2" charset="2"/>
              <a:buChar char="§"/>
            </a:pPr>
            <a:r>
              <a:rPr lang="en-US" dirty="0"/>
              <a:t>“Coffee and Conversations”</a:t>
            </a:r>
          </a:p>
          <a:p>
            <a:pPr>
              <a:buFont typeface="Wingdings" panose="05000000000000000000" pitchFamily="2" charset="2"/>
              <a:buChar char="§"/>
            </a:pPr>
            <a:r>
              <a:rPr lang="en-US" dirty="0"/>
              <a:t>“A lot can Happen over coffee” ( as a third space)</a:t>
            </a:r>
          </a:p>
          <a:p>
            <a:pPr>
              <a:buFont typeface="Wingdings" panose="05000000000000000000" pitchFamily="2" charset="2"/>
              <a:buChar char="§"/>
            </a:pPr>
            <a:r>
              <a:rPr lang="en-US" dirty="0"/>
              <a:t>Evolutionary Vs Revolutionary</a:t>
            </a:r>
          </a:p>
          <a:p>
            <a:pPr>
              <a:buFont typeface="Wingdings" panose="05000000000000000000" pitchFamily="2" charset="2"/>
              <a:buChar char="§"/>
            </a:pPr>
            <a:endParaRPr lang="en-US" dirty="0"/>
          </a:p>
          <a:p>
            <a:pPr>
              <a:buFont typeface="Wingdings" panose="05000000000000000000" pitchFamily="2" charset="2"/>
              <a:buChar char="§"/>
            </a:pPr>
            <a:r>
              <a:rPr lang="en-US" dirty="0"/>
              <a:t>The CCD café experience and proposition-non-differentiated and generic </a:t>
            </a:r>
          </a:p>
          <a:p>
            <a:pPr>
              <a:buFont typeface="Wingdings" panose="05000000000000000000" pitchFamily="2" charset="2"/>
              <a:buChar char="§"/>
            </a:pPr>
            <a:r>
              <a:rPr lang="en-US" dirty="0"/>
              <a:t>The previous brand differentiators (e.g., service, quality of the coffee, accessibility, and value for money) were now the non-differentiating factors in the category</a:t>
            </a:r>
          </a:p>
        </p:txBody>
      </p:sp>
      <p:sp>
        <p:nvSpPr>
          <p:cNvPr id="4" name="Date Placeholder 3"/>
          <p:cNvSpPr>
            <a:spLocks noGrp="1"/>
          </p:cNvSpPr>
          <p:nvPr>
            <p:ph type="dt" sz="half" idx="10"/>
          </p:nvPr>
        </p:nvSpPr>
        <p:spPr/>
        <p:txBody>
          <a:bodyPr/>
          <a:lstStyle/>
          <a:p>
            <a:fld id="{F5A75931-EC85-4F80-B642-045A7BD9FB32}"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3243093240"/>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brand archetype study that Landor conducted clearly highlighted the gap between the brand image and the brand identity. </a:t>
            </a:r>
          </a:p>
          <a:p>
            <a:pPr>
              <a:buFont typeface="Wingdings" panose="05000000000000000000" pitchFamily="2" charset="2"/>
              <a:buChar char="§"/>
            </a:pPr>
            <a:r>
              <a:rPr lang="en-US" dirty="0"/>
              <a:t>The brand had a “guy/girl next door” image -archetype made consumers more comfortable with the brand, but a non- aspirational image</a:t>
            </a:r>
          </a:p>
          <a:p>
            <a:pPr>
              <a:buFont typeface="Wingdings" panose="05000000000000000000" pitchFamily="2" charset="2"/>
              <a:buChar char="§"/>
            </a:pPr>
            <a:r>
              <a:rPr lang="en-US" dirty="0"/>
              <a:t>CCD always focused on the quality of its coffee and the brewing process- but consumer research showed that these attributes were not as important to consumers: evidently, coffee was only the catalyst and not the focus. </a:t>
            </a:r>
          </a:p>
          <a:p>
            <a:pPr>
              <a:buFont typeface="Wingdings" panose="05000000000000000000" pitchFamily="2" charset="2"/>
              <a:buChar char="§"/>
            </a:pPr>
            <a:r>
              <a:rPr lang="en-US" dirty="0"/>
              <a:t>A gap between the brand’s intention and expectations</a:t>
            </a:r>
          </a:p>
        </p:txBody>
      </p:sp>
      <p:sp>
        <p:nvSpPr>
          <p:cNvPr id="4" name="Date Placeholder 3"/>
          <p:cNvSpPr>
            <a:spLocks noGrp="1"/>
          </p:cNvSpPr>
          <p:nvPr>
            <p:ph type="dt" sz="half" idx="10"/>
          </p:nvPr>
        </p:nvSpPr>
        <p:spPr/>
        <p:txBody>
          <a:bodyPr/>
          <a:lstStyle/>
          <a:p>
            <a:fld id="{BE532524-81A1-4252-B6E9-86C9408BD446}"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90329232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a unique and differentiated product story and experience </a:t>
            </a:r>
          </a:p>
          <a:p>
            <a:r>
              <a:rPr lang="en-US" dirty="0"/>
              <a:t>This story had to be built around the coffee itself and the way it was brewed/processed</a:t>
            </a:r>
          </a:p>
        </p:txBody>
      </p:sp>
      <p:sp>
        <p:nvSpPr>
          <p:cNvPr id="4" name="Date Placeholder 3"/>
          <p:cNvSpPr>
            <a:spLocks noGrp="1"/>
          </p:cNvSpPr>
          <p:nvPr>
            <p:ph type="dt" sz="half" idx="10"/>
          </p:nvPr>
        </p:nvSpPr>
        <p:spPr/>
        <p:txBody>
          <a:bodyPr/>
          <a:lstStyle/>
          <a:p>
            <a:fld id="{53F40ABB-57CA-4E74-9DD6-ECC0274B029B}"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2991887869"/>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a:t>Landor’s recommendation to change the brand archetype to “explorer” had the potential to add new associations to the brand and make it more dynamic and contemporary</a:t>
            </a:r>
          </a:p>
          <a:p>
            <a:pPr algn="just">
              <a:buFont typeface="Wingdings" panose="05000000000000000000" pitchFamily="2" charset="2"/>
              <a:buChar char="§"/>
            </a:pPr>
            <a:r>
              <a:rPr lang="en-US" dirty="0"/>
              <a:t>The explorer archetype was spirited but not individualistic or alienating</a:t>
            </a:r>
          </a:p>
          <a:p>
            <a:pPr algn="just">
              <a:buFont typeface="Wingdings" panose="05000000000000000000" pitchFamily="2" charset="2"/>
              <a:buChar char="§"/>
            </a:pPr>
            <a:r>
              <a:rPr lang="en-US" dirty="0"/>
              <a:t>promised an experience that was uplifting, energizing, and youthful, and it fostered an environment of new possibilities and outcomes; it “made things happen” and did more justice to the CCD’s tagline (“a lot can happen over coffee”)</a:t>
            </a:r>
          </a:p>
        </p:txBody>
      </p:sp>
      <p:sp>
        <p:nvSpPr>
          <p:cNvPr id="4" name="Date Placeholder 3"/>
          <p:cNvSpPr>
            <a:spLocks noGrp="1"/>
          </p:cNvSpPr>
          <p:nvPr>
            <p:ph type="dt" sz="half" idx="10"/>
          </p:nvPr>
        </p:nvSpPr>
        <p:spPr/>
        <p:txBody>
          <a:bodyPr/>
          <a:lstStyle/>
          <a:p>
            <a:fld id="{57D47210-657F-43B9-9518-E8952352B5E1}"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83443011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Greater aspiration and dynamism</a:t>
            </a:r>
          </a:p>
          <a:p>
            <a:r>
              <a:rPr lang="en-US" dirty="0"/>
              <a:t>A more differentiated and powerful identity</a:t>
            </a:r>
          </a:p>
          <a:p>
            <a:r>
              <a:rPr lang="en-US" dirty="0"/>
              <a:t>Added value in the café experience, making it about more involving, meaningful, and enriching</a:t>
            </a:r>
          </a:p>
          <a:p>
            <a:r>
              <a:rPr lang="en-US" dirty="0"/>
              <a:t>interactions, rather than simply about comfort and meeting with friends</a:t>
            </a:r>
          </a:p>
        </p:txBody>
      </p:sp>
      <p:sp>
        <p:nvSpPr>
          <p:cNvPr id="4" name="Date Placeholder 3"/>
          <p:cNvSpPr>
            <a:spLocks noGrp="1"/>
          </p:cNvSpPr>
          <p:nvPr>
            <p:ph type="dt" sz="half" idx="10"/>
          </p:nvPr>
        </p:nvSpPr>
        <p:spPr/>
        <p:txBody>
          <a:bodyPr/>
          <a:lstStyle/>
          <a:p>
            <a:fld id="{33D100B4-818D-4F3B-B7B9-3912EF4B9BAD}"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247528257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Good Company -more evolutionary and closer to CCD’s present positioning</a:t>
            </a:r>
          </a:p>
          <a:p>
            <a:pPr>
              <a:buFont typeface="Wingdings" panose="05000000000000000000" pitchFamily="2" charset="2"/>
              <a:buChar char="§"/>
            </a:pPr>
            <a:r>
              <a:rPr lang="en-US" dirty="0"/>
              <a:t> Social Hub positioning- more revolutionary and farthest from the current platform</a:t>
            </a:r>
          </a:p>
          <a:p>
            <a:pPr>
              <a:buFont typeface="Wingdings" panose="05000000000000000000" pitchFamily="2" charset="2"/>
              <a:buChar char="§"/>
            </a:pPr>
            <a:r>
              <a:rPr lang="en-US" dirty="0"/>
              <a:t> Real Coffee, Real Moments - a safer bet and rested between the two platforms</a:t>
            </a:r>
          </a:p>
        </p:txBody>
      </p:sp>
      <p:sp>
        <p:nvSpPr>
          <p:cNvPr id="4" name="Date Placeholder 3"/>
          <p:cNvSpPr>
            <a:spLocks noGrp="1"/>
          </p:cNvSpPr>
          <p:nvPr>
            <p:ph type="dt" sz="half" idx="10"/>
          </p:nvPr>
        </p:nvSpPr>
        <p:spPr/>
        <p:txBody>
          <a:bodyPr/>
          <a:lstStyle/>
          <a:p>
            <a:fld id="{21E1D0A8-04F7-4E6F-A6E4-2DDB76C78F9D}"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40604438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US" dirty="0"/>
          </a:p>
        </p:txBody>
      </p:sp>
      <p:sp>
        <p:nvSpPr>
          <p:cNvPr id="5" name="Date Placeholder 4"/>
          <p:cNvSpPr>
            <a:spLocks noGrp="1"/>
          </p:cNvSpPr>
          <p:nvPr>
            <p:ph type="dt" sz="half" idx="10"/>
          </p:nvPr>
        </p:nvSpPr>
        <p:spPr/>
        <p:txBody>
          <a:bodyPr/>
          <a:lstStyle/>
          <a:p>
            <a:fld id="{FE9BF731-2159-4A5D-A111-7EA8662F1EB9}" type="datetime1">
              <a:rPr lang="en-US" smtClean="0"/>
              <a:t>9/30/2022</a:t>
            </a:fld>
            <a:endParaRPr lang="en-US"/>
          </a:p>
        </p:txBody>
      </p:sp>
      <p:sp>
        <p:nvSpPr>
          <p:cNvPr id="6" name="Footer Placeholder 5"/>
          <p:cNvSpPr>
            <a:spLocks noGrp="1"/>
          </p:cNvSpPr>
          <p:nvPr>
            <p:ph type="ftr" sz="quarter" idx="11"/>
          </p:nvPr>
        </p:nvSpPr>
        <p:spPr/>
        <p:txBody>
          <a:bodyPr/>
          <a:lstStyle/>
          <a:p>
            <a:r>
              <a:rPr lang="en-US"/>
              <a:t>Global Brand Marketing Strategies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pic>
        <p:nvPicPr>
          <p:cNvPr id="2050" name="Picture 2" descr="C:\Users\Administrator\Desktop\branding 2016\1.png"/>
          <p:cNvPicPr>
            <a:picLocks noChangeAspect="1" noChangeArrowheads="1"/>
          </p:cNvPicPr>
          <p:nvPr/>
        </p:nvPicPr>
        <p:blipFill>
          <a:blip r:embed="rId2" cstate="print"/>
          <a:srcRect/>
          <a:stretch>
            <a:fillRect/>
          </a:stretch>
        </p:blipFill>
        <p:spPr bwMode="auto">
          <a:xfrm>
            <a:off x="0" y="0"/>
            <a:ext cx="9144000" cy="6172200"/>
          </a:xfrm>
          <a:prstGeom prst="rect">
            <a:avLst/>
          </a:prstGeom>
          <a:noFill/>
        </p:spPr>
      </p:pic>
    </p:spTree>
    <p:extLst>
      <p:ext uri="{BB962C8B-B14F-4D97-AF65-F5344CB8AC3E}">
        <p14:creationId xmlns:p14="http://schemas.microsoft.com/office/powerpoint/2010/main" val="3218409136"/>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F0008CD-8378-4E2A-83C7-C45D7DEA37C4}" type="datetime1">
              <a:rPr lang="en-US" smtClean="0"/>
              <a:t>9/30/2022</a:t>
            </a:fld>
            <a:endParaRPr lang="en-US"/>
          </a:p>
        </p:txBody>
      </p:sp>
      <p:sp>
        <p:nvSpPr>
          <p:cNvPr id="5" name="Footer Placeholder 4"/>
          <p:cNvSpPr>
            <a:spLocks noGrp="1"/>
          </p:cNvSpPr>
          <p:nvPr>
            <p:ph type="ftr" sz="quarter" idx="11"/>
          </p:nvPr>
        </p:nvSpPr>
        <p:spPr/>
        <p:txBody>
          <a:bodyPr/>
          <a:lstStyle/>
          <a:p>
            <a:r>
              <a:rPr lang="en-US"/>
              <a:t>Global Brand Marketing Strategies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9975" y="2377281"/>
            <a:ext cx="19240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48181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Build a Strong Services Brand – Mayo Clinic  Case </a:t>
            </a:r>
          </a:p>
        </p:txBody>
      </p:sp>
      <p:sp>
        <p:nvSpPr>
          <p:cNvPr id="3" name="Date Placeholder 2"/>
          <p:cNvSpPr>
            <a:spLocks noGrp="1"/>
          </p:cNvSpPr>
          <p:nvPr>
            <p:ph type="dt" sz="half" idx="10"/>
          </p:nvPr>
        </p:nvSpPr>
        <p:spPr/>
        <p:txBody>
          <a:bodyPr/>
          <a:lstStyle/>
          <a:p>
            <a:fld id="{C5E7273A-CB5E-4A15-B0D3-18519027299E}" type="datetime1">
              <a:rPr lang="en-US" smtClean="0"/>
              <a:t>9/30/2022</a:t>
            </a:fld>
            <a:endParaRPr lang="en-US"/>
          </a:p>
        </p:txBody>
      </p:sp>
      <p:sp>
        <p:nvSpPr>
          <p:cNvPr id="4" name="Footer Placeholder 3"/>
          <p:cNvSpPr>
            <a:spLocks noGrp="1"/>
          </p:cNvSpPr>
          <p:nvPr>
            <p:ph type="ftr" sz="quarter" idx="11"/>
          </p:nvPr>
        </p:nvSpPr>
        <p:spPr/>
        <p:txBody>
          <a:bodyPr/>
          <a:lstStyle/>
          <a:p>
            <a:r>
              <a:rPr lang="en-US"/>
              <a:t>Global Brand Marketing Strategies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Content Placeholder 5"/>
          <p:cNvSpPr>
            <a:spLocks noGrp="1"/>
          </p:cNvSpPr>
          <p:nvPr>
            <p:ph sz="quarter" idx="1"/>
          </p:nvPr>
        </p:nvSpPr>
        <p:spPr/>
        <p:txBody>
          <a:bodyPr/>
          <a:lstStyle/>
          <a:p>
            <a:r>
              <a:rPr lang="en-US" dirty="0"/>
              <a:t>Services Branding Model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95513"/>
            <a:ext cx="53911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78365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544C53B0E30E41BFACCBD41771C496" ma:contentTypeVersion="2" ma:contentTypeDescription="Create a new document." ma:contentTypeScope="" ma:versionID="e869f1be1ce9e8592332e32c3f883107">
  <xsd:schema xmlns:xsd="http://www.w3.org/2001/XMLSchema" xmlns:xs="http://www.w3.org/2001/XMLSchema" xmlns:p="http://schemas.microsoft.com/office/2006/metadata/properties" xmlns:ns2="0cdc399a-3e69-49bd-a1c6-c6f6df2c5076" targetNamespace="http://schemas.microsoft.com/office/2006/metadata/properties" ma:root="true" ma:fieldsID="49a2b40e9a9e78ec8caa8a24b63846ac" ns2:_="">
    <xsd:import namespace="0cdc399a-3e69-49bd-a1c6-c6f6df2c50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dc399a-3e69-49bd-a1c6-c6f6df2c5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FAC1BF-4A9F-4BEF-B884-7D4E4202D9CF}"/>
</file>

<file path=customXml/itemProps2.xml><?xml version="1.0" encoding="utf-8"?>
<ds:datastoreItem xmlns:ds="http://schemas.openxmlformats.org/officeDocument/2006/customXml" ds:itemID="{4962ED2B-3A02-4468-A9EA-A2136343C4A0}"/>
</file>

<file path=customXml/itemProps3.xml><?xml version="1.0" encoding="utf-8"?>
<ds:datastoreItem xmlns:ds="http://schemas.openxmlformats.org/officeDocument/2006/customXml" ds:itemID="{8AF53A5F-6AD4-4B4A-99C3-8064BE3BF84E}"/>
</file>

<file path=docProps/app.xml><?xml version="1.0" encoding="utf-8"?>
<Properties xmlns="http://schemas.openxmlformats.org/officeDocument/2006/extended-properties" xmlns:vt="http://schemas.openxmlformats.org/officeDocument/2006/docPropsVTypes">
  <Template>Origin</Template>
  <TotalTime>13988</TotalTime>
  <Words>3871</Words>
  <Application>Microsoft Office PowerPoint</Application>
  <PresentationFormat>On-screen Show (4:3)</PresentationFormat>
  <Paragraphs>657</Paragraphs>
  <Slides>91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Bookman Old Style</vt:lpstr>
      <vt:lpstr>Calibri</vt:lpstr>
      <vt:lpstr>Gill Sans MT</vt:lpstr>
      <vt:lpstr>Times New Roman</vt:lpstr>
      <vt:lpstr>Wingdings</vt:lpstr>
      <vt:lpstr>Wingdings 3</vt:lpstr>
      <vt:lpstr>Origin</vt:lpstr>
      <vt:lpstr>Global Brand Marketing Strategies –CAT II topics</vt:lpstr>
      <vt:lpstr>Brand knowledge (Keller)</vt:lpstr>
      <vt:lpstr>How Important is brand awareness?</vt:lpstr>
      <vt:lpstr>Sources of Brand equity:</vt:lpstr>
      <vt:lpstr>Brand Image</vt:lpstr>
      <vt:lpstr>Google’s viral ad – a subtle attempt for an image makeover – the “goodness” of its products</vt:lpstr>
      <vt:lpstr> </vt:lpstr>
      <vt:lpstr>Brand Building Blocks</vt:lpstr>
      <vt:lpstr>PowerPoint Presentation</vt:lpstr>
      <vt:lpstr> </vt:lpstr>
      <vt:lpstr> </vt:lpstr>
      <vt:lpstr>Six Brand Building Blocks</vt:lpstr>
      <vt:lpstr> </vt:lpstr>
      <vt:lpstr> </vt:lpstr>
      <vt:lpstr> </vt:lpstr>
      <vt:lpstr>PowerPoint Presentation</vt:lpstr>
      <vt:lpstr>PowerPoint Presentation</vt:lpstr>
      <vt:lpstr> </vt:lpstr>
      <vt:lpstr> </vt:lpstr>
      <vt:lpstr> </vt:lpstr>
      <vt:lpstr>Brand judgements</vt:lpstr>
      <vt:lpstr>Brand Feelings</vt:lpstr>
      <vt:lpstr>Brand Feelings …some insights</vt:lpstr>
      <vt:lpstr>Source:Yougov Brand Index</vt:lpstr>
      <vt:lpstr>Brand Love (Batra ,Ahuvia and Bagozzi: Journal of Marketing ,2011)</vt:lpstr>
      <vt:lpstr>PowerPoint Presentation</vt:lpstr>
      <vt:lpstr> </vt:lpstr>
      <vt:lpstr> </vt:lpstr>
      <vt:lpstr>PowerPoint Presentation</vt:lpstr>
      <vt:lpstr>Kapferer’s model</vt:lpstr>
      <vt:lpstr>PowerPoint Presentation</vt:lpstr>
      <vt:lpstr>PowerPoint Presentation</vt:lpstr>
      <vt:lpstr>Brand Equity (Aaker)</vt:lpstr>
      <vt:lpstr>Aaker’s model of Brand identity</vt:lpstr>
      <vt:lpstr>PowerPoint Presentation</vt:lpstr>
      <vt:lpstr>How smart brands command a price premium (Source:Nigel Hollis,Milward Brown, www.mb-blog.com)</vt:lpstr>
      <vt:lpstr>Product and Service branding </vt:lpstr>
      <vt:lpstr>Defining Consumer facing Internet brands / DTC brands </vt:lpstr>
      <vt:lpstr>Background -Flourish Vs Fizzle</vt:lpstr>
      <vt:lpstr>Indian context </vt:lpstr>
      <vt:lpstr>PowerPoint Presentation</vt:lpstr>
      <vt:lpstr>PowerPoint Presentation</vt:lpstr>
      <vt:lpstr>Case selection </vt:lpstr>
      <vt:lpstr>Snapshots</vt:lpstr>
      <vt:lpstr>PowerPoint Presentation</vt:lpstr>
      <vt:lpstr>PowerPoint Presentation</vt:lpstr>
      <vt:lpstr>PowerPoint Presentation</vt:lpstr>
      <vt:lpstr>PowerPoint Presentation</vt:lpstr>
      <vt:lpstr>PowerPoint Presentation</vt:lpstr>
      <vt:lpstr>PowerPoint Presentation</vt:lpstr>
      <vt:lpstr>Themes </vt:lpstr>
      <vt:lpstr>PowerPoint Presentation</vt:lpstr>
      <vt:lpstr>Casper Sleep Inc.</vt:lpstr>
      <vt:lpstr>PowerPoint Presentation</vt:lpstr>
      <vt:lpstr>PowerPoint Presentation</vt:lpstr>
      <vt:lpstr>PowerPoint Presentation</vt:lpstr>
      <vt:lpstr>Economics</vt:lpstr>
      <vt:lpstr>Competition </vt:lpstr>
      <vt:lpstr>PowerPoint Presentation</vt:lpstr>
      <vt:lpstr>Capser’s Communication has two objectives  </vt:lpstr>
      <vt:lpstr>PowerPoint Presentation</vt:lpstr>
      <vt:lpstr>PowerPoint Presentation</vt:lpstr>
      <vt:lpstr>PowerPoint Presentation</vt:lpstr>
      <vt:lpstr>PowerPoint Presentation</vt:lpstr>
      <vt:lpstr>Dreamery sleep pod</vt:lpstr>
      <vt:lpstr>Celebrity Investors!</vt:lpstr>
      <vt:lpstr>PowerPoint Presentation</vt:lpstr>
      <vt:lpstr>PowerPoint Presentation</vt:lpstr>
      <vt:lpstr>PowerPoint Presentation</vt:lpstr>
      <vt:lpstr>PowerPoint Presentation</vt:lpstr>
      <vt:lpstr>PowerPoint Presentation</vt:lpstr>
      <vt:lpstr>Media selection for Next Phase- TV?</vt:lpstr>
      <vt:lpstr>Case2 :Dollar shave club</vt:lpstr>
      <vt:lpstr>PowerPoint Presentation</vt:lpstr>
      <vt:lpstr>PowerPoint Presentation</vt:lpstr>
      <vt:lpstr>PowerPoint Presentation</vt:lpstr>
      <vt:lpstr>Segmentation and Targeting </vt:lpstr>
      <vt:lpstr>Positioning </vt:lpstr>
      <vt:lpstr>Product </vt:lpstr>
      <vt:lpstr>Price </vt:lpstr>
      <vt:lpstr>Pricing models in the internet economy</vt:lpstr>
      <vt:lpstr> </vt:lpstr>
      <vt:lpstr>Gillette’s strategic options?</vt:lpstr>
      <vt:lpstr>Café Coffee Day</vt:lpstr>
      <vt:lpstr>PowerPoint Presentation</vt:lpstr>
      <vt:lpstr>PowerPoint Presentation</vt:lpstr>
      <vt:lpstr>PowerPoint Presentation</vt:lpstr>
      <vt:lpstr>PowerPoint Presentation</vt:lpstr>
      <vt:lpstr>PowerPoint Presentation</vt:lpstr>
      <vt:lpstr>PowerPoint Presentation</vt:lpstr>
      <vt:lpstr>How to Build a Strong Services Brand – Mayo Clinic  Case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saju balakrishanan</cp:lastModifiedBy>
  <cp:revision>280</cp:revision>
  <dcterms:created xsi:type="dcterms:W3CDTF">2006-08-16T00:00:00Z</dcterms:created>
  <dcterms:modified xsi:type="dcterms:W3CDTF">2022-09-30T06:29:32Z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0x01010047544C53B0E30E41BFACCBD41771C496</vt:lpwstr>
  </property>
</Properties>
</file>