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9" r:id="rId8"/>
    <p:sldId id="260" r:id="rId9"/>
    <p:sldId id="261" r:id="rId10"/>
    <p:sldId id="262" r:id="rId11"/>
    <p:sldId id="277" r:id="rId12"/>
    <p:sldId id="263" r:id="rId13"/>
    <p:sldId id="264" r:id="rId14"/>
    <p:sldId id="278" r:id="rId15"/>
    <p:sldId id="279" r:id="rId16"/>
    <p:sldId id="280" r:id="rId17"/>
    <p:sldId id="273" r:id="rId18"/>
    <p:sldId id="274" r:id="rId19"/>
    <p:sldId id="276" r:id="rId20"/>
    <p:sldId id="275" r:id="rId21"/>
    <p:sldId id="281" r:id="rId22"/>
    <p:sldId id="266" r:id="rId23"/>
    <p:sldId id="267" r:id="rId24"/>
    <p:sldId id="298" r:id="rId25"/>
    <p:sldId id="282" r:id="rId26"/>
    <p:sldId id="283" r:id="rId27"/>
    <p:sldId id="284" r:id="rId28"/>
    <p:sldId id="271" r:id="rId29"/>
    <p:sldId id="272"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6" y="-6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FFEC0F0-2EDE-4EBB-9D52-F60D34071F8D}" type="datetimeFigureOut">
              <a:rPr lang="en-US" smtClean="0"/>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5E6AA6D6-2A28-4261-930F-AF14F387631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AA6D6-2A28-4261-930F-AF14F387631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AE7A51"/>
                </a:solidFill>
                <a:latin typeface="Microsoft Sans Serif"/>
                <a:cs typeface="Microsoft Sans Serif"/>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p:txBody>
      </p:sp>
      <p:pic>
        <p:nvPicPr>
          <p:cNvPr id="19" name="bg object 19"/>
          <p:cNvPicPr/>
          <p:nvPr/>
        </p:nvPicPr>
        <p:blipFill>
          <a:blip r:embed="rId6"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p:txBody>
      </p:sp>
      <p:sp>
        <p:nvSpPr>
          <p:cNvPr id="2" name="Holder 2"/>
          <p:cNvSpPr>
            <a:spLocks noGrp="1"/>
          </p:cNvSpPr>
          <p:nvPr>
            <p:ph type="title"/>
          </p:nvPr>
        </p:nvSpPr>
        <p:spPr>
          <a:xfrm>
            <a:off x="2713674" y="914110"/>
            <a:ext cx="3716650" cy="604519"/>
          </a:xfrm>
          <a:prstGeom prst="rect">
            <a:avLst/>
          </a:prstGeom>
        </p:spPr>
        <p:txBody>
          <a:bodyPr wrap="square" lIns="0" tIns="0" rIns="0" bIns="0">
            <a:spAutoFit/>
          </a:bodyPr>
          <a:lstStyle>
            <a:lvl1pPr>
              <a:defRPr sz="3800" b="0" i="0">
                <a:solidFill>
                  <a:srgbClr val="AE7A51"/>
                </a:solidFill>
                <a:latin typeface="Microsoft Sans Serif"/>
                <a:cs typeface="Microsoft Sans Serif"/>
              </a:defRPr>
            </a:lvl1pPr>
          </a:lstStyle>
          <a:p/>
        </p:txBody>
      </p:sp>
      <p:sp>
        <p:nvSpPr>
          <p:cNvPr id="3" name="Holder 3"/>
          <p:cNvSpPr>
            <a:spLocks noGrp="1"/>
          </p:cNvSpPr>
          <p:nvPr>
            <p:ph type="body" idx="1"/>
          </p:nvPr>
        </p:nvSpPr>
        <p:spPr>
          <a:xfrm>
            <a:off x="616117" y="1875257"/>
            <a:ext cx="7911764" cy="11595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fedesoriano/stroke-prediction-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p:txBody>
      </p:sp>
      <p:grpSp>
        <p:nvGrpSpPr>
          <p:cNvPr id="3" name="object 3"/>
          <p:cNvGrpSpPr/>
          <p:nvPr/>
        </p:nvGrpSpPr>
        <p:grpSpPr>
          <a:xfrm>
            <a:off x="0" y="18415"/>
            <a:ext cx="9144000" cy="5144135"/>
            <a:chOff x="0" y="0"/>
            <a:chExt cx="9144000" cy="5144135"/>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p:txBody>
        </p:sp>
        <p:pic>
          <p:nvPicPr>
            <p:cNvPr id="7" name="object 7"/>
            <p:cNvPicPr/>
            <p:nvPr/>
          </p:nvPicPr>
          <p:blipFill>
            <a:blip r:embed="rId1" cstate="print"/>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p:txBody>
        </p:sp>
        <p:sp>
          <p:nvSpPr>
            <p:cNvPr id="9" name="object 9"/>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p:txBody>
        </p:sp>
      </p:grpSp>
      <p:sp>
        <p:nvSpPr>
          <p:cNvPr id="13" name="object 13"/>
          <p:cNvSpPr txBox="1">
            <a:spLocks noGrp="1"/>
          </p:cNvSpPr>
          <p:nvPr>
            <p:ph type="title"/>
          </p:nvPr>
        </p:nvSpPr>
        <p:spPr>
          <a:xfrm>
            <a:off x="1371600" y="914110"/>
            <a:ext cx="7086600" cy="1182375"/>
          </a:xfrm>
          <a:prstGeom prst="rect">
            <a:avLst/>
          </a:prstGeom>
        </p:spPr>
        <p:txBody>
          <a:bodyPr vert="horz" wrap="square" lIns="0" tIns="12700" rIns="0" bIns="0" rtlCol="0">
            <a:spAutoFit/>
          </a:bodyPr>
          <a:lstStyle/>
          <a:p>
            <a:pPr marL="13335">
              <a:lnSpc>
                <a:spcPct val="100000"/>
              </a:lnSpc>
              <a:spcBef>
                <a:spcPts val="100"/>
              </a:spcBef>
            </a:pPr>
            <a:r>
              <a:rPr lang="en-US" spc="-5" dirty="0" smtClean="0"/>
              <a:t>Insurance for Diabetes Patient</a:t>
            </a:r>
            <a:br>
              <a:rPr lang="en-US" spc="-5" dirty="0" smtClean="0"/>
            </a:br>
            <a:r>
              <a:rPr lang="en-US" spc="-5" dirty="0" smtClean="0"/>
              <a:t>  		</a:t>
            </a:r>
            <a:r>
              <a:rPr spc="10" dirty="0" smtClean="0"/>
              <a:t>Prediction</a:t>
            </a:r>
            <a:endParaRPr spc="10" dirty="0"/>
          </a:p>
        </p:txBody>
      </p:sp>
      <p:sp>
        <p:nvSpPr>
          <p:cNvPr id="14" name="object 14"/>
          <p:cNvSpPr txBox="1"/>
          <p:nvPr/>
        </p:nvSpPr>
        <p:spPr>
          <a:xfrm>
            <a:off x="3071461" y="2898006"/>
            <a:ext cx="3001645" cy="863600"/>
          </a:xfrm>
          <a:prstGeom prst="rect">
            <a:avLst/>
          </a:prstGeom>
        </p:spPr>
        <p:txBody>
          <a:bodyPr vert="horz" wrap="square" lIns="0" tIns="12700" rIns="0" bIns="0" rtlCol="0">
            <a:spAutoFit/>
          </a:bodyPr>
          <a:lstStyle/>
          <a:p>
            <a:pPr marL="12700" marR="5080" algn="ctr">
              <a:lnSpc>
                <a:spcPct val="100000"/>
              </a:lnSpc>
              <a:spcBef>
                <a:spcPts val="100"/>
              </a:spcBef>
            </a:pPr>
            <a:r>
              <a:rPr sz="1800" dirty="0">
                <a:solidFill>
                  <a:srgbClr val="AE7A51"/>
                </a:solidFill>
                <a:latin typeface="Microsoft Sans Serif"/>
                <a:cs typeface="Microsoft Sans Serif"/>
              </a:rPr>
              <a:t>Foundation</a:t>
            </a:r>
            <a:r>
              <a:rPr sz="1800" spc="-25" dirty="0">
                <a:solidFill>
                  <a:srgbClr val="AE7A51"/>
                </a:solidFill>
                <a:latin typeface="Microsoft Sans Serif"/>
                <a:cs typeface="Microsoft Sans Serif"/>
              </a:rPr>
              <a:t> </a:t>
            </a:r>
            <a:r>
              <a:rPr sz="1800" spc="40" dirty="0">
                <a:solidFill>
                  <a:srgbClr val="AE7A51"/>
                </a:solidFill>
                <a:latin typeface="Microsoft Sans Serif"/>
                <a:cs typeface="Microsoft Sans Serif"/>
              </a:rPr>
              <a:t>of</a:t>
            </a:r>
            <a:r>
              <a:rPr sz="1800" spc="-25" dirty="0">
                <a:solidFill>
                  <a:srgbClr val="AE7A51"/>
                </a:solidFill>
                <a:latin typeface="Microsoft Sans Serif"/>
                <a:cs typeface="Microsoft Sans Serif"/>
              </a:rPr>
              <a:t> </a:t>
            </a:r>
            <a:r>
              <a:rPr sz="1800" spc="15" dirty="0">
                <a:solidFill>
                  <a:srgbClr val="AE7A51"/>
                </a:solidFill>
                <a:latin typeface="Microsoft Sans Serif"/>
                <a:cs typeface="Microsoft Sans Serif"/>
              </a:rPr>
              <a:t>Data</a:t>
            </a:r>
            <a:r>
              <a:rPr sz="1800" spc="-25" dirty="0">
                <a:solidFill>
                  <a:srgbClr val="AE7A51"/>
                </a:solidFill>
                <a:latin typeface="Microsoft Sans Serif"/>
                <a:cs typeface="Microsoft Sans Serif"/>
              </a:rPr>
              <a:t> </a:t>
            </a:r>
            <a:r>
              <a:rPr sz="1800" spc="30" dirty="0">
                <a:solidFill>
                  <a:srgbClr val="AE7A51"/>
                </a:solidFill>
                <a:latin typeface="Microsoft Sans Serif"/>
                <a:cs typeface="Microsoft Sans Serif"/>
              </a:rPr>
              <a:t>Analytics </a:t>
            </a:r>
            <a:r>
              <a:rPr sz="1800" spc="-465" dirty="0">
                <a:solidFill>
                  <a:srgbClr val="AE7A51"/>
                </a:solidFill>
                <a:latin typeface="Microsoft Sans Serif"/>
                <a:cs typeface="Microsoft Sans Serif"/>
              </a:rPr>
              <a:t> </a:t>
            </a:r>
            <a:r>
              <a:rPr sz="1800" dirty="0">
                <a:solidFill>
                  <a:srgbClr val="AE7A51"/>
                </a:solidFill>
                <a:latin typeface="Microsoft Sans Serif"/>
                <a:cs typeface="Microsoft Sans Serif"/>
              </a:rPr>
              <a:t>Review</a:t>
            </a:r>
            <a:r>
              <a:rPr sz="1800" spc="-20" dirty="0">
                <a:solidFill>
                  <a:srgbClr val="AE7A51"/>
                </a:solidFill>
                <a:latin typeface="Microsoft Sans Serif"/>
                <a:cs typeface="Microsoft Sans Serif"/>
              </a:rPr>
              <a:t> </a:t>
            </a:r>
            <a:r>
              <a:rPr sz="1800" spc="160" dirty="0">
                <a:solidFill>
                  <a:srgbClr val="AE7A51"/>
                </a:solidFill>
                <a:latin typeface="Microsoft Sans Serif"/>
                <a:cs typeface="Microsoft Sans Serif"/>
              </a:rPr>
              <a:t>-</a:t>
            </a:r>
            <a:r>
              <a:rPr sz="1800" spc="-15" dirty="0">
                <a:solidFill>
                  <a:srgbClr val="AE7A51"/>
                </a:solidFill>
                <a:latin typeface="Microsoft Sans Serif"/>
                <a:cs typeface="Microsoft Sans Serif"/>
              </a:rPr>
              <a:t> </a:t>
            </a:r>
            <a:r>
              <a:rPr sz="1800" spc="75" dirty="0">
                <a:solidFill>
                  <a:srgbClr val="AE7A51"/>
                </a:solidFill>
                <a:latin typeface="Microsoft Sans Serif"/>
                <a:cs typeface="Microsoft Sans Serif"/>
              </a:rPr>
              <a:t>2</a:t>
            </a:r>
            <a:endParaRPr sz="1800" dirty="0">
              <a:latin typeface="Microsoft Sans Serif"/>
              <a:cs typeface="Microsoft Sans Serif"/>
            </a:endParaRPr>
          </a:p>
          <a:p>
            <a:pPr algn="ctr">
              <a:lnSpc>
                <a:spcPts val="2275"/>
              </a:lnSpc>
            </a:pPr>
            <a:r>
              <a:rPr sz="1900" b="1" spc="-10" dirty="0">
                <a:solidFill>
                  <a:srgbClr val="AE7A51"/>
                </a:solidFill>
                <a:latin typeface="Calibri"/>
                <a:cs typeface="Calibri"/>
              </a:rPr>
              <a:t>Group:</a:t>
            </a:r>
            <a:r>
              <a:rPr sz="1900" b="1" spc="-40" dirty="0">
                <a:solidFill>
                  <a:srgbClr val="AE7A51"/>
                </a:solidFill>
                <a:latin typeface="Calibri"/>
                <a:cs typeface="Calibri"/>
              </a:rPr>
              <a:t> </a:t>
            </a:r>
            <a:r>
              <a:rPr sz="1900" b="1" spc="-5" dirty="0" smtClean="0">
                <a:solidFill>
                  <a:srgbClr val="AE7A51"/>
                </a:solidFill>
                <a:latin typeface="Calibri"/>
                <a:cs typeface="Calibri"/>
              </a:rPr>
              <a:t>F</a:t>
            </a:r>
            <a:r>
              <a:rPr lang="en-US" sz="1900" b="1" spc="-5" dirty="0" smtClean="0">
                <a:solidFill>
                  <a:srgbClr val="AE7A51"/>
                </a:solidFill>
                <a:latin typeface="Calibri"/>
                <a:cs typeface="Calibri"/>
              </a:rPr>
              <a:t>2</a:t>
            </a:r>
            <a:r>
              <a:rPr sz="1900" b="1" spc="-5" dirty="0" smtClean="0">
                <a:solidFill>
                  <a:srgbClr val="AE7A51"/>
                </a:solidFill>
                <a:latin typeface="Calibri"/>
                <a:cs typeface="Calibri"/>
              </a:rPr>
              <a:t>A</a:t>
            </a:r>
            <a:r>
              <a:rPr lang="en-US" sz="1900" b="1" spc="-5" dirty="0" smtClean="0">
                <a:solidFill>
                  <a:srgbClr val="AE7A51"/>
                </a:solidFill>
                <a:latin typeface="Calibri"/>
                <a:cs typeface="Calibri"/>
              </a:rPr>
              <a:t>3</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027045" cy="482600"/>
          </a:xfrm>
          <a:prstGeom prst="rect">
            <a:avLst/>
          </a:prstGeom>
        </p:spPr>
        <p:txBody>
          <a:bodyPr vert="horz" wrap="square" lIns="0" tIns="12700" rIns="0" bIns="0" rtlCol="0">
            <a:spAutoFit/>
          </a:bodyPr>
          <a:lstStyle/>
          <a:p>
            <a:pPr marL="12700">
              <a:lnSpc>
                <a:spcPct val="100000"/>
              </a:lnSpc>
              <a:spcBef>
                <a:spcPts val="100"/>
              </a:spcBef>
            </a:pPr>
            <a:r>
              <a:rPr sz="3000" spc="-20" dirty="0"/>
              <a:t>DATA</a:t>
            </a:r>
            <a:r>
              <a:rPr sz="3000" spc="-85" dirty="0"/>
              <a:t> </a:t>
            </a:r>
            <a:r>
              <a:rPr sz="3000" spc="-55" dirty="0"/>
              <a:t>CLEANING</a:t>
            </a:r>
            <a:endParaRPr sz="3000" dirty="0"/>
          </a:p>
        </p:txBody>
      </p:sp>
      <p:sp>
        <p:nvSpPr>
          <p:cNvPr id="3" name="object 3"/>
          <p:cNvSpPr txBox="1"/>
          <p:nvPr/>
        </p:nvSpPr>
        <p:spPr>
          <a:xfrm>
            <a:off x="662143" y="1834108"/>
            <a:ext cx="7466330" cy="1988820"/>
          </a:xfrm>
          <a:prstGeom prst="rect">
            <a:avLst/>
          </a:prstGeom>
        </p:spPr>
        <p:txBody>
          <a:bodyPr vert="horz" wrap="square" lIns="0" tIns="12700" rIns="0" bIns="0" rtlCol="0">
            <a:spAutoFit/>
          </a:bodyPr>
          <a:lstStyle/>
          <a:p>
            <a:pPr marL="348615" marR="704215" indent="-336550">
              <a:lnSpc>
                <a:spcPct val="115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 cleaning is the process of fixing or removing incorrect, corrupted, incorrectly </a:t>
            </a:r>
            <a:r>
              <a:rPr sz="1400" spc="-325" dirty="0">
                <a:latin typeface="Georgia" panose="02040502050405020303"/>
                <a:cs typeface="Georgia" panose="02040502050405020303"/>
              </a:rPr>
              <a:t> </a:t>
            </a:r>
            <a:r>
              <a:rPr sz="1400" spc="-5" dirty="0">
                <a:latin typeface="Georgia" panose="02040502050405020303"/>
                <a:cs typeface="Georgia" panose="02040502050405020303"/>
              </a:rPr>
              <a:t>formatted,</a:t>
            </a:r>
            <a:r>
              <a:rPr sz="1400" spc="-10" dirty="0">
                <a:latin typeface="Georgia" panose="02040502050405020303"/>
                <a:cs typeface="Georgia" panose="02040502050405020303"/>
              </a:rPr>
              <a:t> </a:t>
            </a:r>
            <a:r>
              <a:rPr sz="1400" spc="-5" dirty="0">
                <a:latin typeface="Georgia" panose="02040502050405020303"/>
                <a:cs typeface="Georgia" panose="02040502050405020303"/>
              </a:rPr>
              <a:t>duplicate, or incomplete</a:t>
            </a:r>
            <a:r>
              <a:rPr sz="1400" spc="-10" dirty="0">
                <a:latin typeface="Georgia" panose="02040502050405020303"/>
                <a:cs typeface="Georgia" panose="02040502050405020303"/>
              </a:rPr>
              <a:t> </a:t>
            </a:r>
            <a:r>
              <a:rPr sz="1400" spc="-5" dirty="0">
                <a:latin typeface="Georgia" panose="02040502050405020303"/>
                <a:cs typeface="Georgia" panose="02040502050405020303"/>
              </a:rPr>
              <a:t>data within </a:t>
            </a:r>
            <a:r>
              <a:rPr sz="1400" dirty="0">
                <a:latin typeface="Georgia" panose="02040502050405020303"/>
                <a:cs typeface="Georgia" panose="02040502050405020303"/>
              </a:rPr>
              <a:t>a</a:t>
            </a:r>
            <a:r>
              <a:rPr sz="1400" spc="-5" dirty="0">
                <a:latin typeface="Georgia" panose="02040502050405020303"/>
                <a:cs typeface="Georgia" panose="02040502050405020303"/>
              </a:rPr>
              <a:t> dataset.</a:t>
            </a:r>
            <a:endParaRPr sz="1400" dirty="0">
              <a:latin typeface="Georgia" panose="02040502050405020303"/>
              <a:cs typeface="Georgia" panose="02040502050405020303"/>
            </a:endParaRPr>
          </a:p>
          <a:p>
            <a:pPr marL="348615" marR="5080" indent="-336550">
              <a:lnSpc>
                <a:spcPct val="115000"/>
              </a:lnSpc>
              <a:buFont typeface="Microsoft Sans Serif"/>
              <a:buChar char="●"/>
              <a:tabLst>
                <a:tab pos="347980" algn="l"/>
                <a:tab pos="349250" algn="l"/>
              </a:tabLst>
            </a:pPr>
            <a:r>
              <a:rPr sz="1400" spc="-5" dirty="0">
                <a:latin typeface="Georgia" panose="02040502050405020303"/>
                <a:cs typeface="Georgia" panose="02040502050405020303"/>
              </a:rPr>
              <a:t>In</a:t>
            </a:r>
            <a:r>
              <a:rPr sz="1400" dirty="0">
                <a:latin typeface="Georgia" panose="02040502050405020303"/>
                <a:cs typeface="Georgia" panose="02040502050405020303"/>
              </a:rPr>
              <a:t> </a:t>
            </a:r>
            <a:r>
              <a:rPr sz="1400" spc="-5" dirty="0">
                <a:latin typeface="Georgia" panose="02040502050405020303"/>
                <a:cs typeface="Georgia" panose="02040502050405020303"/>
              </a:rPr>
              <a:t>R,</a:t>
            </a:r>
            <a:r>
              <a:rPr sz="1400" dirty="0">
                <a:latin typeface="Georgia" panose="02040502050405020303"/>
                <a:cs typeface="Georgia" panose="02040502050405020303"/>
              </a:rPr>
              <a:t> </a:t>
            </a:r>
            <a:r>
              <a:rPr sz="1400" spc="-5" dirty="0">
                <a:latin typeface="Georgia" panose="02040502050405020303"/>
                <a:cs typeface="Georgia" panose="02040502050405020303"/>
              </a:rPr>
              <a:t>we</a:t>
            </a:r>
            <a:r>
              <a:rPr sz="1400" dirty="0">
                <a:latin typeface="Georgia" panose="02040502050405020303"/>
                <a:cs typeface="Georgia" panose="02040502050405020303"/>
              </a:rPr>
              <a:t> </a:t>
            </a:r>
            <a:r>
              <a:rPr sz="1400" spc="-5" dirty="0">
                <a:latin typeface="Georgia" panose="02040502050405020303"/>
                <a:cs typeface="Georgia" panose="02040502050405020303"/>
              </a:rPr>
              <a:t>have</a:t>
            </a:r>
            <a:r>
              <a:rPr sz="1400" spc="5" dirty="0">
                <a:latin typeface="Georgia" panose="02040502050405020303"/>
                <a:cs typeface="Georgia" panose="02040502050405020303"/>
              </a:rPr>
              <a:t> </a:t>
            </a:r>
            <a:r>
              <a:rPr sz="1400" spc="-5" dirty="0">
                <a:latin typeface="Georgia" panose="02040502050405020303"/>
                <a:cs typeface="Georgia" panose="02040502050405020303"/>
              </a:rPr>
              <a:t>used</a:t>
            </a:r>
            <a:r>
              <a:rPr sz="1400" dirty="0">
                <a:latin typeface="Georgia" panose="02040502050405020303"/>
                <a:cs typeface="Georgia" panose="02040502050405020303"/>
              </a:rPr>
              <a:t> </a:t>
            </a:r>
            <a:r>
              <a:rPr sz="1400" spc="-5" dirty="0">
                <a:latin typeface="Georgia" panose="02040502050405020303"/>
                <a:cs typeface="Georgia" panose="02040502050405020303"/>
              </a:rPr>
              <a:t>DPLYR.</a:t>
            </a:r>
            <a:r>
              <a:rPr sz="1400" dirty="0">
                <a:latin typeface="Georgia" panose="02040502050405020303"/>
                <a:cs typeface="Georgia" panose="02040502050405020303"/>
              </a:rPr>
              <a:t> </a:t>
            </a:r>
            <a:r>
              <a:rPr sz="1400" spc="-5" dirty="0">
                <a:latin typeface="Georgia" panose="02040502050405020303"/>
                <a:cs typeface="Georgia" panose="02040502050405020303"/>
              </a:rPr>
              <a:t>dplyr</a:t>
            </a:r>
            <a:r>
              <a:rPr sz="1400" spc="5" dirty="0">
                <a:latin typeface="Georgia" panose="02040502050405020303"/>
                <a:cs typeface="Georgia" panose="02040502050405020303"/>
              </a:rPr>
              <a:t> </a:t>
            </a:r>
            <a:r>
              <a:rPr sz="1400" spc="-5" dirty="0">
                <a:latin typeface="Georgia" panose="02040502050405020303"/>
                <a:cs typeface="Georgia" panose="02040502050405020303"/>
              </a:rPr>
              <a:t>is</a:t>
            </a:r>
            <a:r>
              <a:rPr sz="1400" dirty="0">
                <a:latin typeface="Georgia" panose="02040502050405020303"/>
                <a:cs typeface="Georgia" panose="02040502050405020303"/>
              </a:rPr>
              <a:t> a </a:t>
            </a:r>
            <a:r>
              <a:rPr sz="1400" spc="-5" dirty="0">
                <a:latin typeface="Georgia" panose="02040502050405020303"/>
                <a:cs typeface="Georgia" panose="02040502050405020303"/>
              </a:rPr>
              <a:t>grammar</a:t>
            </a:r>
            <a:r>
              <a:rPr sz="1400" dirty="0">
                <a:latin typeface="Georgia" panose="02040502050405020303"/>
                <a:cs typeface="Georgia" panose="02040502050405020303"/>
              </a:rPr>
              <a:t> </a:t>
            </a:r>
            <a:r>
              <a:rPr sz="1400" spc="-5" dirty="0">
                <a:latin typeface="Georgia" panose="02040502050405020303"/>
                <a:cs typeface="Georgia" panose="02040502050405020303"/>
              </a:rPr>
              <a:t>of</a:t>
            </a:r>
            <a:r>
              <a:rPr sz="1400" spc="5" dirty="0">
                <a:latin typeface="Georgia" panose="02040502050405020303"/>
                <a:cs typeface="Georgia" panose="02040502050405020303"/>
              </a:rPr>
              <a:t> </a:t>
            </a:r>
            <a:r>
              <a:rPr sz="1400" spc="-5" dirty="0">
                <a:latin typeface="Georgia" panose="02040502050405020303"/>
                <a:cs typeface="Georgia" panose="02040502050405020303"/>
              </a:rPr>
              <a:t>data</a:t>
            </a:r>
            <a:r>
              <a:rPr sz="1400" dirty="0">
                <a:latin typeface="Georgia" panose="02040502050405020303"/>
                <a:cs typeface="Georgia" panose="02040502050405020303"/>
              </a:rPr>
              <a:t> </a:t>
            </a:r>
            <a:r>
              <a:rPr sz="1400" spc="-5" dirty="0">
                <a:latin typeface="Georgia" panose="02040502050405020303"/>
                <a:cs typeface="Georgia" panose="02040502050405020303"/>
              </a:rPr>
              <a:t>manipulation,</a:t>
            </a:r>
            <a:r>
              <a:rPr sz="1400" dirty="0">
                <a:latin typeface="Georgia" panose="02040502050405020303"/>
                <a:cs typeface="Georgia" panose="02040502050405020303"/>
              </a:rPr>
              <a:t> </a:t>
            </a:r>
            <a:r>
              <a:rPr sz="1400" spc="-5" dirty="0">
                <a:latin typeface="Georgia" panose="02040502050405020303"/>
                <a:cs typeface="Georgia" panose="02040502050405020303"/>
              </a:rPr>
              <a:t>providing</a:t>
            </a:r>
            <a:r>
              <a:rPr sz="1400" spc="5" dirty="0">
                <a:latin typeface="Georgia" panose="02040502050405020303"/>
                <a:cs typeface="Georgia" panose="02040502050405020303"/>
              </a:rPr>
              <a:t> </a:t>
            </a:r>
            <a:r>
              <a:rPr sz="1400" dirty="0">
                <a:latin typeface="Georgia" panose="02040502050405020303"/>
                <a:cs typeface="Georgia" panose="02040502050405020303"/>
              </a:rPr>
              <a:t>a </a:t>
            </a:r>
            <a:r>
              <a:rPr sz="1400" spc="5" dirty="0">
                <a:latin typeface="Georgia" panose="02040502050405020303"/>
                <a:cs typeface="Georgia" panose="02040502050405020303"/>
              </a:rPr>
              <a:t> </a:t>
            </a:r>
            <a:r>
              <a:rPr sz="1400" spc="-5" dirty="0">
                <a:latin typeface="Georgia" panose="02040502050405020303"/>
                <a:cs typeface="Georgia" panose="02040502050405020303"/>
              </a:rPr>
              <a:t>consistent set of verbs that help you solve the most common data manipulation challenges: </a:t>
            </a:r>
            <a:r>
              <a:rPr sz="1400" spc="-325" dirty="0">
                <a:latin typeface="Georgia" panose="02040502050405020303"/>
                <a:cs typeface="Georgia" panose="02040502050405020303"/>
              </a:rPr>
              <a:t> </a:t>
            </a:r>
            <a:r>
              <a:rPr sz="1400" spc="-5" dirty="0">
                <a:latin typeface="Georgia" panose="02040502050405020303"/>
                <a:cs typeface="Georgia" panose="02040502050405020303"/>
              </a:rPr>
              <a:t>mutate() adds new variables that are functions of existing variables. select() picks variables </a:t>
            </a:r>
            <a:r>
              <a:rPr sz="1400" spc="-325" dirty="0">
                <a:latin typeface="Georgia" panose="02040502050405020303"/>
                <a:cs typeface="Georgia" panose="02040502050405020303"/>
              </a:rPr>
              <a:t> </a:t>
            </a:r>
            <a:r>
              <a:rPr sz="1400" spc="-5" dirty="0">
                <a:latin typeface="Georgia" panose="02040502050405020303"/>
                <a:cs typeface="Georgia" panose="02040502050405020303"/>
              </a:rPr>
              <a:t>based</a:t>
            </a:r>
            <a:r>
              <a:rPr sz="1400" spc="-10" dirty="0">
                <a:latin typeface="Georgia" panose="02040502050405020303"/>
                <a:cs typeface="Georgia" panose="02040502050405020303"/>
              </a:rPr>
              <a:t> </a:t>
            </a:r>
            <a:r>
              <a:rPr sz="1400" spc="-5" dirty="0">
                <a:latin typeface="Georgia" panose="02040502050405020303"/>
                <a:cs typeface="Georgia" panose="02040502050405020303"/>
              </a:rPr>
              <a:t>on their names.</a:t>
            </a:r>
            <a:endParaRPr sz="1400" dirty="0">
              <a:latin typeface="Georgia" panose="02040502050405020303"/>
              <a:cs typeface="Georgia" panose="02040502050405020303"/>
            </a:endParaRPr>
          </a:p>
          <a:p>
            <a:pPr marL="348615" marR="177800" indent="-336550">
              <a:lnSpc>
                <a:spcPct val="115000"/>
              </a:lnSpc>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In R, we have used median imputation for replacing the missing values and in python we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have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used mean imputation.</a:t>
            </a:r>
            <a:endParaRPr sz="1400" dirty="0">
              <a:latin typeface="Georgia" panose="02040502050405020303"/>
              <a:cs typeface="Georgia" panose="02040502050405020303"/>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4440" y="3562350"/>
            <a:ext cx="4354033" cy="131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180" r="13655" b="5263"/>
          <a:stretch>
            <a:fillRect/>
          </a:stretch>
        </p:blipFill>
        <p:spPr bwMode="auto">
          <a:xfrm>
            <a:off x="4572000" y="1409931"/>
            <a:ext cx="3581400" cy="337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982345" y="412750"/>
            <a:ext cx="6790055" cy="474345"/>
          </a:xfrm>
          <a:prstGeom prst="rect">
            <a:avLst/>
          </a:prstGeom>
        </p:spPr>
        <p:txBody>
          <a:bodyPr vert="horz" wrap="square" lIns="0" tIns="12700" rIns="0" bIns="0" rtlCol="0">
            <a:spAutoFit/>
          </a:bodyPr>
          <a:lstStyle/>
          <a:p>
            <a:pPr marL="12700">
              <a:lnSpc>
                <a:spcPct val="100000"/>
              </a:lnSpc>
              <a:spcBef>
                <a:spcPts val="100"/>
              </a:spcBef>
            </a:pPr>
            <a:r>
              <a:rPr sz="3000" spc="-45" dirty="0"/>
              <a:t>Train</a:t>
            </a:r>
            <a:r>
              <a:rPr sz="3000" spc="-30" dirty="0"/>
              <a:t> </a:t>
            </a:r>
            <a:r>
              <a:rPr sz="3000" spc="-45" dirty="0"/>
              <a:t>Test</a:t>
            </a:r>
            <a:r>
              <a:rPr sz="3000" spc="-30" dirty="0"/>
              <a:t> </a:t>
            </a:r>
            <a:r>
              <a:rPr sz="3000" spc="25" dirty="0"/>
              <a:t>Data</a:t>
            </a:r>
            <a:r>
              <a:rPr sz="3000" spc="-25" dirty="0"/>
              <a:t> </a:t>
            </a:r>
            <a:r>
              <a:rPr sz="3000" spc="70" dirty="0"/>
              <a:t>Split</a:t>
            </a:r>
            <a:r>
              <a:rPr sz="3000" spc="-30" dirty="0"/>
              <a:t> </a:t>
            </a:r>
            <a:r>
              <a:rPr sz="3000" spc="75" dirty="0"/>
              <a:t>&amp;</a:t>
            </a:r>
            <a:r>
              <a:rPr sz="3000" spc="-30" dirty="0"/>
              <a:t>VISUALISATION</a:t>
            </a:r>
            <a:endParaRPr sz="3000" dirty="0"/>
          </a:p>
        </p:txBody>
      </p:sp>
      <p:sp>
        <p:nvSpPr>
          <p:cNvPr id="3" name="object 3"/>
          <p:cNvSpPr txBox="1"/>
          <p:nvPr/>
        </p:nvSpPr>
        <p:spPr>
          <a:xfrm>
            <a:off x="533400" y="1047750"/>
            <a:ext cx="7539990" cy="768159"/>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sz="1400" spc="-5" dirty="0">
                <a:latin typeface="Georgia" panose="02040502050405020303"/>
                <a:cs typeface="Georgia" panose="02040502050405020303"/>
              </a:rPr>
              <a:t>The</a:t>
            </a:r>
            <a:r>
              <a:rPr sz="1400" spc="-15" dirty="0">
                <a:latin typeface="Georgia" panose="02040502050405020303"/>
                <a:cs typeface="Georgia" panose="02040502050405020303"/>
              </a:rPr>
              <a:t> </a:t>
            </a:r>
            <a:r>
              <a:rPr sz="1400" spc="-5" dirty="0">
                <a:latin typeface="Georgia" panose="02040502050405020303"/>
                <a:cs typeface="Georgia" panose="02040502050405020303"/>
              </a:rPr>
              <a:t>dataset</a:t>
            </a:r>
            <a:r>
              <a:rPr sz="1400" spc="-10" dirty="0">
                <a:latin typeface="Georgia" panose="02040502050405020303"/>
                <a:cs typeface="Georgia" panose="02040502050405020303"/>
              </a:rPr>
              <a:t> </a:t>
            </a:r>
            <a:r>
              <a:rPr sz="1400" spc="-5" dirty="0">
                <a:latin typeface="Georgia" panose="02040502050405020303"/>
                <a:cs typeface="Georgia" panose="02040502050405020303"/>
              </a:rPr>
              <a:t>is</a:t>
            </a:r>
            <a:r>
              <a:rPr sz="1400" spc="-10" dirty="0">
                <a:latin typeface="Georgia" panose="02040502050405020303"/>
                <a:cs typeface="Georgia" panose="02040502050405020303"/>
              </a:rPr>
              <a:t> </a:t>
            </a:r>
            <a:r>
              <a:rPr sz="1400" spc="-5" dirty="0">
                <a:latin typeface="Georgia" panose="02040502050405020303"/>
                <a:cs typeface="Georgia" panose="02040502050405020303"/>
              </a:rPr>
              <a:t>splitted</a:t>
            </a:r>
            <a:r>
              <a:rPr sz="1400" spc="-10" dirty="0">
                <a:latin typeface="Georgia" panose="02040502050405020303"/>
                <a:cs typeface="Georgia" panose="02040502050405020303"/>
              </a:rPr>
              <a:t> </a:t>
            </a:r>
            <a:r>
              <a:rPr sz="1400" spc="-5" dirty="0">
                <a:latin typeface="Georgia" panose="02040502050405020303"/>
                <a:cs typeface="Georgia" panose="02040502050405020303"/>
              </a:rPr>
              <a:t>into</a:t>
            </a:r>
            <a:r>
              <a:rPr sz="1400" spc="-10" dirty="0">
                <a:latin typeface="Georgia" panose="02040502050405020303"/>
                <a:cs typeface="Georgia" panose="02040502050405020303"/>
              </a:rPr>
              <a:t> </a:t>
            </a:r>
            <a:r>
              <a:rPr sz="1400" spc="-5" dirty="0" smtClean="0">
                <a:latin typeface="Georgia" panose="02040502050405020303"/>
                <a:cs typeface="Georgia" panose="02040502050405020303"/>
              </a:rPr>
              <a:t>training</a:t>
            </a:r>
            <a:r>
              <a:rPr lang="en-US" sz="1400" spc="-5" dirty="0" smtClean="0">
                <a:latin typeface="Georgia" panose="02040502050405020303"/>
                <a:cs typeface="Georgia" panose="02040502050405020303"/>
              </a:rPr>
              <a:t> and</a:t>
            </a:r>
            <a:r>
              <a:rPr sz="1400" spc="-10" dirty="0" smtClean="0">
                <a:latin typeface="Georgia" panose="02040502050405020303"/>
                <a:cs typeface="Georgia" panose="02040502050405020303"/>
              </a:rPr>
              <a:t> </a:t>
            </a:r>
            <a:r>
              <a:rPr sz="1400" spc="-5" dirty="0" smtClean="0">
                <a:latin typeface="Georgia" panose="02040502050405020303"/>
                <a:cs typeface="Georgia" panose="02040502050405020303"/>
              </a:rPr>
              <a:t>testing</a:t>
            </a:r>
            <a:r>
              <a:rPr sz="1400" spc="-10" dirty="0" smtClean="0">
                <a:latin typeface="Georgia" panose="02040502050405020303"/>
                <a:cs typeface="Georgia" panose="02040502050405020303"/>
              </a:rPr>
              <a:t> </a:t>
            </a:r>
            <a:r>
              <a:rPr sz="1400" spc="-5" dirty="0">
                <a:latin typeface="Georgia" panose="02040502050405020303"/>
                <a:cs typeface="Georgia" panose="02040502050405020303"/>
              </a:rPr>
              <a:t>dataset.</a:t>
            </a:r>
            <a:endParaRPr sz="1400" dirty="0">
              <a:latin typeface="Georgia" panose="02040502050405020303"/>
              <a:cs typeface="Georgia" panose="02040502050405020303"/>
            </a:endParaRPr>
          </a:p>
          <a:p>
            <a:pPr marL="348615" indent="-336550">
              <a:lnSpc>
                <a:spcPct val="100000"/>
              </a:lnSpc>
              <a:spcBef>
                <a:spcPts val="255"/>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In</a:t>
            </a:r>
            <a:r>
              <a:rPr sz="1400" spc="-10" dirty="0">
                <a:solidFill>
                  <a:srgbClr val="233944"/>
                </a:solidFill>
                <a:latin typeface="Georgia" panose="02040502050405020303"/>
                <a:cs typeface="Georgia" panose="02040502050405020303"/>
              </a:rPr>
              <a:t> </a:t>
            </a:r>
            <a:r>
              <a:rPr lang="en-US" sz="1400" spc="-5" dirty="0" err="1">
                <a:solidFill>
                  <a:srgbClr val="233944"/>
                </a:solidFill>
                <a:latin typeface="Georgia" panose="02040502050405020303"/>
                <a:cs typeface="Georgia" panose="02040502050405020303"/>
              </a:rPr>
              <a:t>R</a:t>
            </a:r>
            <a:r>
              <a:rPr sz="1400" spc="-5" dirty="0" err="1" smtClean="0">
                <a:solidFill>
                  <a:srgbClr val="233944"/>
                </a:solidFill>
                <a:latin typeface="Georgia" panose="02040502050405020303"/>
                <a:cs typeface="Georgia" panose="02040502050405020303"/>
              </a:rPr>
              <a:t>,we</a:t>
            </a:r>
            <a:r>
              <a:rPr sz="1400" spc="-5" dirty="0" smtClean="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have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used </a:t>
            </a:r>
            <a:r>
              <a:rPr lang="en-US" sz="1400" b="1" spc="-5" dirty="0" err="1" smtClean="0">
                <a:solidFill>
                  <a:srgbClr val="233944"/>
                </a:solidFill>
                <a:latin typeface="Georgia" panose="02040502050405020303"/>
                <a:cs typeface="Georgia" panose="02040502050405020303"/>
              </a:rPr>
              <a:t>ggplot</a:t>
            </a:r>
            <a:r>
              <a:rPr lang="en-US" sz="1400" spc="-5" dirty="0" smtClean="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library </a:t>
            </a:r>
            <a:r>
              <a:rPr sz="1400" spc="-5" dirty="0">
                <a:solidFill>
                  <a:srgbClr val="233944"/>
                </a:solidFill>
                <a:latin typeface="Georgia" panose="02040502050405020303"/>
                <a:cs typeface="Georgia" panose="02040502050405020303"/>
              </a:rPr>
              <a:t>and</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basic plotting</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functions to</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visualise the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dataset.</a:t>
            </a:r>
            <a:endParaRPr sz="1400" dirty="0">
              <a:latin typeface="Georgia" panose="02040502050405020303"/>
              <a:cs typeface="Georgia" panose="02040502050405020303"/>
            </a:endParaRPr>
          </a:p>
          <a:p>
            <a:pPr marL="348615" indent="-336550">
              <a:lnSpc>
                <a:spcPct val="100000"/>
              </a:lnSpc>
              <a:spcBef>
                <a:spcPts val="250"/>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For</a:t>
            </a:r>
            <a:r>
              <a:rPr sz="1400" spc="-45" dirty="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Example:</a:t>
            </a:r>
            <a:r>
              <a:rPr lang="en-US" sz="1400" dirty="0">
                <a:latin typeface="Georgia" panose="02040502050405020303"/>
                <a:cs typeface="Georgia" panose="02040502050405020303"/>
              </a:rPr>
              <a:t> </a:t>
            </a:r>
            <a:r>
              <a:rPr sz="1200" i="1" spc="-5" dirty="0" smtClean="0">
                <a:latin typeface="Georgia" panose="02040502050405020303"/>
                <a:cs typeface="Georgia" panose="02040502050405020303"/>
              </a:rPr>
              <a:t>Inference</a:t>
            </a:r>
            <a:r>
              <a:rPr sz="1200" i="1" spc="-10" dirty="0" smtClean="0">
                <a:latin typeface="Georgia" panose="02040502050405020303"/>
                <a:cs typeface="Georgia" panose="02040502050405020303"/>
              </a:rPr>
              <a:t> </a:t>
            </a:r>
            <a:r>
              <a:rPr sz="1200" i="1" dirty="0">
                <a:latin typeface="Georgia" panose="02040502050405020303"/>
                <a:cs typeface="Georgia" panose="02040502050405020303"/>
              </a:rPr>
              <a:t>:</a:t>
            </a:r>
            <a:r>
              <a:rPr sz="1200" i="1" spc="5" dirty="0">
                <a:latin typeface="Georgia" panose="02040502050405020303"/>
                <a:cs typeface="Georgia" panose="02040502050405020303"/>
              </a:rPr>
              <a:t> </a:t>
            </a:r>
            <a:r>
              <a:rPr sz="1200" spc="-5" dirty="0">
                <a:latin typeface="Georgia" panose="02040502050405020303"/>
                <a:cs typeface="Georgia" panose="02040502050405020303"/>
              </a:rPr>
              <a:t>People</a:t>
            </a:r>
            <a:r>
              <a:rPr sz="1200" spc="-10" dirty="0">
                <a:latin typeface="Georgia" panose="02040502050405020303"/>
                <a:cs typeface="Georgia" panose="02040502050405020303"/>
              </a:rPr>
              <a:t> </a:t>
            </a:r>
            <a:r>
              <a:rPr sz="1200" spc="-5" dirty="0">
                <a:latin typeface="Georgia" panose="02040502050405020303"/>
                <a:cs typeface="Georgia" panose="02040502050405020303"/>
              </a:rPr>
              <a:t>who</a:t>
            </a:r>
            <a:r>
              <a:rPr sz="1200" spc="-10" dirty="0">
                <a:latin typeface="Georgia" panose="02040502050405020303"/>
                <a:cs typeface="Georgia" panose="02040502050405020303"/>
              </a:rPr>
              <a:t> </a:t>
            </a:r>
            <a:r>
              <a:rPr sz="1200" spc="-5" dirty="0">
                <a:latin typeface="Georgia" panose="02040502050405020303"/>
                <a:cs typeface="Georgia" panose="02040502050405020303"/>
              </a:rPr>
              <a:t>had</a:t>
            </a:r>
            <a:r>
              <a:rPr sz="1200" spc="-10" dirty="0">
                <a:latin typeface="Georgia" panose="02040502050405020303"/>
                <a:cs typeface="Georgia" panose="02040502050405020303"/>
              </a:rPr>
              <a:t> </a:t>
            </a:r>
            <a:r>
              <a:rPr sz="1200" spc="-5" dirty="0">
                <a:latin typeface="Georgia" panose="02040502050405020303"/>
                <a:cs typeface="Georgia" panose="02040502050405020303"/>
              </a:rPr>
              <a:t>heart disease</a:t>
            </a:r>
            <a:r>
              <a:rPr sz="1200" spc="-10" dirty="0">
                <a:latin typeface="Georgia" panose="02040502050405020303"/>
                <a:cs typeface="Georgia" panose="02040502050405020303"/>
              </a:rPr>
              <a:t> </a:t>
            </a:r>
            <a:r>
              <a:rPr sz="1200" spc="-5" dirty="0">
                <a:latin typeface="Georgia" panose="02040502050405020303"/>
                <a:cs typeface="Georgia" panose="02040502050405020303"/>
              </a:rPr>
              <a:t>have</a:t>
            </a:r>
            <a:r>
              <a:rPr sz="1200" spc="-10" dirty="0">
                <a:latin typeface="Georgia" panose="02040502050405020303"/>
                <a:cs typeface="Georgia" panose="02040502050405020303"/>
              </a:rPr>
              <a:t> </a:t>
            </a:r>
            <a:r>
              <a:rPr sz="1200" spc="-5" dirty="0">
                <a:latin typeface="Georgia" panose="02040502050405020303"/>
                <a:cs typeface="Georgia" panose="02040502050405020303"/>
              </a:rPr>
              <a:t>higher</a:t>
            </a:r>
            <a:r>
              <a:rPr sz="1200" spc="-10" dirty="0">
                <a:latin typeface="Georgia" panose="02040502050405020303"/>
                <a:cs typeface="Georgia" panose="02040502050405020303"/>
              </a:rPr>
              <a:t> </a:t>
            </a:r>
            <a:r>
              <a:rPr sz="1200" spc="-5" dirty="0">
                <a:latin typeface="Georgia" panose="02040502050405020303"/>
                <a:cs typeface="Georgia" panose="02040502050405020303"/>
              </a:rPr>
              <a:t>chances</a:t>
            </a:r>
            <a:r>
              <a:rPr sz="1200" spc="-10" dirty="0">
                <a:latin typeface="Georgia" panose="02040502050405020303"/>
                <a:cs typeface="Georgia" panose="02040502050405020303"/>
              </a:rPr>
              <a:t> </a:t>
            </a:r>
            <a:r>
              <a:rPr sz="1200" spc="-5" dirty="0">
                <a:latin typeface="Georgia" panose="02040502050405020303"/>
                <a:cs typeface="Georgia" panose="02040502050405020303"/>
              </a:rPr>
              <a:t>of stroke</a:t>
            </a:r>
            <a:r>
              <a:rPr sz="1200" spc="-5" dirty="0" smtClean="0">
                <a:latin typeface="Georgia" panose="02040502050405020303"/>
                <a:cs typeface="Georgia" panose="02040502050405020303"/>
              </a:rPr>
              <a:t>.</a:t>
            </a:r>
            <a:endParaRPr sz="1200" dirty="0">
              <a:latin typeface="Georgia" panose="02040502050405020303"/>
              <a:cs typeface="Georgia" panose="02040502050405020303"/>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90750"/>
            <a:ext cx="3784600" cy="262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7536" y="1862151"/>
            <a:ext cx="1366528" cy="369332"/>
          </a:xfrm>
          <a:prstGeom prst="rect">
            <a:avLst/>
          </a:prstGeom>
        </p:spPr>
        <p:txBody>
          <a:bodyPr wrap="none">
            <a:spAutoFit/>
          </a:bodyPr>
          <a:lstStyle/>
          <a:p>
            <a:r>
              <a:rPr lang="en-US" dirty="0"/>
              <a:t>Visualization</a:t>
            </a:r>
            <a:endParaRPr lang="en-US" dirty="0"/>
          </a:p>
        </p:txBody>
      </p:sp>
      <p:sp>
        <p:nvSpPr>
          <p:cNvPr id="6" name="Rectangle 5"/>
          <p:cNvSpPr/>
          <p:nvPr/>
        </p:nvSpPr>
        <p:spPr>
          <a:xfrm>
            <a:off x="5105400" y="1821418"/>
            <a:ext cx="1327286" cy="369332"/>
          </a:xfrm>
          <a:prstGeom prst="rect">
            <a:avLst/>
          </a:prstGeom>
        </p:spPr>
        <p:txBody>
          <a:bodyPr wrap="none">
            <a:spAutoFit/>
          </a:bodyPr>
          <a:lstStyle/>
          <a:p>
            <a:r>
              <a:rPr lang="en-US" dirty="0"/>
              <a:t>Correlations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1459374"/>
          </a:xfrm>
          <a:prstGeom prst="rect">
            <a:avLst/>
          </a:prstGeom>
        </p:spPr>
        <p:txBody>
          <a:bodyPr vert="horz" wrap="square" lIns="0" tIns="12700" rIns="0" bIns="0" rtlCol="0">
            <a:spAutoFit/>
          </a:bodyPr>
          <a:lstStyle/>
          <a:p>
            <a:r>
              <a:rPr lang="en-US" sz="3200" dirty="0" smtClean="0"/>
              <a:t>		Glucose </a:t>
            </a:r>
            <a:r>
              <a:rPr lang="en-US" sz="3200" dirty="0"/>
              <a:t>and Insulin</a:t>
            </a:r>
            <a:br>
              <a:rPr lang="en-US" sz="3200" dirty="0"/>
            </a:br>
            <a:br>
              <a:rPr lang="en-US" sz="3200" dirty="0"/>
            </a:br>
            <a:endParaRPr sz="3000" dirty="0"/>
          </a:p>
        </p:txBody>
      </p:sp>
      <p:sp>
        <p:nvSpPr>
          <p:cNvPr id="3" name="object 3"/>
          <p:cNvSpPr txBox="1"/>
          <p:nvPr/>
        </p:nvSpPr>
        <p:spPr>
          <a:xfrm>
            <a:off x="685800" y="895350"/>
            <a:ext cx="7539990" cy="691215"/>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glucose and the insulin are the major factors of the diabetes…which in turn have direct proportionality in the future during the diabetes</a:t>
            </a:r>
            <a:r>
              <a:rPr lang="en-US" sz="1400" spc="-5" dirty="0" smtClean="0">
                <a:latin typeface="Georgia" panose="02040502050405020303"/>
                <a:cs typeface="Georgia" panose="02040502050405020303"/>
              </a:rPr>
              <a:t>. They </a:t>
            </a:r>
            <a:r>
              <a:rPr lang="en-US" sz="1400" spc="-5" dirty="0">
                <a:latin typeface="Georgia" panose="02040502050405020303"/>
                <a:cs typeface="Georgia" panose="02040502050405020303"/>
              </a:rPr>
              <a:t>are the major cause of the </a:t>
            </a:r>
            <a:r>
              <a:rPr lang="en-US" sz="1400" spc="-5" dirty="0" err="1">
                <a:latin typeface="Georgia" panose="02040502050405020303"/>
                <a:cs typeface="Georgia" panose="02040502050405020303"/>
              </a:rPr>
              <a:t>occurence</a:t>
            </a:r>
            <a:r>
              <a:rPr lang="en-US" sz="1400" spc="-5" dirty="0" smtClean="0">
                <a:latin typeface="Georgia" panose="02040502050405020303"/>
                <a:cs typeface="Georgia" panose="02040502050405020303"/>
              </a:rPr>
              <a:t>. They </a:t>
            </a:r>
            <a:r>
              <a:rPr lang="en-US" sz="1400" spc="-5" dirty="0">
                <a:latin typeface="Georgia" panose="02040502050405020303"/>
                <a:cs typeface="Georgia" panose="02040502050405020303"/>
              </a:rPr>
              <a:t>are strong correlated on each other.</a:t>
            </a:r>
            <a:endParaRPr sz="1200" dirty="0">
              <a:latin typeface="Georgia" panose="02040502050405020303"/>
              <a:cs typeface="Georgia" panose="02040502050405020303"/>
            </a:endParaRPr>
          </a:p>
        </p:txBody>
      </p:sp>
      <p:pic>
        <p:nvPicPr>
          <p:cNvPr id="409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3809" t="29456" r="31439"/>
          <a:stretch>
            <a:fillRect/>
          </a:stretch>
        </p:blipFill>
        <p:spPr bwMode="auto">
          <a:xfrm>
            <a:off x="520700" y="1803400"/>
            <a:ext cx="4279900" cy="310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114800" y="3077503"/>
            <a:ext cx="47244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Glucose,</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Insulin,</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505267"/>
          </a:xfrm>
          <a:prstGeom prst="rect">
            <a:avLst/>
          </a:prstGeom>
        </p:spPr>
        <p:txBody>
          <a:bodyPr vert="horz" wrap="square" lIns="0" tIns="12700" rIns="0" bIns="0" rtlCol="0">
            <a:spAutoFit/>
          </a:bodyPr>
          <a:lstStyle/>
          <a:p>
            <a:r>
              <a:rPr lang="en-US" sz="3200" dirty="0"/>
              <a:t>BMI ad </a:t>
            </a:r>
            <a:r>
              <a:rPr lang="en-US" sz="3200" dirty="0" err="1"/>
              <a:t>DiabetesPedigreeFunction</a:t>
            </a:r>
            <a:endParaRPr sz="3000" dirty="0"/>
          </a:p>
        </p:txBody>
      </p:sp>
      <p:sp>
        <p:nvSpPr>
          <p:cNvPr id="3" name="object 3"/>
          <p:cNvSpPr txBox="1"/>
          <p:nvPr/>
        </p:nvSpPr>
        <p:spPr>
          <a:xfrm>
            <a:off x="685800" y="895350"/>
            <a:ext cx="7539990" cy="527067"/>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BMI and </a:t>
            </a:r>
            <a:r>
              <a:rPr lang="en-US" sz="1400" spc="-5" dirty="0" err="1">
                <a:latin typeface="Georgia" panose="02040502050405020303"/>
                <a:cs typeface="Georgia" panose="02040502050405020303"/>
              </a:rPr>
              <a:t>DiabetesPedigreeFunction</a:t>
            </a:r>
            <a:r>
              <a:rPr lang="en-US" sz="1400" spc="-5" dirty="0">
                <a:latin typeface="Georgia" panose="02040502050405020303"/>
                <a:cs typeface="Georgia" panose="02040502050405020303"/>
              </a:rPr>
              <a:t> is plotted here.</a:t>
            </a:r>
            <a:endParaRPr lang="en-US" sz="1400" spc="-5" dirty="0">
              <a:latin typeface="Georgia" panose="02040502050405020303"/>
              <a:cs typeface="Georgia" panose="02040502050405020303"/>
            </a:endParaRPr>
          </a:p>
          <a:p>
            <a:pPr marL="348615" indent="-336550">
              <a:lnSpc>
                <a:spcPct val="100000"/>
              </a:lnSpc>
              <a:spcBef>
                <a:spcPts val="350"/>
              </a:spcBef>
              <a:buFont typeface="Microsoft Sans Serif"/>
              <a:buChar char="●"/>
              <a:tabLst>
                <a:tab pos="347980" algn="l"/>
                <a:tab pos="349250" algn="l"/>
              </a:tabLst>
            </a:pPr>
            <a:endParaRPr lang="en-US" sz="1400" spc="-5" dirty="0">
              <a:latin typeface="Georgia" panose="02040502050405020303"/>
              <a:cs typeface="Georgia" panose="02040502050405020303"/>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347818"/>
            <a:ext cx="4667250" cy="345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4443095" y="2799987"/>
            <a:ext cx="4372992"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BMI,</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DiabetesPedigreeFunction,</a:t>
            </a:r>
            <a:r>
              <a:rPr kumimoji="0" lang="en-US" altLang="en-US" sz="1000" b="0" i="0" u="none" strike="noStrike" cap="none" normalizeH="0" baseline="0" dirty="0" err="1" smtClean="0">
                <a:ln>
                  <a:noFill/>
                </a:ln>
                <a:solidFill>
                  <a:srgbClr val="7D9029"/>
                </a:solidFill>
                <a:effectLst/>
                <a:latin typeface="Consolas" pitchFamily="49" charset="0"/>
                <a:cs typeface="Arial" panose="020B0604020202020204" pitchFamily="34" charset="0"/>
              </a:rPr>
              <a:t>fill</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Outcome)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345" y="412750"/>
            <a:ext cx="6790055" cy="505267"/>
          </a:xfrm>
          <a:prstGeom prst="rect">
            <a:avLst/>
          </a:prstGeom>
        </p:spPr>
        <p:txBody>
          <a:bodyPr vert="horz" wrap="square" lIns="0" tIns="12700" rIns="0" bIns="0" rtlCol="0">
            <a:spAutoFit/>
          </a:bodyPr>
          <a:lstStyle/>
          <a:p>
            <a:r>
              <a:rPr lang="en-US" sz="3200" dirty="0"/>
              <a:t>	</a:t>
            </a:r>
            <a:r>
              <a:rPr lang="en-US" sz="3200" dirty="0" smtClean="0"/>
              <a:t>Age </a:t>
            </a:r>
            <a:r>
              <a:rPr lang="en-US" sz="3200" dirty="0"/>
              <a:t>and Pregnancies</a:t>
            </a:r>
            <a:endParaRPr lang="en-US" sz="3200" dirty="0"/>
          </a:p>
        </p:txBody>
      </p:sp>
      <p:sp>
        <p:nvSpPr>
          <p:cNvPr id="3" name="object 3"/>
          <p:cNvSpPr txBox="1"/>
          <p:nvPr/>
        </p:nvSpPr>
        <p:spPr>
          <a:xfrm>
            <a:off x="685800" y="895350"/>
            <a:ext cx="7539990" cy="475771"/>
          </a:xfrm>
          <a:prstGeom prst="rect">
            <a:avLst/>
          </a:prstGeom>
        </p:spPr>
        <p:txBody>
          <a:bodyPr vert="horz" wrap="square" lIns="0" tIns="44450" rIns="0" bIns="0" rtlCol="0">
            <a:spAutoFit/>
          </a:bodyPr>
          <a:lstStyle/>
          <a:p>
            <a:pPr marL="348615" indent="-336550">
              <a:lnSpc>
                <a:spcPct val="100000"/>
              </a:lnSpc>
              <a:spcBef>
                <a:spcPts val="350"/>
              </a:spcBef>
              <a:buFont typeface="Microsoft Sans Serif"/>
              <a:buChar char="●"/>
              <a:tabLst>
                <a:tab pos="347980" algn="l"/>
                <a:tab pos="349250" algn="l"/>
              </a:tabLst>
            </a:pPr>
            <a:r>
              <a:rPr lang="en-US" sz="1400" spc="-5" dirty="0">
                <a:latin typeface="Georgia" panose="02040502050405020303"/>
                <a:cs typeface="Georgia" panose="02040502050405020303"/>
              </a:rPr>
              <a:t>The males have 0 for the pregnancy attribute, which is why we find a lot of values </a:t>
            </a:r>
            <a:r>
              <a:rPr lang="en-US" sz="1400" spc="-5" dirty="0" err="1">
                <a:latin typeface="Georgia" panose="02040502050405020303"/>
                <a:cs typeface="Georgia" panose="02040502050405020303"/>
              </a:rPr>
              <a:t>plottinh</a:t>
            </a:r>
            <a:r>
              <a:rPr lang="en-US" sz="1400" spc="-5" dirty="0">
                <a:latin typeface="Georgia" panose="02040502050405020303"/>
                <a:cs typeface="Georgia" panose="02040502050405020303"/>
              </a:rPr>
              <a:t> zero in this </a:t>
            </a:r>
            <a:r>
              <a:rPr lang="en-US" sz="1400" spc="-5" dirty="0" err="1">
                <a:latin typeface="Georgia" panose="02040502050405020303"/>
                <a:cs typeface="Georgia" panose="02040502050405020303"/>
              </a:rPr>
              <a:t>grpah</a:t>
            </a:r>
            <a:r>
              <a:rPr lang="en-US" sz="1400" spc="-5" dirty="0">
                <a:latin typeface="Georgia" panose="02040502050405020303"/>
                <a:cs typeface="Georgia" panose="02040502050405020303"/>
              </a:rPr>
              <a:t>.</a:t>
            </a:r>
            <a:endParaRPr lang="en-US" sz="1400" spc="-5" dirty="0">
              <a:latin typeface="Georgia" panose="02040502050405020303"/>
              <a:cs typeface="Georgia" panose="02040502050405020303"/>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404488"/>
            <a:ext cx="4683125" cy="345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800600" y="2570261"/>
            <a:ext cx="3738203"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fontAlgn="base">
              <a:spcBef>
                <a:spcPct val="0"/>
              </a:spcBef>
              <a:spcAft>
                <a:spcPct val="0"/>
              </a:spcAft>
              <a:defRPr>
                <a:solidFill>
                  <a:schemeClr val="tx1"/>
                </a:solidFill>
                <a:latin typeface="Arial" panose="020B0604020202020204" pitchFamily="34" charset="0"/>
                <a:cs typeface="Arial" panose="020B0604020202020204" pitchFamily="34" charset="0"/>
              </a:defRPr>
            </a:lvl1pPr>
            <a:lvl2pPr fontAlgn="base">
              <a:spcBef>
                <a:spcPct val="0"/>
              </a:spcBef>
              <a:spcAft>
                <a:spcPct val="0"/>
              </a:spcAft>
              <a:defRPr>
                <a:solidFill>
                  <a:schemeClr val="tx1"/>
                </a:solidFill>
                <a:latin typeface="Arial" panose="020B0604020202020204" pitchFamily="34" charset="0"/>
                <a:cs typeface="Arial" panose="020B0604020202020204" pitchFamily="34" charset="0"/>
              </a:defRPr>
            </a:lvl2pPr>
            <a:lvl3pPr fontAlgn="base">
              <a:spcBef>
                <a:spcPct val="0"/>
              </a:spcBef>
              <a:spcAft>
                <a:spcPct val="0"/>
              </a:spcAft>
              <a:defRPr>
                <a:solidFill>
                  <a:schemeClr val="tx1"/>
                </a:solidFill>
                <a:latin typeface="Arial" panose="020B0604020202020204" pitchFamily="34" charset="0"/>
                <a:cs typeface="Arial" panose="020B0604020202020204" pitchFamily="34" charset="0"/>
              </a:defRPr>
            </a:lvl3pPr>
            <a:lvl4pPr fontAlgn="base">
              <a:spcBef>
                <a:spcPct val="0"/>
              </a:spcBef>
              <a:spcAft>
                <a:spcPct val="0"/>
              </a:spcAft>
              <a:defRPr>
                <a:solidFill>
                  <a:schemeClr val="tx1"/>
                </a:solidFill>
                <a:latin typeface="Arial" panose="020B0604020202020204" pitchFamily="34" charset="0"/>
                <a:cs typeface="Arial" panose="020B0604020202020204" pitchFamily="34" charset="0"/>
              </a:defRPr>
            </a:lvl4pPr>
            <a:lvl5pPr fontAlgn="base">
              <a:spcBef>
                <a:spcPct val="0"/>
              </a:spcBef>
              <a:spcAft>
                <a:spcPct val="0"/>
              </a:spcAf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ggvis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Age,</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Pregnancies,</a:t>
            </a:r>
            <a:r>
              <a:rPr kumimoji="0" lang="en-US" altLang="en-US" sz="1000" b="0" i="0" u="none" strike="noStrike" cap="none" normalizeH="0" baseline="0" dirty="0" err="1" smtClean="0">
                <a:ln>
                  <a:noFill/>
                </a:ln>
                <a:solidFill>
                  <a:srgbClr val="7D9029"/>
                </a:solidFill>
                <a:effectLst/>
                <a:latin typeface="Consolas" pitchFamily="49" charset="0"/>
                <a:cs typeface="Arial" panose="020B0604020202020204" pitchFamily="34" charset="0"/>
              </a:rPr>
              <a:t>fill</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%&gt;%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layer_points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4"/>
          <p:cNvSpPr>
            <a:spLocks noChangeArrowheads="1"/>
          </p:cNvSpPr>
          <p:nvPr/>
        </p:nvSpPr>
        <p:spPr bwMode="auto">
          <a:xfrm>
            <a:off x="0" y="457200"/>
            <a:ext cx="71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8367" y="438150"/>
            <a:ext cx="7245033" cy="381635"/>
          </a:xfrm>
          <a:prstGeom prst="rect">
            <a:avLst/>
          </a:prstGeom>
        </p:spPr>
        <p:txBody>
          <a:bodyPr vert="horz" wrap="square" lIns="0" tIns="12700" rIns="0" bIns="0" rtlCol="0">
            <a:spAutoFit/>
          </a:bodyPr>
          <a:lstStyle/>
          <a:p>
            <a:pPr marL="12700">
              <a:lnSpc>
                <a:spcPct val="100000"/>
              </a:lnSpc>
              <a:spcBef>
                <a:spcPts val="100"/>
              </a:spcBef>
            </a:pPr>
            <a:r>
              <a:rPr lang="en-US" sz="2400" dirty="0" smtClean="0"/>
              <a:t>LOGISTIC REGRESSION (0.79)</a:t>
            </a:r>
            <a:endParaRPr lang="en-US" sz="2400" dirty="0"/>
          </a:p>
        </p:txBody>
      </p:sp>
      <p:sp>
        <p:nvSpPr>
          <p:cNvPr id="3" name="object 3"/>
          <p:cNvSpPr txBox="1"/>
          <p:nvPr/>
        </p:nvSpPr>
        <p:spPr>
          <a:xfrm>
            <a:off x="381000" y="971550"/>
            <a:ext cx="7539990" cy="690245"/>
          </a:xfrm>
          <a:prstGeom prst="rect">
            <a:avLst/>
          </a:prstGeom>
        </p:spPr>
        <p:txBody>
          <a:bodyPr vert="horz" wrap="square" lIns="0" tIns="44450" rIns="0" bIns="0" rtlCol="0">
            <a:spAutoFit/>
          </a:bodyPr>
          <a:lstStyle/>
          <a:p>
            <a:pPr marL="12065" indent="0">
              <a:lnSpc>
                <a:spcPct val="100000"/>
              </a:lnSpc>
              <a:spcBef>
                <a:spcPts val="350"/>
              </a:spcBef>
              <a:buFont typeface="Microsoft Sans Serif"/>
              <a:buNone/>
              <a:tabLst>
                <a:tab pos="347980" algn="l"/>
                <a:tab pos="349250" algn="l"/>
              </a:tabLst>
            </a:pPr>
            <a:r>
              <a:rPr lang="en-US" sz="1400" spc="-5" dirty="0">
                <a:latin typeface="Georgia" panose="02040502050405020303"/>
                <a:cs typeface="Georgia" panose="02040502050405020303"/>
              </a:rPr>
              <a:t>The Logistic regression helps to classify the concern person will get diabetes or </a:t>
            </a:r>
            <a:r>
              <a:rPr lang="en-US" sz="1400" spc="-5" dirty="0" err="1">
                <a:latin typeface="Georgia" panose="02040502050405020303"/>
                <a:cs typeface="Georgia" panose="02040502050405020303"/>
              </a:rPr>
              <a:t>not.Since</a:t>
            </a:r>
            <a:r>
              <a:rPr lang="en-US" sz="1400" spc="-5" dirty="0">
                <a:latin typeface="Georgia" panose="02040502050405020303"/>
                <a:cs typeface="Georgia" panose="02040502050405020303"/>
              </a:rPr>
              <a:t> we are using the logistic regression we have to mention that, family = </a:t>
            </a:r>
            <a:r>
              <a:rPr lang="en-US" sz="1400" spc="-5" dirty="0" err="1">
                <a:latin typeface="Georgia" panose="02040502050405020303"/>
                <a:cs typeface="Georgia" panose="02040502050405020303"/>
              </a:rPr>
              <a:t>binomial.We</a:t>
            </a:r>
            <a:r>
              <a:rPr lang="en-US" sz="1400" spc="-5" dirty="0">
                <a:latin typeface="Georgia" panose="02040502050405020303"/>
                <a:cs typeface="Georgia" panose="02040502050405020303"/>
              </a:rPr>
              <a:t> are using all the attributes we have in the </a:t>
            </a:r>
            <a:r>
              <a:rPr lang="en-US" sz="1400" spc="-5" dirty="0" err="1">
                <a:latin typeface="Georgia" panose="02040502050405020303"/>
                <a:cs typeface="Georgia" panose="02040502050405020303"/>
              </a:rPr>
              <a:t>dataset.Let</a:t>
            </a:r>
            <a:r>
              <a:rPr lang="en-US" sz="1400" spc="-5" dirty="0">
                <a:latin typeface="Georgia" panose="02040502050405020303"/>
                <a:cs typeface="Georgia" panose="02040502050405020303"/>
              </a:rPr>
              <a:t> us take a look at the summary.</a:t>
            </a:r>
            <a:endParaRPr sz="1400" dirty="0">
              <a:latin typeface="Microsoft Sans Serif"/>
              <a:cs typeface="Microsoft Sans Serif"/>
            </a:endParaRPr>
          </a:p>
        </p:txBody>
      </p:sp>
      <p:sp>
        <p:nvSpPr>
          <p:cNvPr id="4" name="Rectangle 1"/>
          <p:cNvSpPr>
            <a:spLocks noChangeArrowheads="1"/>
          </p:cNvSpPr>
          <p:nvPr/>
        </p:nvSpPr>
        <p:spPr bwMode="auto">
          <a:xfrm>
            <a:off x="381000" y="1962150"/>
            <a:ext cx="6347892" cy="461665"/>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&lt;-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glm</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Pregnancies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Glucose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BloodPressure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SkinThickness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Insulin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BMI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DiabetesPedigreeFunction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Age,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family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binomial)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summary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246" y="2802582"/>
            <a:ext cx="30607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2691" y="2423815"/>
            <a:ext cx="4284592" cy="247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667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DECISION TREE</a:t>
            </a:r>
            <a:r>
              <a:rPr lang="en-US" sz="3000" spc="-45" dirty="0" smtClean="0"/>
              <a:t>  (0.74)</a:t>
            </a:r>
            <a:endParaRPr lang="en-US" sz="3000" dirty="0"/>
          </a:p>
        </p:txBody>
      </p:sp>
      <p:sp>
        <p:nvSpPr>
          <p:cNvPr id="4" name="Rectangle 1"/>
          <p:cNvSpPr>
            <a:spLocks noChangeArrowheads="1"/>
          </p:cNvSpPr>
          <p:nvPr/>
        </p:nvSpPr>
        <p:spPr bwMode="auto">
          <a:xfrm>
            <a:off x="533400" y="1636812"/>
            <a:ext cx="4393832"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 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rpart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model4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rpart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formula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model4</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2114550"/>
            <a:ext cx="4902200" cy="277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419350"/>
            <a:ext cx="33718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NAÏVE BAYES</a:t>
            </a:r>
            <a:r>
              <a:rPr lang="en-US" sz="3000" spc="-45" dirty="0" smtClean="0"/>
              <a:t>  (0.77)</a:t>
            </a:r>
            <a:endParaRPr lang="en-US" sz="30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489200"/>
            <a:ext cx="40957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125510"/>
            <a:ext cx="4953000" cy="285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381000" y="1503462"/>
            <a:ext cx="7239000" cy="307777"/>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(e1071)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model2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naiveBayes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x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length</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y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err="1"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Outcome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RANDOM FOREST</a:t>
            </a:r>
            <a:r>
              <a:rPr lang="en-US" sz="3000" spc="-45" dirty="0" smtClean="0"/>
              <a:t>  (0.7706)</a:t>
            </a:r>
            <a:endParaRPr lang="en-US" sz="3000" dirty="0"/>
          </a:p>
        </p:txBody>
      </p:sp>
      <p:sp>
        <p:nvSpPr>
          <p:cNvPr id="4" name="Rectangle 1"/>
          <p:cNvSpPr>
            <a:spLocks noChangeArrowheads="1"/>
          </p:cNvSpPr>
          <p:nvPr/>
        </p:nvSpPr>
        <p:spPr bwMode="auto">
          <a:xfrm>
            <a:off x="381000" y="1580406"/>
            <a:ext cx="70104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model3 </a:t>
            </a:r>
            <a:r>
              <a:rPr kumimoji="0" lang="en-US" altLang="en-US" sz="1000" b="0" i="0" u="none" strike="noStrike" cap="none" normalizeH="0" baseline="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randomForest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x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data_train[</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06287E"/>
                </a:solidFill>
                <a:effectLst/>
                <a:latin typeface="Consolas" pitchFamily="49" charset="0"/>
                <a:cs typeface="Arial" panose="020B0604020202020204" pitchFamily="34" charset="0"/>
              </a:rPr>
              <a:t>length</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1</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y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data_train</a:t>
            </a:r>
            <a:r>
              <a:rPr kumimoji="0" lang="en-US" altLang="en-US" sz="1000" b="0" i="0" u="none" strike="noStrike" cap="none" normalizeH="0" baseline="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Outcome, </a:t>
            </a:r>
            <a:r>
              <a:rPr kumimoji="0" lang="en-US" altLang="en-US" sz="1000" b="0" i="0" u="none" strike="noStrike" cap="none" normalizeH="0" baseline="0" smtClean="0">
                <a:ln>
                  <a:noFill/>
                </a:ln>
                <a:solidFill>
                  <a:srgbClr val="7D9029"/>
                </a:solidFill>
                <a:effectLst/>
                <a:latin typeface="Consolas" pitchFamily="49" charset="0"/>
                <a:cs typeface="Arial" panose="020B0604020202020204" pitchFamily="34" charset="0"/>
              </a:rPr>
              <a:t>ntree =</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smtClean="0">
                <a:ln>
                  <a:noFill/>
                </a:ln>
                <a:solidFill>
                  <a:srgbClr val="0086B3"/>
                </a:solidFill>
                <a:effectLst/>
                <a:latin typeface="Consolas" pitchFamily="49" charset="0"/>
                <a:cs typeface="Arial" panose="020B0604020202020204" pitchFamily="34" charset="0"/>
              </a:rPr>
              <a:t>500</a:t>
            </a:r>
            <a:r>
              <a:rPr kumimoji="0" lang="en-US" altLang="en-US" sz="1000" b="0" i="0" u="none" strike="noStrike" cap="none" normalizeH="0" baseline="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43150"/>
            <a:ext cx="307975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93136"/>
            <a:ext cx="4873625" cy="272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95350"/>
            <a:ext cx="6790055" cy="482600"/>
          </a:xfrm>
          <a:prstGeom prst="rect">
            <a:avLst/>
          </a:prstGeom>
        </p:spPr>
        <p:txBody>
          <a:bodyPr vert="horz" wrap="square" lIns="0" tIns="12700" rIns="0" bIns="0" rtlCol="0">
            <a:spAutoFit/>
          </a:bodyPr>
          <a:lstStyle/>
          <a:p>
            <a:pPr marL="12700">
              <a:lnSpc>
                <a:spcPct val="100000"/>
              </a:lnSpc>
              <a:spcBef>
                <a:spcPts val="100"/>
              </a:spcBef>
            </a:pPr>
            <a:r>
              <a:rPr lang="en-US" sz="3000" spc="-45" dirty="0" smtClean="0"/>
              <a:t>KERNEL SVM (0.7706)</a:t>
            </a:r>
            <a:endParaRPr lang="en-US" sz="30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43150"/>
            <a:ext cx="307975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304800" y="1656606"/>
            <a:ext cx="7696200" cy="153888"/>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model5 </a:t>
            </a:r>
            <a:r>
              <a:rPr kumimoji="0" lang="en-US" altLang="en-US" sz="1000" b="0" i="0" u="none" strike="noStrike" cap="none" normalizeH="0" baseline="0" dirty="0" smtClean="0">
                <a:ln>
                  <a:noFill/>
                </a:ln>
                <a:solidFill>
                  <a:srgbClr val="00702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svm</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formula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Outcome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data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data_train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type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'C-classification'</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kernel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'radial'</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model5</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85950"/>
            <a:ext cx="5172122"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375" y="476784"/>
            <a:ext cx="1463675" cy="436880"/>
          </a:xfrm>
          <a:prstGeom prst="rect">
            <a:avLst/>
          </a:prstGeom>
        </p:spPr>
        <p:txBody>
          <a:bodyPr vert="horz" wrap="square" lIns="0" tIns="12700" rIns="0" bIns="0" rtlCol="0">
            <a:spAutoFit/>
          </a:bodyPr>
          <a:lstStyle/>
          <a:p>
            <a:pPr marL="12700">
              <a:lnSpc>
                <a:spcPct val="100000"/>
              </a:lnSpc>
              <a:spcBef>
                <a:spcPts val="100"/>
              </a:spcBef>
            </a:pPr>
            <a:r>
              <a:rPr sz="2700" spc="5" dirty="0"/>
              <a:t>Members</a:t>
            </a:r>
            <a:endParaRPr sz="2700"/>
          </a:p>
        </p:txBody>
      </p:sp>
      <p:sp>
        <p:nvSpPr>
          <p:cNvPr id="3" name="object 3"/>
          <p:cNvSpPr txBox="1"/>
          <p:nvPr/>
        </p:nvSpPr>
        <p:spPr>
          <a:xfrm>
            <a:off x="384725" y="1647523"/>
            <a:ext cx="3692525" cy="1531620"/>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rgbClr val="AE7A51"/>
                </a:solidFill>
                <a:latin typeface="Calibri"/>
                <a:cs typeface="Calibri"/>
              </a:rPr>
              <a:t>Mentor:</a:t>
            </a:r>
            <a:r>
              <a:rPr sz="1900" b="1" spc="-15" dirty="0">
                <a:solidFill>
                  <a:srgbClr val="AE7A51"/>
                </a:solidFill>
                <a:latin typeface="Calibri"/>
                <a:cs typeface="Calibri"/>
              </a:rPr>
              <a:t> </a:t>
            </a:r>
            <a:r>
              <a:rPr sz="1900" b="1" spc="-60" dirty="0">
                <a:solidFill>
                  <a:srgbClr val="AE7A51"/>
                </a:solidFill>
                <a:latin typeface="Calibri"/>
                <a:cs typeface="Calibri"/>
              </a:rPr>
              <a:t>Dr.</a:t>
            </a:r>
            <a:r>
              <a:rPr sz="1900" b="1" spc="-15" dirty="0">
                <a:solidFill>
                  <a:srgbClr val="AE7A51"/>
                </a:solidFill>
                <a:latin typeface="Calibri"/>
                <a:cs typeface="Calibri"/>
              </a:rPr>
              <a:t> </a:t>
            </a:r>
            <a:r>
              <a:rPr sz="1900" b="1" spc="-20" dirty="0">
                <a:solidFill>
                  <a:srgbClr val="AE7A51"/>
                </a:solidFill>
                <a:latin typeface="Calibri"/>
                <a:cs typeface="Calibri"/>
              </a:rPr>
              <a:t>Trilok</a:t>
            </a:r>
            <a:r>
              <a:rPr sz="1900" b="1" spc="-15" dirty="0">
                <a:solidFill>
                  <a:srgbClr val="AE7A51"/>
                </a:solidFill>
                <a:latin typeface="Calibri"/>
                <a:cs typeface="Calibri"/>
              </a:rPr>
              <a:t> </a:t>
            </a:r>
            <a:r>
              <a:rPr sz="1900" b="1" spc="-10" dirty="0">
                <a:solidFill>
                  <a:srgbClr val="AE7A51"/>
                </a:solidFill>
                <a:latin typeface="Calibri"/>
                <a:cs typeface="Calibri"/>
              </a:rPr>
              <a:t>Nath</a:t>
            </a:r>
            <a:r>
              <a:rPr sz="1900" b="1" spc="-15" dirty="0">
                <a:solidFill>
                  <a:srgbClr val="AE7A51"/>
                </a:solidFill>
                <a:latin typeface="Calibri"/>
                <a:cs typeface="Calibri"/>
              </a:rPr>
              <a:t> Pandey</a:t>
            </a:r>
            <a:endParaRPr sz="1900" dirty="0">
              <a:latin typeface="Calibri"/>
              <a:cs typeface="Calibri"/>
            </a:endParaRPr>
          </a:p>
          <a:p>
            <a:pPr marL="469900" indent="-344170">
              <a:lnSpc>
                <a:spcPct val="100000"/>
              </a:lnSpc>
              <a:spcBef>
                <a:spcPts val="1555"/>
              </a:spcBef>
              <a:buFont typeface="Microsoft Sans Serif"/>
              <a:buChar char="●"/>
              <a:tabLst>
                <a:tab pos="469265" algn="l"/>
                <a:tab pos="469900" algn="l"/>
              </a:tabLst>
            </a:pPr>
            <a:r>
              <a:rPr lang="en-US" sz="1500" spc="-15" dirty="0" smtClean="0">
                <a:solidFill>
                  <a:srgbClr val="233944"/>
                </a:solidFill>
                <a:latin typeface="Calibri"/>
                <a:cs typeface="Calibri"/>
              </a:rPr>
              <a:t>Abhishek NN </a:t>
            </a:r>
            <a:r>
              <a:rPr sz="1500" dirty="0" smtClean="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CE1025</a:t>
            </a:r>
            <a:endParaRPr sz="1500" dirty="0">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5" dirty="0" err="1" smtClean="0">
                <a:solidFill>
                  <a:srgbClr val="233944"/>
                </a:solidFill>
                <a:latin typeface="Calibri"/>
                <a:cs typeface="Calibri"/>
              </a:rPr>
              <a:t>Fidal</a:t>
            </a:r>
            <a:r>
              <a:rPr lang="en-US" sz="1500" spc="-5" dirty="0" smtClean="0">
                <a:solidFill>
                  <a:srgbClr val="233944"/>
                </a:solidFill>
                <a:latin typeface="Calibri"/>
                <a:cs typeface="Calibri"/>
              </a:rPr>
              <a:t> Mathew </a:t>
            </a:r>
            <a:r>
              <a:rPr sz="1500" spc="-15" dirty="0" smtClean="0">
                <a:solidFill>
                  <a:srgbClr val="233944"/>
                </a:solidFill>
                <a:latin typeface="Calibri"/>
                <a:cs typeface="Calibri"/>
              </a:rPr>
              <a:t> </a:t>
            </a:r>
            <a:r>
              <a:rPr sz="1500" dirty="0">
                <a:solidFill>
                  <a:srgbClr val="233944"/>
                </a:solidFill>
                <a:latin typeface="Calibri"/>
                <a:cs typeface="Calibri"/>
              </a:rPr>
              <a:t>-</a:t>
            </a:r>
            <a:r>
              <a:rPr sz="1500" spc="-15" dirty="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CE1430</a:t>
            </a:r>
            <a:endParaRPr sz="1500" dirty="0">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10" dirty="0" err="1" smtClean="0">
                <a:solidFill>
                  <a:srgbClr val="233944"/>
                </a:solidFill>
                <a:latin typeface="Calibri"/>
                <a:cs typeface="Calibri"/>
              </a:rPr>
              <a:t>Ayush Kapri</a:t>
            </a:r>
            <a:r>
              <a:rPr sz="1500" spc="-10" dirty="0" smtClean="0">
                <a:solidFill>
                  <a:srgbClr val="233944"/>
                </a:solidFill>
                <a:latin typeface="Calibri"/>
                <a:cs typeface="Calibri"/>
              </a:rPr>
              <a:t> </a:t>
            </a:r>
            <a:r>
              <a:rPr sz="1500" dirty="0">
                <a:solidFill>
                  <a:srgbClr val="233944"/>
                </a:solidFill>
                <a:latin typeface="Calibri"/>
                <a:cs typeface="Calibri"/>
              </a:rPr>
              <a:t>-</a:t>
            </a:r>
            <a:r>
              <a:rPr sz="1500" spc="-15" dirty="0">
                <a:solidFill>
                  <a:srgbClr val="233944"/>
                </a:solidFill>
                <a:latin typeface="Calibri"/>
                <a:cs typeface="Calibri"/>
              </a:rPr>
              <a:t> </a:t>
            </a:r>
            <a:r>
              <a:rPr sz="1500" spc="-10" dirty="0" smtClean="0">
                <a:solidFill>
                  <a:srgbClr val="233944"/>
                </a:solidFill>
                <a:latin typeface="Calibri"/>
                <a:cs typeface="Calibri"/>
              </a:rPr>
              <a:t>20BCE1458</a:t>
            </a:r>
            <a:endParaRPr sz="1500" spc="-10" dirty="0" smtClean="0">
              <a:solidFill>
                <a:srgbClr val="233944"/>
              </a:solidFill>
              <a:latin typeface="Calibri"/>
              <a:cs typeface="Calibri"/>
            </a:endParaRPr>
          </a:p>
          <a:p>
            <a:pPr marL="469900" indent="-344170">
              <a:lnSpc>
                <a:spcPct val="100000"/>
              </a:lnSpc>
              <a:spcBef>
                <a:spcPts val="270"/>
              </a:spcBef>
              <a:buFont typeface="Microsoft Sans Serif"/>
              <a:buChar char="●"/>
              <a:tabLst>
                <a:tab pos="469265" algn="l"/>
                <a:tab pos="469900" algn="l"/>
              </a:tabLst>
            </a:pPr>
            <a:r>
              <a:rPr lang="en-US" sz="1500" spc="-10" dirty="0" smtClean="0">
                <a:solidFill>
                  <a:srgbClr val="233944"/>
                </a:solidFill>
                <a:latin typeface="Calibri"/>
                <a:cs typeface="Calibri"/>
              </a:rPr>
              <a:t>Mayank Gupta</a:t>
            </a:r>
            <a:r>
              <a:rPr sz="1500" spc="-20" dirty="0" smtClean="0">
                <a:solidFill>
                  <a:srgbClr val="233944"/>
                </a:solidFill>
                <a:latin typeface="Calibri"/>
                <a:cs typeface="Calibri"/>
              </a:rPr>
              <a:t> </a:t>
            </a:r>
            <a:r>
              <a:rPr sz="1500" dirty="0">
                <a:solidFill>
                  <a:srgbClr val="233944"/>
                </a:solidFill>
                <a:latin typeface="Calibri"/>
                <a:cs typeface="Calibri"/>
              </a:rPr>
              <a:t>-</a:t>
            </a:r>
            <a:r>
              <a:rPr sz="1500" spc="-20" dirty="0">
                <a:solidFill>
                  <a:srgbClr val="233944"/>
                </a:solidFill>
                <a:latin typeface="Calibri"/>
                <a:cs typeface="Calibri"/>
              </a:rPr>
              <a:t> </a:t>
            </a:r>
            <a:r>
              <a:rPr sz="1500" spc="-10" dirty="0" smtClean="0">
                <a:solidFill>
                  <a:srgbClr val="233944"/>
                </a:solidFill>
                <a:latin typeface="Calibri"/>
                <a:cs typeface="Calibri"/>
              </a:rPr>
              <a:t>20B</a:t>
            </a:r>
            <a:r>
              <a:rPr lang="en-US" sz="1500" spc="-10" dirty="0" smtClean="0">
                <a:solidFill>
                  <a:srgbClr val="233944"/>
                </a:solidFill>
                <a:latin typeface="Calibri"/>
                <a:cs typeface="Calibri"/>
              </a:rPr>
              <a:t>CE</a:t>
            </a:r>
            <a:r>
              <a:rPr lang="en-US" sz="1500" spc="-10" dirty="0" smtClean="0">
                <a:solidFill>
                  <a:srgbClr val="233944"/>
                </a:solidFill>
                <a:latin typeface="Calibri"/>
                <a:cs typeface="Calibri"/>
              </a:rPr>
              <a:t>1538</a:t>
            </a:r>
            <a:endParaRPr sz="15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sp>
        <p:nvSpPr>
          <p:cNvPr id="3" name="object 3"/>
          <p:cNvSpPr txBox="1"/>
          <p:nvPr/>
        </p:nvSpPr>
        <p:spPr>
          <a:xfrm>
            <a:off x="639130" y="1870939"/>
            <a:ext cx="7489825" cy="2278060"/>
          </a:xfrm>
          <a:prstGeom prst="rect">
            <a:avLst/>
          </a:prstGeom>
        </p:spPr>
        <p:txBody>
          <a:bodyPr vert="horz" wrap="square" lIns="0" tIns="17780" rIns="0" bIns="0" rtlCol="0">
            <a:spAutoFit/>
          </a:bodyPr>
          <a:lstStyle/>
          <a:p>
            <a:pPr marL="371475" marR="5080" indent="-359410">
              <a:lnSpc>
                <a:spcPct val="106000"/>
              </a:lnSpc>
              <a:spcBef>
                <a:spcPts val="140"/>
              </a:spcBef>
              <a:buClr>
                <a:srgbClr val="000000"/>
              </a:buClr>
              <a:buSzPct val="113000"/>
              <a:buFont typeface="Microsoft Sans Serif"/>
              <a:buChar char="●"/>
              <a:tabLst>
                <a:tab pos="371475" algn="l"/>
                <a:tab pos="372110" algn="l"/>
              </a:tabLst>
            </a:pPr>
            <a:r>
              <a:rPr sz="1500" spc="-5" dirty="0">
                <a:solidFill>
                  <a:srgbClr val="292929"/>
                </a:solidFill>
                <a:latin typeface="Georgia" panose="02040502050405020303"/>
                <a:cs typeface="Georgia" panose="02040502050405020303"/>
              </a:rPr>
              <a:t>We have performed the Chi-square test in which the p-value for the Chi-square test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indicates the likelihood of achieving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chi-square as large as or larger than that in the </a:t>
            </a:r>
            <a:r>
              <a:rPr sz="1500" spc="-35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current experiment and the data still supporting the hypotheses. We have also run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Anova </a:t>
            </a:r>
            <a:r>
              <a:rPr sz="1500" dirty="0">
                <a:solidFill>
                  <a:srgbClr val="292929"/>
                </a:solidFill>
                <a:latin typeface="Georgia" panose="02040502050405020303"/>
                <a:cs typeface="Georgia" panose="02040502050405020303"/>
              </a:rPr>
              <a:t>F</a:t>
            </a:r>
            <a:r>
              <a:rPr sz="1500" spc="-5" dirty="0">
                <a:solidFill>
                  <a:srgbClr val="292929"/>
                </a:solidFill>
                <a:latin typeface="Georgia" panose="02040502050405020303"/>
                <a:cs typeface="Georgia" panose="02040502050405020303"/>
              </a:rPr>
              <a:t> test.</a:t>
            </a:r>
            <a:endParaRPr sz="1500" dirty="0">
              <a:latin typeface="Georgia" panose="02040502050405020303"/>
              <a:cs typeface="Georgia" panose="02040502050405020303"/>
            </a:endParaRPr>
          </a:p>
          <a:p>
            <a:pPr marL="371475" marR="140335" indent="-359410">
              <a:lnSpc>
                <a:spcPct val="106000"/>
              </a:lnSpc>
              <a:spcBef>
                <a:spcPts val="175"/>
              </a:spcBef>
              <a:buSzPct val="113000"/>
              <a:buFont typeface="Microsoft Sans Serif"/>
              <a:buChar char="●"/>
              <a:tabLst>
                <a:tab pos="417195" algn="l"/>
                <a:tab pos="417830" algn="l"/>
              </a:tabLst>
            </a:pPr>
            <a:r>
              <a:rPr dirty="0"/>
              <a:t>	</a:t>
            </a:r>
            <a:r>
              <a:rPr sz="1500" spc="-5" dirty="0">
                <a:solidFill>
                  <a:srgbClr val="292929"/>
                </a:solidFill>
                <a:latin typeface="Georgia" panose="02040502050405020303"/>
                <a:cs typeface="Georgia" panose="02040502050405020303"/>
              </a:rPr>
              <a:t>The Anova </a:t>
            </a:r>
            <a:r>
              <a:rPr sz="1500" dirty="0">
                <a:solidFill>
                  <a:srgbClr val="292929"/>
                </a:solidFill>
                <a:latin typeface="Georgia" panose="02040502050405020303"/>
                <a:cs typeface="Georgia" panose="02040502050405020303"/>
              </a:rPr>
              <a:t>F </a:t>
            </a:r>
            <a:r>
              <a:rPr sz="1500" spc="-5" dirty="0">
                <a:solidFill>
                  <a:srgbClr val="292929"/>
                </a:solidFill>
                <a:latin typeface="Georgia" panose="02040502050405020303"/>
                <a:cs typeface="Georgia" panose="02040502050405020303"/>
              </a:rPr>
              <a:t>test's F-value and P-value are inversely correlated, meaning that the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greater the F-value, the lower the P-value. The F-values reveal that the average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glucose level and age both have high F-values, which indicate less P-value, which in </a:t>
            </a:r>
            <a:r>
              <a:rPr sz="1500" spc="-35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turn indicates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strong relationship between the variables and the risk of having </a:t>
            </a:r>
            <a:r>
              <a:rPr sz="1500" dirty="0">
                <a:solidFill>
                  <a:srgbClr val="292929"/>
                </a:solidFill>
                <a:latin typeface="Georgia" panose="02040502050405020303"/>
                <a:cs typeface="Georgia" panose="02040502050405020303"/>
              </a:rPr>
              <a:t>a </a:t>
            </a:r>
            <a:r>
              <a:rPr sz="1500" spc="5" dirty="0">
                <a:solidFill>
                  <a:srgbClr val="292929"/>
                </a:solidFill>
                <a:latin typeface="Georgia" panose="02040502050405020303"/>
                <a:cs typeface="Georgia" panose="02040502050405020303"/>
              </a:rPr>
              <a:t> </a:t>
            </a:r>
            <a:r>
              <a:rPr lang="en-US" sz="1500" spc="-5" dirty="0" smtClean="0">
                <a:solidFill>
                  <a:srgbClr val="292929"/>
                </a:solidFill>
                <a:latin typeface="Georgia" panose="02040502050405020303"/>
                <a:cs typeface="Georgia" panose="02040502050405020303"/>
              </a:rPr>
              <a:t>Diabetes</a:t>
            </a:r>
            <a:r>
              <a:rPr sz="1500" spc="-5" dirty="0" smtClean="0">
                <a:solidFill>
                  <a:srgbClr val="292929"/>
                </a:solidFill>
                <a:latin typeface="Georgia" panose="02040502050405020303"/>
                <a:cs typeface="Georgia" panose="02040502050405020303"/>
              </a:rPr>
              <a:t>.</a:t>
            </a:r>
            <a:endParaRPr sz="15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89060"/>
            <a:ext cx="6956425" cy="381635"/>
          </a:xfrm>
          <a:prstGeom prst="rect">
            <a:avLst/>
          </a:prstGeom>
        </p:spPr>
        <p:txBody>
          <a:bodyPr vert="horz" wrap="square" lIns="0" tIns="12700" rIns="0" bIns="0" rtlCol="0">
            <a:spAutoFit/>
          </a:bodyPr>
          <a:lstStyle/>
          <a:p>
            <a:pPr marL="12700">
              <a:lnSpc>
                <a:spcPct val="100000"/>
              </a:lnSpc>
              <a:spcBef>
                <a:spcPts val="100"/>
              </a:spcBef>
            </a:pPr>
            <a:r>
              <a:rPr lang="en-US" sz="2400" dirty="0" smtClean="0"/>
              <a:t>RESULTS</a:t>
            </a:r>
            <a:r>
              <a:rPr lang="en-US" sz="2400" spc="-25" dirty="0" smtClean="0"/>
              <a:t> </a:t>
            </a:r>
            <a:r>
              <a:rPr lang="en-US" sz="2400" spc="65" dirty="0" smtClean="0"/>
              <a:t>FOR</a:t>
            </a:r>
            <a:r>
              <a:rPr lang="en-US" sz="2400" spc="-25" dirty="0" smtClean="0"/>
              <a:t> </a:t>
            </a:r>
            <a:r>
              <a:rPr lang="en-US" sz="2400" spc="10" dirty="0" smtClean="0"/>
              <a:t>CHI-SQUARE</a:t>
            </a:r>
            <a:r>
              <a:rPr lang="en-US" sz="2400" spc="-25" dirty="0" smtClean="0"/>
              <a:t> </a:t>
            </a:r>
            <a:r>
              <a:rPr lang="en-US" sz="2400" spc="65" dirty="0" smtClean="0"/>
              <a:t>TEST</a:t>
            </a:r>
            <a:r>
              <a:rPr lang="en-US" sz="2400" spc="-25" dirty="0" smtClean="0"/>
              <a:t> ANALYSIS:</a:t>
            </a:r>
            <a:endParaRPr lang="en-US" sz="2400" dirty="0"/>
          </a:p>
        </p:txBody>
      </p:sp>
      <p:sp>
        <p:nvSpPr>
          <p:cNvPr id="3" name="object 3"/>
          <p:cNvSpPr txBox="1"/>
          <p:nvPr/>
        </p:nvSpPr>
        <p:spPr>
          <a:xfrm>
            <a:off x="609285" y="2419198"/>
            <a:ext cx="7562850" cy="1584325"/>
          </a:xfrm>
          <a:prstGeom prst="rect">
            <a:avLst/>
          </a:prstGeom>
        </p:spPr>
        <p:txBody>
          <a:bodyPr vert="horz" wrap="square" lIns="0" tIns="20320" rIns="0" bIns="0" rtlCol="0">
            <a:spAutoFit/>
          </a:bodyPr>
          <a:lstStyle/>
          <a:p>
            <a:pPr marL="371475" marR="23495" indent="-359410">
              <a:lnSpc>
                <a:spcPct val="119000"/>
              </a:lnSpc>
              <a:spcBef>
                <a:spcPts val="160"/>
              </a:spcBef>
              <a:buSzPct val="121000"/>
              <a:buFont typeface="Microsoft Sans Serif"/>
              <a:buChar char="●"/>
              <a:tabLst>
                <a:tab pos="371475" algn="l"/>
                <a:tab pos="372110" algn="l"/>
              </a:tabLst>
            </a:pPr>
            <a:r>
              <a:rPr sz="1400" spc="-5" dirty="0">
                <a:latin typeface="Georgia" panose="02040502050405020303"/>
                <a:cs typeface="Georgia" panose="02040502050405020303"/>
              </a:rPr>
              <a:t>In the Chi-square test, the </a:t>
            </a:r>
            <a:r>
              <a:rPr sz="1400" spc="-5" dirty="0" smtClean="0">
                <a:latin typeface="Georgia" panose="02040502050405020303"/>
                <a:cs typeface="Georgia" panose="02040502050405020303"/>
              </a:rPr>
              <a:t>p-value</a:t>
            </a:r>
            <a:r>
              <a:rPr lang="en-US" sz="1400" spc="-5" dirty="0">
                <a:latin typeface="Georgia" panose="02040502050405020303"/>
                <a:cs typeface="Georgia" panose="02040502050405020303"/>
              </a:rPr>
              <a:t>(p-value &lt; 2.2e-16)</a:t>
            </a:r>
            <a:r>
              <a:rPr sz="1400" spc="-5" dirty="0" smtClean="0">
                <a:latin typeface="Georgia" panose="02040502050405020303"/>
                <a:cs typeface="Georgia" panose="02040502050405020303"/>
              </a:rPr>
              <a:t> </a:t>
            </a:r>
            <a:r>
              <a:rPr sz="1400" spc="-5" dirty="0">
                <a:latin typeface="Georgia" panose="02040502050405020303"/>
                <a:cs typeface="Georgia" panose="02040502050405020303"/>
              </a:rPr>
              <a:t>denotes the probability of obtaining </a:t>
            </a:r>
            <a:r>
              <a:rPr sz="1400" dirty="0">
                <a:latin typeface="Georgia" panose="02040502050405020303"/>
                <a:cs typeface="Georgia" panose="02040502050405020303"/>
              </a:rPr>
              <a:t>a </a:t>
            </a:r>
            <a:r>
              <a:rPr sz="1400" spc="-5" dirty="0">
                <a:latin typeface="Georgia" panose="02040502050405020303"/>
                <a:cs typeface="Georgia" panose="02040502050405020303"/>
              </a:rPr>
              <a:t>chi-square as large </a:t>
            </a:r>
            <a:r>
              <a:rPr sz="1400" spc="-325" dirty="0">
                <a:latin typeface="Georgia" panose="02040502050405020303"/>
                <a:cs typeface="Georgia" panose="02040502050405020303"/>
              </a:rPr>
              <a:t> </a:t>
            </a:r>
            <a:r>
              <a:rPr sz="1400" spc="-5" dirty="0">
                <a:latin typeface="Georgia" panose="02040502050405020303"/>
                <a:cs typeface="Georgia" panose="02040502050405020303"/>
              </a:rPr>
              <a:t>or larger than that in the current experiment and yet the data will still support the </a:t>
            </a:r>
            <a:r>
              <a:rPr sz="1400" dirty="0">
                <a:latin typeface="Georgia" panose="02040502050405020303"/>
                <a:cs typeface="Georgia" panose="02040502050405020303"/>
              </a:rPr>
              <a:t> </a:t>
            </a:r>
            <a:r>
              <a:rPr sz="1400" spc="-5" dirty="0">
                <a:latin typeface="Georgia" panose="02040502050405020303"/>
                <a:cs typeface="Georgia" panose="02040502050405020303"/>
              </a:rPr>
              <a:t>hypotheses.</a:t>
            </a:r>
            <a:endParaRPr sz="1400" dirty="0">
              <a:latin typeface="Georgia" panose="02040502050405020303"/>
              <a:cs typeface="Georgia" panose="02040502050405020303"/>
            </a:endParaRPr>
          </a:p>
          <a:p>
            <a:pPr marL="371475" marR="5080" indent="-359410">
              <a:lnSpc>
                <a:spcPct val="119000"/>
              </a:lnSpc>
              <a:spcBef>
                <a:spcPts val="230"/>
              </a:spcBef>
              <a:buSzPct val="121000"/>
              <a:buFont typeface="Microsoft Sans Serif"/>
              <a:buChar char="●"/>
              <a:tabLst>
                <a:tab pos="371475" algn="l"/>
                <a:tab pos="372110" algn="l"/>
              </a:tabLst>
            </a:pPr>
            <a:r>
              <a:rPr sz="1400" dirty="0">
                <a:latin typeface="Georgia" panose="02040502050405020303"/>
                <a:cs typeface="Georgia" panose="02040502050405020303"/>
              </a:rPr>
              <a:t>P </a:t>
            </a:r>
            <a:r>
              <a:rPr sz="1400" spc="-5" dirty="0">
                <a:latin typeface="Georgia" panose="02040502050405020303"/>
                <a:cs typeface="Georgia" panose="02040502050405020303"/>
              </a:rPr>
              <a:t>value higher than 0.05 is not statistically significant and indicates strong evidence for the </a:t>
            </a:r>
            <a:r>
              <a:rPr sz="1400" dirty="0">
                <a:latin typeface="Georgia" panose="02040502050405020303"/>
                <a:cs typeface="Georgia" panose="02040502050405020303"/>
              </a:rPr>
              <a:t> </a:t>
            </a:r>
            <a:r>
              <a:rPr sz="1400" spc="-5" dirty="0">
                <a:latin typeface="Georgia" panose="02040502050405020303"/>
                <a:cs typeface="Georgia" panose="02040502050405020303"/>
              </a:rPr>
              <a:t>null hypothesis. Hence, we can conclude that the chi-square </a:t>
            </a:r>
            <a:r>
              <a:rPr sz="1400" dirty="0">
                <a:latin typeface="Georgia" panose="02040502050405020303"/>
                <a:cs typeface="Georgia" panose="02040502050405020303"/>
              </a:rPr>
              <a:t>p </a:t>
            </a:r>
            <a:r>
              <a:rPr sz="1400" spc="-5" dirty="0">
                <a:latin typeface="Georgia" panose="02040502050405020303"/>
                <a:cs typeface="Georgia" panose="02040502050405020303"/>
              </a:rPr>
              <a:t>values greater than 0.05 have </a:t>
            </a:r>
            <a:r>
              <a:rPr sz="1400" spc="-325" dirty="0">
                <a:latin typeface="Georgia" panose="02040502050405020303"/>
                <a:cs typeface="Georgia" panose="02040502050405020303"/>
              </a:rPr>
              <a:t> </a:t>
            </a:r>
            <a:r>
              <a:rPr sz="1400" spc="-5" dirty="0">
                <a:latin typeface="Georgia" panose="02040502050405020303"/>
                <a:cs typeface="Georgia" panose="02040502050405020303"/>
              </a:rPr>
              <a:t>little</a:t>
            </a:r>
            <a:r>
              <a:rPr sz="1400" spc="-10" dirty="0">
                <a:latin typeface="Georgia" panose="02040502050405020303"/>
                <a:cs typeface="Georgia" panose="02040502050405020303"/>
              </a:rPr>
              <a:t> </a:t>
            </a:r>
            <a:r>
              <a:rPr sz="1400" spc="-5" dirty="0">
                <a:latin typeface="Georgia" panose="02040502050405020303"/>
                <a:cs typeface="Georgia" panose="02040502050405020303"/>
              </a:rPr>
              <a:t>significance to the actual prediction.</a:t>
            </a:r>
            <a:endParaRPr sz="1400" dirty="0">
              <a:latin typeface="Georgia" panose="02040502050405020303"/>
              <a:cs typeface="Georgia" panose="02040502050405020303"/>
            </a:endParaRPr>
          </a:p>
        </p:txBody>
      </p:sp>
      <p:pic>
        <p:nvPicPr>
          <p:cNvPr id="4" name="Picture 3"/>
          <p:cNvPicPr>
            <a:picLocks noChangeAspect="1"/>
          </p:cNvPicPr>
          <p:nvPr/>
        </p:nvPicPr>
        <p:blipFill>
          <a:blip r:embed="rId1"/>
          <a:stretch>
            <a:fillRect/>
          </a:stretch>
        </p:blipFill>
        <p:spPr>
          <a:xfrm>
            <a:off x="2798445" y="1428750"/>
            <a:ext cx="3340100" cy="7302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895350"/>
            <a:ext cx="7772400" cy="368935"/>
          </a:xfrm>
        </p:spPr>
        <p:txBody>
          <a:bodyPr/>
          <a:p>
            <a:r>
              <a:rPr lang="en-US" sz="2400"/>
              <a:t>INSURANCE PREDICTION</a:t>
            </a:r>
            <a:endParaRPr lang="en-US" sz="2000"/>
          </a:p>
        </p:txBody>
      </p:sp>
      <p:pic>
        <p:nvPicPr>
          <p:cNvPr id="4" name="Picture 3"/>
          <p:cNvPicPr>
            <a:picLocks noChangeAspect="1"/>
          </p:cNvPicPr>
          <p:nvPr/>
        </p:nvPicPr>
        <p:blipFill>
          <a:blip r:embed="rId1"/>
          <a:stretch>
            <a:fillRect/>
          </a:stretch>
        </p:blipFill>
        <p:spPr>
          <a:xfrm>
            <a:off x="1981200" y="1581150"/>
            <a:ext cx="4815840" cy="27717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2630" y="1657350"/>
            <a:ext cx="4653170"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81000" y="1885950"/>
            <a:ext cx="3352800" cy="769441"/>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06287E"/>
                </a:solidFill>
                <a:effectLst/>
                <a:latin typeface="Consolas" pitchFamily="49" charset="0"/>
                <a:cs typeface="Arial" panose="020B0604020202020204" pitchFamily="34" charset="0"/>
              </a:rPr>
              <a:t>library</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(ggplot2)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1" u="none" strike="noStrike" cap="none" normalizeH="0" baseline="0" dirty="0" smtClean="0">
                <a:ln>
                  <a:noFill/>
                </a:ln>
                <a:solidFill>
                  <a:srgbClr val="969896"/>
                </a:solidFill>
                <a:effectLst/>
                <a:latin typeface="Consolas" pitchFamily="49" charset="0"/>
                <a:cs typeface="Arial" panose="020B0604020202020204" pitchFamily="34" charset="0"/>
              </a:rPr>
              <a:t>#Plotting the age of participants and their count with respective age.</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ggplot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insuranceDataset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aes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(age,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age ) )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geom_bar</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903385"/>
            <a:ext cx="5737225" cy="474489"/>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DATA</a:t>
            </a:r>
            <a:r>
              <a:rPr lang="en-US" sz="3000" spc="-35" dirty="0" smtClean="0"/>
              <a:t> </a:t>
            </a:r>
            <a:r>
              <a:rPr lang="en-US" sz="3000" spc="25" dirty="0" smtClean="0"/>
              <a:t>ANALYSIS</a:t>
            </a:r>
            <a:r>
              <a:rPr lang="en-US" sz="3000" spc="-35" dirty="0" smtClean="0"/>
              <a:t> </a:t>
            </a:r>
            <a:r>
              <a:rPr lang="en-US" sz="3000" spc="15" dirty="0" smtClean="0"/>
              <a:t>USING</a:t>
            </a:r>
            <a:r>
              <a:rPr lang="en-US" sz="3000" spc="-35" dirty="0" smtClean="0"/>
              <a:t> </a:t>
            </a:r>
            <a:r>
              <a:rPr lang="en-US" sz="3000" spc="-160" dirty="0" smtClean="0"/>
              <a:t>R</a:t>
            </a:r>
            <a:r>
              <a:rPr lang="en-US" sz="3000" spc="-35" dirty="0" smtClean="0"/>
              <a:t> </a:t>
            </a:r>
            <a:r>
              <a:rPr lang="en-US" sz="3000" spc="-150" dirty="0" smtClean="0"/>
              <a:t>:</a:t>
            </a:r>
            <a:endParaRPr lang="en-US" sz="3000" dirty="0"/>
          </a:p>
        </p:txBody>
      </p:sp>
      <p:sp>
        <p:nvSpPr>
          <p:cNvPr id="3" name="Rectangle 1"/>
          <p:cNvSpPr>
            <a:spLocks noChangeArrowheads="1"/>
          </p:cNvSpPr>
          <p:nvPr/>
        </p:nvSpPr>
        <p:spPr bwMode="auto">
          <a:xfrm>
            <a:off x="304800" y="1816319"/>
            <a:ext cx="3526606" cy="307340"/>
          </a:xfrm>
          <a:prstGeom prst="rect">
            <a:avLst/>
          </a:prstGeom>
          <a:solidFill>
            <a:srgbClr val="F3F6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ggplot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err="1" smtClean="0">
                <a:ln>
                  <a:noFill/>
                </a:ln>
                <a:solidFill>
                  <a:srgbClr val="567482"/>
                </a:solidFill>
                <a:effectLst/>
                <a:latin typeface="Consolas" pitchFamily="49" charset="0"/>
                <a:cs typeface="Arial" panose="020B0604020202020204" pitchFamily="34" charset="0"/>
              </a:rPr>
              <a:t>insuranceDataset</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aes</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(sex, </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fill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region) )</a:t>
            </a:r>
            <a:endPar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4070A0"/>
                </a:solidFill>
                <a:effectLst/>
                <a:latin typeface="Consolas" pitchFamily="49" charset="0"/>
                <a:cs typeface="Arial" panose="020B0604020202020204" pitchFamily="34" charset="0"/>
              </a:rPr>
              <a:t>+ </a:t>
            </a:r>
            <a:r>
              <a:rPr kumimoji="0" lang="en-US" altLang="en-US" sz="1000" b="0" i="0" u="none" strike="noStrike" cap="none" normalizeH="0" baseline="0" dirty="0" err="1" smtClean="0">
                <a:ln>
                  <a:noFill/>
                </a:ln>
                <a:solidFill>
                  <a:srgbClr val="06287E"/>
                </a:solidFill>
                <a:effectLst/>
                <a:latin typeface="Consolas" pitchFamily="49" charset="0"/>
                <a:cs typeface="Arial" panose="020B0604020202020204" pitchFamily="34" charset="0"/>
              </a:rPr>
              <a:t>geom_bar</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1000" b="0" i="0" u="none" strike="noStrike" cap="none" normalizeH="0" baseline="0" dirty="0" smtClean="0">
                <a:ln>
                  <a:noFill/>
                </a:ln>
                <a:solidFill>
                  <a:srgbClr val="7D9029"/>
                </a:solidFill>
                <a:effectLst/>
                <a:latin typeface="Consolas" pitchFamily="49" charset="0"/>
                <a:cs typeface="Arial" panose="020B0604020202020204" pitchFamily="34" charset="0"/>
              </a:rPr>
              <a:t>position =</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 </a:t>
            </a:r>
            <a:r>
              <a:rPr kumimoji="0" lang="en-US" altLang="en-US" sz="1000" b="0" i="0" u="none" strike="noStrike" cap="none" normalizeH="0" baseline="0" dirty="0" smtClean="0">
                <a:ln>
                  <a:noFill/>
                </a:ln>
                <a:solidFill>
                  <a:srgbClr val="183691"/>
                </a:solidFill>
                <a:effectLst/>
                <a:latin typeface="Consolas" pitchFamily="49" charset="0"/>
                <a:cs typeface="Arial" panose="020B0604020202020204" pitchFamily="34" charset="0"/>
              </a:rPr>
              <a:t>"stack"</a:t>
            </a:r>
            <a:r>
              <a:rPr kumimoji="0" lang="en-US" altLang="en-US" sz="1000" b="0" i="0" u="none" strike="noStrike" cap="none" normalizeH="0" baseline="0" dirty="0" smtClean="0">
                <a:ln>
                  <a:noFill/>
                </a:ln>
                <a:solidFill>
                  <a:srgbClr val="567482"/>
                </a:solidFill>
                <a:effectLst/>
                <a:latin typeface="Consolas" pitchFamily="49" charset="0"/>
                <a:cs typeface="Arial" panose="020B0604020202020204" pitchFamily="34" charset="0"/>
              </a:rPr>
              <a:t>)</a:t>
            </a:r>
            <a:r>
              <a:rPr kumimoji="0" lang="en-US" altLang="en-US" sz="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1611759"/>
            <a:ext cx="4479925" cy="33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4" y="590550"/>
            <a:ext cx="7337426" cy="1951816"/>
          </a:xfrm>
          <a:prstGeom prst="rect">
            <a:avLst/>
          </a:prstGeom>
        </p:spPr>
        <p:txBody>
          <a:bodyPr vert="horz" wrap="square" lIns="0" tIns="12700" rIns="0" bIns="0" rtlCol="0">
            <a:spAutoFit/>
          </a:bodyPr>
          <a:lstStyle/>
          <a:p>
            <a:r>
              <a:rPr lang="en-US" sz="3200" dirty="0" smtClean="0"/>
              <a:t>COMPARISION OF TWO LINEAR REGRESSION MODELS</a:t>
            </a:r>
            <a:br>
              <a:rPr lang="en-US" sz="3200" dirty="0" smtClean="0"/>
            </a:br>
            <a:br>
              <a:rPr lang="en-US" sz="3200" dirty="0" smtClean="0"/>
            </a:br>
            <a:endParaRPr lang="en-US" sz="3000"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733352"/>
            <a:ext cx="5390804" cy="278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4555490" cy="936154"/>
          </a:xfrm>
          <a:prstGeom prst="rect">
            <a:avLst/>
          </a:prstGeom>
        </p:spPr>
        <p:txBody>
          <a:bodyPr vert="horz" wrap="square" lIns="0" tIns="12700" rIns="0" bIns="0" rtlCol="0">
            <a:spAutoFit/>
          </a:bodyPr>
          <a:lstStyle/>
          <a:p>
            <a:pPr marL="12700">
              <a:lnSpc>
                <a:spcPct val="100000"/>
              </a:lnSpc>
              <a:spcBef>
                <a:spcPts val="100"/>
              </a:spcBef>
            </a:pPr>
            <a:r>
              <a:rPr lang="en-US" sz="3000" dirty="0" smtClean="0"/>
              <a:t>FUTURE</a:t>
            </a:r>
            <a:r>
              <a:rPr lang="en-US" sz="3000" spc="-50" dirty="0" smtClean="0"/>
              <a:t> </a:t>
            </a:r>
            <a:r>
              <a:rPr lang="en-US" sz="3000" spc="90" dirty="0" smtClean="0"/>
              <a:t>WORK</a:t>
            </a:r>
            <a:r>
              <a:rPr lang="en-US" sz="3000" spc="-45" dirty="0" smtClean="0"/>
              <a:t> </a:t>
            </a:r>
            <a:r>
              <a:rPr lang="en-US" sz="3000" spc="65" dirty="0" smtClean="0"/>
              <a:t>FOR</a:t>
            </a:r>
            <a:r>
              <a:rPr lang="en-US" sz="3000" spc="-50" dirty="0" smtClean="0"/>
              <a:t> </a:t>
            </a:r>
            <a:r>
              <a:rPr lang="en-US" sz="3000" spc="25" dirty="0" smtClean="0"/>
              <a:t>REVIEW-3:</a:t>
            </a:r>
            <a:endParaRPr lang="en-US" sz="3000" dirty="0"/>
          </a:p>
        </p:txBody>
      </p:sp>
      <p:sp>
        <p:nvSpPr>
          <p:cNvPr id="3" name="object 3"/>
          <p:cNvSpPr txBox="1"/>
          <p:nvPr/>
        </p:nvSpPr>
        <p:spPr>
          <a:xfrm>
            <a:off x="616117" y="1875257"/>
            <a:ext cx="7431405" cy="1369060"/>
          </a:xfrm>
          <a:prstGeom prst="rect">
            <a:avLst/>
          </a:prstGeom>
        </p:spPr>
        <p:txBody>
          <a:bodyPr vert="horz" wrap="square" lIns="0" tIns="12700" rIns="0" bIns="0" rtlCol="0">
            <a:spAutoFit/>
          </a:bodyPr>
          <a:lstStyle/>
          <a:p>
            <a:pPr marL="394335" marR="470535" indent="-382270">
              <a:lnSpc>
                <a:spcPct val="130000"/>
              </a:lnSpc>
              <a:spcBef>
                <a:spcPts val="100"/>
              </a:spcBef>
              <a:buSzPct val="143000"/>
              <a:buFont typeface="Microsoft Sans Serif"/>
              <a:buChar char="●"/>
              <a:tabLst>
                <a:tab pos="394335" algn="l"/>
                <a:tab pos="394970" algn="l"/>
              </a:tabLst>
            </a:pPr>
            <a:r>
              <a:rPr sz="1400" spc="-5" dirty="0">
                <a:latin typeface="Georgia" panose="02040502050405020303"/>
                <a:cs typeface="Georgia" panose="02040502050405020303"/>
              </a:rPr>
              <a:t>We will link the analysis to </a:t>
            </a:r>
            <a:r>
              <a:rPr sz="1400" dirty="0">
                <a:latin typeface="Georgia" panose="02040502050405020303"/>
                <a:cs typeface="Georgia" panose="02040502050405020303"/>
              </a:rPr>
              <a:t>a </a:t>
            </a:r>
            <a:r>
              <a:rPr sz="1400" spc="-5" dirty="0">
                <a:latin typeface="Georgia" panose="02040502050405020303"/>
                <a:cs typeface="Georgia" panose="02040502050405020303"/>
              </a:rPr>
              <a:t>website interface which technical stack: HTML,CSS for </a:t>
            </a:r>
            <a:r>
              <a:rPr sz="1400" spc="-325" dirty="0">
                <a:latin typeface="Georgia" panose="02040502050405020303"/>
                <a:cs typeface="Georgia" panose="02040502050405020303"/>
              </a:rPr>
              <a:t> </a:t>
            </a:r>
            <a:r>
              <a:rPr sz="1400" spc="-5" dirty="0">
                <a:latin typeface="Georgia" panose="02040502050405020303"/>
                <a:cs typeface="Georgia" panose="02040502050405020303"/>
              </a:rPr>
              <a:t>frontend,</a:t>
            </a:r>
            <a:r>
              <a:rPr sz="1400" spc="-10" dirty="0">
                <a:latin typeface="Georgia" panose="02040502050405020303"/>
                <a:cs typeface="Georgia" panose="02040502050405020303"/>
              </a:rPr>
              <a:t> </a:t>
            </a:r>
            <a:r>
              <a:rPr sz="1400" dirty="0">
                <a:latin typeface="Georgia" panose="02040502050405020303"/>
                <a:cs typeface="Georgia" panose="02040502050405020303"/>
              </a:rPr>
              <a:t>&amp;</a:t>
            </a:r>
            <a:r>
              <a:rPr sz="1400" spc="-5" dirty="0">
                <a:latin typeface="Georgia" panose="02040502050405020303"/>
                <a:cs typeface="Georgia" panose="02040502050405020303"/>
              </a:rPr>
              <a:t> </a:t>
            </a:r>
            <a:r>
              <a:rPr sz="1400" dirty="0">
                <a:latin typeface="Georgia" panose="02040502050405020303"/>
                <a:cs typeface="Georgia" panose="02040502050405020303"/>
              </a:rPr>
              <a:t>R</a:t>
            </a:r>
            <a:r>
              <a:rPr sz="1400" spc="330" dirty="0">
                <a:latin typeface="Georgia" panose="02040502050405020303"/>
                <a:cs typeface="Georgia" panose="02040502050405020303"/>
              </a:rPr>
              <a:t> </a:t>
            </a:r>
            <a:r>
              <a:rPr sz="1400" spc="-5" dirty="0">
                <a:latin typeface="Georgia" panose="02040502050405020303"/>
                <a:cs typeface="Georgia" panose="02040502050405020303"/>
              </a:rPr>
              <a:t>for</a:t>
            </a:r>
            <a:r>
              <a:rPr sz="1400" spc="-10" dirty="0">
                <a:latin typeface="Georgia" panose="02040502050405020303"/>
                <a:cs typeface="Georgia" panose="02040502050405020303"/>
              </a:rPr>
              <a:t> </a:t>
            </a:r>
            <a:r>
              <a:rPr sz="1400" spc="-5" dirty="0">
                <a:latin typeface="Georgia" panose="02040502050405020303"/>
                <a:cs typeface="Georgia" panose="02040502050405020303"/>
              </a:rPr>
              <a:t>machine Learning and flask</a:t>
            </a:r>
            <a:r>
              <a:rPr sz="1400" spc="-10" dirty="0">
                <a:latin typeface="Georgia" panose="02040502050405020303"/>
                <a:cs typeface="Georgia" panose="02040502050405020303"/>
              </a:rPr>
              <a:t> </a:t>
            </a:r>
            <a:r>
              <a:rPr sz="1400" spc="-5" dirty="0">
                <a:latin typeface="Georgia" panose="02040502050405020303"/>
                <a:cs typeface="Georgia" panose="02040502050405020303"/>
              </a:rPr>
              <a:t>for backend.</a:t>
            </a:r>
            <a:endParaRPr sz="1400" dirty="0">
              <a:latin typeface="Georgia" panose="02040502050405020303"/>
              <a:cs typeface="Georgia" panose="02040502050405020303"/>
            </a:endParaRPr>
          </a:p>
          <a:p>
            <a:pPr>
              <a:lnSpc>
                <a:spcPct val="100000"/>
              </a:lnSpc>
              <a:buFont typeface="Microsoft Sans Serif"/>
              <a:buChar char="●"/>
            </a:pPr>
            <a:endParaRPr sz="1600" dirty="0">
              <a:latin typeface="Georgia" panose="02040502050405020303"/>
              <a:cs typeface="Georgia" panose="02040502050405020303"/>
            </a:endParaRPr>
          </a:p>
          <a:p>
            <a:pPr marL="394335" indent="-382270">
              <a:lnSpc>
                <a:spcPct val="100000"/>
              </a:lnSpc>
              <a:spcBef>
                <a:spcPts val="940"/>
              </a:spcBef>
              <a:buSzPct val="143000"/>
              <a:buFont typeface="Microsoft Sans Serif"/>
              <a:buChar char="●"/>
              <a:tabLst>
                <a:tab pos="394335" algn="l"/>
                <a:tab pos="394970" algn="l"/>
              </a:tabLst>
            </a:pPr>
            <a:r>
              <a:rPr sz="1400" spc="-5" dirty="0">
                <a:latin typeface="Georgia" panose="02040502050405020303"/>
                <a:cs typeface="Georgia" panose="02040502050405020303"/>
              </a:rPr>
              <a:t>User</a:t>
            </a:r>
            <a:r>
              <a:rPr sz="1400" spc="-10" dirty="0">
                <a:latin typeface="Georgia" panose="02040502050405020303"/>
                <a:cs typeface="Georgia" panose="02040502050405020303"/>
              </a:rPr>
              <a:t> </a:t>
            </a:r>
            <a:r>
              <a:rPr sz="1400" spc="-5" dirty="0">
                <a:latin typeface="Georgia" panose="02040502050405020303"/>
                <a:cs typeface="Georgia" panose="02040502050405020303"/>
              </a:rPr>
              <a:t>will be able to</a:t>
            </a:r>
            <a:r>
              <a:rPr sz="1400" spc="-10" dirty="0">
                <a:latin typeface="Georgia" panose="02040502050405020303"/>
                <a:cs typeface="Georgia" panose="02040502050405020303"/>
              </a:rPr>
              <a:t> </a:t>
            </a:r>
            <a:r>
              <a:rPr sz="1400" spc="-5" dirty="0">
                <a:latin typeface="Georgia" panose="02040502050405020303"/>
                <a:cs typeface="Georgia" panose="02040502050405020303"/>
              </a:rPr>
              <a:t>enter the details and</a:t>
            </a:r>
            <a:r>
              <a:rPr sz="1400" spc="-10" dirty="0">
                <a:latin typeface="Georgia" panose="02040502050405020303"/>
                <a:cs typeface="Georgia" panose="02040502050405020303"/>
              </a:rPr>
              <a:t> </a:t>
            </a:r>
            <a:r>
              <a:rPr sz="1400" spc="-5" dirty="0">
                <a:latin typeface="Georgia" panose="02040502050405020303"/>
                <a:cs typeface="Georgia" panose="02040502050405020303"/>
              </a:rPr>
              <a:t>get to know the</a:t>
            </a:r>
            <a:r>
              <a:rPr sz="1400" spc="-10" dirty="0">
                <a:latin typeface="Georgia" panose="02040502050405020303"/>
                <a:cs typeface="Georgia" panose="02040502050405020303"/>
              </a:rPr>
              <a:t> </a:t>
            </a:r>
            <a:r>
              <a:rPr sz="1400" spc="-5" dirty="0">
                <a:latin typeface="Georgia" panose="02040502050405020303"/>
                <a:cs typeface="Georgia" panose="02040502050405020303"/>
              </a:rPr>
              <a:t>possibility of </a:t>
            </a:r>
            <a:r>
              <a:rPr lang="en-US" sz="1400" spc="-5" dirty="0">
                <a:latin typeface="Georgia" panose="02040502050405020303"/>
                <a:cs typeface="Georgia" panose="02040502050405020303"/>
              </a:rPr>
              <a:t>Diabetes </a:t>
            </a:r>
            <a:r>
              <a:rPr sz="1400" spc="-5" dirty="0">
                <a:latin typeface="Georgia" panose="02040502050405020303"/>
                <a:cs typeface="Georgia" panose="02040502050405020303"/>
              </a:rPr>
              <a:t>dynamically</a:t>
            </a:r>
            <a:r>
              <a:rPr lang="en-US" sz="1400" spc="-5" dirty="0">
                <a:latin typeface="Georgia" panose="02040502050405020303"/>
                <a:cs typeface="Georgia" panose="02040502050405020303"/>
              </a:rPr>
              <a:t> as well as get to know their estimated insurance cost</a:t>
            </a:r>
            <a:r>
              <a:rPr sz="1400" spc="-5" dirty="0">
                <a:latin typeface="Georgia" panose="02040502050405020303"/>
                <a:cs typeface="Georgia" panose="02040502050405020303"/>
              </a:rPr>
              <a:t>.</a:t>
            </a:r>
            <a:endParaRPr sz="1400" dirty="0">
              <a:latin typeface="Georgia" panose="02040502050405020303"/>
              <a:cs typeface="Georgia" panose="02040502050405020303"/>
            </a:endParaRPr>
          </a:p>
        </p:txBody>
      </p:sp>
      <p:pic>
        <p:nvPicPr>
          <p:cNvPr id="4" name="object 4"/>
          <p:cNvPicPr/>
          <p:nvPr/>
        </p:nvPicPr>
        <p:blipFill>
          <a:blip r:embed="rId1" cstate="print"/>
          <a:stretch>
            <a:fillRect/>
          </a:stretch>
        </p:blipFill>
        <p:spPr>
          <a:xfrm>
            <a:off x="6145700" y="521992"/>
            <a:ext cx="1803967" cy="1056282"/>
          </a:xfrm>
          <a:prstGeom prst="rect">
            <a:avLst/>
          </a:prstGeom>
        </p:spPr>
      </p:pic>
      <p:pic>
        <p:nvPicPr>
          <p:cNvPr id="5" name="object 5"/>
          <p:cNvPicPr/>
          <p:nvPr/>
        </p:nvPicPr>
        <p:blipFill>
          <a:blip r:embed="rId2" cstate="print"/>
          <a:stretch>
            <a:fillRect/>
          </a:stretch>
        </p:blipFill>
        <p:spPr>
          <a:xfrm>
            <a:off x="5588497" y="3795372"/>
            <a:ext cx="2873224" cy="100827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7958" y="1849434"/>
            <a:ext cx="2667635" cy="482600"/>
          </a:xfrm>
          <a:prstGeom prst="rect">
            <a:avLst/>
          </a:prstGeom>
        </p:spPr>
        <p:txBody>
          <a:bodyPr vert="horz" wrap="square" lIns="0" tIns="12700" rIns="0" bIns="0" rtlCol="0">
            <a:spAutoFit/>
          </a:bodyPr>
          <a:lstStyle/>
          <a:p>
            <a:pPr marL="12700">
              <a:lnSpc>
                <a:spcPct val="100000"/>
              </a:lnSpc>
              <a:spcBef>
                <a:spcPts val="100"/>
              </a:spcBef>
            </a:pPr>
            <a:r>
              <a:rPr sz="3000" b="1" spc="30" dirty="0">
                <a:latin typeface="Arial" panose="020B0604020202020204"/>
                <a:cs typeface="Arial" panose="020B0604020202020204"/>
              </a:rPr>
              <a:t>THANK</a:t>
            </a:r>
            <a:r>
              <a:rPr sz="3000" b="1" spc="-70" dirty="0">
                <a:latin typeface="Arial" panose="020B0604020202020204"/>
                <a:cs typeface="Arial" panose="020B0604020202020204"/>
              </a:rPr>
              <a:t> YOU </a:t>
            </a:r>
            <a:r>
              <a:rPr sz="3000" b="1" spc="-254" dirty="0">
                <a:latin typeface="Arial" panose="020B0604020202020204"/>
                <a:cs typeface="Arial" panose="020B0604020202020204"/>
              </a:rPr>
              <a:t>!!!</a:t>
            </a:r>
            <a:endParaRPr sz="300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756410"/>
            <a:ext cx="2894965" cy="482600"/>
          </a:xfrm>
          <a:prstGeom prst="rect">
            <a:avLst/>
          </a:prstGeom>
        </p:spPr>
        <p:txBody>
          <a:bodyPr vert="horz" wrap="square" lIns="0" tIns="12700" rIns="0" bIns="0" rtlCol="0">
            <a:spAutoFit/>
          </a:bodyPr>
          <a:lstStyle/>
          <a:p>
            <a:pPr marL="12700">
              <a:lnSpc>
                <a:spcPct val="100000"/>
              </a:lnSpc>
              <a:spcBef>
                <a:spcPts val="100"/>
              </a:spcBef>
            </a:pPr>
            <a:r>
              <a:rPr sz="3000" spc="-45" dirty="0"/>
              <a:t>INT</a:t>
            </a:r>
            <a:r>
              <a:rPr sz="3000" spc="-80" dirty="0"/>
              <a:t>R</a:t>
            </a:r>
            <a:r>
              <a:rPr sz="3000" spc="-30" dirty="0"/>
              <a:t>ODU</a:t>
            </a:r>
            <a:r>
              <a:rPr sz="3000" spc="-60" dirty="0"/>
              <a:t>C</a:t>
            </a:r>
            <a:r>
              <a:rPr sz="3000" spc="-20" dirty="0"/>
              <a:t>TION</a:t>
            </a:r>
            <a:endParaRPr sz="3000"/>
          </a:p>
        </p:txBody>
      </p:sp>
      <p:sp>
        <p:nvSpPr>
          <p:cNvPr id="3" name="object 3"/>
          <p:cNvSpPr txBox="1"/>
          <p:nvPr/>
        </p:nvSpPr>
        <p:spPr>
          <a:xfrm>
            <a:off x="533543" y="1512633"/>
            <a:ext cx="7483475" cy="2490425"/>
          </a:xfrm>
          <a:prstGeom prst="rect">
            <a:avLst/>
          </a:prstGeom>
        </p:spPr>
        <p:txBody>
          <a:bodyPr vert="horz" wrap="square" lIns="0" tIns="12700" rIns="0" bIns="0" rtlCol="0">
            <a:spAutoFit/>
          </a:bodyPr>
          <a:lstStyle/>
          <a:p>
            <a:pPr marL="348615" marR="5080" indent="-336550">
              <a:lnSpc>
                <a:spcPct val="115000"/>
              </a:lnSpc>
              <a:spcBef>
                <a:spcPts val="100"/>
              </a:spcBef>
              <a:buClr>
                <a:srgbClr val="233944"/>
              </a:buClr>
              <a:buFont typeface="Microsoft Sans Serif"/>
              <a:buChar char="●"/>
              <a:tabLst>
                <a:tab pos="347980" algn="l"/>
                <a:tab pos="349250" algn="l"/>
              </a:tabLst>
            </a:pPr>
            <a:r>
              <a:rPr lang="en-US" sz="1400" spc="-5" dirty="0">
                <a:solidFill>
                  <a:srgbClr val="292929"/>
                </a:solidFill>
                <a:latin typeface="Georgia" panose="02040502050405020303"/>
                <a:cs typeface="Georgia" panose="02040502050405020303"/>
              </a:rPr>
              <a:t>According to a report by the International Diabetes Federation in </a:t>
            </a:r>
            <a:r>
              <a:rPr lang="en-US" sz="1400" spc="-5" dirty="0" smtClean="0">
                <a:solidFill>
                  <a:srgbClr val="292929"/>
                </a:solidFill>
                <a:latin typeface="Georgia" panose="02040502050405020303"/>
                <a:cs typeface="Georgia" panose="02040502050405020303"/>
              </a:rPr>
              <a:t>2022, </a:t>
            </a:r>
            <a:r>
              <a:rPr lang="en-US" sz="1400" spc="-5" dirty="0">
                <a:solidFill>
                  <a:srgbClr val="292929"/>
                </a:solidFill>
                <a:latin typeface="Georgia" panose="02040502050405020303"/>
                <a:cs typeface="Georgia" panose="02040502050405020303"/>
              </a:rPr>
              <a:t>there were 425 million diabetics in the world at the time, and it was also concluded that the number will increase to 625 million by 2045</a:t>
            </a:r>
            <a:r>
              <a:rPr sz="1400" spc="-5" dirty="0" smtClean="0">
                <a:solidFill>
                  <a:srgbClr val="292929"/>
                </a:solidFill>
                <a:latin typeface="Georgia" panose="02040502050405020303"/>
                <a:cs typeface="Georgia" panose="02040502050405020303"/>
              </a:rPr>
              <a:t>.</a:t>
            </a:r>
            <a:endParaRPr sz="1400" dirty="0" smtClean="0">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lang="en-US" sz="1400" spc="-5" dirty="0">
                <a:solidFill>
                  <a:srgbClr val="233944"/>
                </a:solidFill>
                <a:latin typeface="Georgia" panose="02040502050405020303"/>
                <a:cs typeface="Georgia" panose="02040502050405020303"/>
              </a:rPr>
              <a:t>The disease is characterized by a chronic course, as well as a violation of all types of metabolism. Generally, diabetes is </a:t>
            </a:r>
            <a:r>
              <a:rPr lang="en-US" sz="1400" spc="-5" dirty="0" smtClean="0">
                <a:solidFill>
                  <a:srgbClr val="233944"/>
                </a:solidFill>
                <a:latin typeface="Georgia" panose="02040502050405020303"/>
                <a:cs typeface="Georgia" panose="02040502050405020303"/>
              </a:rPr>
              <a:t>mainly classified </a:t>
            </a:r>
            <a:r>
              <a:rPr lang="en-US" sz="1400" spc="-5" dirty="0">
                <a:solidFill>
                  <a:srgbClr val="233944"/>
                </a:solidFill>
                <a:latin typeface="Georgia" panose="02040502050405020303"/>
                <a:cs typeface="Georgia" panose="02040502050405020303"/>
              </a:rPr>
              <a:t>into </a:t>
            </a:r>
            <a:r>
              <a:rPr lang="en-US" sz="1400" spc="-5" dirty="0" smtClean="0">
                <a:solidFill>
                  <a:srgbClr val="233944"/>
                </a:solidFill>
                <a:latin typeface="Georgia" panose="02040502050405020303"/>
                <a:cs typeface="Georgia" panose="02040502050405020303"/>
              </a:rPr>
              <a:t>two categories: </a:t>
            </a:r>
            <a:r>
              <a:rPr lang="en-US" sz="1400" spc="-5" dirty="0">
                <a:solidFill>
                  <a:srgbClr val="233944"/>
                </a:solidFill>
                <a:latin typeface="Georgia" panose="02040502050405020303"/>
                <a:cs typeface="Georgia" panose="02040502050405020303"/>
              </a:rPr>
              <a:t>type 1 diabetes, type 2 </a:t>
            </a:r>
            <a:r>
              <a:rPr lang="en-US" sz="1400" spc="-5" dirty="0" smtClean="0">
                <a:solidFill>
                  <a:srgbClr val="233944"/>
                </a:solidFill>
                <a:latin typeface="Georgia" panose="02040502050405020303"/>
                <a:cs typeface="Georgia" panose="02040502050405020303"/>
              </a:rPr>
              <a:t>diabetes.</a:t>
            </a:r>
            <a:endParaRPr lang="en-US" sz="1400" spc="-5" dirty="0" smtClean="0">
              <a:solidFill>
                <a:srgbClr val="233944"/>
              </a:solidFill>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lang="en-US" sz="1400" spc="-5" dirty="0">
                <a:solidFill>
                  <a:srgbClr val="233944"/>
                </a:solidFill>
                <a:latin typeface="Georgia" panose="02040502050405020303"/>
                <a:cs typeface="Georgia" panose="02040502050405020303"/>
              </a:rPr>
              <a:t>The former is caused by the destruction of the pancreatic beta cells, resulting in insulin deficiency, while the latter is due to the ineffective transportation of insulin into cells.</a:t>
            </a:r>
            <a:endParaRPr lang="en-US" sz="1400" spc="-5" dirty="0" smtClean="0">
              <a:solidFill>
                <a:srgbClr val="233944"/>
              </a:solidFill>
              <a:latin typeface="Georgia" panose="02040502050405020303"/>
              <a:cs typeface="Georgia" panose="02040502050405020303"/>
            </a:endParaRPr>
          </a:p>
          <a:p>
            <a:pPr marL="348615" marR="17145" indent="-336550">
              <a:lnSpc>
                <a:spcPct val="115000"/>
              </a:lnSpc>
              <a:buFont typeface="Microsoft Sans Serif"/>
              <a:buChar char="●"/>
              <a:tabLst>
                <a:tab pos="347980" algn="l"/>
                <a:tab pos="349250" algn="l"/>
              </a:tabLst>
            </a:pPr>
            <a:r>
              <a:rPr sz="1400" spc="-5" dirty="0" smtClean="0">
                <a:solidFill>
                  <a:srgbClr val="233944"/>
                </a:solidFill>
                <a:latin typeface="Georgia" panose="02040502050405020303"/>
                <a:cs typeface="Georgia" panose="02040502050405020303"/>
              </a:rPr>
              <a:t>With </a:t>
            </a:r>
            <a:r>
              <a:rPr sz="1400" spc="-5" dirty="0">
                <a:solidFill>
                  <a:srgbClr val="233944"/>
                </a:solidFill>
                <a:latin typeface="Georgia" panose="02040502050405020303"/>
                <a:cs typeface="Georgia" panose="02040502050405020303"/>
              </a:rPr>
              <a:t>the development of technology in the medical sector, it is now possible to anticipate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the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onset of </a:t>
            </a:r>
            <a:r>
              <a:rPr sz="1400" dirty="0">
                <a:solidFill>
                  <a:srgbClr val="233944"/>
                </a:solidFill>
                <a:latin typeface="Georgia" panose="02040502050405020303"/>
                <a:cs typeface="Georgia" panose="02040502050405020303"/>
              </a:rPr>
              <a:t>a</a:t>
            </a:r>
            <a:r>
              <a:rPr sz="1400" spc="-5" dirty="0">
                <a:solidFill>
                  <a:srgbClr val="233944"/>
                </a:solidFill>
                <a:latin typeface="Georgia" panose="02040502050405020303"/>
                <a:cs typeface="Georgia" panose="02040502050405020303"/>
              </a:rPr>
              <a:t> </a:t>
            </a:r>
            <a:r>
              <a:rPr lang="en-US" sz="1400" spc="-5" dirty="0" smtClean="0">
                <a:solidFill>
                  <a:srgbClr val="233944"/>
                </a:solidFill>
                <a:latin typeface="Georgia" panose="02040502050405020303"/>
                <a:cs typeface="Georgia" panose="02040502050405020303"/>
              </a:rPr>
              <a:t>Diabetes</a:t>
            </a:r>
            <a:r>
              <a:rPr sz="1400" spc="-5" dirty="0" smtClean="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by utilizing</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ML techniques.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351529" cy="482600"/>
          </a:xfrm>
          <a:prstGeom prst="rect">
            <a:avLst/>
          </a:prstGeom>
        </p:spPr>
        <p:txBody>
          <a:bodyPr vert="horz" wrap="square" lIns="0" tIns="12700" rIns="0" bIns="0" rtlCol="0">
            <a:spAutoFit/>
          </a:bodyPr>
          <a:lstStyle/>
          <a:p>
            <a:pPr marL="12700">
              <a:lnSpc>
                <a:spcPct val="100000"/>
              </a:lnSpc>
              <a:spcBef>
                <a:spcPts val="100"/>
              </a:spcBef>
            </a:pPr>
            <a:r>
              <a:rPr sz="3000" spc="25" dirty="0"/>
              <a:t>Problem</a:t>
            </a:r>
            <a:r>
              <a:rPr sz="3000" spc="-70" dirty="0"/>
              <a:t> </a:t>
            </a:r>
            <a:r>
              <a:rPr sz="3000" spc="35" dirty="0"/>
              <a:t>Statement</a:t>
            </a:r>
            <a:endParaRPr sz="3000"/>
          </a:p>
        </p:txBody>
      </p:sp>
      <p:sp>
        <p:nvSpPr>
          <p:cNvPr id="3" name="object 3"/>
          <p:cNvSpPr txBox="1"/>
          <p:nvPr/>
        </p:nvSpPr>
        <p:spPr>
          <a:xfrm>
            <a:off x="609600" y="1504950"/>
            <a:ext cx="7848600" cy="3259354"/>
          </a:xfrm>
          <a:prstGeom prst="rect">
            <a:avLst/>
          </a:prstGeom>
        </p:spPr>
        <p:txBody>
          <a:bodyPr vert="horz" wrap="square" lIns="0" tIns="12700" rIns="0" bIns="0" rtlCol="0">
            <a:spAutoFit/>
          </a:bodyPr>
          <a:lstStyle/>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Today, </a:t>
            </a:r>
            <a:r>
              <a:rPr lang="en-US" sz="1400" spc="-5" dirty="0">
                <a:solidFill>
                  <a:srgbClr val="233944"/>
                </a:solidFill>
                <a:latin typeface="Georgia" panose="02040502050405020303"/>
                <a:cs typeface="Georgia" panose="02040502050405020303"/>
              </a:rPr>
              <a:t>diabetes is one of the most common, chronic, and, due to some complications, deadliest diseases in the world. </a:t>
            </a:r>
            <a:r>
              <a:rPr lang="en-US" sz="1400" spc="-5" dirty="0" smtClean="0">
                <a:solidFill>
                  <a:srgbClr val="233944"/>
                </a:solidFill>
                <a:latin typeface="Georgia" panose="02040502050405020303"/>
                <a:cs typeface="Georgia" panose="02040502050405020303"/>
              </a:rPr>
              <a:t>The </a:t>
            </a:r>
            <a:r>
              <a:rPr lang="en-US" sz="1400" spc="-5" dirty="0">
                <a:solidFill>
                  <a:srgbClr val="233944"/>
                </a:solidFill>
                <a:latin typeface="Georgia" panose="02040502050405020303"/>
                <a:cs typeface="Georgia" panose="02040502050405020303"/>
              </a:rPr>
              <a:t>early detection of diabetes is very important for its timely treatment since it can stop the progression of the disease. </a:t>
            </a:r>
            <a:endParaRPr lang="en-US" sz="1400" spc="-5" dirty="0" smtClean="0">
              <a:solidFill>
                <a:srgbClr val="233944"/>
              </a:solidFill>
              <a:latin typeface="Georgia" panose="02040502050405020303"/>
              <a:cs typeface="Georgia" panose="02040502050405020303"/>
            </a:endParaRPr>
          </a:p>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The </a:t>
            </a:r>
            <a:r>
              <a:rPr lang="en-US" sz="1400" spc="-5" dirty="0">
                <a:solidFill>
                  <a:srgbClr val="233944"/>
                </a:solidFill>
                <a:latin typeface="Georgia" panose="02040502050405020303"/>
                <a:cs typeface="Georgia" panose="02040502050405020303"/>
              </a:rPr>
              <a:t>proposed method can help not only to predict the occurrence of diabetes in the future </a:t>
            </a:r>
            <a:r>
              <a:rPr lang="en-US" sz="1400" spc="-5" dirty="0" smtClean="0">
                <a:solidFill>
                  <a:srgbClr val="233944"/>
                </a:solidFill>
                <a:latin typeface="Georgia" panose="02040502050405020303"/>
                <a:cs typeface="Georgia" panose="02040502050405020303"/>
              </a:rPr>
              <a:t>and </a:t>
            </a:r>
            <a:r>
              <a:rPr lang="en-US" sz="1400" spc="-5" dirty="0">
                <a:solidFill>
                  <a:srgbClr val="233944"/>
                </a:solidFill>
                <a:latin typeface="Georgia" panose="02040502050405020303"/>
                <a:cs typeface="Georgia" panose="02040502050405020303"/>
              </a:rPr>
              <a:t>to determine the type of the disease that a person </a:t>
            </a:r>
            <a:r>
              <a:rPr lang="en-US" sz="1400" spc="-5" dirty="0" smtClean="0">
                <a:solidFill>
                  <a:srgbClr val="233944"/>
                </a:solidFill>
                <a:latin typeface="Georgia" panose="02040502050405020303"/>
                <a:cs typeface="Georgia" panose="02040502050405020303"/>
              </a:rPr>
              <a:t>experiences but also suggest the insurance policy amount. Considering </a:t>
            </a:r>
            <a:r>
              <a:rPr lang="en-US" sz="1400" spc="-5" dirty="0">
                <a:solidFill>
                  <a:srgbClr val="233944"/>
                </a:solidFill>
                <a:latin typeface="Georgia" panose="02040502050405020303"/>
                <a:cs typeface="Georgia" panose="02040502050405020303"/>
              </a:rPr>
              <a:t>that type 1 diabetes and type 2 diabetes have many differences in their treatment methods, this method will help to provide the right treatment for the patient. </a:t>
            </a:r>
            <a:endParaRPr lang="en-US" sz="1400" spc="-5" dirty="0" smtClean="0">
              <a:solidFill>
                <a:srgbClr val="233944"/>
              </a:solidFill>
              <a:latin typeface="Georgia" panose="02040502050405020303"/>
              <a:cs typeface="Georgia" panose="02040502050405020303"/>
            </a:endParaRPr>
          </a:p>
          <a:p>
            <a:pPr marL="348615" marR="5080" indent="-336550">
              <a:lnSpc>
                <a:spcPct val="115000"/>
              </a:lnSpc>
              <a:spcBef>
                <a:spcPts val="100"/>
              </a:spcBef>
              <a:buFont typeface="Microsoft Sans Serif"/>
              <a:buChar char="●"/>
              <a:tabLst>
                <a:tab pos="347980" algn="l"/>
                <a:tab pos="349250" algn="l"/>
              </a:tabLst>
            </a:pPr>
            <a:r>
              <a:rPr lang="en-US" sz="1400" spc="-5" dirty="0" smtClean="0">
                <a:solidFill>
                  <a:srgbClr val="233944"/>
                </a:solidFill>
                <a:latin typeface="Georgia" panose="02040502050405020303"/>
                <a:cs typeface="Georgia" panose="02040502050405020303"/>
              </a:rPr>
              <a:t>By </a:t>
            </a:r>
            <a:r>
              <a:rPr lang="en-US" sz="1400" spc="-5" dirty="0">
                <a:solidFill>
                  <a:srgbClr val="233944"/>
                </a:solidFill>
                <a:latin typeface="Georgia" panose="02040502050405020303"/>
                <a:cs typeface="Georgia" panose="02040502050405020303"/>
              </a:rPr>
              <a:t>transforming the task into a classification problem, our model is mainly built using </a:t>
            </a:r>
            <a:r>
              <a:rPr lang="en-US" sz="1400" spc="-5" dirty="0" smtClean="0">
                <a:solidFill>
                  <a:srgbClr val="233944"/>
                </a:solidFill>
                <a:latin typeface="Georgia" panose="02040502050405020303"/>
                <a:cs typeface="Georgia" panose="02040502050405020303"/>
              </a:rPr>
              <a:t>the machine learning algorithms (Logistic Regression, Naïve Bayes, Random Forest, Decision Tree, Kernel SVM). </a:t>
            </a:r>
            <a:r>
              <a:rPr sz="1400" spc="-5" dirty="0" smtClean="0">
                <a:solidFill>
                  <a:srgbClr val="233944"/>
                </a:solidFill>
                <a:latin typeface="Georgia" panose="02040502050405020303"/>
                <a:cs typeface="Georgia" panose="02040502050405020303"/>
              </a:rPr>
              <a:t>According </a:t>
            </a:r>
            <a:r>
              <a:rPr sz="1400" spc="-5" dirty="0">
                <a:solidFill>
                  <a:srgbClr val="233944"/>
                </a:solidFill>
                <a:latin typeface="Georgia" panose="02040502050405020303"/>
                <a:cs typeface="Georgia" panose="02040502050405020303"/>
              </a:rPr>
              <a:t>to World Health Organization </a:t>
            </a:r>
            <a:r>
              <a:rPr sz="1400" dirty="0">
                <a:solidFill>
                  <a:srgbClr val="233944"/>
                </a:solidFill>
                <a:latin typeface="Georgia" panose="02040502050405020303"/>
                <a:cs typeface="Georgia" panose="02040502050405020303"/>
              </a:rPr>
              <a:t>(WHO), </a:t>
            </a:r>
            <a:r>
              <a:rPr lang="en-US" sz="1400" spc="-5" dirty="0" smtClean="0">
                <a:solidFill>
                  <a:srgbClr val="233944"/>
                </a:solidFill>
                <a:latin typeface="Georgia" panose="02040502050405020303"/>
                <a:cs typeface="Georgia" panose="02040502050405020303"/>
              </a:rPr>
              <a:t>Diabetes </a:t>
            </a:r>
            <a:r>
              <a:rPr sz="1400" spc="-5" dirty="0" smtClean="0">
                <a:solidFill>
                  <a:srgbClr val="233944"/>
                </a:solidFill>
                <a:latin typeface="Georgia" panose="02040502050405020303"/>
                <a:cs typeface="Georgia" panose="02040502050405020303"/>
              </a:rPr>
              <a:t>is </a:t>
            </a:r>
            <a:r>
              <a:rPr sz="1400" spc="-5" dirty="0">
                <a:solidFill>
                  <a:srgbClr val="233944"/>
                </a:solidFill>
                <a:latin typeface="Georgia" panose="02040502050405020303"/>
                <a:cs typeface="Georgia" panose="02040502050405020303"/>
              </a:rPr>
              <a:t>the 2nd leading cause of death </a:t>
            </a:r>
            <a:r>
              <a:rPr sz="1400" spc="-325"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globally,</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responsible for approximately 11%</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of total deaths.</a:t>
            </a:r>
            <a:endParaRPr sz="1400" dirty="0">
              <a:latin typeface="Georgia" panose="02040502050405020303"/>
              <a:cs typeface="Georgia" panose="02040502050405020303"/>
            </a:endParaRPr>
          </a:p>
          <a:p>
            <a:pPr marL="348615" marR="454660" indent="-336550">
              <a:lnSpc>
                <a:spcPct val="115000"/>
              </a:lnSpc>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As we had discussed in our project, we will</a:t>
            </a:r>
            <a:r>
              <a:rPr sz="140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be analyzing </a:t>
            </a:r>
            <a:r>
              <a:rPr sz="1400" spc="-5" dirty="0" smtClean="0">
                <a:solidFill>
                  <a:srgbClr val="233944"/>
                </a:solidFill>
                <a:latin typeface="Georgia" panose="02040502050405020303"/>
                <a:cs typeface="Georgia" panose="02040502050405020303"/>
              </a:rPr>
              <a:t>datasets</a:t>
            </a:r>
            <a:r>
              <a:rPr lang="en-US" sz="1400" dirty="0">
                <a:solidFill>
                  <a:srgbClr val="233944"/>
                </a:solidFill>
                <a:latin typeface="Georgia" panose="02040502050405020303"/>
                <a:cs typeface="Georgia" panose="02040502050405020303"/>
              </a:rPr>
              <a:t> </a:t>
            </a:r>
            <a:r>
              <a:rPr sz="1400" spc="-5" dirty="0" smtClean="0">
                <a:solidFill>
                  <a:srgbClr val="233944"/>
                </a:solidFill>
                <a:latin typeface="Georgia" panose="02040502050405020303"/>
                <a:cs typeface="Georgia" panose="02040502050405020303"/>
              </a:rPr>
              <a:t>using </a:t>
            </a:r>
            <a:r>
              <a:rPr sz="1400" spc="-5" dirty="0">
                <a:solidFill>
                  <a:srgbClr val="233944"/>
                </a:solidFill>
                <a:latin typeface="Georgia" panose="02040502050405020303"/>
                <a:cs typeface="Georgia" panose="02040502050405020303"/>
              </a:rPr>
              <a:t>predictive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analysis and machine</a:t>
            </a:r>
            <a:r>
              <a:rPr sz="1400" spc="-10" dirty="0">
                <a:solidFill>
                  <a:srgbClr val="233944"/>
                </a:solidFill>
                <a:latin typeface="Georgia" panose="02040502050405020303"/>
                <a:cs typeface="Georgia" panose="02040502050405020303"/>
              </a:rPr>
              <a:t> </a:t>
            </a:r>
            <a:r>
              <a:rPr sz="1400" spc="-5" dirty="0">
                <a:solidFill>
                  <a:srgbClr val="233944"/>
                </a:solidFill>
                <a:latin typeface="Georgia" panose="02040502050405020303"/>
                <a:cs typeface="Georgia" panose="02040502050405020303"/>
              </a:rPr>
              <a:t>learning models.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975" y="803859"/>
            <a:ext cx="5853625" cy="428322"/>
          </a:xfrm>
          <a:prstGeom prst="rect">
            <a:avLst/>
          </a:prstGeom>
        </p:spPr>
        <p:txBody>
          <a:bodyPr vert="horz" wrap="square" lIns="0" tIns="12700" rIns="0" bIns="0" rtlCol="0">
            <a:spAutoFit/>
          </a:bodyPr>
          <a:lstStyle/>
          <a:p>
            <a:pPr marL="12700">
              <a:lnSpc>
                <a:spcPct val="100000"/>
              </a:lnSpc>
              <a:spcBef>
                <a:spcPts val="100"/>
              </a:spcBef>
            </a:pPr>
            <a:r>
              <a:rPr lang="en-US" sz="2700" spc="135" dirty="0" smtClean="0"/>
              <a:t>HOW</a:t>
            </a:r>
            <a:r>
              <a:rPr lang="en-US" sz="2700" spc="-45" dirty="0" smtClean="0"/>
              <a:t> </a:t>
            </a:r>
            <a:r>
              <a:rPr lang="en-US" sz="2700" spc="-50" dirty="0" smtClean="0"/>
              <a:t>CAN</a:t>
            </a:r>
            <a:r>
              <a:rPr lang="en-US" sz="2700" spc="-40" dirty="0" smtClean="0"/>
              <a:t> </a:t>
            </a:r>
            <a:r>
              <a:rPr lang="en-US" sz="2700" spc="100" dirty="0" smtClean="0"/>
              <a:t>IT</a:t>
            </a:r>
            <a:r>
              <a:rPr lang="en-US" sz="2700" spc="-40" dirty="0" smtClean="0"/>
              <a:t> </a:t>
            </a:r>
            <a:r>
              <a:rPr lang="en-US" sz="2700" dirty="0" smtClean="0"/>
              <a:t>BE</a:t>
            </a:r>
            <a:r>
              <a:rPr lang="en-US" sz="2700" spc="-40" dirty="0" smtClean="0"/>
              <a:t> </a:t>
            </a:r>
            <a:r>
              <a:rPr lang="en-US" sz="2700" spc="25" dirty="0" smtClean="0"/>
              <a:t>PREDICTED</a:t>
            </a:r>
            <a:r>
              <a:rPr lang="en-US" sz="2700" spc="-40" dirty="0" smtClean="0"/>
              <a:t> </a:t>
            </a:r>
            <a:r>
              <a:rPr lang="en-US" sz="2700" spc="-310" dirty="0" smtClean="0"/>
              <a:t>?</a:t>
            </a:r>
            <a:endParaRPr lang="en-US" sz="2700" dirty="0"/>
          </a:p>
        </p:txBody>
      </p:sp>
      <p:sp>
        <p:nvSpPr>
          <p:cNvPr id="3" name="object 3"/>
          <p:cNvSpPr txBox="1"/>
          <p:nvPr/>
        </p:nvSpPr>
        <p:spPr>
          <a:xfrm>
            <a:off x="653872" y="1865055"/>
            <a:ext cx="7529195" cy="2597827"/>
          </a:xfrm>
          <a:prstGeom prst="rect">
            <a:avLst/>
          </a:prstGeom>
        </p:spPr>
        <p:txBody>
          <a:bodyPr vert="horz" wrap="square" lIns="0" tIns="13335" rIns="0" bIns="0" rtlCol="0">
            <a:spAutoFit/>
          </a:bodyPr>
          <a:lstStyle/>
          <a:p>
            <a:pPr marL="356870" indent="-344805">
              <a:lnSpc>
                <a:spcPct val="150000"/>
              </a:lnSpc>
              <a:spcBef>
                <a:spcPts val="105"/>
              </a:spcBef>
              <a:buClr>
                <a:srgbClr val="233944"/>
              </a:buClr>
              <a:buSzPct val="94000"/>
              <a:buFont typeface="Microsoft Sans Serif"/>
              <a:buChar char="●"/>
              <a:tabLst>
                <a:tab pos="356235" algn="l"/>
                <a:tab pos="357505" algn="l"/>
              </a:tabLst>
            </a:pPr>
            <a:r>
              <a:rPr sz="1600" b="1" dirty="0">
                <a:solidFill>
                  <a:srgbClr val="292929"/>
                </a:solidFill>
                <a:latin typeface="Arial" panose="020B0604020202020204"/>
                <a:cs typeface="Arial" panose="020B0604020202020204"/>
              </a:rPr>
              <a:t>Machine </a:t>
            </a:r>
            <a:r>
              <a:rPr sz="1600" b="1" spc="-5" dirty="0">
                <a:solidFill>
                  <a:srgbClr val="292929"/>
                </a:solidFill>
                <a:latin typeface="Arial" panose="020B0604020202020204"/>
                <a:cs typeface="Arial" panose="020B0604020202020204"/>
              </a:rPr>
              <a:t>learning </a:t>
            </a:r>
            <a:r>
              <a:rPr sz="1600" b="1" dirty="0">
                <a:solidFill>
                  <a:srgbClr val="292929"/>
                </a:solidFill>
                <a:latin typeface="Arial" panose="020B0604020202020204"/>
                <a:cs typeface="Arial" panose="020B0604020202020204"/>
              </a:rPr>
              <a:t>is the </a:t>
            </a:r>
            <a:r>
              <a:rPr sz="1600" b="1" spc="-5" dirty="0">
                <a:solidFill>
                  <a:srgbClr val="292929"/>
                </a:solidFill>
                <a:latin typeface="Arial" panose="020B0604020202020204"/>
                <a:cs typeface="Arial" panose="020B0604020202020204"/>
              </a:rPr>
              <a:t>answer</a:t>
            </a:r>
            <a:endParaRPr sz="1600" dirty="0">
              <a:latin typeface="Arial" panose="020B0604020202020204"/>
              <a:cs typeface="Arial" panose="020B0604020202020204"/>
            </a:endParaRPr>
          </a:p>
          <a:p>
            <a:pPr marL="356870">
              <a:lnSpc>
                <a:spcPct val="150000"/>
              </a:lnSpc>
              <a:spcBef>
                <a:spcPts val="1420"/>
              </a:spcBef>
            </a:pPr>
            <a:r>
              <a:rPr sz="1500" spc="-5" dirty="0">
                <a:solidFill>
                  <a:srgbClr val="292929"/>
                </a:solidFill>
                <a:latin typeface="Georgia" panose="02040502050405020303"/>
                <a:cs typeface="Georgia" panose="02040502050405020303"/>
              </a:rPr>
              <a:t>Using</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a:t>
            </a:r>
            <a:r>
              <a:rPr sz="1500" spc="5" dirty="0">
                <a:solidFill>
                  <a:srgbClr val="292929"/>
                </a:solidFill>
                <a:latin typeface="Georgia" panose="02040502050405020303"/>
                <a:cs typeface="Georgia" panose="02040502050405020303"/>
              </a:rPr>
              <a:t> </a:t>
            </a:r>
            <a:r>
              <a:rPr lang="en-US" sz="1500" spc="-5" dirty="0" smtClean="0">
                <a:latin typeface="Georgia" panose="02040502050405020303"/>
                <a:cs typeface="Georgia" panose="02040502050405020303"/>
                <a:hlinkClick r:id="rId1"/>
              </a:rPr>
              <a:t>Puma Indiana Diabetes </a:t>
            </a:r>
            <a:r>
              <a:rPr sz="1500" spc="-5" dirty="0" smtClean="0">
                <a:latin typeface="Georgia" panose="02040502050405020303"/>
                <a:cs typeface="Georgia" panose="02040502050405020303"/>
                <a:hlinkClick r:id="rId1"/>
              </a:rPr>
              <a:t>dataset</a:t>
            </a:r>
            <a:r>
              <a:rPr sz="1500" spc="370" dirty="0" smtClean="0">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from</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Kaggle, me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and my fellow</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team were able</a:t>
            </a:r>
            <a:r>
              <a:rPr sz="1500" spc="-10" dirty="0">
                <a:solidFill>
                  <a:srgbClr val="292929"/>
                </a:solidFill>
                <a:latin typeface="Georgia" panose="02040502050405020303"/>
                <a:cs typeface="Georgia" panose="02040502050405020303"/>
              </a:rPr>
              <a:t> </a:t>
            </a:r>
            <a:r>
              <a:rPr sz="1500" spc="-5" dirty="0" smtClean="0">
                <a:solidFill>
                  <a:srgbClr val="292929"/>
                </a:solidFill>
                <a:latin typeface="Georgia" panose="02040502050405020303"/>
                <a:cs typeface="Georgia" panose="02040502050405020303"/>
              </a:rPr>
              <a:t>to</a:t>
            </a:r>
            <a:r>
              <a:rPr lang="en-US" sz="1500" spc="-5" dirty="0" smtClean="0">
                <a:solidFill>
                  <a:srgbClr val="292929"/>
                </a:solidFill>
                <a:latin typeface="Georgia" panose="02040502050405020303"/>
                <a:cs typeface="Georgia" panose="02040502050405020303"/>
              </a:rPr>
              <a:t> </a:t>
            </a:r>
            <a:r>
              <a:rPr sz="1500" spc="-5" dirty="0" smtClean="0">
                <a:solidFill>
                  <a:srgbClr val="292929"/>
                </a:solidFill>
                <a:latin typeface="Georgia" panose="02040502050405020303"/>
                <a:cs typeface="Georgia" panose="02040502050405020303"/>
              </a:rPr>
              <a:t>use </a:t>
            </a:r>
            <a:r>
              <a:rPr sz="1500" spc="-5" dirty="0">
                <a:solidFill>
                  <a:srgbClr val="292929"/>
                </a:solidFill>
                <a:latin typeface="Georgia" panose="02040502050405020303"/>
                <a:cs typeface="Georgia" panose="02040502050405020303"/>
              </a:rPr>
              <a:t>machine learning to get </a:t>
            </a:r>
            <a:r>
              <a:rPr sz="1500" dirty="0">
                <a:solidFill>
                  <a:srgbClr val="292929"/>
                </a:solidFill>
                <a:latin typeface="Georgia" panose="02040502050405020303"/>
                <a:cs typeface="Georgia" panose="02040502050405020303"/>
              </a:rPr>
              <a:t>a </a:t>
            </a:r>
            <a:r>
              <a:rPr lang="en-US" sz="1500" spc="-5" dirty="0" smtClean="0">
                <a:solidFill>
                  <a:srgbClr val="292929"/>
                </a:solidFill>
                <a:latin typeface="Georgia" panose="02040502050405020303"/>
                <a:cs typeface="Georgia" panose="02040502050405020303"/>
              </a:rPr>
              <a:t>79</a:t>
            </a:r>
            <a:r>
              <a:rPr sz="1500" spc="-5" dirty="0" smtClean="0">
                <a:solidFill>
                  <a:srgbClr val="292929"/>
                </a:solidFill>
                <a:latin typeface="Georgia" panose="02040502050405020303"/>
                <a:cs typeface="Georgia" panose="02040502050405020303"/>
              </a:rPr>
              <a:t>.77</a:t>
            </a:r>
            <a:r>
              <a:rPr sz="1500" spc="-5" dirty="0">
                <a:solidFill>
                  <a:srgbClr val="292929"/>
                </a:solidFill>
                <a:latin typeface="Georgia" panose="02040502050405020303"/>
                <a:cs typeface="Georgia" panose="02040502050405020303"/>
              </a:rPr>
              <a:t>% accuracy in </a:t>
            </a:r>
            <a:r>
              <a:rPr lang="en-US" sz="1500" spc="-5" dirty="0" smtClean="0">
                <a:solidFill>
                  <a:srgbClr val="292929"/>
                </a:solidFill>
                <a:latin typeface="Georgia" panose="02040502050405020303"/>
                <a:cs typeface="Georgia" panose="02040502050405020303"/>
              </a:rPr>
              <a:t>Classifying the severity of Diabetes</a:t>
            </a:r>
            <a:r>
              <a:rPr sz="1500" spc="-5" dirty="0" smtClean="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The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factors taken into consideration from the datasets were</a:t>
            </a:r>
            <a:r>
              <a:rPr sz="1500" b="1" spc="-5" dirty="0">
                <a:solidFill>
                  <a:srgbClr val="292929"/>
                </a:solidFill>
                <a:latin typeface="Georgia" panose="02040502050405020303"/>
                <a:cs typeface="Georgia" panose="02040502050405020303"/>
              </a:rPr>
              <a:t> age, gender: biological male </a:t>
            </a:r>
            <a:r>
              <a:rPr sz="1500" b="1" dirty="0">
                <a:solidFill>
                  <a:srgbClr val="292929"/>
                </a:solidFill>
                <a:latin typeface="Georgia" panose="02040502050405020303"/>
                <a:cs typeface="Georgia" panose="02040502050405020303"/>
              </a:rPr>
              <a:t> &amp; </a:t>
            </a:r>
            <a:r>
              <a:rPr sz="1500" b="1" spc="-5" dirty="0">
                <a:solidFill>
                  <a:srgbClr val="292929"/>
                </a:solidFill>
                <a:latin typeface="Georgia" panose="02040502050405020303"/>
                <a:cs typeface="Georgia" panose="02040502050405020303"/>
              </a:rPr>
              <a:t>female, having pre-existing hypertension, pre-existi</a:t>
            </a:r>
            <a:r>
              <a:rPr sz="1500" spc="-5" dirty="0">
                <a:solidFill>
                  <a:srgbClr val="292929"/>
                </a:solidFill>
                <a:latin typeface="Georgia" panose="02040502050405020303"/>
                <a:cs typeface="Georgia" panose="02040502050405020303"/>
              </a:rPr>
              <a:t>ng heart disease, marriage </a:t>
            </a:r>
            <a:r>
              <a:rPr sz="150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status,</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work</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type, residence:</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urban</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or rural,</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glucose level,</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BMI,</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and smoking</a:t>
            </a:r>
            <a:r>
              <a:rPr sz="1500" spc="-10" dirty="0">
                <a:solidFill>
                  <a:srgbClr val="292929"/>
                </a:solidFill>
                <a:latin typeface="Georgia" panose="02040502050405020303"/>
                <a:cs typeface="Georgia" panose="02040502050405020303"/>
              </a:rPr>
              <a:t> </a:t>
            </a:r>
            <a:r>
              <a:rPr sz="1500" spc="-5" dirty="0">
                <a:solidFill>
                  <a:srgbClr val="292929"/>
                </a:solidFill>
                <a:latin typeface="Georgia" panose="02040502050405020303"/>
                <a:cs typeface="Georgia" panose="02040502050405020303"/>
              </a:rPr>
              <a:t>status.</a:t>
            </a:r>
            <a:endParaRPr sz="15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903385"/>
            <a:ext cx="3031490" cy="482600"/>
          </a:xfrm>
          <a:prstGeom prst="rect">
            <a:avLst/>
          </a:prstGeom>
        </p:spPr>
        <p:txBody>
          <a:bodyPr vert="horz" wrap="square" lIns="0" tIns="12700" rIns="0" bIns="0" rtlCol="0">
            <a:spAutoFit/>
          </a:bodyPr>
          <a:lstStyle/>
          <a:p>
            <a:pPr marL="12700">
              <a:lnSpc>
                <a:spcPct val="100000"/>
              </a:lnSpc>
              <a:spcBef>
                <a:spcPts val="100"/>
              </a:spcBef>
            </a:pPr>
            <a:r>
              <a:rPr sz="3000" spc="25" dirty="0"/>
              <a:t>Literature</a:t>
            </a:r>
            <a:r>
              <a:rPr sz="3000" spc="-65" dirty="0"/>
              <a:t> </a:t>
            </a:r>
            <a:r>
              <a:rPr sz="3000" spc="5" dirty="0"/>
              <a:t>Review</a:t>
            </a:r>
            <a:endParaRPr sz="3000"/>
          </a:p>
        </p:txBody>
      </p:sp>
      <p:sp>
        <p:nvSpPr>
          <p:cNvPr id="3" name="object 3"/>
          <p:cNvSpPr txBox="1"/>
          <p:nvPr/>
        </p:nvSpPr>
        <p:spPr>
          <a:xfrm>
            <a:off x="505992" y="1584988"/>
            <a:ext cx="9095207" cy="2352675"/>
          </a:xfrm>
          <a:prstGeom prst="rect">
            <a:avLst/>
          </a:prstGeom>
        </p:spPr>
        <p:txBody>
          <a:bodyPr vert="horz" wrap="square" lIns="0" tIns="12700" rIns="0" bIns="0" rtlCol="0">
            <a:spAutoFit/>
          </a:bodyPr>
          <a:lstStyle/>
          <a:p>
            <a:pPr marL="348615">
              <a:lnSpc>
                <a:spcPct val="100000"/>
              </a:lnSpc>
              <a:spcBef>
                <a:spcPts val="100"/>
              </a:spcBef>
            </a:pPr>
            <a:r>
              <a:rPr sz="1400" u="heavy" spc="-5" dirty="0">
                <a:solidFill>
                  <a:srgbClr val="233944"/>
                </a:solidFill>
                <a:uFill>
                  <a:solidFill>
                    <a:srgbClr val="233944"/>
                  </a:solidFill>
                </a:uFill>
                <a:latin typeface="Georgia" panose="02040502050405020303"/>
                <a:cs typeface="Georgia" panose="02040502050405020303"/>
              </a:rPr>
              <a:t>Theme</a:t>
            </a:r>
            <a:r>
              <a:rPr sz="1400" u="heavy" dirty="0">
                <a:solidFill>
                  <a:srgbClr val="233944"/>
                </a:solidFill>
                <a:uFill>
                  <a:solidFill>
                    <a:srgbClr val="233944"/>
                  </a:solidFill>
                </a:uFill>
                <a:latin typeface="Georgia" panose="02040502050405020303"/>
                <a:cs typeface="Georgia" panose="02040502050405020303"/>
              </a:rPr>
              <a:t>s</a:t>
            </a:r>
            <a:r>
              <a:rPr sz="1400" u="heavy" spc="-5" dirty="0">
                <a:solidFill>
                  <a:srgbClr val="233944"/>
                </a:solidFill>
                <a:uFill>
                  <a:solidFill>
                    <a:srgbClr val="233944"/>
                  </a:solidFill>
                </a:uFill>
                <a:latin typeface="Georgia" panose="02040502050405020303"/>
                <a:cs typeface="Georgia" panose="02040502050405020303"/>
              </a:rPr>
              <a:t> </a:t>
            </a:r>
            <a:r>
              <a:rPr sz="1400" u="heavy" dirty="0">
                <a:solidFill>
                  <a:srgbClr val="233944"/>
                </a:solidFill>
                <a:uFill>
                  <a:solidFill>
                    <a:srgbClr val="233944"/>
                  </a:solidFill>
                </a:uFill>
                <a:latin typeface="Georgia" panose="02040502050405020303"/>
                <a:cs typeface="Georgia" panose="02040502050405020303"/>
              </a:rPr>
              <a:t>Discovered:</a:t>
            </a:r>
            <a:endParaRPr sz="1400" dirty="0">
              <a:latin typeface="Georgia" panose="02040502050405020303"/>
              <a:cs typeface="Georgia" panose="02040502050405020303"/>
            </a:endParaRPr>
          </a:p>
          <a:p>
            <a:pPr marL="348615" marR="5080" indent="-336550">
              <a:lnSpc>
                <a:spcPct val="115000"/>
              </a:lnSpc>
              <a:spcBef>
                <a:spcPts val="1200"/>
              </a:spcBef>
              <a:buFont typeface="Microsoft Sans Serif"/>
              <a:buChar char="●"/>
              <a:tabLst>
                <a:tab pos="347980" algn="l"/>
                <a:tab pos="349250" algn="l"/>
              </a:tabLst>
            </a:pPr>
            <a:r>
              <a:rPr sz="1400" spc="-5" dirty="0">
                <a:solidFill>
                  <a:srgbClr val="233944"/>
                </a:solidFill>
                <a:latin typeface="Georgia" panose="02040502050405020303"/>
                <a:cs typeface="Georgia" panose="02040502050405020303"/>
              </a:rPr>
              <a:t>Most frequently used algorithms </a:t>
            </a:r>
            <a:r>
              <a:rPr sz="1400" dirty="0" smtClean="0">
                <a:solidFill>
                  <a:srgbClr val="233944"/>
                </a:solidFill>
                <a:latin typeface="Georgia" panose="02040502050405020303"/>
                <a:cs typeface="Georgia" panose="02040502050405020303"/>
              </a:rPr>
              <a:t>-</a:t>
            </a:r>
            <a:endParaRPr sz="1250" dirty="0" smtClean="0">
              <a:latin typeface="Georgia" panose="02040502050405020303"/>
              <a:cs typeface="Georgia" panose="02040502050405020303"/>
            </a:endParaRPr>
          </a:p>
          <a:p>
            <a:pPr marL="348615">
              <a:lnSpc>
                <a:spcPct val="100000"/>
              </a:lnSpc>
            </a:pPr>
            <a:endParaRPr lang="en-US" sz="1400" spc="-5" dirty="0" smtClean="0">
              <a:solidFill>
                <a:srgbClr val="233944"/>
              </a:solidFill>
              <a:latin typeface="Georgia" panose="02040502050405020303"/>
              <a:cs typeface="Georgia" panose="02040502050405020303"/>
            </a:endParaRPr>
          </a:p>
          <a:p>
            <a:pPr marL="348615">
              <a:lnSpc>
                <a:spcPct val="100000"/>
              </a:lnSpc>
            </a:pPr>
            <a:endParaRPr lang="en-US" sz="1400" spc="-5" dirty="0">
              <a:solidFill>
                <a:srgbClr val="233944"/>
              </a:solidFill>
              <a:latin typeface="Georgia" panose="02040502050405020303"/>
              <a:cs typeface="Georgia" panose="02040502050405020303"/>
            </a:endParaRPr>
          </a:p>
          <a:p>
            <a:pPr marL="348615">
              <a:lnSpc>
                <a:spcPct val="100000"/>
              </a:lnSpc>
            </a:pPr>
            <a:r>
              <a:rPr lang="en-US" sz="1400" spc="-5" dirty="0">
                <a:solidFill>
                  <a:srgbClr val="233944"/>
                </a:solidFill>
                <a:latin typeface="Georgia" panose="02040502050405020303"/>
                <a:cs typeface="Georgia" panose="02040502050405020303"/>
              </a:rPr>
              <a:t>Publications:</a:t>
            </a:r>
            <a:endParaRPr lang="en-US" sz="1400" spc="-5" dirty="0">
              <a:solidFill>
                <a:srgbClr val="233944"/>
              </a:solidFill>
              <a:latin typeface="Georgia" panose="02040502050405020303"/>
              <a:cs typeface="Georgia" panose="02040502050405020303"/>
            </a:endParaRPr>
          </a:p>
          <a:p>
            <a:pPr marL="348615">
              <a:lnSpc>
                <a:spcPct val="100000"/>
              </a:lnSpc>
            </a:pPr>
            <a:r>
              <a:rPr lang="en-US" sz="1400" spc="-5" dirty="0">
                <a:solidFill>
                  <a:srgbClr val="233944"/>
                </a:solidFill>
                <a:latin typeface="Georgia" panose="02040502050405020303"/>
                <a:cs typeface="Georgia" panose="02040502050405020303"/>
              </a:rPr>
              <a:t>https://www.analyticsvidhya.com/blog/2022/01/diabetes-prediction-using-machine-learning/</a:t>
            </a:r>
            <a:endParaRPr lang="en-US" sz="1400" spc="-5" dirty="0">
              <a:solidFill>
                <a:srgbClr val="233944"/>
              </a:solidFill>
              <a:latin typeface="Georgia" panose="02040502050405020303"/>
              <a:cs typeface="Georgia" panose="02040502050405020303"/>
            </a:endParaRPr>
          </a:p>
          <a:p>
            <a:pPr marL="348615">
              <a:lnSpc>
                <a:spcPct val="100000"/>
              </a:lnSpc>
            </a:pPr>
            <a:r>
              <a:rPr lang="en-US" sz="1400" spc="-5" dirty="0">
                <a:solidFill>
                  <a:srgbClr val="233944"/>
                </a:solidFill>
                <a:latin typeface="Georgia" panose="02040502050405020303"/>
                <a:cs typeface="Georgia" panose="02040502050405020303"/>
              </a:rPr>
              <a:t>Author: Aman Preet Gulati</a:t>
            </a:r>
            <a:endParaRPr lang="en-US" sz="1400" spc="-5" dirty="0">
              <a:solidFill>
                <a:srgbClr val="233944"/>
              </a:solidFill>
              <a:latin typeface="Georgia" panose="02040502050405020303"/>
              <a:cs typeface="Georgia" panose="02040502050405020303"/>
            </a:endParaRPr>
          </a:p>
          <a:p>
            <a:pPr marL="348615">
              <a:lnSpc>
                <a:spcPct val="100000"/>
              </a:lnSpc>
            </a:pPr>
            <a:endParaRPr lang="en-US" sz="1400" spc="-5" dirty="0">
              <a:solidFill>
                <a:srgbClr val="233944"/>
              </a:solidFill>
              <a:latin typeface="Georgia" panose="02040502050405020303"/>
              <a:cs typeface="Georgia" panose="02040502050405020303"/>
            </a:endParaRPr>
          </a:p>
          <a:p>
            <a:pPr marL="348615">
              <a:lnSpc>
                <a:spcPct val="100000"/>
              </a:lnSpc>
            </a:pPr>
            <a:r>
              <a:rPr sz="1400" spc="-5" dirty="0" smtClean="0">
                <a:solidFill>
                  <a:srgbClr val="233944"/>
                </a:solidFill>
                <a:latin typeface="Georgia" panose="02040502050405020303"/>
                <a:cs typeface="Georgia" panose="02040502050405020303"/>
              </a:rPr>
              <a:t>Observation:</a:t>
            </a:r>
            <a:endParaRPr lang="en-US" sz="1400" spc="-5" dirty="0" smtClean="0">
              <a:solidFill>
                <a:srgbClr val="233944"/>
              </a:solidFill>
              <a:latin typeface="Georgia" panose="02040502050405020303"/>
              <a:cs typeface="Georgia" panose="02040502050405020303"/>
            </a:endParaRPr>
          </a:p>
          <a:p>
            <a:pPr marL="348615">
              <a:lnSpc>
                <a:spcPct val="100000"/>
              </a:lnSpc>
            </a:pPr>
            <a:r>
              <a:rPr sz="1400" spc="-5" dirty="0">
                <a:solidFill>
                  <a:srgbClr val="233944"/>
                </a:solidFill>
                <a:latin typeface="Georgia" panose="02040502050405020303"/>
                <a:cs typeface="Georgia" panose="02040502050405020303"/>
              </a:rPr>
              <a:t>Highest </a:t>
            </a:r>
            <a:r>
              <a:rPr lang="en-US" sz="1400" spc="-5" dirty="0">
                <a:solidFill>
                  <a:srgbClr val="233944"/>
                </a:solidFill>
                <a:latin typeface="Georgia" panose="02040502050405020303"/>
                <a:cs typeface="Georgia" panose="02040502050405020303"/>
              </a:rPr>
              <a:t>P</a:t>
            </a:r>
            <a:r>
              <a:rPr sz="1400" spc="-5" dirty="0" smtClean="0">
                <a:solidFill>
                  <a:srgbClr val="233944"/>
                </a:solidFill>
                <a:latin typeface="Georgia" panose="02040502050405020303"/>
                <a:cs typeface="Georgia" panose="02040502050405020303"/>
              </a:rPr>
              <a:t>recisi</a:t>
            </a:r>
            <a:r>
              <a:rPr lang="en-US" sz="1400" spc="-5" dirty="0" smtClean="0">
                <a:solidFill>
                  <a:srgbClr val="233944"/>
                </a:solidFill>
                <a:latin typeface="Georgia" panose="02040502050405020303"/>
                <a:cs typeface="Georgia" panose="02040502050405020303"/>
              </a:rPr>
              <a:t>on – </a:t>
            </a:r>
            <a:r>
              <a:rPr lang="en-US" sz="1400" spc="-5" dirty="0" smtClean="0">
                <a:solidFill>
                  <a:srgbClr val="233944"/>
                </a:solidFill>
                <a:latin typeface="Georgia" panose="02040502050405020303"/>
                <a:cs typeface="Georgia" panose="02040502050405020303"/>
              </a:rPr>
              <a:t>Logistic Regression (77</a:t>
            </a:r>
            <a:r>
              <a:rPr sz="1400" dirty="0" smtClean="0">
                <a:solidFill>
                  <a:srgbClr val="233944"/>
                </a:solidFill>
                <a:latin typeface="Georgia" panose="02040502050405020303"/>
                <a:cs typeface="Georgia" panose="02040502050405020303"/>
              </a:rPr>
              <a:t>.</a:t>
            </a:r>
            <a:r>
              <a:rPr lang="en-US" sz="1400" dirty="0" smtClean="0">
                <a:solidFill>
                  <a:srgbClr val="233944"/>
                </a:solidFill>
                <a:latin typeface="Georgia" panose="02040502050405020303"/>
                <a:cs typeface="Georgia" panose="02040502050405020303"/>
              </a:rPr>
              <a:t>7</a:t>
            </a:r>
            <a:r>
              <a:rPr sz="1400" dirty="0" smtClean="0">
                <a:solidFill>
                  <a:srgbClr val="233944"/>
                </a:solidFill>
                <a:latin typeface="Georgia" panose="02040502050405020303"/>
                <a:cs typeface="Georgia" panose="02040502050405020303"/>
              </a:rPr>
              <a:t>%)</a:t>
            </a:r>
            <a:endParaRPr sz="1400" dirty="0">
              <a:latin typeface="Georgia" panose="02040502050405020303"/>
              <a:cs typeface="Georgia" panose="02040502050405020303"/>
            </a:endParaRPr>
          </a:p>
        </p:txBody>
      </p:sp>
      <p:sp>
        <p:nvSpPr>
          <p:cNvPr id="4" name="TextBox 3"/>
          <p:cNvSpPr txBox="1"/>
          <p:nvPr/>
        </p:nvSpPr>
        <p:spPr>
          <a:xfrm>
            <a:off x="3505200" y="1809750"/>
            <a:ext cx="5334000" cy="523220"/>
          </a:xfrm>
          <a:prstGeom prst="rect">
            <a:avLst/>
          </a:prstGeom>
          <a:noFill/>
        </p:spPr>
        <p:txBody>
          <a:bodyPr wrap="square" rtlCol="0">
            <a:spAutoFit/>
          </a:bodyPr>
          <a:lstStyle/>
          <a:p>
            <a:pPr algn="ctr"/>
            <a:r>
              <a:rPr lang="en-US" sz="1400" b="1" spc="-5" dirty="0">
                <a:solidFill>
                  <a:srgbClr val="233944"/>
                </a:solidFill>
                <a:latin typeface="Georgia" panose="02040502050405020303"/>
                <a:cs typeface="Georgia" panose="02040502050405020303"/>
              </a:rPr>
              <a:t>Logistic Regression, Naïve Bayes, Random Forest, Decision Tree, Kernel SVM</a:t>
            </a:r>
            <a:endParaRPr lang="en-US" sz="1400" b="1" spc="-5" dirty="0">
              <a:solidFill>
                <a:srgbClr val="233944"/>
              </a:solidFill>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993" y="714412"/>
            <a:ext cx="7460615" cy="1372870"/>
          </a:xfrm>
          <a:prstGeom prst="rect">
            <a:avLst/>
          </a:prstGeom>
        </p:spPr>
        <p:txBody>
          <a:bodyPr vert="horz" wrap="square" lIns="0" tIns="12700" rIns="0" bIns="0" rtlCol="0">
            <a:spAutoFit/>
          </a:bodyPr>
          <a:lstStyle/>
          <a:p>
            <a:pPr marL="348615">
              <a:lnSpc>
                <a:spcPct val="100000"/>
              </a:lnSpc>
              <a:spcBef>
                <a:spcPts val="100"/>
              </a:spcBef>
            </a:pPr>
            <a:r>
              <a:rPr sz="1400" u="heavy" spc="-5" dirty="0" smtClean="0">
                <a:solidFill>
                  <a:srgbClr val="233944"/>
                </a:solidFill>
                <a:uFill>
                  <a:solidFill>
                    <a:srgbClr val="233944"/>
                  </a:solidFill>
                </a:uFill>
                <a:latin typeface="Georgia" panose="02040502050405020303"/>
                <a:cs typeface="Georgia" panose="02040502050405020303"/>
              </a:rPr>
              <a:t>Current</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trends</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and</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gaps</a:t>
            </a:r>
            <a:r>
              <a:rPr sz="1400" u="heavy" spc="-10"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in</a:t>
            </a:r>
            <a:r>
              <a:rPr sz="1400" u="heavy" spc="-15" dirty="0" smtClean="0">
                <a:solidFill>
                  <a:srgbClr val="233944"/>
                </a:solidFill>
                <a:uFill>
                  <a:solidFill>
                    <a:srgbClr val="233944"/>
                  </a:solidFill>
                </a:uFill>
                <a:latin typeface="Georgia" panose="02040502050405020303"/>
                <a:cs typeface="Georgia" panose="02040502050405020303"/>
              </a:rPr>
              <a:t> </a:t>
            </a:r>
            <a:r>
              <a:rPr sz="1400" u="heavy" spc="-5" dirty="0" smtClean="0">
                <a:solidFill>
                  <a:srgbClr val="233944"/>
                </a:solidFill>
                <a:uFill>
                  <a:solidFill>
                    <a:srgbClr val="233944"/>
                  </a:solidFill>
                </a:uFill>
                <a:latin typeface="Georgia" panose="02040502050405020303"/>
                <a:cs typeface="Georgia" panose="02040502050405020303"/>
              </a:rPr>
              <a:t>them:</a:t>
            </a:r>
            <a:endParaRPr sz="1400" dirty="0" smtClean="0">
              <a:latin typeface="Georgia" panose="02040502050405020303"/>
              <a:cs typeface="Georgia" panose="02040502050405020303"/>
            </a:endParaRPr>
          </a:p>
          <a:p>
            <a:pPr marL="348615" marR="5080" indent="-336550">
              <a:lnSpc>
                <a:spcPct val="115000"/>
              </a:lnSpc>
              <a:spcBef>
                <a:spcPts val="1200"/>
              </a:spcBef>
              <a:buFont typeface="Microsoft Sans Serif"/>
              <a:buChar char="●"/>
              <a:tabLst>
                <a:tab pos="347980" algn="l"/>
                <a:tab pos="349250" algn="l"/>
              </a:tabLst>
            </a:pPr>
            <a:r>
              <a:rPr lang="en-US" sz="1400" spc="-5" dirty="0">
                <a:latin typeface="Georgia" panose="02040502050405020303"/>
                <a:cs typeface="Georgia" panose="02040502050405020303"/>
              </a:rPr>
              <a:t>After using all these patient records, we are able to build a machine learning model </a:t>
            </a:r>
            <a:r>
              <a:rPr lang="en-US" sz="1400" spc="-5" dirty="0" smtClean="0">
                <a:latin typeface="Georgia" panose="02040502050405020303"/>
                <a:cs typeface="Georgia" panose="02040502050405020303"/>
              </a:rPr>
              <a:t>(Logistic Regression </a:t>
            </a:r>
            <a:r>
              <a:rPr lang="en-US" sz="1400" spc="-5" dirty="0">
                <a:latin typeface="Georgia" panose="02040502050405020303"/>
                <a:cs typeface="Georgia" panose="02040502050405020303"/>
              </a:rPr>
              <a:t>– best one) to accurately predict whether or not the patients in the dataset have diabetes or not along with that we were able to draw some insights from the data via data analysis and visualization</a:t>
            </a:r>
            <a:endParaRPr sz="1400" dirty="0">
              <a:latin typeface="Georgia" panose="02040502050405020303"/>
              <a:cs typeface="Georgia" panose="02040502050405020303"/>
            </a:endParaRPr>
          </a:p>
        </p:txBody>
      </p:sp>
      <p:sp>
        <p:nvSpPr>
          <p:cNvPr id="3" name="object 3"/>
          <p:cNvSpPr txBox="1"/>
          <p:nvPr/>
        </p:nvSpPr>
        <p:spPr>
          <a:xfrm>
            <a:off x="505993" y="2643796"/>
            <a:ext cx="748030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Current</a:t>
            </a:r>
            <a:r>
              <a:rPr sz="1400" spc="-10" dirty="0">
                <a:latin typeface="Georgia" panose="02040502050405020303"/>
                <a:cs typeface="Georgia" panose="02040502050405020303"/>
              </a:rPr>
              <a:t> </a:t>
            </a:r>
            <a:r>
              <a:rPr sz="1400" spc="-5" dirty="0">
                <a:latin typeface="Georgia" panose="02040502050405020303"/>
                <a:cs typeface="Georgia" panose="02040502050405020303"/>
              </a:rPr>
              <a:t>scenarios have </a:t>
            </a:r>
            <a:r>
              <a:rPr sz="1400" dirty="0">
                <a:latin typeface="Georgia" panose="02040502050405020303"/>
                <a:cs typeface="Georgia" panose="02040502050405020303"/>
              </a:rPr>
              <a:t>a</a:t>
            </a:r>
            <a:r>
              <a:rPr sz="1400" spc="-5" dirty="0">
                <a:latin typeface="Georgia" panose="02040502050405020303"/>
                <a:cs typeface="Georgia" panose="02040502050405020303"/>
              </a:rPr>
              <a:t> lot of time</a:t>
            </a:r>
            <a:r>
              <a:rPr sz="1400" spc="-10" dirty="0">
                <a:latin typeface="Georgia" panose="02040502050405020303"/>
                <a:cs typeface="Georgia" panose="02040502050405020303"/>
              </a:rPr>
              <a:t> </a:t>
            </a:r>
            <a:r>
              <a:rPr sz="1400" spc="-5" dirty="0">
                <a:latin typeface="Georgia" panose="02040502050405020303"/>
                <a:cs typeface="Georgia" panose="02040502050405020303"/>
              </a:rPr>
              <a:t>delay, we look to be able</a:t>
            </a:r>
            <a:r>
              <a:rPr sz="1400" spc="-10" dirty="0">
                <a:latin typeface="Georgia" panose="02040502050405020303"/>
                <a:cs typeface="Georgia" panose="02040502050405020303"/>
              </a:rPr>
              <a:t> </a:t>
            </a:r>
            <a:r>
              <a:rPr sz="1400" spc="-5" dirty="0">
                <a:latin typeface="Georgia" panose="02040502050405020303"/>
                <a:cs typeface="Georgia" panose="02040502050405020303"/>
              </a:rPr>
              <a:t>to provide results in real time.</a:t>
            </a:r>
            <a:endParaRPr sz="140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6624" y="903385"/>
            <a:ext cx="2294255" cy="482600"/>
          </a:xfrm>
          <a:prstGeom prst="rect">
            <a:avLst/>
          </a:prstGeom>
        </p:spPr>
        <p:txBody>
          <a:bodyPr vert="horz" wrap="square" lIns="0" tIns="12700" rIns="0" bIns="0" rtlCol="0">
            <a:spAutoFit/>
          </a:bodyPr>
          <a:lstStyle/>
          <a:p>
            <a:pPr marL="12700">
              <a:lnSpc>
                <a:spcPct val="100000"/>
              </a:lnSpc>
              <a:spcBef>
                <a:spcPts val="100"/>
              </a:spcBef>
            </a:pPr>
            <a:r>
              <a:rPr sz="3000" spc="85" dirty="0"/>
              <a:t>Me</a:t>
            </a:r>
            <a:r>
              <a:rPr sz="3000" spc="50" dirty="0"/>
              <a:t>t</a:t>
            </a:r>
            <a:r>
              <a:rPr sz="3000" spc="70" dirty="0"/>
              <a:t>hodo</a:t>
            </a:r>
            <a:r>
              <a:rPr sz="3000" spc="10" dirty="0"/>
              <a:t>l</a:t>
            </a:r>
            <a:r>
              <a:rPr sz="3000" spc="40" dirty="0"/>
              <a:t>ogy</a:t>
            </a:r>
            <a:endParaRPr sz="3000"/>
          </a:p>
        </p:txBody>
      </p:sp>
      <p:sp>
        <p:nvSpPr>
          <p:cNvPr id="3" name="object 3"/>
          <p:cNvSpPr txBox="1"/>
          <p:nvPr/>
        </p:nvSpPr>
        <p:spPr>
          <a:xfrm>
            <a:off x="729330" y="1810968"/>
            <a:ext cx="1471295" cy="238760"/>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a:latin typeface="Georgia" panose="02040502050405020303"/>
                <a:cs typeface="Georgia" panose="02040502050405020303"/>
              </a:rPr>
              <a:t>Cleaning</a:t>
            </a:r>
            <a:endParaRPr sz="1400" dirty="0">
              <a:latin typeface="Georgia" panose="02040502050405020303"/>
              <a:cs typeface="Georgia" panose="02040502050405020303"/>
            </a:endParaRPr>
          </a:p>
        </p:txBody>
      </p:sp>
      <p:sp>
        <p:nvSpPr>
          <p:cNvPr id="4" name="object 4"/>
          <p:cNvSpPr txBox="1"/>
          <p:nvPr/>
        </p:nvSpPr>
        <p:spPr>
          <a:xfrm>
            <a:off x="762000" y="2952750"/>
            <a:ext cx="1800225" cy="228268"/>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smtClean="0">
                <a:latin typeface="Georgia" panose="02040502050405020303"/>
                <a:cs typeface="Georgia" panose="02040502050405020303"/>
              </a:rPr>
              <a:t>Visuali</a:t>
            </a:r>
            <a:r>
              <a:rPr lang="en-US" sz="1400" spc="-5" dirty="0" smtClean="0">
                <a:latin typeface="Georgia" panose="02040502050405020303"/>
                <a:cs typeface="Georgia" panose="02040502050405020303"/>
              </a:rPr>
              <a:t>z</a:t>
            </a:r>
            <a:r>
              <a:rPr sz="1400" spc="-5" dirty="0" smtClean="0">
                <a:latin typeface="Georgia" panose="02040502050405020303"/>
                <a:cs typeface="Georgia" panose="02040502050405020303"/>
              </a:rPr>
              <a:t>ation</a:t>
            </a:r>
            <a:endParaRPr sz="1400" dirty="0">
              <a:latin typeface="Georgia" panose="02040502050405020303"/>
              <a:cs typeface="Georgia" panose="02040502050405020303"/>
            </a:endParaRPr>
          </a:p>
        </p:txBody>
      </p:sp>
      <p:sp>
        <p:nvSpPr>
          <p:cNvPr id="5" name="object 5"/>
          <p:cNvSpPr txBox="1"/>
          <p:nvPr/>
        </p:nvSpPr>
        <p:spPr>
          <a:xfrm>
            <a:off x="741672" y="3333750"/>
            <a:ext cx="152527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Data</a:t>
            </a:r>
            <a:r>
              <a:rPr sz="1400" spc="-70" dirty="0">
                <a:latin typeface="Georgia" panose="02040502050405020303"/>
                <a:cs typeface="Georgia" panose="02040502050405020303"/>
              </a:rPr>
              <a:t> </a:t>
            </a:r>
            <a:r>
              <a:rPr sz="1400" spc="-5" dirty="0">
                <a:latin typeface="Georgia" panose="02040502050405020303"/>
                <a:cs typeface="Georgia" panose="02040502050405020303"/>
              </a:rPr>
              <a:t>Modeling</a:t>
            </a:r>
            <a:endParaRPr sz="1400" dirty="0">
              <a:latin typeface="Georgia" panose="02040502050405020303"/>
              <a:cs typeface="Georgia" panose="02040502050405020303"/>
            </a:endParaRPr>
          </a:p>
        </p:txBody>
      </p:sp>
      <p:sp>
        <p:nvSpPr>
          <p:cNvPr id="6" name="object 6"/>
          <p:cNvSpPr txBox="1"/>
          <p:nvPr/>
        </p:nvSpPr>
        <p:spPr>
          <a:xfrm>
            <a:off x="774700" y="3714750"/>
            <a:ext cx="2425700" cy="238760"/>
          </a:xfrm>
          <a:prstGeom prst="rect">
            <a:avLst/>
          </a:prstGeom>
        </p:spPr>
        <p:txBody>
          <a:bodyPr vert="horz" wrap="square" lIns="0" tIns="12700" rIns="0" bIns="0" rtlCol="0">
            <a:spAutoFit/>
          </a:bodyPr>
          <a:lstStyle/>
          <a:p>
            <a:pPr marL="348615" indent="-336550">
              <a:lnSpc>
                <a:spcPct val="100000"/>
              </a:lnSpc>
              <a:spcBef>
                <a:spcPts val="100"/>
              </a:spcBef>
              <a:buFont typeface="Microsoft Sans Serif"/>
              <a:buChar char="●"/>
              <a:tabLst>
                <a:tab pos="347980" algn="l"/>
                <a:tab pos="349250" algn="l"/>
              </a:tabLst>
            </a:pPr>
            <a:r>
              <a:rPr sz="1400" spc="-5" dirty="0">
                <a:latin typeface="Georgia" panose="02040502050405020303"/>
                <a:cs typeface="Georgia" panose="02040502050405020303"/>
              </a:rPr>
              <a:t>Feature</a:t>
            </a:r>
            <a:r>
              <a:rPr sz="1400" spc="-40" dirty="0">
                <a:latin typeface="Georgia" panose="02040502050405020303"/>
                <a:cs typeface="Georgia" panose="02040502050405020303"/>
              </a:rPr>
              <a:t> </a:t>
            </a:r>
            <a:r>
              <a:rPr sz="1400" spc="-5" dirty="0">
                <a:latin typeface="Georgia" panose="02040502050405020303"/>
                <a:cs typeface="Georgia" panose="02040502050405020303"/>
              </a:rPr>
              <a:t>Selection</a:t>
            </a:r>
            <a:r>
              <a:rPr sz="1400" spc="-40" dirty="0">
                <a:latin typeface="Georgia" panose="02040502050405020303"/>
                <a:cs typeface="Georgia" panose="02040502050405020303"/>
              </a:rPr>
              <a:t> </a:t>
            </a:r>
            <a:r>
              <a:rPr sz="1400" spc="-5" dirty="0">
                <a:latin typeface="Georgia" panose="02040502050405020303"/>
                <a:cs typeface="Georgia" panose="02040502050405020303"/>
              </a:rPr>
              <a:t>Analysis</a:t>
            </a:r>
            <a:endParaRPr sz="1400" dirty="0">
              <a:latin typeface="Georgia" panose="02040502050405020303"/>
              <a:cs typeface="Georgia" panose="02040502050405020303"/>
            </a:endParaRPr>
          </a:p>
        </p:txBody>
      </p:sp>
      <p:sp>
        <p:nvSpPr>
          <p:cNvPr id="7" name="object 3"/>
          <p:cNvSpPr txBox="1"/>
          <p:nvPr/>
        </p:nvSpPr>
        <p:spPr>
          <a:xfrm>
            <a:off x="736756" y="1463320"/>
            <a:ext cx="2498057" cy="228268"/>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Reading File Data to R</a:t>
            </a:r>
            <a:endParaRPr sz="1400" dirty="0">
              <a:latin typeface="Georgia" panose="02040502050405020303"/>
              <a:cs typeface="Georgia" panose="02040502050405020303"/>
            </a:endParaRPr>
          </a:p>
        </p:txBody>
      </p:sp>
      <p:sp>
        <p:nvSpPr>
          <p:cNvPr id="8" name="object 3"/>
          <p:cNvSpPr txBox="1"/>
          <p:nvPr/>
        </p:nvSpPr>
        <p:spPr>
          <a:xfrm>
            <a:off x="736756" y="2191636"/>
            <a:ext cx="3454244" cy="443711"/>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Building the term document </a:t>
            </a:r>
            <a:r>
              <a:rPr lang="en-US" sz="1400" spc="-5" dirty="0" smtClean="0">
                <a:latin typeface="Georgia" panose="02040502050405020303"/>
                <a:cs typeface="Georgia" panose="02040502050405020303"/>
              </a:rPr>
              <a:t>matrix 			(Confusion matrix)</a:t>
            </a:r>
            <a:endParaRPr sz="1400" dirty="0">
              <a:latin typeface="Georgia" panose="02040502050405020303"/>
              <a:cs typeface="Georgia" panose="02040502050405020303"/>
            </a:endParaRPr>
          </a:p>
        </p:txBody>
      </p:sp>
      <p:sp>
        <p:nvSpPr>
          <p:cNvPr id="11" name="object 3"/>
          <p:cNvSpPr txBox="1"/>
          <p:nvPr/>
        </p:nvSpPr>
        <p:spPr>
          <a:xfrm>
            <a:off x="729330" y="2572082"/>
            <a:ext cx="3233070" cy="228268"/>
          </a:xfrm>
          <a:prstGeom prst="rect">
            <a:avLst/>
          </a:prstGeom>
        </p:spPr>
        <p:txBody>
          <a:bodyPr vert="horz" wrap="square" lIns="0" tIns="12700" rIns="0" bIns="0" rtlCol="0">
            <a:spAutoFit/>
          </a:bodyPr>
          <a:lstStyle/>
          <a:p>
            <a:pPr marL="348615" indent="-336550">
              <a:lnSpc>
                <a:spcPct val="100000"/>
              </a:lnSpc>
              <a:spcBef>
                <a:spcPts val="100"/>
              </a:spcBef>
              <a:buClr>
                <a:srgbClr val="233944"/>
              </a:buClr>
              <a:buFont typeface="Microsoft Sans Serif"/>
              <a:buChar char="●"/>
              <a:tabLst>
                <a:tab pos="347980" algn="l"/>
                <a:tab pos="349250" algn="l"/>
              </a:tabLst>
            </a:pPr>
            <a:r>
              <a:rPr lang="en-US" sz="1400" spc="-5" dirty="0" smtClean="0">
                <a:latin typeface="Georgia" panose="02040502050405020303"/>
                <a:cs typeface="Georgia" panose="02040502050405020303"/>
              </a:rPr>
              <a:t>Accuracy Scores</a:t>
            </a:r>
            <a:endParaRPr sz="1400" dirty="0">
              <a:latin typeface="Georgia" panose="02040502050405020303"/>
              <a:cs typeface="Georgia" panose="02040502050405020303"/>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9355" y="438150"/>
            <a:ext cx="3027045" cy="482600"/>
          </a:xfrm>
          <a:prstGeom prst="rect">
            <a:avLst/>
          </a:prstGeom>
        </p:spPr>
        <p:txBody>
          <a:bodyPr vert="horz" wrap="square" lIns="0" tIns="12700" rIns="0" bIns="0" rtlCol="0">
            <a:spAutoFit/>
          </a:bodyPr>
          <a:lstStyle/>
          <a:p>
            <a:pPr marL="12700">
              <a:lnSpc>
                <a:spcPct val="100000"/>
              </a:lnSpc>
              <a:spcBef>
                <a:spcPts val="100"/>
              </a:spcBef>
            </a:pPr>
            <a:r>
              <a:rPr sz="3000" spc="-20" dirty="0"/>
              <a:t>DATA</a:t>
            </a:r>
            <a:r>
              <a:rPr sz="3000" spc="-85" dirty="0"/>
              <a:t> </a:t>
            </a:r>
            <a:r>
              <a:rPr lang="en-US" sz="3000" spc="-55" dirty="0" smtClean="0"/>
              <a:t>READING</a:t>
            </a:r>
            <a:endParaRPr sz="3000" dirty="0"/>
          </a:p>
        </p:txBody>
      </p:sp>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2000" y="1009650"/>
            <a:ext cx="67818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7780</Words>
  <Application>WPS Presentation</Application>
  <PresentationFormat>On-screen Show (16:9)</PresentationFormat>
  <Paragraphs>168</Paragraphs>
  <Slides>27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SimSun</vt:lpstr>
      <vt:lpstr>Wingdings</vt:lpstr>
      <vt:lpstr>Microsoft Sans Serif</vt:lpstr>
      <vt:lpstr>Gubbi</vt:lpstr>
      <vt:lpstr>Calibri</vt:lpstr>
      <vt:lpstr>Trebuchet MS</vt:lpstr>
      <vt:lpstr>Georgia</vt:lpstr>
      <vt:lpstr>Microsoft YaHei</vt:lpstr>
      <vt:lpstr>Droid Sans Fallback</vt:lpstr>
      <vt:lpstr>Arial Unicode MS</vt:lpstr>
      <vt:lpstr>Consolas</vt:lpstr>
      <vt:lpstr>Arial</vt:lpstr>
      <vt:lpstr>Calibri</vt:lpstr>
      <vt:lpstr>Office Theme</vt:lpstr>
      <vt:lpstr>Insurance for Diabetes Patient   		Prediction</vt:lpstr>
      <vt:lpstr>Members</vt:lpstr>
      <vt:lpstr>INTRODUCTION</vt:lpstr>
      <vt:lpstr>Problem Statement</vt:lpstr>
      <vt:lpstr>HOW CAN IT BE PREDICTED ?</vt:lpstr>
      <vt:lpstr>Literature Review</vt:lpstr>
      <vt:lpstr>PowerPoint 演示文稿</vt:lpstr>
      <vt:lpstr>Methodology</vt:lpstr>
      <vt:lpstr>DATA READING</vt:lpstr>
      <vt:lpstr>DATA CLEANING</vt:lpstr>
      <vt:lpstr>Train Test Data Split &amp; VISUALISATION</vt:lpstr>
      <vt:lpstr>		Glucose and Insulin  </vt:lpstr>
      <vt:lpstr>BMI ad DiabetesPedigreeFunction</vt:lpstr>
      <vt:lpstr>	Age and Pregnancies</vt:lpstr>
      <vt:lpstr>LOGISTIC REGRESSION  (0.79)</vt:lpstr>
      <vt:lpstr>DECISION TREE  (0.74)</vt:lpstr>
      <vt:lpstr>NAÏVE BAYES  (0.77)</vt:lpstr>
      <vt:lpstr>RANDOM FOREST  (0.7706)</vt:lpstr>
      <vt:lpstr>KERNEL SVM (0.7706)</vt:lpstr>
      <vt:lpstr>DATA ANALYSIS USING R :</vt:lpstr>
      <vt:lpstr>RESULTS FOR CHI-SQUARE TEST ANALYSIS:</vt:lpstr>
      <vt:lpstr>PowerPoint 演示文稿</vt:lpstr>
      <vt:lpstr>DATA ANALYSIS USING R :</vt:lpstr>
      <vt:lpstr>DATA ANALYSIS USING R :</vt:lpstr>
      <vt:lpstr>COMPARISION OF TWO LINEAR REGRESSION MODELS  </vt:lpstr>
      <vt:lpstr>FUTURE WORK FOR REVIEW-3:</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FDA REVIEW 2</dc:title>
  <dc:creator>Mayank Gupta</dc:creator>
  <cp:lastModifiedBy>abhishek_n_n_20bce1025</cp:lastModifiedBy>
  <cp:revision>23</cp:revision>
  <dcterms:created xsi:type="dcterms:W3CDTF">2022-11-04T14:59:08Z</dcterms:created>
  <dcterms:modified xsi:type="dcterms:W3CDTF">2022-11-04T14:59:08Z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
  </property>
  <property fmtid="{D5CDD505-2E9C-101B-9397-08002B2CF9AE}" pid="4" name="KSOProductBuildVer">
    <vt:lpwstr>1033-11.1.0.11664</vt:lpwstr>
  </property>
</Properties>
</file>