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C88D11D-9371-4FEC-96AD-2D5E8446B13B}"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1FB3506-84E9-4398-ADE7-E64487F6E0A9}"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944DAFA-5433-4DE1-B7C2-2129C34B9C80}"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208E745-08EE-4968-8FAE-A5AD3D89F979}"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5AE10FC-B5C3-481D-9A7A-87C1F8E6A15A}"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BD38DCD-BE63-4C5A-B698-99DC6191DD7D}"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B0D8117-E4AD-4C9E-AB0F-C3954F5B7586}"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D84BB04-AA10-4E8F-B112-498D0AC022CE}"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5F0AEB6-19F0-46ED-B168-46759525E368}"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D8A173C-64FF-4825-B3F5-7857F5B3842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0710FE2-859D-4D9C-A11F-A43665430F31}"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31EA77D-0B43-4A58-BE1B-3FFC0B23FD7A}"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IN" sz="1200" spc="-1" strike="noStrike">
                <a:solidFill>
                  <a:srgbClr val="8b8b8b"/>
                </a:solidFill>
                <a:latin typeface="Calibri"/>
              </a:defRPr>
            </a:lvl1pPr>
          </a:lstStyle>
          <a:p>
            <a:pPr>
              <a:lnSpc>
                <a:spcPct val="100000"/>
              </a:lnSpc>
              <a:buNone/>
            </a:pPr>
            <a:r>
              <a:rPr b="0" lang="en-IN" sz="1200" spc="-1" strike="noStrike">
                <a:solidFill>
                  <a:srgbClr val="8b8b8b"/>
                </a:solidFill>
                <a:latin typeface="Calibri"/>
              </a:rPr>
              <a:t> </a:t>
            </a:r>
            <a:endParaRPr b="0" lang="en-IN" sz="1200" spc="-1" strike="noStrike">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 </a:t>
            </a:r>
            <a:endParaRPr b="0" lang="en-IN" sz="1400" spc="-1" strike="noStrike">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IN" sz="1200" spc="-1" strike="noStrike">
                <a:solidFill>
                  <a:srgbClr val="8b8b8b"/>
                </a:solidFill>
                <a:latin typeface="Calibri"/>
              </a:defRPr>
            </a:lvl1pPr>
          </a:lstStyle>
          <a:p>
            <a:pPr algn="r">
              <a:lnSpc>
                <a:spcPct val="100000"/>
              </a:lnSpc>
              <a:buNone/>
            </a:pPr>
            <a:fld id="{D3E7F75A-7008-400D-B356-6E4B965E405A}" type="slidenum">
              <a:rPr b="0" lang="en-IN" sz="1200" spc="-1" strike="noStrike">
                <a:solidFill>
                  <a:srgbClr val="8b8b8b"/>
                </a:solidFill>
                <a:latin typeface="Calibri"/>
              </a:rPr>
              <a:t>7</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hyperlink" Target="https://academic.oup.com/iwc/article-abstract/27/2/99/659305" TargetMode="External"/><Relationship Id="rId2" Type="http://schemas.openxmlformats.org/officeDocument/2006/relationships/hyperlink" Target="https://dl.acm.org/doi/abs/10.1145/3411763.3441311" TargetMode="External"/><Relationship Id="rId3"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611640" y="1412640"/>
            <a:ext cx="7772040" cy="1469520"/>
          </a:xfrm>
          <a:prstGeom prst="rect">
            <a:avLst/>
          </a:prstGeom>
          <a:noFill/>
          <a:ln w="0">
            <a:noFill/>
          </a:ln>
        </p:spPr>
        <p:txBody>
          <a:bodyPr anchor="ctr">
            <a:noAutofit/>
          </a:bodyPr>
          <a:p>
            <a:pPr algn="ctr">
              <a:lnSpc>
                <a:spcPct val="100000"/>
              </a:lnSpc>
              <a:buNone/>
            </a:pPr>
            <a:r>
              <a:rPr b="0" lang="en-IN" sz="4400" spc="-1" strike="noStrike">
                <a:solidFill>
                  <a:srgbClr val="000000"/>
                </a:solidFill>
                <a:latin typeface="Calibri"/>
              </a:rPr>
              <a:t>Emotion Detecting social media</a:t>
            </a:r>
            <a:endParaRPr b="0" lang="en-US" sz="4400" spc="-1" strike="noStrike">
              <a:solidFill>
                <a:srgbClr val="000000"/>
              </a:solidFill>
              <a:latin typeface="Calibri"/>
            </a:endParaRPr>
          </a:p>
        </p:txBody>
      </p:sp>
      <p:sp>
        <p:nvSpPr>
          <p:cNvPr id="42" name="PlaceHolder 2"/>
          <p:cNvSpPr>
            <a:spLocks noGrp="1"/>
          </p:cNvSpPr>
          <p:nvPr>
            <p:ph type="subTitle"/>
          </p:nvPr>
        </p:nvSpPr>
        <p:spPr>
          <a:xfrm>
            <a:off x="1259640" y="2565000"/>
            <a:ext cx="6400440" cy="1752120"/>
          </a:xfrm>
          <a:prstGeom prst="rect">
            <a:avLst/>
          </a:prstGeom>
          <a:noFill/>
          <a:ln w="0">
            <a:noFill/>
          </a:ln>
        </p:spPr>
        <p:txBody>
          <a:bodyPr anchor="t">
            <a:normAutofit/>
          </a:bodyPr>
          <a:p>
            <a:pPr algn="ctr">
              <a:lnSpc>
                <a:spcPct val="100000"/>
              </a:lnSpc>
              <a:spcBef>
                <a:spcPts val="400"/>
              </a:spcBef>
              <a:buNone/>
              <a:tabLst>
                <a:tab algn="l" pos="0"/>
              </a:tabLst>
            </a:pPr>
            <a:r>
              <a:rPr b="0" lang="en-IN" sz="2000" spc="-1" strike="noStrike">
                <a:solidFill>
                  <a:srgbClr val="000000"/>
                </a:solidFill>
                <a:latin typeface="Calibri"/>
              </a:rPr>
              <a:t>20BCE1025  Abhishek N N</a:t>
            </a:r>
            <a:endParaRPr b="0" lang="en-IN" sz="2000" spc="-1" strike="noStrike">
              <a:latin typeface="Arial"/>
            </a:endParaRPr>
          </a:p>
          <a:p>
            <a:pPr algn="ctr">
              <a:lnSpc>
                <a:spcPct val="100000"/>
              </a:lnSpc>
              <a:spcBef>
                <a:spcPts val="400"/>
              </a:spcBef>
              <a:buNone/>
              <a:tabLst>
                <a:tab algn="l" pos="0"/>
              </a:tabLst>
            </a:pPr>
            <a:r>
              <a:rPr b="0" lang="en-IN" sz="2000" spc="-1" strike="noStrike">
                <a:solidFill>
                  <a:srgbClr val="000000"/>
                </a:solidFill>
                <a:latin typeface="Calibri"/>
              </a:rPr>
              <a:t>19BPS1066 M.Hanuman Sai</a:t>
            </a:r>
            <a:endParaRPr b="0" lang="en-IN" sz="2000" spc="-1" strike="noStrike">
              <a:latin typeface="Arial"/>
            </a:endParaRPr>
          </a:p>
          <a:p>
            <a:pPr algn="ctr">
              <a:lnSpc>
                <a:spcPct val="100000"/>
              </a:lnSpc>
              <a:spcBef>
                <a:spcPts val="400"/>
              </a:spcBef>
              <a:buNone/>
              <a:tabLst>
                <a:tab algn="l" pos="0"/>
              </a:tabLst>
            </a:pPr>
            <a:r>
              <a:rPr b="0" lang="en-IN" sz="2000" spc="-1" strike="noStrike">
                <a:solidFill>
                  <a:srgbClr val="000000"/>
                </a:solidFill>
                <a:latin typeface="Calibri"/>
              </a:rPr>
              <a:t>19BPS1078</a:t>
            </a:r>
            <a:r>
              <a:rPr b="0" lang="en-IN" sz="2000" spc="-1" strike="noStrike">
                <a:solidFill>
                  <a:srgbClr val="000000"/>
                </a:solidFill>
                <a:latin typeface="Calibri"/>
                <a:ea typeface="Calibri"/>
              </a:rPr>
              <a:t>  Gopu Vijay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162360" y="123480"/>
            <a:ext cx="8784000" cy="6591240"/>
          </a:xfrm>
          <a:prstGeom prst="rect">
            <a:avLst/>
          </a:prstGeom>
          <a:noFill/>
          <a:ln w="0">
            <a:noFill/>
          </a:ln>
        </p:spPr>
        <p:txBody>
          <a:bodyPr anchor="ctr">
            <a:noAutofit/>
          </a:bodyPr>
          <a:p>
            <a:pPr>
              <a:lnSpc>
                <a:spcPct val="100000"/>
              </a:lnSpc>
              <a:buNone/>
            </a:pPr>
            <a:r>
              <a:rPr b="1" lang="en-IN" sz="3600" spc="-1" strike="noStrike">
                <a:solidFill>
                  <a:srgbClr val="000000"/>
                </a:solidFill>
                <a:latin typeface="Calibri"/>
              </a:rPr>
              <a:t>Abstract</a:t>
            </a:r>
            <a:br>
              <a:rPr sz="3600"/>
            </a:br>
            <a:r>
              <a:rPr b="0" lang="en-IN" sz="2400" spc="-1" strike="noStrike">
                <a:solidFill>
                  <a:srgbClr val="000000"/>
                </a:solidFill>
                <a:latin typeface="Calibri"/>
              </a:rPr>
              <a:t>    The</a:t>
            </a:r>
            <a:r>
              <a:rPr b="0" lang="en-IN" sz="2400" spc="-1" strike="noStrike">
                <a:solidFill>
                  <a:srgbClr val="000000"/>
                </a:solidFill>
                <a:latin typeface="Calibri"/>
                <a:ea typeface="Calibri"/>
              </a:rPr>
              <a:t> proposed project is to improvise the way of interaction between human and computer. The feature provided by the project is computer will predict emotion(happy, sad, angry) of person by camera.</a:t>
            </a:r>
            <a:endParaRPr b="0" lang="en-US" sz="2400" spc="-1" strike="noStrike">
              <a:solidFill>
                <a:srgbClr val="000000"/>
              </a:solidFill>
              <a:latin typeface="Calibri"/>
            </a:endParaRPr>
          </a:p>
          <a:p>
            <a:pPr>
              <a:lnSpc>
                <a:spcPct val="100000"/>
              </a:lnSpc>
              <a:buNone/>
            </a:pPr>
            <a:endParaRPr b="0" lang="en-US" sz="2400" spc="-1" strike="noStrike">
              <a:solidFill>
                <a:srgbClr val="000000"/>
              </a:solidFill>
              <a:latin typeface="Calibri"/>
            </a:endParaRPr>
          </a:p>
          <a:p>
            <a:pPr>
              <a:lnSpc>
                <a:spcPct val="100000"/>
              </a:lnSpc>
              <a:buNone/>
            </a:pPr>
            <a:r>
              <a:rPr b="0" lang="en-IN" sz="2400" spc="-1" strike="noStrike">
                <a:solidFill>
                  <a:srgbClr val="000000"/>
                </a:solidFill>
                <a:latin typeface="Calibri"/>
                <a:ea typeface="Calibri"/>
              </a:rPr>
              <a:t>Later this feature has endless use cases such as, it can be used social medias for automated liking and replay/skip of video or photo.</a:t>
            </a:r>
            <a:endParaRPr b="0" lang="en-US" sz="2400" spc="-1" strike="noStrike">
              <a:solidFill>
                <a:srgbClr val="000000"/>
              </a:solidFill>
              <a:latin typeface="Calibri"/>
            </a:endParaRPr>
          </a:p>
          <a:p>
            <a:pPr>
              <a:lnSpc>
                <a:spcPct val="100000"/>
              </a:lnSpc>
              <a:buNone/>
            </a:pPr>
            <a:endParaRPr b="0" lang="en-US" sz="2400" spc="-1" strike="noStrike">
              <a:solidFill>
                <a:srgbClr val="000000"/>
              </a:solidFill>
              <a:latin typeface="Calibri"/>
            </a:endParaRPr>
          </a:p>
          <a:p>
            <a:pPr>
              <a:lnSpc>
                <a:spcPct val="100000"/>
              </a:lnSpc>
              <a:buNone/>
            </a:pPr>
            <a:r>
              <a:rPr b="0" lang="en-IN" sz="2400" spc="-1" strike="noStrike">
                <a:solidFill>
                  <a:srgbClr val="000000"/>
                </a:solidFill>
                <a:latin typeface="Calibri"/>
                <a:ea typeface="Calibri"/>
              </a:rPr>
              <a:t>What we are developing: A social media website which can detect emotion to interact hands free which runs on all popular browsers, on devices starting from low-medium end.</a:t>
            </a:r>
            <a:br>
              <a:rPr sz="2400"/>
            </a:br>
            <a:br>
              <a:rPr sz="2400"/>
            </a:br>
            <a:r>
              <a:rPr b="0" lang="en-IN" sz="2400" spc="-1" strike="noStrike">
                <a:solidFill>
                  <a:srgbClr val="000000"/>
                </a:solidFill>
                <a:latin typeface="Calibri"/>
                <a:ea typeface="Calibri"/>
              </a:rPr>
              <a:t>Previous interaction: by touch</a:t>
            </a:r>
            <a:endParaRPr b="0" lang="en-US" sz="2400" spc="-1" strike="noStrike">
              <a:solidFill>
                <a:srgbClr val="000000"/>
              </a:solidFill>
              <a:latin typeface="Calibri"/>
            </a:endParaRPr>
          </a:p>
          <a:p>
            <a:pPr>
              <a:lnSpc>
                <a:spcPct val="100000"/>
              </a:lnSpc>
              <a:buNone/>
            </a:pPr>
            <a:r>
              <a:rPr b="0" lang="en-IN" sz="2400" spc="-1" strike="noStrike">
                <a:solidFill>
                  <a:srgbClr val="000000"/>
                </a:solidFill>
                <a:latin typeface="Calibri"/>
                <a:ea typeface="Calibri"/>
              </a:rPr>
              <a:t>Proposed interaction: by detecting emotion of user through camera (and touch)</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97560"/>
            <a:ext cx="7772040" cy="6634800"/>
          </a:xfrm>
          <a:prstGeom prst="rect">
            <a:avLst/>
          </a:prstGeom>
          <a:noFill/>
          <a:ln w="0">
            <a:noFill/>
          </a:ln>
        </p:spPr>
        <p:txBody>
          <a:bodyPr anchor="ctr">
            <a:normAutofit/>
          </a:bodyPr>
          <a:p>
            <a:pPr>
              <a:lnSpc>
                <a:spcPct val="100000"/>
              </a:lnSpc>
              <a:buNone/>
            </a:pPr>
            <a:r>
              <a:rPr b="0" lang="en-IN" sz="4400" spc="-1" strike="noStrike">
                <a:solidFill>
                  <a:srgbClr val="000000"/>
                </a:solidFill>
                <a:latin typeface="Calibri"/>
              </a:rPr>
              <a:t>Problem Identified</a:t>
            </a:r>
            <a:br>
              <a:rPr sz="4400"/>
            </a:br>
            <a:br>
              <a:rPr sz="4400"/>
            </a:br>
            <a:r>
              <a:rPr b="0" lang="en-IN" sz="2800" spc="-1" strike="noStrike">
                <a:solidFill>
                  <a:srgbClr val="000000"/>
                </a:solidFill>
                <a:latin typeface="Calibri"/>
              </a:rPr>
              <a:t>There is no problem as such in current technology solution but there is lack of feature. The lack of feature is not using human emotion for better user experience in social media. </a:t>
            </a:r>
            <a:br>
              <a:rPr sz="2800"/>
            </a:br>
            <a:r>
              <a:rPr b="0" lang="en-IN" sz="2800" spc="-1" strike="noStrike">
                <a:solidFill>
                  <a:srgbClr val="000000"/>
                </a:solidFill>
                <a:latin typeface="Calibri"/>
              </a:rPr>
              <a:t>There is no particular source for this problem, this problem is inspired by many, important ones are below.</a:t>
            </a:r>
            <a:br>
              <a:rPr sz="4400"/>
            </a:br>
            <a:r>
              <a:rPr b="0" lang="en-IN" sz="1400" spc="-1" strike="noStrike" u="sng">
                <a:solidFill>
                  <a:srgbClr val="0000ff"/>
                </a:solidFill>
                <a:uFillTx/>
                <a:latin typeface="Calibri"/>
                <a:ea typeface="Calibri"/>
                <a:hlinkClick r:id="rId1"/>
              </a:rPr>
              <a:t>Pablos, S. M., García-Bermejo, J. G., Zalama Casanova, E., &amp; López, J. (2015). Dynamic facial emotion recognition oriented to HCI applications. Interacting with Computers, 27(2), 99-119.</a:t>
            </a:r>
            <a:br>
              <a:rPr sz="1400"/>
            </a:br>
            <a:br>
              <a:rPr sz="1400"/>
            </a:br>
            <a:r>
              <a:rPr b="0" lang="en-IN" sz="1400" spc="-1" strike="noStrike" u="sng">
                <a:solidFill>
                  <a:srgbClr val="0000ff"/>
                </a:solidFill>
                <a:uFillTx/>
                <a:latin typeface="Calibri"/>
                <a:ea typeface="Calibri"/>
                <a:hlinkClick r:id="rId2"/>
              </a:rPr>
              <a:t>Altarriba Bertran, F., Kim, S., Chang, M., Dagan, E., Duval, J., Isbister, K., &amp; Turmo Turmo Vidal, L. (2021, May). Social Media as a Design and Research Site in HCI: Mapping Out Opportunities and Envisioning Future Uses. In Extended Abstracts of the 2021 CHI Conference on Human Factors in Computing Systems (pp. 1-5).</a:t>
            </a:r>
            <a:br>
              <a:rPr sz="1400"/>
            </a:b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834840" y="494640"/>
            <a:ext cx="6671160" cy="1469520"/>
          </a:xfrm>
          <a:prstGeom prst="rect">
            <a:avLst/>
          </a:prstGeom>
          <a:noFill/>
          <a:ln w="0">
            <a:noFill/>
          </a:ln>
        </p:spPr>
        <p:txBody>
          <a:bodyPr anchor="ctr">
            <a:noAutofit/>
          </a:bodyPr>
          <a:p>
            <a:pPr algn="ctr">
              <a:lnSpc>
                <a:spcPct val="100000"/>
              </a:lnSpc>
              <a:buNone/>
            </a:pPr>
            <a:r>
              <a:rPr b="0" lang="en-IN" sz="4400" spc="-1" strike="noStrike">
                <a:solidFill>
                  <a:srgbClr val="000000"/>
                </a:solidFill>
                <a:latin typeface="Calibri"/>
              </a:rPr>
              <a:t>Proposed Solution</a:t>
            </a:r>
            <a:br>
              <a:rPr sz="4400"/>
            </a:br>
            <a:endParaRPr b="0" lang="en-US" sz="4400" spc="-1" strike="noStrike">
              <a:solidFill>
                <a:srgbClr val="000000"/>
              </a:solidFill>
              <a:latin typeface="Calibri"/>
            </a:endParaRPr>
          </a:p>
        </p:txBody>
      </p:sp>
      <p:sp>
        <p:nvSpPr>
          <p:cNvPr id="46" name="TextBox 2"/>
          <p:cNvSpPr/>
          <p:nvPr/>
        </p:nvSpPr>
        <p:spPr>
          <a:xfrm>
            <a:off x="972720" y="1630440"/>
            <a:ext cx="7379280" cy="33829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3600" spc="-1" strike="noStrike">
                <a:solidFill>
                  <a:srgbClr val="000000"/>
                </a:solidFill>
                <a:latin typeface="Calibri"/>
                <a:ea typeface="Calibri"/>
              </a:rPr>
              <a:t>The proposed solution is responsive social media website that runs on all popular browsers that adapts and navigates contents by recognizing emotion of user by Machine Learning techniques through camera.</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132480"/>
            <a:ext cx="7772040" cy="6600240"/>
          </a:xfrm>
          <a:prstGeom prst="rect">
            <a:avLst/>
          </a:prstGeom>
          <a:noFill/>
          <a:ln w="0">
            <a:noFill/>
          </a:ln>
        </p:spPr>
        <p:txBody>
          <a:bodyPr anchor="ctr">
            <a:normAutofit fontScale="89000"/>
          </a:bodyPr>
          <a:p>
            <a:pPr>
              <a:lnSpc>
                <a:spcPct val="100000"/>
              </a:lnSpc>
              <a:buNone/>
            </a:pPr>
            <a:r>
              <a:rPr b="0" lang="en-IN" sz="4400" spc="-1" strike="noStrike">
                <a:solidFill>
                  <a:srgbClr val="000000"/>
                </a:solidFill>
                <a:latin typeface="Calibri"/>
              </a:rPr>
              <a:t>Technologies</a:t>
            </a:r>
            <a:br>
              <a:rPr sz="4400"/>
            </a:br>
            <a:r>
              <a:rPr b="0" lang="en-IN" sz="2400" spc="-1" strike="noStrike">
                <a:solidFill>
                  <a:srgbClr val="000000"/>
                </a:solidFill>
                <a:latin typeface="Calibri"/>
                <a:ea typeface="Calibri"/>
              </a:rPr>
              <a:t>HTML</a:t>
            </a:r>
            <a:br>
              <a:rPr sz="2400"/>
            </a:br>
            <a:r>
              <a:rPr b="0" lang="en-IN" sz="2400" spc="-1" strike="noStrike">
                <a:solidFill>
                  <a:srgbClr val="000000"/>
                </a:solidFill>
                <a:latin typeface="Calibri"/>
                <a:ea typeface="Calibri"/>
              </a:rPr>
              <a:t>CSS</a:t>
            </a:r>
            <a:br>
              <a:rPr sz="2400"/>
            </a:br>
            <a:r>
              <a:rPr b="0" lang="en-IN" sz="2400" spc="-1" strike="noStrike">
                <a:solidFill>
                  <a:srgbClr val="000000"/>
                </a:solidFill>
                <a:latin typeface="Calibri"/>
                <a:ea typeface="Calibri"/>
              </a:rPr>
              <a:t>JavaScript</a:t>
            </a:r>
            <a:br>
              <a:rPr sz="2400"/>
            </a:br>
            <a:r>
              <a:rPr b="0" lang="en-IN" sz="2400" spc="-1" strike="noStrike">
                <a:solidFill>
                  <a:srgbClr val="000000"/>
                </a:solidFill>
                <a:latin typeface="Calibri"/>
                <a:ea typeface="Calibri"/>
              </a:rPr>
              <a:t>React</a:t>
            </a:r>
            <a:br>
              <a:rPr sz="2400"/>
            </a:br>
            <a:r>
              <a:rPr b="0" lang="en-IN" sz="2400" spc="-1" strike="noStrike">
                <a:solidFill>
                  <a:srgbClr val="000000"/>
                </a:solidFill>
                <a:latin typeface="Calibri"/>
                <a:ea typeface="Calibri"/>
              </a:rPr>
              <a:t>Node</a:t>
            </a:r>
            <a:br>
              <a:rPr sz="2400"/>
            </a:br>
            <a:r>
              <a:rPr b="0" lang="en-IN" sz="2400" spc="-1" strike="noStrike">
                <a:solidFill>
                  <a:srgbClr val="000000"/>
                </a:solidFill>
                <a:latin typeface="Calibri"/>
                <a:ea typeface="Calibri"/>
              </a:rPr>
              <a:t>Express</a:t>
            </a:r>
            <a:br>
              <a:rPr sz="2400"/>
            </a:br>
            <a:r>
              <a:rPr b="0" lang="en-IN" sz="2400" spc="-1" strike="noStrike">
                <a:solidFill>
                  <a:srgbClr val="000000"/>
                </a:solidFill>
                <a:latin typeface="Calibri"/>
                <a:ea typeface="Calibri"/>
              </a:rPr>
              <a:t>Mongo DB</a:t>
            </a:r>
            <a:br>
              <a:rPr sz="4400"/>
            </a:br>
            <a:r>
              <a:rPr b="0" lang="en-IN" sz="4400" spc="-1" strike="noStrike">
                <a:solidFill>
                  <a:srgbClr val="000000"/>
                </a:solidFill>
                <a:latin typeface="Calibri"/>
                <a:ea typeface="Calibri"/>
              </a:rPr>
              <a:t>Software</a:t>
            </a:r>
            <a:br>
              <a:rPr sz="4400"/>
            </a:br>
            <a:r>
              <a:rPr b="0" lang="en-IN" sz="2400" spc="-1" strike="noStrike">
                <a:solidFill>
                  <a:srgbClr val="000000"/>
                </a:solidFill>
                <a:latin typeface="Calibri"/>
                <a:ea typeface="Calibri"/>
              </a:rPr>
              <a:t>Integrated Development Environment (IDE): Visual Studio Code (vs code)</a:t>
            </a:r>
            <a:br>
              <a:rPr sz="4400"/>
            </a:br>
            <a:r>
              <a:rPr b="0" lang="en-IN" sz="4400" spc="-1" strike="noStrike">
                <a:solidFill>
                  <a:srgbClr val="000000"/>
                </a:solidFill>
                <a:latin typeface="Calibri"/>
                <a:ea typeface="Calibri"/>
              </a:rPr>
              <a:t>Hardware</a:t>
            </a:r>
            <a:br>
              <a:rPr sz="4400"/>
            </a:br>
            <a:r>
              <a:rPr b="0" lang="en-IN" sz="2400" spc="-1" strike="noStrike">
                <a:solidFill>
                  <a:srgbClr val="000000"/>
                </a:solidFill>
                <a:latin typeface="Calibri"/>
                <a:ea typeface="Calibri"/>
              </a:rPr>
              <a:t>Development Platform: Linux</a:t>
            </a:r>
            <a:br>
              <a:rPr sz="2400"/>
            </a:br>
            <a:r>
              <a:rPr b="0" lang="en-IN" sz="2400" spc="-1" strike="noStrike">
                <a:solidFill>
                  <a:srgbClr val="000000"/>
                </a:solidFill>
                <a:latin typeface="Calibri"/>
                <a:ea typeface="Calibri"/>
              </a:rPr>
              <a:t>Development Device: Any average hardware with Linux compatibility</a:t>
            </a:r>
            <a:br>
              <a:rPr sz="2400"/>
            </a:br>
            <a:r>
              <a:rPr b="0" lang="en-IN" sz="2400" spc="-1" strike="noStrike">
                <a:solidFill>
                  <a:srgbClr val="000000"/>
                </a:solidFill>
                <a:latin typeface="Calibri"/>
                <a:ea typeface="Calibri"/>
              </a:rPr>
              <a:t>User Device: Any Operating system with browser</a:t>
            </a:r>
            <a:br>
              <a:rPr sz="3600"/>
            </a:b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240840" y="158400"/>
            <a:ext cx="8775360" cy="6652440"/>
          </a:xfrm>
          <a:prstGeom prst="rect">
            <a:avLst/>
          </a:prstGeom>
          <a:noFill/>
          <a:ln w="0">
            <a:noFill/>
          </a:ln>
        </p:spPr>
        <p:txBody>
          <a:bodyPr anchor="ctr">
            <a:normAutofit/>
          </a:bodyPr>
          <a:p>
            <a:pPr>
              <a:lnSpc>
                <a:spcPct val="100000"/>
              </a:lnSpc>
              <a:buNone/>
            </a:pPr>
            <a:r>
              <a:rPr b="0" lang="en-IN" sz="4400" spc="-1" strike="noStrike">
                <a:solidFill>
                  <a:srgbClr val="000000"/>
                </a:solidFill>
                <a:latin typeface="Calibri"/>
                <a:ea typeface="Calibri"/>
              </a:rPr>
              <a:t>Why – As HCI J Comp. Project</a:t>
            </a:r>
            <a:br>
              <a:rPr sz="4400"/>
            </a:br>
            <a:br>
              <a:rPr sz="4400"/>
            </a:br>
            <a:r>
              <a:rPr b="0" lang="en-IN" sz="2400" spc="-1" strike="noStrike">
                <a:solidFill>
                  <a:srgbClr val="000000"/>
                </a:solidFill>
                <a:latin typeface="Calibri"/>
                <a:ea typeface="Calibri"/>
              </a:rPr>
              <a:t>1. Human-computer interaction (HCI) is a multidisciplinary subject that focuses on computer design and user experience. </a:t>
            </a:r>
            <a:br>
              <a:rPr sz="2400"/>
            </a:br>
            <a:br>
              <a:rPr sz="2400"/>
            </a:br>
            <a:r>
              <a:rPr b="0" lang="en-IN" sz="2400" spc="-1" strike="noStrike">
                <a:solidFill>
                  <a:srgbClr val="000000"/>
                </a:solidFill>
                <a:latin typeface="Calibri"/>
                <a:ea typeface="Calibri"/>
              </a:rPr>
              <a:t>2. It brings together expertise from computer science, cognitive psychology, behavioural science, and design to understand and facilitate better interactions between users and machines.</a:t>
            </a:r>
            <a:br>
              <a:rPr sz="2400"/>
            </a:br>
            <a:br>
              <a:rPr sz="2400"/>
            </a:br>
            <a:r>
              <a:rPr b="0" lang="en-IN" sz="2400" spc="-1" strike="noStrike">
                <a:solidFill>
                  <a:srgbClr val="000000"/>
                </a:solidFill>
                <a:latin typeface="Calibri"/>
                <a:ea typeface="Calibri"/>
              </a:rPr>
              <a:t>3. HCI is about doing things better</a:t>
            </a:r>
            <a:br>
              <a:rPr sz="2400"/>
            </a:br>
            <a:br>
              <a:rPr sz="2400"/>
            </a:br>
            <a:r>
              <a:rPr b="0" lang="en-IN" sz="2400" spc="-1" strike="noStrike">
                <a:solidFill>
                  <a:srgbClr val="000000"/>
                </a:solidFill>
                <a:latin typeface="Calibri"/>
                <a:ea typeface="Calibri"/>
              </a:rPr>
              <a:t>4. It helps to broaden and develop cognitive science itself.</a:t>
            </a:r>
            <a:br>
              <a:rPr sz="2400"/>
            </a:br>
            <a:br>
              <a:rPr sz="2400"/>
            </a:br>
            <a:r>
              <a:rPr b="0" lang="en-IN" sz="2400" spc="-1" strike="noStrike">
                <a:solidFill>
                  <a:srgbClr val="000000"/>
                </a:solidFill>
                <a:latin typeface="Calibri"/>
                <a:ea typeface="Calibri"/>
              </a:rPr>
              <a:t>5. It tackles some of the biggest threat to our future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389160" y="725760"/>
            <a:ext cx="8308800" cy="4366440"/>
          </a:xfrm>
          <a:prstGeom prst="rect">
            <a:avLst/>
          </a:prstGeom>
          <a:noFill/>
          <a:ln w="0">
            <a:noFill/>
          </a:ln>
        </p:spPr>
        <p:txBody>
          <a:bodyPr anchor="ctr">
            <a:noAutofit/>
          </a:bodyPr>
          <a:p>
            <a:pPr>
              <a:lnSpc>
                <a:spcPct val="100000"/>
              </a:lnSpc>
              <a:buNone/>
            </a:pPr>
            <a:r>
              <a:rPr b="1" lang="en-IN" sz="3200" spc="-1" strike="noStrike">
                <a:solidFill>
                  <a:srgbClr val="000000"/>
                </a:solidFill>
                <a:latin typeface="Calibri"/>
              </a:rPr>
              <a:t>Expected Contributions </a:t>
            </a:r>
            <a:br>
              <a:rPr sz="3200"/>
            </a:br>
            <a:br>
              <a:rPr sz="1800"/>
            </a:br>
            <a:r>
              <a:rPr b="0" lang="en-IN" sz="1800" spc="-1" strike="noStrike">
                <a:solidFill>
                  <a:srgbClr val="000000"/>
                </a:solidFill>
                <a:latin typeface="Calibri"/>
                <a:ea typeface="Calibri"/>
              </a:rPr>
              <a:t>HCI:              By All</a:t>
            </a:r>
            <a:br>
              <a:rPr sz="1800"/>
            </a:br>
            <a:r>
              <a:rPr b="0" lang="en-IN" sz="1800" spc="-1" strike="noStrike">
                <a:solidFill>
                  <a:srgbClr val="000000"/>
                </a:solidFill>
                <a:latin typeface="Calibri"/>
                <a:ea typeface="Calibri"/>
              </a:rPr>
              <a:t>Frontend:   19BPS1066 M.Hanuman Sai , 19BPS1078 Gopu Vijay</a:t>
            </a:r>
            <a:br>
              <a:rPr sz="4400"/>
            </a:br>
            <a:r>
              <a:rPr b="0" lang="en-IN" sz="1800" spc="-1" strike="noStrike">
                <a:solidFill>
                  <a:srgbClr val="000000"/>
                </a:solidFill>
                <a:latin typeface="Calibri"/>
                <a:ea typeface="Calibri"/>
              </a:rPr>
              <a:t>Backend:     20BCE1025 Abhishek N N</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6b060c6-2f63-44ce-ac6d-762dd9a5d615" xsi:nil="true"/>
    <lcf76f155ced4ddcb4097134ff3c332f xmlns="90492725-765d-41cc-9a60-72654dfb525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5FBE3911D57744ABD5543BF8CC7ABD" ma:contentTypeVersion="10" ma:contentTypeDescription="Create a new document." ma:contentTypeScope="" ma:versionID="c88c8c4ed308e031d9f10adafc0d0eb0">
  <xsd:schema xmlns:xsd="http://www.w3.org/2001/XMLSchema" xmlns:xs="http://www.w3.org/2001/XMLSchema" xmlns:p="http://schemas.microsoft.com/office/2006/metadata/properties" xmlns:ns2="90492725-765d-41cc-9a60-72654dfb5257" xmlns:ns3="d6b060c6-2f63-44ce-ac6d-762dd9a5d615" targetNamespace="http://schemas.microsoft.com/office/2006/metadata/properties" ma:root="true" ma:fieldsID="73f197251f1995cc2f61fc4a4cdfa56a" ns2:_="" ns3:_="">
    <xsd:import namespace="90492725-765d-41cc-9a60-72654dfb5257"/>
    <xsd:import namespace="d6b060c6-2f63-44ce-ac6d-762dd9a5d61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492725-765d-41cc-9a60-72654dfb52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b060c6-2f63-44ce-ac6d-762dd9a5d61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baf66615-572f-4de1-bed0-726959c9844b}" ma:internalName="TaxCatchAll" ma:showField="CatchAllData" ma:web="d6b060c6-2f63-44ce-ac6d-762dd9a5d61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948C4A-FB0A-4B10-BB93-9B084C1D00EB}">
  <ds:schemaRefs>
    <ds:schemaRef ds:uri="90492725-765d-41cc-9a60-72654dfb5257"/>
    <ds:schemaRef ds:uri="d6b060c6-2f63-44ce-ac6d-762dd9a5d61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0F61A3A-6AB0-4135-AC95-E46E8A48F49E}">
  <ds:schemaRefs>
    <ds:schemaRef ds:uri="http://schemas.microsoft.com/sharepoint/v3/contenttype/forms"/>
  </ds:schemaRefs>
</ds:datastoreItem>
</file>

<file path=customXml/itemProps3.xml><?xml version="1.0" encoding="utf-8"?>
<ds:datastoreItem xmlns:ds="http://schemas.openxmlformats.org/officeDocument/2006/customXml" ds:itemID="{3F03FF2A-85AB-4C0B-9B5B-5D447F31F78E}">
  <ds:schemaRefs>
    <ds:schemaRef ds:uri="90492725-765d-41cc-9a60-72654dfb5257"/>
    <ds:schemaRef ds:uri="d6b060c6-2f63-44ce-ac6d-762dd9a5d61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2022-08-02T02:31:52Z</dcterms:created>
  <dc:creator>Admin</dc:creator>
  <dc:description/>
  <dc:language>en-IN</dc:language>
  <cp:lastModifiedBy/>
  <dcterms:modified xsi:type="dcterms:W3CDTF">2022-09-13T00:30:34Z</dcterms:modified>
  <cp:revision>2</cp:revision>
  <dc:subject/>
  <dc:title>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0x0101001A5FBE3911D57744ABD5543BF8CC7ABD</vt:lpwstr>
  </property>
  <property fmtid="{D5CDD505-2E9C-101B-9397-08002B2CF9AE}" pid="3" name="PresentationFormat">
    <vt:lpwstr>On-screen Show (4:3)</vt:lpwstr>
  </property>
  <property fmtid="{D5CDD505-2E9C-101B-9397-08002B2CF9AE}" pid="4" name="Slides">
    <vt:i4>7</vt:i4>
  </property>
</Properties>
</file>