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74BC3EA-92E7-4B66-9CC1-0AE9C1F2AE3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1</a:t>
            </a:r>
            <a:r>
              <a:rPr b="1" lang="en-US" sz="2000" spc="-1" strike="noStrike" baseline="30000">
                <a:latin typeface="Arial"/>
              </a:rPr>
              <a:t>st</a:t>
            </a:r>
            <a:r>
              <a:rPr b="1" lang="en-US" sz="2000" spc="-1" strike="noStrike">
                <a:latin typeface="Arial"/>
              </a:rPr>
              <a:t> slide (Mandatory)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367280-919D-464A-9F46-A770F1375AA6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Title + Text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66AAD0-6AFB-4705-989C-8400B72C6A47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Title + Text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D7F83F-D1CC-4ACE-A49A-C522B3CC5C4D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Title + Text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289455-46E9-46E9-BB73-7DFEAF2A7262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Output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1275AC-3881-4917-B3AD-6D1AB004001B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Question + Large Options (2Lines)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589FF3-A1B7-4F0D-B9E3-9D7ED98739E7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Thank you slide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526C68-D583-447F-807E-342851D8A81E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Nunito Sans"/>
              </a:rPr>
              <a:t>Cover Page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Nunito Sans"/>
              </a:rPr>
              <a:t>Font: Nunito Sans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Nunito Sans"/>
              </a:rPr>
              <a:t>Primary colors: Black, White and Red (#F05136)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Nunito Sans"/>
              </a:rPr>
              <a:t>General Instruction: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Nunito Sans"/>
              </a:rPr>
              <a:t>Copy paste the required slide into your PPT. Format it there.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Nunito Sans"/>
              </a:rPr>
              <a:t>Write less, talk/present more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Nunito Sans"/>
              </a:rPr>
              <a:t>Use the font </a:t>
            </a:r>
            <a:r>
              <a:rPr b="1" lang="en-US" sz="2000" spc="-1" strike="noStrike">
                <a:latin typeface="Nunito Sans"/>
              </a:rPr>
              <a:t>Nunito Sans Regular</a:t>
            </a:r>
            <a:r>
              <a:rPr b="0" lang="en-US" sz="2000" spc="-1" strike="noStrike">
                <a:latin typeface="Nunito Sans"/>
              </a:rPr>
              <a:t>. You can download it from google fonts (</a:t>
            </a:r>
            <a:r>
              <a:rPr b="0" i="1" lang="en-US" sz="2000" spc="-1" strike="noStrike" u="sng">
                <a:solidFill>
                  <a:srgbClr val="0070c0"/>
                </a:solidFill>
                <a:uFillTx/>
                <a:latin typeface="Nunito Sans"/>
              </a:rPr>
              <a:t>https://fonts.google.com/specimen/Nunito+Sans</a:t>
            </a:r>
            <a:r>
              <a:rPr b="0" lang="en-US" sz="2000" spc="-1" strike="noStrike">
                <a:latin typeface="Nunito Sans"/>
              </a:rPr>
              <a:t>).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Nunito Sans"/>
              </a:rPr>
              <a:t>Don’t change the size and/or positions of headings, texts, unless absolutely necessary.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Nunito Sans"/>
              </a:rPr>
              <a:t>The size of the image must be adjusted according to the text (try to make it look visually attractive)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Nunito Sans"/>
              </a:rPr>
              <a:t>1 image per slide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987356-1F67-4F88-B1DF-091E21DC8AAE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Title + Text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9CD0F7-6ACA-4773-86ED-A3EC1ECA915D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Title + Text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1203A9-C68D-44DD-915D-537761F0D666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Title + Image + Text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433A2D-9270-4D2E-AADF-08F87820CA12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Title + Text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E19592-2D93-49EE-8C37-51F4F5C5CAF0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</a:rPr>
              <a:t>Title + Text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C973E3-B69E-4C52-BCEC-5F8574CCB098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DCA965-C543-4EEB-B86F-8D1F92E798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609DFC-9D31-4904-8482-54D93DFEBC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1A21CB-B97F-4824-B37A-CB1A4D1584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442405-7A33-42D1-87C8-A50B6499EC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8C7043-BDDE-497D-B6B0-1F3066634B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32CF5A-D482-49C1-8B93-4B75EB192D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96F600-4843-4D3A-9A34-BC2DC7EB67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4588CE-FF3C-4CE0-97A5-620F09BC94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041FB2-C1A2-4BF6-A1D7-A547171BCE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3992CE-0B2A-498A-9986-98D801854F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BF3DB2-CE43-4EE4-A59C-AD89B0DC34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7D9EB6-8300-4D60-A9E4-2E877ADE9A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2608F1-C37B-4BB8-9531-F431FE7CBD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F30C76-AAB0-402C-A006-6B91D2FE7D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B6D66A-71B7-4AB2-986F-7F948E343D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A96F92-2E9B-4680-934E-BB07C77CE0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F525FD-C75E-4B71-9236-42F1855965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F9C749-838B-4010-B080-C1CD408D77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66D7CE-4660-4E90-8D6C-81997086BC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3FFA29-CA94-4397-B97D-9F80F16353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5D61F7-8FFE-49E4-9EC5-45B197963C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5945D8-B860-432A-84CE-46C55DF383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2E8699-8F9C-4E02-AB28-ADF0E58048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84153A-C186-4C88-8537-EAABD4C0CB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0E470D-8710-4009-A8A2-0F258F73DB8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CFAE73-0FF4-4EB3-8C5F-542576A6CB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4312800" y="2952720"/>
            <a:ext cx="3565800" cy="95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6"/>
          <p:cNvSpPr/>
          <p:nvPr/>
        </p:nvSpPr>
        <p:spPr>
          <a:xfrm>
            <a:off x="526320" y="769320"/>
            <a:ext cx="1113588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Nunito Sans"/>
              </a:rPr>
              <a:t>Command Line Arguments</a:t>
            </a:r>
            <a:endParaRPr b="0" lang="en-IN" sz="4500" spc="-1" strike="noStrike">
              <a:latin typeface="Arial"/>
            </a:endParaRPr>
          </a:p>
        </p:txBody>
      </p:sp>
      <p:sp>
        <p:nvSpPr>
          <p:cNvPr id="122" name="Rectangle 9"/>
          <p:cNvSpPr/>
          <p:nvPr/>
        </p:nvSpPr>
        <p:spPr>
          <a:xfrm>
            <a:off x="598680" y="711360"/>
            <a:ext cx="794520" cy="5724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10"/>
          <p:cNvSpPr/>
          <p:nvPr/>
        </p:nvSpPr>
        <p:spPr>
          <a:xfrm>
            <a:off x="558000" y="1611720"/>
            <a:ext cx="11104200" cy="42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Used to specify configuration information while launching your application.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No restriction on the number of java command line arguments. You can specify any number of arguments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Information is passed as Strings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They are captured into the String args of your main method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</p:txBody>
      </p:sp>
      <p:pic>
        <p:nvPicPr>
          <p:cNvPr id="124" name="Picture 5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92960" cy="4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6"/>
          <p:cNvSpPr/>
          <p:nvPr/>
        </p:nvSpPr>
        <p:spPr>
          <a:xfrm>
            <a:off x="526320" y="769320"/>
            <a:ext cx="11135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Nunito Sans"/>
              </a:rPr>
              <a:t>Command Line Arguments - Tutorial</a:t>
            </a:r>
            <a:endParaRPr b="0" lang="en-IN" sz="4500" spc="-1" strike="noStrike">
              <a:latin typeface="Arial"/>
            </a:endParaRPr>
          </a:p>
        </p:txBody>
      </p:sp>
      <p:sp>
        <p:nvSpPr>
          <p:cNvPr id="126" name="Rectangle 9"/>
          <p:cNvSpPr/>
          <p:nvPr/>
        </p:nvSpPr>
        <p:spPr>
          <a:xfrm>
            <a:off x="598680" y="711360"/>
            <a:ext cx="794520" cy="5724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Box 10"/>
          <p:cNvSpPr/>
          <p:nvPr/>
        </p:nvSpPr>
        <p:spPr>
          <a:xfrm>
            <a:off x="558000" y="1611720"/>
            <a:ext cx="11104200" cy="12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Step 1 – Load the program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</p:txBody>
      </p:sp>
      <p:pic>
        <p:nvPicPr>
          <p:cNvPr id="128" name="Picture 5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92960" cy="43020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1" descr=""/>
          <p:cNvPicPr/>
          <p:nvPr/>
        </p:nvPicPr>
        <p:blipFill>
          <a:blip r:embed="rId2"/>
          <a:stretch/>
        </p:blipFill>
        <p:spPr>
          <a:xfrm>
            <a:off x="1676520" y="2743200"/>
            <a:ext cx="8249400" cy="31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526320" y="769320"/>
            <a:ext cx="11135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Nunito Sans"/>
              </a:rPr>
              <a:t>Command Line Arguments - Tutorial</a:t>
            </a:r>
            <a:endParaRPr b="0" lang="en-IN" sz="4500" spc="-1" strike="noStrike">
              <a:latin typeface="Arial"/>
            </a:endParaRPr>
          </a:p>
        </p:txBody>
      </p:sp>
      <p:sp>
        <p:nvSpPr>
          <p:cNvPr id="131" name="Rectangle 9"/>
          <p:cNvSpPr/>
          <p:nvPr/>
        </p:nvSpPr>
        <p:spPr>
          <a:xfrm>
            <a:off x="598680" y="711360"/>
            <a:ext cx="794520" cy="5724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Box 10"/>
          <p:cNvSpPr/>
          <p:nvPr/>
        </p:nvSpPr>
        <p:spPr>
          <a:xfrm>
            <a:off x="558000" y="1611720"/>
            <a:ext cx="11104200" cy="23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Step 2 – Compile the code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Step 3 – Run the program 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java Sample Focus Academy 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</p:txBody>
      </p:sp>
      <p:pic>
        <p:nvPicPr>
          <p:cNvPr id="133" name="Picture 5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92960" cy="4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"/>
          <p:cNvSpPr/>
          <p:nvPr/>
        </p:nvSpPr>
        <p:spPr>
          <a:xfrm>
            <a:off x="11520" y="36000"/>
            <a:ext cx="1217988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48640" rIns="90000" tIns="100440" bIns="9144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class Sample{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public static void main(String b[]){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System.out.println("Argument one = "+b[0]);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System.out.println("Argument two = "+b[1]);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}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5" name="Rectangle 4"/>
          <p:cNvSpPr/>
          <p:nvPr/>
        </p:nvSpPr>
        <p:spPr>
          <a:xfrm>
            <a:off x="0" y="0"/>
            <a:ext cx="533160" cy="7596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Rectangle 3"/>
          <p:cNvSpPr/>
          <p:nvPr/>
        </p:nvSpPr>
        <p:spPr>
          <a:xfrm>
            <a:off x="0" y="76320"/>
            <a:ext cx="533160" cy="678132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9144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3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5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6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7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9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13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15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16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17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19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37" name="Picture 21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8900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"/>
          <p:cNvSpPr/>
          <p:nvPr/>
        </p:nvSpPr>
        <p:spPr>
          <a:xfrm>
            <a:off x="-360" y="0"/>
            <a:ext cx="12191760" cy="685908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640080" rIns="640080" tIns="914400" bIns="182880" anchor="t">
            <a:noAutofit/>
          </a:bodyPr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&gt;javac Sample.java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&gt;java Sample Focus Academy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&gt;Argument one = Focus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&gt;Argument two = Academy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39" name="Rectangle 4"/>
          <p:cNvSpPr/>
          <p:nvPr/>
        </p:nvSpPr>
        <p:spPr>
          <a:xfrm>
            <a:off x="-360" y="-36720"/>
            <a:ext cx="12191760" cy="569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500" spc="-1" strike="noStrike">
                <a:solidFill>
                  <a:srgbClr val="ffffff"/>
                </a:solidFill>
                <a:latin typeface="Courier New"/>
              </a:rPr>
              <a:t>   </a:t>
            </a:r>
            <a:r>
              <a:rPr b="1" lang="en-US" sz="2500" spc="-1" strike="noStrike">
                <a:solidFill>
                  <a:srgbClr val="ffffff"/>
                </a:solidFill>
                <a:latin typeface="Courier New"/>
              </a:rPr>
              <a:t>OUTPUT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140" name="Picture 8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8900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8"/>
          <p:cNvSpPr/>
          <p:nvPr/>
        </p:nvSpPr>
        <p:spPr>
          <a:xfrm>
            <a:off x="642600" y="1157040"/>
            <a:ext cx="1101960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Which of these packages contain classes and interfaces used for input &amp; output operations of a program?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42" name="Rectangle 22"/>
          <p:cNvSpPr/>
          <p:nvPr/>
        </p:nvSpPr>
        <p:spPr>
          <a:xfrm>
            <a:off x="1167120" y="2362320"/>
            <a:ext cx="1049508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java.util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43" name="Rectangle 18"/>
          <p:cNvSpPr/>
          <p:nvPr/>
        </p:nvSpPr>
        <p:spPr>
          <a:xfrm>
            <a:off x="0" y="0"/>
            <a:ext cx="12191760" cy="88308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19"/>
          <p:cNvSpPr/>
          <p:nvPr/>
        </p:nvSpPr>
        <p:spPr>
          <a:xfrm>
            <a:off x="3890160" y="228600"/>
            <a:ext cx="7772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Nunito Sans"/>
              </a:rPr>
              <a:t>Question 1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45" name="Picture 20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89000" cy="429480"/>
          </a:xfrm>
          <a:prstGeom prst="rect">
            <a:avLst/>
          </a:prstGeom>
          <a:ln w="0">
            <a:noFill/>
          </a:ln>
        </p:spPr>
      </p:pic>
      <p:sp>
        <p:nvSpPr>
          <p:cNvPr id="146" name="TextBox 1"/>
          <p:cNvSpPr/>
          <p:nvPr/>
        </p:nvSpPr>
        <p:spPr>
          <a:xfrm>
            <a:off x="642600" y="2362320"/>
            <a:ext cx="5331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500" spc="-1" strike="noStrike">
                <a:solidFill>
                  <a:srgbClr val="000000"/>
                </a:solidFill>
                <a:latin typeface="Nunito Sans"/>
              </a:rPr>
              <a:t>A)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47" name="Rectangle 27"/>
          <p:cNvSpPr/>
          <p:nvPr/>
        </p:nvSpPr>
        <p:spPr>
          <a:xfrm>
            <a:off x="1175760" y="3294000"/>
            <a:ext cx="1049508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java.lang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48" name="TextBox 28"/>
          <p:cNvSpPr/>
          <p:nvPr/>
        </p:nvSpPr>
        <p:spPr>
          <a:xfrm>
            <a:off x="651240" y="3294000"/>
            <a:ext cx="5331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500" spc="-1" strike="noStrike">
                <a:solidFill>
                  <a:srgbClr val="000000"/>
                </a:solidFill>
                <a:latin typeface="Nunito Sans"/>
              </a:rPr>
              <a:t>B)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49" name="Rectangle 29"/>
          <p:cNvSpPr/>
          <p:nvPr/>
        </p:nvSpPr>
        <p:spPr>
          <a:xfrm>
            <a:off x="1167120" y="4226040"/>
            <a:ext cx="1049508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java.io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50" name="TextBox 30"/>
          <p:cNvSpPr/>
          <p:nvPr/>
        </p:nvSpPr>
        <p:spPr>
          <a:xfrm>
            <a:off x="642600" y="4226040"/>
            <a:ext cx="5331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500" spc="-1" strike="noStrike">
                <a:solidFill>
                  <a:srgbClr val="000000"/>
                </a:solidFill>
                <a:latin typeface="Nunito Sans"/>
              </a:rPr>
              <a:t>C)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51" name="Rectangle 31"/>
          <p:cNvSpPr/>
          <p:nvPr/>
        </p:nvSpPr>
        <p:spPr>
          <a:xfrm>
            <a:off x="1167120" y="5158080"/>
            <a:ext cx="1049508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None of these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52" name="TextBox 32"/>
          <p:cNvSpPr/>
          <p:nvPr/>
        </p:nvSpPr>
        <p:spPr>
          <a:xfrm>
            <a:off x="642600" y="5158080"/>
            <a:ext cx="54180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500" spc="-1" strike="noStrike">
                <a:solidFill>
                  <a:srgbClr val="000000"/>
                </a:solidFill>
                <a:latin typeface="Nunito Sans"/>
              </a:rPr>
              <a:t>D)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cture 23"/>
          <p:cNvSpPr/>
          <p:nvPr/>
        </p:nvSpPr>
        <p:spPr>
          <a:xfrm rot="355200">
            <a:off x="-214200" y="3101040"/>
            <a:ext cx="4219560" cy="3942360"/>
          </a:xfrm>
          <a:custGeom>
            <a:avLst/>
            <a:gdLst/>
            <a:ahLst/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Rectangle 5"/>
          <p:cNvSpPr/>
          <p:nvPr/>
        </p:nvSpPr>
        <p:spPr>
          <a:xfrm>
            <a:off x="0" y="2438280"/>
            <a:ext cx="1219176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f05136"/>
                </a:solidFill>
                <a:latin typeface="Nunito Sans"/>
              </a:rPr>
              <a:t>THANK YOU</a:t>
            </a:r>
            <a:endParaRPr b="0" lang="en-IN" sz="8000" spc="-1" strike="noStrike"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2"/>
          <a:stretch/>
        </p:blipFill>
        <p:spPr>
          <a:xfrm>
            <a:off x="9674280" y="6099120"/>
            <a:ext cx="1992960" cy="4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12"/>
          <p:cNvSpPr/>
          <p:nvPr/>
        </p:nvSpPr>
        <p:spPr>
          <a:xfrm>
            <a:off x="1015560" y="1740960"/>
            <a:ext cx="10160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Nunito Sans SemiBold"/>
              </a:rPr>
              <a:t>Basic I/O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90" name="TextBox 13"/>
          <p:cNvSpPr/>
          <p:nvPr/>
        </p:nvSpPr>
        <p:spPr>
          <a:xfrm>
            <a:off x="1110240" y="2756520"/>
            <a:ext cx="10160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Nunito Sans"/>
              </a:rPr>
              <a:t>Scanner class, BufferedReader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1" name="Rectangle 7"/>
          <p:cNvSpPr/>
          <p:nvPr/>
        </p:nvSpPr>
        <p:spPr>
          <a:xfrm>
            <a:off x="1110240" y="1640160"/>
            <a:ext cx="794520" cy="5724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Picture 6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8900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6"/>
          <p:cNvSpPr/>
          <p:nvPr/>
        </p:nvSpPr>
        <p:spPr>
          <a:xfrm>
            <a:off x="526320" y="769320"/>
            <a:ext cx="1113588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Nunito Sans"/>
              </a:rPr>
              <a:t>Scanner class</a:t>
            </a:r>
            <a:endParaRPr b="0" lang="en-IN" sz="4500" spc="-1" strike="noStrike">
              <a:latin typeface="Arial"/>
            </a:endParaRPr>
          </a:p>
        </p:txBody>
      </p:sp>
      <p:sp>
        <p:nvSpPr>
          <p:cNvPr id="94" name="Rectangle 9"/>
          <p:cNvSpPr/>
          <p:nvPr/>
        </p:nvSpPr>
        <p:spPr>
          <a:xfrm>
            <a:off x="598680" y="711360"/>
            <a:ext cx="794520" cy="5724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10"/>
          <p:cNvSpPr/>
          <p:nvPr/>
        </p:nvSpPr>
        <p:spPr>
          <a:xfrm>
            <a:off x="558000" y="1611720"/>
            <a:ext cx="11104200" cy="50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Easiest way to read input in a Java program but not so efficient.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Used for obtaining the input of the primitive types like int, double, etc. and strings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To read numerical values of a certain data type XYZ, the function to use is nextXYZ(). 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To read strings, we use nextLine().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To read a single character, we use next().charAt(0). next() function returns the next token/word in the input as a string and charAt(0) function returns the first character in that string.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96" name="Picture 5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92960" cy="4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6"/>
          <p:cNvSpPr/>
          <p:nvPr/>
        </p:nvSpPr>
        <p:spPr>
          <a:xfrm>
            <a:off x="526320" y="769320"/>
            <a:ext cx="1113588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Nunito Sans"/>
              </a:rPr>
              <a:t>Scanner class  - object creation</a:t>
            </a:r>
            <a:endParaRPr b="0" lang="en-IN" sz="4500" spc="-1" strike="noStrike">
              <a:latin typeface="Arial"/>
            </a:endParaRPr>
          </a:p>
        </p:txBody>
      </p:sp>
      <p:sp>
        <p:nvSpPr>
          <p:cNvPr id="98" name="Rectangle 9"/>
          <p:cNvSpPr/>
          <p:nvPr/>
        </p:nvSpPr>
        <p:spPr>
          <a:xfrm>
            <a:off x="598680" y="711360"/>
            <a:ext cx="794520" cy="5724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10"/>
          <p:cNvSpPr/>
          <p:nvPr/>
        </p:nvSpPr>
        <p:spPr>
          <a:xfrm>
            <a:off x="558000" y="1611720"/>
            <a:ext cx="1110420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&lt;class name&gt;  &lt;object name&gt; =  new &lt;constructor(System.in)&gt; ;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100" name="Picture 5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92960" cy="430200"/>
          </a:xfrm>
          <a:prstGeom prst="rect">
            <a:avLst/>
          </a:prstGeom>
          <a:ln w="0">
            <a:noFill/>
          </a:ln>
        </p:spPr>
      </p:pic>
      <p:sp>
        <p:nvSpPr>
          <p:cNvPr id="101" name="Rectangle 7"/>
          <p:cNvSpPr/>
          <p:nvPr/>
        </p:nvSpPr>
        <p:spPr>
          <a:xfrm>
            <a:off x="598680" y="2666880"/>
            <a:ext cx="11063520" cy="2742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9144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Scanner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sc = </a:t>
            </a: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new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92d050"/>
                </a:solidFill>
                <a:latin typeface="Courier New"/>
              </a:rPr>
              <a:t>Scanner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ffc000"/>
                </a:solidFill>
                <a:latin typeface="Courier New"/>
              </a:rPr>
              <a:t>System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.in);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Scanner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– Scanner is a class that you create for getting input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sc – Object what we create for scanner class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new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– dynamically allocate memory for the object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92d050"/>
                </a:solidFill>
                <a:latin typeface="Courier New"/>
              </a:rPr>
              <a:t>Scanner()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– Constructor to initialize object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c000"/>
                </a:solidFill>
                <a:latin typeface="Courier New"/>
              </a:rPr>
              <a:t>System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.in – System is the class and in is the object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 1"/>
          <p:cNvGraphicFramePr/>
          <p:nvPr/>
        </p:nvGraphicFramePr>
        <p:xfrm>
          <a:off x="632160" y="1676520"/>
          <a:ext cx="10873800" cy="4114440"/>
        </p:xfrm>
        <a:graphic>
          <a:graphicData uri="http://schemas.openxmlformats.org/drawingml/2006/table">
            <a:tbl>
              <a:tblPr/>
              <a:tblGrid>
                <a:gridCol w="3863520"/>
                <a:gridCol w="7010280"/>
              </a:tblGrid>
              <a:tr h="457200">
                <a:tc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79646"/>
                    </a:solidFill>
                  </a:tcPr>
                </a:tc>
              </a:tr>
              <a:tr h="457200">
                <a:tc>
                  <a:txBody>
                    <a:bodyPr lIns="15228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nextBoolean()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15228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596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Reads a boolean value from the user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7596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 lIns="15228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nextByte()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15228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96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Reads a byte value from the user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7596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lIns="15228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nextDouble()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15228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596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Reads a double value from the user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7596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 lIns="15228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nextFloat()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15228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96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Reads a float value from the user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7596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lIns="15228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nextInt()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15228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596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Reads a int value from the user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7596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 lIns="15228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nextLine()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15228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96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Reads a String value from the user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7596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lIns="15228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nextLong()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15228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596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Reads a long value from the user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7596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 lIns="15228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nextShort()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15228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960" rIns="75960" tIns="75960" b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Nunito Sans"/>
                        </a:rPr>
                        <a:t>Reads a short value from the user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anchor="t" marL="75960" marR="75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TextBox 6"/>
          <p:cNvSpPr/>
          <p:nvPr/>
        </p:nvSpPr>
        <p:spPr>
          <a:xfrm>
            <a:off x="526320" y="769320"/>
            <a:ext cx="1128528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Nunito Sans"/>
              </a:rPr>
              <a:t>Scanner class methods</a:t>
            </a:r>
            <a:endParaRPr b="0" lang="en-IN" sz="4500" spc="-1" strike="noStrike">
              <a:latin typeface="Arial"/>
            </a:endParaRPr>
          </a:p>
        </p:txBody>
      </p:sp>
      <p:sp>
        <p:nvSpPr>
          <p:cNvPr id="104" name="Rectangle 17"/>
          <p:cNvSpPr/>
          <p:nvPr/>
        </p:nvSpPr>
        <p:spPr>
          <a:xfrm>
            <a:off x="598680" y="711360"/>
            <a:ext cx="794520" cy="5724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8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92960" cy="4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6"/>
          <p:cNvSpPr/>
          <p:nvPr/>
        </p:nvSpPr>
        <p:spPr>
          <a:xfrm>
            <a:off x="526320" y="769320"/>
            <a:ext cx="11135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Nunito Sans"/>
              </a:rPr>
              <a:t>Write a program for getting all inputs and display.</a:t>
            </a:r>
            <a:endParaRPr b="0" lang="en-IN" sz="4500" spc="-1" strike="noStrike">
              <a:latin typeface="Arial"/>
            </a:endParaRPr>
          </a:p>
        </p:txBody>
      </p:sp>
      <p:sp>
        <p:nvSpPr>
          <p:cNvPr id="107" name="Rectangle 9"/>
          <p:cNvSpPr/>
          <p:nvPr/>
        </p:nvSpPr>
        <p:spPr>
          <a:xfrm>
            <a:off x="598680" y="711360"/>
            <a:ext cx="794520" cy="5724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Picture 5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92960" cy="4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"/>
          <p:cNvSpPr/>
          <p:nvPr/>
        </p:nvSpPr>
        <p:spPr>
          <a:xfrm>
            <a:off x="11520" y="0"/>
            <a:ext cx="1217988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48640" rIns="90000" tIns="100440" bIns="9144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import java.util.Scanner;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public class ScannerDemo1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{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public static void main(String[] args)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{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// Declare the object and initialize with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// predefined standard input object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Scanner sc = new Scanner(System.in);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// String input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String name = sc.nextLine();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char gender = sc.next().charAt(0);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// Numerical data input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// byte, short and float can be read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// using similar-named functions.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int age = sc.nextInt();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long mobileNo = sc.nextLong();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double cgpa = sc.nextDouble();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// Print the values to check if the input was correctly obtained.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System.out.println("Name: "+name);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0" name="Rectangle 4"/>
          <p:cNvSpPr/>
          <p:nvPr/>
        </p:nvSpPr>
        <p:spPr>
          <a:xfrm>
            <a:off x="0" y="0"/>
            <a:ext cx="533160" cy="7596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 3"/>
          <p:cNvSpPr/>
          <p:nvPr/>
        </p:nvSpPr>
        <p:spPr>
          <a:xfrm>
            <a:off x="0" y="76320"/>
            <a:ext cx="533160" cy="678132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9144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3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5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6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7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9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13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15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16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17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19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12" name="Picture 21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8900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"/>
          <p:cNvSpPr/>
          <p:nvPr/>
        </p:nvSpPr>
        <p:spPr>
          <a:xfrm>
            <a:off x="11520" y="0"/>
            <a:ext cx="1217988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48640" rIns="90000" tIns="100440" bIns="9144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System.out.println("Gender: "+gender);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System.out.println("Age: "+age);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System.out.println("Mobile Number: "+mobileNo);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System.out.println("CGPA: "+cgpa);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}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</a:rPr>
              <a:t>} </a:t>
            </a:r>
            <a:r>
              <a:rPr b="1" lang="en-US" sz="2500" spc="-1" strike="noStrike">
                <a:solidFill>
                  <a:srgbClr val="ffffff"/>
                </a:solidFill>
                <a:latin typeface="Courier New"/>
              </a:rPr>
              <a:t> 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14" name="Rectangle 4"/>
          <p:cNvSpPr/>
          <p:nvPr/>
        </p:nvSpPr>
        <p:spPr>
          <a:xfrm>
            <a:off x="0" y="0"/>
            <a:ext cx="533160" cy="7596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3"/>
          <p:cNvSpPr/>
          <p:nvPr/>
        </p:nvSpPr>
        <p:spPr>
          <a:xfrm>
            <a:off x="0" y="76320"/>
            <a:ext cx="533160" cy="678132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9144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3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5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6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7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9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13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15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16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17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19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00"/>
                </a:solidFill>
                <a:latin typeface="Courier New"/>
              </a:rPr>
              <a:t>22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16" name="Picture 21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8900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6"/>
          <p:cNvSpPr/>
          <p:nvPr/>
        </p:nvSpPr>
        <p:spPr>
          <a:xfrm>
            <a:off x="526320" y="769320"/>
            <a:ext cx="1113588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Nunito Sans"/>
              </a:rPr>
              <a:t>Command Line Arguments</a:t>
            </a:r>
            <a:endParaRPr b="0" lang="en-IN" sz="4500" spc="-1" strike="noStrike">
              <a:latin typeface="Arial"/>
            </a:endParaRPr>
          </a:p>
        </p:txBody>
      </p:sp>
      <p:sp>
        <p:nvSpPr>
          <p:cNvPr id="118" name="Rectangle 9"/>
          <p:cNvSpPr/>
          <p:nvPr/>
        </p:nvSpPr>
        <p:spPr>
          <a:xfrm>
            <a:off x="598680" y="711360"/>
            <a:ext cx="794520" cy="5724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10"/>
          <p:cNvSpPr/>
          <p:nvPr/>
        </p:nvSpPr>
        <p:spPr>
          <a:xfrm>
            <a:off x="558000" y="1611720"/>
            <a:ext cx="11104200" cy="31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The java command-line argument is an argument i.e. passed at the time of running the java program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Nunito Sans"/>
              </a:rPr>
              <a:t>The arguments passed from the console can be received in the java program and it can be used as an input.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500" spc="-1" strike="noStrike">
              <a:latin typeface="Arial"/>
            </a:endParaRPr>
          </a:p>
        </p:txBody>
      </p:sp>
      <p:pic>
        <p:nvPicPr>
          <p:cNvPr id="120" name="Picture 5" descr=""/>
          <p:cNvPicPr/>
          <p:nvPr/>
        </p:nvPicPr>
        <p:blipFill>
          <a:blip r:embed="rId1"/>
          <a:stretch/>
        </p:blipFill>
        <p:spPr>
          <a:xfrm>
            <a:off x="9674280" y="6099120"/>
            <a:ext cx="1992960" cy="4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Application>LibreOffice/7.3.5.2$Linux_X86_64 LibreOffice_project/30$Build-2</Application>
  <AppVersion>15.0000</AppVersion>
  <Words>764</Words>
  <Paragraphs>218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FACE-45</dc:creator>
  <dc:description/>
  <dc:language>en-IN</dc:language>
  <cp:lastModifiedBy/>
  <dcterms:modified xsi:type="dcterms:W3CDTF">2022-09-01T21:25:23Z</dcterms:modified>
  <cp:revision>212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Widescreen</vt:lpwstr>
  </property>
  <property fmtid="{D5CDD505-2E9C-101B-9397-08002B2CF9AE}" pid="4" name="Slides">
    <vt:i4>16</vt:i4>
  </property>
</Properties>
</file>