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Nunito Sans SemiBold"/>
      <p:regular r:id="rId23"/>
      <p:bold r:id="rId24"/>
      <p:italic r:id="rId25"/>
      <p:boldItalic r:id="rId26"/>
    </p:embeddedFont>
    <p:embeddedFont>
      <p:font typeface="Nunito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68">
          <p15:clr>
            <a:srgbClr val="A4A3A4"/>
          </p15:clr>
        </p15:guide>
        <p15:guide id="2" pos="6000">
          <p15:clr>
            <a:srgbClr val="A4A3A4"/>
          </p15:clr>
        </p15:guide>
      </p15:sldGuideLst>
    </p:ext>
    <p:ext uri="http://customooxmlschemas.google.com/">
      <go:slidesCustomData xmlns:go="http://customooxmlschemas.google.com/" r:id="rId31" roundtripDataSignature="AMtx7mhvRqcY5qPMGQ29iGgXJj44WUUi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68" orient="horz"/>
        <p:guide pos="600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SansSemiBold-bold.fntdata"/><Relationship Id="rId23" Type="http://schemas.openxmlformats.org/officeDocument/2006/relationships/font" Target="fonts/NunitoSans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SansSemiBold-boldItalic.fntdata"/><Relationship Id="rId25" Type="http://schemas.openxmlformats.org/officeDocument/2006/relationships/font" Target="fonts/NunitoSansSemiBold-italic.fntdata"/><Relationship Id="rId28" Type="http://schemas.openxmlformats.org/officeDocument/2006/relationships/font" Target="fonts/NunitoSans-bold.fntdata"/><Relationship Id="rId27" Type="http://schemas.openxmlformats.org/officeDocument/2006/relationships/font" Target="fonts/Nunito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Sans-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Nunito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avatpoint.com/internal-details-of-jvm"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avatpoint.com/internal-details-of-jv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set-temporary-permanent-paths-java/"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Plankalk%C3%BCl" TargetMode="External"/><Relationship Id="rId3" Type="http://schemas.openxmlformats.org/officeDocument/2006/relationships/hyperlink" Target="https://en.wikipedia.org/wiki/Konrad_Zuse" TargetMode="External"/><Relationship Id="rId4" Type="http://schemas.openxmlformats.org/officeDocument/2006/relationships/hyperlink" Target="https://en.wikipedia.org/wiki/History_of_programming_languages#cite_note-1" TargetMode="External"/><Relationship Id="rId10" Type="http://schemas.openxmlformats.org/officeDocument/2006/relationships/hyperlink" Target="https://en.wikipedia.org/wiki/IBM" TargetMode="External"/><Relationship Id="rId9" Type="http://schemas.openxmlformats.org/officeDocument/2006/relationships/hyperlink" Target="https://en.wikipedia.org/wiki/John_Backus" TargetMode="External"/><Relationship Id="rId5" Type="http://schemas.openxmlformats.org/officeDocument/2006/relationships/hyperlink" Target="https://en.wikipedia.org/wiki/Compiler" TargetMode="External"/><Relationship Id="rId6" Type="http://schemas.openxmlformats.org/officeDocument/2006/relationships/hyperlink" Target="https://en.wikipedia.org/wiki/Corrado_B%C3%B6hm" TargetMode="External"/><Relationship Id="rId7" Type="http://schemas.openxmlformats.org/officeDocument/2006/relationships/hyperlink" Target="http://e-collection.library.ethz.ch/eserv/eth:32719/eth-32719-02.pdf" TargetMode="External"/><Relationship Id="rId8" Type="http://schemas.openxmlformats.org/officeDocument/2006/relationships/hyperlink" Target="https://en.wikipedia.org/wiki/FORTRAN"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avatpoint.com/java-tutoria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avatpoint.com/java-tutoria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https://www.javatpoint.com/internal-details-of-jvm</a:t>
            </a:r>
            <a:endParaRPr b="1"/>
          </a:p>
        </p:txBody>
      </p:sp>
      <p:sp>
        <p:nvSpPr>
          <p:cNvPr id="171" name="Google Shape;17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https://www.javatpoint.com/internal-details-of-jvm</a:t>
            </a:r>
            <a:endParaRPr b="1"/>
          </a:p>
        </p:txBody>
      </p:sp>
      <p:sp>
        <p:nvSpPr>
          <p:cNvPr id="183" name="Google Shape;18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https://www.geeksforgeeks.org/set-temporary-permanent-paths-java/</a:t>
            </a:r>
            <a:endParaRPr b="1"/>
          </a:p>
        </p:txBody>
      </p:sp>
      <p:sp>
        <p:nvSpPr>
          <p:cNvPr id="193" name="Google Shape;19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Platform independent language means once compiled you can execute the program on any platform (OS).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Java is platform independent. Because the Java compiler converts the source code(Hello.java) to bytecode, which is Intermidiate Language to Bytecode(Hello.class), which can be executed on any platform (OS) using JVM( Java Virtual Machine).</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In reality, nothing is perfectly platform independent. There are always some constraints on specific platforms that cannot be ignored. Examples are things like the maximum length of filenames, or the available RAM on a system. No matter how much you try to be platform independent, your code may fail if you try to run it on a platform that is too tightly constrained. There are occasionally bugs in language implementations that only occur on certain platforms. So even if your code is theoretically 100% portable, you still need to test it on different platforms to make sure you aren't running into any unusual bugs!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Overall, Java is probably about as close to true platform independence as you can get, but as you can see there is still quite a bit of platform-specific work done under the hood. If you stick to 100% pure Java code and libraries, you can count on Java as being "effectively" platform independent and it generally lives up to the Write Once Run Anywhere (WORA) promise. But you should still test it!!</a:t>
            </a:r>
            <a:endParaRPr b="0" i="0" sz="1200">
              <a:solidFill>
                <a:schemeClr val="dk1"/>
              </a:solidFill>
              <a:latin typeface="Calibri"/>
              <a:ea typeface="Calibri"/>
              <a:cs typeface="Calibri"/>
              <a:sym typeface="Calibri"/>
            </a:endParaRPr>
          </a:p>
        </p:txBody>
      </p:sp>
      <p:sp>
        <p:nvSpPr>
          <p:cNvPr id="204" name="Google Shape;20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Programming languages are classified asHigher Level Language Ex. C++, Java</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Middle-Level Languages Ex. C</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Low-Level Language Ex Assembly</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finally the lowest level as the Machine Language.</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A </a:t>
            </a:r>
            <a:r>
              <a:rPr b="1" i="0" lang="en-US" sz="1200">
                <a:solidFill>
                  <a:schemeClr val="dk1"/>
                </a:solidFill>
                <a:latin typeface="Calibri"/>
                <a:ea typeface="Calibri"/>
                <a:cs typeface="Calibri"/>
                <a:sym typeface="Calibri"/>
              </a:rPr>
              <a:t>compiler</a:t>
            </a:r>
            <a:r>
              <a:rPr b="0" i="0" lang="en-US" sz="1200">
                <a:solidFill>
                  <a:schemeClr val="dk1"/>
                </a:solidFill>
                <a:latin typeface="Calibri"/>
                <a:ea typeface="Calibri"/>
                <a:cs typeface="Calibri"/>
                <a:sym typeface="Calibri"/>
              </a:rPr>
              <a:t> is a program which converts a program from one level of language to another. Example conversion of C++ program into machine code.</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The java compiler converts high-level java code into bytecode (which is also a type of machine code).</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An </a:t>
            </a:r>
            <a:r>
              <a:rPr b="1" i="0" lang="en-US" sz="1200">
                <a:solidFill>
                  <a:schemeClr val="dk1"/>
                </a:solidFill>
                <a:latin typeface="Calibri"/>
                <a:ea typeface="Calibri"/>
                <a:cs typeface="Calibri"/>
                <a:sym typeface="Calibri"/>
              </a:rPr>
              <a:t>interpreter </a:t>
            </a:r>
            <a:r>
              <a:rPr b="0" i="0" lang="en-US" sz="1200">
                <a:solidFill>
                  <a:schemeClr val="dk1"/>
                </a:solidFill>
                <a:latin typeface="Calibri"/>
                <a:ea typeface="Calibri"/>
                <a:cs typeface="Calibri"/>
                <a:sym typeface="Calibri"/>
              </a:rPr>
              <a:t>is a program which converts a program at one level to another programming language at the </a:t>
            </a:r>
            <a:r>
              <a:rPr b="1" i="0" lang="en-US" sz="1200">
                <a:solidFill>
                  <a:schemeClr val="dk1"/>
                </a:solidFill>
                <a:latin typeface="Calibri"/>
                <a:ea typeface="Calibri"/>
                <a:cs typeface="Calibri"/>
                <a:sym typeface="Calibri"/>
              </a:rPr>
              <a:t>same level.</a:t>
            </a:r>
            <a:r>
              <a:rPr b="0" i="0" lang="en-US" sz="1200">
                <a:solidFill>
                  <a:schemeClr val="dk1"/>
                </a:solidFill>
                <a:latin typeface="Calibri"/>
                <a:ea typeface="Calibri"/>
                <a:cs typeface="Calibri"/>
                <a:sym typeface="Calibri"/>
              </a:rPr>
              <a:t> Example conversion of Java program into C++</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In Java, the Just In Time Code generator converts the bytecode into the native machine code which are at the same programming levels.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Hence, Java is both compiled as well as interpreted language.</a:t>
            </a:r>
            <a:endParaRPr b="0" i="0" sz="1200">
              <a:solidFill>
                <a:schemeClr val="dk1"/>
              </a:solidFill>
              <a:latin typeface="Calibri"/>
              <a:ea typeface="Calibri"/>
              <a:cs typeface="Calibri"/>
              <a:sym typeface="Calibri"/>
            </a:endParaRPr>
          </a:p>
        </p:txBody>
      </p:sp>
      <p:sp>
        <p:nvSpPr>
          <p:cNvPr id="214" name="Google Shape;21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Programming languages are classified asHigher Level Language Ex. C++, Java</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Middle-Level Languages Ex. C</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Low-Level Language Ex Assembly</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finally the lowest level as the Machine Language.</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A </a:t>
            </a:r>
            <a:r>
              <a:rPr b="1" i="0" lang="en-US" sz="1200">
                <a:solidFill>
                  <a:schemeClr val="dk1"/>
                </a:solidFill>
                <a:latin typeface="Calibri"/>
                <a:ea typeface="Calibri"/>
                <a:cs typeface="Calibri"/>
                <a:sym typeface="Calibri"/>
              </a:rPr>
              <a:t>compiler</a:t>
            </a:r>
            <a:r>
              <a:rPr b="0" i="0" lang="en-US" sz="1200">
                <a:solidFill>
                  <a:schemeClr val="dk1"/>
                </a:solidFill>
                <a:latin typeface="Calibri"/>
                <a:ea typeface="Calibri"/>
                <a:cs typeface="Calibri"/>
                <a:sym typeface="Calibri"/>
              </a:rPr>
              <a:t> is a program which converts a program from one level of language to another. Example conversion of C++ program into machine code.</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The java compiler converts high-level java code into bytecode (which is also a type of machine code).</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An </a:t>
            </a:r>
            <a:r>
              <a:rPr b="1" i="0" lang="en-US" sz="1200">
                <a:solidFill>
                  <a:schemeClr val="dk1"/>
                </a:solidFill>
                <a:latin typeface="Calibri"/>
                <a:ea typeface="Calibri"/>
                <a:cs typeface="Calibri"/>
                <a:sym typeface="Calibri"/>
              </a:rPr>
              <a:t>interpreter </a:t>
            </a:r>
            <a:r>
              <a:rPr b="0" i="0" lang="en-US" sz="1200">
                <a:solidFill>
                  <a:schemeClr val="dk1"/>
                </a:solidFill>
                <a:latin typeface="Calibri"/>
                <a:ea typeface="Calibri"/>
                <a:cs typeface="Calibri"/>
                <a:sym typeface="Calibri"/>
              </a:rPr>
              <a:t>is a program which converts a program at one level to another programming language at the </a:t>
            </a:r>
            <a:r>
              <a:rPr b="1" i="0" lang="en-US" sz="1200">
                <a:solidFill>
                  <a:schemeClr val="dk1"/>
                </a:solidFill>
                <a:latin typeface="Calibri"/>
                <a:ea typeface="Calibri"/>
                <a:cs typeface="Calibri"/>
                <a:sym typeface="Calibri"/>
              </a:rPr>
              <a:t>same level.</a:t>
            </a:r>
            <a:r>
              <a:rPr b="0" i="0" lang="en-US" sz="1200">
                <a:solidFill>
                  <a:schemeClr val="dk1"/>
                </a:solidFill>
                <a:latin typeface="Calibri"/>
                <a:ea typeface="Calibri"/>
                <a:cs typeface="Calibri"/>
                <a:sym typeface="Calibri"/>
              </a:rPr>
              <a:t> Example conversion of Java program into C++</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In Java, the Just In Time Code generator converts the bytecode into the native machine code which are at the same programming levels.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Hence, Java is both compiled as well as interpreted language.</a:t>
            </a:r>
            <a:endParaRPr b="0" i="0" sz="1200">
              <a:solidFill>
                <a:schemeClr val="dk1"/>
              </a:solidFill>
              <a:latin typeface="Calibri"/>
              <a:ea typeface="Calibri"/>
              <a:cs typeface="Calibri"/>
              <a:sym typeface="Calibri"/>
            </a:endParaRPr>
          </a:p>
        </p:txBody>
      </p:sp>
      <p:sp>
        <p:nvSpPr>
          <p:cNvPr id="224" name="Google Shape;22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he two main reasons behind the slowness of Java are</a:t>
            </a:r>
            <a:endParaRPr/>
          </a:p>
          <a:p>
            <a:pPr indent="0" lvl="0" marL="0" rtl="0" algn="l">
              <a:spcBef>
                <a:spcPts val="0"/>
              </a:spcBef>
              <a:spcAft>
                <a:spcPts val="0"/>
              </a:spcAft>
              <a:buNone/>
            </a:pPr>
            <a:r>
              <a:rPr b="1" i="0" lang="en-US" sz="1200">
                <a:solidFill>
                  <a:schemeClr val="dk1"/>
                </a:solidFill>
                <a:latin typeface="Calibri"/>
                <a:ea typeface="Calibri"/>
                <a:cs typeface="Calibri"/>
                <a:sym typeface="Calibri"/>
              </a:rPr>
              <a:t>Dynamic Linking:</a:t>
            </a:r>
            <a:r>
              <a:rPr b="0" i="0" lang="en-US" sz="1200">
                <a:solidFill>
                  <a:schemeClr val="dk1"/>
                </a:solidFill>
                <a:latin typeface="Calibri"/>
                <a:ea typeface="Calibri"/>
                <a:cs typeface="Calibri"/>
                <a:sym typeface="Calibri"/>
              </a:rPr>
              <a:t> Unlike C, linking is done at run-time, every time the program is run in Java.</a:t>
            </a:r>
            <a:endParaRPr/>
          </a:p>
          <a:p>
            <a:pPr indent="0" lvl="0" marL="0" rtl="0" algn="l">
              <a:spcBef>
                <a:spcPts val="0"/>
              </a:spcBef>
              <a:spcAft>
                <a:spcPts val="0"/>
              </a:spcAft>
              <a:buNone/>
            </a:pPr>
            <a:r>
              <a:rPr b="1" i="0" lang="en-US" sz="1200">
                <a:solidFill>
                  <a:schemeClr val="dk1"/>
                </a:solidFill>
                <a:latin typeface="Calibri"/>
                <a:ea typeface="Calibri"/>
                <a:cs typeface="Calibri"/>
                <a:sym typeface="Calibri"/>
              </a:rPr>
              <a:t>Run-time Interpreter:</a:t>
            </a:r>
            <a:r>
              <a:rPr b="0" i="0" lang="en-US" sz="1200">
                <a:solidFill>
                  <a:schemeClr val="dk1"/>
                </a:solidFill>
                <a:latin typeface="Calibri"/>
                <a:ea typeface="Calibri"/>
                <a:cs typeface="Calibri"/>
                <a:sym typeface="Calibri"/>
              </a:rPr>
              <a:t> The conversion of byte code into native machine code is done at run-time in Java which furthers slows down the speed</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However, the latest version of Java has addressed the performance bottlenecks to a great extent</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A linker is a program that takes individual compiled files and combines them into a single executable program.</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Imagine you have a program with two files: one has the main function that starts the program, the other defines a helper function. When the compiler works on the main file it will produce code that calls the helper function without actually knowing if it exists or what it does. Then the linker takes over and "resolves" the function call, so that the right function is entered when the program is run.</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There are basically two types of linkers: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a static linker runs before execution, producing an executable program file or a library.</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a </a:t>
            </a:r>
            <a:r>
              <a:rPr b="0" i="0" lang="en-US" sz="1200" u="none">
                <a:solidFill>
                  <a:schemeClr val="dk1"/>
                </a:solidFill>
                <a:latin typeface="Calibri"/>
                <a:ea typeface="Calibri"/>
                <a:cs typeface="Calibri"/>
                <a:sym typeface="Calibri"/>
              </a:rPr>
              <a:t>dynamic linker</a:t>
            </a:r>
            <a:r>
              <a:rPr b="0" i="0" lang="en-US" sz="1200">
                <a:solidFill>
                  <a:schemeClr val="dk1"/>
                </a:solidFill>
                <a:latin typeface="Calibri"/>
                <a:ea typeface="Calibri"/>
                <a:cs typeface="Calibri"/>
                <a:sym typeface="Calibri"/>
              </a:rPr>
              <a:t> runs while the program runs, looking up needed symbols in different libraries.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Usually the linker concept is applied only to native code, on the OS level. If you want to apply it to Java, you could say that it uses a dynamic linking only; the linker is integrated into the JVM.</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p:txBody>
      </p:sp>
      <p:sp>
        <p:nvSpPr>
          <p:cNvPr id="234" name="Google Shape;23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244" name="Google Shape;24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Nunito Sans"/>
              <a:ea typeface="Nunito Sans"/>
              <a:cs typeface="Nunito Sans"/>
              <a:sym typeface="Nunito Sans"/>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The first high-level programming language was </a:t>
            </a:r>
            <a:r>
              <a:rPr b="0" i="0" lang="en-US" sz="1200" u="sng" strike="noStrike">
                <a:solidFill>
                  <a:schemeClr val="dk1"/>
                </a:solidFill>
                <a:latin typeface="Calibri"/>
                <a:ea typeface="Calibri"/>
                <a:cs typeface="Calibri"/>
                <a:sym typeface="Calibri"/>
                <a:hlinkClick r:id="rId2">
                  <a:extLst>
                    <a:ext uri="{A12FA001-AC4F-418D-AE19-62706E023703}">
                      <ahyp:hlinkClr val="tx"/>
                    </a:ext>
                  </a:extLst>
                </a:hlinkClick>
              </a:rPr>
              <a:t>Plankalkül</a:t>
            </a:r>
            <a:r>
              <a:rPr b="0" i="0" lang="en-US" sz="1200">
                <a:solidFill>
                  <a:schemeClr val="dk1"/>
                </a:solidFill>
                <a:latin typeface="Calibri"/>
                <a:ea typeface="Calibri"/>
                <a:cs typeface="Calibri"/>
                <a:sym typeface="Calibri"/>
              </a:rPr>
              <a:t>, created by </a:t>
            </a:r>
            <a:r>
              <a:rPr b="0" i="0" lang="en-US" sz="1200" u="sng" strike="noStrike">
                <a:solidFill>
                  <a:schemeClr val="dk1"/>
                </a:solidFill>
                <a:latin typeface="Calibri"/>
                <a:ea typeface="Calibri"/>
                <a:cs typeface="Calibri"/>
                <a:sym typeface="Calibri"/>
                <a:hlinkClick r:id="rId3">
                  <a:extLst>
                    <a:ext uri="{A12FA001-AC4F-418D-AE19-62706E023703}">
                      <ahyp:hlinkClr val="tx"/>
                    </a:ext>
                  </a:extLst>
                </a:hlinkClick>
              </a:rPr>
              <a:t>Konrad Zuse</a:t>
            </a:r>
            <a:r>
              <a:rPr b="0" i="0" lang="en-US" sz="1200">
                <a:solidFill>
                  <a:schemeClr val="dk1"/>
                </a:solidFill>
                <a:latin typeface="Calibri"/>
                <a:ea typeface="Calibri"/>
                <a:cs typeface="Calibri"/>
                <a:sym typeface="Calibri"/>
              </a:rPr>
              <a:t> between 1942 and 1945</a:t>
            </a:r>
            <a:r>
              <a:rPr b="0" baseline="30000" i="0" lang="en-US" sz="1200" u="sng" strike="noStrike">
                <a:solidFill>
                  <a:schemeClr val="dk1"/>
                </a:solidFill>
                <a:latin typeface="Calibri"/>
                <a:ea typeface="Calibri"/>
                <a:cs typeface="Calibri"/>
                <a:sym typeface="Calibri"/>
                <a:hlinkClick r:id="rId4">
                  <a:extLst>
                    <a:ext uri="{A12FA001-AC4F-418D-AE19-62706E023703}">
                      <ahyp:hlinkClr val="tx"/>
                    </a:ext>
                  </a:extLst>
                </a:hlinkClick>
              </a:rPr>
              <a:t>[1]</a:t>
            </a:r>
            <a:r>
              <a:rPr b="0" i="0" lang="en-US" sz="1200">
                <a:solidFill>
                  <a:schemeClr val="dk1"/>
                </a:solidFill>
                <a:latin typeface="Calibri"/>
                <a:ea typeface="Calibri"/>
                <a:cs typeface="Calibri"/>
                <a:sym typeface="Calibri"/>
              </a:rPr>
              <a:t>. The first high-level language to have an associated </a:t>
            </a:r>
            <a:r>
              <a:rPr b="0" i="0" lang="en-US" sz="1200" u="sng" strike="noStrike">
                <a:solidFill>
                  <a:schemeClr val="dk1"/>
                </a:solidFill>
                <a:latin typeface="Calibri"/>
                <a:ea typeface="Calibri"/>
                <a:cs typeface="Calibri"/>
                <a:sym typeface="Calibri"/>
                <a:hlinkClick r:id="rId5">
                  <a:extLst>
                    <a:ext uri="{A12FA001-AC4F-418D-AE19-62706E023703}">
                      <ahyp:hlinkClr val="tx"/>
                    </a:ext>
                  </a:extLst>
                </a:hlinkClick>
              </a:rPr>
              <a:t>compiler</a:t>
            </a:r>
            <a:r>
              <a:rPr b="0" i="0" lang="en-US" sz="1200">
                <a:solidFill>
                  <a:schemeClr val="dk1"/>
                </a:solidFill>
                <a:latin typeface="Calibri"/>
                <a:ea typeface="Calibri"/>
                <a:cs typeface="Calibri"/>
                <a:sym typeface="Calibri"/>
              </a:rPr>
              <a:t> was created by </a:t>
            </a:r>
            <a:r>
              <a:rPr b="0" i="0" lang="en-US" sz="1200" u="sng" strike="noStrike">
                <a:solidFill>
                  <a:schemeClr val="dk1"/>
                </a:solidFill>
                <a:latin typeface="Calibri"/>
                <a:ea typeface="Calibri"/>
                <a:cs typeface="Calibri"/>
                <a:sym typeface="Calibri"/>
                <a:hlinkClick r:id="rId6">
                  <a:extLst>
                    <a:ext uri="{A12FA001-AC4F-418D-AE19-62706E023703}">
                      <ahyp:hlinkClr val="tx"/>
                    </a:ext>
                  </a:extLst>
                </a:hlinkClick>
              </a:rPr>
              <a:t>Corrado Böhm</a:t>
            </a:r>
            <a:r>
              <a:rPr b="0" i="0" lang="en-US" sz="1200">
                <a:solidFill>
                  <a:schemeClr val="dk1"/>
                </a:solidFill>
                <a:latin typeface="Calibri"/>
                <a:ea typeface="Calibri"/>
                <a:cs typeface="Calibri"/>
                <a:sym typeface="Calibri"/>
              </a:rPr>
              <a:t> in 1951, for </a:t>
            </a:r>
            <a:r>
              <a:rPr b="0" i="0" lang="en-US" sz="1200" u="sng" strike="noStrike">
                <a:solidFill>
                  <a:schemeClr val="dk1"/>
                </a:solidFill>
                <a:latin typeface="Calibri"/>
                <a:ea typeface="Calibri"/>
                <a:cs typeface="Calibri"/>
                <a:sym typeface="Calibri"/>
                <a:hlinkClick r:id="rId7">
                  <a:extLst>
                    <a:ext uri="{A12FA001-AC4F-418D-AE19-62706E023703}">
                      <ahyp:hlinkClr val="tx"/>
                    </a:ext>
                  </a:extLst>
                </a:hlinkClick>
              </a:rPr>
              <a:t>his PhD thesis</a:t>
            </a:r>
            <a:r>
              <a:rPr b="0" i="0" lang="en-US" sz="1200">
                <a:solidFill>
                  <a:schemeClr val="dk1"/>
                </a:solidFill>
                <a:latin typeface="Calibri"/>
                <a:ea typeface="Calibri"/>
                <a:cs typeface="Calibri"/>
                <a:sym typeface="Calibri"/>
              </a:rPr>
              <a:t>. The first commercially available language was </a:t>
            </a:r>
            <a:r>
              <a:rPr b="0" i="0" lang="en-US" sz="1200" u="sng" strike="noStrike">
                <a:solidFill>
                  <a:schemeClr val="dk1"/>
                </a:solidFill>
                <a:latin typeface="Calibri"/>
                <a:ea typeface="Calibri"/>
                <a:cs typeface="Calibri"/>
                <a:sym typeface="Calibri"/>
                <a:hlinkClick r:id="rId8">
                  <a:extLst>
                    <a:ext uri="{A12FA001-AC4F-418D-AE19-62706E023703}">
                      <ahyp:hlinkClr val="tx"/>
                    </a:ext>
                  </a:extLst>
                </a:hlinkClick>
              </a:rPr>
              <a:t>FORTRAN</a:t>
            </a:r>
            <a:r>
              <a:rPr b="0" i="0" lang="en-US" sz="1200">
                <a:solidFill>
                  <a:schemeClr val="dk1"/>
                </a:solidFill>
                <a:latin typeface="Calibri"/>
                <a:ea typeface="Calibri"/>
                <a:cs typeface="Calibri"/>
                <a:sym typeface="Calibri"/>
              </a:rPr>
              <a:t> (FORmula TRANslation); developed in 1956 (first manual appeared in 1956, but first developed in 1954) by a team led by </a:t>
            </a:r>
            <a:r>
              <a:rPr b="0" i="0" lang="en-US" sz="1200" u="sng" strike="noStrike">
                <a:solidFill>
                  <a:schemeClr val="dk1"/>
                </a:solidFill>
                <a:latin typeface="Calibri"/>
                <a:ea typeface="Calibri"/>
                <a:cs typeface="Calibri"/>
                <a:sym typeface="Calibri"/>
                <a:hlinkClick r:id="rId9">
                  <a:extLst>
                    <a:ext uri="{A12FA001-AC4F-418D-AE19-62706E023703}">
                      <ahyp:hlinkClr val="tx"/>
                    </a:ext>
                  </a:extLst>
                </a:hlinkClick>
              </a:rPr>
              <a:t>John Backus</a:t>
            </a:r>
            <a:r>
              <a:rPr b="0" i="0" lang="en-US" sz="1200">
                <a:solidFill>
                  <a:schemeClr val="dk1"/>
                </a:solidFill>
                <a:latin typeface="Calibri"/>
                <a:ea typeface="Calibri"/>
                <a:cs typeface="Calibri"/>
                <a:sym typeface="Calibri"/>
              </a:rPr>
              <a:t> at </a:t>
            </a:r>
            <a:r>
              <a:rPr b="0" i="0" lang="en-US" sz="1200" u="sng" strike="noStrike">
                <a:solidFill>
                  <a:schemeClr val="dk1"/>
                </a:solidFill>
                <a:latin typeface="Calibri"/>
                <a:ea typeface="Calibri"/>
                <a:cs typeface="Calibri"/>
                <a:sym typeface="Calibri"/>
                <a:hlinkClick r:id="rId10">
                  <a:extLst>
                    <a:ext uri="{A12FA001-AC4F-418D-AE19-62706E023703}">
                      <ahyp:hlinkClr val="tx"/>
                    </a:ext>
                  </a:extLst>
                </a:hlinkClick>
              </a:rPr>
              <a:t>IBM</a:t>
            </a:r>
            <a:r>
              <a:rPr b="0" i="0" lang="en-US" sz="1200">
                <a:solidFill>
                  <a:schemeClr val="dk1"/>
                </a:solidFill>
                <a:latin typeface="Calibri"/>
                <a:ea typeface="Calibri"/>
                <a:cs typeface="Calibri"/>
                <a:sym typeface="Calibri"/>
              </a:rPr>
              <a:t>.</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When FORTRAN was first introduced it was treated with suspicion because of the belief that programs compiled from high-level language would be less efficient than those written directly in machine code. FORTRAN became popular because it provided a means of porting existing code to new computers, in a hardware market that was rapidly evolving; the language eventually became known for its efficiency.</a:t>
            </a:r>
            <a:endParaRPr b="0" i="0" sz="1200">
              <a:solidFill>
                <a:schemeClr val="dk1"/>
              </a:solidFill>
              <a:latin typeface="Calibri"/>
              <a:ea typeface="Calibri"/>
              <a:cs typeface="Calibri"/>
              <a:sym typeface="Calibri"/>
            </a:endParaRPr>
          </a:p>
        </p:txBody>
      </p:sp>
      <p:sp>
        <p:nvSpPr>
          <p:cNvPr id="104" name="Google Shape;10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13" name="Google Shape;11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rgbClr val="000000"/>
                </a:solidFill>
                <a:latin typeface="Nunito Sans"/>
                <a:ea typeface="Nunito Sans"/>
                <a:cs typeface="Nunito Sans"/>
                <a:sym typeface="Nunito Sans"/>
              </a:rPr>
              <a:t>class</a:t>
            </a:r>
            <a:r>
              <a:rPr lang="en-US" sz="1200">
                <a:solidFill>
                  <a:srgbClr val="000000"/>
                </a:solidFill>
                <a:latin typeface="Nunito Sans"/>
                <a:ea typeface="Nunito Sans"/>
                <a:cs typeface="Nunito Sans"/>
                <a:sym typeface="Nunito Sans"/>
              </a:rPr>
              <a:t> keyword is used to declare a class in java.</a:t>
            </a:r>
            <a:endParaRPr/>
          </a:p>
          <a:p>
            <a:pPr indent="0" lvl="0" marL="0" rtl="0" algn="l">
              <a:spcBef>
                <a:spcPts val="0"/>
              </a:spcBef>
              <a:spcAft>
                <a:spcPts val="0"/>
              </a:spcAft>
              <a:buNone/>
            </a:pPr>
            <a:r>
              <a:rPr b="1" lang="en-US" sz="1200">
                <a:solidFill>
                  <a:srgbClr val="000000"/>
                </a:solidFill>
                <a:latin typeface="Nunito Sans"/>
                <a:ea typeface="Nunito Sans"/>
                <a:cs typeface="Nunito Sans"/>
                <a:sym typeface="Nunito Sans"/>
              </a:rPr>
              <a:t>public</a:t>
            </a:r>
            <a:r>
              <a:rPr lang="en-US" sz="1200">
                <a:solidFill>
                  <a:srgbClr val="000000"/>
                </a:solidFill>
                <a:latin typeface="Nunito Sans"/>
                <a:ea typeface="Nunito Sans"/>
                <a:cs typeface="Nunito Sans"/>
                <a:sym typeface="Nunito Sans"/>
              </a:rPr>
              <a:t> keyword is an access modifier which represents visibility. It means it is visible to all.</a:t>
            </a:r>
            <a:endParaRPr/>
          </a:p>
          <a:p>
            <a:pPr indent="0" lvl="0" marL="0" rtl="0" algn="l">
              <a:spcBef>
                <a:spcPts val="0"/>
              </a:spcBef>
              <a:spcAft>
                <a:spcPts val="0"/>
              </a:spcAft>
              <a:buNone/>
            </a:pPr>
            <a:r>
              <a:rPr b="1" lang="en-US" sz="1200">
                <a:solidFill>
                  <a:srgbClr val="000000"/>
                </a:solidFill>
                <a:latin typeface="Nunito Sans"/>
                <a:ea typeface="Nunito Sans"/>
                <a:cs typeface="Nunito Sans"/>
                <a:sym typeface="Nunito Sans"/>
              </a:rPr>
              <a:t>static</a:t>
            </a:r>
            <a:r>
              <a:rPr lang="en-US" sz="1200">
                <a:solidFill>
                  <a:srgbClr val="000000"/>
                </a:solidFill>
                <a:latin typeface="Nunito Sans"/>
                <a:ea typeface="Nunito Sans"/>
                <a:cs typeface="Nunito Sans"/>
                <a:sym typeface="Nunito Sans"/>
              </a:rPr>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endParaRPr/>
          </a:p>
          <a:p>
            <a:pPr indent="0" lvl="0" marL="0" rtl="0" algn="l">
              <a:spcBef>
                <a:spcPts val="0"/>
              </a:spcBef>
              <a:spcAft>
                <a:spcPts val="0"/>
              </a:spcAft>
              <a:buNone/>
            </a:pPr>
            <a:r>
              <a:rPr b="1" lang="en-US" sz="1200">
                <a:solidFill>
                  <a:srgbClr val="000000"/>
                </a:solidFill>
                <a:latin typeface="Nunito Sans"/>
                <a:ea typeface="Nunito Sans"/>
                <a:cs typeface="Nunito Sans"/>
                <a:sym typeface="Nunito Sans"/>
              </a:rPr>
              <a:t>void</a:t>
            </a:r>
            <a:r>
              <a:rPr lang="en-US" sz="1200">
                <a:solidFill>
                  <a:srgbClr val="000000"/>
                </a:solidFill>
                <a:latin typeface="Nunito Sans"/>
                <a:ea typeface="Nunito Sans"/>
                <a:cs typeface="Nunito Sans"/>
                <a:sym typeface="Nunito Sans"/>
              </a:rPr>
              <a:t> is the return type of the method. It means it doesn't return any value.</a:t>
            </a:r>
            <a:endParaRPr/>
          </a:p>
          <a:p>
            <a:pPr indent="0" lvl="0" marL="0" rtl="0" algn="l">
              <a:spcBef>
                <a:spcPts val="0"/>
              </a:spcBef>
              <a:spcAft>
                <a:spcPts val="0"/>
              </a:spcAft>
              <a:buNone/>
            </a:pPr>
            <a:r>
              <a:rPr b="1" lang="en-US" sz="1200">
                <a:solidFill>
                  <a:srgbClr val="000000"/>
                </a:solidFill>
                <a:latin typeface="Nunito Sans"/>
                <a:ea typeface="Nunito Sans"/>
                <a:cs typeface="Nunito Sans"/>
                <a:sym typeface="Nunito Sans"/>
              </a:rPr>
              <a:t>main</a:t>
            </a:r>
            <a:r>
              <a:rPr lang="en-US" sz="1200">
                <a:solidFill>
                  <a:srgbClr val="000000"/>
                </a:solidFill>
                <a:latin typeface="Nunito Sans"/>
                <a:ea typeface="Nunito Sans"/>
                <a:cs typeface="Nunito Sans"/>
                <a:sym typeface="Nunito Sans"/>
              </a:rPr>
              <a:t> represents the starting point of the program.</a:t>
            </a:r>
            <a:endParaRPr/>
          </a:p>
          <a:p>
            <a:pPr indent="0" lvl="0" marL="0" rtl="0" algn="l">
              <a:spcBef>
                <a:spcPts val="0"/>
              </a:spcBef>
              <a:spcAft>
                <a:spcPts val="0"/>
              </a:spcAft>
              <a:buNone/>
            </a:pPr>
            <a:r>
              <a:rPr b="1" lang="en-US" sz="1200">
                <a:solidFill>
                  <a:srgbClr val="000000"/>
                </a:solidFill>
                <a:latin typeface="Nunito Sans"/>
                <a:ea typeface="Nunito Sans"/>
                <a:cs typeface="Nunito Sans"/>
                <a:sym typeface="Nunito Sans"/>
              </a:rPr>
              <a:t>String[] args</a:t>
            </a:r>
            <a:r>
              <a:rPr lang="en-US" sz="1200">
                <a:solidFill>
                  <a:srgbClr val="000000"/>
                </a:solidFill>
                <a:latin typeface="Nunito Sans"/>
                <a:ea typeface="Nunito Sans"/>
                <a:cs typeface="Nunito Sans"/>
                <a:sym typeface="Nunito Sans"/>
              </a:rPr>
              <a:t> is used for command line argument. We will learn it later.</a:t>
            </a:r>
            <a:endParaRPr/>
          </a:p>
          <a:p>
            <a:pPr indent="0" lvl="0" marL="0" rtl="0" algn="l">
              <a:spcBef>
                <a:spcPts val="0"/>
              </a:spcBef>
              <a:spcAft>
                <a:spcPts val="0"/>
              </a:spcAft>
              <a:buNone/>
            </a:pPr>
            <a:r>
              <a:rPr b="1" lang="en-US" sz="1200">
                <a:solidFill>
                  <a:srgbClr val="000000"/>
                </a:solidFill>
                <a:latin typeface="Nunito Sans"/>
                <a:ea typeface="Nunito Sans"/>
                <a:cs typeface="Nunito Sans"/>
                <a:sym typeface="Nunito Sans"/>
              </a:rPr>
              <a:t>System.out.println()</a:t>
            </a:r>
            <a:r>
              <a:rPr lang="en-US" sz="1200">
                <a:solidFill>
                  <a:srgbClr val="000000"/>
                </a:solidFill>
                <a:latin typeface="Nunito Sans"/>
                <a:ea typeface="Nunito Sans"/>
                <a:cs typeface="Nunito Sans"/>
                <a:sym typeface="Nunito Sans"/>
              </a:rPr>
              <a:t> is used to print statement. Here, System is a class, out is the object of PrintStream class, println() is the method of PrintStream class. We will learn about the internal working of System.out.println statement later.</a:t>
            </a:r>
            <a:endParaRPr b="0" sz="1200">
              <a:solidFill>
                <a:srgbClr val="000000"/>
              </a:solidFill>
              <a:latin typeface="Nunito Sans"/>
              <a:ea typeface="Nunito Sans"/>
              <a:cs typeface="Nunito Sans"/>
              <a:sym typeface="Nunito Sans"/>
            </a:endParaRPr>
          </a:p>
        </p:txBody>
      </p:sp>
      <p:sp>
        <p:nvSpPr>
          <p:cNvPr id="122" name="Google Shape;12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Programming languages such as Java are relatively verbose and expensive to parse and analyze at runtime. You </a:t>
            </a:r>
            <a:r>
              <a:rPr b="0" i="1" lang="en-US" sz="1200">
                <a:solidFill>
                  <a:schemeClr val="dk1"/>
                </a:solidFill>
                <a:latin typeface="Calibri"/>
                <a:ea typeface="Calibri"/>
                <a:cs typeface="Calibri"/>
                <a:sym typeface="Calibri"/>
              </a:rPr>
              <a:t>could</a:t>
            </a:r>
            <a:r>
              <a:rPr b="0" i="0" lang="en-US" sz="1200">
                <a:solidFill>
                  <a:schemeClr val="dk1"/>
                </a:solidFill>
                <a:latin typeface="Calibri"/>
                <a:ea typeface="Calibri"/>
                <a:cs typeface="Calibri"/>
                <a:sym typeface="Calibri"/>
              </a:rPr>
              <a:t> write an interpreter that reads the Java source the same way a human would, but it is much more efficient to translate the human-friendly code into a representation that is much closer to the hardware you are eventually running the code on. The program would run much faster that way. This is why programming languages such as Java are compiled. Now, the question is what to compile the Java source into?</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If you were to compile Java directly into "native code", it would run only on the architecture that you translated it to. This is usually the case for code written in C++, for instance, where you can end up with an executable that runs on Windows, but not iOS. If you care about your code running on multiple platforms, without needing to recompile it, you can invent what we call a "virtual machine". Java uses a virtual machine, which we refer to as the JVM. The JVM comes with its own "native instruction" set, called Java bytecodes. If you compile Java source files, you end up with .class files, containing those byte codes. You then have to implement one VM per target environment to give you the "write once, run anywhere" behavior Java is so famous for.</a:t>
            </a:r>
            <a:br>
              <a:rPr lang="en-US"/>
            </a:br>
            <a:br>
              <a:rPr lang="en-US"/>
            </a:br>
            <a:r>
              <a:rPr b="0" i="0" lang="en-US" sz="1200">
                <a:solidFill>
                  <a:schemeClr val="dk1"/>
                </a:solidFill>
                <a:latin typeface="Calibri"/>
                <a:ea typeface="Calibri"/>
                <a:cs typeface="Calibri"/>
                <a:sym typeface="Calibri"/>
              </a:rPr>
              <a:t>When designing your VM, you get to chose between two execution modes. Aside from control flow, your VM will have to basically deal with values, and operations on them. A register-based machine will store operands in registers and the operators operate on those registers. It would compile something like "x = 5 * 3" into "Store 5 in register 1. Store 3 in register 2. Multiply register 1 and 2 and store the result in register 3." In contrast, a stack-based language would say "Load 5 onto the stack. Load 3 onto the stack. Multiply the top two elements and replace them with the result". Java uses a stack-based byte code language (similar to Forth and PostScript).</a:t>
            </a:r>
            <a:br>
              <a:rPr lang="en-US"/>
            </a:br>
            <a:br>
              <a:rPr lang="en-US"/>
            </a:br>
            <a:r>
              <a:rPr b="0" i="0" lang="en-US" sz="1200">
                <a:solidFill>
                  <a:schemeClr val="dk1"/>
                </a:solidFill>
                <a:latin typeface="Calibri"/>
                <a:ea typeface="Calibri"/>
                <a:cs typeface="Calibri"/>
                <a:sym typeface="Calibri"/>
              </a:rPr>
              <a:t>In Java bytecodes, initialization of local variables is done using stack operations. Both stack and register approaches have their own advantages and opportunities for optimization.  One optimization used by Java, for example, is that the compiler locates multiple references to the same identical string in your code, and only emits one single constant string in the bytecode, to avoid making the .class file needlessly big and to also save memory allocation at runtime.</a:t>
            </a:r>
            <a:br>
              <a:rPr lang="en-US"/>
            </a:br>
            <a:br>
              <a:rPr lang="en-US"/>
            </a:br>
            <a:r>
              <a:rPr b="0" i="0" lang="en-US" sz="1200">
                <a:solidFill>
                  <a:schemeClr val="dk1"/>
                </a:solidFill>
                <a:latin typeface="Calibri"/>
                <a:ea typeface="Calibri"/>
                <a:cs typeface="Calibri"/>
                <a:sym typeface="Calibri"/>
              </a:rPr>
              <a:t>At runtime, the virtual machine parses the byte codes and converts them into an internal memory representation. It will find references to other .class files and load those recursively. Once all classes are converted into an internal data structure, the JVM starts "interpreting" that data structure. In other words, it finds an entry point (such as a "main" function) and executes the byte codes in sequential order. Some byte codes let you call functions. Those functions are then retrieved and their bytecodes are executed. Some byte codes create objects. Those objects are allocated from a heap. At some point, when all references to a given object are lost, the VM can safely delete that object. This memory de-allocation process is referred to as garbage collection. </a:t>
            </a:r>
            <a:br>
              <a:rPr lang="en-US"/>
            </a:br>
            <a:br>
              <a:rPr lang="en-US"/>
            </a:br>
            <a:r>
              <a:rPr b="0" i="0" lang="en-US" sz="1200">
                <a:solidFill>
                  <a:schemeClr val="dk1"/>
                </a:solidFill>
                <a:latin typeface="Calibri"/>
                <a:ea typeface="Calibri"/>
                <a:cs typeface="Calibri"/>
                <a:sym typeface="Calibri"/>
              </a:rPr>
              <a:t>Interpreters tend to be slow. They basically wJava byte codes, the JVM keeps tra</a:t>
            </a:r>
            <a:r>
              <a:rPr lang="en-US"/>
              <a:t>alk a data structure and do a lot of bookkeeping that is simply one layer of abstraction above a much more efficient native instruction set. Byte codes are more abstract and tend to take less space than native code (about 8X). To selectively speed up </a:t>
            </a:r>
            <a:r>
              <a:rPr b="0" i="0" lang="en-US" sz="1200">
                <a:solidFill>
                  <a:schemeClr val="dk1"/>
                </a:solidFill>
                <a:latin typeface="Calibri"/>
                <a:ea typeface="Calibri"/>
                <a:cs typeface="Calibri"/>
                <a:sym typeface="Calibri"/>
              </a:rPr>
              <a:t>ck of "hot" code, ranges of code that are executed often. It is worthwhile to spend the extra cycles to compile those byte codes another time, this time down to native code, and then use the twice-compiled code. As the second compilation step is happening so late, it is referred to as Just-in-time (JIT) compilation. JIT code basically runs the same as byte codes, it just runs faster, at the cost of more memory. This is a clear example of performance being a space-time tradeoff.</a:t>
            </a:r>
            <a:br>
              <a:rPr lang="en-US"/>
            </a:br>
            <a:br>
              <a:rPr lang="en-US"/>
            </a:br>
            <a:r>
              <a:rPr b="0" i="0" lang="en-US" sz="1200">
                <a:solidFill>
                  <a:schemeClr val="dk1"/>
                </a:solidFill>
                <a:latin typeface="Calibri"/>
                <a:ea typeface="Calibri"/>
                <a:cs typeface="Calibri"/>
                <a:sym typeface="Calibri"/>
              </a:rPr>
              <a:t>Finally.... if I have not lost you yet, there is more! You can make a conscious space-time tradeoff by using so-called ahead-of-time (AOT) compilation. This forces the application of the JIT process during the normal Java compilation step. Rather than ship a set of byte codes, you would ship the native code generated by the JIT. This approach works well for server-side applications as it shortens startup time and also reduces warm up time of expensive code (as we don't need to run the JIT at runtime). </a:t>
            </a:r>
            <a:endParaRPr b="1"/>
          </a:p>
        </p:txBody>
      </p:sp>
      <p:sp>
        <p:nvSpPr>
          <p:cNvPr id="133" name="Google Shape;13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44" name="Google Shape;14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https://www.javatpoint.com/java-tutorial</a:t>
            </a:r>
            <a:endParaRPr b="1"/>
          </a:p>
        </p:txBody>
      </p:sp>
      <p:sp>
        <p:nvSpPr>
          <p:cNvPr id="153" name="Google Shape;15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https://www.javatpoint.com/java-tutorial</a:t>
            </a:r>
            <a:endParaRPr b="1"/>
          </a:p>
        </p:txBody>
      </p:sp>
      <p:sp>
        <p:nvSpPr>
          <p:cNvPr id="162" name="Google Shape;16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8"/>
          <p:cNvSpPr txBox="1"/>
          <p:nvPr>
            <p:ph idx="1" type="body"/>
          </p:nvPr>
        </p:nvSpPr>
        <p:spPr>
          <a:xfrm rot="5400000">
            <a:off x="3833019" y="-1623217"/>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9"/>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0"/>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0"/>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2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2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2"/>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2"/>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2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3"/>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23"/>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2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4"/>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24"/>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24"/>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24"/>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2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6"/>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p:nvPr>
            <p:ph idx="2" type="pic"/>
          </p:nvPr>
        </p:nvSpPr>
        <p:spPr>
          <a:xfrm>
            <a:off x="2389717" y="612775"/>
            <a:ext cx="73152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7"/>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b="0" l="0" r="0" t="0"/>
          <a:stretch/>
        </p:blipFill>
        <p:spPr>
          <a:xfrm>
            <a:off x="4312966" y="2952750"/>
            <a:ext cx="3566067" cy="95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72" name="Shape 172"/>
        <p:cNvGrpSpPr/>
        <p:nvPr/>
      </p:nvGrpSpPr>
      <p:grpSpPr>
        <a:xfrm>
          <a:off x="0" y="0"/>
          <a:ext cx="0" cy="0"/>
          <a:chOff x="0" y="0"/>
          <a:chExt cx="0" cy="0"/>
        </a:xfrm>
      </p:grpSpPr>
      <p:sp>
        <p:nvSpPr>
          <p:cNvPr id="173" name="Google Shape;173;p10"/>
          <p:cNvSpPr txBox="1"/>
          <p:nvPr/>
        </p:nvSpPr>
        <p:spPr>
          <a:xfrm>
            <a:off x="526224" y="769163"/>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JVM Architecture</a:t>
            </a:r>
            <a:endParaRPr b="1" sz="4500">
              <a:solidFill>
                <a:schemeClr val="dk1"/>
              </a:solidFill>
              <a:latin typeface="Nunito Sans"/>
              <a:ea typeface="Nunito Sans"/>
              <a:cs typeface="Nunito Sans"/>
              <a:sym typeface="Nunito Sans"/>
            </a:endParaRPr>
          </a:p>
        </p:txBody>
      </p:sp>
      <p:sp>
        <p:nvSpPr>
          <p:cNvPr id="174" name="Google Shape;174;p10"/>
          <p:cNvSpPr txBox="1"/>
          <p:nvPr/>
        </p:nvSpPr>
        <p:spPr>
          <a:xfrm>
            <a:off x="558069" y="1611766"/>
            <a:ext cx="5690331" cy="39395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500">
              <a:solidFill>
                <a:schemeClr val="dk1"/>
              </a:solidFill>
              <a:latin typeface="Nunito Sans"/>
              <a:ea typeface="Nunito Sans"/>
              <a:cs typeface="Nunito Sans"/>
              <a:sym typeface="Nunito Sans"/>
            </a:endParaRPr>
          </a:p>
          <a:p>
            <a:pPr indent="-342900" lvl="0" marL="342900" marR="0" rtl="0" algn="l">
              <a:spcBef>
                <a:spcPts val="0"/>
              </a:spcBef>
              <a:spcAft>
                <a:spcPts val="0"/>
              </a:spcAft>
              <a:buClr>
                <a:schemeClr val="dk1"/>
              </a:buClr>
              <a:buSzPts val="2500"/>
              <a:buFont typeface="Arial"/>
              <a:buChar char="•"/>
            </a:pPr>
            <a:r>
              <a:rPr b="1" lang="en-US" sz="2500">
                <a:solidFill>
                  <a:schemeClr val="dk1"/>
                </a:solidFill>
                <a:latin typeface="Nunito Sans"/>
                <a:ea typeface="Nunito Sans"/>
                <a:cs typeface="Nunito Sans"/>
                <a:sym typeface="Nunito Sans"/>
              </a:rPr>
              <a:t>JVM works with …</a:t>
            </a:r>
            <a:endParaRPr/>
          </a:p>
          <a:p>
            <a:pPr indent="-184150" lvl="0" marL="342900" marR="0" rtl="0" algn="l">
              <a:spcBef>
                <a:spcPts val="0"/>
              </a:spcBef>
              <a:spcAft>
                <a:spcPts val="0"/>
              </a:spcAft>
              <a:buClr>
                <a:schemeClr val="dk1"/>
              </a:buClr>
              <a:buSzPts val="2500"/>
              <a:buFont typeface="Arial"/>
              <a:buNone/>
            </a:pPr>
            <a:r>
              <a:t/>
            </a:r>
            <a:endParaRPr sz="2500">
              <a:solidFill>
                <a:schemeClr val="dk1"/>
              </a:solidFill>
              <a:latin typeface="Nunito Sans"/>
              <a:ea typeface="Nunito Sans"/>
              <a:cs typeface="Nunito Sans"/>
              <a:sym typeface="Nunito Sans"/>
            </a:endParaRPr>
          </a:p>
          <a:p>
            <a:pPr indent="-342900" lvl="1" marL="800100" marR="0" rtl="0" algn="l">
              <a:spcBef>
                <a:spcPts val="0"/>
              </a:spcBef>
              <a:spcAft>
                <a:spcPts val="0"/>
              </a:spcAft>
              <a:buClr>
                <a:schemeClr val="dk1"/>
              </a:buClr>
              <a:buSzPts val="2500"/>
              <a:buFont typeface="Arial"/>
              <a:buChar char="•"/>
            </a:pPr>
            <a:r>
              <a:rPr b="0" i="0" lang="en-US" sz="2500" u="none" cap="none" strike="noStrike">
                <a:solidFill>
                  <a:schemeClr val="dk1"/>
                </a:solidFill>
                <a:latin typeface="Nunito Sans"/>
                <a:ea typeface="Nunito Sans"/>
                <a:cs typeface="Nunito Sans"/>
                <a:sym typeface="Nunito Sans"/>
              </a:rPr>
              <a:t>Loads code</a:t>
            </a:r>
            <a:endParaRPr/>
          </a:p>
          <a:p>
            <a:pPr indent="-184150" lvl="1" marL="800100" marR="0" rtl="0" algn="l">
              <a:spcBef>
                <a:spcPts val="0"/>
              </a:spcBef>
              <a:spcAft>
                <a:spcPts val="0"/>
              </a:spcAft>
              <a:buClr>
                <a:schemeClr val="dk1"/>
              </a:buClr>
              <a:buSzPts val="2500"/>
              <a:buFont typeface="Arial"/>
              <a:buNone/>
            </a:pPr>
            <a:r>
              <a:t/>
            </a:r>
            <a:endParaRPr b="0" i="0" sz="2500" u="none" cap="none" strike="noStrike">
              <a:solidFill>
                <a:schemeClr val="dk1"/>
              </a:solidFill>
              <a:latin typeface="Nunito Sans"/>
              <a:ea typeface="Nunito Sans"/>
              <a:cs typeface="Nunito Sans"/>
              <a:sym typeface="Nunito Sans"/>
            </a:endParaRPr>
          </a:p>
          <a:p>
            <a:pPr indent="-342900" lvl="1" marL="800100" marR="0" rtl="0" algn="l">
              <a:spcBef>
                <a:spcPts val="0"/>
              </a:spcBef>
              <a:spcAft>
                <a:spcPts val="0"/>
              </a:spcAft>
              <a:buClr>
                <a:schemeClr val="dk1"/>
              </a:buClr>
              <a:buSzPts val="2500"/>
              <a:buFont typeface="Arial"/>
              <a:buChar char="•"/>
            </a:pPr>
            <a:r>
              <a:rPr b="0" i="0" lang="en-US" sz="2500" u="none" cap="none" strike="noStrike">
                <a:solidFill>
                  <a:schemeClr val="dk1"/>
                </a:solidFill>
                <a:latin typeface="Nunito Sans"/>
                <a:ea typeface="Nunito Sans"/>
                <a:cs typeface="Nunito Sans"/>
                <a:sym typeface="Nunito Sans"/>
              </a:rPr>
              <a:t>Verifies code</a:t>
            </a:r>
            <a:endParaRPr/>
          </a:p>
          <a:p>
            <a:pPr indent="-184150" lvl="1" marL="800100" marR="0" rtl="0" algn="l">
              <a:spcBef>
                <a:spcPts val="0"/>
              </a:spcBef>
              <a:spcAft>
                <a:spcPts val="0"/>
              </a:spcAft>
              <a:buClr>
                <a:schemeClr val="dk1"/>
              </a:buClr>
              <a:buSzPts val="2500"/>
              <a:buFont typeface="Arial"/>
              <a:buNone/>
            </a:pPr>
            <a:r>
              <a:t/>
            </a:r>
            <a:endParaRPr b="0" i="0" sz="2500" u="none" cap="none" strike="noStrike">
              <a:solidFill>
                <a:schemeClr val="dk1"/>
              </a:solidFill>
              <a:latin typeface="Nunito Sans"/>
              <a:ea typeface="Nunito Sans"/>
              <a:cs typeface="Nunito Sans"/>
              <a:sym typeface="Nunito Sans"/>
            </a:endParaRPr>
          </a:p>
          <a:p>
            <a:pPr indent="-342900" lvl="1" marL="800100" marR="0" rtl="0" algn="l">
              <a:spcBef>
                <a:spcPts val="0"/>
              </a:spcBef>
              <a:spcAft>
                <a:spcPts val="0"/>
              </a:spcAft>
              <a:buClr>
                <a:schemeClr val="dk1"/>
              </a:buClr>
              <a:buSzPts val="2500"/>
              <a:buFont typeface="Arial"/>
              <a:buChar char="•"/>
            </a:pPr>
            <a:r>
              <a:rPr b="0" i="0" lang="en-US" sz="2500" u="none" cap="none" strike="noStrike">
                <a:solidFill>
                  <a:schemeClr val="dk1"/>
                </a:solidFill>
                <a:latin typeface="Nunito Sans"/>
                <a:ea typeface="Nunito Sans"/>
                <a:cs typeface="Nunito Sans"/>
                <a:sym typeface="Nunito Sans"/>
              </a:rPr>
              <a:t>Executes code</a:t>
            </a:r>
            <a:endParaRPr/>
          </a:p>
          <a:p>
            <a:pPr indent="-184150" lvl="1" marL="800100" marR="0" rtl="0" algn="l">
              <a:spcBef>
                <a:spcPts val="0"/>
              </a:spcBef>
              <a:spcAft>
                <a:spcPts val="0"/>
              </a:spcAft>
              <a:buClr>
                <a:schemeClr val="dk1"/>
              </a:buClr>
              <a:buSzPts val="2500"/>
              <a:buFont typeface="Arial"/>
              <a:buNone/>
            </a:pPr>
            <a:r>
              <a:t/>
            </a:r>
            <a:endParaRPr b="0" i="0" sz="2500" u="none" cap="none" strike="noStrike">
              <a:solidFill>
                <a:schemeClr val="dk1"/>
              </a:solidFill>
              <a:latin typeface="Nunito Sans"/>
              <a:ea typeface="Nunito Sans"/>
              <a:cs typeface="Nunito Sans"/>
              <a:sym typeface="Nunito Sans"/>
            </a:endParaRPr>
          </a:p>
          <a:p>
            <a:pPr indent="-342900" lvl="1" marL="800100" marR="0" rtl="0" algn="l">
              <a:spcBef>
                <a:spcPts val="0"/>
              </a:spcBef>
              <a:spcAft>
                <a:spcPts val="0"/>
              </a:spcAft>
              <a:buClr>
                <a:schemeClr val="dk1"/>
              </a:buClr>
              <a:buSzPts val="2500"/>
              <a:buFont typeface="Arial"/>
              <a:buChar char="•"/>
            </a:pPr>
            <a:r>
              <a:rPr b="0" i="0" lang="en-US" sz="2500" u="none" cap="none" strike="noStrike">
                <a:solidFill>
                  <a:schemeClr val="dk1"/>
                </a:solidFill>
                <a:latin typeface="Nunito Sans"/>
                <a:ea typeface="Nunito Sans"/>
                <a:cs typeface="Nunito Sans"/>
                <a:sym typeface="Nunito Sans"/>
              </a:rPr>
              <a:t>Provides runtime Environment</a:t>
            </a:r>
            <a:endParaRPr b="0" i="0" sz="2500" u="none" cap="none" strike="noStrike">
              <a:solidFill>
                <a:schemeClr val="dk1"/>
              </a:solidFill>
              <a:latin typeface="Nunito Sans"/>
              <a:ea typeface="Nunito Sans"/>
              <a:cs typeface="Nunito Sans"/>
              <a:sym typeface="Nunito Sans"/>
            </a:endParaRPr>
          </a:p>
        </p:txBody>
      </p:sp>
      <p:sp>
        <p:nvSpPr>
          <p:cNvPr id="175" name="Google Shape;175;p10"/>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6" name="Google Shape;176;p10"/>
          <p:cNvPicPr preferRelativeResize="0"/>
          <p:nvPr/>
        </p:nvPicPr>
        <p:blipFill rotWithShape="1">
          <a:blip r:embed="rId3">
            <a:alphaModFix/>
          </a:blip>
          <a:srcRect b="0" l="0" r="0" t="0"/>
          <a:stretch/>
        </p:blipFill>
        <p:spPr>
          <a:xfrm>
            <a:off x="9674352" y="6099048"/>
            <a:ext cx="1993392" cy="430628"/>
          </a:xfrm>
          <a:prstGeom prst="rect">
            <a:avLst/>
          </a:prstGeom>
          <a:noFill/>
          <a:ln>
            <a:noFill/>
          </a:ln>
        </p:spPr>
      </p:pic>
      <p:sp>
        <p:nvSpPr>
          <p:cNvPr id="177" name="Google Shape;177;p10"/>
          <p:cNvSpPr txBox="1"/>
          <p:nvPr/>
        </p:nvSpPr>
        <p:spPr>
          <a:xfrm>
            <a:off x="6273069" y="1623060"/>
            <a:ext cx="5690331" cy="432426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500"/>
              <a:buFont typeface="Arial"/>
              <a:buChar char="•"/>
            </a:pPr>
            <a:r>
              <a:rPr b="1" lang="en-US" sz="2500">
                <a:solidFill>
                  <a:schemeClr val="dk1"/>
                </a:solidFill>
                <a:latin typeface="Nunito Sans"/>
                <a:ea typeface="Nunito Sans"/>
                <a:cs typeface="Nunito Sans"/>
                <a:sym typeface="Nunito Sans"/>
              </a:rPr>
              <a:t>JVM gives the definitions …</a:t>
            </a:r>
            <a:endParaRPr/>
          </a:p>
          <a:p>
            <a:pPr indent="-184150" lvl="1" marL="800100" marR="0" rtl="0" algn="l">
              <a:spcBef>
                <a:spcPts val="0"/>
              </a:spcBef>
              <a:spcAft>
                <a:spcPts val="0"/>
              </a:spcAft>
              <a:buClr>
                <a:schemeClr val="dk1"/>
              </a:buClr>
              <a:buSzPts val="2500"/>
              <a:buFont typeface="Arial"/>
              <a:buNone/>
            </a:pPr>
            <a:r>
              <a:t/>
            </a:r>
            <a:endParaRPr b="0" i="0" sz="2500" u="none" cap="none" strike="noStrike">
              <a:solidFill>
                <a:schemeClr val="dk1"/>
              </a:solidFill>
              <a:latin typeface="Nunito Sans"/>
              <a:ea typeface="Nunito Sans"/>
              <a:cs typeface="Nunito Sans"/>
              <a:sym typeface="Nunito Sans"/>
            </a:endParaRPr>
          </a:p>
          <a:p>
            <a:pPr indent="-342900" lvl="1" marL="800100" marR="0" rtl="0" algn="l">
              <a:spcBef>
                <a:spcPts val="0"/>
              </a:spcBef>
              <a:spcAft>
                <a:spcPts val="0"/>
              </a:spcAft>
              <a:buClr>
                <a:schemeClr val="dk1"/>
              </a:buClr>
              <a:buSzPts val="2500"/>
              <a:buFont typeface="Arial"/>
              <a:buChar char="•"/>
            </a:pPr>
            <a:r>
              <a:rPr b="0" i="0" lang="en-US" sz="2500" u="none" cap="none" strike="noStrike">
                <a:solidFill>
                  <a:schemeClr val="dk1"/>
                </a:solidFill>
                <a:latin typeface="Nunito Sans"/>
                <a:ea typeface="Nunito Sans"/>
                <a:cs typeface="Nunito Sans"/>
                <a:sym typeface="Nunito Sans"/>
              </a:rPr>
              <a:t>Memory area</a:t>
            </a:r>
            <a:endParaRPr/>
          </a:p>
          <a:p>
            <a:pPr indent="-184150" lvl="1" marL="800100" marR="0" rtl="0" algn="l">
              <a:spcBef>
                <a:spcPts val="0"/>
              </a:spcBef>
              <a:spcAft>
                <a:spcPts val="0"/>
              </a:spcAft>
              <a:buClr>
                <a:schemeClr val="dk1"/>
              </a:buClr>
              <a:buSzPts val="2500"/>
              <a:buFont typeface="Arial"/>
              <a:buNone/>
            </a:pPr>
            <a:r>
              <a:t/>
            </a:r>
            <a:endParaRPr b="0" i="0" sz="2500" u="none" cap="none" strike="noStrike">
              <a:solidFill>
                <a:schemeClr val="dk1"/>
              </a:solidFill>
              <a:latin typeface="Nunito Sans"/>
              <a:ea typeface="Nunito Sans"/>
              <a:cs typeface="Nunito Sans"/>
              <a:sym typeface="Nunito Sans"/>
            </a:endParaRPr>
          </a:p>
          <a:p>
            <a:pPr indent="-342900" lvl="1" marL="800100" marR="0" rtl="0" algn="l">
              <a:spcBef>
                <a:spcPts val="0"/>
              </a:spcBef>
              <a:spcAft>
                <a:spcPts val="0"/>
              </a:spcAft>
              <a:buClr>
                <a:schemeClr val="dk1"/>
              </a:buClr>
              <a:buSzPts val="2500"/>
              <a:buFont typeface="Arial"/>
              <a:buChar char="•"/>
            </a:pPr>
            <a:r>
              <a:rPr b="0" i="0" lang="en-US" sz="2500" u="none" cap="none" strike="noStrike">
                <a:solidFill>
                  <a:schemeClr val="dk1"/>
                </a:solidFill>
                <a:latin typeface="Nunito Sans"/>
                <a:ea typeface="Nunito Sans"/>
                <a:cs typeface="Nunito Sans"/>
                <a:sym typeface="Nunito Sans"/>
              </a:rPr>
              <a:t>Class file format</a:t>
            </a:r>
            <a:endParaRPr/>
          </a:p>
          <a:p>
            <a:pPr indent="-184150" lvl="1" marL="800100" marR="0" rtl="0" algn="l">
              <a:spcBef>
                <a:spcPts val="0"/>
              </a:spcBef>
              <a:spcAft>
                <a:spcPts val="0"/>
              </a:spcAft>
              <a:buClr>
                <a:schemeClr val="dk1"/>
              </a:buClr>
              <a:buSzPts val="2500"/>
              <a:buFont typeface="Arial"/>
              <a:buNone/>
            </a:pPr>
            <a:r>
              <a:t/>
            </a:r>
            <a:endParaRPr b="0" i="0" sz="2500" u="none" cap="none" strike="noStrike">
              <a:solidFill>
                <a:schemeClr val="dk1"/>
              </a:solidFill>
              <a:latin typeface="Nunito Sans"/>
              <a:ea typeface="Nunito Sans"/>
              <a:cs typeface="Nunito Sans"/>
              <a:sym typeface="Nunito Sans"/>
            </a:endParaRPr>
          </a:p>
          <a:p>
            <a:pPr indent="-342900" lvl="1" marL="800100" marR="0" rtl="0" algn="l">
              <a:spcBef>
                <a:spcPts val="0"/>
              </a:spcBef>
              <a:spcAft>
                <a:spcPts val="0"/>
              </a:spcAft>
              <a:buClr>
                <a:schemeClr val="dk1"/>
              </a:buClr>
              <a:buSzPts val="2500"/>
              <a:buFont typeface="Arial"/>
              <a:buChar char="•"/>
            </a:pPr>
            <a:r>
              <a:rPr b="0" i="0" lang="en-US" sz="2500" u="none" cap="none" strike="noStrike">
                <a:solidFill>
                  <a:schemeClr val="dk1"/>
                </a:solidFill>
                <a:latin typeface="Nunito Sans"/>
                <a:ea typeface="Nunito Sans"/>
                <a:cs typeface="Nunito Sans"/>
                <a:sym typeface="Nunito Sans"/>
              </a:rPr>
              <a:t>Register set</a:t>
            </a:r>
            <a:endParaRPr/>
          </a:p>
          <a:p>
            <a:pPr indent="-184150" lvl="1" marL="800100" marR="0" rtl="0" algn="l">
              <a:spcBef>
                <a:spcPts val="0"/>
              </a:spcBef>
              <a:spcAft>
                <a:spcPts val="0"/>
              </a:spcAft>
              <a:buClr>
                <a:schemeClr val="dk1"/>
              </a:buClr>
              <a:buSzPts val="2500"/>
              <a:buFont typeface="Arial"/>
              <a:buNone/>
            </a:pPr>
            <a:r>
              <a:t/>
            </a:r>
            <a:endParaRPr b="0" i="0" sz="2500" u="none" cap="none" strike="noStrike">
              <a:solidFill>
                <a:schemeClr val="dk1"/>
              </a:solidFill>
              <a:latin typeface="Nunito Sans"/>
              <a:ea typeface="Nunito Sans"/>
              <a:cs typeface="Nunito Sans"/>
              <a:sym typeface="Nunito Sans"/>
            </a:endParaRPr>
          </a:p>
          <a:p>
            <a:pPr indent="-342900" lvl="1" marL="800100" marR="0" rtl="0" algn="l">
              <a:spcBef>
                <a:spcPts val="0"/>
              </a:spcBef>
              <a:spcAft>
                <a:spcPts val="0"/>
              </a:spcAft>
              <a:buClr>
                <a:schemeClr val="dk1"/>
              </a:buClr>
              <a:buSzPts val="2500"/>
              <a:buFont typeface="Arial"/>
              <a:buChar char="•"/>
            </a:pPr>
            <a:r>
              <a:rPr b="0" i="0" lang="en-US" sz="2500" u="none" cap="none" strike="noStrike">
                <a:solidFill>
                  <a:schemeClr val="dk1"/>
                </a:solidFill>
                <a:latin typeface="Nunito Sans"/>
                <a:ea typeface="Nunito Sans"/>
                <a:cs typeface="Nunito Sans"/>
                <a:sym typeface="Nunito Sans"/>
              </a:rPr>
              <a:t>Garbage-collected heap</a:t>
            </a:r>
            <a:endParaRPr/>
          </a:p>
          <a:p>
            <a:pPr indent="-184150" lvl="1" marL="800100" marR="0" rtl="0" algn="l">
              <a:spcBef>
                <a:spcPts val="0"/>
              </a:spcBef>
              <a:spcAft>
                <a:spcPts val="0"/>
              </a:spcAft>
              <a:buClr>
                <a:schemeClr val="dk1"/>
              </a:buClr>
              <a:buSzPts val="2500"/>
              <a:buFont typeface="Arial"/>
              <a:buNone/>
            </a:pPr>
            <a:r>
              <a:t/>
            </a:r>
            <a:endParaRPr b="0" i="0" sz="2500" u="none" cap="none" strike="noStrike">
              <a:solidFill>
                <a:schemeClr val="dk1"/>
              </a:solidFill>
              <a:latin typeface="Nunito Sans"/>
              <a:ea typeface="Nunito Sans"/>
              <a:cs typeface="Nunito Sans"/>
              <a:sym typeface="Nunito Sans"/>
            </a:endParaRPr>
          </a:p>
          <a:p>
            <a:pPr indent="-342900" lvl="1" marL="800100" marR="0" rtl="0" algn="l">
              <a:spcBef>
                <a:spcPts val="0"/>
              </a:spcBef>
              <a:spcAft>
                <a:spcPts val="0"/>
              </a:spcAft>
              <a:buClr>
                <a:schemeClr val="dk1"/>
              </a:buClr>
              <a:buSzPts val="2500"/>
              <a:buFont typeface="Arial"/>
              <a:buChar char="•"/>
            </a:pPr>
            <a:r>
              <a:rPr b="0" i="0" lang="en-US" sz="2500" u="none" cap="none" strike="noStrike">
                <a:solidFill>
                  <a:schemeClr val="dk1"/>
                </a:solidFill>
                <a:latin typeface="Nunito Sans"/>
                <a:ea typeface="Nunito Sans"/>
                <a:cs typeface="Nunito Sans"/>
                <a:sym typeface="Nunito Sans"/>
              </a:rPr>
              <a:t>Fatal error reporting etc.</a:t>
            </a:r>
            <a:endParaRPr b="0" i="0" sz="2500" u="none" cap="none" strike="noStrike">
              <a:solidFill>
                <a:schemeClr val="dk1"/>
              </a:solidFill>
              <a:latin typeface="Nunito Sans"/>
              <a:ea typeface="Nunito Sans"/>
              <a:cs typeface="Nunito Sans"/>
              <a:sym typeface="Nunito Sans"/>
            </a:endParaRPr>
          </a:p>
        </p:txBody>
      </p:sp>
      <p:sp>
        <p:nvSpPr>
          <p:cNvPr id="178" name="Google Shape;178;p10"/>
          <p:cNvSpPr/>
          <p:nvPr/>
        </p:nvSpPr>
        <p:spPr>
          <a:xfrm>
            <a:off x="0" y="15875"/>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Calibri"/>
              <a:buNone/>
            </a:pPr>
            <a:br>
              <a:rPr b="0" i="0" lang="en-US" sz="1100" u="none" cap="none" strike="noStrike">
                <a:solidFill>
                  <a:schemeClr val="dk1"/>
                </a:solidFill>
                <a:latin typeface="Calibri"/>
                <a:ea typeface="Calibri"/>
                <a:cs typeface="Calibri"/>
                <a:sym typeface="Calibri"/>
              </a:rPr>
            </a:br>
            <a:endParaRPr b="0" i="0" sz="1800" u="none" cap="none" strike="noStrike">
              <a:solidFill>
                <a:schemeClr val="dk1"/>
              </a:solidFill>
              <a:latin typeface="Arial"/>
              <a:ea typeface="Arial"/>
              <a:cs typeface="Arial"/>
              <a:sym typeface="Arial"/>
            </a:endParaRPr>
          </a:p>
        </p:txBody>
      </p:sp>
      <p:sp>
        <p:nvSpPr>
          <p:cNvPr id="179" name="Google Shape;179;p10"/>
          <p:cNvSpPr/>
          <p:nvPr/>
        </p:nvSpPr>
        <p:spPr>
          <a:xfrm>
            <a:off x="152400" y="168275"/>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Calibri"/>
              <a:buNone/>
            </a:pPr>
            <a:br>
              <a:rPr b="0" i="0" lang="en-US" sz="1100" u="none" cap="none" strike="noStrike">
                <a:solidFill>
                  <a:schemeClr val="dk1"/>
                </a:solidFill>
                <a:latin typeface="Calibri"/>
                <a:ea typeface="Calibri"/>
                <a:cs typeface="Calibri"/>
                <a:sym typeface="Calibri"/>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84" name="Shape 184"/>
        <p:cNvGrpSpPr/>
        <p:nvPr/>
      </p:nvGrpSpPr>
      <p:grpSpPr>
        <a:xfrm>
          <a:off x="0" y="0"/>
          <a:ext cx="0" cy="0"/>
          <a:chOff x="0" y="0"/>
          <a:chExt cx="0" cy="0"/>
        </a:xfrm>
      </p:grpSpPr>
      <p:pic>
        <p:nvPicPr>
          <p:cNvPr id="185" name="Google Shape;185;p11"/>
          <p:cNvPicPr preferRelativeResize="0"/>
          <p:nvPr/>
        </p:nvPicPr>
        <p:blipFill rotWithShape="1">
          <a:blip r:embed="rId3">
            <a:alphaModFix/>
          </a:blip>
          <a:srcRect b="0" l="0" r="0" t="0"/>
          <a:stretch/>
        </p:blipFill>
        <p:spPr>
          <a:xfrm>
            <a:off x="1393566" y="1553993"/>
            <a:ext cx="9655434" cy="5075407"/>
          </a:xfrm>
          <a:prstGeom prst="rect">
            <a:avLst/>
          </a:prstGeom>
          <a:noFill/>
          <a:ln>
            <a:noFill/>
          </a:ln>
        </p:spPr>
      </p:pic>
      <p:sp>
        <p:nvSpPr>
          <p:cNvPr id="186" name="Google Shape;186;p11"/>
          <p:cNvSpPr txBox="1"/>
          <p:nvPr/>
        </p:nvSpPr>
        <p:spPr>
          <a:xfrm>
            <a:off x="526224" y="769163"/>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JVM Architecture</a:t>
            </a:r>
            <a:endParaRPr b="1" sz="4500">
              <a:solidFill>
                <a:schemeClr val="dk1"/>
              </a:solidFill>
              <a:latin typeface="Nunito Sans"/>
              <a:ea typeface="Nunito Sans"/>
              <a:cs typeface="Nunito Sans"/>
              <a:sym typeface="Nunito Sans"/>
            </a:endParaRPr>
          </a:p>
        </p:txBody>
      </p:sp>
      <p:sp>
        <p:nvSpPr>
          <p:cNvPr id="187" name="Google Shape;187;p11"/>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8" name="Google Shape;188;p11"/>
          <p:cNvPicPr preferRelativeResize="0"/>
          <p:nvPr/>
        </p:nvPicPr>
        <p:blipFill rotWithShape="1">
          <a:blip r:embed="rId4">
            <a:alphaModFix/>
          </a:blip>
          <a:srcRect b="0" l="0" r="0" t="0"/>
          <a:stretch/>
        </p:blipFill>
        <p:spPr>
          <a:xfrm>
            <a:off x="9674352" y="6099048"/>
            <a:ext cx="1993392" cy="430628"/>
          </a:xfrm>
          <a:prstGeom prst="rect">
            <a:avLst/>
          </a:prstGeom>
          <a:noFill/>
          <a:ln>
            <a:noFill/>
          </a:ln>
        </p:spPr>
      </p:pic>
      <p:sp>
        <p:nvSpPr>
          <p:cNvPr id="189" name="Google Shape;189;p11"/>
          <p:cNvSpPr/>
          <p:nvPr/>
        </p:nvSpPr>
        <p:spPr>
          <a:xfrm>
            <a:off x="152400" y="168275"/>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Calibri"/>
              <a:buNone/>
            </a:pPr>
            <a:br>
              <a:rPr b="0" i="0" lang="en-US" sz="1100" u="none" cap="none" strike="noStrike">
                <a:solidFill>
                  <a:schemeClr val="dk1"/>
                </a:solidFill>
                <a:latin typeface="Calibri"/>
                <a:ea typeface="Calibri"/>
                <a:cs typeface="Calibri"/>
                <a:sym typeface="Calibri"/>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94" name="Shape 194"/>
        <p:cNvGrpSpPr/>
        <p:nvPr/>
      </p:nvGrpSpPr>
      <p:grpSpPr>
        <a:xfrm>
          <a:off x="0" y="0"/>
          <a:ext cx="0" cy="0"/>
          <a:chOff x="0" y="0"/>
          <a:chExt cx="0" cy="0"/>
        </a:xfrm>
      </p:grpSpPr>
      <p:sp>
        <p:nvSpPr>
          <p:cNvPr id="195" name="Google Shape;195;p12"/>
          <p:cNvSpPr txBox="1"/>
          <p:nvPr/>
        </p:nvSpPr>
        <p:spPr>
          <a:xfrm>
            <a:off x="526224" y="769163"/>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Path Setting</a:t>
            </a:r>
            <a:endParaRPr b="1" sz="4500">
              <a:solidFill>
                <a:schemeClr val="dk1"/>
              </a:solidFill>
              <a:latin typeface="Nunito Sans"/>
              <a:ea typeface="Nunito Sans"/>
              <a:cs typeface="Nunito Sans"/>
              <a:sym typeface="Nunito Sans"/>
            </a:endParaRPr>
          </a:p>
        </p:txBody>
      </p:sp>
      <p:sp>
        <p:nvSpPr>
          <p:cNvPr id="196" name="Google Shape;196;p12"/>
          <p:cNvSpPr txBox="1"/>
          <p:nvPr/>
        </p:nvSpPr>
        <p:spPr>
          <a:xfrm>
            <a:off x="558069" y="1611766"/>
            <a:ext cx="6985731"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500">
              <a:solidFill>
                <a:schemeClr val="dk1"/>
              </a:solidFill>
              <a:latin typeface="Nunito Sans"/>
              <a:ea typeface="Nunito Sans"/>
              <a:cs typeface="Nunito Sans"/>
              <a:sym typeface="Nunito Sans"/>
            </a:endParaRPr>
          </a:p>
          <a:p>
            <a:pPr indent="-342900" lvl="1" marL="800100" marR="0" rtl="0" algn="l">
              <a:spcBef>
                <a:spcPts val="0"/>
              </a:spcBef>
              <a:spcAft>
                <a:spcPts val="0"/>
              </a:spcAft>
              <a:buClr>
                <a:schemeClr val="dk1"/>
              </a:buClr>
              <a:buSzPts val="2500"/>
              <a:buFont typeface="Arial"/>
              <a:buChar char="•"/>
            </a:pPr>
            <a:r>
              <a:rPr b="0" i="0" lang="en-US" sz="2500" u="none" cap="none" strike="noStrike">
                <a:solidFill>
                  <a:schemeClr val="dk1"/>
                </a:solidFill>
                <a:latin typeface="Nunito Sans"/>
                <a:ea typeface="Nunito Sans"/>
                <a:cs typeface="Nunito Sans"/>
                <a:sym typeface="Nunito Sans"/>
              </a:rPr>
              <a:t>Temporary Path</a:t>
            </a:r>
            <a:endParaRPr/>
          </a:p>
          <a:p>
            <a:pPr indent="-184150" lvl="1" marL="800100" marR="0" rtl="0" algn="l">
              <a:spcBef>
                <a:spcPts val="0"/>
              </a:spcBef>
              <a:spcAft>
                <a:spcPts val="0"/>
              </a:spcAft>
              <a:buClr>
                <a:schemeClr val="dk1"/>
              </a:buClr>
              <a:buSzPts val="2500"/>
              <a:buFont typeface="Arial"/>
              <a:buNone/>
            </a:pPr>
            <a:r>
              <a:t/>
            </a:r>
            <a:endParaRPr b="0" i="0" sz="2500" u="none" cap="none" strike="noStrike">
              <a:solidFill>
                <a:schemeClr val="dk1"/>
              </a:solidFill>
              <a:latin typeface="Nunito Sans"/>
              <a:ea typeface="Nunito Sans"/>
              <a:cs typeface="Nunito Sans"/>
              <a:sym typeface="Nunito Sans"/>
            </a:endParaRPr>
          </a:p>
          <a:p>
            <a:pPr indent="-342900" lvl="1" marL="800100" marR="0" rtl="0" algn="l">
              <a:spcBef>
                <a:spcPts val="0"/>
              </a:spcBef>
              <a:spcAft>
                <a:spcPts val="0"/>
              </a:spcAft>
              <a:buClr>
                <a:schemeClr val="dk1"/>
              </a:buClr>
              <a:buSzPts val="2500"/>
              <a:buFont typeface="Arial"/>
              <a:buChar char="•"/>
            </a:pPr>
            <a:r>
              <a:rPr b="0" i="0" lang="en-US" sz="2500" u="none" cap="none" strike="noStrike">
                <a:solidFill>
                  <a:schemeClr val="dk1"/>
                </a:solidFill>
                <a:latin typeface="Nunito Sans"/>
                <a:ea typeface="Nunito Sans"/>
                <a:cs typeface="Nunito Sans"/>
                <a:sym typeface="Nunito Sans"/>
              </a:rPr>
              <a:t>Permanent Path</a:t>
            </a:r>
            <a:endParaRPr/>
          </a:p>
          <a:p>
            <a:pPr indent="-184150" lvl="0" marL="342900" marR="0" rtl="0" algn="l">
              <a:spcBef>
                <a:spcPts val="0"/>
              </a:spcBef>
              <a:spcAft>
                <a:spcPts val="0"/>
              </a:spcAft>
              <a:buClr>
                <a:schemeClr val="dk1"/>
              </a:buClr>
              <a:buSzPts val="2500"/>
              <a:buFont typeface="Arial"/>
              <a:buNone/>
            </a:pPr>
            <a:r>
              <a:t/>
            </a:r>
            <a:endParaRPr sz="2500">
              <a:solidFill>
                <a:schemeClr val="dk1"/>
              </a:solidFill>
              <a:latin typeface="Nunito Sans"/>
              <a:ea typeface="Nunito Sans"/>
              <a:cs typeface="Nunito Sans"/>
              <a:sym typeface="Nunito Sans"/>
            </a:endParaRPr>
          </a:p>
          <a:p>
            <a:pPr indent="-342900" lvl="0" marL="342900" marR="0" rtl="0" algn="l">
              <a:spcBef>
                <a:spcPts val="0"/>
              </a:spcBef>
              <a:spcAft>
                <a:spcPts val="0"/>
              </a:spcAft>
              <a:buClr>
                <a:schemeClr val="dk1"/>
              </a:buClr>
              <a:buSzPts val="2500"/>
              <a:buFont typeface="Arial"/>
              <a:buChar char="•"/>
            </a:pPr>
            <a:r>
              <a:rPr lang="en-US" sz="2500">
                <a:solidFill>
                  <a:schemeClr val="dk1"/>
                </a:solidFill>
                <a:latin typeface="Nunito Sans"/>
                <a:ea typeface="Nunito Sans"/>
                <a:cs typeface="Nunito Sans"/>
                <a:sym typeface="Nunito Sans"/>
              </a:rPr>
              <a:t>Use of editors – Sublime editor, code block</a:t>
            </a:r>
            <a:endParaRPr/>
          </a:p>
          <a:p>
            <a:pPr indent="-184150" lvl="0" marL="342900" marR="0" rtl="0" algn="l">
              <a:spcBef>
                <a:spcPts val="0"/>
              </a:spcBef>
              <a:spcAft>
                <a:spcPts val="0"/>
              </a:spcAft>
              <a:buClr>
                <a:schemeClr val="dk1"/>
              </a:buClr>
              <a:buSzPts val="2500"/>
              <a:buFont typeface="Arial"/>
              <a:buNone/>
            </a:pPr>
            <a:r>
              <a:t/>
            </a:r>
            <a:endParaRPr sz="2500">
              <a:solidFill>
                <a:schemeClr val="dk1"/>
              </a:solidFill>
              <a:latin typeface="Nunito Sans"/>
              <a:ea typeface="Nunito Sans"/>
              <a:cs typeface="Nunito Sans"/>
              <a:sym typeface="Nunito Sans"/>
            </a:endParaRPr>
          </a:p>
          <a:p>
            <a:pPr indent="-342900" lvl="1" marL="800100" marR="0" rtl="0" algn="l">
              <a:spcBef>
                <a:spcPts val="0"/>
              </a:spcBef>
              <a:spcAft>
                <a:spcPts val="0"/>
              </a:spcAft>
              <a:buClr>
                <a:schemeClr val="dk1"/>
              </a:buClr>
              <a:buSzPts val="2500"/>
              <a:buFont typeface="Arial"/>
              <a:buChar char="•"/>
            </a:pPr>
            <a:r>
              <a:rPr b="0" i="0" lang="en-US" sz="2500" u="none" cap="none" strike="noStrike">
                <a:solidFill>
                  <a:schemeClr val="dk1"/>
                </a:solidFill>
                <a:latin typeface="Nunito Sans"/>
                <a:ea typeface="Nunito Sans"/>
                <a:cs typeface="Nunito Sans"/>
                <a:sym typeface="Nunito Sans"/>
              </a:rPr>
              <a:t>Notepad – Execute a program</a:t>
            </a:r>
            <a:endParaRPr b="0" i="0" sz="2500" u="none" cap="none" strike="noStrike">
              <a:solidFill>
                <a:schemeClr val="dk1"/>
              </a:solidFill>
              <a:latin typeface="Nunito Sans"/>
              <a:ea typeface="Nunito Sans"/>
              <a:cs typeface="Nunito Sans"/>
              <a:sym typeface="Nunito Sans"/>
            </a:endParaRPr>
          </a:p>
        </p:txBody>
      </p:sp>
      <p:sp>
        <p:nvSpPr>
          <p:cNvPr id="197" name="Google Shape;197;p12"/>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8" name="Google Shape;198;p12"/>
          <p:cNvPicPr preferRelativeResize="0"/>
          <p:nvPr/>
        </p:nvPicPr>
        <p:blipFill rotWithShape="1">
          <a:blip r:embed="rId3">
            <a:alphaModFix/>
          </a:blip>
          <a:srcRect b="0" l="0" r="0" t="0"/>
          <a:stretch/>
        </p:blipFill>
        <p:spPr>
          <a:xfrm>
            <a:off x="9674352" y="6099048"/>
            <a:ext cx="1993392" cy="430628"/>
          </a:xfrm>
          <a:prstGeom prst="rect">
            <a:avLst/>
          </a:prstGeom>
          <a:noFill/>
          <a:ln>
            <a:noFill/>
          </a:ln>
        </p:spPr>
      </p:pic>
      <p:sp>
        <p:nvSpPr>
          <p:cNvPr id="199" name="Google Shape;199;p12"/>
          <p:cNvSpPr/>
          <p:nvPr/>
        </p:nvSpPr>
        <p:spPr>
          <a:xfrm>
            <a:off x="0" y="15875"/>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Calibri"/>
              <a:buNone/>
            </a:pPr>
            <a:br>
              <a:rPr b="0" i="0" lang="en-US" sz="1100" u="none" cap="none" strike="noStrike">
                <a:solidFill>
                  <a:schemeClr val="dk1"/>
                </a:solidFill>
                <a:latin typeface="Calibri"/>
                <a:ea typeface="Calibri"/>
                <a:cs typeface="Calibri"/>
                <a:sym typeface="Calibri"/>
              </a:rPr>
            </a:br>
            <a:endParaRPr b="0" i="0" sz="1800" u="none" cap="none" strike="noStrike">
              <a:solidFill>
                <a:schemeClr val="dk1"/>
              </a:solidFill>
              <a:latin typeface="Arial"/>
              <a:ea typeface="Arial"/>
              <a:cs typeface="Arial"/>
              <a:sym typeface="Arial"/>
            </a:endParaRPr>
          </a:p>
        </p:txBody>
      </p:sp>
      <p:sp>
        <p:nvSpPr>
          <p:cNvPr id="200" name="Google Shape;200;p12"/>
          <p:cNvSpPr/>
          <p:nvPr/>
        </p:nvSpPr>
        <p:spPr>
          <a:xfrm>
            <a:off x="152400" y="168275"/>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Calibri"/>
              <a:buNone/>
            </a:pPr>
            <a:br>
              <a:rPr b="0" i="0" lang="en-US" sz="1100" u="none" cap="none" strike="noStrike">
                <a:solidFill>
                  <a:schemeClr val="dk1"/>
                </a:solidFill>
                <a:latin typeface="Calibri"/>
                <a:ea typeface="Calibri"/>
                <a:cs typeface="Calibri"/>
                <a:sym typeface="Calibri"/>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205" name="Shape 205"/>
        <p:cNvGrpSpPr/>
        <p:nvPr/>
      </p:nvGrpSpPr>
      <p:grpSpPr>
        <a:xfrm>
          <a:off x="0" y="0"/>
          <a:ext cx="0" cy="0"/>
          <a:chOff x="0" y="0"/>
          <a:chExt cx="0" cy="0"/>
        </a:xfrm>
      </p:grpSpPr>
      <p:sp>
        <p:nvSpPr>
          <p:cNvPr id="206" name="Google Shape;206;p13"/>
          <p:cNvSpPr txBox="1"/>
          <p:nvPr/>
        </p:nvSpPr>
        <p:spPr>
          <a:xfrm>
            <a:off x="526224" y="2872770"/>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Why is JAVA Platform Independent?</a:t>
            </a:r>
            <a:endParaRPr b="1" sz="4500">
              <a:solidFill>
                <a:schemeClr val="dk1"/>
              </a:solidFill>
              <a:latin typeface="Nunito Sans"/>
              <a:ea typeface="Nunito Sans"/>
              <a:cs typeface="Nunito Sans"/>
              <a:sym typeface="Nunito Sans"/>
            </a:endParaRPr>
          </a:p>
        </p:txBody>
      </p:sp>
      <p:sp>
        <p:nvSpPr>
          <p:cNvPr id="207" name="Google Shape;207;p13"/>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8" name="Google Shape;208;p13"/>
          <p:cNvPicPr preferRelativeResize="0"/>
          <p:nvPr/>
        </p:nvPicPr>
        <p:blipFill rotWithShape="1">
          <a:blip r:embed="rId3">
            <a:alphaModFix/>
          </a:blip>
          <a:srcRect b="0" l="0" r="0" t="0"/>
          <a:stretch/>
        </p:blipFill>
        <p:spPr>
          <a:xfrm>
            <a:off x="9674352" y="6099048"/>
            <a:ext cx="1993392" cy="430628"/>
          </a:xfrm>
          <a:prstGeom prst="rect">
            <a:avLst/>
          </a:prstGeom>
          <a:noFill/>
          <a:ln>
            <a:noFill/>
          </a:ln>
        </p:spPr>
      </p:pic>
      <p:sp>
        <p:nvSpPr>
          <p:cNvPr id="209" name="Google Shape;209;p13"/>
          <p:cNvSpPr/>
          <p:nvPr/>
        </p:nvSpPr>
        <p:spPr>
          <a:xfrm>
            <a:off x="0" y="15875"/>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Calibri"/>
              <a:buNone/>
            </a:pPr>
            <a:br>
              <a:rPr b="0" i="0" lang="en-US" sz="1100" u="none" cap="none" strike="noStrike">
                <a:solidFill>
                  <a:schemeClr val="dk1"/>
                </a:solidFill>
                <a:latin typeface="Calibri"/>
                <a:ea typeface="Calibri"/>
                <a:cs typeface="Calibri"/>
                <a:sym typeface="Calibri"/>
              </a:rPr>
            </a:br>
            <a:endParaRPr b="0" i="0" sz="1800" u="none" cap="none" strike="noStrike">
              <a:solidFill>
                <a:schemeClr val="dk1"/>
              </a:solidFill>
              <a:latin typeface="Arial"/>
              <a:ea typeface="Arial"/>
              <a:cs typeface="Arial"/>
              <a:sym typeface="Arial"/>
            </a:endParaRPr>
          </a:p>
        </p:txBody>
      </p:sp>
      <p:sp>
        <p:nvSpPr>
          <p:cNvPr id="210" name="Google Shape;210;p13"/>
          <p:cNvSpPr/>
          <p:nvPr/>
        </p:nvSpPr>
        <p:spPr>
          <a:xfrm>
            <a:off x="152400" y="168275"/>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Calibri"/>
              <a:buNone/>
            </a:pPr>
            <a:br>
              <a:rPr b="0" i="0" lang="en-US" sz="1100" u="none" cap="none" strike="noStrike">
                <a:solidFill>
                  <a:schemeClr val="dk1"/>
                </a:solidFill>
                <a:latin typeface="Calibri"/>
                <a:ea typeface="Calibri"/>
                <a:cs typeface="Calibri"/>
                <a:sym typeface="Calibri"/>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215" name="Shape 215"/>
        <p:cNvGrpSpPr/>
        <p:nvPr/>
      </p:nvGrpSpPr>
      <p:grpSpPr>
        <a:xfrm>
          <a:off x="0" y="0"/>
          <a:ext cx="0" cy="0"/>
          <a:chOff x="0" y="0"/>
          <a:chExt cx="0" cy="0"/>
        </a:xfrm>
      </p:grpSpPr>
      <p:sp>
        <p:nvSpPr>
          <p:cNvPr id="216" name="Google Shape;216;p14"/>
          <p:cNvSpPr txBox="1"/>
          <p:nvPr/>
        </p:nvSpPr>
        <p:spPr>
          <a:xfrm>
            <a:off x="526224" y="2561272"/>
            <a:ext cx="112855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Why is JAVA both interpreted and compiled language?</a:t>
            </a:r>
            <a:endParaRPr b="1" sz="4500">
              <a:solidFill>
                <a:schemeClr val="dk1"/>
              </a:solidFill>
              <a:latin typeface="Nunito Sans"/>
              <a:ea typeface="Nunito Sans"/>
              <a:cs typeface="Nunito Sans"/>
              <a:sym typeface="Nunito Sans"/>
            </a:endParaRPr>
          </a:p>
        </p:txBody>
      </p:sp>
      <p:sp>
        <p:nvSpPr>
          <p:cNvPr id="217" name="Google Shape;217;p14"/>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8" name="Google Shape;218;p14"/>
          <p:cNvPicPr preferRelativeResize="0"/>
          <p:nvPr/>
        </p:nvPicPr>
        <p:blipFill rotWithShape="1">
          <a:blip r:embed="rId3">
            <a:alphaModFix/>
          </a:blip>
          <a:srcRect b="0" l="0" r="0" t="0"/>
          <a:stretch/>
        </p:blipFill>
        <p:spPr>
          <a:xfrm>
            <a:off x="9674352" y="6099048"/>
            <a:ext cx="1993392" cy="430628"/>
          </a:xfrm>
          <a:prstGeom prst="rect">
            <a:avLst/>
          </a:prstGeom>
          <a:noFill/>
          <a:ln>
            <a:noFill/>
          </a:ln>
        </p:spPr>
      </p:pic>
      <p:sp>
        <p:nvSpPr>
          <p:cNvPr id="219" name="Google Shape;219;p14"/>
          <p:cNvSpPr/>
          <p:nvPr/>
        </p:nvSpPr>
        <p:spPr>
          <a:xfrm>
            <a:off x="0" y="15875"/>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Calibri"/>
              <a:buNone/>
            </a:pPr>
            <a:br>
              <a:rPr b="0" i="0" lang="en-US" sz="1100" u="none" cap="none" strike="noStrike">
                <a:solidFill>
                  <a:schemeClr val="dk1"/>
                </a:solidFill>
                <a:latin typeface="Calibri"/>
                <a:ea typeface="Calibri"/>
                <a:cs typeface="Calibri"/>
                <a:sym typeface="Calibri"/>
              </a:rPr>
            </a:br>
            <a:endParaRPr b="0" i="0" sz="1800" u="none" cap="none" strike="noStrike">
              <a:solidFill>
                <a:schemeClr val="dk1"/>
              </a:solidFill>
              <a:latin typeface="Arial"/>
              <a:ea typeface="Arial"/>
              <a:cs typeface="Arial"/>
              <a:sym typeface="Arial"/>
            </a:endParaRPr>
          </a:p>
        </p:txBody>
      </p:sp>
      <p:sp>
        <p:nvSpPr>
          <p:cNvPr id="220" name="Google Shape;220;p14"/>
          <p:cNvSpPr/>
          <p:nvPr/>
        </p:nvSpPr>
        <p:spPr>
          <a:xfrm>
            <a:off x="152400" y="168275"/>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Calibri"/>
              <a:buNone/>
            </a:pPr>
            <a:br>
              <a:rPr b="0" i="0" lang="en-US" sz="1100" u="none" cap="none" strike="noStrike">
                <a:solidFill>
                  <a:schemeClr val="dk1"/>
                </a:solidFill>
                <a:latin typeface="Calibri"/>
                <a:ea typeface="Calibri"/>
                <a:cs typeface="Calibri"/>
                <a:sym typeface="Calibri"/>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225" name="Shape 225"/>
        <p:cNvGrpSpPr/>
        <p:nvPr/>
      </p:nvGrpSpPr>
      <p:grpSpPr>
        <a:xfrm>
          <a:off x="0" y="0"/>
          <a:ext cx="0" cy="0"/>
          <a:chOff x="0" y="0"/>
          <a:chExt cx="0" cy="0"/>
        </a:xfrm>
      </p:grpSpPr>
      <p:sp>
        <p:nvSpPr>
          <p:cNvPr id="226" name="Google Shape;226;p15"/>
          <p:cNvSpPr txBox="1"/>
          <p:nvPr/>
        </p:nvSpPr>
        <p:spPr>
          <a:xfrm>
            <a:off x="526224" y="2561272"/>
            <a:ext cx="112855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Why is JAVA both interpreted and compiled language?</a:t>
            </a:r>
            <a:endParaRPr b="1" sz="4500">
              <a:solidFill>
                <a:schemeClr val="dk1"/>
              </a:solidFill>
              <a:latin typeface="Nunito Sans"/>
              <a:ea typeface="Nunito Sans"/>
              <a:cs typeface="Nunito Sans"/>
              <a:sym typeface="Nunito Sans"/>
            </a:endParaRPr>
          </a:p>
        </p:txBody>
      </p:sp>
      <p:sp>
        <p:nvSpPr>
          <p:cNvPr id="227" name="Google Shape;227;p15"/>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8" name="Google Shape;228;p15"/>
          <p:cNvPicPr preferRelativeResize="0"/>
          <p:nvPr/>
        </p:nvPicPr>
        <p:blipFill rotWithShape="1">
          <a:blip r:embed="rId3">
            <a:alphaModFix/>
          </a:blip>
          <a:srcRect b="0" l="0" r="0" t="0"/>
          <a:stretch/>
        </p:blipFill>
        <p:spPr>
          <a:xfrm>
            <a:off x="9674352" y="6099048"/>
            <a:ext cx="1993392" cy="430628"/>
          </a:xfrm>
          <a:prstGeom prst="rect">
            <a:avLst/>
          </a:prstGeom>
          <a:noFill/>
          <a:ln>
            <a:noFill/>
          </a:ln>
        </p:spPr>
      </p:pic>
      <p:sp>
        <p:nvSpPr>
          <p:cNvPr id="229" name="Google Shape;229;p15"/>
          <p:cNvSpPr/>
          <p:nvPr/>
        </p:nvSpPr>
        <p:spPr>
          <a:xfrm>
            <a:off x="0" y="15875"/>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Calibri"/>
              <a:buNone/>
            </a:pPr>
            <a:br>
              <a:rPr b="0" i="0" lang="en-US" sz="1100" u="none" cap="none" strike="noStrike">
                <a:solidFill>
                  <a:schemeClr val="dk1"/>
                </a:solidFill>
                <a:latin typeface="Calibri"/>
                <a:ea typeface="Calibri"/>
                <a:cs typeface="Calibri"/>
                <a:sym typeface="Calibri"/>
              </a:rPr>
            </a:br>
            <a:endParaRPr b="0" i="0" sz="1800" u="none" cap="none" strike="noStrike">
              <a:solidFill>
                <a:schemeClr val="dk1"/>
              </a:solidFill>
              <a:latin typeface="Arial"/>
              <a:ea typeface="Arial"/>
              <a:cs typeface="Arial"/>
              <a:sym typeface="Arial"/>
            </a:endParaRPr>
          </a:p>
        </p:txBody>
      </p:sp>
      <p:sp>
        <p:nvSpPr>
          <p:cNvPr id="230" name="Google Shape;230;p15"/>
          <p:cNvSpPr/>
          <p:nvPr/>
        </p:nvSpPr>
        <p:spPr>
          <a:xfrm>
            <a:off x="152400" y="168275"/>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Calibri"/>
              <a:buNone/>
            </a:pPr>
            <a:br>
              <a:rPr b="0" i="0" lang="en-US" sz="1100" u="none" cap="none" strike="noStrike">
                <a:solidFill>
                  <a:schemeClr val="dk1"/>
                </a:solidFill>
                <a:latin typeface="Calibri"/>
                <a:ea typeface="Calibri"/>
                <a:cs typeface="Calibri"/>
                <a:sym typeface="Calibri"/>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235" name="Shape 235"/>
        <p:cNvGrpSpPr/>
        <p:nvPr/>
      </p:nvGrpSpPr>
      <p:grpSpPr>
        <a:xfrm>
          <a:off x="0" y="0"/>
          <a:ext cx="0" cy="0"/>
          <a:chOff x="0" y="0"/>
          <a:chExt cx="0" cy="0"/>
        </a:xfrm>
      </p:grpSpPr>
      <p:sp>
        <p:nvSpPr>
          <p:cNvPr id="236" name="Google Shape;236;p16"/>
          <p:cNvSpPr txBox="1"/>
          <p:nvPr/>
        </p:nvSpPr>
        <p:spPr>
          <a:xfrm>
            <a:off x="526224" y="2561272"/>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Why is JAVA slow?</a:t>
            </a:r>
            <a:endParaRPr b="1" sz="4500">
              <a:solidFill>
                <a:schemeClr val="dk1"/>
              </a:solidFill>
              <a:latin typeface="Nunito Sans"/>
              <a:ea typeface="Nunito Sans"/>
              <a:cs typeface="Nunito Sans"/>
              <a:sym typeface="Nunito Sans"/>
            </a:endParaRPr>
          </a:p>
        </p:txBody>
      </p:sp>
      <p:sp>
        <p:nvSpPr>
          <p:cNvPr id="237" name="Google Shape;237;p16"/>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38" name="Google Shape;238;p16"/>
          <p:cNvPicPr preferRelativeResize="0"/>
          <p:nvPr/>
        </p:nvPicPr>
        <p:blipFill rotWithShape="1">
          <a:blip r:embed="rId3">
            <a:alphaModFix/>
          </a:blip>
          <a:srcRect b="0" l="0" r="0" t="0"/>
          <a:stretch/>
        </p:blipFill>
        <p:spPr>
          <a:xfrm>
            <a:off x="9674352" y="6099048"/>
            <a:ext cx="1993392" cy="430628"/>
          </a:xfrm>
          <a:prstGeom prst="rect">
            <a:avLst/>
          </a:prstGeom>
          <a:noFill/>
          <a:ln>
            <a:noFill/>
          </a:ln>
        </p:spPr>
      </p:pic>
      <p:sp>
        <p:nvSpPr>
          <p:cNvPr id="239" name="Google Shape;239;p16"/>
          <p:cNvSpPr/>
          <p:nvPr/>
        </p:nvSpPr>
        <p:spPr>
          <a:xfrm>
            <a:off x="0" y="15875"/>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Calibri"/>
              <a:buNone/>
            </a:pPr>
            <a:br>
              <a:rPr b="0" i="0" lang="en-US" sz="1100" u="none" cap="none" strike="noStrike">
                <a:solidFill>
                  <a:schemeClr val="dk1"/>
                </a:solidFill>
                <a:latin typeface="Calibri"/>
                <a:ea typeface="Calibri"/>
                <a:cs typeface="Calibri"/>
                <a:sym typeface="Calibri"/>
              </a:rPr>
            </a:br>
            <a:endParaRPr b="0" i="0" sz="1800" u="none" cap="none" strike="noStrike">
              <a:solidFill>
                <a:schemeClr val="dk1"/>
              </a:solidFill>
              <a:latin typeface="Arial"/>
              <a:ea typeface="Arial"/>
              <a:cs typeface="Arial"/>
              <a:sym typeface="Arial"/>
            </a:endParaRPr>
          </a:p>
        </p:txBody>
      </p:sp>
      <p:sp>
        <p:nvSpPr>
          <p:cNvPr id="240" name="Google Shape;240;p16"/>
          <p:cNvSpPr/>
          <p:nvPr/>
        </p:nvSpPr>
        <p:spPr>
          <a:xfrm>
            <a:off x="152400" y="168275"/>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Calibri"/>
              <a:buNone/>
            </a:pPr>
            <a:br>
              <a:rPr b="0" i="0" lang="en-US" sz="1100" u="none" cap="none" strike="noStrike">
                <a:solidFill>
                  <a:schemeClr val="dk1"/>
                </a:solidFill>
                <a:latin typeface="Calibri"/>
                <a:ea typeface="Calibri"/>
                <a:cs typeface="Calibri"/>
                <a:sym typeface="Calibri"/>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17"/>
          <p:cNvPicPr preferRelativeResize="0"/>
          <p:nvPr/>
        </p:nvPicPr>
        <p:blipFill rotWithShape="1">
          <a:blip r:embed="rId3">
            <a:alphaModFix/>
          </a:blip>
          <a:srcRect b="848" l="1110" r="0" t="0"/>
          <a:stretch/>
        </p:blipFill>
        <p:spPr>
          <a:xfrm rot="355158">
            <a:off x="-214550" y="3101269"/>
            <a:ext cx="4219796" cy="3942674"/>
          </a:xfrm>
          <a:custGeom>
            <a:rect b="b" l="l" r="r" t="t"/>
            <a:pathLst>
              <a:path extrusionOk="0" h="3942674" w="4219796">
                <a:moveTo>
                  <a:pt x="0" y="0"/>
                </a:moveTo>
                <a:lnTo>
                  <a:pt x="4219796" y="0"/>
                </a:lnTo>
                <a:lnTo>
                  <a:pt x="4219796" y="3547546"/>
                </a:lnTo>
                <a:lnTo>
                  <a:pt x="408778" y="3942674"/>
                </a:lnTo>
                <a:close/>
              </a:path>
            </a:pathLst>
          </a:custGeom>
          <a:noFill/>
          <a:ln>
            <a:noFill/>
          </a:ln>
        </p:spPr>
      </p:pic>
      <p:sp>
        <p:nvSpPr>
          <p:cNvPr id="247" name="Google Shape;247;p17"/>
          <p:cNvSpPr/>
          <p:nvPr/>
        </p:nvSpPr>
        <p:spPr>
          <a:xfrm>
            <a:off x="0" y="2438400"/>
            <a:ext cx="12192000"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rgbClr val="F05136"/>
                </a:solidFill>
                <a:latin typeface="Nunito Sans"/>
                <a:ea typeface="Nunito Sans"/>
                <a:cs typeface="Nunito Sans"/>
                <a:sym typeface="Nunito Sans"/>
              </a:rPr>
              <a:t>THANK YOU</a:t>
            </a:r>
            <a:endParaRPr b="1" sz="8000">
              <a:solidFill>
                <a:srgbClr val="F05136"/>
              </a:solidFill>
              <a:latin typeface="Calibri"/>
              <a:ea typeface="Calibri"/>
              <a:cs typeface="Calibri"/>
              <a:sym typeface="Calibri"/>
            </a:endParaRPr>
          </a:p>
        </p:txBody>
      </p:sp>
      <p:pic>
        <p:nvPicPr>
          <p:cNvPr id="248" name="Google Shape;248;p17"/>
          <p:cNvPicPr preferRelativeResize="0"/>
          <p:nvPr/>
        </p:nvPicPr>
        <p:blipFill rotWithShape="1">
          <a:blip r:embed="rId4">
            <a:alphaModFix/>
          </a:blip>
          <a:srcRect b="0" l="0" r="0" t="0"/>
          <a:stretch/>
        </p:blipFill>
        <p:spPr>
          <a:xfrm>
            <a:off x="9674352" y="6099048"/>
            <a:ext cx="1993392" cy="4306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nvSpPr>
        <p:spPr>
          <a:xfrm>
            <a:off x="2228195" y="1789871"/>
            <a:ext cx="8458198" cy="746598"/>
          </a:xfrm>
          <a:prstGeom prst="rect">
            <a:avLst/>
          </a:prstGeom>
          <a:noFill/>
          <a:ln>
            <a:noFill/>
          </a:ln>
        </p:spPr>
        <p:txBody>
          <a:bodyPr anchorCtr="0" anchor="t" bIns="26775" lIns="26775" spcFirstLastPara="1" rIns="26775" wrap="square" tIns="26775">
            <a:spAutoFit/>
          </a:bodyPr>
          <a:lstStyle/>
          <a:p>
            <a:pPr indent="0" lvl="0" marL="0" marR="0" rtl="0" algn="l">
              <a:spcBef>
                <a:spcPts val="0"/>
              </a:spcBef>
              <a:spcAft>
                <a:spcPts val="0"/>
              </a:spcAft>
              <a:buNone/>
            </a:pPr>
            <a:r>
              <a:rPr b="1" i="0" lang="en-US" sz="4500" u="none" cap="none" strike="noStrike">
                <a:solidFill>
                  <a:schemeClr val="lt1"/>
                </a:solidFill>
                <a:latin typeface="Nunito Sans"/>
                <a:ea typeface="Nunito Sans"/>
                <a:cs typeface="Nunito Sans"/>
                <a:sym typeface="Nunito Sans"/>
              </a:rPr>
              <a:t>Topic/Course</a:t>
            </a:r>
            <a:endParaRPr b="1" i="0" sz="4500" u="none" cap="none" strike="noStrike">
              <a:solidFill>
                <a:schemeClr val="lt1"/>
              </a:solidFill>
              <a:latin typeface="Nunito Sans"/>
              <a:ea typeface="Nunito Sans"/>
              <a:cs typeface="Nunito Sans"/>
              <a:sym typeface="Nunito Sans"/>
            </a:endParaRPr>
          </a:p>
        </p:txBody>
      </p:sp>
      <p:sp>
        <p:nvSpPr>
          <p:cNvPr id="96" name="Google Shape;96;p2"/>
          <p:cNvSpPr txBox="1"/>
          <p:nvPr/>
        </p:nvSpPr>
        <p:spPr>
          <a:xfrm>
            <a:off x="2228196" y="2514600"/>
            <a:ext cx="6745013" cy="284934"/>
          </a:xfrm>
          <a:prstGeom prst="rect">
            <a:avLst/>
          </a:prstGeom>
          <a:noFill/>
          <a:ln>
            <a:noFill/>
          </a:ln>
        </p:spPr>
        <p:txBody>
          <a:bodyPr anchorCtr="0" anchor="t" bIns="26775" lIns="26775" spcFirstLastPara="1" rIns="26775" wrap="square" tIns="26775">
            <a:spAutoFit/>
          </a:bodyPr>
          <a:lstStyle/>
          <a:p>
            <a:pPr indent="0" lvl="0" marL="0" marR="0" rtl="0" algn="l">
              <a:spcBef>
                <a:spcPts val="0"/>
              </a:spcBef>
              <a:spcAft>
                <a:spcPts val="0"/>
              </a:spcAft>
              <a:buNone/>
            </a:pPr>
            <a:r>
              <a:rPr b="1" i="0" lang="en-US" sz="1500" u="none" cap="none" strike="noStrike">
                <a:solidFill>
                  <a:schemeClr val="lt1"/>
                </a:solidFill>
                <a:latin typeface="Nunito Sans"/>
                <a:ea typeface="Nunito Sans"/>
                <a:cs typeface="Nunito Sans"/>
                <a:sym typeface="Nunito Sans"/>
              </a:rPr>
              <a:t>Sub-Topic (Example: name of college)</a:t>
            </a:r>
            <a:endParaRPr b="1" i="0" sz="1500" u="none" cap="none" strike="noStrike">
              <a:solidFill>
                <a:schemeClr val="lt1"/>
              </a:solidFill>
              <a:latin typeface="Nunito Sans"/>
              <a:ea typeface="Nunito Sans"/>
              <a:cs typeface="Nunito Sans"/>
              <a:sym typeface="Nunito Sans"/>
            </a:endParaRPr>
          </a:p>
        </p:txBody>
      </p:sp>
      <p:sp>
        <p:nvSpPr>
          <p:cNvPr id="97" name="Google Shape;97;p2"/>
          <p:cNvSpPr txBox="1"/>
          <p:nvPr/>
        </p:nvSpPr>
        <p:spPr>
          <a:xfrm>
            <a:off x="1015554" y="1740939"/>
            <a:ext cx="1016089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000" u="none" cap="none" strike="noStrike">
                <a:solidFill>
                  <a:schemeClr val="dk1"/>
                </a:solidFill>
                <a:latin typeface="Nunito Sans SemiBold"/>
                <a:ea typeface="Nunito Sans SemiBold"/>
                <a:cs typeface="Nunito Sans SemiBold"/>
                <a:sym typeface="Nunito Sans SemiBold"/>
              </a:rPr>
              <a:t>Introduction to JAVA</a:t>
            </a:r>
            <a:endParaRPr sz="6000">
              <a:solidFill>
                <a:schemeClr val="dk1"/>
              </a:solidFill>
              <a:latin typeface="Nunito Sans SemiBold"/>
              <a:ea typeface="Nunito Sans SemiBold"/>
              <a:cs typeface="Nunito Sans SemiBold"/>
              <a:sym typeface="Nunito Sans SemiBold"/>
            </a:endParaRPr>
          </a:p>
        </p:txBody>
      </p:sp>
      <p:sp>
        <p:nvSpPr>
          <p:cNvPr id="98" name="Google Shape;98;p2"/>
          <p:cNvSpPr txBox="1"/>
          <p:nvPr/>
        </p:nvSpPr>
        <p:spPr>
          <a:xfrm>
            <a:off x="1110148" y="2756602"/>
            <a:ext cx="1016089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Nunito Sans"/>
                <a:ea typeface="Nunito Sans"/>
                <a:cs typeface="Nunito Sans"/>
                <a:sym typeface="Nunito Sans"/>
              </a:rPr>
              <a:t>Program Internal</a:t>
            </a:r>
            <a:endParaRPr/>
          </a:p>
        </p:txBody>
      </p:sp>
      <p:sp>
        <p:nvSpPr>
          <p:cNvPr id="99" name="Google Shape;99;p2"/>
          <p:cNvSpPr/>
          <p:nvPr/>
        </p:nvSpPr>
        <p:spPr>
          <a:xfrm>
            <a:off x="1110149" y="1640233"/>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b="0" l="0" r="0" t="0"/>
          <a:stretch/>
        </p:blipFill>
        <p:spPr>
          <a:xfrm>
            <a:off x="9674352" y="6099048"/>
            <a:ext cx="1993392" cy="4306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05" name="Shape 105"/>
        <p:cNvGrpSpPr/>
        <p:nvPr/>
      </p:nvGrpSpPr>
      <p:grpSpPr>
        <a:xfrm>
          <a:off x="0" y="0"/>
          <a:ext cx="0" cy="0"/>
          <a:chOff x="0" y="0"/>
          <a:chExt cx="0" cy="0"/>
        </a:xfrm>
      </p:grpSpPr>
      <p:sp>
        <p:nvSpPr>
          <p:cNvPr id="106" name="Google Shape;106;p3"/>
          <p:cNvSpPr txBox="1"/>
          <p:nvPr/>
        </p:nvSpPr>
        <p:spPr>
          <a:xfrm>
            <a:off x="526224" y="769163"/>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Why and How Java?</a:t>
            </a:r>
            <a:endParaRPr b="1" sz="4500">
              <a:solidFill>
                <a:schemeClr val="dk1"/>
              </a:solidFill>
              <a:latin typeface="Nunito Sans"/>
              <a:ea typeface="Nunito Sans"/>
              <a:cs typeface="Nunito Sans"/>
              <a:sym typeface="Nunito Sans"/>
            </a:endParaRPr>
          </a:p>
        </p:txBody>
      </p:sp>
      <p:sp>
        <p:nvSpPr>
          <p:cNvPr id="107" name="Google Shape;107;p3"/>
          <p:cNvSpPr txBox="1"/>
          <p:nvPr/>
        </p:nvSpPr>
        <p:spPr>
          <a:xfrm>
            <a:off x="558069" y="1611766"/>
            <a:ext cx="11481531"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500">
              <a:solidFill>
                <a:schemeClr val="dk1"/>
              </a:solidFill>
              <a:latin typeface="Nunito Sans"/>
              <a:ea typeface="Nunito Sans"/>
              <a:cs typeface="Nunito Sans"/>
              <a:sym typeface="Nunito Sans"/>
            </a:endParaRPr>
          </a:p>
          <a:p>
            <a:pPr indent="-342900" lvl="1" marL="800100" marR="0" rtl="0" algn="l">
              <a:spcBef>
                <a:spcPts val="0"/>
              </a:spcBef>
              <a:spcAft>
                <a:spcPts val="0"/>
              </a:spcAft>
              <a:buClr>
                <a:schemeClr val="dk1"/>
              </a:buClr>
              <a:buSzPts val="2500"/>
              <a:buFont typeface="Arial"/>
              <a:buChar char="•"/>
            </a:pPr>
            <a:r>
              <a:rPr b="0" i="0" lang="en-US" sz="2500" u="none" cap="none" strike="noStrike">
                <a:solidFill>
                  <a:schemeClr val="dk1"/>
                </a:solidFill>
                <a:latin typeface="Nunito Sans"/>
                <a:ea typeface="Nunito Sans"/>
                <a:cs typeface="Nunito Sans"/>
                <a:sym typeface="Nunito Sans"/>
              </a:rPr>
              <a:t>History of Java</a:t>
            </a:r>
            <a:endParaRPr/>
          </a:p>
          <a:p>
            <a:pPr indent="-184150" lvl="1" marL="800100" marR="0" rtl="0" algn="l">
              <a:spcBef>
                <a:spcPts val="0"/>
              </a:spcBef>
              <a:spcAft>
                <a:spcPts val="0"/>
              </a:spcAft>
              <a:buClr>
                <a:schemeClr val="dk1"/>
              </a:buClr>
              <a:buSzPts val="2500"/>
              <a:buFont typeface="Arial"/>
              <a:buNone/>
            </a:pPr>
            <a:r>
              <a:t/>
            </a:r>
            <a:endParaRPr b="0" i="0" sz="2500" u="none" cap="none" strike="noStrike">
              <a:solidFill>
                <a:schemeClr val="dk1"/>
              </a:solidFill>
              <a:latin typeface="Nunito Sans"/>
              <a:ea typeface="Nunito Sans"/>
              <a:cs typeface="Nunito Sans"/>
              <a:sym typeface="Nunito Sans"/>
            </a:endParaRPr>
          </a:p>
          <a:p>
            <a:pPr indent="-342900" lvl="1" marL="800100" marR="0" rtl="0" algn="l">
              <a:spcBef>
                <a:spcPts val="0"/>
              </a:spcBef>
              <a:spcAft>
                <a:spcPts val="0"/>
              </a:spcAft>
              <a:buClr>
                <a:schemeClr val="dk1"/>
              </a:buClr>
              <a:buSzPts val="2500"/>
              <a:buFont typeface="Arial"/>
              <a:buChar char="•"/>
            </a:pPr>
            <a:r>
              <a:rPr b="0" i="0" lang="en-US" sz="2500" u="none" cap="none" strike="noStrike">
                <a:solidFill>
                  <a:schemeClr val="dk1"/>
                </a:solidFill>
                <a:latin typeface="Nunito Sans"/>
                <a:ea typeface="Nunito Sans"/>
                <a:cs typeface="Nunito Sans"/>
                <a:sym typeface="Nunito Sans"/>
              </a:rPr>
              <a:t>Why Java?</a:t>
            </a:r>
            <a:endParaRPr/>
          </a:p>
          <a:p>
            <a:pPr indent="-184150" lvl="1" marL="800100" marR="0" rtl="0" algn="l">
              <a:spcBef>
                <a:spcPts val="0"/>
              </a:spcBef>
              <a:spcAft>
                <a:spcPts val="0"/>
              </a:spcAft>
              <a:buClr>
                <a:schemeClr val="dk1"/>
              </a:buClr>
              <a:buSzPts val="2500"/>
              <a:buFont typeface="Arial"/>
              <a:buNone/>
            </a:pPr>
            <a:r>
              <a:t/>
            </a:r>
            <a:endParaRPr b="0" i="0" sz="2500" u="none" cap="none" strike="noStrike">
              <a:solidFill>
                <a:schemeClr val="dk1"/>
              </a:solidFill>
              <a:latin typeface="Nunito Sans"/>
              <a:ea typeface="Nunito Sans"/>
              <a:cs typeface="Nunito Sans"/>
              <a:sym typeface="Nunito Sans"/>
            </a:endParaRPr>
          </a:p>
          <a:p>
            <a:pPr indent="-342900" lvl="1" marL="800100" marR="0" rtl="0" algn="l">
              <a:spcBef>
                <a:spcPts val="0"/>
              </a:spcBef>
              <a:spcAft>
                <a:spcPts val="0"/>
              </a:spcAft>
              <a:buClr>
                <a:schemeClr val="dk1"/>
              </a:buClr>
              <a:buSzPts val="2500"/>
              <a:buFont typeface="Arial"/>
              <a:buChar char="•"/>
            </a:pPr>
            <a:r>
              <a:rPr b="0" i="0" lang="en-US" sz="2500" u="none" cap="none" strike="noStrike">
                <a:solidFill>
                  <a:schemeClr val="dk1"/>
                </a:solidFill>
                <a:latin typeface="Nunito Sans"/>
                <a:ea typeface="Nunito Sans"/>
                <a:cs typeface="Nunito Sans"/>
                <a:sym typeface="Nunito Sans"/>
              </a:rPr>
              <a:t>Where Java?</a:t>
            </a:r>
            <a:endParaRPr/>
          </a:p>
          <a:p>
            <a:pPr indent="-184150" lvl="1" marL="800100" marR="0" rtl="0" algn="l">
              <a:spcBef>
                <a:spcPts val="0"/>
              </a:spcBef>
              <a:spcAft>
                <a:spcPts val="0"/>
              </a:spcAft>
              <a:buClr>
                <a:schemeClr val="dk1"/>
              </a:buClr>
              <a:buSzPts val="2500"/>
              <a:buFont typeface="Arial"/>
              <a:buNone/>
            </a:pPr>
            <a:r>
              <a:t/>
            </a:r>
            <a:endParaRPr b="0" i="0" sz="2500" u="none" cap="none" strike="noStrike">
              <a:solidFill>
                <a:schemeClr val="dk1"/>
              </a:solidFill>
              <a:latin typeface="Nunito Sans"/>
              <a:ea typeface="Nunito Sans"/>
              <a:cs typeface="Nunito Sans"/>
              <a:sym typeface="Nunito Sans"/>
            </a:endParaRPr>
          </a:p>
          <a:p>
            <a:pPr indent="-342900" lvl="1" marL="800100" marR="0" rtl="0" algn="l">
              <a:spcBef>
                <a:spcPts val="0"/>
              </a:spcBef>
              <a:spcAft>
                <a:spcPts val="0"/>
              </a:spcAft>
              <a:buClr>
                <a:schemeClr val="dk1"/>
              </a:buClr>
              <a:buSzPts val="2500"/>
              <a:buFont typeface="Arial"/>
              <a:buChar char="•"/>
            </a:pPr>
            <a:r>
              <a:rPr b="0" i="0" lang="en-US" sz="2500" u="none" cap="none" strike="noStrike">
                <a:solidFill>
                  <a:schemeClr val="dk1"/>
                </a:solidFill>
                <a:latin typeface="Nunito Sans"/>
                <a:ea typeface="Nunito Sans"/>
                <a:cs typeface="Nunito Sans"/>
                <a:sym typeface="Nunito Sans"/>
              </a:rPr>
              <a:t>Difference between JDK, JRE, JVM</a:t>
            </a:r>
            <a:endParaRPr/>
          </a:p>
        </p:txBody>
      </p:sp>
      <p:sp>
        <p:nvSpPr>
          <p:cNvPr id="108" name="Google Shape;108;p3"/>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9" name="Google Shape;109;p3"/>
          <p:cNvPicPr preferRelativeResize="0"/>
          <p:nvPr/>
        </p:nvPicPr>
        <p:blipFill rotWithShape="1">
          <a:blip r:embed="rId3">
            <a:alphaModFix/>
          </a:blip>
          <a:srcRect b="0" l="0" r="0" t="0"/>
          <a:stretch/>
        </p:blipFill>
        <p:spPr>
          <a:xfrm>
            <a:off x="9674352" y="6099048"/>
            <a:ext cx="1993392" cy="4306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14" name="Shape 114"/>
        <p:cNvGrpSpPr/>
        <p:nvPr/>
      </p:nvGrpSpPr>
      <p:grpSpPr>
        <a:xfrm>
          <a:off x="0" y="0"/>
          <a:ext cx="0" cy="0"/>
          <a:chOff x="0" y="0"/>
          <a:chExt cx="0" cy="0"/>
        </a:xfrm>
      </p:grpSpPr>
      <p:sp>
        <p:nvSpPr>
          <p:cNvPr id="115" name="Google Shape;115;p4"/>
          <p:cNvSpPr txBox="1"/>
          <p:nvPr/>
        </p:nvSpPr>
        <p:spPr>
          <a:xfrm>
            <a:off x="526224" y="769163"/>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Compiling our first Program</a:t>
            </a:r>
            <a:endParaRPr b="1" sz="4500">
              <a:solidFill>
                <a:schemeClr val="dk1"/>
              </a:solidFill>
              <a:latin typeface="Nunito Sans"/>
              <a:ea typeface="Nunito Sans"/>
              <a:cs typeface="Nunito Sans"/>
              <a:sym typeface="Nunito Sans"/>
            </a:endParaRPr>
          </a:p>
        </p:txBody>
      </p:sp>
      <p:sp>
        <p:nvSpPr>
          <p:cNvPr id="116" name="Google Shape;116;p4"/>
          <p:cNvSpPr txBox="1"/>
          <p:nvPr/>
        </p:nvSpPr>
        <p:spPr>
          <a:xfrm>
            <a:off x="558069" y="1611766"/>
            <a:ext cx="11481531" cy="50937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500">
              <a:solidFill>
                <a:schemeClr val="dk1"/>
              </a:solidFill>
              <a:latin typeface="Nunito Sans"/>
              <a:ea typeface="Nunito Sans"/>
              <a:cs typeface="Nunito Sans"/>
              <a:sym typeface="Nunito Sans"/>
            </a:endParaRPr>
          </a:p>
          <a:p>
            <a:pPr indent="-342900" lvl="0" marL="342900" marR="0" rtl="0" algn="l">
              <a:spcBef>
                <a:spcPts val="0"/>
              </a:spcBef>
              <a:spcAft>
                <a:spcPts val="0"/>
              </a:spcAft>
              <a:buClr>
                <a:schemeClr val="dk1"/>
              </a:buClr>
              <a:buSzPts val="2500"/>
              <a:buFont typeface="Arial"/>
              <a:buChar char="•"/>
            </a:pPr>
            <a:r>
              <a:rPr lang="en-US" sz="2500">
                <a:solidFill>
                  <a:schemeClr val="dk1"/>
                </a:solidFill>
                <a:latin typeface="Nunito Sans"/>
                <a:ea typeface="Nunito Sans"/>
                <a:cs typeface="Nunito Sans"/>
                <a:sym typeface="Nunito Sans"/>
              </a:rPr>
              <a:t>Install the JDK if you don't have installed it.</a:t>
            </a:r>
            <a:endParaRPr/>
          </a:p>
          <a:p>
            <a:pPr indent="-184150" lvl="0" marL="342900" marR="0" rtl="0" algn="l">
              <a:spcBef>
                <a:spcPts val="0"/>
              </a:spcBef>
              <a:spcAft>
                <a:spcPts val="0"/>
              </a:spcAft>
              <a:buClr>
                <a:schemeClr val="dk1"/>
              </a:buClr>
              <a:buSzPts val="2500"/>
              <a:buFont typeface="Arial"/>
              <a:buNone/>
            </a:pPr>
            <a:r>
              <a:t/>
            </a:r>
            <a:endParaRPr sz="2500">
              <a:solidFill>
                <a:schemeClr val="dk1"/>
              </a:solidFill>
              <a:latin typeface="Nunito Sans"/>
              <a:ea typeface="Nunito Sans"/>
              <a:cs typeface="Nunito Sans"/>
              <a:sym typeface="Nunito Sans"/>
            </a:endParaRPr>
          </a:p>
          <a:p>
            <a:pPr indent="-342900" lvl="0" marL="342900" marR="0" rtl="0" algn="l">
              <a:spcBef>
                <a:spcPts val="0"/>
              </a:spcBef>
              <a:spcAft>
                <a:spcPts val="0"/>
              </a:spcAft>
              <a:buClr>
                <a:schemeClr val="dk1"/>
              </a:buClr>
              <a:buSzPts val="2500"/>
              <a:buFont typeface="Arial"/>
              <a:buChar char="•"/>
            </a:pPr>
            <a:r>
              <a:rPr lang="en-US" sz="2500">
                <a:solidFill>
                  <a:schemeClr val="dk1"/>
                </a:solidFill>
                <a:latin typeface="Nunito Sans"/>
                <a:ea typeface="Nunito Sans"/>
                <a:cs typeface="Nunito Sans"/>
                <a:sym typeface="Nunito Sans"/>
              </a:rPr>
              <a:t>Set path of the jdk/bin directory. </a:t>
            </a:r>
            <a:endParaRPr/>
          </a:p>
          <a:p>
            <a:pPr indent="-184150" lvl="0" marL="342900" marR="0" rtl="0" algn="l">
              <a:spcBef>
                <a:spcPts val="0"/>
              </a:spcBef>
              <a:spcAft>
                <a:spcPts val="0"/>
              </a:spcAft>
              <a:buClr>
                <a:schemeClr val="dk1"/>
              </a:buClr>
              <a:buSzPts val="2500"/>
              <a:buFont typeface="Arial"/>
              <a:buNone/>
            </a:pPr>
            <a:r>
              <a:t/>
            </a:r>
            <a:endParaRPr sz="2500">
              <a:solidFill>
                <a:schemeClr val="dk1"/>
              </a:solidFill>
              <a:latin typeface="Nunito Sans"/>
              <a:ea typeface="Nunito Sans"/>
              <a:cs typeface="Nunito Sans"/>
              <a:sym typeface="Nunito Sans"/>
            </a:endParaRPr>
          </a:p>
          <a:p>
            <a:pPr indent="-342900" lvl="0" marL="342900" marR="0" rtl="0" algn="l">
              <a:spcBef>
                <a:spcPts val="0"/>
              </a:spcBef>
              <a:spcAft>
                <a:spcPts val="0"/>
              </a:spcAft>
              <a:buClr>
                <a:schemeClr val="dk1"/>
              </a:buClr>
              <a:buSzPts val="2500"/>
              <a:buFont typeface="Arial"/>
              <a:buChar char="•"/>
            </a:pPr>
            <a:r>
              <a:rPr lang="en-US" sz="2500">
                <a:solidFill>
                  <a:schemeClr val="dk1"/>
                </a:solidFill>
                <a:latin typeface="Nunito Sans"/>
                <a:ea typeface="Nunito Sans"/>
                <a:cs typeface="Nunito Sans"/>
                <a:sym typeface="Nunito Sans"/>
              </a:rPr>
              <a:t>Create the java program (preferred notepad)</a:t>
            </a:r>
            <a:endParaRPr sz="2500">
              <a:solidFill>
                <a:schemeClr val="dk1"/>
              </a:solidFill>
              <a:latin typeface="Nunito Sans"/>
              <a:ea typeface="Nunito Sans"/>
              <a:cs typeface="Nunito Sans"/>
              <a:sym typeface="Nunito Sans"/>
            </a:endParaRPr>
          </a:p>
          <a:p>
            <a:pPr indent="-184150" lvl="0" marL="342900" marR="0" rtl="0" algn="l">
              <a:spcBef>
                <a:spcPts val="0"/>
              </a:spcBef>
              <a:spcAft>
                <a:spcPts val="0"/>
              </a:spcAft>
              <a:buClr>
                <a:schemeClr val="dk1"/>
              </a:buClr>
              <a:buSzPts val="2500"/>
              <a:buFont typeface="Arial"/>
              <a:buNone/>
            </a:pPr>
            <a:r>
              <a:t/>
            </a:r>
            <a:endParaRPr sz="2500">
              <a:solidFill>
                <a:schemeClr val="dk1"/>
              </a:solidFill>
              <a:latin typeface="Nunito Sans"/>
              <a:ea typeface="Nunito Sans"/>
              <a:cs typeface="Nunito Sans"/>
              <a:sym typeface="Nunito Sans"/>
            </a:endParaRPr>
          </a:p>
          <a:p>
            <a:pPr indent="-342900" lvl="0" marL="342900" marR="0" rtl="0" algn="l">
              <a:spcBef>
                <a:spcPts val="0"/>
              </a:spcBef>
              <a:spcAft>
                <a:spcPts val="0"/>
              </a:spcAft>
              <a:buClr>
                <a:schemeClr val="dk1"/>
              </a:buClr>
              <a:buSzPts val="2500"/>
              <a:buFont typeface="Arial"/>
              <a:buChar char="•"/>
            </a:pPr>
            <a:r>
              <a:rPr lang="en-US" sz="2500">
                <a:solidFill>
                  <a:schemeClr val="dk1"/>
                </a:solidFill>
                <a:latin typeface="Nunito Sans"/>
                <a:ea typeface="Nunito Sans"/>
                <a:cs typeface="Nunito Sans"/>
                <a:sym typeface="Nunito Sans"/>
              </a:rPr>
              <a:t>Compile and run the java program (Assuming program is saved as Hello.java</a:t>
            </a:r>
            <a:endParaRPr/>
          </a:p>
          <a:p>
            <a:pPr indent="-184150" lvl="0" marL="342900" marR="0" rtl="0" algn="l">
              <a:spcBef>
                <a:spcPts val="0"/>
              </a:spcBef>
              <a:spcAft>
                <a:spcPts val="0"/>
              </a:spcAft>
              <a:buClr>
                <a:schemeClr val="dk1"/>
              </a:buClr>
              <a:buSzPts val="2500"/>
              <a:buFont typeface="Arial"/>
              <a:buNone/>
            </a:pPr>
            <a:r>
              <a:t/>
            </a:r>
            <a:endParaRPr sz="2500">
              <a:solidFill>
                <a:schemeClr val="dk1"/>
              </a:solidFill>
              <a:latin typeface="Nunito Sans"/>
              <a:ea typeface="Nunito Sans"/>
              <a:cs typeface="Nunito Sans"/>
              <a:sym typeface="Nunito Sans"/>
            </a:endParaRPr>
          </a:p>
          <a:p>
            <a:pPr indent="-342900" lvl="1" marL="800100" marR="0" rtl="0" algn="l">
              <a:spcBef>
                <a:spcPts val="0"/>
              </a:spcBef>
              <a:spcAft>
                <a:spcPts val="0"/>
              </a:spcAft>
              <a:buClr>
                <a:schemeClr val="dk1"/>
              </a:buClr>
              <a:buSzPts val="2500"/>
              <a:buFont typeface="Arial"/>
              <a:buChar char="•"/>
            </a:pPr>
            <a:r>
              <a:rPr b="0" i="0" lang="en-US" sz="2500" u="none" cap="none" strike="noStrike">
                <a:solidFill>
                  <a:schemeClr val="dk1"/>
                </a:solidFill>
                <a:latin typeface="Nunito Sans"/>
                <a:ea typeface="Nunito Sans"/>
                <a:cs typeface="Nunito Sans"/>
                <a:sym typeface="Nunito Sans"/>
              </a:rPr>
              <a:t>For compiling :  javac Hello.java</a:t>
            </a:r>
            <a:endParaRPr/>
          </a:p>
          <a:p>
            <a:pPr indent="-184150" lvl="1" marL="800100" marR="0" rtl="0" algn="l">
              <a:spcBef>
                <a:spcPts val="0"/>
              </a:spcBef>
              <a:spcAft>
                <a:spcPts val="0"/>
              </a:spcAft>
              <a:buClr>
                <a:schemeClr val="dk1"/>
              </a:buClr>
              <a:buSzPts val="2500"/>
              <a:buFont typeface="Arial"/>
              <a:buNone/>
            </a:pPr>
            <a:r>
              <a:t/>
            </a:r>
            <a:endParaRPr b="0" i="0" sz="2500" u="none" cap="none" strike="noStrike">
              <a:solidFill>
                <a:schemeClr val="dk1"/>
              </a:solidFill>
              <a:latin typeface="Nunito Sans"/>
              <a:ea typeface="Nunito Sans"/>
              <a:cs typeface="Nunito Sans"/>
              <a:sym typeface="Nunito Sans"/>
            </a:endParaRPr>
          </a:p>
          <a:p>
            <a:pPr indent="-342900" lvl="1" marL="800100" marR="0" rtl="0" algn="l">
              <a:spcBef>
                <a:spcPts val="0"/>
              </a:spcBef>
              <a:spcAft>
                <a:spcPts val="0"/>
              </a:spcAft>
              <a:buClr>
                <a:schemeClr val="dk1"/>
              </a:buClr>
              <a:buSzPts val="2500"/>
              <a:buFont typeface="Arial"/>
              <a:buChar char="•"/>
            </a:pPr>
            <a:r>
              <a:rPr b="0" i="0" lang="en-US" sz="2500" u="none" cap="none" strike="noStrike">
                <a:solidFill>
                  <a:schemeClr val="dk1"/>
                </a:solidFill>
                <a:latin typeface="Nunito Sans"/>
                <a:ea typeface="Nunito Sans"/>
                <a:cs typeface="Nunito Sans"/>
                <a:sym typeface="Nunito Sans"/>
              </a:rPr>
              <a:t>For executing : java Hello</a:t>
            </a:r>
            <a:endParaRPr b="0" i="0" sz="2500" u="none" cap="none" strike="noStrike">
              <a:solidFill>
                <a:schemeClr val="dk1"/>
              </a:solidFill>
              <a:latin typeface="Nunito Sans"/>
              <a:ea typeface="Nunito Sans"/>
              <a:cs typeface="Nunito Sans"/>
              <a:sym typeface="Nunito Sans"/>
            </a:endParaRPr>
          </a:p>
          <a:p>
            <a:pPr indent="-184150" lvl="1" marL="800100" marR="0" rtl="0" algn="l">
              <a:spcBef>
                <a:spcPts val="0"/>
              </a:spcBef>
              <a:spcAft>
                <a:spcPts val="0"/>
              </a:spcAft>
              <a:buClr>
                <a:schemeClr val="dk1"/>
              </a:buClr>
              <a:buSzPts val="2500"/>
              <a:buFont typeface="Arial"/>
              <a:buNone/>
            </a:pPr>
            <a:r>
              <a:t/>
            </a:r>
            <a:endParaRPr b="0" i="0" sz="2500" u="none" cap="none" strike="noStrike">
              <a:solidFill>
                <a:schemeClr val="dk1"/>
              </a:solidFill>
              <a:latin typeface="Nunito Sans"/>
              <a:ea typeface="Nunito Sans"/>
              <a:cs typeface="Nunito Sans"/>
              <a:sym typeface="Nunito Sans"/>
            </a:endParaRPr>
          </a:p>
        </p:txBody>
      </p:sp>
      <p:sp>
        <p:nvSpPr>
          <p:cNvPr id="117" name="Google Shape;117;p4"/>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8" name="Google Shape;118;p4"/>
          <p:cNvPicPr preferRelativeResize="0"/>
          <p:nvPr/>
        </p:nvPicPr>
        <p:blipFill rotWithShape="1">
          <a:blip r:embed="rId3">
            <a:alphaModFix/>
          </a:blip>
          <a:srcRect b="0" l="0" r="0" t="0"/>
          <a:stretch/>
        </p:blipFill>
        <p:spPr>
          <a:xfrm>
            <a:off x="9674352" y="6099048"/>
            <a:ext cx="1993392" cy="4306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p:nvPr/>
        </p:nvSpPr>
        <p:spPr>
          <a:xfrm>
            <a:off x="0" y="0"/>
            <a:ext cx="12192000" cy="6858000"/>
          </a:xfrm>
          <a:prstGeom prst="rect">
            <a:avLst/>
          </a:prstGeom>
          <a:solidFill>
            <a:schemeClr val="lt1"/>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public class Main </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    public static void main(String[] args) </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    {</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        System.out.println(“Welcome to FACE”);        </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 </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b="1" sz="2000">
              <a:solidFill>
                <a:schemeClr val="dk1"/>
              </a:solidFill>
              <a:latin typeface="Courier New"/>
              <a:ea typeface="Courier New"/>
              <a:cs typeface="Courier New"/>
              <a:sym typeface="Courier New"/>
            </a:endParaRPr>
          </a:p>
        </p:txBody>
      </p:sp>
      <p:sp>
        <p:nvSpPr>
          <p:cNvPr id="125" name="Google Shape;125;p5"/>
          <p:cNvSpPr/>
          <p:nvPr/>
        </p:nvSpPr>
        <p:spPr>
          <a:xfrm>
            <a:off x="0" y="1"/>
            <a:ext cx="533400" cy="76200"/>
          </a:xfrm>
          <a:prstGeom prst="rect">
            <a:avLst/>
          </a:prstGeom>
          <a:solidFill>
            <a:srgbClr val="D8D8D8">
              <a:alpha val="67843"/>
            </a:srgb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126" name="Google Shape;126;p5"/>
          <p:cNvSpPr/>
          <p:nvPr/>
        </p:nvSpPr>
        <p:spPr>
          <a:xfrm>
            <a:off x="0" y="76201"/>
            <a:ext cx="533400" cy="6781798"/>
          </a:xfrm>
          <a:prstGeom prst="rect">
            <a:avLst/>
          </a:prstGeom>
          <a:solidFill>
            <a:srgbClr val="D8D8D8">
              <a:alpha val="67843"/>
            </a:srgb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1</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2</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3</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4</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5</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6</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7</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8</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9</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10</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11</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12</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13</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14</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15</a:t>
            </a:r>
            <a:endParaRPr/>
          </a:p>
          <a:p>
            <a:pPr indent="0" lvl="0" marL="0" marR="0" rtl="0" algn="l">
              <a:spcBef>
                <a:spcPts val="0"/>
              </a:spcBef>
              <a:spcAft>
                <a:spcPts val="0"/>
              </a:spcAft>
              <a:buNone/>
            </a:pPr>
            <a:r>
              <a:t/>
            </a:r>
            <a:endParaRPr sz="2000">
              <a:solidFill>
                <a:schemeClr val="dk1"/>
              </a:solidFill>
              <a:latin typeface="Courier New"/>
              <a:ea typeface="Courier New"/>
              <a:cs typeface="Courier New"/>
              <a:sym typeface="Courier New"/>
            </a:endParaRPr>
          </a:p>
        </p:txBody>
      </p:sp>
      <p:sp>
        <p:nvSpPr>
          <p:cNvPr id="127" name="Google Shape;127;p5"/>
          <p:cNvSpPr/>
          <p:nvPr/>
        </p:nvSpPr>
        <p:spPr>
          <a:xfrm>
            <a:off x="0" y="4681728"/>
            <a:ext cx="12197255" cy="2176272"/>
          </a:xfrm>
          <a:prstGeom prst="rect">
            <a:avLst/>
          </a:prstGeom>
          <a:solidFill>
            <a:srgbClr val="000000"/>
          </a:solidFill>
          <a:ln>
            <a:noFill/>
          </a:ln>
        </p:spPr>
        <p:txBody>
          <a:bodyPr anchorCtr="0" anchor="t" bIns="91425" lIns="548625" spcFirstLastPara="1" rIns="91425" wrap="square" tIns="365750">
            <a:noAutofit/>
          </a:bodyPr>
          <a:lstStyle/>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Welcome to FACE</a:t>
            </a:r>
            <a:endParaRPr b="1" sz="2000">
              <a:solidFill>
                <a:schemeClr val="lt1"/>
              </a:solidFill>
              <a:latin typeface="Courier New"/>
              <a:ea typeface="Courier New"/>
              <a:cs typeface="Courier New"/>
              <a:sym typeface="Courier New"/>
            </a:endParaRPr>
          </a:p>
        </p:txBody>
      </p:sp>
      <p:pic>
        <p:nvPicPr>
          <p:cNvPr id="128" name="Google Shape;128;p5"/>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
        <p:nvSpPr>
          <p:cNvPr id="129" name="Google Shape;129;p5"/>
          <p:cNvSpPr/>
          <p:nvPr/>
        </p:nvSpPr>
        <p:spPr>
          <a:xfrm>
            <a:off x="0" y="4681728"/>
            <a:ext cx="12192000" cy="310896"/>
          </a:xfrm>
          <a:prstGeom prst="rect">
            <a:avLst/>
          </a:prstGeom>
          <a:solidFill>
            <a:srgbClr val="7F7F7F"/>
          </a:solidFill>
          <a:ln>
            <a:noFill/>
          </a:ln>
        </p:spPr>
        <p:txBody>
          <a:bodyPr anchorCtr="1" anchor="ctr" bIns="91425" lIns="0" spcFirstLastPara="1" rIns="91425" wrap="square" tIns="45700">
            <a:noAutofit/>
          </a:bodyPr>
          <a:lstStyle/>
          <a:p>
            <a:pPr indent="0" lvl="0" marL="0" marR="0" rtl="0" algn="ctr">
              <a:spcBef>
                <a:spcPts val="0"/>
              </a:spcBef>
              <a:spcAft>
                <a:spcPts val="0"/>
              </a:spcAft>
              <a:buNone/>
            </a:pPr>
            <a:r>
              <a:rPr b="1" lang="en-US" sz="2500">
                <a:solidFill>
                  <a:schemeClr val="lt1"/>
                </a:solidFill>
                <a:latin typeface="Courier New"/>
                <a:ea typeface="Courier New"/>
                <a:cs typeface="Courier New"/>
                <a:sym typeface="Courier New"/>
              </a:rPr>
              <a:t>Output</a:t>
            </a:r>
            <a:endParaRPr b="1" sz="2500">
              <a:solidFill>
                <a:schemeClr val="lt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34" name="Shape 134"/>
        <p:cNvGrpSpPr/>
        <p:nvPr/>
      </p:nvGrpSpPr>
      <p:grpSpPr>
        <a:xfrm>
          <a:off x="0" y="0"/>
          <a:ext cx="0" cy="0"/>
          <a:chOff x="0" y="0"/>
          <a:chExt cx="0" cy="0"/>
        </a:xfrm>
      </p:grpSpPr>
      <p:sp>
        <p:nvSpPr>
          <p:cNvPr id="135" name="Google Shape;135;p6"/>
          <p:cNvSpPr txBox="1"/>
          <p:nvPr/>
        </p:nvSpPr>
        <p:spPr>
          <a:xfrm>
            <a:off x="526224" y="769163"/>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During Compile time</a:t>
            </a:r>
            <a:endParaRPr b="1" sz="4500">
              <a:solidFill>
                <a:schemeClr val="dk1"/>
              </a:solidFill>
              <a:latin typeface="Nunito Sans"/>
              <a:ea typeface="Nunito Sans"/>
              <a:cs typeface="Nunito Sans"/>
              <a:sym typeface="Nunito Sans"/>
            </a:endParaRPr>
          </a:p>
        </p:txBody>
      </p:sp>
      <p:sp>
        <p:nvSpPr>
          <p:cNvPr id="136" name="Google Shape;136;p6"/>
          <p:cNvSpPr txBox="1"/>
          <p:nvPr/>
        </p:nvSpPr>
        <p:spPr>
          <a:xfrm>
            <a:off x="558069" y="1611766"/>
            <a:ext cx="10414731"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500">
              <a:solidFill>
                <a:schemeClr val="dk1"/>
              </a:solidFill>
              <a:latin typeface="Nunito Sans"/>
              <a:ea typeface="Nunito Sans"/>
              <a:cs typeface="Nunito Sans"/>
              <a:sym typeface="Nunito Sans"/>
            </a:endParaRPr>
          </a:p>
          <a:p>
            <a:pPr indent="0" lvl="0" marL="0" marR="0" rtl="0" algn="l">
              <a:spcBef>
                <a:spcPts val="0"/>
              </a:spcBef>
              <a:spcAft>
                <a:spcPts val="0"/>
              </a:spcAft>
              <a:buNone/>
            </a:pPr>
            <a:r>
              <a:rPr lang="en-US" sz="2500">
                <a:solidFill>
                  <a:schemeClr val="dk1"/>
                </a:solidFill>
                <a:latin typeface="Nunito Sans"/>
                <a:ea typeface="Nunito Sans"/>
                <a:cs typeface="Nunito Sans"/>
                <a:sym typeface="Nunito Sans"/>
              </a:rPr>
              <a:t>After writing our first program, we compile them.</a:t>
            </a:r>
            <a:endParaRPr sz="2500">
              <a:solidFill>
                <a:schemeClr val="dk1"/>
              </a:solidFill>
              <a:latin typeface="Nunito Sans"/>
              <a:ea typeface="Nunito Sans"/>
              <a:cs typeface="Nunito Sans"/>
              <a:sym typeface="Nunito Sans"/>
            </a:endParaRPr>
          </a:p>
        </p:txBody>
      </p:sp>
      <p:sp>
        <p:nvSpPr>
          <p:cNvPr id="137" name="Google Shape;137;p6"/>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8" name="Google Shape;138;p6"/>
          <p:cNvPicPr preferRelativeResize="0"/>
          <p:nvPr/>
        </p:nvPicPr>
        <p:blipFill rotWithShape="1">
          <a:blip r:embed="rId3">
            <a:alphaModFix/>
          </a:blip>
          <a:srcRect b="0" l="0" r="0" t="0"/>
          <a:stretch/>
        </p:blipFill>
        <p:spPr>
          <a:xfrm>
            <a:off x="9674352" y="6099048"/>
            <a:ext cx="1993392" cy="430628"/>
          </a:xfrm>
          <a:prstGeom prst="rect">
            <a:avLst/>
          </a:prstGeom>
          <a:noFill/>
          <a:ln>
            <a:noFill/>
          </a:ln>
        </p:spPr>
      </p:pic>
      <p:pic>
        <p:nvPicPr>
          <p:cNvPr id="139" name="Google Shape;139;p6"/>
          <p:cNvPicPr preferRelativeResize="0"/>
          <p:nvPr/>
        </p:nvPicPr>
        <p:blipFill rotWithShape="1">
          <a:blip r:embed="rId4">
            <a:alphaModFix/>
          </a:blip>
          <a:srcRect b="0" l="0" r="0" t="0"/>
          <a:stretch/>
        </p:blipFill>
        <p:spPr>
          <a:xfrm>
            <a:off x="2971800" y="2886010"/>
            <a:ext cx="6096000" cy="1457390"/>
          </a:xfrm>
          <a:prstGeom prst="rect">
            <a:avLst/>
          </a:prstGeom>
          <a:noFill/>
          <a:ln>
            <a:noFill/>
          </a:ln>
        </p:spPr>
      </p:pic>
      <p:sp>
        <p:nvSpPr>
          <p:cNvPr id="140" name="Google Shape;140;p6"/>
          <p:cNvSpPr txBox="1"/>
          <p:nvPr/>
        </p:nvSpPr>
        <p:spPr>
          <a:xfrm>
            <a:off x="558069" y="4548426"/>
            <a:ext cx="10414731"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500">
              <a:solidFill>
                <a:schemeClr val="dk1"/>
              </a:solidFill>
              <a:latin typeface="Nunito Sans"/>
              <a:ea typeface="Nunito Sans"/>
              <a:cs typeface="Nunito Sans"/>
              <a:sym typeface="Nunito Sans"/>
            </a:endParaRPr>
          </a:p>
          <a:p>
            <a:pPr indent="0" lvl="0" marL="0" marR="0" rtl="0" algn="l">
              <a:spcBef>
                <a:spcPts val="0"/>
              </a:spcBef>
              <a:spcAft>
                <a:spcPts val="0"/>
              </a:spcAft>
              <a:buNone/>
            </a:pPr>
            <a:r>
              <a:rPr lang="en-US" sz="2500">
                <a:solidFill>
                  <a:schemeClr val="dk1"/>
                </a:solidFill>
                <a:latin typeface="Nunito Sans"/>
                <a:ea typeface="Nunito Sans"/>
                <a:cs typeface="Nunito Sans"/>
                <a:sym typeface="Nunito Sans"/>
              </a:rPr>
              <a:t>Hello.class can be used in different operating system</a:t>
            </a:r>
            <a:endParaRPr sz="2500">
              <a:solidFill>
                <a:schemeClr val="dk1"/>
              </a:solidFill>
              <a:latin typeface="Nunito Sans"/>
              <a:ea typeface="Nunito Sans"/>
              <a:cs typeface="Nunito Sans"/>
              <a:sym typeface="Nuni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45" name="Shape 145"/>
        <p:cNvGrpSpPr/>
        <p:nvPr/>
      </p:nvGrpSpPr>
      <p:grpSpPr>
        <a:xfrm>
          <a:off x="0" y="0"/>
          <a:ext cx="0" cy="0"/>
          <a:chOff x="0" y="0"/>
          <a:chExt cx="0" cy="0"/>
        </a:xfrm>
      </p:grpSpPr>
      <p:pic>
        <p:nvPicPr>
          <p:cNvPr id="146" name="Google Shape;146;p7"/>
          <p:cNvPicPr preferRelativeResize="0"/>
          <p:nvPr/>
        </p:nvPicPr>
        <p:blipFill rotWithShape="1">
          <a:blip r:embed="rId3">
            <a:alphaModFix/>
          </a:blip>
          <a:srcRect b="0" l="0" r="0" t="0"/>
          <a:stretch/>
        </p:blipFill>
        <p:spPr>
          <a:xfrm>
            <a:off x="5867401" y="769163"/>
            <a:ext cx="5029200" cy="5936437"/>
          </a:xfrm>
          <a:prstGeom prst="rect">
            <a:avLst/>
          </a:prstGeom>
          <a:noFill/>
          <a:ln>
            <a:noFill/>
          </a:ln>
        </p:spPr>
      </p:pic>
      <p:sp>
        <p:nvSpPr>
          <p:cNvPr id="147" name="Google Shape;147;p7"/>
          <p:cNvSpPr txBox="1"/>
          <p:nvPr/>
        </p:nvSpPr>
        <p:spPr>
          <a:xfrm>
            <a:off x="526224" y="769163"/>
            <a:ext cx="11136326"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During runtime</a:t>
            </a:r>
            <a:endParaRPr b="1" sz="4500">
              <a:solidFill>
                <a:schemeClr val="dk1"/>
              </a:solidFill>
              <a:latin typeface="Nunito Sans"/>
              <a:ea typeface="Nunito Sans"/>
              <a:cs typeface="Nunito Sans"/>
              <a:sym typeface="Nunito Sans"/>
            </a:endParaRPr>
          </a:p>
        </p:txBody>
      </p:sp>
      <p:sp>
        <p:nvSpPr>
          <p:cNvPr id="148" name="Google Shape;148;p7"/>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49" name="Google Shape;149;p7"/>
          <p:cNvPicPr preferRelativeResize="0"/>
          <p:nvPr/>
        </p:nvPicPr>
        <p:blipFill rotWithShape="1">
          <a:blip r:embed="rId4">
            <a:alphaModFix/>
          </a:blip>
          <a:srcRect b="0" l="0" r="0" t="0"/>
          <a:stretch/>
        </p:blipFill>
        <p:spPr>
          <a:xfrm>
            <a:off x="9674352" y="6099048"/>
            <a:ext cx="1993392" cy="4306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54" name="Shape 154"/>
        <p:cNvGrpSpPr/>
        <p:nvPr/>
      </p:nvGrpSpPr>
      <p:grpSpPr>
        <a:xfrm>
          <a:off x="0" y="0"/>
          <a:ext cx="0" cy="0"/>
          <a:chOff x="0" y="0"/>
          <a:chExt cx="0" cy="0"/>
        </a:xfrm>
      </p:grpSpPr>
      <p:sp>
        <p:nvSpPr>
          <p:cNvPr id="155" name="Google Shape;155;p8"/>
          <p:cNvSpPr txBox="1"/>
          <p:nvPr/>
        </p:nvSpPr>
        <p:spPr>
          <a:xfrm>
            <a:off x="526224" y="769163"/>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Types of Java Application</a:t>
            </a:r>
            <a:endParaRPr b="1" sz="4500">
              <a:solidFill>
                <a:schemeClr val="dk1"/>
              </a:solidFill>
              <a:latin typeface="Nunito Sans"/>
              <a:ea typeface="Nunito Sans"/>
              <a:cs typeface="Nunito Sans"/>
              <a:sym typeface="Nunito Sans"/>
            </a:endParaRPr>
          </a:p>
        </p:txBody>
      </p:sp>
      <p:sp>
        <p:nvSpPr>
          <p:cNvPr id="156" name="Google Shape;156;p8"/>
          <p:cNvSpPr txBox="1"/>
          <p:nvPr/>
        </p:nvSpPr>
        <p:spPr>
          <a:xfrm>
            <a:off x="558069" y="1611766"/>
            <a:ext cx="11481531" cy="35548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500">
              <a:solidFill>
                <a:schemeClr val="dk1"/>
              </a:solidFill>
              <a:latin typeface="Nunito Sans"/>
              <a:ea typeface="Nunito Sans"/>
              <a:cs typeface="Nunito Sans"/>
              <a:sym typeface="Nunito Sans"/>
            </a:endParaRPr>
          </a:p>
          <a:p>
            <a:pPr indent="-342900" lvl="0" marL="342900" marR="0" rtl="0" algn="l">
              <a:spcBef>
                <a:spcPts val="0"/>
              </a:spcBef>
              <a:spcAft>
                <a:spcPts val="0"/>
              </a:spcAft>
              <a:buClr>
                <a:schemeClr val="dk1"/>
              </a:buClr>
              <a:buSzPts val="2500"/>
              <a:buFont typeface="Arial"/>
              <a:buChar char="•"/>
            </a:pPr>
            <a:r>
              <a:rPr lang="en-US" sz="2500">
                <a:solidFill>
                  <a:schemeClr val="dk1"/>
                </a:solidFill>
                <a:latin typeface="Nunito Sans"/>
                <a:ea typeface="Nunito Sans"/>
                <a:cs typeface="Nunito Sans"/>
                <a:sym typeface="Nunito Sans"/>
              </a:rPr>
              <a:t>Standalone Application</a:t>
            </a:r>
            <a:endParaRPr/>
          </a:p>
          <a:p>
            <a:pPr indent="-184150" lvl="0" marL="342900" marR="0" rtl="0" algn="l">
              <a:spcBef>
                <a:spcPts val="0"/>
              </a:spcBef>
              <a:spcAft>
                <a:spcPts val="0"/>
              </a:spcAft>
              <a:buClr>
                <a:schemeClr val="dk1"/>
              </a:buClr>
              <a:buSzPts val="2500"/>
              <a:buFont typeface="Arial"/>
              <a:buNone/>
            </a:pPr>
            <a:r>
              <a:t/>
            </a:r>
            <a:endParaRPr sz="2500">
              <a:solidFill>
                <a:schemeClr val="dk1"/>
              </a:solidFill>
              <a:latin typeface="Nunito Sans"/>
              <a:ea typeface="Nunito Sans"/>
              <a:cs typeface="Nunito Sans"/>
              <a:sym typeface="Nunito Sans"/>
            </a:endParaRPr>
          </a:p>
          <a:p>
            <a:pPr indent="-342900" lvl="0" marL="342900" marR="0" rtl="0" algn="l">
              <a:spcBef>
                <a:spcPts val="0"/>
              </a:spcBef>
              <a:spcAft>
                <a:spcPts val="0"/>
              </a:spcAft>
              <a:buClr>
                <a:schemeClr val="dk1"/>
              </a:buClr>
              <a:buSzPts val="2500"/>
              <a:buFont typeface="Arial"/>
              <a:buChar char="•"/>
            </a:pPr>
            <a:r>
              <a:rPr lang="en-US" sz="2500">
                <a:solidFill>
                  <a:schemeClr val="dk1"/>
                </a:solidFill>
                <a:latin typeface="Nunito Sans"/>
                <a:ea typeface="Nunito Sans"/>
                <a:cs typeface="Nunito Sans"/>
                <a:sym typeface="Nunito Sans"/>
              </a:rPr>
              <a:t>Web Application</a:t>
            </a:r>
            <a:endParaRPr/>
          </a:p>
          <a:p>
            <a:pPr indent="-184150" lvl="0" marL="342900" marR="0" rtl="0" algn="l">
              <a:spcBef>
                <a:spcPts val="0"/>
              </a:spcBef>
              <a:spcAft>
                <a:spcPts val="0"/>
              </a:spcAft>
              <a:buClr>
                <a:schemeClr val="dk1"/>
              </a:buClr>
              <a:buSzPts val="2500"/>
              <a:buFont typeface="Arial"/>
              <a:buNone/>
            </a:pPr>
            <a:r>
              <a:t/>
            </a:r>
            <a:endParaRPr sz="2500">
              <a:solidFill>
                <a:schemeClr val="dk1"/>
              </a:solidFill>
              <a:latin typeface="Nunito Sans"/>
              <a:ea typeface="Nunito Sans"/>
              <a:cs typeface="Nunito Sans"/>
              <a:sym typeface="Nunito Sans"/>
            </a:endParaRPr>
          </a:p>
          <a:p>
            <a:pPr indent="-342900" lvl="0" marL="342900" marR="0" rtl="0" algn="l">
              <a:spcBef>
                <a:spcPts val="0"/>
              </a:spcBef>
              <a:spcAft>
                <a:spcPts val="0"/>
              </a:spcAft>
              <a:buClr>
                <a:schemeClr val="dk1"/>
              </a:buClr>
              <a:buSzPts val="2500"/>
              <a:buFont typeface="Arial"/>
              <a:buChar char="•"/>
            </a:pPr>
            <a:r>
              <a:rPr lang="en-US" sz="2500">
                <a:solidFill>
                  <a:schemeClr val="dk1"/>
                </a:solidFill>
                <a:latin typeface="Nunito Sans"/>
                <a:ea typeface="Nunito Sans"/>
                <a:cs typeface="Nunito Sans"/>
                <a:sym typeface="Nunito Sans"/>
              </a:rPr>
              <a:t>Enterprise Application</a:t>
            </a:r>
            <a:endParaRPr/>
          </a:p>
          <a:p>
            <a:pPr indent="-184150" lvl="0" marL="342900" marR="0" rtl="0" algn="l">
              <a:spcBef>
                <a:spcPts val="0"/>
              </a:spcBef>
              <a:spcAft>
                <a:spcPts val="0"/>
              </a:spcAft>
              <a:buClr>
                <a:schemeClr val="dk1"/>
              </a:buClr>
              <a:buSzPts val="2500"/>
              <a:buFont typeface="Arial"/>
              <a:buNone/>
            </a:pPr>
            <a:r>
              <a:t/>
            </a:r>
            <a:endParaRPr sz="2500">
              <a:solidFill>
                <a:schemeClr val="dk1"/>
              </a:solidFill>
              <a:latin typeface="Nunito Sans"/>
              <a:ea typeface="Nunito Sans"/>
              <a:cs typeface="Nunito Sans"/>
              <a:sym typeface="Nunito Sans"/>
            </a:endParaRPr>
          </a:p>
          <a:p>
            <a:pPr indent="-342900" lvl="0" marL="342900" marR="0" rtl="0" algn="l">
              <a:spcBef>
                <a:spcPts val="0"/>
              </a:spcBef>
              <a:spcAft>
                <a:spcPts val="0"/>
              </a:spcAft>
              <a:buClr>
                <a:schemeClr val="dk1"/>
              </a:buClr>
              <a:buSzPts val="2500"/>
              <a:buFont typeface="Arial"/>
              <a:buChar char="•"/>
            </a:pPr>
            <a:r>
              <a:rPr lang="en-US" sz="2500">
                <a:solidFill>
                  <a:schemeClr val="dk1"/>
                </a:solidFill>
                <a:latin typeface="Nunito Sans"/>
                <a:ea typeface="Nunito Sans"/>
                <a:cs typeface="Nunito Sans"/>
                <a:sym typeface="Nunito Sans"/>
              </a:rPr>
              <a:t>Mobile Application</a:t>
            </a:r>
            <a:endParaRPr sz="2500">
              <a:solidFill>
                <a:schemeClr val="dk1"/>
              </a:solidFill>
              <a:latin typeface="Nunito Sans"/>
              <a:ea typeface="Nunito Sans"/>
              <a:cs typeface="Nunito Sans"/>
              <a:sym typeface="Nunito Sans"/>
            </a:endParaRPr>
          </a:p>
          <a:p>
            <a:pPr indent="-184150" lvl="1" marL="800100" marR="0" rtl="0" algn="l">
              <a:spcBef>
                <a:spcPts val="0"/>
              </a:spcBef>
              <a:spcAft>
                <a:spcPts val="0"/>
              </a:spcAft>
              <a:buClr>
                <a:schemeClr val="dk1"/>
              </a:buClr>
              <a:buSzPts val="2500"/>
              <a:buFont typeface="Arial"/>
              <a:buNone/>
            </a:pPr>
            <a:r>
              <a:t/>
            </a:r>
            <a:endParaRPr b="0" i="0" sz="2500" u="none" cap="none" strike="noStrike">
              <a:solidFill>
                <a:schemeClr val="dk1"/>
              </a:solidFill>
              <a:latin typeface="Nunito Sans"/>
              <a:ea typeface="Nunito Sans"/>
              <a:cs typeface="Nunito Sans"/>
              <a:sym typeface="Nunito Sans"/>
            </a:endParaRPr>
          </a:p>
        </p:txBody>
      </p:sp>
      <p:sp>
        <p:nvSpPr>
          <p:cNvPr id="157" name="Google Shape;157;p8"/>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8" name="Google Shape;158;p8"/>
          <p:cNvPicPr preferRelativeResize="0"/>
          <p:nvPr/>
        </p:nvPicPr>
        <p:blipFill rotWithShape="1">
          <a:blip r:embed="rId3">
            <a:alphaModFix/>
          </a:blip>
          <a:srcRect b="0" l="0" r="0" t="0"/>
          <a:stretch/>
        </p:blipFill>
        <p:spPr>
          <a:xfrm>
            <a:off x="9674352" y="6099048"/>
            <a:ext cx="1993392" cy="4306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63" name="Shape 163"/>
        <p:cNvGrpSpPr/>
        <p:nvPr/>
      </p:nvGrpSpPr>
      <p:grpSpPr>
        <a:xfrm>
          <a:off x="0" y="0"/>
          <a:ext cx="0" cy="0"/>
          <a:chOff x="0" y="0"/>
          <a:chExt cx="0" cy="0"/>
        </a:xfrm>
      </p:grpSpPr>
      <p:sp>
        <p:nvSpPr>
          <p:cNvPr id="164" name="Google Shape;164;p9"/>
          <p:cNvSpPr txBox="1"/>
          <p:nvPr/>
        </p:nvSpPr>
        <p:spPr>
          <a:xfrm>
            <a:off x="526224" y="769163"/>
            <a:ext cx="112855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dk1"/>
                </a:solidFill>
                <a:latin typeface="Nunito Sans"/>
                <a:ea typeface="Nunito Sans"/>
                <a:cs typeface="Nunito Sans"/>
                <a:sym typeface="Nunito Sans"/>
              </a:rPr>
              <a:t>Types of Java Editions</a:t>
            </a:r>
            <a:endParaRPr b="1" sz="4500">
              <a:solidFill>
                <a:schemeClr val="dk1"/>
              </a:solidFill>
              <a:latin typeface="Nunito Sans"/>
              <a:ea typeface="Nunito Sans"/>
              <a:cs typeface="Nunito Sans"/>
              <a:sym typeface="Nunito Sans"/>
            </a:endParaRPr>
          </a:p>
        </p:txBody>
      </p:sp>
      <p:sp>
        <p:nvSpPr>
          <p:cNvPr id="165" name="Google Shape;165;p9"/>
          <p:cNvSpPr txBox="1"/>
          <p:nvPr/>
        </p:nvSpPr>
        <p:spPr>
          <a:xfrm>
            <a:off x="558069" y="1611766"/>
            <a:ext cx="11481531"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500">
              <a:solidFill>
                <a:schemeClr val="dk1"/>
              </a:solidFill>
              <a:latin typeface="Nunito Sans"/>
              <a:ea typeface="Nunito Sans"/>
              <a:cs typeface="Nunito Sans"/>
              <a:sym typeface="Nunito Sans"/>
            </a:endParaRPr>
          </a:p>
          <a:p>
            <a:pPr indent="-342900" lvl="0" marL="342900" marR="0" rtl="0" algn="l">
              <a:spcBef>
                <a:spcPts val="0"/>
              </a:spcBef>
              <a:spcAft>
                <a:spcPts val="0"/>
              </a:spcAft>
              <a:buClr>
                <a:schemeClr val="dk1"/>
              </a:buClr>
              <a:buSzPts val="2500"/>
              <a:buFont typeface="Arial"/>
              <a:buChar char="•"/>
            </a:pPr>
            <a:r>
              <a:rPr lang="en-US" sz="2500">
                <a:solidFill>
                  <a:schemeClr val="dk1"/>
                </a:solidFill>
                <a:latin typeface="Nunito Sans"/>
                <a:ea typeface="Nunito Sans"/>
                <a:cs typeface="Nunito Sans"/>
                <a:sym typeface="Nunito Sans"/>
              </a:rPr>
              <a:t>Java SE – Standard Edition</a:t>
            </a:r>
            <a:endParaRPr/>
          </a:p>
          <a:p>
            <a:pPr indent="-184150" lvl="0" marL="342900" marR="0" rtl="0" algn="l">
              <a:spcBef>
                <a:spcPts val="0"/>
              </a:spcBef>
              <a:spcAft>
                <a:spcPts val="0"/>
              </a:spcAft>
              <a:buClr>
                <a:schemeClr val="dk1"/>
              </a:buClr>
              <a:buSzPts val="2500"/>
              <a:buFont typeface="Arial"/>
              <a:buNone/>
            </a:pPr>
            <a:r>
              <a:t/>
            </a:r>
            <a:endParaRPr sz="2500">
              <a:solidFill>
                <a:schemeClr val="dk1"/>
              </a:solidFill>
              <a:latin typeface="Nunito Sans"/>
              <a:ea typeface="Nunito Sans"/>
              <a:cs typeface="Nunito Sans"/>
              <a:sym typeface="Nunito Sans"/>
            </a:endParaRPr>
          </a:p>
          <a:p>
            <a:pPr indent="-342900" lvl="0" marL="342900" marR="0" rtl="0" algn="l">
              <a:spcBef>
                <a:spcPts val="0"/>
              </a:spcBef>
              <a:spcAft>
                <a:spcPts val="0"/>
              </a:spcAft>
              <a:buClr>
                <a:schemeClr val="dk1"/>
              </a:buClr>
              <a:buSzPts val="2500"/>
              <a:buFont typeface="Arial"/>
              <a:buChar char="•"/>
            </a:pPr>
            <a:r>
              <a:rPr lang="en-US" sz="2500">
                <a:solidFill>
                  <a:schemeClr val="dk1"/>
                </a:solidFill>
                <a:latin typeface="Nunito Sans"/>
                <a:ea typeface="Nunito Sans"/>
                <a:cs typeface="Nunito Sans"/>
                <a:sym typeface="Nunito Sans"/>
              </a:rPr>
              <a:t>Java EE – Enterprise Edition</a:t>
            </a:r>
            <a:endParaRPr/>
          </a:p>
          <a:p>
            <a:pPr indent="-184150" lvl="0" marL="342900" marR="0" rtl="0" algn="l">
              <a:spcBef>
                <a:spcPts val="0"/>
              </a:spcBef>
              <a:spcAft>
                <a:spcPts val="0"/>
              </a:spcAft>
              <a:buClr>
                <a:schemeClr val="dk1"/>
              </a:buClr>
              <a:buSzPts val="2500"/>
              <a:buFont typeface="Arial"/>
              <a:buNone/>
            </a:pPr>
            <a:r>
              <a:t/>
            </a:r>
            <a:endParaRPr sz="2500">
              <a:solidFill>
                <a:schemeClr val="dk1"/>
              </a:solidFill>
              <a:latin typeface="Nunito Sans"/>
              <a:ea typeface="Nunito Sans"/>
              <a:cs typeface="Nunito Sans"/>
              <a:sym typeface="Nunito Sans"/>
            </a:endParaRPr>
          </a:p>
          <a:p>
            <a:pPr indent="-342900" lvl="0" marL="342900" marR="0" rtl="0" algn="l">
              <a:spcBef>
                <a:spcPts val="0"/>
              </a:spcBef>
              <a:spcAft>
                <a:spcPts val="0"/>
              </a:spcAft>
              <a:buClr>
                <a:schemeClr val="dk1"/>
              </a:buClr>
              <a:buSzPts val="2500"/>
              <a:buFont typeface="Arial"/>
              <a:buChar char="•"/>
            </a:pPr>
            <a:r>
              <a:rPr lang="en-US" sz="2500">
                <a:solidFill>
                  <a:schemeClr val="dk1"/>
                </a:solidFill>
                <a:latin typeface="Nunito Sans"/>
                <a:ea typeface="Nunito Sans"/>
                <a:cs typeface="Nunito Sans"/>
                <a:sym typeface="Nunito Sans"/>
              </a:rPr>
              <a:t>Java ME – Micro Edition</a:t>
            </a:r>
            <a:endParaRPr/>
          </a:p>
          <a:p>
            <a:pPr indent="-184150" lvl="0" marL="342900" marR="0" rtl="0" algn="l">
              <a:spcBef>
                <a:spcPts val="0"/>
              </a:spcBef>
              <a:spcAft>
                <a:spcPts val="0"/>
              </a:spcAft>
              <a:buClr>
                <a:schemeClr val="dk1"/>
              </a:buClr>
              <a:buSzPts val="2500"/>
              <a:buFont typeface="Arial"/>
              <a:buNone/>
            </a:pPr>
            <a:r>
              <a:t/>
            </a:r>
            <a:endParaRPr sz="2500">
              <a:solidFill>
                <a:schemeClr val="dk1"/>
              </a:solidFill>
              <a:latin typeface="Nunito Sans"/>
              <a:ea typeface="Nunito Sans"/>
              <a:cs typeface="Nunito Sans"/>
              <a:sym typeface="Nunito Sans"/>
            </a:endParaRPr>
          </a:p>
          <a:p>
            <a:pPr indent="-342900" lvl="0" marL="342900" marR="0" rtl="0" algn="l">
              <a:spcBef>
                <a:spcPts val="0"/>
              </a:spcBef>
              <a:spcAft>
                <a:spcPts val="0"/>
              </a:spcAft>
              <a:buClr>
                <a:schemeClr val="dk1"/>
              </a:buClr>
              <a:buSzPts val="2500"/>
              <a:buFont typeface="Arial"/>
              <a:buChar char="•"/>
            </a:pPr>
            <a:r>
              <a:rPr lang="en-US" sz="2500">
                <a:solidFill>
                  <a:schemeClr val="dk1"/>
                </a:solidFill>
                <a:latin typeface="Nunito Sans"/>
                <a:ea typeface="Nunito Sans"/>
                <a:cs typeface="Nunito Sans"/>
                <a:sym typeface="Nunito Sans"/>
              </a:rPr>
              <a:t>JavaFX</a:t>
            </a:r>
            <a:endParaRPr sz="2500">
              <a:solidFill>
                <a:schemeClr val="dk1"/>
              </a:solidFill>
              <a:latin typeface="Nunito Sans"/>
              <a:ea typeface="Nunito Sans"/>
              <a:cs typeface="Nunito Sans"/>
              <a:sym typeface="Nunito Sans"/>
            </a:endParaRPr>
          </a:p>
        </p:txBody>
      </p:sp>
      <p:sp>
        <p:nvSpPr>
          <p:cNvPr id="166" name="Google Shape;166;p9"/>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7" name="Google Shape;167;p9"/>
          <p:cNvPicPr preferRelativeResize="0"/>
          <p:nvPr/>
        </p:nvPicPr>
        <p:blipFill rotWithShape="1">
          <a:blip r:embed="rId3">
            <a:alphaModFix/>
          </a:blip>
          <a:srcRect b="0" l="0" r="0" t="0"/>
          <a:stretch/>
        </p:blipFill>
        <p:spPr>
          <a:xfrm>
            <a:off x="9674352" y="6099048"/>
            <a:ext cx="1993392" cy="4306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FACE-45</dc:creator>
</cp:coreProperties>
</file>