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12192000"/>
  <p:notesSz cx="6858000" cy="9144000"/>
  <p:embeddedFontLst>
    <p:embeddedFont>
      <p:font typeface="Nunito Sans SemiBold"/>
      <p:regular r:id="rId43"/>
      <p:bold r:id="rId44"/>
      <p:italic r:id="rId45"/>
      <p:boldItalic r:id="rId46"/>
    </p:embeddedFont>
    <p:embeddedFont>
      <p:font typeface="Nunito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8">
          <p15:clr>
            <a:srgbClr val="A4A3A4"/>
          </p15:clr>
        </p15:guide>
        <p15:guide id="2" pos="6000">
          <p15:clr>
            <a:srgbClr val="A4A3A4"/>
          </p15:clr>
        </p15:guide>
      </p15:sldGuideLst>
    </p:ext>
    <p:ext uri="http://customooxmlschemas.google.com/">
      <go:slidesCustomData xmlns:go="http://customooxmlschemas.google.com/" r:id="rId51" roundtripDataSignature="AMtx7mj88h5J/kQY9AbcbzAF8dKWZGKE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8" orient="horz"/>
        <p:guide pos="600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SansSemiBold-bold.fntdata"/><Relationship Id="rId43" Type="http://schemas.openxmlformats.org/officeDocument/2006/relationships/font" Target="fonts/NunitoSansSemiBold-regular.fntdata"/><Relationship Id="rId46" Type="http://schemas.openxmlformats.org/officeDocument/2006/relationships/font" Target="fonts/NunitoSansSemiBold-boldItalic.fntdata"/><Relationship Id="rId45" Type="http://schemas.openxmlformats.org/officeDocument/2006/relationships/font" Target="fonts/NunitoSans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Sans-bold.fntdata"/><Relationship Id="rId47" Type="http://schemas.openxmlformats.org/officeDocument/2006/relationships/font" Target="fonts/NunitoSans-regular.fntdata"/><Relationship Id="rId49" Type="http://schemas.openxmlformats.org/officeDocument/2006/relationships/font" Target="fonts/Nuni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Nuni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68" name="Google Shape;16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97" name="Google Shape;19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24" name="Google Shape;22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32" name="Google Shape;23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N" sz="1200">
                <a:solidFill>
                  <a:schemeClr val="dk1"/>
                </a:solidFill>
                <a:latin typeface="Calibri"/>
                <a:ea typeface="Calibri"/>
                <a:cs typeface="Calibri"/>
                <a:sym typeface="Calibri"/>
              </a:rPr>
              <a:t>Java also includes another version of for loop introduced in Java 5. Enhanced for loop provides a simpler way to iterate through the elements of a collection or array. It is inflexible and should be used only when there is a need to iterate through the elements in sequential manner without knowing the index of currently processed element.</a:t>
            </a:r>
            <a:br>
              <a:rPr lang="en-IN"/>
            </a:br>
            <a:r>
              <a:rPr b="0" i="0" lang="en-IN" sz="1200">
                <a:solidFill>
                  <a:schemeClr val="dk1"/>
                </a:solidFill>
                <a:latin typeface="Calibri"/>
                <a:ea typeface="Calibri"/>
                <a:cs typeface="Calibri"/>
                <a:sym typeface="Calibri"/>
              </a:rPr>
              <a:t>Also note that the object/variable is immutable when enhanced for loop is used i.e it ensures that the values in the array can not be modified, so it can be said as read only loop where you can’t update the values as opposite to other loops where values can be modified.</a:t>
            </a:r>
            <a:br>
              <a:rPr lang="en-IN"/>
            </a:br>
            <a:r>
              <a:rPr b="0" i="0" lang="en-IN" sz="1200">
                <a:solidFill>
                  <a:schemeClr val="dk1"/>
                </a:solidFill>
                <a:latin typeface="Calibri"/>
                <a:ea typeface="Calibri"/>
                <a:cs typeface="Calibri"/>
                <a:sym typeface="Calibri"/>
              </a:rPr>
              <a:t>We recommend using this form of the for statement instead of the general form whenever possible.(as per JAVA doc.)</a:t>
            </a:r>
            <a:endParaRPr/>
          </a:p>
        </p:txBody>
      </p:sp>
      <p:sp>
        <p:nvSpPr>
          <p:cNvPr id="243" name="Google Shape;24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59" name="Google Shape;25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88" name="Google Shape;28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308" name="Google Shape;30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111</a:t>
            </a:r>
            <a:endParaRPr/>
          </a:p>
          <a:p>
            <a:pPr indent="0" lvl="0" marL="0" rtl="0" algn="l">
              <a:spcBef>
                <a:spcPts val="0"/>
              </a:spcBef>
              <a:spcAft>
                <a:spcPts val="0"/>
              </a:spcAft>
              <a:buNone/>
            </a:pPr>
            <a:r>
              <a:rPr b="0" i="0" lang="en-IN" sz="1200">
                <a:solidFill>
                  <a:schemeClr val="dk1"/>
                </a:solidFill>
                <a:latin typeface="Calibri"/>
                <a:ea typeface="Calibri"/>
                <a:cs typeface="Calibri"/>
                <a:sym typeface="Calibri"/>
              </a:rPr>
              <a:t>As we all know that curly braces are optional in do and for loop. But the only criteria is if we declare a statement without curly statement, then the statement should not be declarative.</a:t>
            </a:r>
            <a:endParaRPr b="1"/>
          </a:p>
        </p:txBody>
      </p:sp>
      <p:sp>
        <p:nvSpPr>
          <p:cNvPr id="336" name="Google Shape;336;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24</a:t>
            </a:r>
            <a:endParaRPr b="1"/>
          </a:p>
          <a:p>
            <a:pPr indent="0" lvl="0" marL="0" rtl="0" algn="l">
              <a:spcBef>
                <a:spcPts val="0"/>
              </a:spcBef>
              <a:spcAft>
                <a:spcPts val="0"/>
              </a:spcAft>
              <a:buNone/>
            </a:pPr>
            <a:r>
              <a:rPr b="0" i="0" lang="en-IN" sz="1200">
                <a:solidFill>
                  <a:schemeClr val="dk1"/>
                </a:solidFill>
                <a:latin typeface="Calibri"/>
                <a:ea typeface="Calibri"/>
                <a:cs typeface="Calibri"/>
                <a:sym typeface="Calibri"/>
              </a:rPr>
              <a:t>In the above example, when the first for loop is executed then it holds the value of i as 2. As long as the i value is 2, the loop will not execute the if condition and will be directly as s=s+i. Here s stores the value in a string format. Next time when s=s+i is executed, the i value becomes 4. Both these values are stored in the s in the form of a string.</a:t>
            </a:r>
            <a:endParaRPr b="1"/>
          </a:p>
        </p:txBody>
      </p:sp>
      <p:sp>
        <p:nvSpPr>
          <p:cNvPr id="352" name="Google Shape;352;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No Output</a:t>
            </a:r>
            <a:endParaRPr b="1"/>
          </a:p>
          <a:p>
            <a:pPr indent="0" lvl="0" marL="0" rtl="0" algn="l">
              <a:spcBef>
                <a:spcPts val="0"/>
              </a:spcBef>
              <a:spcAft>
                <a:spcPts val="0"/>
              </a:spcAft>
              <a:buNone/>
            </a:pPr>
            <a:r>
              <a:rPr b="0" i="0" lang="en-IN" sz="1200">
                <a:solidFill>
                  <a:schemeClr val="dk1"/>
                </a:solidFill>
                <a:latin typeface="Calibri"/>
                <a:ea typeface="Calibri"/>
                <a:cs typeface="Calibri"/>
                <a:sym typeface="Calibri"/>
              </a:rPr>
              <a:t>;(semicolon) is a valid java statement which is also known as empty statement. Therefore we can apply it in if statement also.</a:t>
            </a:r>
            <a:endParaRPr/>
          </a:p>
          <a:p>
            <a:pPr indent="0" lvl="0" marL="0" rtl="0" algn="l">
              <a:spcBef>
                <a:spcPts val="0"/>
              </a:spcBef>
              <a:spcAft>
                <a:spcPts val="0"/>
              </a:spcAft>
              <a:buNone/>
            </a:pPr>
            <a:r>
              <a:t/>
            </a:r>
            <a:endParaRPr b="1"/>
          </a:p>
        </p:txBody>
      </p:sp>
      <p:sp>
        <p:nvSpPr>
          <p:cNvPr id="368" name="Google Shape;36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HI HELLO</a:t>
            </a:r>
            <a:endParaRPr/>
          </a:p>
          <a:p>
            <a:pPr indent="0" lvl="0" marL="0" rtl="0" algn="l">
              <a:spcBef>
                <a:spcPts val="0"/>
              </a:spcBef>
              <a:spcAft>
                <a:spcPts val="0"/>
              </a:spcAft>
              <a:buNone/>
            </a:pPr>
            <a:r>
              <a:rPr b="1" i="0" lang="en-IN" sz="1200">
                <a:solidFill>
                  <a:schemeClr val="dk1"/>
                </a:solidFill>
                <a:latin typeface="Calibri"/>
                <a:ea typeface="Calibri"/>
                <a:cs typeface="Calibri"/>
                <a:sym typeface="Calibri"/>
              </a:rPr>
              <a:t>Explanation:</a:t>
            </a:r>
            <a:r>
              <a:rPr b="0" i="0" lang="en-IN" sz="1200">
                <a:solidFill>
                  <a:schemeClr val="dk1"/>
                </a:solidFill>
                <a:latin typeface="Calibri"/>
                <a:ea typeface="Calibri"/>
                <a:cs typeface="Calibri"/>
                <a:sym typeface="Calibri"/>
              </a:rPr>
              <a:t>I n the initialization section we can take any valid java statement including System.out.println(). In the for loop initialization section is executed only once that’s why here it will print first HI and after that HELLO </a:t>
            </a:r>
            <a:endParaRPr b="1"/>
          </a:p>
        </p:txBody>
      </p:sp>
      <p:sp>
        <p:nvSpPr>
          <p:cNvPr id="384" name="Google Shape;384;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Output: HELLO(Infinitely)</a:t>
            </a:r>
            <a:endParaRPr/>
          </a:p>
          <a:p>
            <a:pPr indent="0" lvl="0" marL="0" rtl="0" algn="l">
              <a:spcBef>
                <a:spcPts val="0"/>
              </a:spcBef>
              <a:spcAft>
                <a:spcPts val="0"/>
              </a:spcAft>
              <a:buNone/>
            </a:pPr>
            <a:r>
              <a:rPr b="1" i="0" lang="en-IN" sz="1200">
                <a:solidFill>
                  <a:schemeClr val="dk1"/>
                </a:solidFill>
                <a:latin typeface="Calibri"/>
                <a:ea typeface="Calibri"/>
                <a:cs typeface="Calibri"/>
                <a:sym typeface="Calibri"/>
              </a:rPr>
              <a:t>Explanation: </a:t>
            </a:r>
            <a:r>
              <a:rPr b="0" i="0" lang="en-IN" sz="1200">
                <a:solidFill>
                  <a:schemeClr val="dk1"/>
                </a:solidFill>
                <a:latin typeface="Calibri"/>
                <a:ea typeface="Calibri"/>
                <a:cs typeface="Calibri"/>
                <a:sym typeface="Calibri"/>
              </a:rPr>
              <a:t>In the conditional check we can take any valid java statement but should be of type Boolean. If we did not give any statement then it always returns true.</a:t>
            </a:r>
            <a:endParaRPr b="1"/>
          </a:p>
        </p:txBody>
      </p:sp>
      <p:sp>
        <p:nvSpPr>
          <p:cNvPr id="400" name="Google Shape;400;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IN"/>
              <a:t>Thank you slide</a:t>
            </a:r>
            <a:endParaRPr/>
          </a:p>
        </p:txBody>
      </p:sp>
      <p:sp>
        <p:nvSpPr>
          <p:cNvPr id="408" name="Google Shape;408;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30" name="Google Shape;1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139" name="Google Shape;13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159" name="Google Shape;15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txBox="1"/>
          <p:nvPr>
            <p:ph idx="1" type="body"/>
          </p:nvPr>
        </p:nvSpPr>
        <p:spPr>
          <a:xfrm rot="5400000">
            <a:off x="3833019" y="-1623217"/>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9"/>
          <p:cNvSpPr txBox="1"/>
          <p:nvPr>
            <p:ph type="title"/>
          </p:nvPr>
        </p:nvSpPr>
        <p:spPr>
          <a:xfrm rot="5400000">
            <a:off x="7285037"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9"/>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0"/>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0"/>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4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p:nvPr>
            <p:ph idx="2" type="pic"/>
          </p:nvPr>
        </p:nvSpPr>
        <p:spPr>
          <a:xfrm>
            <a:off x="2389717" y="612775"/>
            <a:ext cx="73152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4312966" y="2952750"/>
            <a:ext cx="3566067" cy="95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x:1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x:2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x:3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x:4</a:t>
            </a:r>
            <a:endParaRPr sz="2000">
              <a:solidFill>
                <a:schemeClr val="dk1"/>
              </a:solidFill>
              <a:latin typeface="Courier New"/>
              <a:ea typeface="Courier New"/>
              <a:cs typeface="Courier New"/>
              <a:sym typeface="Courier New"/>
            </a:endParaRPr>
          </a:p>
        </p:txBody>
      </p:sp>
      <p:sp>
        <p:nvSpPr>
          <p:cNvPr id="171" name="Google Shape;171;p10"/>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whileLoopDemo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1;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(x &lt;= 4)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System.out.println("Value of x:" +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172" name="Google Shape;172;p10"/>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173" name="Google Shape;173;p10"/>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174" name="Google Shape;174;p10"/>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175" name="Google Shape;175;p1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80" name="Shape 180"/>
        <p:cNvGrpSpPr/>
        <p:nvPr/>
      </p:nvGrpSpPr>
      <p:grpSpPr>
        <a:xfrm>
          <a:off x="0" y="0"/>
          <a:ext cx="0" cy="0"/>
          <a:chOff x="0" y="0"/>
          <a:chExt cx="0" cy="0"/>
        </a:xfrm>
      </p:grpSpPr>
      <p:sp>
        <p:nvSpPr>
          <p:cNvPr id="181" name="Google Shape;181;p11"/>
          <p:cNvSpPr txBox="1"/>
          <p:nvPr/>
        </p:nvSpPr>
        <p:spPr>
          <a:xfrm>
            <a:off x="598714" y="1553993"/>
            <a:ext cx="10983686" cy="2462213"/>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used to iterate a part of the program several times.</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Use do while if the number of iteration is not fixed and you must have to execute the loop at least once.</a:t>
            </a:r>
            <a:endParaRPr sz="2800">
              <a:solidFill>
                <a:schemeClr val="dk1"/>
              </a:solidFill>
              <a:latin typeface="Calibri"/>
              <a:ea typeface="Calibri"/>
              <a:cs typeface="Calibri"/>
              <a:sym typeface="Calibri"/>
            </a:endParaRPr>
          </a:p>
        </p:txBody>
      </p:sp>
      <p:sp>
        <p:nvSpPr>
          <p:cNvPr id="182" name="Google Shape;182;p11"/>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do while</a:t>
            </a:r>
            <a:endParaRPr b="1" sz="4500">
              <a:solidFill>
                <a:schemeClr val="dk1"/>
              </a:solidFill>
              <a:latin typeface="Nunito Sans"/>
              <a:ea typeface="Nunito Sans"/>
              <a:cs typeface="Nunito Sans"/>
              <a:sym typeface="Nunito Sans"/>
            </a:endParaRPr>
          </a:p>
        </p:txBody>
      </p:sp>
      <p:sp>
        <p:nvSpPr>
          <p:cNvPr id="183" name="Google Shape;183;p1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4" name="Google Shape;184;p11"/>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nvSpPr>
        <p:spPr>
          <a:xfrm>
            <a:off x="558069" y="1143000"/>
            <a:ext cx="5766531"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do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i="1" lang="en-IN" sz="2800">
                <a:solidFill>
                  <a:schemeClr val="dk1"/>
                </a:solidFill>
                <a:latin typeface="Calibri"/>
                <a:ea typeface="Calibri"/>
                <a:cs typeface="Calibri"/>
                <a:sym typeface="Calibri"/>
              </a:rPr>
              <a:t>	statement(s) </a:t>
            </a:r>
            <a:r>
              <a:rPr lang="en-IN" sz="2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while(</a:t>
            </a:r>
            <a:r>
              <a:rPr i="1" lang="en-IN" sz="2800">
                <a:solidFill>
                  <a:schemeClr val="dk1"/>
                </a:solidFill>
                <a:latin typeface="Calibri"/>
                <a:ea typeface="Calibri"/>
                <a:cs typeface="Calibri"/>
                <a:sym typeface="Calibri"/>
              </a:rPr>
              <a:t>condition</a:t>
            </a: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91" name="Google Shape;191;p12"/>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2" name="Google Shape;192;p1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93" name="Google Shape;193;p12"/>
          <p:cNvPicPr preferRelativeResize="0"/>
          <p:nvPr/>
        </p:nvPicPr>
        <p:blipFill rotWithShape="1">
          <a:blip r:embed="rId4">
            <a:alphaModFix/>
          </a:blip>
          <a:srcRect b="0" l="0" r="0" t="0"/>
          <a:stretch/>
        </p:blipFill>
        <p:spPr>
          <a:xfrm>
            <a:off x="7010400" y="1295400"/>
            <a:ext cx="4086048" cy="4518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p:nvPr/>
        </p:nvSpPr>
        <p:spPr>
          <a:xfrm>
            <a:off x="8001000" y="-1"/>
            <a:ext cx="41910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sp>
        <p:nvSpPr>
          <p:cNvPr id="200" name="Google Shape;200;p13"/>
          <p:cNvSpPr/>
          <p:nvPr/>
        </p:nvSpPr>
        <p:spPr>
          <a:xfrm>
            <a:off x="8001000" y="365760"/>
            <a:ext cx="41962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 21</a:t>
            </a:r>
            <a:endParaRPr sz="2000">
              <a:solidFill>
                <a:schemeClr val="dk1"/>
              </a:solidFill>
              <a:latin typeface="Courier New"/>
              <a:ea typeface="Courier New"/>
              <a:cs typeface="Courier New"/>
              <a:sym typeface="Courier New"/>
            </a:endParaRPr>
          </a:p>
        </p:txBody>
      </p:sp>
      <p:sp>
        <p:nvSpPr>
          <p:cNvPr id="201" name="Google Shape;201;p13"/>
          <p:cNvSpPr/>
          <p:nvPr/>
        </p:nvSpPr>
        <p:spPr>
          <a:xfrm>
            <a:off x="0" y="0"/>
            <a:ext cx="80010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dowhileloopDemo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21;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do</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System.out.println("Value of x:" +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(x &lt; 20);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02" name="Google Shape;202;p13"/>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03" name="Google Shape;203;p13"/>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204" name="Google Shape;204;p1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nvSpPr>
        <p:spPr>
          <a:xfrm>
            <a:off x="0" y="2667000"/>
            <a:ext cx="12192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800">
                <a:solidFill>
                  <a:schemeClr val="dk1"/>
                </a:solidFill>
                <a:latin typeface="Calibri"/>
                <a:ea typeface="Calibri"/>
                <a:cs typeface="Calibri"/>
                <a:sym typeface="Calibri"/>
              </a:rPr>
              <a:t>What is the difference between </a:t>
            </a:r>
            <a:endParaRPr/>
          </a:p>
          <a:p>
            <a:pPr indent="0" lvl="0" marL="0" marR="0" rtl="0" algn="ctr">
              <a:spcBef>
                <a:spcPts val="0"/>
              </a:spcBef>
              <a:spcAft>
                <a:spcPts val="0"/>
              </a:spcAft>
              <a:buNone/>
            </a:pPr>
            <a:r>
              <a:rPr b="1" lang="en-IN" sz="4800">
                <a:solidFill>
                  <a:schemeClr val="dk1"/>
                </a:solidFill>
                <a:latin typeface="Calibri"/>
                <a:ea typeface="Calibri"/>
                <a:cs typeface="Calibri"/>
                <a:sym typeface="Calibri"/>
              </a:rPr>
              <a:t>while</a:t>
            </a:r>
            <a:r>
              <a:rPr lang="en-IN" sz="4800">
                <a:solidFill>
                  <a:schemeClr val="dk1"/>
                </a:solidFill>
                <a:latin typeface="Calibri"/>
                <a:ea typeface="Calibri"/>
                <a:cs typeface="Calibri"/>
                <a:sym typeface="Calibri"/>
              </a:rPr>
              <a:t> and </a:t>
            </a:r>
            <a:r>
              <a:rPr b="1" lang="en-IN" sz="4800">
                <a:solidFill>
                  <a:schemeClr val="dk1"/>
                </a:solidFill>
                <a:latin typeface="Calibri"/>
                <a:ea typeface="Calibri"/>
                <a:cs typeface="Calibri"/>
                <a:sym typeface="Calibri"/>
              </a:rPr>
              <a:t>do while </a:t>
            </a:r>
            <a:r>
              <a:rPr lang="en-IN" sz="4800">
                <a:solidFill>
                  <a:schemeClr val="dk1"/>
                </a:solidFill>
                <a:latin typeface="Calibri"/>
                <a:ea typeface="Calibri"/>
                <a:cs typeface="Calibri"/>
                <a:sym typeface="Calibri"/>
              </a:rPr>
              <a:t>?</a:t>
            </a:r>
            <a:endParaRPr sz="4500">
              <a:solidFill>
                <a:schemeClr val="dk1"/>
              </a:solidFill>
              <a:latin typeface="Nunito Sans"/>
              <a:ea typeface="Nunito Sans"/>
              <a:cs typeface="Nunito Sans"/>
              <a:sym typeface="Nunito Sans"/>
            </a:endParaRPr>
          </a:p>
        </p:txBody>
      </p:sp>
      <p:pic>
        <p:nvPicPr>
          <p:cNvPr id="211" name="Google Shape;211;p14"/>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nvSpPr>
        <p:spPr>
          <a:xfrm>
            <a:off x="598714" y="1553993"/>
            <a:ext cx="10983686" cy="18952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Enhanced for loop provides a simpler way to iterate through the elements of a </a:t>
            </a:r>
            <a:r>
              <a:rPr b="1" lang="en-IN" sz="2800">
                <a:solidFill>
                  <a:schemeClr val="dk1"/>
                </a:solidFill>
                <a:latin typeface="Calibri"/>
                <a:ea typeface="Calibri"/>
                <a:cs typeface="Calibri"/>
                <a:sym typeface="Calibri"/>
              </a:rPr>
              <a:t>collection</a:t>
            </a:r>
            <a:r>
              <a:rPr lang="en-IN" sz="2800">
                <a:solidFill>
                  <a:schemeClr val="dk1"/>
                </a:solidFill>
                <a:latin typeface="Calibri"/>
                <a:ea typeface="Calibri"/>
                <a:cs typeface="Calibri"/>
                <a:sym typeface="Calibri"/>
              </a:rPr>
              <a:t> or </a:t>
            </a:r>
            <a:r>
              <a:rPr b="1" lang="en-IN" sz="2800">
                <a:solidFill>
                  <a:schemeClr val="dk1"/>
                </a:solidFill>
                <a:latin typeface="Calibri"/>
                <a:ea typeface="Calibri"/>
                <a:cs typeface="Calibri"/>
                <a:sym typeface="Calibri"/>
              </a:rPr>
              <a:t>array</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p:txBody>
      </p:sp>
      <p:sp>
        <p:nvSpPr>
          <p:cNvPr id="218" name="Google Shape;218;p15"/>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Enhanced for</a:t>
            </a:r>
            <a:endParaRPr b="1" sz="4500">
              <a:solidFill>
                <a:schemeClr val="dk1"/>
              </a:solidFill>
              <a:latin typeface="Nunito Sans"/>
              <a:ea typeface="Nunito Sans"/>
              <a:cs typeface="Nunito Sans"/>
              <a:sym typeface="Nunito Sans"/>
            </a:endParaRPr>
          </a:p>
        </p:txBody>
      </p:sp>
      <p:sp>
        <p:nvSpPr>
          <p:cNvPr id="219" name="Google Shape;219;p1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0" name="Google Shape;220;p15"/>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6"/>
          <p:cNvSpPr txBox="1"/>
          <p:nvPr/>
        </p:nvSpPr>
        <p:spPr>
          <a:xfrm>
            <a:off x="558069" y="1066800"/>
            <a:ext cx="1011297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for (</a:t>
            </a:r>
            <a:r>
              <a:rPr i="1" lang="en-IN" sz="2800">
                <a:solidFill>
                  <a:schemeClr val="dk1"/>
                </a:solidFill>
                <a:latin typeface="Calibri"/>
                <a:ea typeface="Calibri"/>
                <a:cs typeface="Calibri"/>
                <a:sym typeface="Calibri"/>
              </a:rPr>
              <a:t>T element:Collection obj/array</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IN" sz="2800">
                <a:solidFill>
                  <a:schemeClr val="dk1"/>
                </a:solidFill>
                <a:latin typeface="Calibri"/>
                <a:ea typeface="Calibri"/>
                <a:cs typeface="Calibri"/>
                <a:sym typeface="Calibri"/>
              </a:rPr>
              <a:t>statement(s) </a:t>
            </a: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227" name="Google Shape;227;p1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28" name="Google Shape;228;p16"/>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enhancedforloop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String array[] = {"Ron", "Harry","Hermoine"};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(String x:array)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35" name="Google Shape;235;p17"/>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36" name="Google Shape;236;p17"/>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13</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237" name="Google Shape;237;p17"/>
          <p:cNvSpPr/>
          <p:nvPr/>
        </p:nvSpPr>
        <p:spPr>
          <a:xfrm>
            <a:off x="9220200" y="411479"/>
            <a:ext cx="26722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Ron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Harry </a:t>
            </a:r>
            <a:endParaRPr/>
          </a:p>
          <a:p>
            <a:pPr indent="0" lvl="0" marL="0" marR="0" rtl="0" algn="l">
              <a:spcBef>
                <a:spcPts val="0"/>
              </a:spcBef>
              <a:spcAft>
                <a:spcPts val="0"/>
              </a:spcAft>
              <a:buNone/>
            </a:pPr>
            <a:r>
              <a:rPr lang="en-IN" sz="2000">
                <a:solidFill>
                  <a:schemeClr val="dk1"/>
                </a:solidFill>
                <a:latin typeface="Calibri"/>
                <a:ea typeface="Calibri"/>
                <a:cs typeface="Calibri"/>
                <a:sym typeface="Calibri"/>
              </a:rPr>
              <a:t>Hermoine</a:t>
            </a:r>
            <a:endParaRPr sz="2000">
              <a:solidFill>
                <a:schemeClr val="dk1"/>
              </a:solidFill>
              <a:latin typeface="Courier New"/>
              <a:ea typeface="Courier New"/>
              <a:cs typeface="Courier New"/>
              <a:sym typeface="Courier New"/>
            </a:endParaRPr>
          </a:p>
        </p:txBody>
      </p:sp>
      <p:sp>
        <p:nvSpPr>
          <p:cNvPr id="238" name="Google Shape;238;p17"/>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239" name="Google Shape;239;p1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nvSpPr>
        <p:spPr>
          <a:xfrm>
            <a:off x="0" y="3012491"/>
            <a:ext cx="12192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4800">
                <a:solidFill>
                  <a:schemeClr val="dk1"/>
                </a:solidFill>
                <a:latin typeface="Calibri"/>
                <a:ea typeface="Calibri"/>
                <a:cs typeface="Calibri"/>
                <a:sym typeface="Calibri"/>
              </a:rPr>
              <a:t>When to use </a:t>
            </a:r>
            <a:r>
              <a:rPr b="1" lang="en-IN" sz="4800">
                <a:solidFill>
                  <a:schemeClr val="dk1"/>
                </a:solidFill>
                <a:latin typeface="Calibri"/>
                <a:ea typeface="Calibri"/>
                <a:cs typeface="Calibri"/>
                <a:sym typeface="Calibri"/>
              </a:rPr>
              <a:t>Enhanced for </a:t>
            </a:r>
            <a:r>
              <a:rPr lang="en-IN" sz="4800">
                <a:solidFill>
                  <a:schemeClr val="dk1"/>
                </a:solidFill>
                <a:latin typeface="Calibri"/>
                <a:ea typeface="Calibri"/>
                <a:cs typeface="Calibri"/>
                <a:sym typeface="Calibri"/>
              </a:rPr>
              <a:t>loop</a:t>
            </a:r>
            <a:r>
              <a:rPr b="1" lang="en-IN" sz="4800">
                <a:solidFill>
                  <a:schemeClr val="dk1"/>
                </a:solidFill>
                <a:latin typeface="Calibri"/>
                <a:ea typeface="Calibri"/>
                <a:cs typeface="Calibri"/>
                <a:sym typeface="Calibri"/>
              </a:rPr>
              <a:t> </a:t>
            </a:r>
            <a:r>
              <a:rPr lang="en-IN" sz="4800">
                <a:solidFill>
                  <a:schemeClr val="dk1"/>
                </a:solidFill>
                <a:latin typeface="Calibri"/>
                <a:ea typeface="Calibri"/>
                <a:cs typeface="Calibri"/>
                <a:sym typeface="Calibri"/>
              </a:rPr>
              <a:t>?</a:t>
            </a:r>
            <a:endParaRPr sz="4500">
              <a:solidFill>
                <a:schemeClr val="dk1"/>
              </a:solidFill>
              <a:latin typeface="Nunito Sans"/>
              <a:ea typeface="Nunito Sans"/>
              <a:cs typeface="Nunito Sans"/>
              <a:sym typeface="Nunito Sans"/>
            </a:endParaRPr>
          </a:p>
        </p:txBody>
      </p:sp>
      <p:pic>
        <p:nvPicPr>
          <p:cNvPr id="246" name="Google Shape;246;p18"/>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nvSpPr>
        <p:spPr>
          <a:xfrm>
            <a:off x="598714" y="1553993"/>
            <a:ext cx="1098368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One of the most common mistakes while implementing any sort of looping is that it may not ever exit, that is the loop runs for infinite time. </a:t>
            </a:r>
            <a:endParaRPr sz="2800">
              <a:solidFill>
                <a:schemeClr val="dk1"/>
              </a:solidFill>
              <a:latin typeface="Calibri"/>
              <a:ea typeface="Calibri"/>
              <a:cs typeface="Calibri"/>
              <a:sym typeface="Calibri"/>
            </a:endParaRPr>
          </a:p>
          <a:p>
            <a:pPr indent="-279400" lvl="0" marL="457200" marR="0" rtl="0" algn="l">
              <a:lnSpc>
                <a:spcPct val="15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53" name="Google Shape;253;p19"/>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Infinite loop </a:t>
            </a:r>
            <a:endParaRPr b="1" sz="4500">
              <a:solidFill>
                <a:schemeClr val="dk1"/>
              </a:solidFill>
              <a:latin typeface="Nunito Sans"/>
              <a:ea typeface="Nunito Sans"/>
              <a:cs typeface="Nunito Sans"/>
              <a:sym typeface="Nunito Sans"/>
            </a:endParaRPr>
          </a:p>
        </p:txBody>
      </p:sp>
      <p:sp>
        <p:nvSpPr>
          <p:cNvPr id="254" name="Google Shape;254;p1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5" name="Google Shape;255;p19"/>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2228195" y="1789871"/>
            <a:ext cx="8458198" cy="746598"/>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IN" sz="4500" u="none" cap="none" strike="noStrike">
                <a:solidFill>
                  <a:schemeClr val="lt1"/>
                </a:solidFill>
                <a:latin typeface="Nunito Sans"/>
                <a:ea typeface="Nunito Sans"/>
                <a:cs typeface="Nunito Sans"/>
                <a:sym typeface="Nunito Sans"/>
              </a:rPr>
              <a:t>Topic/Course</a:t>
            </a:r>
            <a:endParaRPr b="1" i="0" sz="4500" u="none" cap="none" strike="noStrike">
              <a:solidFill>
                <a:schemeClr val="lt1"/>
              </a:solidFill>
              <a:latin typeface="Nunito Sans"/>
              <a:ea typeface="Nunito Sans"/>
              <a:cs typeface="Nunito Sans"/>
              <a:sym typeface="Nunito Sans"/>
            </a:endParaRPr>
          </a:p>
        </p:txBody>
      </p:sp>
      <p:sp>
        <p:nvSpPr>
          <p:cNvPr id="96" name="Google Shape;96;p2"/>
          <p:cNvSpPr txBox="1"/>
          <p:nvPr/>
        </p:nvSpPr>
        <p:spPr>
          <a:xfrm>
            <a:off x="2228196" y="2514600"/>
            <a:ext cx="6745013" cy="284934"/>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i="0" lang="en-IN" sz="1500" u="none" cap="none" strike="noStrike">
                <a:solidFill>
                  <a:schemeClr val="lt1"/>
                </a:solidFill>
                <a:latin typeface="Nunito Sans"/>
                <a:ea typeface="Nunito Sans"/>
                <a:cs typeface="Nunito Sans"/>
                <a:sym typeface="Nunito Sans"/>
              </a:rPr>
              <a:t>Sub-Topic (Example: name of college)</a:t>
            </a:r>
            <a:endParaRPr b="1" i="0" sz="1500" u="none" cap="none" strike="noStrike">
              <a:solidFill>
                <a:schemeClr val="lt1"/>
              </a:solidFill>
              <a:latin typeface="Nunito Sans"/>
              <a:ea typeface="Nunito Sans"/>
              <a:cs typeface="Nunito Sans"/>
              <a:sym typeface="Nunito Sans"/>
            </a:endParaRPr>
          </a:p>
        </p:txBody>
      </p:sp>
      <p:sp>
        <p:nvSpPr>
          <p:cNvPr id="97" name="Google Shape;97;p2"/>
          <p:cNvSpPr txBox="1"/>
          <p:nvPr/>
        </p:nvSpPr>
        <p:spPr>
          <a:xfrm>
            <a:off x="1015554" y="1740939"/>
            <a:ext cx="1016089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6000" u="none" cap="none" strike="noStrike">
                <a:solidFill>
                  <a:schemeClr val="dk1"/>
                </a:solidFill>
                <a:latin typeface="Nunito Sans SemiBold"/>
                <a:ea typeface="Nunito Sans SemiBold"/>
                <a:cs typeface="Nunito Sans SemiBold"/>
                <a:sym typeface="Nunito Sans SemiBold"/>
              </a:rPr>
              <a:t>Looping</a:t>
            </a:r>
            <a:endParaRPr/>
          </a:p>
        </p:txBody>
      </p:sp>
      <p:sp>
        <p:nvSpPr>
          <p:cNvPr id="98" name="Google Shape;98;p2"/>
          <p:cNvSpPr/>
          <p:nvPr/>
        </p:nvSpPr>
        <p:spPr>
          <a:xfrm>
            <a:off x="1110149" y="1640233"/>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9" name="Google Shape;99;p2"/>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In the loop</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a:t>
            </a:r>
            <a:endParaRPr/>
          </a:p>
        </p:txBody>
      </p:sp>
      <p:sp>
        <p:nvSpPr>
          <p:cNvPr id="262" name="Google Shape;262;p20"/>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LooppitfallsDemo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(x == 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System.out.println("In the loop");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63" name="Google Shape;263;p20"/>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64" name="Google Shape;264;p20"/>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265" name="Google Shape;265;p20"/>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266" name="Google Shape;266;p2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nvSpPr>
        <p:spPr>
          <a:xfrm>
            <a:off x="598714" y="1553993"/>
            <a:ext cx="10983686" cy="2400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break</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continue</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return</a:t>
            </a:r>
            <a:endParaRPr/>
          </a:p>
        </p:txBody>
      </p:sp>
      <p:sp>
        <p:nvSpPr>
          <p:cNvPr id="273" name="Google Shape;273;p21"/>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Jump statements</a:t>
            </a:r>
            <a:endParaRPr b="1" sz="4500">
              <a:solidFill>
                <a:schemeClr val="dk1"/>
              </a:solidFill>
              <a:latin typeface="Nunito Sans"/>
              <a:ea typeface="Nunito Sans"/>
              <a:cs typeface="Nunito Sans"/>
              <a:sym typeface="Nunito Sans"/>
            </a:endParaRPr>
          </a:p>
        </p:txBody>
      </p:sp>
      <p:sp>
        <p:nvSpPr>
          <p:cNvPr id="274" name="Google Shape;274;p21"/>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5" name="Google Shape;275;p21"/>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nvSpPr>
        <p:spPr>
          <a:xfrm>
            <a:off x="598714" y="1553993"/>
            <a:ext cx="10983686" cy="38318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Used to break loop or switch statement.</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When a break statement is encountered inside a loop, the loop is immediately terminated and the program control resumes at the next statement following the loop.</a:t>
            </a:r>
            <a:endParaRPr sz="2500">
              <a:solidFill>
                <a:schemeClr val="dk1"/>
              </a:solidFill>
              <a:latin typeface="Nunito Sans"/>
              <a:ea typeface="Nunito Sans"/>
              <a:cs typeface="Nunito Sans"/>
              <a:sym typeface="Nunito Sans"/>
            </a:endParaRPr>
          </a:p>
          <a:p>
            <a:pPr indent="-298450" lvl="0" marL="457200" marR="0" rtl="0" algn="l">
              <a:lnSpc>
                <a:spcPct val="150000"/>
              </a:lnSpc>
              <a:spcBef>
                <a:spcPts val="0"/>
              </a:spcBef>
              <a:spcAft>
                <a:spcPts val="0"/>
              </a:spcAft>
              <a:buClr>
                <a:schemeClr val="dk1"/>
              </a:buClr>
              <a:buSzPts val="2500"/>
              <a:buFont typeface="Arial"/>
              <a:buNone/>
            </a:pPr>
            <a:r>
              <a:t/>
            </a:r>
            <a:endParaRPr sz="2500">
              <a:solidFill>
                <a:schemeClr val="dk1"/>
              </a:solidFill>
              <a:latin typeface="Nunito Sans"/>
              <a:ea typeface="Nunito Sans"/>
              <a:cs typeface="Nunito Sans"/>
              <a:sym typeface="Nunito Sans"/>
            </a:endParaRPr>
          </a:p>
        </p:txBody>
      </p:sp>
      <p:sp>
        <p:nvSpPr>
          <p:cNvPr id="282" name="Google Shape;282;p22"/>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break</a:t>
            </a:r>
            <a:endParaRPr b="1" sz="4500">
              <a:solidFill>
                <a:schemeClr val="dk1"/>
              </a:solidFill>
              <a:latin typeface="Nunito Sans"/>
              <a:ea typeface="Nunito Sans"/>
              <a:cs typeface="Nunito Sans"/>
              <a:sym typeface="Nunito Sans"/>
            </a:endParaRPr>
          </a:p>
        </p:txBody>
      </p:sp>
      <p:sp>
        <p:nvSpPr>
          <p:cNvPr id="283" name="Google Shape;283;p22"/>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4" name="Google Shape;284;p22"/>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1 </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2</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3</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4</a:t>
            </a:r>
            <a:endParaRPr b="1" sz="2000">
              <a:solidFill>
                <a:schemeClr val="dk1"/>
              </a:solidFill>
              <a:latin typeface="Courier New"/>
              <a:ea typeface="Courier New"/>
              <a:cs typeface="Courier New"/>
              <a:sym typeface="Courier New"/>
            </a:endParaRPr>
          </a:p>
        </p:txBody>
      </p:sp>
      <p:sp>
        <p:nvSpPr>
          <p:cNvPr id="291" name="Google Shape;291;p23"/>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BreakExample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for(int i=1;i&lt;=10;i++){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if(i==5){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break;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292" name="Google Shape;292;p23"/>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293" name="Google Shape;293;p23"/>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294" name="Google Shape;294;p23"/>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295" name="Google Shape;295;p2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4"/>
          <p:cNvSpPr txBox="1"/>
          <p:nvPr/>
        </p:nvSpPr>
        <p:spPr>
          <a:xfrm>
            <a:off x="598714" y="1553993"/>
            <a:ext cx="10983686" cy="390106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Used to continue the loop, it continues the current flow of the program and skips the remaining code at the specified condition.</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The continue statement is used in loop control structure when you need to jump to the next iteration of the loop immediately.</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can be used with for loop or while loop.</a:t>
            </a:r>
            <a:endParaRPr sz="2500">
              <a:solidFill>
                <a:schemeClr val="dk1"/>
              </a:solidFill>
              <a:latin typeface="Nunito Sans"/>
              <a:ea typeface="Nunito Sans"/>
              <a:cs typeface="Nunito Sans"/>
              <a:sym typeface="Nunito Sans"/>
            </a:endParaRPr>
          </a:p>
        </p:txBody>
      </p:sp>
      <p:sp>
        <p:nvSpPr>
          <p:cNvPr id="302" name="Google Shape;302;p24"/>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continue</a:t>
            </a:r>
            <a:endParaRPr b="1" sz="4500">
              <a:solidFill>
                <a:schemeClr val="dk1"/>
              </a:solidFill>
              <a:latin typeface="Nunito Sans"/>
              <a:ea typeface="Nunito Sans"/>
              <a:cs typeface="Nunito Sans"/>
              <a:sym typeface="Nunito Sans"/>
            </a:endParaRPr>
          </a:p>
        </p:txBody>
      </p:sp>
      <p:sp>
        <p:nvSpPr>
          <p:cNvPr id="303" name="Google Shape;303;p2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04" name="Google Shape;304;p24"/>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p:nvPr/>
        </p:nvSpPr>
        <p:spPr>
          <a:xfrm>
            <a:off x="8077200" y="365760"/>
            <a:ext cx="41200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1 </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2</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3</a:t>
            </a:r>
            <a:endParaRPr/>
          </a:p>
          <a:p>
            <a:pPr indent="0" lvl="0" marL="0" marR="0" rtl="0" algn="ctr">
              <a:spcBef>
                <a:spcPts val="0"/>
              </a:spcBef>
              <a:spcAft>
                <a:spcPts val="0"/>
              </a:spcAft>
              <a:buNone/>
            </a:pPr>
            <a:r>
              <a:rPr b="1" lang="en-IN" sz="2000">
                <a:solidFill>
                  <a:schemeClr val="dk1"/>
                </a:solidFill>
                <a:latin typeface="Calibri"/>
                <a:ea typeface="Calibri"/>
                <a:cs typeface="Calibri"/>
                <a:sym typeface="Calibri"/>
              </a:rPr>
              <a:t> 4</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6</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7</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8</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9</a:t>
            </a:r>
            <a:endParaRPr/>
          </a:p>
          <a:p>
            <a:pPr indent="0" lvl="0" marL="0" marR="0" rtl="0" algn="ctr">
              <a:spcBef>
                <a:spcPts val="0"/>
              </a:spcBef>
              <a:spcAft>
                <a:spcPts val="0"/>
              </a:spcAft>
              <a:buNone/>
            </a:pPr>
            <a:r>
              <a:rPr b="1" lang="en-IN" sz="2000">
                <a:solidFill>
                  <a:schemeClr val="dk1"/>
                </a:solidFill>
                <a:latin typeface="Courier New"/>
                <a:ea typeface="Courier New"/>
                <a:cs typeface="Courier New"/>
                <a:sym typeface="Courier New"/>
              </a:rPr>
              <a:t>10</a:t>
            </a:r>
            <a:endParaRPr/>
          </a:p>
        </p:txBody>
      </p:sp>
      <p:sp>
        <p:nvSpPr>
          <p:cNvPr id="311" name="Google Shape;311;p25"/>
          <p:cNvSpPr/>
          <p:nvPr/>
        </p:nvSpPr>
        <p:spPr>
          <a:xfrm>
            <a:off x="0" y="0"/>
            <a:ext cx="80772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class ContinueExample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for(int i=1;i&lt;=10;i++){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if(i==5){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continue;</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12" name="Google Shape;312;p25"/>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13" name="Google Shape;313;p25"/>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314" name="Google Shape;314;p25"/>
          <p:cNvSpPr/>
          <p:nvPr/>
        </p:nvSpPr>
        <p:spPr>
          <a:xfrm>
            <a:off x="8077200" y="-1"/>
            <a:ext cx="41148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315" name="Google Shape;315;p25"/>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6"/>
          <p:cNvSpPr txBox="1"/>
          <p:nvPr/>
        </p:nvSpPr>
        <p:spPr>
          <a:xfrm>
            <a:off x="598714" y="1553993"/>
            <a:ext cx="10983686" cy="13157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Return is used to </a:t>
            </a:r>
            <a:r>
              <a:rPr b="1" lang="en-IN" sz="2800">
                <a:solidFill>
                  <a:schemeClr val="dk1"/>
                </a:solidFill>
                <a:latin typeface="Calibri"/>
                <a:ea typeface="Calibri"/>
                <a:cs typeface="Calibri"/>
                <a:sym typeface="Calibri"/>
              </a:rPr>
              <a:t>exit</a:t>
            </a:r>
            <a:r>
              <a:rPr lang="en-IN" sz="2800">
                <a:solidFill>
                  <a:schemeClr val="dk1"/>
                </a:solidFill>
                <a:latin typeface="Calibri"/>
                <a:ea typeface="Calibri"/>
                <a:cs typeface="Calibri"/>
                <a:sym typeface="Calibri"/>
              </a:rPr>
              <a:t> from a method, with or without a value.</a:t>
            </a:r>
            <a:endParaRPr sz="2500">
              <a:solidFill>
                <a:schemeClr val="dk1"/>
              </a:solidFill>
              <a:latin typeface="Nunito Sans"/>
              <a:ea typeface="Nunito Sans"/>
              <a:cs typeface="Nunito Sans"/>
              <a:sym typeface="Nunito Sans"/>
            </a:endParaRPr>
          </a:p>
        </p:txBody>
      </p:sp>
      <p:sp>
        <p:nvSpPr>
          <p:cNvPr id="322" name="Google Shape;322;p26"/>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return</a:t>
            </a:r>
            <a:endParaRPr b="1" sz="4500">
              <a:solidFill>
                <a:schemeClr val="dk1"/>
              </a:solidFill>
              <a:latin typeface="Nunito Sans"/>
              <a:ea typeface="Nunito Sans"/>
              <a:cs typeface="Nunito Sans"/>
              <a:sym typeface="Nunito Sans"/>
            </a:endParaRPr>
          </a:p>
        </p:txBody>
      </p:sp>
      <p:sp>
        <p:nvSpPr>
          <p:cNvPr id="323" name="Google Shape;323;p2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4" name="Google Shape;324;p26"/>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j = 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do</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0; i++ &lt; 1 ;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while (j++ &lt; 2);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330" name="Google Shape;330;p27"/>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31" name="Google Shape;331;p27"/>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p:txBody>
      </p:sp>
      <p:pic>
        <p:nvPicPr>
          <p:cNvPr id="332" name="Google Shape;332;p2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1. 111</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2. 222</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3. 333</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error</a:t>
            </a:r>
            <a:endParaRPr b="1" sz="2800">
              <a:solidFill>
                <a:schemeClr val="dk1"/>
              </a:solidFill>
              <a:latin typeface="Courier New"/>
              <a:ea typeface="Courier New"/>
              <a:cs typeface="Courier New"/>
              <a:sym typeface="Courier New"/>
            </a:endParaRPr>
          </a:p>
        </p:txBody>
      </p:sp>
      <p:sp>
        <p:nvSpPr>
          <p:cNvPr id="339" name="Google Shape;339;p28"/>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40" name="Google Shape;340;p28"/>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static String s =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2; i &lt; 7; i++)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 (i == 3)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continue;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if (i == 5)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break P;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 = s +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46" name="Google Shape;346;p29"/>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47" name="Google Shape;347;p29"/>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10</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16</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48" name="Google Shape;348;p29"/>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04" name="Shape 104"/>
        <p:cNvGrpSpPr/>
        <p:nvPr/>
      </p:nvGrpSpPr>
      <p:grpSpPr>
        <a:xfrm>
          <a:off x="0" y="0"/>
          <a:ext cx="0" cy="0"/>
          <a:chOff x="0" y="0"/>
          <a:chExt cx="0" cy="0"/>
        </a:xfrm>
      </p:grpSpPr>
      <p:sp>
        <p:nvSpPr>
          <p:cNvPr id="105" name="Google Shape;105;p3"/>
          <p:cNvSpPr txBox="1"/>
          <p:nvPr/>
        </p:nvSpPr>
        <p:spPr>
          <a:xfrm>
            <a:off x="598714" y="1553993"/>
            <a:ext cx="10983686" cy="19620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A </a:t>
            </a:r>
            <a:r>
              <a:rPr b="1" lang="en-IN" sz="2800">
                <a:solidFill>
                  <a:schemeClr val="dk1"/>
                </a:solidFill>
                <a:latin typeface="Calibri"/>
                <a:ea typeface="Calibri"/>
                <a:cs typeface="Calibri"/>
                <a:sym typeface="Calibri"/>
              </a:rPr>
              <a:t>loop</a:t>
            </a:r>
            <a:r>
              <a:rPr lang="en-IN" sz="2800">
                <a:solidFill>
                  <a:schemeClr val="dk1"/>
                </a:solidFill>
                <a:latin typeface="Calibri"/>
                <a:ea typeface="Calibri"/>
                <a:cs typeface="Calibri"/>
                <a:sym typeface="Calibri"/>
              </a:rPr>
              <a:t> statement allows us to execute a statement or group of statements multiple times.</a:t>
            </a:r>
            <a:endParaRPr sz="2500">
              <a:solidFill>
                <a:schemeClr val="dk1"/>
              </a:solidFill>
              <a:latin typeface="Nunito Sans"/>
              <a:ea typeface="Nunito Sans"/>
              <a:cs typeface="Nunito Sans"/>
              <a:sym typeface="Nunito Sans"/>
            </a:endParaRPr>
          </a:p>
        </p:txBody>
      </p:sp>
      <p:sp>
        <p:nvSpPr>
          <p:cNvPr id="106" name="Google Shape;106;p3"/>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Looping</a:t>
            </a:r>
            <a:endParaRPr b="1" sz="4500">
              <a:solidFill>
                <a:schemeClr val="dk1"/>
              </a:solidFill>
              <a:latin typeface="Nunito Sans"/>
              <a:ea typeface="Nunito Sans"/>
              <a:cs typeface="Nunito Sans"/>
              <a:sym typeface="Nunito Sans"/>
            </a:endParaRPr>
          </a:p>
        </p:txBody>
      </p:sp>
      <p:sp>
        <p:nvSpPr>
          <p:cNvPr id="107" name="Google Shape;107;p3"/>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8" name="Google Shape;108;p3"/>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1. 32</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2. 23</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3. 24</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4. 42</a:t>
            </a:r>
            <a:endParaRPr b="1" sz="1800">
              <a:solidFill>
                <a:schemeClr val="dk1"/>
              </a:solidFill>
              <a:latin typeface="Courier New"/>
              <a:ea typeface="Courier New"/>
              <a:cs typeface="Courier New"/>
              <a:sym typeface="Courier New"/>
            </a:endParaRPr>
          </a:p>
        </p:txBody>
      </p:sp>
      <p:sp>
        <p:nvSpPr>
          <p:cNvPr id="355" name="Google Shape;355;p30"/>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56" name="Google Shape;356;p30"/>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1"/>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0; i &lt; 10;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x = 10;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62" name="Google Shape;362;p31"/>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63" name="Google Shape;363;p31"/>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64" name="Google Shape;364;p31"/>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No Output</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Compile 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Runtime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Runtime Exception</a:t>
            </a:r>
            <a:endParaRPr b="1" sz="1800">
              <a:solidFill>
                <a:schemeClr val="dk1"/>
              </a:solidFill>
              <a:latin typeface="Courier New"/>
              <a:ea typeface="Courier New"/>
              <a:cs typeface="Courier New"/>
              <a:sym typeface="Courier New"/>
            </a:endParaRPr>
          </a:p>
        </p:txBody>
      </p:sp>
      <p:sp>
        <p:nvSpPr>
          <p:cNvPr id="371" name="Google Shape;371;p32"/>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72" name="Google Shape;372;p32"/>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int i = 0;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(System.out.println("HI"); i &lt; 1;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System.out.println("HELLO");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78" name="Google Shape;378;p33"/>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79" name="Google Shape;379;p33"/>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9</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80" name="Google Shape;380;p33"/>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HI HELLO</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No Output</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Compile 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HELLO</a:t>
            </a:r>
            <a:endParaRPr b="1" sz="1800">
              <a:solidFill>
                <a:schemeClr val="dk1"/>
              </a:solidFill>
              <a:latin typeface="Courier New"/>
              <a:ea typeface="Courier New"/>
              <a:cs typeface="Courier New"/>
              <a:sym typeface="Courier New"/>
            </a:endParaRPr>
          </a:p>
        </p:txBody>
      </p:sp>
      <p:sp>
        <p:nvSpPr>
          <p:cNvPr id="387" name="Google Shape;387;p34"/>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388" name="Google Shape;388;p34"/>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p:nvPr/>
        </p:nvSpPr>
        <p:spPr>
          <a:xfrm>
            <a:off x="11692" y="0"/>
            <a:ext cx="12180307" cy="6858000"/>
          </a:xfrm>
          <a:prstGeom prst="rect">
            <a:avLst/>
          </a:prstGeom>
          <a:solidFill>
            <a:srgbClr val="000000"/>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Predict the output</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Test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i = 0;; i++)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System.out.println("HELLO");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 </a:t>
            </a:r>
            <a:endParaRPr/>
          </a:p>
        </p:txBody>
      </p:sp>
      <p:sp>
        <p:nvSpPr>
          <p:cNvPr id="394" name="Google Shape;394;p35"/>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395" name="Google Shape;395;p35"/>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pic>
        <p:nvPicPr>
          <p:cNvPr id="396" name="Google Shape;396;p35"/>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6"/>
          <p:cNvSpPr/>
          <p:nvPr/>
        </p:nvSpPr>
        <p:spPr>
          <a:xfrm>
            <a:off x="-274" y="1"/>
            <a:ext cx="12192000" cy="6859466"/>
          </a:xfrm>
          <a:prstGeom prst="rect">
            <a:avLst/>
          </a:prstGeom>
          <a:solidFill>
            <a:srgbClr val="000000"/>
          </a:solidFill>
          <a:ln>
            <a:noFill/>
          </a:ln>
        </p:spPr>
        <p:txBody>
          <a:bodyPr anchorCtr="0" anchor="t" bIns="182875" lIns="548625" spcFirstLastPara="1" rIns="640075" wrap="square" tIns="914400">
            <a:noAutofit/>
          </a:bodyPr>
          <a:lstStyle/>
          <a:p>
            <a:pPr indent="0" lvl="0" marL="0" marR="0" rtl="0" algn="l">
              <a:spcBef>
                <a:spcPts val="0"/>
              </a:spcBef>
              <a:spcAft>
                <a:spcPts val="0"/>
              </a:spcAft>
              <a:buNone/>
            </a:pPr>
            <a:r>
              <a:rPr b="1" lang="en-IN" sz="2000">
                <a:solidFill>
                  <a:srgbClr val="FFFFFF"/>
                </a:solidFill>
                <a:latin typeface="Courier New"/>
                <a:ea typeface="Courier New"/>
                <a:cs typeface="Courier New"/>
                <a:sym typeface="Courier New"/>
              </a:rPr>
              <a:t>1. Compile time error</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2. HELLO</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3. HELLO(Infinitely)</a:t>
            </a:r>
            <a:br>
              <a:rPr b="1" lang="en-IN" sz="2000">
                <a:solidFill>
                  <a:srgbClr val="FFFFFF"/>
                </a:solidFill>
                <a:latin typeface="Courier New"/>
                <a:ea typeface="Courier New"/>
                <a:cs typeface="Courier New"/>
                <a:sym typeface="Courier New"/>
              </a:rPr>
            </a:br>
            <a:r>
              <a:rPr b="1" lang="en-IN" sz="2000">
                <a:solidFill>
                  <a:srgbClr val="FFFFFF"/>
                </a:solidFill>
                <a:latin typeface="Courier New"/>
                <a:ea typeface="Courier New"/>
                <a:cs typeface="Courier New"/>
                <a:sym typeface="Courier New"/>
              </a:rPr>
              <a:t>4. Run-time Exception</a:t>
            </a:r>
            <a:endParaRPr b="1" sz="1800">
              <a:solidFill>
                <a:schemeClr val="dk1"/>
              </a:solidFill>
              <a:latin typeface="Courier New"/>
              <a:ea typeface="Courier New"/>
              <a:cs typeface="Courier New"/>
              <a:sym typeface="Courier New"/>
            </a:endParaRPr>
          </a:p>
        </p:txBody>
      </p:sp>
      <p:sp>
        <p:nvSpPr>
          <p:cNvPr id="403" name="Google Shape;403;p36"/>
          <p:cNvSpPr/>
          <p:nvPr/>
        </p:nvSpPr>
        <p:spPr>
          <a:xfrm>
            <a:off x="-274" y="-36786"/>
            <a:ext cx="12192000" cy="570186"/>
          </a:xfrm>
          <a:prstGeom prst="rect">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500">
                <a:solidFill>
                  <a:schemeClr val="lt1"/>
                </a:solidFill>
                <a:latin typeface="Courier New"/>
                <a:ea typeface="Courier New"/>
                <a:cs typeface="Courier New"/>
                <a:sym typeface="Courier New"/>
              </a:rPr>
              <a:t>   OUTPUT</a:t>
            </a:r>
            <a:endParaRPr/>
          </a:p>
        </p:txBody>
      </p:sp>
      <p:pic>
        <p:nvPicPr>
          <p:cNvPr id="404" name="Google Shape;404;p36"/>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7"/>
          <p:cNvPicPr preferRelativeResize="0"/>
          <p:nvPr/>
        </p:nvPicPr>
        <p:blipFill rotWithShape="1">
          <a:blip r:embed="rId3">
            <a:alphaModFix/>
          </a:blip>
          <a:srcRect b="848" l="1110" r="0" t="0"/>
          <a:stretch/>
        </p:blipFill>
        <p:spPr>
          <a:xfrm rot="355158">
            <a:off x="-214550" y="310126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411" name="Google Shape;411;p37"/>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8000">
                <a:solidFill>
                  <a:srgbClr val="F05136"/>
                </a:solidFill>
                <a:latin typeface="Nunito Sans"/>
                <a:ea typeface="Nunito Sans"/>
                <a:cs typeface="Nunito Sans"/>
                <a:sym typeface="Nunito Sans"/>
              </a:rPr>
              <a:t>THANK YOU</a:t>
            </a:r>
            <a:endParaRPr b="1" sz="8000">
              <a:solidFill>
                <a:srgbClr val="F05136"/>
              </a:solidFill>
              <a:latin typeface="Calibri"/>
              <a:ea typeface="Calibri"/>
              <a:cs typeface="Calibri"/>
              <a:sym typeface="Calibri"/>
            </a:endParaRPr>
          </a:p>
        </p:txBody>
      </p:sp>
      <p:pic>
        <p:nvPicPr>
          <p:cNvPr id="412" name="Google Shape;412;p37"/>
          <p:cNvPicPr preferRelativeResize="0"/>
          <p:nvPr/>
        </p:nvPicPr>
        <p:blipFill rotWithShape="1">
          <a:blip r:embed="rId4">
            <a:alphaModFix/>
          </a:blip>
          <a:srcRect b="0" l="0" r="0" t="0"/>
          <a:stretch/>
        </p:blipFill>
        <p:spPr>
          <a:xfrm>
            <a:off x="9674352" y="6099048"/>
            <a:ext cx="1993392" cy="4306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13" name="Shape 113"/>
        <p:cNvGrpSpPr/>
        <p:nvPr/>
      </p:nvGrpSpPr>
      <p:grpSpPr>
        <a:xfrm>
          <a:off x="0" y="0"/>
          <a:ext cx="0" cy="0"/>
          <a:chOff x="0" y="0"/>
          <a:chExt cx="0" cy="0"/>
        </a:xfrm>
      </p:grpSpPr>
      <p:sp>
        <p:nvSpPr>
          <p:cNvPr id="114" name="Google Shape;114;p4"/>
          <p:cNvSpPr txBox="1"/>
          <p:nvPr/>
        </p:nvSpPr>
        <p:spPr>
          <a:xfrm>
            <a:off x="598714" y="1553993"/>
            <a:ext cx="10983686" cy="29777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for</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while</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do while</a:t>
            </a:r>
            <a:endParaRPr/>
          </a:p>
          <a:p>
            <a:pPr indent="-457200" lvl="0" marL="457200" marR="0" rtl="0" algn="l">
              <a:lnSpc>
                <a:spcPct val="150000"/>
              </a:lnSpc>
              <a:spcBef>
                <a:spcPts val="0"/>
              </a:spcBef>
              <a:spcAft>
                <a:spcPts val="0"/>
              </a:spcAft>
              <a:buClr>
                <a:schemeClr val="dk1"/>
              </a:buClr>
              <a:buSzPts val="2500"/>
              <a:buFont typeface="Arial"/>
              <a:buChar char="•"/>
            </a:pPr>
            <a:r>
              <a:rPr lang="en-IN" sz="2500">
                <a:solidFill>
                  <a:schemeClr val="dk1"/>
                </a:solidFill>
                <a:latin typeface="Nunito Sans"/>
                <a:ea typeface="Nunito Sans"/>
                <a:cs typeface="Nunito Sans"/>
                <a:sym typeface="Nunito Sans"/>
              </a:rPr>
              <a:t>Enhanced for</a:t>
            </a:r>
            <a:endParaRPr/>
          </a:p>
        </p:txBody>
      </p:sp>
      <p:sp>
        <p:nvSpPr>
          <p:cNvPr id="115" name="Google Shape;115;p4"/>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Looping/Iteration statements</a:t>
            </a:r>
            <a:endParaRPr b="1" sz="4500">
              <a:solidFill>
                <a:schemeClr val="dk1"/>
              </a:solidFill>
              <a:latin typeface="Nunito Sans"/>
              <a:ea typeface="Nunito Sans"/>
              <a:cs typeface="Nunito Sans"/>
              <a:sym typeface="Nunito Sans"/>
            </a:endParaRPr>
          </a:p>
        </p:txBody>
      </p:sp>
      <p:sp>
        <p:nvSpPr>
          <p:cNvPr id="116" name="Google Shape;116;p4"/>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 name="Google Shape;117;p4"/>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22" name="Shape 122"/>
        <p:cNvGrpSpPr/>
        <p:nvPr/>
      </p:nvGrpSpPr>
      <p:grpSpPr>
        <a:xfrm>
          <a:off x="0" y="0"/>
          <a:ext cx="0" cy="0"/>
          <a:chOff x="0" y="0"/>
          <a:chExt cx="0" cy="0"/>
        </a:xfrm>
      </p:grpSpPr>
      <p:sp>
        <p:nvSpPr>
          <p:cNvPr id="123" name="Google Shape;123;p5"/>
          <p:cNvSpPr txBox="1"/>
          <p:nvPr/>
        </p:nvSpPr>
        <p:spPr>
          <a:xfrm>
            <a:off x="598714" y="1553993"/>
            <a:ext cx="10983686" cy="19620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Nunito Sans"/>
              <a:ea typeface="Nunito Sans"/>
              <a:cs typeface="Nunito Sans"/>
              <a:sym typeface="Nunito Sans"/>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used to iterate a part of the program several times.</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If the number of iteration is fixed, it is recommended to use for loop.</a:t>
            </a:r>
            <a:endParaRPr sz="2500">
              <a:solidFill>
                <a:schemeClr val="dk1"/>
              </a:solidFill>
              <a:latin typeface="Calibri"/>
              <a:ea typeface="Calibri"/>
              <a:cs typeface="Calibri"/>
              <a:sym typeface="Calibri"/>
            </a:endParaRPr>
          </a:p>
        </p:txBody>
      </p:sp>
      <p:sp>
        <p:nvSpPr>
          <p:cNvPr id="124" name="Google Shape;124;p5"/>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for</a:t>
            </a:r>
            <a:endParaRPr b="1" sz="4500">
              <a:solidFill>
                <a:schemeClr val="dk1"/>
              </a:solidFill>
              <a:latin typeface="Nunito Sans"/>
              <a:ea typeface="Nunito Sans"/>
              <a:cs typeface="Nunito Sans"/>
              <a:sym typeface="Nunito Sans"/>
            </a:endParaRPr>
          </a:p>
        </p:txBody>
      </p:sp>
      <p:sp>
        <p:nvSpPr>
          <p:cNvPr id="125" name="Google Shape;125;p5"/>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6" name="Google Shape;126;p5"/>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nvSpPr>
        <p:spPr>
          <a:xfrm>
            <a:off x="558069" y="1066800"/>
            <a:ext cx="7290531"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for (</a:t>
            </a:r>
            <a:r>
              <a:rPr i="1" lang="en-IN" sz="2400">
                <a:solidFill>
                  <a:schemeClr val="dk1"/>
                </a:solidFill>
                <a:latin typeface="Calibri"/>
                <a:ea typeface="Calibri"/>
                <a:cs typeface="Calibri"/>
                <a:sym typeface="Calibri"/>
              </a:rPr>
              <a:t>initialization condition</a:t>
            </a:r>
            <a:r>
              <a:rPr lang="en-IN" sz="2400">
                <a:solidFill>
                  <a:schemeClr val="dk1"/>
                </a:solidFill>
                <a:latin typeface="Calibri"/>
                <a:ea typeface="Calibri"/>
                <a:cs typeface="Calibri"/>
                <a:sym typeface="Calibri"/>
              </a:rPr>
              <a:t>;</a:t>
            </a:r>
            <a:r>
              <a:rPr i="1" lang="en-IN" sz="2400">
                <a:solidFill>
                  <a:schemeClr val="dk1"/>
                </a:solidFill>
                <a:latin typeface="Calibri"/>
                <a:ea typeface="Calibri"/>
                <a:cs typeface="Calibri"/>
                <a:sym typeface="Calibri"/>
              </a:rPr>
              <a:t> testing condition</a:t>
            </a:r>
            <a:r>
              <a:rPr lang="en-IN" sz="2400">
                <a:solidFill>
                  <a:schemeClr val="dk1"/>
                </a:solidFill>
                <a:latin typeface="Calibri"/>
                <a:ea typeface="Calibri"/>
                <a:cs typeface="Calibri"/>
                <a:sym typeface="Calibri"/>
              </a:rPr>
              <a:t>; </a:t>
            </a:r>
            <a:r>
              <a:rPr i="1" lang="en-IN" sz="2400">
                <a:solidFill>
                  <a:schemeClr val="dk1"/>
                </a:solidFill>
                <a:latin typeface="Calibri"/>
                <a:ea typeface="Calibri"/>
                <a:cs typeface="Calibri"/>
                <a:sym typeface="Calibri"/>
              </a:rPr>
              <a:t>increment/decrement</a:t>
            </a:r>
            <a:r>
              <a:rPr lang="en-IN" sz="2400">
                <a:solidFill>
                  <a:schemeClr val="dk1"/>
                </a:solidFill>
                <a:latin typeface="Calibri"/>
                <a:ea typeface="Calibri"/>
                <a:cs typeface="Calibri"/>
                <a:sym typeface="Calibri"/>
              </a:rPr>
              <a:t>)</a:t>
            </a:r>
            <a:r>
              <a:rPr i="1" lang="en-IN" sz="2400">
                <a:solidFill>
                  <a:schemeClr val="dk1"/>
                </a:solidFill>
                <a:latin typeface="Calibri"/>
                <a:ea typeface="Calibri"/>
                <a:cs typeface="Calibri"/>
                <a:sym typeface="Calibri"/>
              </a:rPr>
              <a:t> </a:t>
            </a:r>
            <a:endParaRPr i="1"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IN" sz="2400">
                <a:solidFill>
                  <a:schemeClr val="dk1"/>
                </a:solidFill>
                <a:latin typeface="Calibri"/>
                <a:ea typeface="Calibri"/>
                <a:cs typeface="Calibri"/>
                <a:sym typeface="Calibri"/>
              </a:rPr>
              <a:t>	statement(s)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sp>
        <p:nvSpPr>
          <p:cNvPr id="133" name="Google Shape;133;p6"/>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 name="Google Shape;134;p6"/>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7086600" y="1219200"/>
            <a:ext cx="4123944" cy="47360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p:nvPr/>
        </p:nvSpPr>
        <p:spPr>
          <a:xfrm>
            <a:off x="0" y="0"/>
            <a:ext cx="7924800" cy="6858000"/>
          </a:xfrm>
          <a:prstGeom prst="rect">
            <a:avLst/>
          </a:prstGeom>
          <a:solidFill>
            <a:schemeClr val="dk1"/>
          </a:solidFill>
          <a:ln>
            <a:noFill/>
          </a:ln>
        </p:spPr>
        <p:txBody>
          <a:bodyPr anchorCtr="0" anchor="t" bIns="914400" lIns="548625" spcFirstLastPara="1" rIns="91425" wrap="square" tIns="100575">
            <a:noAutofit/>
          </a:bodyPr>
          <a:lstStyle/>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class forLoopDemo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public static void main(String args[])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for (int x = 2; x &lt;= 4;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System.out.println("Value of x:" + x);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IN" sz="2000">
                <a:solidFill>
                  <a:schemeClr val="lt1"/>
                </a:solidFill>
                <a:latin typeface="Courier New"/>
                <a:ea typeface="Courier New"/>
                <a:cs typeface="Courier New"/>
                <a:sym typeface="Courier New"/>
              </a:rPr>
              <a:t>} </a:t>
            </a:r>
            <a:endParaRPr/>
          </a:p>
        </p:txBody>
      </p:sp>
      <p:sp>
        <p:nvSpPr>
          <p:cNvPr id="142" name="Google Shape;142;p7"/>
          <p:cNvSpPr/>
          <p:nvPr/>
        </p:nvSpPr>
        <p:spPr>
          <a:xfrm>
            <a:off x="0" y="1"/>
            <a:ext cx="533400" cy="76200"/>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143" name="Google Shape;143;p7"/>
          <p:cNvSpPr/>
          <p:nvPr/>
        </p:nvSpPr>
        <p:spPr>
          <a:xfrm>
            <a:off x="0" y="76201"/>
            <a:ext cx="533400" cy="6781798"/>
          </a:xfrm>
          <a:prstGeom prst="rect">
            <a:avLst/>
          </a:prstGeom>
          <a:solidFill>
            <a:schemeClr val="dk1">
              <a:alpha val="67843"/>
            </a:schemeClr>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1</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2</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3</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4</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5</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6</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7</a:t>
            </a:r>
            <a:endParaRPr/>
          </a:p>
          <a:p>
            <a:pPr indent="0" lvl="0" marL="0" marR="0" rtl="0" algn="l">
              <a:spcBef>
                <a:spcPts val="0"/>
              </a:spcBef>
              <a:spcAft>
                <a:spcPts val="0"/>
              </a:spcAft>
              <a:buNone/>
            </a:pPr>
            <a:r>
              <a:rPr b="1" lang="en-IN" sz="2000">
                <a:solidFill>
                  <a:srgbClr val="FFFF00"/>
                </a:solidFill>
                <a:latin typeface="Courier New"/>
                <a:ea typeface="Courier New"/>
                <a:cs typeface="Courier New"/>
                <a:sym typeface="Courier New"/>
              </a:rPr>
              <a:t>8</a:t>
            </a:r>
            <a:endParaRPr b="1" sz="2000">
              <a:solidFill>
                <a:srgbClr val="FFFF00"/>
              </a:solidFill>
              <a:latin typeface="Courier New"/>
              <a:ea typeface="Courier New"/>
              <a:cs typeface="Courier New"/>
              <a:sym typeface="Courier New"/>
            </a:endParaRPr>
          </a:p>
          <a:p>
            <a:pPr indent="0" lvl="0" marL="0" marR="0" rtl="0" algn="l">
              <a:spcBef>
                <a:spcPts val="0"/>
              </a:spcBef>
              <a:spcAft>
                <a:spcPts val="0"/>
              </a:spcAft>
              <a:buNone/>
            </a:pPr>
            <a:r>
              <a:t/>
            </a:r>
            <a:endParaRPr b="1" sz="2000">
              <a:solidFill>
                <a:srgbClr val="FFFF00"/>
              </a:solidFill>
              <a:latin typeface="Courier New"/>
              <a:ea typeface="Courier New"/>
              <a:cs typeface="Courier New"/>
              <a:sym typeface="Courier New"/>
            </a:endParaRPr>
          </a:p>
        </p:txBody>
      </p:sp>
      <p:sp>
        <p:nvSpPr>
          <p:cNvPr id="144" name="Google Shape;144;p7"/>
          <p:cNvSpPr/>
          <p:nvPr/>
        </p:nvSpPr>
        <p:spPr>
          <a:xfrm>
            <a:off x="8077200" y="411479"/>
            <a:ext cx="3815254" cy="6492240"/>
          </a:xfrm>
          <a:prstGeom prst="rect">
            <a:avLst/>
          </a:prstGeom>
          <a:solidFill>
            <a:schemeClr val="lt1"/>
          </a:solidFill>
          <a:ln>
            <a:noFill/>
          </a:ln>
        </p:spPr>
        <p:txBody>
          <a:bodyPr anchorCtr="0" anchor="t" bIns="0" lIns="182875" spcFirstLastPara="1" rIns="0" wrap="square" tIns="45700">
            <a:noAutofit/>
          </a:bodyPr>
          <a:lstStyle/>
          <a:p>
            <a:pPr indent="0" lvl="0" marL="0" marR="0" rtl="0" algn="l">
              <a:spcBef>
                <a:spcPts val="0"/>
              </a:spcBef>
              <a:spcAft>
                <a:spcPts val="0"/>
              </a:spcAft>
              <a:buNone/>
            </a:pPr>
            <a:r>
              <a:rPr lang="en-IN"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x:2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x:3 </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rPr lang="en-IN" sz="2000">
                <a:solidFill>
                  <a:schemeClr val="dk1"/>
                </a:solidFill>
                <a:latin typeface="Calibri"/>
                <a:ea typeface="Calibri"/>
                <a:cs typeface="Calibri"/>
                <a:sym typeface="Calibri"/>
              </a:rPr>
              <a:t>Value of x:4</a:t>
            </a:r>
            <a:endParaRPr sz="2000">
              <a:solidFill>
                <a:schemeClr val="dk1"/>
              </a:solidFill>
              <a:latin typeface="Courier New"/>
              <a:ea typeface="Courier New"/>
              <a:cs typeface="Courier New"/>
              <a:sym typeface="Courier New"/>
            </a:endParaRPr>
          </a:p>
        </p:txBody>
      </p:sp>
      <p:sp>
        <p:nvSpPr>
          <p:cNvPr id="145" name="Google Shape;145;p7"/>
          <p:cNvSpPr/>
          <p:nvPr/>
        </p:nvSpPr>
        <p:spPr>
          <a:xfrm>
            <a:off x="7924800" y="-1"/>
            <a:ext cx="4267200" cy="411480"/>
          </a:xfrm>
          <a:prstGeom prst="rect">
            <a:avLst/>
          </a:prstGeom>
          <a:solidFill>
            <a:srgbClr val="7F7F7F"/>
          </a:solidFill>
          <a:ln>
            <a:noFill/>
          </a:ln>
        </p:spPr>
        <p:txBody>
          <a:bodyPr anchorCtr="1" anchor="ctr" bIns="91425" lIns="0" spcFirstLastPara="1" rIns="91425" wrap="square" tIns="45700">
            <a:noAutofit/>
          </a:bodyPr>
          <a:lstStyle/>
          <a:p>
            <a:pPr indent="0" lvl="0" marL="0" marR="0" rtl="0" algn="l">
              <a:spcBef>
                <a:spcPts val="0"/>
              </a:spcBef>
              <a:spcAft>
                <a:spcPts val="0"/>
              </a:spcAft>
              <a:buNone/>
            </a:pPr>
            <a:r>
              <a:rPr b="1" lang="en-IN" sz="2500">
                <a:solidFill>
                  <a:schemeClr val="lt1"/>
                </a:solidFill>
                <a:latin typeface="Courier New"/>
                <a:ea typeface="Courier New"/>
                <a:cs typeface="Courier New"/>
                <a:sym typeface="Courier New"/>
              </a:rPr>
              <a:t>output</a:t>
            </a:r>
            <a:endParaRPr b="1" sz="2500">
              <a:solidFill>
                <a:schemeClr val="lt1"/>
              </a:solidFill>
              <a:latin typeface="Courier New"/>
              <a:ea typeface="Courier New"/>
              <a:cs typeface="Courier New"/>
              <a:sym typeface="Courier New"/>
            </a:endParaRPr>
          </a:p>
        </p:txBody>
      </p:sp>
      <p:pic>
        <p:nvPicPr>
          <p:cNvPr id="146" name="Google Shape;146;p7"/>
          <p:cNvPicPr preferRelativeResize="0"/>
          <p:nvPr/>
        </p:nvPicPr>
        <p:blipFill rotWithShape="1">
          <a:blip r:embed="rId3">
            <a:alphaModFix/>
          </a:blip>
          <a:srcRect b="0" l="0" r="0" t="0"/>
          <a:stretch/>
        </p:blipFill>
        <p:spPr>
          <a:xfrm>
            <a:off x="9674352" y="6099048"/>
            <a:ext cx="1989410" cy="42976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DFD"/>
        </a:solidFill>
      </p:bgPr>
    </p:bg>
    <p:spTree>
      <p:nvGrpSpPr>
        <p:cNvPr id="151" name="Shape 151"/>
        <p:cNvGrpSpPr/>
        <p:nvPr/>
      </p:nvGrpSpPr>
      <p:grpSpPr>
        <a:xfrm>
          <a:off x="0" y="0"/>
          <a:ext cx="0" cy="0"/>
          <a:chOff x="0" y="0"/>
          <a:chExt cx="0" cy="0"/>
        </a:xfrm>
      </p:grpSpPr>
      <p:sp>
        <p:nvSpPr>
          <p:cNvPr id="152" name="Google Shape;152;p8"/>
          <p:cNvSpPr txBox="1"/>
          <p:nvPr/>
        </p:nvSpPr>
        <p:spPr>
          <a:xfrm>
            <a:off x="598714" y="1553993"/>
            <a:ext cx="10983686" cy="31854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sz="25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It is used to iterate a part of the program several times.</a:t>
            </a:r>
            <a:endParaRPr/>
          </a:p>
          <a:p>
            <a:pPr indent="-457200" lvl="0" marL="457200" marR="0" rtl="0" algn="l">
              <a:lnSpc>
                <a:spcPct val="150000"/>
              </a:lnSpc>
              <a:spcBef>
                <a:spcPts val="0"/>
              </a:spcBef>
              <a:spcAft>
                <a:spcPts val="0"/>
              </a:spcAft>
              <a:buClr>
                <a:schemeClr val="dk1"/>
              </a:buClr>
              <a:buSzPts val="2800"/>
              <a:buFont typeface="Arial"/>
              <a:buChar char="•"/>
            </a:pPr>
            <a:r>
              <a:rPr lang="en-IN" sz="2800">
                <a:solidFill>
                  <a:schemeClr val="dk1"/>
                </a:solidFill>
                <a:latin typeface="Calibri"/>
                <a:ea typeface="Calibri"/>
                <a:cs typeface="Calibri"/>
                <a:sym typeface="Calibri"/>
              </a:rPr>
              <a:t>If the number of iteration is not fixed, it is recommended to use while loop.</a:t>
            </a:r>
            <a:endParaRPr sz="2800">
              <a:solidFill>
                <a:schemeClr val="dk1"/>
              </a:solidFill>
              <a:latin typeface="Calibri"/>
              <a:ea typeface="Calibri"/>
              <a:cs typeface="Calibri"/>
              <a:sym typeface="Calibri"/>
            </a:endParaRPr>
          </a:p>
          <a:p>
            <a:pPr indent="-298450" lvl="0" marL="457200" marR="0" rtl="0" algn="l">
              <a:lnSpc>
                <a:spcPct val="150000"/>
              </a:lnSpc>
              <a:spcBef>
                <a:spcPts val="0"/>
              </a:spcBef>
              <a:spcAft>
                <a:spcPts val="0"/>
              </a:spcAft>
              <a:buClr>
                <a:schemeClr val="dk1"/>
              </a:buClr>
              <a:buSzPts val="2500"/>
              <a:buFont typeface="Arial"/>
              <a:buNone/>
            </a:pPr>
            <a:r>
              <a:t/>
            </a:r>
            <a:endParaRPr sz="2500">
              <a:solidFill>
                <a:schemeClr val="dk1"/>
              </a:solidFill>
              <a:latin typeface="Calibri"/>
              <a:ea typeface="Calibri"/>
              <a:cs typeface="Calibri"/>
              <a:sym typeface="Calibri"/>
            </a:endParaRPr>
          </a:p>
        </p:txBody>
      </p:sp>
      <p:sp>
        <p:nvSpPr>
          <p:cNvPr id="153" name="Google Shape;153;p8"/>
          <p:cNvSpPr txBox="1"/>
          <p:nvPr/>
        </p:nvSpPr>
        <p:spPr>
          <a:xfrm>
            <a:off x="526224" y="769163"/>
            <a:ext cx="112855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800">
                <a:solidFill>
                  <a:schemeClr val="dk1"/>
                </a:solidFill>
                <a:latin typeface="Calibri"/>
                <a:ea typeface="Calibri"/>
                <a:cs typeface="Calibri"/>
                <a:sym typeface="Calibri"/>
              </a:rPr>
              <a:t>while</a:t>
            </a:r>
            <a:endParaRPr b="1" sz="4500">
              <a:solidFill>
                <a:schemeClr val="dk1"/>
              </a:solidFill>
              <a:latin typeface="Nunito Sans"/>
              <a:ea typeface="Nunito Sans"/>
              <a:cs typeface="Nunito Sans"/>
              <a:sym typeface="Nunito Sans"/>
            </a:endParaRPr>
          </a:p>
        </p:txBody>
      </p:sp>
      <p:sp>
        <p:nvSpPr>
          <p:cNvPr id="154" name="Google Shape;154;p8"/>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5" name="Google Shape;155;p8"/>
          <p:cNvPicPr preferRelativeResize="0"/>
          <p:nvPr/>
        </p:nvPicPr>
        <p:blipFill rotWithShape="1">
          <a:blip r:embed="rId3">
            <a:alphaModFix/>
          </a:blip>
          <a:srcRect b="0" l="0" r="0" t="0"/>
          <a:stretch/>
        </p:blipFill>
        <p:spPr>
          <a:xfrm>
            <a:off x="9674352" y="6122572"/>
            <a:ext cx="1993392" cy="43062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nvSpPr>
        <p:spPr>
          <a:xfrm>
            <a:off x="558069" y="1080123"/>
            <a:ext cx="5614131"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alibri"/>
                <a:ea typeface="Calibri"/>
                <a:cs typeface="Calibri"/>
                <a:sym typeface="Calibri"/>
              </a:rPr>
              <a:t>Syntax:</a:t>
            </a:r>
            <a:endParaRPr/>
          </a:p>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while(</a:t>
            </a:r>
            <a:r>
              <a:rPr i="1" lang="en-IN" sz="2800">
                <a:solidFill>
                  <a:schemeClr val="dk1"/>
                </a:solidFill>
                <a:latin typeface="Calibri"/>
                <a:ea typeface="Calibri"/>
                <a:cs typeface="Calibri"/>
                <a:sym typeface="Calibri"/>
              </a:rPr>
              <a:t>condition</a:t>
            </a:r>
            <a:r>
              <a:rPr lang="en-IN"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i="1" lang="en-IN" sz="2800">
                <a:solidFill>
                  <a:schemeClr val="dk1"/>
                </a:solidFill>
                <a:latin typeface="Calibri"/>
                <a:ea typeface="Calibri"/>
                <a:cs typeface="Calibri"/>
                <a:sym typeface="Calibri"/>
              </a:rPr>
              <a:t>	statement(s) ;</a:t>
            </a:r>
            <a:endParaRPr/>
          </a:p>
          <a:p>
            <a:pPr indent="0" lvl="0" marL="0" marR="0" rtl="0" algn="l">
              <a:spcBef>
                <a:spcPts val="0"/>
              </a:spcBef>
              <a:spcAft>
                <a:spcPts val="0"/>
              </a:spcAft>
              <a:buNone/>
            </a:pPr>
            <a:r>
              <a:rPr lang="en-IN"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
        <p:nvSpPr>
          <p:cNvPr id="162" name="Google Shape;162;p9"/>
          <p:cNvSpPr/>
          <p:nvPr/>
        </p:nvSpPr>
        <p:spPr>
          <a:xfrm>
            <a:off x="598714" y="71139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63" name="Google Shape;163;p9"/>
          <p:cNvPicPr preferRelativeResize="0"/>
          <p:nvPr/>
        </p:nvPicPr>
        <p:blipFill rotWithShape="1">
          <a:blip r:embed="rId3">
            <a:alphaModFix/>
          </a:blip>
          <a:srcRect b="0" l="0" r="0" t="0"/>
          <a:stretch/>
        </p:blipFill>
        <p:spPr>
          <a:xfrm>
            <a:off x="9674352" y="6099048"/>
            <a:ext cx="1993392" cy="430628"/>
          </a:xfrm>
          <a:prstGeom prst="rect">
            <a:avLst/>
          </a:prstGeom>
          <a:noFill/>
          <a:ln>
            <a:noFill/>
          </a:ln>
        </p:spPr>
      </p:pic>
      <p:pic>
        <p:nvPicPr>
          <p:cNvPr id="164" name="Google Shape;164;p9"/>
          <p:cNvPicPr preferRelativeResize="0"/>
          <p:nvPr/>
        </p:nvPicPr>
        <p:blipFill rotWithShape="1">
          <a:blip r:embed="rId4">
            <a:alphaModFix/>
          </a:blip>
          <a:srcRect b="0" l="0" r="0" t="0"/>
          <a:stretch/>
        </p:blipFill>
        <p:spPr>
          <a:xfrm>
            <a:off x="7620000" y="1166234"/>
            <a:ext cx="3529012" cy="44564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