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Arimo"/>
      <p:regular r:id="rId25"/>
      <p:bold r:id="rId26"/>
      <p:italic r:id="rId27"/>
      <p:boldItalic r:id="rId28"/>
    </p:embeddedFont>
    <p:embeddedFont>
      <p:font typeface="Nunito Sans SemiBold"/>
      <p:regular r:id="rId29"/>
      <p:bold r:id="rId30"/>
      <p:italic r:id="rId31"/>
      <p:boldItalic r:id="rId32"/>
    </p:embeddedFont>
    <p:embeddedFont>
      <p:font typeface="Nunito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hj0b1IL1MdICw7VjeJTWgac51u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imo-bold.fntdata"/><Relationship Id="rId25" Type="http://schemas.openxmlformats.org/officeDocument/2006/relationships/font" Target="fonts/Arimo-regular.fntdata"/><Relationship Id="rId28" Type="http://schemas.openxmlformats.org/officeDocument/2006/relationships/font" Target="fonts/Arimo-boldItalic.fntdata"/><Relationship Id="rId27" Type="http://schemas.openxmlformats.org/officeDocument/2006/relationships/font" Target="fonts/Arim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SansSemiBol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SansSemiBold-italic.fntdata"/><Relationship Id="rId30" Type="http://schemas.openxmlformats.org/officeDocument/2006/relationships/font" Target="fonts/NunitoSansSemiBold-bold.fntdata"/><Relationship Id="rId11" Type="http://schemas.openxmlformats.org/officeDocument/2006/relationships/slide" Target="slides/slide7.xml"/><Relationship Id="rId33" Type="http://schemas.openxmlformats.org/officeDocument/2006/relationships/font" Target="fonts/NunitoSans-regular.fntdata"/><Relationship Id="rId10" Type="http://schemas.openxmlformats.org/officeDocument/2006/relationships/slide" Target="slides/slide6.xml"/><Relationship Id="rId32" Type="http://schemas.openxmlformats.org/officeDocument/2006/relationships/font" Target="fonts/NunitoSansSemiBold-boldItalic.fntdata"/><Relationship Id="rId13" Type="http://schemas.openxmlformats.org/officeDocument/2006/relationships/slide" Target="slides/slide9.xml"/><Relationship Id="rId35" Type="http://schemas.openxmlformats.org/officeDocument/2006/relationships/font" Target="fonts/NunitoSans-italic.fntdata"/><Relationship Id="rId12" Type="http://schemas.openxmlformats.org/officeDocument/2006/relationships/slide" Target="slides/slide8.xml"/><Relationship Id="rId34" Type="http://schemas.openxmlformats.org/officeDocument/2006/relationships/font" Target="fonts/NunitoSans-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Nunito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1</a:t>
            </a:r>
            <a:r>
              <a:rPr b="1" baseline="30000" lang="en-US"/>
              <a:t>st</a:t>
            </a:r>
            <a:r>
              <a:rPr b="1" lang="en-US"/>
              <a:t> slide (Mandatory)</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Question + Image + Options</a:t>
            </a:r>
            <a:endParaRPr/>
          </a:p>
          <a:p>
            <a:pPr indent="0" lvl="0" marL="0" rtl="0" algn="l">
              <a:spcBef>
                <a:spcPts val="0"/>
              </a:spcBef>
              <a:spcAft>
                <a:spcPts val="0"/>
              </a:spcAft>
              <a:buNone/>
            </a:pPr>
            <a:r>
              <a:rPr b="0" lang="en-US"/>
              <a:t>Please decrease the size of the options and/or image incase they don’t fit</a:t>
            </a:r>
            <a:endParaRPr/>
          </a:p>
        </p:txBody>
      </p:sp>
      <p:sp>
        <p:nvSpPr>
          <p:cNvPr id="178" name="Google Shape;17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Question + Image + Options</a:t>
            </a:r>
            <a:endParaRPr/>
          </a:p>
          <a:p>
            <a:pPr indent="0" lvl="0" marL="0" rtl="0" algn="l">
              <a:spcBef>
                <a:spcPts val="0"/>
              </a:spcBef>
              <a:spcAft>
                <a:spcPts val="0"/>
              </a:spcAft>
              <a:buNone/>
            </a:pPr>
            <a:r>
              <a:rPr b="0" lang="en-US"/>
              <a:t>Please decrease the size of the options and/or image incase they don’t fit</a:t>
            </a:r>
            <a:endParaRPr/>
          </a:p>
        </p:txBody>
      </p:sp>
      <p:sp>
        <p:nvSpPr>
          <p:cNvPr id="189" name="Google Shape;18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Question + Image + Options</a:t>
            </a:r>
            <a:endParaRPr/>
          </a:p>
          <a:p>
            <a:pPr indent="0" lvl="0" marL="0" rtl="0" algn="l">
              <a:spcBef>
                <a:spcPts val="0"/>
              </a:spcBef>
              <a:spcAft>
                <a:spcPts val="0"/>
              </a:spcAft>
              <a:buNone/>
            </a:pPr>
            <a:r>
              <a:rPr b="0" lang="en-US"/>
              <a:t>Please decrease the size of the options and/or image incase they don’t fit</a:t>
            </a:r>
            <a:endParaRPr/>
          </a:p>
        </p:txBody>
      </p:sp>
      <p:sp>
        <p:nvSpPr>
          <p:cNvPr id="200" name="Google Shape;20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Question + Image + Options</a:t>
            </a:r>
            <a:endParaRPr/>
          </a:p>
          <a:p>
            <a:pPr indent="0" lvl="0" marL="0" rtl="0" algn="l">
              <a:spcBef>
                <a:spcPts val="0"/>
              </a:spcBef>
              <a:spcAft>
                <a:spcPts val="0"/>
              </a:spcAft>
              <a:buNone/>
            </a:pPr>
            <a:r>
              <a:rPr b="0" lang="en-US"/>
              <a:t>Please decrease the size of the options and/or image incase they don’t fit</a:t>
            </a:r>
            <a:endParaRPr/>
          </a:p>
        </p:txBody>
      </p:sp>
      <p:sp>
        <p:nvSpPr>
          <p:cNvPr id="211" name="Google Shape;21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Question + Image + Options</a:t>
            </a:r>
            <a:endParaRPr/>
          </a:p>
          <a:p>
            <a:pPr indent="0" lvl="0" marL="0" rtl="0" algn="l">
              <a:spcBef>
                <a:spcPts val="0"/>
              </a:spcBef>
              <a:spcAft>
                <a:spcPts val="0"/>
              </a:spcAft>
              <a:buNone/>
            </a:pPr>
            <a:r>
              <a:rPr b="0" lang="en-US"/>
              <a:t>Please decrease the size of the options and/or image incase they don’t fit</a:t>
            </a:r>
            <a:endParaRPr/>
          </a:p>
        </p:txBody>
      </p:sp>
      <p:sp>
        <p:nvSpPr>
          <p:cNvPr id="220" name="Google Shape;22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Nunito Sans"/>
                <a:ea typeface="Nunito Sans"/>
                <a:cs typeface="Nunito Sans"/>
                <a:sym typeface="Nunito Sans"/>
              </a:rPr>
              <a:t>Cover Page</a:t>
            </a:r>
            <a:endParaRPr/>
          </a:p>
          <a:p>
            <a:pPr indent="0" lvl="0" marL="0" rtl="0" algn="l">
              <a:spcBef>
                <a:spcPts val="0"/>
              </a:spcBef>
              <a:spcAft>
                <a:spcPts val="0"/>
              </a:spcAft>
              <a:buNone/>
            </a:pPr>
            <a:r>
              <a:rPr lang="en-US">
                <a:latin typeface="Nunito Sans"/>
                <a:ea typeface="Nunito Sans"/>
                <a:cs typeface="Nunito Sans"/>
                <a:sym typeface="Nunito Sans"/>
              </a:rPr>
              <a:t>Font: Nunito Sans</a:t>
            </a:r>
            <a:endParaRPr/>
          </a:p>
          <a:p>
            <a:pPr indent="0" lvl="0" marL="0" rtl="0" algn="l">
              <a:spcBef>
                <a:spcPts val="0"/>
              </a:spcBef>
              <a:spcAft>
                <a:spcPts val="0"/>
              </a:spcAft>
              <a:buNone/>
            </a:pPr>
            <a:r>
              <a:rPr lang="en-US">
                <a:latin typeface="Nunito Sans"/>
                <a:ea typeface="Nunito Sans"/>
                <a:cs typeface="Nunito Sans"/>
                <a:sym typeface="Nunito Sans"/>
              </a:rPr>
              <a:t>Primary colors: Black, White and Red (#F05136)</a:t>
            </a:r>
            <a:endParaRPr/>
          </a:p>
          <a:p>
            <a:pPr indent="0" lvl="0" marL="0" rtl="0" algn="l">
              <a:spcBef>
                <a:spcPts val="0"/>
              </a:spcBef>
              <a:spcAft>
                <a:spcPts val="0"/>
              </a:spcAft>
              <a:buNone/>
            </a:pPr>
            <a:r>
              <a:rPr b="1" lang="en-US">
                <a:latin typeface="Nunito Sans"/>
                <a:ea typeface="Nunito Sans"/>
                <a:cs typeface="Nunito Sans"/>
                <a:sym typeface="Nunito Sans"/>
              </a:rPr>
              <a:t>General Instruction:</a:t>
            </a:r>
            <a:endParaRPr/>
          </a:p>
          <a:p>
            <a:pPr indent="0" lvl="0" marL="0" rtl="0" algn="l">
              <a:spcBef>
                <a:spcPts val="0"/>
              </a:spcBef>
              <a:spcAft>
                <a:spcPts val="0"/>
              </a:spcAft>
              <a:buNone/>
            </a:pPr>
            <a:r>
              <a:rPr lang="en-US">
                <a:latin typeface="Nunito Sans"/>
                <a:ea typeface="Nunito Sans"/>
                <a:cs typeface="Nunito Sans"/>
                <a:sym typeface="Nunito Sans"/>
              </a:rPr>
              <a:t>Don’t edit this PPT (keep it for future reference) </a:t>
            </a:r>
            <a:endParaRPr/>
          </a:p>
          <a:p>
            <a:pPr indent="0" lvl="0" marL="0" rtl="0" algn="l">
              <a:spcBef>
                <a:spcPts val="0"/>
              </a:spcBef>
              <a:spcAft>
                <a:spcPts val="0"/>
              </a:spcAft>
              <a:buNone/>
            </a:pPr>
            <a:r>
              <a:rPr lang="en-US">
                <a:latin typeface="Nunito Sans"/>
                <a:ea typeface="Nunito Sans"/>
                <a:cs typeface="Nunito Sans"/>
                <a:sym typeface="Nunito Sans"/>
              </a:rPr>
              <a:t>Copy paste the required slide into your PPT. Format it there.</a:t>
            </a:r>
            <a:endParaRPr/>
          </a:p>
          <a:p>
            <a:pPr indent="0" lvl="0" marL="0" rtl="0" algn="l">
              <a:spcBef>
                <a:spcPts val="0"/>
              </a:spcBef>
              <a:spcAft>
                <a:spcPts val="0"/>
              </a:spcAft>
              <a:buNone/>
            </a:pPr>
            <a:r>
              <a:rPr lang="en-US">
                <a:latin typeface="Nunito Sans"/>
                <a:ea typeface="Nunito Sans"/>
                <a:cs typeface="Nunito Sans"/>
                <a:sym typeface="Nunito Sans"/>
              </a:rPr>
              <a:t>Write less, talk/present more</a:t>
            </a:r>
            <a:endParaRPr/>
          </a:p>
          <a:p>
            <a:pPr indent="0" lvl="0" marL="0" rtl="0" algn="l">
              <a:spcBef>
                <a:spcPts val="0"/>
              </a:spcBef>
              <a:spcAft>
                <a:spcPts val="0"/>
              </a:spcAft>
              <a:buNone/>
            </a:pPr>
            <a:r>
              <a:rPr lang="en-US">
                <a:latin typeface="Nunito Sans"/>
                <a:ea typeface="Nunito Sans"/>
                <a:cs typeface="Nunito Sans"/>
                <a:sym typeface="Nunito Sans"/>
              </a:rPr>
              <a:t>Use the font </a:t>
            </a:r>
            <a:r>
              <a:rPr b="1" lang="en-US">
                <a:latin typeface="Nunito Sans"/>
                <a:ea typeface="Nunito Sans"/>
                <a:cs typeface="Nunito Sans"/>
                <a:sym typeface="Nunito Sans"/>
              </a:rPr>
              <a:t>Nunito Sans Regular</a:t>
            </a:r>
            <a:r>
              <a:rPr lang="en-US">
                <a:latin typeface="Nunito Sans"/>
                <a:ea typeface="Nunito Sans"/>
                <a:cs typeface="Nunito Sans"/>
                <a:sym typeface="Nunito Sans"/>
              </a:rPr>
              <a:t>. You can download it from google fonts (</a:t>
            </a:r>
            <a:r>
              <a:rPr i="1" lang="en-US" u="sng">
                <a:solidFill>
                  <a:srgbClr val="0070C0"/>
                </a:solidFill>
                <a:latin typeface="Nunito Sans"/>
                <a:ea typeface="Nunito Sans"/>
                <a:cs typeface="Nunito Sans"/>
                <a:sym typeface="Nunito Sans"/>
              </a:rPr>
              <a:t>https://fonts.google.com/specimen/Nunito+Sans</a:t>
            </a:r>
            <a:r>
              <a:rPr lang="en-US">
                <a:latin typeface="Nunito Sans"/>
                <a:ea typeface="Nunito Sans"/>
                <a:cs typeface="Nunito Sans"/>
                <a:sym typeface="Nunito Sans"/>
              </a:rPr>
              <a:t>). </a:t>
            </a:r>
            <a:endParaRPr/>
          </a:p>
          <a:p>
            <a:pPr indent="0" lvl="0" marL="0" rtl="0" algn="l">
              <a:spcBef>
                <a:spcPts val="0"/>
              </a:spcBef>
              <a:spcAft>
                <a:spcPts val="0"/>
              </a:spcAft>
              <a:buNone/>
            </a:pPr>
            <a:r>
              <a:rPr lang="en-US">
                <a:latin typeface="Nunito Sans"/>
                <a:ea typeface="Nunito Sans"/>
                <a:cs typeface="Nunito Sans"/>
                <a:sym typeface="Nunito Sans"/>
              </a:rPr>
              <a:t>Don’t change the size and/or positions of headings, texts, unless absolutely necessary. (minimum size: 20)</a:t>
            </a:r>
            <a:endParaRPr/>
          </a:p>
          <a:p>
            <a:pPr indent="0" lvl="0" marL="0" rtl="0" algn="l">
              <a:spcBef>
                <a:spcPts val="0"/>
              </a:spcBef>
              <a:spcAft>
                <a:spcPts val="0"/>
              </a:spcAft>
              <a:buNone/>
            </a:pPr>
            <a:r>
              <a:rPr lang="en-US">
                <a:latin typeface="Nunito Sans"/>
                <a:ea typeface="Nunito Sans"/>
                <a:cs typeface="Nunito Sans"/>
                <a:sym typeface="Nunito Sans"/>
              </a:rPr>
              <a:t>The size of the image must be adjusted according to the text. (try to make it look visually attractive)</a:t>
            </a:r>
            <a:endParaRPr/>
          </a:p>
          <a:p>
            <a:pPr indent="0" lvl="0" marL="0" rtl="0" algn="l">
              <a:spcBef>
                <a:spcPts val="0"/>
              </a:spcBef>
              <a:spcAft>
                <a:spcPts val="0"/>
              </a:spcAft>
              <a:buNone/>
            </a:pPr>
            <a:r>
              <a:rPr lang="en-US">
                <a:latin typeface="Nunito Sans"/>
                <a:ea typeface="Nunito Sans"/>
                <a:cs typeface="Nunito Sans"/>
                <a:sym typeface="Nunito Sans"/>
              </a:rPr>
              <a:t>1 image per slide. No more than 4 points per slide.</a:t>
            </a:r>
            <a:endParaRPr/>
          </a:p>
          <a:p>
            <a:pPr indent="0" lvl="0" marL="0" rtl="0" algn="l">
              <a:spcBef>
                <a:spcPts val="0"/>
              </a:spcBef>
              <a:spcAft>
                <a:spcPts val="0"/>
              </a:spcAft>
              <a:buNone/>
            </a:pPr>
            <a:r>
              <a:t/>
            </a:r>
            <a:endParaRPr>
              <a:latin typeface="Nunito Sans"/>
              <a:ea typeface="Nunito Sans"/>
              <a:cs typeface="Nunito Sans"/>
              <a:sym typeface="Nunito Sans"/>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Thank you slide</a:t>
            </a:r>
            <a:endParaRPr/>
          </a:p>
        </p:txBody>
      </p:sp>
      <p:sp>
        <p:nvSpPr>
          <p:cNvPr id="258" name="Google Shape;258;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Question + Image + Options</a:t>
            </a:r>
            <a:endParaRPr/>
          </a:p>
          <a:p>
            <a:pPr indent="0" lvl="0" marL="0" rtl="0" algn="l">
              <a:spcBef>
                <a:spcPts val="0"/>
              </a:spcBef>
              <a:spcAft>
                <a:spcPts val="0"/>
              </a:spcAft>
              <a:buNone/>
            </a:pPr>
            <a:r>
              <a:rPr b="0" lang="en-US"/>
              <a:t>Please decrease the size of the options and/or image incase they don’t fit</a:t>
            </a:r>
            <a:endParaRPr/>
          </a:p>
        </p:txBody>
      </p:sp>
      <p:sp>
        <p:nvSpPr>
          <p:cNvPr id="103" name="Google Shape;10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Question + Image + Options</a:t>
            </a:r>
            <a:endParaRPr/>
          </a:p>
          <a:p>
            <a:pPr indent="0" lvl="0" marL="0" rtl="0" algn="l">
              <a:spcBef>
                <a:spcPts val="0"/>
              </a:spcBef>
              <a:spcAft>
                <a:spcPts val="0"/>
              </a:spcAft>
              <a:buNone/>
            </a:pPr>
            <a:r>
              <a:rPr b="0" lang="en-US"/>
              <a:t>Please decrease the size of the options and/or image incase they don’t fit</a:t>
            </a:r>
            <a:endParaRPr/>
          </a:p>
        </p:txBody>
      </p:sp>
      <p:sp>
        <p:nvSpPr>
          <p:cNvPr id="114" name="Google Shape;1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Question + Image + Options</a:t>
            </a:r>
            <a:endParaRPr/>
          </a:p>
          <a:p>
            <a:pPr indent="0" lvl="0" marL="0" rtl="0" algn="l">
              <a:spcBef>
                <a:spcPts val="0"/>
              </a:spcBef>
              <a:spcAft>
                <a:spcPts val="0"/>
              </a:spcAft>
              <a:buNone/>
            </a:pPr>
            <a:r>
              <a:rPr b="0" lang="en-US"/>
              <a:t>Please decrease the size of the options and/or image incase they don’t fit</a:t>
            </a:r>
            <a:endParaRPr/>
          </a:p>
        </p:txBody>
      </p:sp>
      <p:sp>
        <p:nvSpPr>
          <p:cNvPr id="125" name="Google Shape;12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Question + Image + Options</a:t>
            </a:r>
            <a:endParaRPr/>
          </a:p>
          <a:p>
            <a:pPr indent="0" lvl="0" marL="0" rtl="0" algn="l">
              <a:spcBef>
                <a:spcPts val="0"/>
              </a:spcBef>
              <a:spcAft>
                <a:spcPts val="0"/>
              </a:spcAft>
              <a:buNone/>
            </a:pPr>
            <a:r>
              <a:rPr b="0" lang="en-US"/>
              <a:t>Please decrease the size of the options and/or image incase they don’t fit</a:t>
            </a:r>
            <a:endParaRPr/>
          </a:p>
        </p:txBody>
      </p:sp>
      <p:sp>
        <p:nvSpPr>
          <p:cNvPr id="136" name="Google Shape;13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Question + Image + Options</a:t>
            </a:r>
            <a:endParaRPr/>
          </a:p>
          <a:p>
            <a:pPr indent="0" lvl="0" marL="0" rtl="0" algn="l">
              <a:spcBef>
                <a:spcPts val="0"/>
              </a:spcBef>
              <a:spcAft>
                <a:spcPts val="0"/>
              </a:spcAft>
              <a:buNone/>
            </a:pPr>
            <a:r>
              <a:rPr b="0" lang="en-US"/>
              <a:t>Please decrease the size of the options and/or image incase they don’t fit</a:t>
            </a:r>
            <a:endParaRPr/>
          </a:p>
        </p:txBody>
      </p:sp>
      <p:sp>
        <p:nvSpPr>
          <p:cNvPr id="147" name="Google Shape;14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Question + Image + Options</a:t>
            </a:r>
            <a:endParaRPr/>
          </a:p>
          <a:p>
            <a:pPr indent="0" lvl="0" marL="0" rtl="0" algn="l">
              <a:spcBef>
                <a:spcPts val="0"/>
              </a:spcBef>
              <a:spcAft>
                <a:spcPts val="0"/>
              </a:spcAft>
              <a:buNone/>
            </a:pPr>
            <a:r>
              <a:rPr b="0" lang="en-US"/>
              <a:t>Please decrease the size of the options and/or image incase they don’t fit</a:t>
            </a:r>
            <a:endParaRPr/>
          </a:p>
        </p:txBody>
      </p:sp>
      <p:sp>
        <p:nvSpPr>
          <p:cNvPr id="158" name="Google Shape;15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Question + Image + Options</a:t>
            </a:r>
            <a:endParaRPr/>
          </a:p>
          <a:p>
            <a:pPr indent="0" lvl="0" marL="0" rtl="0" algn="l">
              <a:spcBef>
                <a:spcPts val="0"/>
              </a:spcBef>
              <a:spcAft>
                <a:spcPts val="0"/>
              </a:spcAft>
              <a:buNone/>
            </a:pPr>
            <a:r>
              <a:rPr b="0" lang="en-US"/>
              <a:t>Please decrease the size of the options and/or image incase they don’t fit</a:t>
            </a:r>
            <a:endParaRPr/>
          </a:p>
        </p:txBody>
      </p:sp>
      <p:sp>
        <p:nvSpPr>
          <p:cNvPr id="169" name="Google Shape;16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b="0" l="0" r="0" t="0"/>
          <a:stretch/>
        </p:blipFill>
        <p:spPr>
          <a:xfrm>
            <a:off x="4312966" y="2952750"/>
            <a:ext cx="3566067" cy="95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nvSpPr>
        <p:spPr>
          <a:xfrm>
            <a:off x="642479" y="1156906"/>
            <a:ext cx="10907041"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Input Format: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The first input containing an integer which denotes the number of the month.</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Output Format: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Print the amoeba size.</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Refer the sample output for formatting.</a:t>
            </a:r>
            <a:endParaRPr/>
          </a:p>
        </p:txBody>
      </p:sp>
      <p:sp>
        <p:nvSpPr>
          <p:cNvPr id="181" name="Google Shape;181;p10"/>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10"/>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7.2 </a:t>
            </a:r>
            <a:endParaRPr b="1" sz="4800">
              <a:solidFill>
                <a:schemeClr val="lt1"/>
              </a:solidFill>
              <a:latin typeface="Nunito Sans"/>
              <a:ea typeface="Nunito Sans"/>
              <a:cs typeface="Nunito Sans"/>
              <a:sym typeface="Nunito Sans"/>
            </a:endParaRPr>
          </a:p>
        </p:txBody>
      </p:sp>
      <p:pic>
        <p:nvPicPr>
          <p:cNvPr id="183" name="Google Shape;183;p10"/>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
        <p:nvSpPr>
          <p:cNvPr id="184" name="Google Shape;184;p10"/>
          <p:cNvSpPr txBox="1"/>
          <p:nvPr/>
        </p:nvSpPr>
        <p:spPr>
          <a:xfrm>
            <a:off x="642479" y="4705195"/>
            <a:ext cx="226536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Input: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7</a:t>
            </a:r>
            <a:endParaRPr sz="2800">
              <a:solidFill>
                <a:schemeClr val="dk1"/>
              </a:solidFill>
              <a:latin typeface="Calibri"/>
              <a:ea typeface="Calibri"/>
              <a:cs typeface="Calibri"/>
              <a:sym typeface="Calibri"/>
            </a:endParaRPr>
          </a:p>
        </p:txBody>
      </p:sp>
      <p:sp>
        <p:nvSpPr>
          <p:cNvPr id="185" name="Google Shape;185;p10"/>
          <p:cNvSpPr txBox="1"/>
          <p:nvPr/>
        </p:nvSpPr>
        <p:spPr>
          <a:xfrm>
            <a:off x="6736309" y="4705195"/>
            <a:ext cx="253627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Output: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8</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nvSpPr>
        <p:spPr>
          <a:xfrm>
            <a:off x="642479" y="1156906"/>
            <a:ext cx="10907041"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 = 0, b=0, c=1 are the 1</a:t>
            </a:r>
            <a:r>
              <a:rPr baseline="30000" lang="en-US" sz="2800">
                <a:solidFill>
                  <a:schemeClr val="dk1"/>
                </a:solidFill>
                <a:latin typeface="Calibri"/>
                <a:ea typeface="Calibri"/>
                <a:cs typeface="Calibri"/>
                <a:sym typeface="Calibri"/>
              </a:rPr>
              <a:t>st</a:t>
            </a:r>
            <a:r>
              <a:rPr lang="en-US" sz="2800">
                <a:solidFill>
                  <a:schemeClr val="dk1"/>
                </a:solidFill>
                <a:latin typeface="Calibri"/>
                <a:ea typeface="Calibri"/>
                <a:cs typeface="Calibri"/>
                <a:sym typeface="Calibri"/>
              </a:rPr>
              <a:t> three terms. All other terms in the Lucas sequence are generated by</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the sum of their 3 most recent predecessors.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Write a program to generate the first n terms of a Lucas Sequence.</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92" name="Google Shape;192;p11"/>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11"/>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8 </a:t>
            </a:r>
            <a:endParaRPr b="1" sz="4800">
              <a:solidFill>
                <a:schemeClr val="lt1"/>
              </a:solidFill>
              <a:latin typeface="Nunito Sans"/>
              <a:ea typeface="Nunito Sans"/>
              <a:cs typeface="Nunito Sans"/>
              <a:sym typeface="Nunito Sans"/>
            </a:endParaRPr>
          </a:p>
        </p:txBody>
      </p:sp>
      <p:pic>
        <p:nvPicPr>
          <p:cNvPr id="194" name="Google Shape;194;p11"/>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
        <p:nvSpPr>
          <p:cNvPr id="195" name="Google Shape;195;p11"/>
          <p:cNvSpPr txBox="1"/>
          <p:nvPr/>
        </p:nvSpPr>
        <p:spPr>
          <a:xfrm>
            <a:off x="642479" y="3966531"/>
            <a:ext cx="226536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Input: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5</a:t>
            </a:r>
            <a:endParaRPr sz="2800">
              <a:solidFill>
                <a:schemeClr val="dk1"/>
              </a:solidFill>
              <a:latin typeface="Calibri"/>
              <a:ea typeface="Calibri"/>
              <a:cs typeface="Calibri"/>
              <a:sym typeface="Calibri"/>
            </a:endParaRPr>
          </a:p>
        </p:txBody>
      </p:sp>
      <p:sp>
        <p:nvSpPr>
          <p:cNvPr id="196" name="Google Shape;196;p11"/>
          <p:cNvSpPr txBox="1"/>
          <p:nvPr/>
        </p:nvSpPr>
        <p:spPr>
          <a:xfrm>
            <a:off x="6326875" y="3966530"/>
            <a:ext cx="253627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Output: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0 0 1 1 2</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nvSpPr>
        <p:spPr>
          <a:xfrm>
            <a:off x="642479" y="1156906"/>
            <a:ext cx="10907041"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Write a program to check whether the given number is a trendy number or not. A number is said to be a trendy number if and only if it has 3 digits and the middle digit is divisible by 3.</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Input Format: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The input containing an integer 'n' which denotes the given number</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Output Format: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If the given number is a trendy number, then print "Trendy Number". Otherwise, print "Not a Trendy Number".</a:t>
            </a:r>
            <a:endParaRPr/>
          </a:p>
        </p:txBody>
      </p:sp>
      <p:sp>
        <p:nvSpPr>
          <p:cNvPr id="203" name="Google Shape;203;p12"/>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12"/>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9 </a:t>
            </a:r>
            <a:endParaRPr b="1" sz="4800">
              <a:solidFill>
                <a:schemeClr val="lt1"/>
              </a:solidFill>
              <a:latin typeface="Nunito Sans"/>
              <a:ea typeface="Nunito Sans"/>
              <a:cs typeface="Nunito Sans"/>
              <a:sym typeface="Nunito Sans"/>
            </a:endParaRPr>
          </a:p>
        </p:txBody>
      </p:sp>
      <p:pic>
        <p:nvPicPr>
          <p:cNvPr id="205" name="Google Shape;205;p12"/>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
        <p:nvSpPr>
          <p:cNvPr id="206" name="Google Shape;206;p12"/>
          <p:cNvSpPr txBox="1"/>
          <p:nvPr/>
        </p:nvSpPr>
        <p:spPr>
          <a:xfrm>
            <a:off x="642479" y="5255213"/>
            <a:ext cx="226536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Input: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791</a:t>
            </a:r>
            <a:endParaRPr sz="2800">
              <a:solidFill>
                <a:schemeClr val="dk1"/>
              </a:solidFill>
              <a:latin typeface="Calibri"/>
              <a:ea typeface="Calibri"/>
              <a:cs typeface="Calibri"/>
              <a:sym typeface="Calibri"/>
            </a:endParaRPr>
          </a:p>
        </p:txBody>
      </p:sp>
      <p:sp>
        <p:nvSpPr>
          <p:cNvPr id="207" name="Google Shape;207;p12"/>
          <p:cNvSpPr txBox="1"/>
          <p:nvPr/>
        </p:nvSpPr>
        <p:spPr>
          <a:xfrm>
            <a:off x="9126278" y="5255110"/>
            <a:ext cx="253627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Output: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Trendy Number</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txBox="1"/>
          <p:nvPr/>
        </p:nvSpPr>
        <p:spPr>
          <a:xfrm>
            <a:off x="642479" y="1156906"/>
            <a:ext cx="10907041"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Write a program to that allows the user to enter 'n' numbers and finds the number of positive numbers entered and the number of negative numbers entered using a while loop.</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Input Format: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Input consists of n+1 integers. The first integer corresponds to n. The next n integers correspond to the numbers to be added. Consider 0 to be a positive number.</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Output Format: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Refer Sample Input and Output for formatting specifications.</a:t>
            </a:r>
            <a:endParaRPr/>
          </a:p>
        </p:txBody>
      </p:sp>
      <p:sp>
        <p:nvSpPr>
          <p:cNvPr id="214" name="Google Shape;214;p13"/>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13"/>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10.1 </a:t>
            </a:r>
            <a:endParaRPr b="1" sz="4800">
              <a:solidFill>
                <a:schemeClr val="lt1"/>
              </a:solidFill>
              <a:latin typeface="Nunito Sans"/>
              <a:ea typeface="Nunito Sans"/>
              <a:cs typeface="Nunito Sans"/>
              <a:sym typeface="Nunito Sans"/>
            </a:endParaRPr>
          </a:p>
        </p:txBody>
      </p:sp>
      <p:pic>
        <p:nvPicPr>
          <p:cNvPr id="216" name="Google Shape;216;p13"/>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14"/>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10.2 </a:t>
            </a:r>
            <a:endParaRPr b="1" sz="4800">
              <a:solidFill>
                <a:schemeClr val="lt1"/>
              </a:solidFill>
              <a:latin typeface="Nunito Sans"/>
              <a:ea typeface="Nunito Sans"/>
              <a:cs typeface="Nunito Sans"/>
              <a:sym typeface="Nunito Sans"/>
            </a:endParaRPr>
          </a:p>
        </p:txBody>
      </p:sp>
      <p:pic>
        <p:nvPicPr>
          <p:cNvPr id="224" name="Google Shape;224;p14"/>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
        <p:nvSpPr>
          <p:cNvPr id="225" name="Google Shape;225;p14"/>
          <p:cNvSpPr txBox="1"/>
          <p:nvPr/>
        </p:nvSpPr>
        <p:spPr>
          <a:xfrm>
            <a:off x="574240" y="1351953"/>
            <a:ext cx="3249479"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Input: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Enter the values of n</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4</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5</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-2</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-1</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6</a:t>
            </a:r>
            <a:endParaRPr sz="2800">
              <a:solidFill>
                <a:schemeClr val="dk1"/>
              </a:solidFill>
              <a:latin typeface="Calibri"/>
              <a:ea typeface="Calibri"/>
              <a:cs typeface="Calibri"/>
              <a:sym typeface="Calibri"/>
            </a:endParaRPr>
          </a:p>
        </p:txBody>
      </p:sp>
      <p:sp>
        <p:nvSpPr>
          <p:cNvPr id="226" name="Google Shape;226;p14"/>
          <p:cNvSpPr txBox="1"/>
          <p:nvPr/>
        </p:nvSpPr>
        <p:spPr>
          <a:xfrm>
            <a:off x="5561826" y="1325851"/>
            <a:ext cx="6235361"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Output: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The number of positive number entered </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 is 2 and the sum is 11</a:t>
            </a:r>
            <a:endParaRPr sz="2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idx="1" type="body"/>
          </p:nvPr>
        </p:nvSpPr>
        <p:spPr>
          <a:xfrm>
            <a:off x="838200" y="554182"/>
            <a:ext cx="10515600" cy="5622781"/>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t/>
            </a:r>
            <a:endParaRPr/>
          </a:p>
          <a:p>
            <a:pPr indent="0" lvl="0" marL="0" rtl="0" algn="l">
              <a:lnSpc>
                <a:spcPct val="80000"/>
              </a:lnSpc>
              <a:spcBef>
                <a:spcPts val="1000"/>
              </a:spcBef>
              <a:spcAft>
                <a:spcPts val="0"/>
              </a:spcAft>
              <a:buClr>
                <a:schemeClr val="dk1"/>
              </a:buClr>
              <a:buSzPts val="2800"/>
              <a:buNone/>
            </a:pPr>
            <a:r>
              <a:rPr lang="en-US"/>
              <a:t>How many times do you have to roll a pair of dice before they come up snake eyes? You could do the experiment by rolling the dice by hand. Write a computer program that simulates the experiment. </a:t>
            </a:r>
            <a:endParaRPr/>
          </a:p>
          <a:p>
            <a:pPr indent="0" lvl="0" marL="0" rtl="0" algn="l">
              <a:lnSpc>
                <a:spcPct val="80000"/>
              </a:lnSpc>
              <a:spcBef>
                <a:spcPts val="1000"/>
              </a:spcBef>
              <a:spcAft>
                <a:spcPts val="0"/>
              </a:spcAft>
              <a:buClr>
                <a:schemeClr val="dk1"/>
              </a:buClr>
              <a:buSzPts val="2800"/>
              <a:buNone/>
            </a:pPr>
            <a:r>
              <a:rPr lang="en-US"/>
              <a:t>The program should report the number of rolls that it makes before the dice come up snake eyes. (Note: "Snake eyes" means that both dice show a value of 1.) </a:t>
            </a:r>
            <a:endParaRPr/>
          </a:p>
          <a:p>
            <a:pPr indent="0" lvl="0" marL="0" rtl="0" algn="l">
              <a:lnSpc>
                <a:spcPct val="90000"/>
              </a:lnSpc>
              <a:spcBef>
                <a:spcPts val="0"/>
              </a:spcBef>
              <a:spcAft>
                <a:spcPts val="0"/>
              </a:spcAft>
              <a:buClr>
                <a:srgbClr val="000000"/>
              </a:buClr>
              <a:buSzPts val="2800"/>
              <a:buNone/>
            </a:pPr>
            <a:r>
              <a:rPr lang="en-US">
                <a:solidFill>
                  <a:srgbClr val="000000"/>
                </a:solidFill>
                <a:latin typeface="Times New Roman"/>
                <a:ea typeface="Times New Roman"/>
                <a:cs typeface="Times New Roman"/>
                <a:sym typeface="Times New Roman"/>
              </a:rPr>
              <a:t>You can simulate rolling one die by choosing one of the integers 1, 2, 3, 4, 5, or 6 at random. The number you pick represents the number on the die after it is rolled. The expression</a:t>
            </a:r>
            <a:endParaRPr sz="1200">
              <a:solidFill>
                <a:srgbClr val="000000"/>
              </a:solidFill>
              <a:latin typeface="Arimo"/>
              <a:ea typeface="Arimo"/>
              <a:cs typeface="Arimo"/>
              <a:sym typeface="Arimo"/>
            </a:endParaRPr>
          </a:p>
          <a:p>
            <a:pPr indent="0" lvl="0" marL="0" rtl="0" algn="l">
              <a:lnSpc>
                <a:spcPct val="90000"/>
              </a:lnSpc>
              <a:spcBef>
                <a:spcPts val="0"/>
              </a:spcBef>
              <a:spcAft>
                <a:spcPts val="0"/>
              </a:spcAft>
              <a:buClr>
                <a:schemeClr val="dk1"/>
              </a:buClr>
              <a:buSzPts val="1200"/>
              <a:buNone/>
            </a:pPr>
            <a:r>
              <a:t/>
            </a:r>
            <a:endParaRPr sz="1200">
              <a:solidFill>
                <a:srgbClr val="000000"/>
              </a:solidFill>
              <a:latin typeface="Arimo"/>
              <a:ea typeface="Arimo"/>
              <a:cs typeface="Arimo"/>
              <a:sym typeface="Arimo"/>
            </a:endParaRPr>
          </a:p>
          <a:p>
            <a:pPr indent="0" lvl="0" marL="0" rtl="0" algn="l">
              <a:lnSpc>
                <a:spcPct val="90000"/>
              </a:lnSpc>
              <a:spcBef>
                <a:spcPts val="0"/>
              </a:spcBef>
              <a:spcAft>
                <a:spcPts val="0"/>
              </a:spcAft>
              <a:buClr>
                <a:srgbClr val="000000"/>
              </a:buClr>
              <a:buSzPts val="1200"/>
              <a:buNone/>
            </a:pPr>
            <a:r>
              <a:rPr lang="en-US" sz="1200">
                <a:solidFill>
                  <a:srgbClr val="000000"/>
                </a:solidFill>
                <a:latin typeface="Arimo"/>
                <a:ea typeface="Arimo"/>
                <a:cs typeface="Arimo"/>
                <a:sym typeface="Arimo"/>
              </a:rPr>
              <a:t>(int)(Math.random()*6) + 1 </a:t>
            </a:r>
            <a:endParaRPr sz="1200">
              <a:solidFill>
                <a:srgbClr val="000000"/>
              </a:solidFill>
              <a:latin typeface="Arimo"/>
              <a:ea typeface="Arimo"/>
              <a:cs typeface="Arimo"/>
              <a:sym typeface="Arimo"/>
            </a:endParaRPr>
          </a:p>
          <a:p>
            <a:pPr indent="0" lvl="0" marL="0" rtl="0" algn="l">
              <a:lnSpc>
                <a:spcPct val="90000"/>
              </a:lnSpc>
              <a:spcBef>
                <a:spcPts val="0"/>
              </a:spcBef>
              <a:spcAft>
                <a:spcPts val="0"/>
              </a:spcAft>
              <a:buClr>
                <a:schemeClr val="dk1"/>
              </a:buClr>
              <a:buSzPts val="1600"/>
              <a:buNone/>
            </a:pPr>
            <a:r>
              <a:t/>
            </a:r>
            <a:endParaRPr sz="1600"/>
          </a:p>
          <a:p>
            <a:pPr indent="0" lvl="0" marL="0" rtl="0" algn="l">
              <a:lnSpc>
                <a:spcPct val="90000"/>
              </a:lnSpc>
              <a:spcBef>
                <a:spcPts val="0"/>
              </a:spcBef>
              <a:spcAft>
                <a:spcPts val="0"/>
              </a:spcAft>
              <a:buClr>
                <a:srgbClr val="000000"/>
              </a:buClr>
              <a:buSzPts val="2800"/>
              <a:buNone/>
            </a:pPr>
            <a:r>
              <a:rPr lang="en-US">
                <a:solidFill>
                  <a:srgbClr val="000000"/>
                </a:solidFill>
                <a:latin typeface="Times New Roman"/>
                <a:ea typeface="Times New Roman"/>
                <a:cs typeface="Times New Roman"/>
                <a:sym typeface="Times New Roman"/>
              </a:rPr>
              <a:t>does the computation you need to select a random integer between 1 and 6.</a:t>
            </a:r>
            <a:endParaRPr/>
          </a:p>
          <a:p>
            <a:pPr indent="0" lvl="0" marL="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7" name="Google Shape;23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Which integer between 1 and 10000 has the largest number of divisors, and how many divisors does it have? Write a program to find the answers and print out the results. It is possible that several integers in this range have the same, maximum number of divisors. Your program only has to print out one of them</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You might need some hints about how to find a maximum value. The basic idea is to go through all the integers, keeping track of the largest number of divisors that you've seen </a:t>
            </a:r>
            <a:r>
              <a:rPr i="1" lang="en-US"/>
              <a:t>so far</a:t>
            </a:r>
            <a:r>
              <a:rPr lang="en-US"/>
              <a:t>. Also, keep track of the integer that had that number of divisors.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3" name="Google Shape;243;p17"/>
          <p:cNvSpPr txBox="1"/>
          <p:nvPr>
            <p:ph idx="1" type="body"/>
          </p:nvPr>
        </p:nvSpPr>
        <p:spPr>
          <a:xfrm>
            <a:off x="838200" y="1939168"/>
            <a:ext cx="11172825" cy="452431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Write a program that will evaluate simple expressions such as 17 + 3 and 3.14159 * 4.7. </a:t>
            </a:r>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The expressions are to be typed in by the user. The input always consist of a number, followed by an operator, followed by another number. </a:t>
            </a:r>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The operators that are allowed are +, -, *, and /. </a:t>
            </a:r>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 Your program should read an expression, print its value, read another expression, print its value, and so on. The program should end when the user enters 0 as the first number on the line.</a:t>
            </a:r>
            <a:r>
              <a:rPr b="0" i="0" lang="en-US" sz="32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idx="1" type="body"/>
          </p:nvPr>
        </p:nvSpPr>
        <p:spPr>
          <a:xfrm>
            <a:off x="838200" y="302359"/>
            <a:ext cx="10813473" cy="655564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Write a program that reads one line of input text and breaks it up into words.</a:t>
            </a:r>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The words should be output one per line. A word is defined to be a sequence of letters. </a:t>
            </a:r>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Any characters in the input that are not letters should be discarded. For example, if the user inputs the line</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He said, "That's not a good idea."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then the output of the program should be</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He </a:t>
            </a:r>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Said</a:t>
            </a:r>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 that </a:t>
            </a:r>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s </a:t>
            </a:r>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Not</a:t>
            </a:r>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 a </a:t>
            </a:r>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good idea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54" name="Google Shape;25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0000"/>
              </a:buClr>
              <a:buSzPts val="2800"/>
              <a:buNone/>
            </a:pPr>
            <a:r>
              <a:rPr lang="en-US">
                <a:solidFill>
                  <a:srgbClr val="000000"/>
                </a:solidFill>
              </a:rPr>
              <a:t>Clue:</a:t>
            </a:r>
            <a:endParaRPr/>
          </a:p>
          <a:p>
            <a:pPr indent="0" lvl="0" marL="0" rtl="0" algn="l">
              <a:lnSpc>
                <a:spcPct val="100000"/>
              </a:lnSpc>
              <a:spcBef>
                <a:spcPts val="0"/>
              </a:spcBef>
              <a:spcAft>
                <a:spcPts val="0"/>
              </a:spcAft>
              <a:buClr>
                <a:srgbClr val="000000"/>
              </a:buClr>
              <a:buSzPts val="2800"/>
              <a:buNone/>
            </a:pPr>
            <a:r>
              <a:rPr lang="en-US">
                <a:solidFill>
                  <a:srgbClr val="000000"/>
                </a:solidFill>
              </a:rPr>
              <a:t>To test whether a character is a letter, you might use (ch &gt;= 'a' &amp;&amp; ch &lt;= 'z') || (ch &gt;= 'A' &amp;&amp; ch &lt;= 'Z')</a:t>
            </a:r>
            <a:endParaRPr/>
          </a:p>
          <a:p>
            <a:pPr indent="0" lvl="0" marL="0" rtl="0" algn="l">
              <a:lnSpc>
                <a:spcPct val="100000"/>
              </a:lnSpc>
              <a:spcBef>
                <a:spcPts val="0"/>
              </a:spcBef>
              <a:spcAft>
                <a:spcPts val="0"/>
              </a:spcAft>
              <a:buClr>
                <a:srgbClr val="000000"/>
              </a:buClr>
              <a:buSzPts val="2800"/>
              <a:buNone/>
            </a:pPr>
            <a:r>
              <a:rPr lang="en-US">
                <a:solidFill>
                  <a:srgbClr val="000000"/>
                </a:solidFill>
              </a:rPr>
              <a:t>. However, this only works in English and similar languages. A better choice is to call the standard function Character.isLetter(ch), which returns a boolean value of true if ch is a letter and false if it is not. </a:t>
            </a:r>
            <a:endParaRPr/>
          </a:p>
          <a:p>
            <a:pPr indent="0" lvl="0" marL="0" rtl="0" algn="l">
              <a:lnSpc>
                <a:spcPct val="100000"/>
              </a:lnSpc>
              <a:spcBef>
                <a:spcPts val="0"/>
              </a:spcBef>
              <a:spcAft>
                <a:spcPts val="0"/>
              </a:spcAft>
              <a:buClr>
                <a:srgbClr val="000000"/>
              </a:buClr>
              <a:buSzPts val="2800"/>
              <a:buNone/>
            </a:pPr>
            <a:r>
              <a:rPr lang="en-US">
                <a:solidFill>
                  <a:srgbClr val="000000"/>
                </a:solidFill>
              </a:rPr>
              <a:t>This works for any Unicode character. For example, it counts an accented e, é, as a letter.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2228195" y="1789871"/>
            <a:ext cx="8458198" cy="746598"/>
          </a:xfrm>
          <a:prstGeom prst="rect">
            <a:avLst/>
          </a:prstGeom>
          <a:noFill/>
          <a:ln>
            <a:noFill/>
          </a:ln>
        </p:spPr>
        <p:txBody>
          <a:bodyPr anchorCtr="0" anchor="t" bIns="26775" lIns="26775" spcFirstLastPara="1" rIns="26775" wrap="square" tIns="26775">
            <a:spAutoFit/>
          </a:bodyPr>
          <a:lstStyle/>
          <a:p>
            <a:pPr indent="0" lvl="0" marL="0" marR="0" rtl="0" algn="l">
              <a:spcBef>
                <a:spcPts val="0"/>
              </a:spcBef>
              <a:spcAft>
                <a:spcPts val="0"/>
              </a:spcAft>
              <a:buNone/>
            </a:pPr>
            <a:r>
              <a:rPr b="1" i="0" lang="en-US" sz="4500" u="none" cap="none" strike="noStrike">
                <a:solidFill>
                  <a:schemeClr val="lt1"/>
                </a:solidFill>
                <a:latin typeface="Nunito Sans"/>
                <a:ea typeface="Nunito Sans"/>
                <a:cs typeface="Nunito Sans"/>
                <a:sym typeface="Nunito Sans"/>
              </a:rPr>
              <a:t>Topic/Course</a:t>
            </a:r>
            <a:endParaRPr b="1" i="0" sz="4500" u="none" cap="none" strike="noStrike">
              <a:solidFill>
                <a:schemeClr val="lt1"/>
              </a:solidFill>
              <a:latin typeface="Nunito Sans"/>
              <a:ea typeface="Nunito Sans"/>
              <a:cs typeface="Nunito Sans"/>
              <a:sym typeface="Nunito Sans"/>
            </a:endParaRPr>
          </a:p>
        </p:txBody>
      </p:sp>
      <p:sp>
        <p:nvSpPr>
          <p:cNvPr id="96" name="Google Shape;96;p2"/>
          <p:cNvSpPr txBox="1"/>
          <p:nvPr/>
        </p:nvSpPr>
        <p:spPr>
          <a:xfrm>
            <a:off x="2228196" y="2514600"/>
            <a:ext cx="6745013" cy="284934"/>
          </a:xfrm>
          <a:prstGeom prst="rect">
            <a:avLst/>
          </a:prstGeom>
          <a:noFill/>
          <a:ln>
            <a:noFill/>
          </a:ln>
        </p:spPr>
        <p:txBody>
          <a:bodyPr anchorCtr="0" anchor="t" bIns="26775" lIns="26775" spcFirstLastPara="1" rIns="26775" wrap="square" tIns="26775">
            <a:spAutoFit/>
          </a:bodyPr>
          <a:lstStyle/>
          <a:p>
            <a:pPr indent="0" lvl="0" marL="0" marR="0" rtl="0" algn="l">
              <a:spcBef>
                <a:spcPts val="0"/>
              </a:spcBef>
              <a:spcAft>
                <a:spcPts val="0"/>
              </a:spcAft>
              <a:buNone/>
            </a:pPr>
            <a:r>
              <a:rPr b="1" i="0" lang="en-US" sz="1500" u="none" cap="none" strike="noStrike">
                <a:solidFill>
                  <a:schemeClr val="lt1"/>
                </a:solidFill>
                <a:latin typeface="Nunito Sans"/>
                <a:ea typeface="Nunito Sans"/>
                <a:cs typeface="Nunito Sans"/>
                <a:sym typeface="Nunito Sans"/>
              </a:rPr>
              <a:t>Sub-Topic (Example: name of college)</a:t>
            </a:r>
            <a:endParaRPr b="1" i="0" sz="1500" u="none" cap="none" strike="noStrike">
              <a:solidFill>
                <a:schemeClr val="lt1"/>
              </a:solidFill>
              <a:latin typeface="Nunito Sans"/>
              <a:ea typeface="Nunito Sans"/>
              <a:cs typeface="Nunito Sans"/>
              <a:sym typeface="Nunito Sans"/>
            </a:endParaRPr>
          </a:p>
        </p:txBody>
      </p:sp>
      <p:sp>
        <p:nvSpPr>
          <p:cNvPr id="97" name="Google Shape;97;p2"/>
          <p:cNvSpPr txBox="1"/>
          <p:nvPr/>
        </p:nvSpPr>
        <p:spPr>
          <a:xfrm>
            <a:off x="1015554" y="1740939"/>
            <a:ext cx="1016089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000" u="none" cap="none" strike="noStrike">
                <a:solidFill>
                  <a:schemeClr val="dk1"/>
                </a:solidFill>
                <a:latin typeface="Nunito Sans SemiBold"/>
                <a:ea typeface="Nunito Sans SemiBold"/>
                <a:cs typeface="Nunito Sans SemiBold"/>
                <a:sym typeface="Nunito Sans SemiBold"/>
              </a:rPr>
              <a:t>Control Structures</a:t>
            </a:r>
            <a:endParaRPr sz="6000">
              <a:solidFill>
                <a:schemeClr val="dk1"/>
              </a:solidFill>
              <a:latin typeface="Nunito Sans SemiBold"/>
              <a:ea typeface="Nunito Sans SemiBold"/>
              <a:cs typeface="Nunito Sans SemiBold"/>
              <a:sym typeface="Nunito Sans SemiBold"/>
            </a:endParaRPr>
          </a:p>
        </p:txBody>
      </p:sp>
      <p:sp>
        <p:nvSpPr>
          <p:cNvPr id="98" name="Google Shape;98;p2"/>
          <p:cNvSpPr/>
          <p:nvPr/>
        </p:nvSpPr>
        <p:spPr>
          <a:xfrm>
            <a:off x="1110149" y="1640233"/>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9" name="Google Shape;99;p2"/>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20"/>
          <p:cNvPicPr preferRelativeResize="0"/>
          <p:nvPr/>
        </p:nvPicPr>
        <p:blipFill rotWithShape="1">
          <a:blip r:embed="rId3">
            <a:alphaModFix/>
          </a:blip>
          <a:srcRect b="848" l="1110" r="0" t="0"/>
          <a:stretch/>
        </p:blipFill>
        <p:spPr>
          <a:xfrm rot="355158">
            <a:off x="-214550" y="3101269"/>
            <a:ext cx="4219796" cy="3942674"/>
          </a:xfrm>
          <a:custGeom>
            <a:rect b="b" l="l" r="r" t="t"/>
            <a:pathLst>
              <a:path extrusionOk="0" h="3942674" w="4219796">
                <a:moveTo>
                  <a:pt x="0" y="0"/>
                </a:moveTo>
                <a:lnTo>
                  <a:pt x="4219796" y="0"/>
                </a:lnTo>
                <a:lnTo>
                  <a:pt x="4219796" y="3547546"/>
                </a:lnTo>
                <a:lnTo>
                  <a:pt x="408778" y="3942674"/>
                </a:lnTo>
                <a:close/>
              </a:path>
            </a:pathLst>
          </a:custGeom>
          <a:noFill/>
          <a:ln>
            <a:noFill/>
          </a:ln>
        </p:spPr>
      </p:pic>
      <p:sp>
        <p:nvSpPr>
          <p:cNvPr id="261" name="Google Shape;261;p20"/>
          <p:cNvSpPr/>
          <p:nvPr/>
        </p:nvSpPr>
        <p:spPr>
          <a:xfrm>
            <a:off x="0" y="2438400"/>
            <a:ext cx="121920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rgbClr val="F05136"/>
                </a:solidFill>
                <a:latin typeface="Nunito Sans"/>
                <a:ea typeface="Nunito Sans"/>
                <a:cs typeface="Nunito Sans"/>
                <a:sym typeface="Nunito Sans"/>
              </a:rPr>
              <a:t>THANK YOU</a:t>
            </a:r>
            <a:endParaRPr b="1" sz="8000">
              <a:solidFill>
                <a:srgbClr val="F05136"/>
              </a:solidFill>
              <a:latin typeface="Calibri"/>
              <a:ea typeface="Calibri"/>
              <a:cs typeface="Calibri"/>
              <a:sym typeface="Calibri"/>
            </a:endParaRPr>
          </a:p>
        </p:txBody>
      </p:sp>
      <p:pic>
        <p:nvPicPr>
          <p:cNvPr id="262" name="Google Shape;262;p20"/>
          <p:cNvPicPr preferRelativeResize="0"/>
          <p:nvPr/>
        </p:nvPicPr>
        <p:blipFill rotWithShape="1">
          <a:blip r:embed="rId4">
            <a:alphaModFix/>
          </a:blip>
          <a:srcRect b="0" l="0" r="0" t="0"/>
          <a:stretch/>
        </p:blipFill>
        <p:spPr>
          <a:xfrm>
            <a:off x="9674352" y="6099048"/>
            <a:ext cx="1993392" cy="4306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nvSpPr>
        <p:spPr>
          <a:xfrm>
            <a:off x="642479" y="1156906"/>
            <a:ext cx="10907041"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Write a program to generate the first n terms in the series</a:t>
            </a:r>
            <a:r>
              <a:rPr b="1"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0.5,1.5,4.5,13.5,...</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Input Format: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Input consists of a single integer which corresponds to n.</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Output Format: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Output consists of the terms in the series separated by a blank space.</a:t>
            </a:r>
            <a:endParaRPr sz="2800">
              <a:solidFill>
                <a:schemeClr val="dk1"/>
              </a:solidFill>
              <a:latin typeface="Calibri"/>
              <a:ea typeface="Calibri"/>
              <a:cs typeface="Calibri"/>
              <a:sym typeface="Calibri"/>
            </a:endParaRPr>
          </a:p>
        </p:txBody>
      </p:sp>
      <p:sp>
        <p:nvSpPr>
          <p:cNvPr id="106" name="Google Shape;106;p3"/>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3"/>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1</a:t>
            </a:r>
            <a:endParaRPr b="1" sz="4800">
              <a:solidFill>
                <a:schemeClr val="lt1"/>
              </a:solidFill>
              <a:latin typeface="Nunito Sans"/>
              <a:ea typeface="Nunito Sans"/>
              <a:cs typeface="Nunito Sans"/>
              <a:sym typeface="Nunito Sans"/>
            </a:endParaRPr>
          </a:p>
        </p:txBody>
      </p:sp>
      <p:pic>
        <p:nvPicPr>
          <p:cNvPr id="108" name="Google Shape;108;p3"/>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
        <p:nvSpPr>
          <p:cNvPr id="109" name="Google Shape;109;p3"/>
          <p:cNvSpPr txBox="1"/>
          <p:nvPr/>
        </p:nvSpPr>
        <p:spPr>
          <a:xfrm>
            <a:off x="609141" y="4955336"/>
            <a:ext cx="226536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Input: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5</a:t>
            </a:r>
            <a:endParaRPr sz="2800">
              <a:solidFill>
                <a:schemeClr val="dk1"/>
              </a:solidFill>
              <a:latin typeface="Calibri"/>
              <a:ea typeface="Calibri"/>
              <a:cs typeface="Calibri"/>
              <a:sym typeface="Calibri"/>
            </a:endParaRPr>
          </a:p>
        </p:txBody>
      </p:sp>
      <p:sp>
        <p:nvSpPr>
          <p:cNvPr id="110" name="Google Shape;110;p3"/>
          <p:cNvSpPr txBox="1"/>
          <p:nvPr/>
        </p:nvSpPr>
        <p:spPr>
          <a:xfrm>
            <a:off x="6477000" y="4920638"/>
            <a:ext cx="318548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Output: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0.5 1.5 4.5 13.5 40.5</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nvSpPr>
        <p:spPr>
          <a:xfrm>
            <a:off x="642479" y="1156906"/>
            <a:ext cx="10907041"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Write a program to generate the first n terms in the series </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121,225,361,...</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Input Format: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Input consists of a single integer which corresponds to n.</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Output Format: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Output consists of the terms in the series separated by a blank space..</a:t>
            </a:r>
            <a:endParaRPr sz="2800">
              <a:solidFill>
                <a:schemeClr val="dk1"/>
              </a:solidFill>
              <a:latin typeface="Calibri"/>
              <a:ea typeface="Calibri"/>
              <a:cs typeface="Calibri"/>
              <a:sym typeface="Calibri"/>
            </a:endParaRPr>
          </a:p>
        </p:txBody>
      </p:sp>
      <p:sp>
        <p:nvSpPr>
          <p:cNvPr id="117" name="Google Shape;117;p4"/>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4"/>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2</a:t>
            </a:r>
            <a:endParaRPr/>
          </a:p>
        </p:txBody>
      </p:sp>
      <p:pic>
        <p:nvPicPr>
          <p:cNvPr id="119" name="Google Shape;119;p4"/>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
        <p:nvSpPr>
          <p:cNvPr id="120" name="Google Shape;120;p4"/>
          <p:cNvSpPr txBox="1"/>
          <p:nvPr/>
        </p:nvSpPr>
        <p:spPr>
          <a:xfrm>
            <a:off x="609141" y="4955336"/>
            <a:ext cx="226536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Input: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4</a:t>
            </a:r>
            <a:endParaRPr sz="2800">
              <a:solidFill>
                <a:schemeClr val="dk1"/>
              </a:solidFill>
              <a:latin typeface="Calibri"/>
              <a:ea typeface="Calibri"/>
              <a:cs typeface="Calibri"/>
              <a:sym typeface="Calibri"/>
            </a:endParaRPr>
          </a:p>
        </p:txBody>
      </p:sp>
      <p:sp>
        <p:nvSpPr>
          <p:cNvPr id="121" name="Google Shape;121;p4"/>
          <p:cNvSpPr txBox="1"/>
          <p:nvPr/>
        </p:nvSpPr>
        <p:spPr>
          <a:xfrm>
            <a:off x="6477000" y="4920638"/>
            <a:ext cx="262283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Output: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121 225 361 529</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nvSpPr>
        <p:spPr>
          <a:xfrm>
            <a:off x="642479" y="1156906"/>
            <a:ext cx="10907041"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Write a program to generate the first n terms in the series.</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0,2,8,14,...,34</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Input Format: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Input consists of a single integer which corresponds to n.</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Output Format: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Output consists of the terms in the series separated by a blank space..</a:t>
            </a:r>
            <a:endParaRPr sz="2800">
              <a:solidFill>
                <a:schemeClr val="dk1"/>
              </a:solidFill>
              <a:latin typeface="Calibri"/>
              <a:ea typeface="Calibri"/>
              <a:cs typeface="Calibri"/>
              <a:sym typeface="Calibri"/>
            </a:endParaRPr>
          </a:p>
        </p:txBody>
      </p:sp>
      <p:sp>
        <p:nvSpPr>
          <p:cNvPr id="128" name="Google Shape;128;p5"/>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5"/>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3</a:t>
            </a:r>
            <a:endParaRPr b="1" sz="4800">
              <a:solidFill>
                <a:schemeClr val="lt1"/>
              </a:solidFill>
              <a:latin typeface="Nunito Sans"/>
              <a:ea typeface="Nunito Sans"/>
              <a:cs typeface="Nunito Sans"/>
              <a:sym typeface="Nunito Sans"/>
            </a:endParaRPr>
          </a:p>
        </p:txBody>
      </p:sp>
      <p:pic>
        <p:nvPicPr>
          <p:cNvPr id="130" name="Google Shape;130;p5"/>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
        <p:nvSpPr>
          <p:cNvPr id="131" name="Google Shape;131;p5"/>
          <p:cNvSpPr txBox="1"/>
          <p:nvPr/>
        </p:nvSpPr>
        <p:spPr>
          <a:xfrm>
            <a:off x="609141" y="4955336"/>
            <a:ext cx="226536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Input: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6</a:t>
            </a:r>
            <a:endParaRPr sz="2800">
              <a:solidFill>
                <a:schemeClr val="dk1"/>
              </a:solidFill>
              <a:latin typeface="Calibri"/>
              <a:ea typeface="Calibri"/>
              <a:cs typeface="Calibri"/>
              <a:sym typeface="Calibri"/>
            </a:endParaRPr>
          </a:p>
        </p:txBody>
      </p:sp>
      <p:sp>
        <p:nvSpPr>
          <p:cNvPr id="132" name="Google Shape;132;p5"/>
          <p:cNvSpPr txBox="1"/>
          <p:nvPr/>
        </p:nvSpPr>
        <p:spPr>
          <a:xfrm>
            <a:off x="6464938" y="4969588"/>
            <a:ext cx="26229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Output: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0 2 8 14 24 34</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nvSpPr>
        <p:spPr>
          <a:xfrm>
            <a:off x="642479" y="1156906"/>
            <a:ext cx="10907041"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Write a program to generate the first n terms in the series.</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1,2.0,3.0,6.0,9.0,18.0,27.0,..</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Input Format: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Input consists of a single integer which corresponds to n.</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Output Format: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Output consists of the terms in the series separated by a blank space..</a:t>
            </a:r>
            <a:endParaRPr sz="2800">
              <a:solidFill>
                <a:schemeClr val="dk1"/>
              </a:solidFill>
              <a:latin typeface="Calibri"/>
              <a:ea typeface="Calibri"/>
              <a:cs typeface="Calibri"/>
              <a:sym typeface="Calibri"/>
            </a:endParaRPr>
          </a:p>
        </p:txBody>
      </p:sp>
      <p:sp>
        <p:nvSpPr>
          <p:cNvPr id="139" name="Google Shape;139;p6"/>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6"/>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4</a:t>
            </a:r>
            <a:endParaRPr/>
          </a:p>
        </p:txBody>
      </p:sp>
      <p:pic>
        <p:nvPicPr>
          <p:cNvPr id="141" name="Google Shape;141;p6"/>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
        <p:nvSpPr>
          <p:cNvPr id="142" name="Google Shape;142;p6"/>
          <p:cNvSpPr txBox="1"/>
          <p:nvPr/>
        </p:nvSpPr>
        <p:spPr>
          <a:xfrm>
            <a:off x="609141" y="4955336"/>
            <a:ext cx="226536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Input: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8</a:t>
            </a:r>
            <a:endParaRPr sz="2800">
              <a:solidFill>
                <a:schemeClr val="dk1"/>
              </a:solidFill>
              <a:latin typeface="Calibri"/>
              <a:ea typeface="Calibri"/>
              <a:cs typeface="Calibri"/>
              <a:sym typeface="Calibri"/>
            </a:endParaRPr>
          </a:p>
        </p:txBody>
      </p:sp>
      <p:sp>
        <p:nvSpPr>
          <p:cNvPr id="143" name="Google Shape;143;p6"/>
          <p:cNvSpPr txBox="1"/>
          <p:nvPr/>
        </p:nvSpPr>
        <p:spPr>
          <a:xfrm>
            <a:off x="6477000" y="4920638"/>
            <a:ext cx="471956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Output: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1 2.0 3.0 6.0 9.0 18.0 27.0 54.0</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nvSpPr>
        <p:spPr>
          <a:xfrm>
            <a:off x="642479" y="1156906"/>
            <a:ext cx="10907041"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Write a program to generate the first n terms in the series.</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4,5,9,18,34,...</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Input Format: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Input consists of a single integer which corresponds to n.</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Output Format: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Output consists of the terms in the series separated by a blank space.</a:t>
            </a:r>
            <a:endParaRPr sz="2800">
              <a:solidFill>
                <a:schemeClr val="dk1"/>
              </a:solidFill>
              <a:latin typeface="Calibri"/>
              <a:ea typeface="Calibri"/>
              <a:cs typeface="Calibri"/>
              <a:sym typeface="Calibri"/>
            </a:endParaRPr>
          </a:p>
        </p:txBody>
      </p:sp>
      <p:sp>
        <p:nvSpPr>
          <p:cNvPr id="150" name="Google Shape;150;p7"/>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7"/>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5</a:t>
            </a:r>
            <a:endParaRPr b="1" sz="4800">
              <a:solidFill>
                <a:schemeClr val="lt1"/>
              </a:solidFill>
              <a:latin typeface="Nunito Sans"/>
              <a:ea typeface="Nunito Sans"/>
              <a:cs typeface="Nunito Sans"/>
              <a:sym typeface="Nunito Sans"/>
            </a:endParaRPr>
          </a:p>
        </p:txBody>
      </p:sp>
      <p:pic>
        <p:nvPicPr>
          <p:cNvPr id="152" name="Google Shape;152;p7"/>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
        <p:nvSpPr>
          <p:cNvPr id="153" name="Google Shape;153;p7"/>
          <p:cNvSpPr txBox="1"/>
          <p:nvPr/>
        </p:nvSpPr>
        <p:spPr>
          <a:xfrm>
            <a:off x="609141" y="4955336"/>
            <a:ext cx="226536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Input: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6</a:t>
            </a:r>
            <a:endParaRPr sz="2800">
              <a:solidFill>
                <a:schemeClr val="dk1"/>
              </a:solidFill>
              <a:latin typeface="Calibri"/>
              <a:ea typeface="Calibri"/>
              <a:cs typeface="Calibri"/>
              <a:sym typeface="Calibri"/>
            </a:endParaRPr>
          </a:p>
        </p:txBody>
      </p:sp>
      <p:sp>
        <p:nvSpPr>
          <p:cNvPr id="154" name="Google Shape;154;p7"/>
          <p:cNvSpPr txBox="1"/>
          <p:nvPr/>
        </p:nvSpPr>
        <p:spPr>
          <a:xfrm>
            <a:off x="6477000" y="4920638"/>
            <a:ext cx="253627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Output: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4 5 9 18 34 59</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nvSpPr>
        <p:spPr>
          <a:xfrm>
            <a:off x="642479" y="1156906"/>
            <a:ext cx="10907041"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Write a program to generate the given pattern.</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CSK</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CCSSKK</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CCCSSSKKK</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CCCCSSSSKKKK</a:t>
            </a:r>
            <a:endParaRPr sz="2800">
              <a:solidFill>
                <a:schemeClr val="dk1"/>
              </a:solidFill>
              <a:latin typeface="Calibri"/>
              <a:ea typeface="Calibri"/>
              <a:cs typeface="Calibri"/>
              <a:sym typeface="Calibri"/>
            </a:endParaRPr>
          </a:p>
        </p:txBody>
      </p:sp>
      <p:sp>
        <p:nvSpPr>
          <p:cNvPr id="161" name="Google Shape;161;p8"/>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8"/>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6 </a:t>
            </a:r>
            <a:endParaRPr b="1" sz="4800">
              <a:solidFill>
                <a:schemeClr val="lt1"/>
              </a:solidFill>
              <a:latin typeface="Nunito Sans"/>
              <a:ea typeface="Nunito Sans"/>
              <a:cs typeface="Nunito Sans"/>
              <a:sym typeface="Nunito Sans"/>
            </a:endParaRPr>
          </a:p>
        </p:txBody>
      </p:sp>
      <p:pic>
        <p:nvPicPr>
          <p:cNvPr id="163" name="Google Shape;163;p8"/>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
        <p:nvSpPr>
          <p:cNvPr id="164" name="Google Shape;164;p8"/>
          <p:cNvSpPr txBox="1"/>
          <p:nvPr/>
        </p:nvSpPr>
        <p:spPr>
          <a:xfrm>
            <a:off x="642479" y="3966531"/>
            <a:ext cx="226536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Input: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4</a:t>
            </a:r>
            <a:endParaRPr sz="2800">
              <a:solidFill>
                <a:schemeClr val="dk1"/>
              </a:solidFill>
              <a:latin typeface="Calibri"/>
              <a:ea typeface="Calibri"/>
              <a:cs typeface="Calibri"/>
              <a:sym typeface="Calibri"/>
            </a:endParaRPr>
          </a:p>
        </p:txBody>
      </p:sp>
      <p:sp>
        <p:nvSpPr>
          <p:cNvPr id="165" name="Google Shape;165;p8"/>
          <p:cNvSpPr txBox="1"/>
          <p:nvPr/>
        </p:nvSpPr>
        <p:spPr>
          <a:xfrm>
            <a:off x="6326875" y="3966530"/>
            <a:ext cx="2536272"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Sample Output:</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CSK</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CCSSKK</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CCCSSSKKK</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CCCCSSSSKKKK</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nvSpPr>
        <p:spPr>
          <a:xfrm>
            <a:off x="642479" y="1156906"/>
            <a:ext cx="10907041"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The environmental eco club has discovered a new Amoeba that grows in the order of a Fibonacci series every month. They are exhibiting their amoeba in a national conference. They want to know the size of the amoeba at a particular time instant. If a particular month’s index is given, write a  program to displays the amoeba’s size……???</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For Example, The size of the amoeba on month 1, 2, 3, 4, 5, 6, ..will be 0, 1, 1, 2, 3, 5, 8 respectively.</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72" name="Google Shape;172;p9"/>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9"/>
          <p:cNvSpPr txBox="1"/>
          <p:nvPr/>
        </p:nvSpPr>
        <p:spPr>
          <a:xfrm>
            <a:off x="3890150" y="228600"/>
            <a:ext cx="7772400"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Nunito Sans"/>
                <a:ea typeface="Nunito Sans"/>
                <a:cs typeface="Nunito Sans"/>
                <a:sym typeface="Nunito Sans"/>
              </a:rPr>
              <a:t>Question 7.1 </a:t>
            </a:r>
            <a:endParaRPr b="1" sz="4800">
              <a:solidFill>
                <a:schemeClr val="lt1"/>
              </a:solidFill>
              <a:latin typeface="Nunito Sans"/>
              <a:ea typeface="Nunito Sans"/>
              <a:cs typeface="Nunito Sans"/>
              <a:sym typeface="Nunito Sans"/>
            </a:endParaRPr>
          </a:p>
        </p:txBody>
      </p:sp>
      <p:pic>
        <p:nvPicPr>
          <p:cNvPr id="174" name="Google Shape;174;p9"/>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2019-08-23T04:57:09Z</dcterms:created>
  <dc:creator>FACE - VIT</dc:creator>
</cp:coreProperties>
</file>