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272" r:id="rId2"/>
    <p:sldId id="344" r:id="rId3"/>
    <p:sldId id="339" r:id="rId4"/>
    <p:sldId id="340" r:id="rId5"/>
    <p:sldId id="345" r:id="rId6"/>
    <p:sldId id="342" r:id="rId7"/>
    <p:sldId id="343" r:id="rId8"/>
    <p:sldId id="346" r:id="rId9"/>
    <p:sldId id="347" r:id="rId10"/>
    <p:sldId id="348" r:id="rId11"/>
    <p:sldId id="350" r:id="rId12"/>
    <p:sldId id="351" r:id="rId13"/>
    <p:sldId id="352" r:id="rId14"/>
    <p:sldId id="356" r:id="rId15"/>
    <p:sldId id="355" r:id="rId16"/>
    <p:sldId id="289" r:id="rId17"/>
  </p:sldIdLst>
  <p:sldSz cx="12192000" cy="6858000"/>
  <p:notesSz cx="6858000" cy="9144000"/>
  <p:embeddedFontLst>
    <p:embeddedFont>
      <p:font typeface="Nunito Sans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000000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76050" autoAdjust="0"/>
  </p:normalViewPr>
  <p:slideViewPr>
    <p:cSldViewPr>
      <p:cViewPr varScale="1">
        <p:scale>
          <a:sx n="56" d="100"/>
          <a:sy n="56" d="100"/>
        </p:scale>
        <p:origin x="1080" y="60"/>
      </p:cViewPr>
      <p:guideLst>
        <p:guide orient="horz" pos="76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are computing the result we get the answer as 20.</a:t>
            </a:r>
          </a:p>
          <a:p>
            <a:r>
              <a:rPr lang="en-US" dirty="0" smtClean="0"/>
              <a:t>But in the computation result it will be stored as </a:t>
            </a:r>
            <a:r>
              <a:rPr lang="en-US" dirty="0" err="1" smtClean="0"/>
              <a:t>int</a:t>
            </a:r>
            <a:r>
              <a:rPr lang="en-US" dirty="0" smtClean="0"/>
              <a:t> which is taken</a:t>
            </a:r>
            <a:r>
              <a:rPr lang="en-US" baseline="0" dirty="0" smtClean="0"/>
              <a:t> as 4bytes size.</a:t>
            </a:r>
          </a:p>
          <a:p>
            <a:r>
              <a:rPr lang="en-US" baseline="0" dirty="0" smtClean="0"/>
              <a:t>But byte is 1byte size.</a:t>
            </a:r>
          </a:p>
          <a:p>
            <a:r>
              <a:rPr lang="en-US" baseline="0" dirty="0" smtClean="0"/>
              <a:t>So it shows an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9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java the </a:t>
            </a:r>
            <a:r>
              <a:rPr lang="en-US" baseline="0" dirty="0" err="1" smtClean="0"/>
              <a:t>unicode</a:t>
            </a:r>
            <a:r>
              <a:rPr lang="en-US" baseline="0" dirty="0" smtClean="0"/>
              <a:t> for the letter d is 100.</a:t>
            </a:r>
          </a:p>
          <a:p>
            <a:r>
              <a:rPr lang="en-US" baseline="0" dirty="0" smtClean="0"/>
              <a:t>So the output is 100.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9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output is not 28 because any value starts with 0 it will be taken as the octal value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) from 0 to 7.</a:t>
            </a:r>
          </a:p>
          <a:p>
            <a:r>
              <a:rPr lang="en-US" baseline="0" dirty="0" smtClean="0"/>
              <a:t>So if it is from 0 to 7 or </a:t>
            </a:r>
          </a:p>
          <a:p>
            <a:r>
              <a:rPr lang="en-US" baseline="0" dirty="0" smtClean="0"/>
              <a:t>10 to 17 or </a:t>
            </a:r>
          </a:p>
          <a:p>
            <a:r>
              <a:rPr lang="en-US" baseline="0" dirty="0" smtClean="0"/>
              <a:t>20 to 27 exists</a:t>
            </a:r>
          </a:p>
          <a:p>
            <a:r>
              <a:rPr lang="en-US" baseline="0" dirty="0" smtClean="0"/>
              <a:t>But this will show an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9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java, when we take the input as 035 it will be coming under the octal value.</a:t>
            </a:r>
          </a:p>
          <a:p>
            <a:r>
              <a:rPr lang="en-US" baseline="0" dirty="0" smtClean="0"/>
              <a:t>So we have to make a conversion mechanism where it is like,</a:t>
            </a:r>
          </a:p>
          <a:p>
            <a:r>
              <a:rPr lang="en-US" baseline="0" dirty="0" smtClean="0"/>
              <a:t>3 and 5</a:t>
            </a:r>
          </a:p>
          <a:p>
            <a:r>
              <a:rPr lang="en-US" baseline="0" dirty="0" smtClean="0"/>
              <a:t>So 5 will be 8 power 0</a:t>
            </a:r>
          </a:p>
          <a:p>
            <a:r>
              <a:rPr lang="en-US" baseline="0" dirty="0" smtClean="0"/>
              <a:t>And 3 will be 8 power 1</a:t>
            </a:r>
          </a:p>
          <a:p>
            <a:r>
              <a:rPr lang="en-US" baseline="0" dirty="0" smtClean="0"/>
              <a:t>Anything power 0 is 1 so 5*1 = 5</a:t>
            </a:r>
          </a:p>
          <a:p>
            <a:r>
              <a:rPr lang="en-US" baseline="0" dirty="0" smtClean="0"/>
              <a:t>3 * 8 = 24</a:t>
            </a:r>
          </a:p>
          <a:p>
            <a:r>
              <a:rPr lang="en-US" baseline="0" dirty="0" smtClean="0"/>
              <a:t>So 24 + 5 = 29.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9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not concatenated</a:t>
            </a:r>
            <a:r>
              <a:rPr lang="en-US" baseline="0" dirty="0" smtClean="0"/>
              <a:t> since single literals are used.</a:t>
            </a:r>
          </a:p>
          <a:p>
            <a:r>
              <a:rPr lang="en-US" baseline="0" dirty="0" smtClean="0"/>
              <a:t>So an addition of each equivalent ASCII (</a:t>
            </a:r>
            <a:r>
              <a:rPr lang="en-US" baseline="0" dirty="0" err="1" smtClean="0"/>
              <a:t>unicode</a:t>
            </a:r>
            <a:r>
              <a:rPr lang="en-US" baseline="0" dirty="0" smtClean="0"/>
              <a:t>)value of the character will be obtained.</a:t>
            </a:r>
          </a:p>
          <a:p>
            <a:r>
              <a:rPr lang="en-US" baseline="0" dirty="0" smtClean="0"/>
              <a:t>106+97+118+97=418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9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r>
              <a:rPr lang="en-US" baseline="0" dirty="0" smtClean="0"/>
              <a:t> cannot be used within condition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9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data member represents the data type which we are going to use such as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char, float, string etc…</a:t>
            </a:r>
          </a:p>
          <a:p>
            <a:r>
              <a:rPr lang="en-US" dirty="0" smtClean="0"/>
              <a:t>The member methods are the</a:t>
            </a:r>
            <a:r>
              <a:rPr lang="en-US" baseline="0" dirty="0" smtClean="0"/>
              <a:t> functions which we are enclosing in our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Class is said  to be the best example of encapsulation.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 class framework is the one where the machine level language is converted to user friendly </a:t>
            </a:r>
            <a:r>
              <a:rPr lang="en-US" b="1" dirty="0" smtClean="0"/>
              <a:t>language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The user friendly language</a:t>
            </a:r>
            <a:r>
              <a:rPr lang="en-US" b="1" baseline="0" dirty="0" smtClean="0"/>
              <a:t> is converted to two types of procedural based and object based.</a:t>
            </a:r>
          </a:p>
          <a:p>
            <a:r>
              <a:rPr lang="en-US" b="1" baseline="0" dirty="0" smtClean="0"/>
              <a:t>The procedural based is of Pascal, Fortran, C etc.. Also this is process centric.</a:t>
            </a:r>
          </a:p>
          <a:p>
            <a:r>
              <a:rPr lang="en-US" b="1" baseline="0" dirty="0" smtClean="0"/>
              <a:t>The Object based is of C++,Java.. This is Object Centric.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</a:t>
            </a:r>
            <a:r>
              <a:rPr lang="en-US" b="1" baseline="0" dirty="0" smtClean="0"/>
              <a:t> class the attributes which are to be declared are stored in the object of heap are when it is created.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class declaration will be the</a:t>
            </a:r>
            <a:r>
              <a:rPr lang="en-US" b="1" baseline="0" dirty="0" smtClean="0"/>
              <a:t> blueprint of an object.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</a:t>
            </a:r>
            <a:r>
              <a:rPr lang="en-US" b="1" baseline="0" dirty="0" smtClean="0"/>
              <a:t> unique specifications can be of attributes or parameters or variables or data.</a:t>
            </a:r>
          </a:p>
          <a:p>
            <a:r>
              <a:rPr lang="en-US" b="1" baseline="0" dirty="0" smtClean="0"/>
              <a:t>Where it is of state and values.</a:t>
            </a:r>
          </a:p>
          <a:p>
            <a:r>
              <a:rPr lang="en-US" b="1" baseline="0" dirty="0" smtClean="0"/>
              <a:t>The characteristic behavior or functionality or </a:t>
            </a:r>
            <a:r>
              <a:rPr lang="en-US" b="1" baseline="0" dirty="0" smtClean="0"/>
              <a:t>methods </a:t>
            </a:r>
            <a:r>
              <a:rPr lang="en-US" b="1" baseline="0" dirty="0" smtClean="0"/>
              <a:t>or </a:t>
            </a:r>
            <a:r>
              <a:rPr lang="en-US" b="1" baseline="0" dirty="0" smtClean="0"/>
              <a:t>operators </a:t>
            </a:r>
            <a:r>
              <a:rPr lang="en-US" b="1" baseline="0" dirty="0" smtClean="0"/>
              <a:t>can be the implementation of functions.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will be:</a:t>
            </a:r>
          </a:p>
          <a:p>
            <a:r>
              <a:rPr lang="en-US" dirty="0" err="1" smtClean="0"/>
              <a:t>Hai</a:t>
            </a:r>
            <a:endParaRPr lang="en-US" dirty="0" smtClean="0"/>
          </a:p>
          <a:p>
            <a:r>
              <a:rPr lang="en-US" dirty="0" smtClean="0"/>
              <a:t>290</a:t>
            </a:r>
          </a:p>
          <a:p>
            <a:r>
              <a:rPr lang="en-US" dirty="0" smtClean="0"/>
              <a:t>90</a:t>
            </a:r>
          </a:p>
          <a:p>
            <a:r>
              <a:rPr lang="en-US" dirty="0" smtClean="0"/>
              <a:t>100</a:t>
            </a:r>
          </a:p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6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byte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byte j = 20;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byte k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j;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(k);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81728"/>
            <a:ext cx="12197254" cy="2176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365760" bIns="9144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incompatible types: possible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lossy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conversion from int to byte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0" y="4681728"/>
            <a:ext cx="12192000" cy="3108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68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‘d’;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81728"/>
            <a:ext cx="12197254" cy="2176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365760" bIns="9144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0" y="4681728"/>
            <a:ext cx="12192000" cy="3108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68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028;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81728"/>
            <a:ext cx="12197254" cy="2176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365760" bIns="9144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0" y="4681728"/>
            <a:ext cx="12192000" cy="3108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68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035;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81728"/>
            <a:ext cx="12197254" cy="2176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365760" bIns="9144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0" y="4681728"/>
            <a:ext cx="12192000" cy="3108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68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(‘j’ + ’a’ + ’v’ + ’a’);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81728"/>
            <a:ext cx="12197254" cy="2176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365760" bIns="9144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0" y="4681728"/>
            <a:ext cx="12192000" cy="3108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68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if(true)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81728"/>
            <a:ext cx="12197254" cy="2176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365760" bIns="9144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0" y="4681728"/>
            <a:ext cx="12192000" cy="3108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968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Class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   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 Entity binding Data member and Member methods in one single unit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Data Member(Properties)</a:t>
            </a: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Nunito Sans" panose="00000500000000000000" pitchFamily="2" charset="0"/>
              </a:rPr>
              <a:t>Member Methods(Behavior)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Classes and Objects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8400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Class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In other words class is said to be a blueprint or a template.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Why we use class Framework?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Example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To build a home the first thing we need to do is,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Blueprint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Then comes the Real House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3657600"/>
          <a:ext cx="2743200" cy="2478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58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Nunito Sans" charset="0"/>
                        </a:rPr>
                        <a:t>Class Name</a:t>
                      </a:r>
                      <a:endParaRPr lang="en-US" sz="2000" dirty="0">
                        <a:latin typeface="Nunito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9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Nunito Sans" charset="0"/>
                        </a:rPr>
                        <a:t>Attribute</a:t>
                      </a:r>
                      <a:r>
                        <a:rPr lang="en-US" sz="2000" baseline="0" dirty="0" smtClean="0">
                          <a:latin typeface="Nunito Sans" charset="0"/>
                        </a:rPr>
                        <a:t> 1</a:t>
                      </a:r>
                    </a:p>
                    <a:p>
                      <a:r>
                        <a:rPr lang="en-US" sz="2000" baseline="0" dirty="0" smtClean="0">
                          <a:latin typeface="Nunito Sans" charset="0"/>
                        </a:rPr>
                        <a:t>Attribute 2</a:t>
                      </a:r>
                    </a:p>
                    <a:p>
                      <a:r>
                        <a:rPr lang="en-US" sz="2000" baseline="0" dirty="0" smtClean="0">
                          <a:latin typeface="Nunito Sans" charset="0"/>
                        </a:rPr>
                        <a:t>……</a:t>
                      </a:r>
                      <a:endParaRPr lang="en-US" sz="2000" dirty="0">
                        <a:latin typeface="Nunito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9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Nunito Sans" charset="0"/>
                        </a:rPr>
                        <a:t>Method 1</a:t>
                      </a:r>
                    </a:p>
                    <a:p>
                      <a:r>
                        <a:rPr lang="en-US" sz="2000" dirty="0" smtClean="0">
                          <a:latin typeface="Nunito Sans" charset="0"/>
                        </a:rPr>
                        <a:t>Method</a:t>
                      </a:r>
                      <a:r>
                        <a:rPr lang="en-US" sz="2000" baseline="0" dirty="0" smtClean="0">
                          <a:latin typeface="Nunito Sans" charset="0"/>
                        </a:rPr>
                        <a:t> 2</a:t>
                      </a:r>
                    </a:p>
                    <a:p>
                      <a:r>
                        <a:rPr lang="en-US" sz="2000" baseline="0" dirty="0" smtClean="0">
                          <a:latin typeface="Nunito Sans" charset="0"/>
                        </a:rPr>
                        <a:t>….</a:t>
                      </a:r>
                      <a:endParaRPr lang="en-US" sz="2000" dirty="0">
                        <a:latin typeface="Nunito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19800" y="3657600"/>
          <a:ext cx="373380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220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Nunito Sans" charset="0"/>
                        </a:rPr>
                        <a:t>Object</a:t>
                      </a:r>
                    </a:p>
                    <a:p>
                      <a:endParaRPr lang="en-US" sz="2200" dirty="0" smtClean="0">
                        <a:latin typeface="Nunito Sans" charset="0"/>
                      </a:endParaRPr>
                    </a:p>
                    <a:p>
                      <a:r>
                        <a:rPr lang="en-US" sz="2200" dirty="0" smtClean="0">
                          <a:latin typeface="Nunito Sans" charset="0"/>
                        </a:rPr>
                        <a:t>Heap Storage</a:t>
                      </a:r>
                      <a:r>
                        <a:rPr lang="en-US" sz="2200" baseline="0" dirty="0" smtClean="0">
                          <a:latin typeface="Nunito Sans" charset="0"/>
                        </a:rPr>
                        <a:t> where attributes are to be stored.</a:t>
                      </a:r>
                      <a:endParaRPr lang="en-US" sz="2200" dirty="0">
                        <a:latin typeface="Nunito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00514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//Program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Fan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blade_info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motor_info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switch;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regulator;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blade_design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motor_design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……………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switch_operate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speed_control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Fan f;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0400" y="365760"/>
            <a:ext cx="5186854" cy="649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2880" rIns="0" bIns="0" rtlCol="0" anchor="t" anchorCtr="0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blade_info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motor_info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regulator;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These are said to be state(Variables)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blade_design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motor_design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These are said to be behavior(action)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Fan is said to be the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f is said to be the object.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user defined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memory is allocated in class declaration.</a:t>
            </a:r>
          </a:p>
          <a:p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FE0B5-1F15-4781-B896-181844B84130}"/>
              </a:ext>
            </a:extLst>
          </p:cNvPr>
          <p:cNvSpPr/>
          <p:nvPr/>
        </p:nvSpPr>
        <p:spPr>
          <a:xfrm>
            <a:off x="7005146" y="-1"/>
            <a:ext cx="5186854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Explanation</a:t>
            </a:r>
            <a:endParaRPr lang="en-US" sz="2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0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Objects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Object is a real time entity.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Multiple objects can be created for a single class.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The object can be both non-living and living objects.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Objects can be of unique specifications and characteristic behavior or functionality.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Example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If we consider a TV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The Attributes can be </a:t>
            </a:r>
            <a:r>
              <a:rPr lang="en-US" sz="2500" dirty="0" err="1" smtClean="0">
                <a:latin typeface="Nunito Sans" panose="00000500000000000000" pitchFamily="2" charset="0"/>
              </a:rPr>
              <a:t>display,volume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The Functionalities can be on/off and low/high.</a:t>
            </a:r>
          </a:p>
          <a:p>
            <a:pPr>
              <a:lnSpc>
                <a:spcPct val="150000"/>
              </a:lnSpc>
            </a:pP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Similarly if we consider a dog in general,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The attributes are </a:t>
            </a:r>
            <a:r>
              <a:rPr lang="en-US" sz="2500" dirty="0" err="1" smtClean="0">
                <a:latin typeface="Nunito Sans" panose="00000500000000000000" pitchFamily="2" charset="0"/>
              </a:rPr>
              <a:t>food,breed,cost,color,reliability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The functionalities are </a:t>
            </a:r>
            <a:r>
              <a:rPr lang="en-US" sz="2500" dirty="0" err="1" smtClean="0">
                <a:latin typeface="Nunito Sans" panose="00000500000000000000" pitchFamily="2" charset="0"/>
              </a:rPr>
              <a:t>bark.sleep,eat,walk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Static and Non-Static Members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Static Methods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Non static Methods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629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//Program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demo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90;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100;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</a:t>
            </a:r>
          </a:p>
          <a:p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(“HAI”);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demo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demo();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obj.sum();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obj.y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-2"/>
            <a:ext cx="609600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sum()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90;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100;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a + b;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7686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881</Words>
  <Application>Microsoft Office PowerPoint</Application>
  <PresentationFormat>Widescreen</PresentationFormat>
  <Paragraphs>385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Nunito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Arivazhagan S</cp:lastModifiedBy>
  <cp:revision>272</cp:revision>
  <dcterms:created xsi:type="dcterms:W3CDTF">2006-08-16T00:00:00Z</dcterms:created>
  <dcterms:modified xsi:type="dcterms:W3CDTF">2019-07-29T06:07:28Z</dcterms:modified>
</cp:coreProperties>
</file>