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0"/>
  </p:notesMasterIdLst>
  <p:sldIdLst>
    <p:sldId id="272" r:id="rId2"/>
    <p:sldId id="273" r:id="rId3"/>
    <p:sldId id="351" r:id="rId4"/>
    <p:sldId id="275" r:id="rId5"/>
    <p:sldId id="338" r:id="rId6"/>
    <p:sldId id="337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50" r:id="rId15"/>
    <p:sldId id="347" r:id="rId16"/>
    <p:sldId id="348" r:id="rId17"/>
    <p:sldId id="349" r:id="rId18"/>
    <p:sldId id="289" r:id="rId19"/>
  </p:sldIdLst>
  <p:sldSz cx="12192000" cy="6858000"/>
  <p:notesSz cx="6858000" cy="9144000"/>
  <p:embeddedFontLst>
    <p:embeddedFont>
      <p:font typeface="Nunito Sans" panose="020B0604020202020204" charset="0"/>
      <p:regular r:id="rId21"/>
      <p:bold r:id="rId22"/>
      <p:italic r:id="rId23"/>
      <p:boldItalic r:id="rId24"/>
    </p:embeddedFont>
    <p:embeddedFont>
      <p:font typeface="Nunito Sans SemiBold" panose="020B0604020202020204" charset="0"/>
      <p:bold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60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5E5E5"/>
    <a:srgbClr val="525252"/>
    <a:srgbClr val="1A1A1A"/>
    <a:srgbClr val="4A4A4A"/>
    <a:srgbClr val="131313"/>
    <a:srgbClr val="212121"/>
    <a:srgbClr val="303030"/>
    <a:srgbClr val="3D3D3D"/>
    <a:srgbClr val="F05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79" autoAdjust="0"/>
    <p:restoredTop sz="89599" autoAdjust="0"/>
  </p:normalViewPr>
  <p:slideViewPr>
    <p:cSldViewPr>
      <p:cViewPr varScale="1">
        <p:scale>
          <a:sx n="69" d="100"/>
          <a:sy n="69" d="100"/>
        </p:scale>
        <p:origin x="78" y="246"/>
      </p:cViewPr>
      <p:guideLst>
        <p:guide orient="horz" pos="768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</a:t>
            </a:r>
            <a:r>
              <a:rPr lang="en-US" b="1" dirty="0" smtClean="0"/>
              <a:t>+ </a:t>
            </a:r>
            <a:r>
              <a:rPr lang="en-US" b="1" dirty="0"/>
              <a:t>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40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</a:t>
            </a:r>
            <a:r>
              <a:rPr lang="en-US" b="1" dirty="0" smtClean="0"/>
              <a:t>+ </a:t>
            </a:r>
            <a:r>
              <a:rPr lang="en-US" b="1" dirty="0"/>
              <a:t>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2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B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06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</a:t>
            </a:r>
          </a:p>
          <a:p>
            <a:r>
              <a:rPr lang="fr-FR" sz="1200" b="1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javac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 Source code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Byte Codes.</a:t>
            </a:r>
          </a:p>
          <a:p>
            <a:r>
              <a:rPr lang="fr-FR" sz="1200" b="1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javac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stands for 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C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ompiler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33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compiler that compiles the source code of your program and generates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bytecode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simple words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produces the java byte code from the source code written *.java file. JVM executes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bytecode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run the program.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41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Java interpreter Executes Java application </a:t>
            </a:r>
            <a:r>
              <a:rPr 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 Codes directly from class files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21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B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Interpreters read high level language (interprets it) and execute the program. Interpreters are normally not passing through byte-code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compilation.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64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B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Interpreters read high level language (interprets it) and execute the program. Interpreters are normally not passing through byte-code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compilation.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39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26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17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</a:t>
            </a:r>
            <a:r>
              <a:rPr lang="en-US" b="1" dirty="0" smtClean="0"/>
              <a:t>+ </a:t>
            </a:r>
            <a:r>
              <a:rPr lang="en-US" b="1" dirty="0"/>
              <a:t>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38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</a:t>
            </a:r>
            <a:r>
              <a:rPr lang="en-US" b="1" dirty="0" smtClean="0"/>
              <a:t>+ </a:t>
            </a:r>
            <a:r>
              <a:rPr lang="en-US" b="1" dirty="0"/>
              <a:t>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46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</a:t>
            </a:r>
            <a:r>
              <a:rPr lang="en-US" b="1" dirty="0" smtClean="0"/>
              <a:t>+ </a:t>
            </a:r>
            <a:r>
              <a:rPr lang="en-US" b="1" dirty="0"/>
              <a:t>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18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</a:t>
            </a:r>
            <a:r>
              <a:rPr lang="en-US" b="1" dirty="0" smtClean="0"/>
              <a:t>+ </a:t>
            </a:r>
            <a:r>
              <a:rPr lang="en-US" b="1" dirty="0"/>
              <a:t>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12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</a:t>
            </a:r>
            <a:r>
              <a:rPr lang="en-US" b="1" dirty="0" smtClean="0"/>
              <a:t>+ </a:t>
            </a:r>
            <a:r>
              <a:rPr lang="en-US" b="1" dirty="0"/>
              <a:t>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5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Class Definition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 smtClean="0">
              <a:latin typeface="Nunito Sans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 panose="020B0604020202020204" charset="0"/>
              </a:rPr>
              <a:t>Java can contain multiple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Nunito Sans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 panose="020B0604020202020204" charset="0"/>
              </a:rPr>
              <a:t>Class is the most important segment inside a java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 smtClean="0">
              <a:latin typeface="Nunito Sans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A class declaration is made up of the following parts: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 dirty="0" smtClean="0">
              <a:latin typeface="Nunito Sans" panose="020B060402020202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 panose="020B0604020202020204" charset="0"/>
              </a:rPr>
              <a:t>Modifiers</a:t>
            </a:r>
            <a:endParaRPr lang="en-US" sz="2500" dirty="0">
              <a:latin typeface="Nunito Sans" panose="020B060402020202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 dirty="0">
              <a:latin typeface="Nunito Sans" panose="020B060402020202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Class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Nunito Sans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44022" y="4267200"/>
            <a:ext cx="62477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Keywords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 dirty="0" smtClean="0">
              <a:latin typeface="Nunito Sans" panose="020B060402020202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 panose="020B0604020202020204" charset="0"/>
              </a:rPr>
              <a:t>Class </a:t>
            </a:r>
            <a:r>
              <a:rPr lang="en-US" sz="2500" dirty="0">
                <a:latin typeface="Nunito Sans" panose="020B0604020202020204" charset="0"/>
              </a:rPr>
              <a:t>body within curly brackets {}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500" dirty="0"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10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Main method class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 smtClean="0">
              <a:latin typeface="Nunito Sans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Java stand-alone program requires the main method as the starting point of the </a:t>
            </a:r>
            <a:r>
              <a:rPr lang="en-US" sz="2500" dirty="0" smtClean="0">
                <a:latin typeface="Nunito Sans" panose="020B0604020202020204" charset="0"/>
              </a:rPr>
              <a:t>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Nunito Sans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There may be many classes in a Java program, and only one class defines the main </a:t>
            </a:r>
            <a:r>
              <a:rPr lang="en-US" sz="2500" dirty="0" smtClean="0">
                <a:latin typeface="Nunito Sans" panose="020B0604020202020204" charset="0"/>
              </a:rPr>
              <a:t>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Nunito Sans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Methods contain data type declaration and executable statements</a:t>
            </a:r>
            <a:r>
              <a:rPr lang="en-US" sz="2500" dirty="0" smtClean="0">
                <a:latin typeface="Nunito Sans" panose="020B060402020202020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 smtClean="0">
              <a:latin typeface="Nunito Sans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2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Java source code is compiled into __________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5DD2504-B1FF-4F55-B4FA-4AEA19FF2DD8}"/>
              </a:ext>
            </a:extLst>
          </p:cNvPr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78CEF88-20C6-43F2-BCB5-DBF349A353D1}"/>
              </a:ext>
            </a:extLst>
          </p:cNvPr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FAD326F-7428-498A-82D3-321753462543}"/>
              </a:ext>
            </a:extLst>
          </p:cNvPr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456098" y="36576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Source code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45891" y="42323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Byte code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BEF40363-1296-4F6B-8656-D47D96B64330}"/>
              </a:ext>
            </a:extLst>
          </p:cNvPr>
          <p:cNvSpPr/>
          <p:nvPr/>
        </p:nvSpPr>
        <p:spPr>
          <a:xfrm>
            <a:off x="1456098" y="4807120"/>
            <a:ext cx="1009831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.</a:t>
            </a:r>
            <a:r>
              <a:rPr lang="en-US" sz="2500" dirty="0" err="1" smtClean="0">
                <a:latin typeface="Nunito Sans" panose="00000500000000000000" pitchFamily="2" charset="0"/>
              </a:rPr>
              <a:t>obj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D95ABC10-15CF-488C-806F-94CE71FC878A}"/>
              </a:ext>
            </a:extLst>
          </p:cNvPr>
          <p:cNvSpPr/>
          <p:nvPr/>
        </p:nvSpPr>
        <p:spPr>
          <a:xfrm>
            <a:off x="1440028" y="53713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.exe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Which of the tool is used to compile java code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5DD2504-B1FF-4F55-B4FA-4AEA19FF2DD8}"/>
              </a:ext>
            </a:extLst>
          </p:cNvPr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78CEF88-20C6-43F2-BCB5-DBF349A353D1}"/>
              </a:ext>
            </a:extLst>
          </p:cNvPr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FAD326F-7428-498A-82D3-321753462543}"/>
              </a:ext>
            </a:extLst>
          </p:cNvPr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456098" y="36576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java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45891" y="4232360"/>
            <a:ext cx="1009831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0000500000000000000" pitchFamily="2" charset="0"/>
              </a:rPr>
              <a:t>javadoc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BEF40363-1296-4F6B-8656-D47D96B64330}"/>
              </a:ext>
            </a:extLst>
          </p:cNvPr>
          <p:cNvSpPr/>
          <p:nvPr/>
        </p:nvSpPr>
        <p:spPr>
          <a:xfrm>
            <a:off x="1456098" y="4807120"/>
            <a:ext cx="1009831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jar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D95ABC10-15CF-488C-806F-94CE71FC878A}"/>
              </a:ext>
            </a:extLst>
          </p:cNvPr>
          <p:cNvSpPr/>
          <p:nvPr/>
        </p:nvSpPr>
        <p:spPr>
          <a:xfrm>
            <a:off x="1440028" y="5371329"/>
            <a:ext cx="1009831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0000500000000000000" pitchFamily="2" charset="0"/>
              </a:rPr>
              <a:t>javac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0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2872770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solidFill>
                  <a:prstClr val="black"/>
                </a:solidFill>
                <a:latin typeface="Nunito Sans" panose="00000500000000000000" pitchFamily="2" charset="0"/>
              </a:rPr>
              <a:t>What is </a:t>
            </a:r>
            <a:r>
              <a:rPr lang="en-US" sz="4500" b="1" dirty="0" err="1" smtClean="0">
                <a:solidFill>
                  <a:prstClr val="black"/>
                </a:solidFill>
                <a:latin typeface="Nunito Sans" panose="00000500000000000000" pitchFamily="2" charset="0"/>
              </a:rPr>
              <a:t>javac</a:t>
            </a:r>
            <a:r>
              <a:rPr lang="en-US" sz="4500" b="1" dirty="0" smtClean="0">
                <a:solidFill>
                  <a:prstClr val="black"/>
                </a:solidFill>
                <a:latin typeface="Nunito Sans" panose="00000500000000000000" pitchFamily="2" charset="0"/>
              </a:rPr>
              <a:t>?</a:t>
            </a:r>
            <a:endParaRPr lang="en-US" sz="4500" b="1" dirty="0">
              <a:solidFill>
                <a:prstClr val="black"/>
              </a:solidFill>
              <a:latin typeface="Nunito Sa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5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smtClean="0">
                <a:solidFill>
                  <a:prstClr val="black"/>
                </a:solidFill>
              </a:rPr>
              <a:t/>
            </a:r>
            <a:br>
              <a:rPr lang="en-US" sz="1100" smtClean="0">
                <a:solidFill>
                  <a:prstClr val="black"/>
                </a:solidFill>
              </a:rPr>
            </a:br>
            <a:endParaRPr lang="en-US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52400" y="168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smtClean="0">
                <a:solidFill>
                  <a:prstClr val="black"/>
                </a:solidFill>
              </a:rPr>
              <a:t/>
            </a:r>
            <a:br>
              <a:rPr lang="en-US" sz="1100" smtClean="0">
                <a:solidFill>
                  <a:prstClr val="black"/>
                </a:solidFill>
              </a:rPr>
            </a:br>
            <a:endParaRPr lang="en-US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9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Which of the following tool used to execute java code.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5DD2504-B1FF-4F55-B4FA-4AEA19FF2DD8}"/>
              </a:ext>
            </a:extLst>
          </p:cNvPr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78CEF88-20C6-43F2-BCB5-DBF349A353D1}"/>
              </a:ext>
            </a:extLst>
          </p:cNvPr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FAD326F-7428-498A-82D3-321753462543}"/>
              </a:ext>
            </a:extLst>
          </p:cNvPr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456098" y="36576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java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45891" y="4232360"/>
            <a:ext cx="1009831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0000500000000000000" pitchFamily="2" charset="0"/>
              </a:rPr>
              <a:t>javadoc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BEF40363-1296-4F6B-8656-D47D96B64330}"/>
              </a:ext>
            </a:extLst>
          </p:cNvPr>
          <p:cNvSpPr/>
          <p:nvPr/>
        </p:nvSpPr>
        <p:spPr>
          <a:xfrm>
            <a:off x="1456098" y="4807120"/>
            <a:ext cx="1009831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jar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D95ABC10-15CF-488C-806F-94CE71FC878A}"/>
              </a:ext>
            </a:extLst>
          </p:cNvPr>
          <p:cNvSpPr/>
          <p:nvPr/>
        </p:nvSpPr>
        <p:spPr>
          <a:xfrm>
            <a:off x="1440028" y="5371329"/>
            <a:ext cx="1009831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0000500000000000000" pitchFamily="2" charset="0"/>
              </a:rPr>
              <a:t>javac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6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Nunito Sans" panose="020B0604020202020204" charset="0"/>
              </a:rPr>
              <a:t>What </a:t>
            </a:r>
            <a:r>
              <a:rPr lang="en-US" sz="2800" dirty="0">
                <a:latin typeface="Nunito Sans" panose="020B0604020202020204" charset="0"/>
              </a:rPr>
              <a:t>is use of interpreter?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5DD2504-B1FF-4F55-B4FA-4AEA19FF2DD8}"/>
              </a:ext>
            </a:extLst>
          </p:cNvPr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78CEF88-20C6-43F2-BCB5-DBF349A353D1}"/>
              </a:ext>
            </a:extLst>
          </p:cNvPr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FAD326F-7428-498A-82D3-321753462543}"/>
              </a:ext>
            </a:extLst>
          </p:cNvPr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456098" y="3657600"/>
            <a:ext cx="10098317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Nunito Sans" panose="020B0604020202020204" charset="0"/>
              </a:rPr>
              <a:t>They </a:t>
            </a:r>
            <a:r>
              <a:rPr lang="en-US" sz="2800" dirty="0">
                <a:latin typeface="Nunito Sans" panose="020B0604020202020204" charset="0"/>
              </a:rPr>
              <a:t>convert </a:t>
            </a:r>
            <a:r>
              <a:rPr lang="en-US" sz="2800" dirty="0" err="1">
                <a:latin typeface="Nunito Sans" panose="020B0604020202020204" charset="0"/>
              </a:rPr>
              <a:t>bytecode</a:t>
            </a:r>
            <a:r>
              <a:rPr lang="en-US" sz="2800" dirty="0">
                <a:latin typeface="Nunito Sans" panose="020B0604020202020204" charset="0"/>
              </a:rPr>
              <a:t> to machine language code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45891" y="4232360"/>
            <a:ext cx="10098317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Nunito Sans" panose="020B0604020202020204" charset="0"/>
              </a:rPr>
              <a:t>They read high level code and execute them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BEF40363-1296-4F6B-8656-D47D96B64330}"/>
              </a:ext>
            </a:extLst>
          </p:cNvPr>
          <p:cNvSpPr/>
          <p:nvPr/>
        </p:nvSpPr>
        <p:spPr>
          <a:xfrm>
            <a:off x="1456098" y="4807120"/>
            <a:ext cx="10098317" cy="6844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Nunito Sans" panose="020B0604020202020204" charset="0"/>
              </a:rPr>
              <a:t>They are intermediated between JIT and JVM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D95ABC10-15CF-488C-806F-94CE71FC878A}"/>
              </a:ext>
            </a:extLst>
          </p:cNvPr>
          <p:cNvSpPr/>
          <p:nvPr/>
        </p:nvSpPr>
        <p:spPr>
          <a:xfrm>
            <a:off x="1440028" y="5371329"/>
            <a:ext cx="10098317" cy="6844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Nunito Sans" panose="020B0604020202020204" charset="0"/>
              </a:rPr>
              <a:t>It is a synonym for JIT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9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Nunito Sans" panose="020B0604020202020204" charset="0"/>
              </a:rPr>
              <a:t>What </a:t>
            </a:r>
            <a:r>
              <a:rPr lang="en-US" sz="2800" dirty="0">
                <a:latin typeface="Nunito Sans" panose="020B0604020202020204" charset="0"/>
              </a:rPr>
              <a:t>is use of interpreter?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5DD2504-B1FF-4F55-B4FA-4AEA19FF2DD8}"/>
              </a:ext>
            </a:extLst>
          </p:cNvPr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2143B70-2774-4C1B-BA6C-0E2C89AD6E8B}"/>
              </a:ext>
            </a:extLst>
          </p:cNvPr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78CEF88-20C6-43F2-BCB5-DBF349A353D1}"/>
              </a:ext>
            </a:extLst>
          </p:cNvPr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FAD326F-7428-498A-82D3-321753462543}"/>
              </a:ext>
            </a:extLst>
          </p:cNvPr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456098" y="3657600"/>
            <a:ext cx="10098317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Nunito Sans" panose="020B0604020202020204" charset="0"/>
              </a:rPr>
              <a:t>They </a:t>
            </a:r>
            <a:r>
              <a:rPr lang="en-US" sz="2800" dirty="0">
                <a:latin typeface="Nunito Sans" panose="020B0604020202020204" charset="0"/>
              </a:rPr>
              <a:t>convert </a:t>
            </a:r>
            <a:r>
              <a:rPr lang="en-US" sz="2800" dirty="0" err="1">
                <a:latin typeface="Nunito Sans" panose="020B0604020202020204" charset="0"/>
              </a:rPr>
              <a:t>bytecode</a:t>
            </a:r>
            <a:r>
              <a:rPr lang="en-US" sz="2800" dirty="0">
                <a:latin typeface="Nunito Sans" panose="020B0604020202020204" charset="0"/>
              </a:rPr>
              <a:t> to machine language code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62FDC11-1E2D-428B-8217-CF9104F9B6D7}"/>
              </a:ext>
            </a:extLst>
          </p:cNvPr>
          <p:cNvSpPr/>
          <p:nvPr/>
        </p:nvSpPr>
        <p:spPr>
          <a:xfrm>
            <a:off x="1445891" y="4232360"/>
            <a:ext cx="10098317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Nunito Sans" panose="020B0604020202020204" charset="0"/>
              </a:rPr>
              <a:t>They read high level code and execute them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BEF40363-1296-4F6B-8656-D47D96B64330}"/>
              </a:ext>
            </a:extLst>
          </p:cNvPr>
          <p:cNvSpPr/>
          <p:nvPr/>
        </p:nvSpPr>
        <p:spPr>
          <a:xfrm>
            <a:off x="1456098" y="4807120"/>
            <a:ext cx="10098317" cy="6844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Nunito Sans" panose="020B0604020202020204" charset="0"/>
              </a:rPr>
              <a:t>They are intermediated between JIT and JVM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D95ABC10-15CF-488C-806F-94CE71FC878A}"/>
              </a:ext>
            </a:extLst>
          </p:cNvPr>
          <p:cNvSpPr/>
          <p:nvPr/>
        </p:nvSpPr>
        <p:spPr>
          <a:xfrm>
            <a:off x="1440028" y="5371329"/>
            <a:ext cx="10098317" cy="6844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Nunito Sans" panose="020B0604020202020204" charset="0"/>
              </a:rPr>
              <a:t>It is a synonym for JIT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6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Nunito Sans SemiBold" panose="00000700000000000000" pitchFamily="2" charset="0"/>
              </a:rPr>
              <a:t>Path Setting - JAVA</a:t>
            </a:r>
            <a:endParaRPr lang="en-US" sz="6000" dirty="0">
              <a:solidFill>
                <a:schemeClr val="bg1"/>
              </a:solidFill>
              <a:latin typeface="Nunito Sans SemiBold" panose="000007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518A9BD-82D1-4655-B000-55CDF5E31AA0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9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Nunito Sans SemiBold" panose="00000700000000000000" pitchFamily="2" charset="0"/>
              </a:rPr>
              <a:t>Structure of Programming</a:t>
            </a:r>
            <a:endParaRPr lang="en-US" sz="6000" dirty="0">
              <a:solidFill>
                <a:schemeClr val="bg1"/>
              </a:solidFill>
              <a:latin typeface="Nunito Sans SemiBold" panose="000007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518A9BD-82D1-4655-B000-55CDF5E31AA0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9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Structure of Java program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Documentation </a:t>
            </a:r>
            <a:r>
              <a:rPr lang="en-US" sz="2500" dirty="0" smtClean="0">
                <a:latin typeface="Nunito Sans" panose="020B0604020202020204" charset="0"/>
              </a:rPr>
              <a:t>Section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Nunito Sans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Package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 smtClean="0">
              <a:latin typeface="Nunito Sans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 panose="020B0604020202020204" charset="0"/>
              </a:rPr>
              <a:t>Import </a:t>
            </a:r>
            <a:r>
              <a:rPr lang="en-US" sz="2500" dirty="0">
                <a:latin typeface="Nunito Sans" panose="020B0604020202020204" charset="0"/>
              </a:rPr>
              <a:t>Statements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 smtClean="0">
              <a:latin typeface="Nunito Sans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 panose="020B0604020202020204" charset="0"/>
              </a:rPr>
              <a:t>Interface </a:t>
            </a:r>
            <a:r>
              <a:rPr lang="en-US" sz="2500" dirty="0">
                <a:latin typeface="Nunito Sans" panose="020B0604020202020204" charset="0"/>
              </a:rPr>
              <a:t>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 smtClean="0">
              <a:latin typeface="Nunito Sans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 panose="020B0604020202020204" charset="0"/>
              </a:rPr>
              <a:t>Class </a:t>
            </a:r>
            <a:r>
              <a:rPr lang="en-US" sz="2500" dirty="0">
                <a:latin typeface="Nunito Sans" panose="020B0604020202020204" charset="0"/>
              </a:rPr>
              <a:t>Definition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 smtClean="0">
              <a:latin typeface="Nunito Sans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 panose="020B0604020202020204" charset="0"/>
              </a:rPr>
              <a:t>Main </a:t>
            </a:r>
            <a:r>
              <a:rPr lang="en-US" sz="2500" dirty="0">
                <a:latin typeface="Nunito Sans" panose="020B0604020202020204" charset="0"/>
              </a:rPr>
              <a:t>Method 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 dirty="0" smtClean="0">
              <a:latin typeface="Nunito Sans" panose="020B060402020202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 panose="020B0604020202020204" charset="0"/>
              </a:rPr>
              <a:t>Main </a:t>
            </a:r>
            <a:r>
              <a:rPr lang="en-US" sz="2500" dirty="0">
                <a:latin typeface="Nunito Sans" panose="020B0604020202020204" charset="0"/>
              </a:rPr>
              <a:t>Method Definition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00514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//Sample Program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mport java.util.*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MyInterface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void method();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MyInterface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method()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System.out.println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(“Sample");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MyInterface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Demo();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obj.method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3" name="Rectangle 2"/>
          <p:cNvSpPr/>
          <p:nvPr/>
        </p:nvSpPr>
        <p:spPr>
          <a:xfrm>
            <a:off x="7010400" y="76200"/>
            <a:ext cx="518685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rIns="0" bIns="0" rtlCol="0" anchor="t" anchorCtr="0"/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Documentation Section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statement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statement</a:t>
            </a:r>
          </a:p>
          <a:p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method class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 definition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method definition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8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Documentation Section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 smtClean="0">
              <a:latin typeface="Nunito Sans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 panose="020B0604020202020204" charset="0"/>
              </a:rPr>
              <a:t>Comment line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Nunito Sans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Comments are beneficial for the </a:t>
            </a:r>
            <a:r>
              <a:rPr lang="en-US" sz="2500" dirty="0" smtClean="0">
                <a:latin typeface="Nunito Sans" panose="020B0604020202020204" charset="0"/>
              </a:rPr>
              <a:t>programmer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 smtClean="0">
              <a:latin typeface="Nunito Sans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 panose="020B0604020202020204" charset="0"/>
              </a:rPr>
              <a:t>Optional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Nunito Sans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 panose="020B0604020202020204" charset="0"/>
              </a:rPr>
              <a:t>Used in Corporate programs</a:t>
            </a:r>
          </a:p>
          <a:p>
            <a:pPr lvl="1"/>
            <a:r>
              <a:rPr lang="en-US" sz="2500" dirty="0" smtClean="0">
                <a:latin typeface="Nunito Sans" panose="020B0604020202020204" charset="0"/>
              </a:rPr>
              <a:t> </a:t>
            </a:r>
            <a:endParaRPr lang="en-US" sz="2500" dirty="0">
              <a:latin typeface="Nunito Sans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Package Statement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 smtClean="0">
              <a:latin typeface="Nunito Sans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 panose="020B0604020202020204" charset="0"/>
              </a:rPr>
              <a:t>Package is a group of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Nunito Sans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 panose="020B0604020202020204" charset="0"/>
              </a:rPr>
              <a:t>Optional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Nunito Sans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 panose="020B0604020202020204" charset="0"/>
              </a:rPr>
              <a:t>Keyword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Nunito Sans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if you want to declare many classes within one element, then you can declare it within a </a:t>
            </a:r>
            <a:r>
              <a:rPr lang="en-US" sz="2500" dirty="0" smtClean="0">
                <a:latin typeface="Nunito Sans" panose="020B0604020202020204" charset="0"/>
              </a:rPr>
              <a:t>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Nunito Sans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 smtClean="0">
              <a:latin typeface="Nunito Sans" panose="020B0604020202020204" charset="0"/>
            </a:endParaRPr>
          </a:p>
          <a:p>
            <a:pPr lvl="1"/>
            <a:r>
              <a:rPr lang="en-US" sz="2500" dirty="0" smtClean="0">
                <a:latin typeface="Nunito Sans" panose="020B0604020202020204" charset="0"/>
              </a:rPr>
              <a:t> </a:t>
            </a:r>
            <a:endParaRPr lang="en-US" sz="2500" dirty="0">
              <a:latin typeface="Nunito Sans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5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Import Statement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 smtClean="0">
              <a:latin typeface="Nunito Sans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 panose="020B0604020202020204" charset="0"/>
              </a:rPr>
              <a:t>Keyword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Nunito Sans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 panose="020B0604020202020204" charset="0"/>
              </a:rPr>
              <a:t>Used </a:t>
            </a:r>
            <a:r>
              <a:rPr lang="en-US" sz="2500" dirty="0">
                <a:latin typeface="Nunito Sans" panose="020B0604020202020204" charset="0"/>
              </a:rPr>
              <a:t>to import built-in and user-defined packages into your java source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 smtClean="0">
              <a:latin typeface="Nunito Sans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Use the '*' character to declare all the classes belonging to the package</a:t>
            </a:r>
            <a:r>
              <a:rPr lang="en-US" sz="2500" dirty="0" smtClean="0">
                <a:latin typeface="Nunito Sans" panose="020B060402020202020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Nunito Sans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 panose="020B0604020202020204" charset="0"/>
              </a:rPr>
              <a:t>Can import both Built in packages and user defined  packages</a:t>
            </a:r>
          </a:p>
          <a:p>
            <a:pPr lvl="1"/>
            <a:r>
              <a:rPr lang="en-US" sz="2500" dirty="0" smtClean="0">
                <a:latin typeface="Nunito Sans" panose="020B0604020202020204" charset="0"/>
              </a:rPr>
              <a:t> </a:t>
            </a:r>
            <a:endParaRPr lang="en-US" sz="2500" dirty="0">
              <a:latin typeface="Nunito Sans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Interface Statement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 smtClean="0">
              <a:latin typeface="Nunito Sans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 panose="020B0604020202020204" charset="0"/>
              </a:rPr>
              <a:t>Keyword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Nunito Sans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 panose="020B0604020202020204" charset="0"/>
              </a:rPr>
              <a:t>Optional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Nunito Sans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 panose="020B0604020202020204" charset="0"/>
              </a:rPr>
              <a:t>Similar to classes</a:t>
            </a:r>
            <a:endParaRPr lang="en-US" sz="2500" dirty="0">
              <a:latin typeface="Nunito Sans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 smtClean="0">
              <a:latin typeface="Nunito Sans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I</a:t>
            </a:r>
            <a:r>
              <a:rPr lang="en-US" sz="2500" dirty="0" smtClean="0">
                <a:latin typeface="Nunito Sans" panose="020B0604020202020204" charset="0"/>
              </a:rPr>
              <a:t>ncludes </a:t>
            </a:r>
            <a:r>
              <a:rPr lang="en-US" sz="2500" dirty="0">
                <a:latin typeface="Nunito Sans" panose="020B0604020202020204" charset="0"/>
              </a:rPr>
              <a:t>a group of method </a:t>
            </a:r>
            <a:r>
              <a:rPr lang="en-US" sz="2500" dirty="0" smtClean="0">
                <a:latin typeface="Nunito Sans" panose="020B0604020202020204" charset="0"/>
              </a:rPr>
              <a:t>declarations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Nunito Sans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 panose="020B0604020202020204" charset="0"/>
              </a:rPr>
              <a:t>Can </a:t>
            </a:r>
            <a:r>
              <a:rPr lang="en-US" sz="2500" dirty="0">
                <a:latin typeface="Nunito Sans" panose="020B0604020202020204" charset="0"/>
              </a:rPr>
              <a:t>be used when programmers want to implement multiple inheritances within a program                             </a:t>
            </a:r>
            <a:r>
              <a:rPr lang="en-US" sz="2500" dirty="0" smtClean="0">
                <a:latin typeface="Nunito Sans" panose="020B0604020202020204" charset="0"/>
              </a:rPr>
              <a:t> </a:t>
            </a:r>
            <a:endParaRPr lang="en-US" sz="2500" dirty="0">
              <a:latin typeface="Nunito Sans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1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2653</TotalTime>
  <Words>761</Words>
  <Application>Microsoft Office PowerPoint</Application>
  <PresentationFormat>Widescreen</PresentationFormat>
  <Paragraphs>245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Nunito Sans</vt:lpstr>
      <vt:lpstr>Nunito Sans SemiBold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FACE - VIT</cp:lastModifiedBy>
  <cp:revision>215</cp:revision>
  <dcterms:created xsi:type="dcterms:W3CDTF">2006-08-16T00:00:00Z</dcterms:created>
  <dcterms:modified xsi:type="dcterms:W3CDTF">2019-07-13T06:39:37Z</dcterms:modified>
</cp:coreProperties>
</file>