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Nunito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7" roundtripDataSignature="AMtx7mgrNeuburBRmGlkDHUrQb1W2H4V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BB8990-7389-4187-A4BC-930DFDBF6E22}">
  <a:tblStyle styleId="{48BB8990-7389-4187-A4BC-930DFDBF6E22}"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unitoSans-bold.fntdata"/><Relationship Id="rId21" Type="http://schemas.openxmlformats.org/officeDocument/2006/relationships/slide" Target="slides/slide15.xml"/><Relationship Id="rId43" Type="http://schemas.openxmlformats.org/officeDocument/2006/relationships/font" Target="fonts/NunitoSans-regular.fntdata"/><Relationship Id="rId24" Type="http://schemas.openxmlformats.org/officeDocument/2006/relationships/slide" Target="slides/slide18.xml"/><Relationship Id="rId46" Type="http://schemas.openxmlformats.org/officeDocument/2006/relationships/font" Target="fonts/NunitoSans-boldItalic.fntdata"/><Relationship Id="rId23" Type="http://schemas.openxmlformats.org/officeDocument/2006/relationships/slide" Target="slides/slide17.xml"/><Relationship Id="rId45" Type="http://schemas.openxmlformats.org/officeDocument/2006/relationships/font" Target="fonts/Nuni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1</a:t>
            </a:r>
            <a:r>
              <a:rPr b="1" baseline="30000" lang="en-US"/>
              <a:t>st</a:t>
            </a:r>
            <a:r>
              <a:rPr b="1" lang="en-US"/>
              <a:t> slide (Mandatory)</a:t>
            </a:r>
            <a:endParaRPr/>
          </a:p>
        </p:txBody>
      </p:sp>
      <p:sp>
        <p:nvSpPr>
          <p:cNvPr id="91" name="Google Shape;9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The </a:t>
            </a:r>
            <a:r>
              <a:rPr b="1" i="0" lang="en-US" sz="1200">
                <a:solidFill>
                  <a:schemeClr val="dk1"/>
                </a:solidFill>
                <a:latin typeface="Calibri"/>
                <a:ea typeface="Calibri"/>
                <a:cs typeface="Calibri"/>
                <a:sym typeface="Calibri"/>
              </a:rPr>
              <a:t>precision</a:t>
            </a:r>
            <a:r>
              <a:rPr b="0" i="0" lang="en-US" sz="1200">
                <a:solidFill>
                  <a:schemeClr val="dk1"/>
                </a:solidFill>
                <a:latin typeface="Calibri"/>
                <a:ea typeface="Calibri"/>
                <a:cs typeface="Calibri"/>
                <a:sym typeface="Calibri"/>
              </a:rPr>
              <a:t> of a floating point value indicates how many digits the value can have after the decimal point. The precision of </a:t>
            </a:r>
            <a:r>
              <a:rPr lang="en-US"/>
              <a:t>float</a:t>
            </a:r>
            <a:r>
              <a:rPr b="0" i="0" lang="en-US" sz="1200">
                <a:solidFill>
                  <a:schemeClr val="dk1"/>
                </a:solidFill>
                <a:latin typeface="Calibri"/>
                <a:ea typeface="Calibri"/>
                <a:cs typeface="Calibri"/>
                <a:sym typeface="Calibri"/>
              </a:rPr>
              <a:t> is only six or seven decimal digits, while </a:t>
            </a:r>
            <a:r>
              <a:rPr lang="en-US"/>
              <a:t>double</a:t>
            </a:r>
            <a:r>
              <a:rPr b="0" i="0" lang="en-US" sz="1200">
                <a:solidFill>
                  <a:schemeClr val="dk1"/>
                </a:solidFill>
                <a:latin typeface="Calibri"/>
                <a:ea typeface="Calibri"/>
                <a:cs typeface="Calibri"/>
                <a:sym typeface="Calibri"/>
              </a:rPr>
              <a:t> variables have a precision of about 15 digits. Therefore it is safer to use </a:t>
            </a:r>
            <a:r>
              <a:rPr lang="en-US"/>
              <a:t>double</a:t>
            </a:r>
            <a:r>
              <a:rPr b="0" i="0" lang="en-US" sz="1200">
                <a:solidFill>
                  <a:schemeClr val="dk1"/>
                </a:solidFill>
                <a:latin typeface="Calibri"/>
                <a:ea typeface="Calibri"/>
                <a:cs typeface="Calibri"/>
                <a:sym typeface="Calibri"/>
              </a:rPr>
              <a:t> for most calculations.</a:t>
            </a:r>
            <a:endParaRPr/>
          </a:p>
        </p:txBody>
      </p:sp>
      <p:sp>
        <p:nvSpPr>
          <p:cNvPr id="166" name="Google Shape;16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boolean isJavaFun = true;</a:t>
            </a:r>
            <a:br>
              <a:rPr lang="en-US"/>
            </a:br>
            <a:r>
              <a:rPr b="0" i="0" lang="en-US" sz="1200">
                <a:solidFill>
                  <a:schemeClr val="dk1"/>
                </a:solidFill>
                <a:latin typeface="Calibri"/>
                <a:ea typeface="Calibri"/>
                <a:cs typeface="Calibri"/>
                <a:sym typeface="Calibri"/>
              </a:rPr>
              <a:t>boolean isFishTasty = false;</a:t>
            </a:r>
            <a:br>
              <a:rPr lang="en-US"/>
            </a:br>
            <a:r>
              <a:rPr b="0" i="0" lang="en-US" sz="1200">
                <a:solidFill>
                  <a:schemeClr val="dk1"/>
                </a:solidFill>
                <a:latin typeface="Calibri"/>
                <a:ea typeface="Calibri"/>
                <a:cs typeface="Calibri"/>
                <a:sym typeface="Calibri"/>
              </a:rPr>
              <a:t>System.out.println(isJavaFun);     // Outputs true</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System.out.println(isFishTasty);   // Outputs false</a:t>
            </a:r>
            <a:endParaRPr/>
          </a:p>
        </p:txBody>
      </p:sp>
      <p:sp>
        <p:nvSpPr>
          <p:cNvPr id="173" name="Google Shape;17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boolean isJavaFun = true;</a:t>
            </a:r>
            <a:br>
              <a:rPr lang="en-US"/>
            </a:br>
            <a:r>
              <a:rPr b="0" i="0" lang="en-US" sz="1200">
                <a:solidFill>
                  <a:schemeClr val="dk1"/>
                </a:solidFill>
                <a:latin typeface="Calibri"/>
                <a:ea typeface="Calibri"/>
                <a:cs typeface="Calibri"/>
                <a:sym typeface="Calibri"/>
              </a:rPr>
              <a:t>boolean isFishTasty = false;</a:t>
            </a:r>
            <a:br>
              <a:rPr lang="en-US"/>
            </a:br>
            <a:r>
              <a:rPr b="0" i="0" lang="en-US" sz="1200">
                <a:solidFill>
                  <a:schemeClr val="dk1"/>
                </a:solidFill>
                <a:latin typeface="Calibri"/>
                <a:ea typeface="Calibri"/>
                <a:cs typeface="Calibri"/>
                <a:sym typeface="Calibri"/>
              </a:rPr>
              <a:t>System.out.println(isJavaFun);     // Outputs true</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System.out.println(isFishTasty);   // Outputs false</a:t>
            </a:r>
            <a:endParaRPr/>
          </a:p>
        </p:txBody>
      </p:sp>
      <p:sp>
        <p:nvSpPr>
          <p:cNvPr id="181" name="Google Shape;18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9" name="Google Shape;18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Unicode is a universal international standard character encoding that is capable of representing most of the world's written languages.</a:t>
            </a:r>
            <a:r>
              <a:rPr b="0" i="0" lang="en-US" sz="1200">
                <a:solidFill>
                  <a:schemeClr val="dk1"/>
                </a:solidFill>
                <a:latin typeface="Calibri"/>
                <a:ea typeface="Calibri"/>
                <a:cs typeface="Calibri"/>
                <a:sym typeface="Calibri"/>
              </a:rPr>
              <a:t>Why java uses Unicode System?</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Before Unicode, there were many language standards:</a:t>
            </a:r>
            <a:r>
              <a:rPr b="1" lang="en-US" sz="1200">
                <a:solidFill>
                  <a:schemeClr val="dk1"/>
                </a:solidFill>
                <a:latin typeface="Calibri"/>
                <a:ea typeface="Calibri"/>
                <a:cs typeface="Calibri"/>
                <a:sym typeface="Calibri"/>
              </a:rPr>
              <a:t>ASCII</a:t>
            </a:r>
            <a:r>
              <a:rPr lang="en-US" sz="1200">
                <a:solidFill>
                  <a:schemeClr val="dk1"/>
                </a:solidFill>
                <a:latin typeface="Calibri"/>
                <a:ea typeface="Calibri"/>
                <a:cs typeface="Calibri"/>
                <a:sym typeface="Calibri"/>
              </a:rPr>
              <a:t> (American Standard Code for Information Interchange) for the United States.</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ISO 8859-1</a:t>
            </a:r>
            <a:r>
              <a:rPr lang="en-US" sz="1200">
                <a:solidFill>
                  <a:schemeClr val="dk1"/>
                </a:solidFill>
                <a:latin typeface="Calibri"/>
                <a:ea typeface="Calibri"/>
                <a:cs typeface="Calibri"/>
                <a:sym typeface="Calibri"/>
              </a:rPr>
              <a:t> for Western European Language.</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KOI-8</a:t>
            </a:r>
            <a:r>
              <a:rPr lang="en-US" sz="1200">
                <a:solidFill>
                  <a:schemeClr val="dk1"/>
                </a:solidFill>
                <a:latin typeface="Calibri"/>
                <a:ea typeface="Calibri"/>
                <a:cs typeface="Calibri"/>
                <a:sym typeface="Calibri"/>
              </a:rPr>
              <a:t> for Russian.</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GB18030 and BIG-5</a:t>
            </a:r>
            <a:r>
              <a:rPr lang="en-US" sz="1200">
                <a:solidFill>
                  <a:schemeClr val="dk1"/>
                </a:solidFill>
                <a:latin typeface="Calibri"/>
                <a:ea typeface="Calibri"/>
                <a:cs typeface="Calibri"/>
                <a:sym typeface="Calibri"/>
              </a:rPr>
              <a:t> for chinese, and so on.</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Problem</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This caused two problems:</a:t>
            </a:r>
            <a:r>
              <a:rPr lang="en-US" sz="1200">
                <a:solidFill>
                  <a:schemeClr val="dk1"/>
                </a:solidFill>
                <a:latin typeface="Calibri"/>
                <a:ea typeface="Calibri"/>
                <a:cs typeface="Calibri"/>
                <a:sym typeface="Calibri"/>
              </a:rPr>
              <a:t>A particular code value corresponds to different letters in the various language standards.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encodings for languages with large character sets have variable length.Some common characters are encoded as single bytes, other require two or more byte.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Solution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To solve these problems, a new language standard was developed i.e. Unicode System.In unicode, character holds 2 byte, so java also uses 2 byte for characters.</a:t>
            </a:r>
            <a:r>
              <a:rPr b="1" lang="en-US" sz="1200">
                <a:solidFill>
                  <a:schemeClr val="dk1"/>
                </a:solidFill>
                <a:latin typeface="Calibri"/>
                <a:ea typeface="Calibri"/>
                <a:cs typeface="Calibri"/>
                <a:sym typeface="Calibri"/>
              </a:rPr>
              <a:t>lowest value:</a:t>
            </a:r>
            <a:r>
              <a:rPr lang="en-US" sz="1200">
                <a:solidFill>
                  <a:schemeClr val="dk1"/>
                </a:solidFill>
                <a:latin typeface="Calibri"/>
                <a:ea typeface="Calibri"/>
                <a:cs typeface="Calibri"/>
                <a:sym typeface="Calibri"/>
              </a:rPr>
              <a:t>\u0000</a:t>
            </a:r>
            <a:r>
              <a:rPr b="1" lang="en-US" sz="1200">
                <a:solidFill>
                  <a:schemeClr val="dk1"/>
                </a:solidFill>
                <a:latin typeface="Calibri"/>
                <a:ea typeface="Calibri"/>
                <a:cs typeface="Calibri"/>
                <a:sym typeface="Calibri"/>
              </a:rPr>
              <a:t>highest value:</a:t>
            </a:r>
            <a:r>
              <a:rPr lang="en-US" sz="1200">
                <a:solidFill>
                  <a:schemeClr val="dk1"/>
                </a:solidFill>
                <a:latin typeface="Calibri"/>
                <a:ea typeface="Calibri"/>
                <a:cs typeface="Calibri"/>
                <a:sym typeface="Calibri"/>
              </a:rPr>
              <a:t>\uFFFF</a:t>
            </a:r>
            <a:endParaRPr/>
          </a:p>
        </p:txBody>
      </p:sp>
      <p:sp>
        <p:nvSpPr>
          <p:cNvPr id="197" name="Google Shape;19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 String in Java is actually a non-primitive data type, because it refers to an object. The String object has methods that is used to perform certain operations on strings. </a:t>
            </a:r>
            <a:r>
              <a:rPr b="1" i="0" lang="en-US" sz="1200">
                <a:solidFill>
                  <a:schemeClr val="dk1"/>
                </a:solidFill>
                <a:latin typeface="Calibri"/>
                <a:ea typeface="Calibri"/>
                <a:cs typeface="Calibri"/>
                <a:sym typeface="Calibri"/>
              </a:rPr>
              <a:t>Don't worry if you don't understand the term "object" just yet</a:t>
            </a:r>
            <a:r>
              <a:rPr b="0" i="0" lang="en-US" sz="1200">
                <a:solidFill>
                  <a:schemeClr val="dk1"/>
                </a:solidFill>
                <a:latin typeface="Calibri"/>
                <a:ea typeface="Calibri"/>
                <a:cs typeface="Calibri"/>
                <a:sym typeface="Calibri"/>
              </a:rPr>
              <a:t>. We will learn more about strings and objects in a later chapter.</a:t>
            </a:r>
            <a:endParaRPr/>
          </a:p>
        </p:txBody>
      </p:sp>
      <p:sp>
        <p:nvSpPr>
          <p:cNvPr id="204" name="Google Shape;20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When the concept of data types was not evolved, to declare a variable we would write </a:t>
            </a:r>
            <a:endParaRPr/>
          </a:p>
          <a:p>
            <a:pPr indent="0" lvl="0" marL="0" rtl="0" algn="l">
              <a:spcBef>
                <a:spcPts val="0"/>
              </a:spcBef>
              <a:spcAft>
                <a:spcPts val="0"/>
              </a:spcAft>
              <a:buNone/>
            </a:pPr>
            <a:r>
              <a:rPr lang="en-US"/>
              <a:t>var a:=10;(As per PASCAL)</a:t>
            </a:r>
            <a:endParaRPr/>
          </a:p>
          <a:p>
            <a:pPr indent="0" lvl="0" marL="0" rtl="0" algn="l">
              <a:spcBef>
                <a:spcPts val="0"/>
              </a:spcBef>
              <a:spcAft>
                <a:spcPts val="0"/>
              </a:spcAft>
              <a:buNone/>
            </a:pPr>
            <a:r>
              <a:rPr lang="en-US"/>
              <a:t>So, according to the value initialized the compiler assumes the byte usage. So, later if we want to widen the variable m/y usage or narrow, it was not possible. That’s how data types was concept was introduced. It was first introduced in C by Dennis Ritchie.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1" name="Google Shape;21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5" name="Google Shape;22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95250" lvl="0" marL="171450" rtl="0" algn="l">
              <a:spcBef>
                <a:spcPts val="0"/>
              </a:spcBef>
              <a:spcAft>
                <a:spcPts val="0"/>
              </a:spcAft>
              <a:buClr>
                <a:schemeClr val="dk1"/>
              </a:buClr>
              <a:buSzPts val="1200"/>
              <a:buFont typeface="Arial"/>
              <a:buNone/>
            </a:pPr>
            <a:r>
              <a:t/>
            </a:r>
            <a:endParaRPr sz="1200"/>
          </a:p>
          <a:p>
            <a:pPr indent="-171450" lvl="0" marL="171450" rtl="0" algn="l">
              <a:spcBef>
                <a:spcPts val="0"/>
              </a:spcBef>
              <a:spcAft>
                <a:spcPts val="0"/>
              </a:spcAft>
              <a:buClr>
                <a:schemeClr val="dk1"/>
              </a:buClr>
              <a:buSzPts val="1200"/>
              <a:buFont typeface="Arial"/>
              <a:buChar char="•"/>
            </a:pPr>
            <a:r>
              <a:rPr lang="en-US" sz="1200"/>
              <a:t>Local Variables are a variable that are declared inside the body of a method.</a:t>
            </a:r>
            <a:endParaRPr/>
          </a:p>
          <a:p>
            <a:pPr indent="-171450" lvl="0" marL="171450" marR="0" rtl="0" algn="l">
              <a:lnSpc>
                <a:spcPct val="100000"/>
              </a:lnSpc>
              <a:spcBef>
                <a:spcPts val="0"/>
              </a:spcBef>
              <a:spcAft>
                <a:spcPts val="0"/>
              </a:spcAft>
              <a:buClr>
                <a:schemeClr val="dk1"/>
              </a:buClr>
              <a:buSzPts val="1200"/>
              <a:buFont typeface="Arial"/>
              <a:buChar char="•"/>
            </a:pPr>
            <a:r>
              <a:rPr lang="en-US" sz="1200"/>
              <a:t>They are defined Outside a method declaration. They are Object specific and are known as instance variables.</a:t>
            </a:r>
            <a:endParaRPr/>
          </a:p>
          <a:p>
            <a:pPr indent="-171450" lvl="0" marL="171450" marR="0" rtl="0" algn="l">
              <a:lnSpc>
                <a:spcPct val="100000"/>
              </a:lnSpc>
              <a:spcBef>
                <a:spcPts val="0"/>
              </a:spcBef>
              <a:spcAft>
                <a:spcPts val="0"/>
              </a:spcAft>
              <a:buClr>
                <a:schemeClr val="dk1"/>
              </a:buClr>
              <a:buSzPts val="1200"/>
              <a:buFont typeface="Arial"/>
              <a:buChar char="•"/>
            </a:pPr>
            <a:r>
              <a:rPr lang="en-US" sz="1200"/>
              <a:t>Static variables are initialized only once, at the start of the program execution. </a:t>
            </a:r>
            <a:endParaRPr/>
          </a:p>
          <a:p>
            <a:pPr indent="-95250" lvl="0" marL="171450" rtl="0" algn="l">
              <a:spcBef>
                <a:spcPts val="0"/>
              </a:spcBef>
              <a:spcAft>
                <a:spcPts val="0"/>
              </a:spcAft>
              <a:buClr>
                <a:schemeClr val="dk1"/>
              </a:buClr>
              <a:buSzPts val="1200"/>
              <a:buFont typeface="Arial"/>
              <a:buNone/>
            </a:pPr>
            <a:r>
              <a:t/>
            </a:r>
            <a:endParaRPr sz="1200"/>
          </a:p>
        </p:txBody>
      </p:sp>
      <p:sp>
        <p:nvSpPr>
          <p:cNvPr id="262" name="Google Shape;26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Explain very clearly types of variables</a:t>
            </a:r>
            <a:endParaRPr/>
          </a:p>
        </p:txBody>
      </p:sp>
      <p:sp>
        <p:nvSpPr>
          <p:cNvPr id="276" name="Google Shape;27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Reference for non-static variables : </a:t>
            </a:r>
            <a:r>
              <a:rPr lang="en-US" sz="1200">
                <a:solidFill>
                  <a:schemeClr val="dk1"/>
                </a:solidFill>
                <a:latin typeface="Calibri"/>
                <a:ea typeface="Calibri"/>
                <a:cs typeface="Calibri"/>
                <a:sym typeface="Calibri"/>
              </a:rPr>
              <a:t>obj_ref.variable_name</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Reference for static variables : class_name.variable_name</a:t>
            </a:r>
            <a:endParaRPr/>
          </a:p>
        </p:txBody>
      </p:sp>
      <p:sp>
        <p:nvSpPr>
          <p:cNvPr id="283" name="Google Shape;28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5" name="Google Shape;29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When we use double quotes, the text is treated as a string and “YO” is printed, but when we use single quotes, the characters ‘L’ and ‘O’ are converted to int. This is called widening primitive conversion. After conversion to integer, the numbers are added ( ‘L’ is 76 and ‘O’ is 79) and 155 is printed.</a:t>
            </a:r>
            <a:endParaRPr/>
          </a:p>
        </p:txBody>
      </p:sp>
      <p:sp>
        <p:nvSpPr>
          <p:cNvPr id="302" name="Google Shape;302;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This will now print “YOLO” instead of “YO7679”. It is because the widening primitive conversion happens only when ‘+’ operator is present.</a:t>
            </a:r>
            <a:endParaRPr/>
          </a:p>
        </p:txBody>
      </p:sp>
      <p:sp>
        <p:nvSpPr>
          <p:cNvPr id="314" name="Google Shape;31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5" name="Google Shape;32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2" name="Google Shape;332;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9" name="Google Shape;33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char and number are not compatible with each other.</a:t>
            </a:r>
            <a:endParaRPr/>
          </a:p>
        </p:txBody>
      </p:sp>
      <p:sp>
        <p:nvSpPr>
          <p:cNvPr id="347" name="Google Shape;34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5" name="Google Shape;35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Thank you slide</a:t>
            </a:r>
            <a:endParaRPr/>
          </a:p>
        </p:txBody>
      </p:sp>
      <p:sp>
        <p:nvSpPr>
          <p:cNvPr id="364" name="Google Shape;364;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7"/>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9" name="Google Shape;79;p4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8"/>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8"/>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5" name="Google Shape;85;p4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9"/>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3" name="Google Shape;23;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39"/>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4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0"/>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1"/>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1"/>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7" name="Google Shape;37;p4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41"/>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4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2"/>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42"/>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4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43"/>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3"/>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1" name="Google Shape;51;p43"/>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43"/>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3" name="Google Shape;53;p43"/>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4" name="Google Shape;54;p4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4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4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45"/>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5"/>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5" name="Google Shape;65;p45"/>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6" name="Google Shape;66;p4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4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6"/>
          <p:cNvSpPr/>
          <p:nvPr>
            <p:ph idx="2" type="pic"/>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2" name="Google Shape;72;p46"/>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3" name="Google Shape;73;p4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7"/>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37"/>
          <p:cNvPicPr preferRelativeResize="0"/>
          <p:nvPr/>
        </p:nvPicPr>
        <p:blipFill rotWithShape="1">
          <a:blip r:embed="rId1">
            <a:alphaModFix/>
          </a:blip>
          <a:srcRect b="0" l="0" r="0" t="0"/>
          <a:stretch/>
        </p:blipFill>
        <p:spPr>
          <a:xfrm>
            <a:off x="7772400" y="4717256"/>
            <a:ext cx="1295400" cy="304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b="0" l="0" r="0" t="0"/>
          <a:stretch/>
        </p:blipFill>
        <p:spPr>
          <a:xfrm>
            <a:off x="3234725" y="2214563"/>
            <a:ext cx="2674550" cy="714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ctrTitle"/>
          </p:nvPr>
        </p:nvSpPr>
        <p:spPr>
          <a:xfrm>
            <a:off x="457200" y="819150"/>
            <a:ext cx="17145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FLOAT</a:t>
            </a:r>
            <a:endParaRPr/>
          </a:p>
        </p:txBody>
      </p:sp>
      <p:sp>
        <p:nvSpPr>
          <p:cNvPr id="154" name="Google Shape;154;p10"/>
          <p:cNvSpPr txBox="1"/>
          <p:nvPr/>
        </p:nvSpPr>
        <p:spPr>
          <a:xfrm>
            <a:off x="870857" y="1668728"/>
            <a:ext cx="7543800"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float can store fractional numbers from 3.4e−038 to 3.4e+038.</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should end the value with an "f":</a:t>
            </a:r>
            <a:endParaRPr/>
          </a:p>
        </p:txBody>
      </p:sp>
      <p:sp>
        <p:nvSpPr>
          <p:cNvPr id="155" name="Google Shape;155;p10"/>
          <p:cNvSpPr txBox="1"/>
          <p:nvPr/>
        </p:nvSpPr>
        <p:spPr>
          <a:xfrm>
            <a:off x="838200" y="2699087"/>
            <a:ext cx="7543800" cy="70788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float myNum = 5.75f;</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System.out.println(myNum);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ctrTitle"/>
          </p:nvPr>
        </p:nvSpPr>
        <p:spPr>
          <a:xfrm>
            <a:off x="457200" y="840194"/>
            <a:ext cx="2247900" cy="723900"/>
          </a:xfrm>
          <a:prstGeom prst="rect">
            <a:avLst/>
          </a:prstGeom>
          <a:solidFill>
            <a:schemeClr val="lt1"/>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DOUBLE</a:t>
            </a:r>
            <a:endParaRPr/>
          </a:p>
        </p:txBody>
      </p:sp>
      <p:sp>
        <p:nvSpPr>
          <p:cNvPr id="161" name="Google Shape;161;p11"/>
          <p:cNvSpPr txBox="1"/>
          <p:nvPr/>
        </p:nvSpPr>
        <p:spPr>
          <a:xfrm>
            <a:off x="780506" y="2063918"/>
            <a:ext cx="7543800"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Double can store fractional numbers from 1.7e−308 to 1.7e+038.</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you should end the value with a "d":</a:t>
            </a:r>
            <a:endParaRPr/>
          </a:p>
        </p:txBody>
      </p:sp>
      <p:sp>
        <p:nvSpPr>
          <p:cNvPr id="162" name="Google Shape;162;p11"/>
          <p:cNvSpPr txBox="1"/>
          <p:nvPr/>
        </p:nvSpPr>
        <p:spPr>
          <a:xfrm>
            <a:off x="832757" y="3233470"/>
            <a:ext cx="7543800" cy="70788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double myNum = 19.99d;</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System.out.println(myNum);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ctrTitle"/>
          </p:nvPr>
        </p:nvSpPr>
        <p:spPr>
          <a:xfrm>
            <a:off x="1600200" y="1733550"/>
            <a:ext cx="7543800" cy="990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Use</a:t>
            </a:r>
            <a:r>
              <a:rPr b="1" lang="en-US" sz="4400">
                <a:solidFill>
                  <a:srgbClr val="C00000"/>
                </a:solidFill>
                <a:latin typeface="Calibri"/>
                <a:ea typeface="Calibri"/>
                <a:cs typeface="Calibri"/>
                <a:sym typeface="Calibri"/>
              </a:rPr>
              <a:t> float </a:t>
            </a:r>
            <a:r>
              <a:rPr b="1" lang="en-US" sz="4400">
                <a:latin typeface="Calibri"/>
                <a:ea typeface="Calibri"/>
                <a:cs typeface="Calibri"/>
                <a:sym typeface="Calibri"/>
              </a:rPr>
              <a:t>or</a:t>
            </a:r>
            <a:r>
              <a:rPr b="1" lang="en-US" sz="4400">
                <a:solidFill>
                  <a:srgbClr val="C00000"/>
                </a:solidFill>
                <a:latin typeface="Calibri"/>
                <a:ea typeface="Calibri"/>
                <a:cs typeface="Calibri"/>
                <a:sym typeface="Calibri"/>
              </a:rPr>
              <a:t> double</a:t>
            </a:r>
            <a:r>
              <a:rPr b="1" lang="en-US" sz="4400">
                <a:latin typeface="Calibri"/>
                <a:ea typeface="Calibri"/>
                <a:cs typeface="Calibri"/>
                <a:sym typeface="Calibri"/>
              </a:rPr>
              <a:t>?</a:t>
            </a:r>
            <a:endParaRPr/>
          </a:p>
        </p:txBody>
      </p:sp>
      <p:pic>
        <p:nvPicPr>
          <p:cNvPr descr="tenor.gif" id="169" name="Google Shape;169;p12"/>
          <p:cNvPicPr preferRelativeResize="0"/>
          <p:nvPr/>
        </p:nvPicPr>
        <p:blipFill rotWithShape="1">
          <a:blip r:embed="rId3">
            <a:alphaModFix/>
          </a:blip>
          <a:srcRect b="0" l="0" r="0" t="0"/>
          <a:stretch/>
        </p:blipFill>
        <p:spPr>
          <a:xfrm>
            <a:off x="533400" y="1962150"/>
            <a:ext cx="2095500" cy="266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ctrTitle"/>
          </p:nvPr>
        </p:nvSpPr>
        <p:spPr>
          <a:xfrm>
            <a:off x="457200" y="824132"/>
            <a:ext cx="24765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BOOLEAN</a:t>
            </a:r>
            <a:endParaRPr/>
          </a:p>
        </p:txBody>
      </p:sp>
      <p:sp>
        <p:nvSpPr>
          <p:cNvPr id="176" name="Google Shape;176;p13"/>
          <p:cNvSpPr txBox="1"/>
          <p:nvPr/>
        </p:nvSpPr>
        <p:spPr>
          <a:xfrm>
            <a:off x="800100" y="1733550"/>
            <a:ext cx="7543800"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declared with the boolean keyword </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can only take the values true or false:</a:t>
            </a:r>
            <a:endParaRPr/>
          </a:p>
        </p:txBody>
      </p:sp>
      <p:sp>
        <p:nvSpPr>
          <p:cNvPr id="177" name="Google Shape;177;p13"/>
          <p:cNvSpPr txBox="1"/>
          <p:nvPr/>
        </p:nvSpPr>
        <p:spPr>
          <a:xfrm>
            <a:off x="800100" y="2934731"/>
            <a:ext cx="7543800" cy="1323439"/>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boolean isJavaFun = true;</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boolean isFishTasty = false;</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System.out.println(isJavaFun);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System.out.println(isFishTasty);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ctrTitle"/>
          </p:nvPr>
        </p:nvSpPr>
        <p:spPr>
          <a:xfrm>
            <a:off x="457200" y="742950"/>
            <a:ext cx="20955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STRING</a:t>
            </a:r>
            <a:endParaRPr/>
          </a:p>
        </p:txBody>
      </p:sp>
      <p:sp>
        <p:nvSpPr>
          <p:cNvPr id="184" name="Google Shape;184;p14"/>
          <p:cNvSpPr txBox="1"/>
          <p:nvPr/>
        </p:nvSpPr>
        <p:spPr>
          <a:xfrm>
            <a:off x="762000" y="1936581"/>
            <a:ext cx="7543800"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String data type is used to store a sequence of characters (text).</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String values must be surrounded by double quotes:</a:t>
            </a:r>
            <a:endParaRPr/>
          </a:p>
        </p:txBody>
      </p:sp>
      <p:sp>
        <p:nvSpPr>
          <p:cNvPr id="185" name="Google Shape;185;p14"/>
          <p:cNvSpPr txBox="1"/>
          <p:nvPr/>
        </p:nvSpPr>
        <p:spPr>
          <a:xfrm>
            <a:off x="1066800" y="3257550"/>
            <a:ext cx="7543800" cy="70788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String greeting = "Hello World";</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System.out.println(greeting);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ctrTitle"/>
          </p:nvPr>
        </p:nvSpPr>
        <p:spPr>
          <a:xfrm>
            <a:off x="609600" y="882313"/>
            <a:ext cx="30480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CHARACTER</a:t>
            </a:r>
            <a:endParaRPr/>
          </a:p>
        </p:txBody>
      </p:sp>
      <p:sp>
        <p:nvSpPr>
          <p:cNvPr id="192" name="Google Shape;192;p15"/>
          <p:cNvSpPr txBox="1"/>
          <p:nvPr/>
        </p:nvSpPr>
        <p:spPr>
          <a:xfrm>
            <a:off x="800100" y="1962150"/>
            <a:ext cx="7543800"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char data type is used to store a </a:t>
            </a:r>
            <a:r>
              <a:rPr b="1" lang="en-US" sz="2000">
                <a:solidFill>
                  <a:schemeClr val="dk1"/>
                </a:solidFill>
                <a:latin typeface="Calibri"/>
                <a:ea typeface="Calibri"/>
                <a:cs typeface="Calibri"/>
                <a:sym typeface="Calibri"/>
              </a:rPr>
              <a:t>single</a:t>
            </a:r>
            <a:r>
              <a:rPr lang="en-US" sz="2000">
                <a:solidFill>
                  <a:schemeClr val="dk1"/>
                </a:solidFill>
                <a:latin typeface="Calibri"/>
                <a:ea typeface="Calibri"/>
                <a:cs typeface="Calibri"/>
                <a:sym typeface="Calibri"/>
              </a:rPr>
              <a:t> character.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 char value must be surrounded by single quotes, like 'A' or 'c':</a:t>
            </a:r>
            <a:endParaRPr/>
          </a:p>
        </p:txBody>
      </p:sp>
      <p:sp>
        <p:nvSpPr>
          <p:cNvPr id="193" name="Google Shape;193;p15"/>
          <p:cNvSpPr txBox="1"/>
          <p:nvPr/>
        </p:nvSpPr>
        <p:spPr>
          <a:xfrm>
            <a:off x="842554" y="3333750"/>
            <a:ext cx="7543800" cy="70788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char myGrade = 'B';</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System.out.println(myGrade);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tenor.gif" id="199" name="Google Shape;199;p16"/>
          <p:cNvPicPr preferRelativeResize="0"/>
          <p:nvPr/>
        </p:nvPicPr>
        <p:blipFill rotWithShape="1">
          <a:blip r:embed="rId3">
            <a:alphaModFix/>
          </a:blip>
          <a:srcRect b="0" l="0" r="0" t="0"/>
          <a:stretch/>
        </p:blipFill>
        <p:spPr>
          <a:xfrm>
            <a:off x="533400" y="1962150"/>
            <a:ext cx="2095500" cy="2667000"/>
          </a:xfrm>
          <a:prstGeom prst="rect">
            <a:avLst/>
          </a:prstGeom>
          <a:noFill/>
          <a:ln>
            <a:noFill/>
          </a:ln>
        </p:spPr>
      </p:pic>
      <p:sp>
        <p:nvSpPr>
          <p:cNvPr id="200" name="Google Shape;200;p16"/>
          <p:cNvSpPr txBox="1"/>
          <p:nvPr>
            <p:ph type="ctrTitle"/>
          </p:nvPr>
        </p:nvSpPr>
        <p:spPr>
          <a:xfrm>
            <a:off x="1219200" y="1581150"/>
            <a:ext cx="7924800" cy="990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WHY </a:t>
            </a:r>
            <a:r>
              <a:rPr b="1" lang="en-US" sz="3600">
                <a:solidFill>
                  <a:srgbClr val="C00000"/>
                </a:solidFill>
                <a:latin typeface="Calibri"/>
                <a:ea typeface="Calibri"/>
                <a:cs typeface="Calibri"/>
                <a:sym typeface="Calibri"/>
              </a:rPr>
              <a:t>CHAR</a:t>
            </a:r>
            <a:r>
              <a:rPr b="1" lang="en-US" sz="3600">
                <a:latin typeface="Calibri"/>
                <a:ea typeface="Calibri"/>
                <a:cs typeface="Calibri"/>
                <a:sym typeface="Calibri"/>
              </a:rPr>
              <a:t> REQUIRES </a:t>
            </a:r>
            <a:r>
              <a:rPr b="1" lang="en-US" sz="3600">
                <a:solidFill>
                  <a:srgbClr val="C00000"/>
                </a:solidFill>
                <a:latin typeface="Calibri"/>
                <a:ea typeface="Calibri"/>
                <a:cs typeface="Calibri"/>
                <a:sym typeface="Calibri"/>
              </a:rPr>
              <a:t>2 BYTES </a:t>
            </a:r>
            <a:r>
              <a:rPr b="1" lang="en-US" sz="3600">
                <a:latin typeface="Calibri"/>
                <a:ea typeface="Calibri"/>
                <a:cs typeface="Calibri"/>
                <a:sym typeface="Calibri"/>
              </a:rPr>
              <a:t>IN </a:t>
            </a:r>
            <a:r>
              <a:rPr b="1" lang="en-US" sz="3600">
                <a:solidFill>
                  <a:srgbClr val="C00000"/>
                </a:solidFill>
                <a:latin typeface="Calibri"/>
                <a:ea typeface="Calibri"/>
                <a:cs typeface="Calibri"/>
                <a:sym typeface="Calibri"/>
              </a:rPr>
              <a:t>JAVA</a:t>
            </a:r>
            <a:r>
              <a:rPr b="1" lang="en-US" sz="3600">
                <a:latin typeface="Calibri"/>
                <a:ea typeface="Calibri"/>
                <a:cs typeface="Calibri"/>
                <a:sym typeface="Calibri"/>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tenor.gif" id="206" name="Google Shape;206;p17"/>
          <p:cNvPicPr preferRelativeResize="0"/>
          <p:nvPr/>
        </p:nvPicPr>
        <p:blipFill rotWithShape="1">
          <a:blip r:embed="rId3">
            <a:alphaModFix/>
          </a:blip>
          <a:srcRect b="0" l="0" r="0" t="0"/>
          <a:stretch/>
        </p:blipFill>
        <p:spPr>
          <a:xfrm>
            <a:off x="533400" y="1962150"/>
            <a:ext cx="2095500" cy="2667000"/>
          </a:xfrm>
          <a:prstGeom prst="rect">
            <a:avLst/>
          </a:prstGeom>
          <a:noFill/>
          <a:ln>
            <a:noFill/>
          </a:ln>
        </p:spPr>
      </p:pic>
      <p:sp>
        <p:nvSpPr>
          <p:cNvPr id="207" name="Google Shape;207;p17"/>
          <p:cNvSpPr txBox="1"/>
          <p:nvPr>
            <p:ph type="ctrTitle"/>
          </p:nvPr>
        </p:nvSpPr>
        <p:spPr>
          <a:xfrm>
            <a:off x="1600200" y="1733550"/>
            <a:ext cx="7543800" cy="990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IS </a:t>
            </a:r>
            <a:r>
              <a:rPr b="1" lang="en-US" sz="4400">
                <a:solidFill>
                  <a:srgbClr val="C00000"/>
                </a:solidFill>
                <a:latin typeface="Calibri"/>
                <a:ea typeface="Calibri"/>
                <a:cs typeface="Calibri"/>
                <a:sym typeface="Calibri"/>
              </a:rPr>
              <a:t>STRING</a:t>
            </a:r>
            <a:r>
              <a:rPr b="1" lang="en-US" sz="4400">
                <a:latin typeface="Calibri"/>
                <a:ea typeface="Calibri"/>
                <a:cs typeface="Calibri"/>
                <a:sym typeface="Calibri"/>
              </a:rPr>
              <a:t> A </a:t>
            </a:r>
            <a:r>
              <a:rPr b="1" lang="en-US" sz="4400">
                <a:solidFill>
                  <a:srgbClr val="C00000"/>
                </a:solidFill>
                <a:latin typeface="Calibri"/>
                <a:ea typeface="Calibri"/>
                <a:cs typeface="Calibri"/>
                <a:sym typeface="Calibri"/>
              </a:rPr>
              <a:t>NINTH TYPE</a:t>
            </a:r>
            <a:r>
              <a:rPr b="1" lang="en-US" sz="4400">
                <a:latin typeface="Calibri"/>
                <a:ea typeface="Calibri"/>
                <a:cs typeface="Calibri"/>
                <a:sym typeface="Calibri"/>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tenor.gif" id="213" name="Google Shape;213;p18"/>
          <p:cNvPicPr preferRelativeResize="0"/>
          <p:nvPr/>
        </p:nvPicPr>
        <p:blipFill rotWithShape="1">
          <a:blip r:embed="rId3">
            <a:alphaModFix/>
          </a:blip>
          <a:srcRect b="0" l="0" r="0" t="0"/>
          <a:stretch/>
        </p:blipFill>
        <p:spPr>
          <a:xfrm>
            <a:off x="533400" y="1962150"/>
            <a:ext cx="2095500" cy="2667000"/>
          </a:xfrm>
          <a:prstGeom prst="rect">
            <a:avLst/>
          </a:prstGeom>
          <a:noFill/>
          <a:ln>
            <a:noFill/>
          </a:ln>
        </p:spPr>
      </p:pic>
      <p:sp>
        <p:nvSpPr>
          <p:cNvPr id="214" name="Google Shape;214;p18"/>
          <p:cNvSpPr txBox="1"/>
          <p:nvPr>
            <p:ph type="ctrTitle"/>
          </p:nvPr>
        </p:nvSpPr>
        <p:spPr>
          <a:xfrm>
            <a:off x="1600200" y="1733550"/>
            <a:ext cx="7543800" cy="990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959"/>
              <a:buFont typeface="Calibri"/>
              <a:buNone/>
            </a:pPr>
            <a:r>
              <a:rPr b="1" lang="en-US" sz="3959">
                <a:latin typeface="Calibri"/>
                <a:ea typeface="Calibri"/>
                <a:cs typeface="Calibri"/>
                <a:sym typeface="Calibri"/>
              </a:rPr>
              <a:t>WHY DO WE NEED </a:t>
            </a:r>
            <a:r>
              <a:rPr b="1" lang="en-US" sz="3959">
                <a:solidFill>
                  <a:srgbClr val="C00000"/>
                </a:solidFill>
                <a:latin typeface="Calibri"/>
                <a:ea typeface="Calibri"/>
                <a:cs typeface="Calibri"/>
                <a:sym typeface="Calibri"/>
              </a:rPr>
              <a:t>DATA-TYPES</a:t>
            </a:r>
            <a:r>
              <a:rPr b="1" lang="en-US" sz="3959">
                <a:latin typeface="Calibri"/>
                <a:ea typeface="Calibri"/>
                <a:cs typeface="Calibri"/>
                <a:sym typeface="Calibri"/>
              </a:rPr>
              <a:t>?</a:t>
            </a:r>
            <a:endParaRPr/>
          </a:p>
        </p:txBody>
      </p:sp>
      <p:sp>
        <p:nvSpPr>
          <p:cNvPr id="215" name="Google Shape;215;p18"/>
          <p:cNvSpPr txBox="1"/>
          <p:nvPr/>
        </p:nvSpPr>
        <p:spPr>
          <a:xfrm>
            <a:off x="1752600" y="2724150"/>
            <a:ext cx="7543800" cy="9906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290"/>
              <a:buFont typeface="Calibri"/>
              <a:buNone/>
            </a:pPr>
            <a:r>
              <a:rPr b="1" i="0" lang="en-US" sz="4290" u="none" cap="none" strike="noStrike">
                <a:solidFill>
                  <a:schemeClr val="dk1"/>
                </a:solidFill>
                <a:latin typeface="Calibri"/>
                <a:ea typeface="Calibri"/>
                <a:cs typeface="Calibri"/>
                <a:sym typeface="Calibri"/>
              </a:rPr>
              <a:t>IS</a:t>
            </a:r>
            <a:r>
              <a:rPr b="1" i="0" lang="en-US" sz="4290" u="none" cap="none" strike="noStrike">
                <a:solidFill>
                  <a:schemeClr val="dk1"/>
                </a:solidFill>
                <a:latin typeface="Calibri"/>
                <a:ea typeface="Calibri"/>
                <a:cs typeface="Calibri"/>
                <a:sym typeface="Calibri"/>
              </a:rPr>
              <a:t> IT REQUIRED ?</a:t>
            </a:r>
            <a:endParaRPr b="1" i="0" sz="429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959"/>
              <a:buFont typeface="Calibri"/>
              <a:buNone/>
            </a:pPr>
            <a:r>
              <a:rPr b="1" lang="en-US" sz="3959">
                <a:latin typeface="Calibri"/>
                <a:ea typeface="Calibri"/>
                <a:cs typeface="Calibri"/>
                <a:sym typeface="Calibri"/>
              </a:rPr>
              <a:t>VARIABLES</a:t>
            </a:r>
            <a:endParaRPr/>
          </a:p>
        </p:txBody>
      </p:sp>
      <p:sp>
        <p:nvSpPr>
          <p:cNvPr id="221" name="Google Shape;221;p19"/>
          <p:cNvSpPr txBox="1"/>
          <p:nvPr>
            <p:ph idx="1" type="subTitle"/>
          </p:nvPr>
        </p:nvSpPr>
        <p:spPr>
          <a:xfrm>
            <a:off x="1143000" y="2701528"/>
            <a:ext cx="6858000" cy="1241700"/>
          </a:xfrm>
          <a:prstGeom prst="rect">
            <a:avLst/>
          </a:prstGeom>
        </p:spPr>
        <p:txBody>
          <a:bodyPr anchorCtr="0" anchor="t" bIns="45700" lIns="91425" spcFirstLastPara="1" rIns="91425" wrap="square" tIns="45700">
            <a:noAutofit/>
          </a:bodyPr>
          <a:lstStyle/>
          <a:p>
            <a:pPr indent="0" lvl="0" marL="0" rtl="0" algn="ctr">
              <a:spcBef>
                <a:spcPts val="75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ctrTitle"/>
          </p:nvPr>
        </p:nvSpPr>
        <p:spPr>
          <a:xfrm>
            <a:off x="228600" y="895350"/>
            <a:ext cx="3238500" cy="800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Data 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ctrTitle"/>
          </p:nvPr>
        </p:nvSpPr>
        <p:spPr>
          <a:xfrm>
            <a:off x="457200" y="819150"/>
            <a:ext cx="48387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What is a variable ?</a:t>
            </a:r>
            <a:endParaRPr/>
          </a:p>
        </p:txBody>
      </p:sp>
      <p:sp>
        <p:nvSpPr>
          <p:cNvPr id="228" name="Google Shape;228;p20"/>
          <p:cNvSpPr txBox="1"/>
          <p:nvPr/>
        </p:nvSpPr>
        <p:spPr>
          <a:xfrm>
            <a:off x="762000" y="1657350"/>
            <a:ext cx="7924800" cy="2862322"/>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 A variable which holds value, during the life of a Java program. </a:t>
            </a:r>
            <a:endParaRPr/>
          </a:p>
          <a:p>
            <a:pPr indent="0" lvl="0" marL="0" marR="0" rtl="0" algn="l">
              <a:spcBef>
                <a:spcPts val="0"/>
              </a:spcBef>
              <a:spcAft>
                <a:spcPts val="0"/>
              </a:spcAft>
              <a:buClr>
                <a:srgbClr val="C00000"/>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Every variable is assigned a </a:t>
            </a:r>
            <a:r>
              <a:rPr b="1" lang="en-US" sz="2000">
                <a:solidFill>
                  <a:schemeClr val="dk1"/>
                </a:solidFill>
                <a:latin typeface="Calibri"/>
                <a:ea typeface="Calibri"/>
                <a:cs typeface="Calibri"/>
                <a:sym typeface="Calibri"/>
              </a:rPr>
              <a:t>data type </a:t>
            </a:r>
            <a:r>
              <a:rPr lang="en-US" sz="2000">
                <a:solidFill>
                  <a:schemeClr val="dk1"/>
                </a:solidFill>
                <a:latin typeface="Calibri"/>
                <a:ea typeface="Calibri"/>
                <a:cs typeface="Calibri"/>
                <a:sym typeface="Calibri"/>
              </a:rPr>
              <a:t>which designates the type and quantity of value it can hold.</a:t>
            </a:r>
            <a:endParaRPr/>
          </a:p>
          <a:p>
            <a:pPr indent="0" lvl="0" marL="0" marR="0" rtl="0" algn="l">
              <a:spcBef>
                <a:spcPts val="0"/>
              </a:spcBef>
              <a:spcAft>
                <a:spcPts val="0"/>
              </a:spcAft>
              <a:buClr>
                <a:srgbClr val="C00000"/>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In order to use a variable in a program you to need to perform 2 steps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--Variable Declaration</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--Variable Initialization</a:t>
            </a:r>
            <a:endParaRPr/>
          </a:p>
          <a:p>
            <a:pPr indent="0" lvl="0" marL="0" marR="0" rtl="0" algn="l">
              <a:spcBef>
                <a:spcPts val="0"/>
              </a:spcBef>
              <a:spcAft>
                <a:spcPts val="0"/>
              </a:spcAft>
              <a:buClr>
                <a:srgbClr val="C00000"/>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ctrTitle"/>
          </p:nvPr>
        </p:nvSpPr>
        <p:spPr>
          <a:xfrm>
            <a:off x="381000" y="838200"/>
            <a:ext cx="51435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Variable Declaration</a:t>
            </a:r>
            <a:endParaRPr/>
          </a:p>
        </p:txBody>
      </p:sp>
      <p:sp>
        <p:nvSpPr>
          <p:cNvPr id="234" name="Google Shape;234;p21"/>
          <p:cNvSpPr txBox="1"/>
          <p:nvPr/>
        </p:nvSpPr>
        <p:spPr>
          <a:xfrm>
            <a:off x="495300" y="2092464"/>
            <a:ext cx="81534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To declare a variable, you must specify the data type &amp; give the variable a unique name.</a:t>
            </a:r>
            <a:endParaRPr/>
          </a:p>
        </p:txBody>
      </p:sp>
      <p:sp>
        <p:nvSpPr>
          <p:cNvPr id="235" name="Google Shape;235;p21"/>
          <p:cNvSpPr txBox="1"/>
          <p:nvPr/>
        </p:nvSpPr>
        <p:spPr>
          <a:xfrm>
            <a:off x="381000" y="4171950"/>
            <a:ext cx="81534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int count;</a:t>
            </a:r>
            <a:endParaRPr/>
          </a:p>
        </p:txBody>
      </p:sp>
      <p:sp>
        <p:nvSpPr>
          <p:cNvPr id="236" name="Google Shape;236;p21"/>
          <p:cNvSpPr/>
          <p:nvPr/>
        </p:nvSpPr>
        <p:spPr>
          <a:xfrm>
            <a:off x="5029200" y="3028950"/>
            <a:ext cx="1676400" cy="914400"/>
          </a:xfrm>
          <a:prstGeom prst="wedgeEllipseCallout">
            <a:avLst>
              <a:gd fmla="val -48539" name="adj1"/>
              <a:gd fmla="val 78373" name="adj2"/>
            </a:avLst>
          </a:prstGeom>
          <a:solidFill>
            <a:srgbClr val="F4B08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Variable-name</a:t>
            </a:r>
            <a:endParaRPr/>
          </a:p>
        </p:txBody>
      </p:sp>
      <p:sp>
        <p:nvSpPr>
          <p:cNvPr id="237" name="Google Shape;237;p21"/>
          <p:cNvSpPr/>
          <p:nvPr/>
        </p:nvSpPr>
        <p:spPr>
          <a:xfrm>
            <a:off x="2133600" y="3028950"/>
            <a:ext cx="1676400" cy="914400"/>
          </a:xfrm>
          <a:prstGeom prst="wedgeEllipseCallout">
            <a:avLst>
              <a:gd fmla="val 44967" name="adj1"/>
              <a:gd fmla="val 78373" name="adj2"/>
            </a:avLst>
          </a:prstGeom>
          <a:solidFill>
            <a:srgbClr val="F4B08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Data-type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2"/>
          <p:cNvSpPr txBox="1"/>
          <p:nvPr/>
        </p:nvSpPr>
        <p:spPr>
          <a:xfrm>
            <a:off x="457200" y="2018497"/>
            <a:ext cx="81534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To initialize a variable, you must assign it a valid value.</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p:txBody>
      </p:sp>
      <p:sp>
        <p:nvSpPr>
          <p:cNvPr id="243" name="Google Shape;243;p22"/>
          <p:cNvSpPr txBox="1"/>
          <p:nvPr/>
        </p:nvSpPr>
        <p:spPr>
          <a:xfrm>
            <a:off x="457200" y="3181350"/>
            <a:ext cx="4876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count=100;</a:t>
            </a:r>
            <a:endParaRPr/>
          </a:p>
        </p:txBody>
      </p:sp>
      <p:sp>
        <p:nvSpPr>
          <p:cNvPr id="244" name="Google Shape;244;p22"/>
          <p:cNvSpPr/>
          <p:nvPr/>
        </p:nvSpPr>
        <p:spPr>
          <a:xfrm>
            <a:off x="5943600" y="2800350"/>
            <a:ext cx="1295400" cy="1752600"/>
          </a:xfrm>
          <a:prstGeom prst="can">
            <a:avLst>
              <a:gd fmla="val 25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100</a:t>
            </a:r>
            <a:endParaRPr/>
          </a:p>
        </p:txBody>
      </p:sp>
      <p:sp>
        <p:nvSpPr>
          <p:cNvPr id="245" name="Google Shape;245;p22"/>
          <p:cNvSpPr txBox="1"/>
          <p:nvPr/>
        </p:nvSpPr>
        <p:spPr>
          <a:xfrm>
            <a:off x="6172200" y="4552950"/>
            <a:ext cx="91127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count</a:t>
            </a:r>
            <a:endParaRPr/>
          </a:p>
        </p:txBody>
      </p:sp>
      <p:sp>
        <p:nvSpPr>
          <p:cNvPr id="246" name="Google Shape;246;p22"/>
          <p:cNvSpPr/>
          <p:nvPr/>
        </p:nvSpPr>
        <p:spPr>
          <a:xfrm>
            <a:off x="6477000" y="1123950"/>
            <a:ext cx="2438400" cy="1371600"/>
          </a:xfrm>
          <a:prstGeom prst="wedgeEllipseCallout">
            <a:avLst>
              <a:gd fmla="val -24134" name="adj1"/>
              <a:gd fmla="val 69907" name="adj2"/>
            </a:avLst>
          </a:prstGeom>
          <a:solidFill>
            <a:srgbClr val="FEE59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Container named “count” holding a value 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5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ctrTitle"/>
          </p:nvPr>
        </p:nvSpPr>
        <p:spPr>
          <a:xfrm>
            <a:off x="228600" y="1123950"/>
            <a:ext cx="8915400" cy="723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You can combine variable declaration and initialization.</a:t>
            </a:r>
            <a:endParaRPr b="1" sz="2800">
              <a:solidFill>
                <a:srgbClr val="C00000"/>
              </a:solidFill>
              <a:latin typeface="Calibri"/>
              <a:ea typeface="Calibri"/>
              <a:cs typeface="Calibri"/>
              <a:sym typeface="Calibri"/>
            </a:endParaRPr>
          </a:p>
        </p:txBody>
      </p:sp>
      <p:sp>
        <p:nvSpPr>
          <p:cNvPr id="252" name="Google Shape;252;p23"/>
          <p:cNvSpPr txBox="1"/>
          <p:nvPr/>
        </p:nvSpPr>
        <p:spPr>
          <a:xfrm>
            <a:off x="228600" y="2152650"/>
            <a:ext cx="8915400" cy="7239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3200"/>
              <a:buFont typeface="Calibri"/>
              <a:buNone/>
            </a:pPr>
            <a:r>
              <a:rPr b="1" lang="en-US" sz="3200">
                <a:solidFill>
                  <a:schemeClr val="dk1"/>
                </a:solidFill>
                <a:latin typeface="Calibri"/>
                <a:ea typeface="Calibri"/>
                <a:cs typeface="Calibri"/>
                <a:sym typeface="Calibri"/>
              </a:rPr>
              <a:t>i</a:t>
            </a:r>
            <a:r>
              <a:rPr b="1" i="0" lang="en-US" sz="3200" u="none" cap="none" strike="noStrike">
                <a:solidFill>
                  <a:schemeClr val="dk1"/>
                </a:solidFill>
                <a:latin typeface="Calibri"/>
                <a:ea typeface="Calibri"/>
                <a:cs typeface="Calibri"/>
                <a:sym typeface="Calibri"/>
              </a:rPr>
              <a:t>nt</a:t>
            </a:r>
            <a:r>
              <a:rPr b="1" i="0" lang="en-US" sz="3200" u="none" cap="none" strike="noStrike">
                <a:solidFill>
                  <a:schemeClr val="dk1"/>
                </a:solidFill>
                <a:latin typeface="Calibri"/>
                <a:ea typeface="Calibri"/>
                <a:cs typeface="Calibri"/>
                <a:sym typeface="Calibri"/>
              </a:rPr>
              <a:t> count=100;</a:t>
            </a:r>
            <a:endParaRPr b="1" i="0" sz="3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ctrTitle"/>
          </p:nvPr>
        </p:nvSpPr>
        <p:spPr>
          <a:xfrm>
            <a:off x="4354" y="798255"/>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NAMING CONVENTION OF VARIABLES</a:t>
            </a:r>
            <a:endParaRPr/>
          </a:p>
        </p:txBody>
      </p:sp>
      <p:sp>
        <p:nvSpPr>
          <p:cNvPr id="258" name="Google Shape;258;p24"/>
          <p:cNvSpPr txBox="1"/>
          <p:nvPr/>
        </p:nvSpPr>
        <p:spPr>
          <a:xfrm>
            <a:off x="533400" y="1657350"/>
            <a:ext cx="8305800" cy="2554545"/>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 can start with underscore(‘_’) but not with digits.</a:t>
            </a:r>
            <a:endParaRPr/>
          </a:p>
          <a:p>
            <a:pPr indent="0" lvl="0" marL="0" marR="0" rtl="0" algn="l">
              <a:spcBef>
                <a:spcPts val="0"/>
              </a:spcBef>
              <a:spcAft>
                <a:spcPts val="0"/>
              </a:spcAft>
              <a:buClr>
                <a:srgbClr val="C00000"/>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 Should be mnemonic i.e, designed to indicate to the casual observer the intent of its use.</a:t>
            </a:r>
            <a:endParaRPr/>
          </a:p>
          <a:p>
            <a:pPr indent="0" lvl="0" marL="0" marR="0" rtl="0" algn="l">
              <a:spcBef>
                <a:spcPts val="0"/>
              </a:spcBef>
              <a:spcAft>
                <a:spcPts val="0"/>
              </a:spcAft>
              <a:buClr>
                <a:srgbClr val="C00000"/>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 Can use _(underscore), digits and letters.</a:t>
            </a:r>
            <a:endParaRPr/>
          </a:p>
          <a:p>
            <a:pPr indent="0" lvl="0" marL="0" marR="0" rtl="0" algn="l">
              <a:spcBef>
                <a:spcPts val="0"/>
              </a:spcBef>
              <a:spcAft>
                <a:spcPts val="0"/>
              </a:spcAft>
              <a:buClr>
                <a:srgbClr val="C00000"/>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 Should not use any reserved 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5"/>
          <p:cNvSpPr txBox="1"/>
          <p:nvPr>
            <p:ph type="ctrTitle"/>
          </p:nvPr>
        </p:nvSpPr>
        <p:spPr>
          <a:xfrm>
            <a:off x="912920" y="89453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TYPES OF VARIABLES </a:t>
            </a:r>
            <a:endParaRPr/>
          </a:p>
        </p:txBody>
      </p:sp>
      <p:cxnSp>
        <p:nvCxnSpPr>
          <p:cNvPr id="265" name="Google Shape;265;p25"/>
          <p:cNvCxnSpPr/>
          <p:nvPr/>
        </p:nvCxnSpPr>
        <p:spPr>
          <a:xfrm rot="5400000">
            <a:off x="4344194" y="2354024"/>
            <a:ext cx="457200" cy="1588"/>
          </a:xfrm>
          <a:prstGeom prst="straightConnector1">
            <a:avLst/>
          </a:prstGeom>
          <a:noFill/>
          <a:ln cap="flat" cmpd="sng" w="25400">
            <a:solidFill>
              <a:srgbClr val="C00000"/>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66" name="Google Shape;266;p25"/>
          <p:cNvCxnSpPr/>
          <p:nvPr/>
        </p:nvCxnSpPr>
        <p:spPr>
          <a:xfrm>
            <a:off x="1447800" y="2105944"/>
            <a:ext cx="6248400" cy="1588"/>
          </a:xfrm>
          <a:prstGeom prst="straightConnector1">
            <a:avLst/>
          </a:prstGeom>
          <a:noFill/>
          <a:ln cap="flat" cmpd="sng" w="25400">
            <a:solidFill>
              <a:srgbClr val="C00000"/>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67" name="Google Shape;267;p25"/>
          <p:cNvCxnSpPr/>
          <p:nvPr/>
        </p:nvCxnSpPr>
        <p:spPr>
          <a:xfrm rot="5400000">
            <a:off x="1219994" y="2358634"/>
            <a:ext cx="457200" cy="1588"/>
          </a:xfrm>
          <a:prstGeom prst="straightConnector1">
            <a:avLst/>
          </a:prstGeom>
          <a:noFill/>
          <a:ln cap="flat" cmpd="sng" w="25400">
            <a:solidFill>
              <a:srgbClr val="C00000"/>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68" name="Google Shape;268;p25"/>
          <p:cNvCxnSpPr/>
          <p:nvPr/>
        </p:nvCxnSpPr>
        <p:spPr>
          <a:xfrm rot="5400000">
            <a:off x="4342606" y="1869532"/>
            <a:ext cx="457200" cy="1588"/>
          </a:xfrm>
          <a:prstGeom prst="straightConnector1">
            <a:avLst/>
          </a:prstGeom>
          <a:noFill/>
          <a:ln cap="flat" cmpd="sng" w="25400">
            <a:solidFill>
              <a:srgbClr val="C00000"/>
            </a:solidFill>
            <a:prstDash val="solid"/>
            <a:miter lim="800000"/>
            <a:headEnd len="sm" w="sm" type="none"/>
            <a:tailEnd len="sm" w="sm" type="none"/>
          </a:ln>
          <a:effectLst>
            <a:outerShdw blurRad="50800" rotWithShape="0" algn="t" dir="5400000" dist="38100">
              <a:srgbClr val="000000">
                <a:alpha val="40000"/>
              </a:srgbClr>
            </a:outerShdw>
          </a:effectLst>
        </p:spPr>
      </p:cxnSp>
      <p:cxnSp>
        <p:nvCxnSpPr>
          <p:cNvPr id="269" name="Google Shape;269;p25"/>
          <p:cNvCxnSpPr/>
          <p:nvPr/>
        </p:nvCxnSpPr>
        <p:spPr>
          <a:xfrm rot="5400000">
            <a:off x="7465218" y="2342356"/>
            <a:ext cx="457200" cy="1588"/>
          </a:xfrm>
          <a:prstGeom prst="straightConnector1">
            <a:avLst/>
          </a:prstGeom>
          <a:noFill/>
          <a:ln cap="flat" cmpd="sng" w="25400">
            <a:solidFill>
              <a:srgbClr val="C00000"/>
            </a:solidFill>
            <a:prstDash val="solid"/>
            <a:miter lim="800000"/>
            <a:headEnd len="sm" w="sm" type="none"/>
            <a:tailEnd len="sm" w="sm" type="none"/>
          </a:ln>
          <a:effectLst>
            <a:outerShdw blurRad="50800" rotWithShape="0" algn="t" dir="5400000" dist="38100">
              <a:srgbClr val="000000">
                <a:alpha val="40000"/>
              </a:srgbClr>
            </a:outerShdw>
          </a:effectLst>
        </p:spPr>
      </p:cxnSp>
      <p:sp>
        <p:nvSpPr>
          <p:cNvPr id="270" name="Google Shape;270;p25"/>
          <p:cNvSpPr txBox="1"/>
          <p:nvPr/>
        </p:nvSpPr>
        <p:spPr>
          <a:xfrm>
            <a:off x="685800" y="2720779"/>
            <a:ext cx="17048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Local variables</a:t>
            </a:r>
            <a:endParaRPr/>
          </a:p>
        </p:txBody>
      </p:sp>
      <p:sp>
        <p:nvSpPr>
          <p:cNvPr id="271" name="Google Shape;271;p25"/>
          <p:cNvSpPr txBox="1"/>
          <p:nvPr/>
        </p:nvSpPr>
        <p:spPr>
          <a:xfrm>
            <a:off x="3657600" y="2720779"/>
            <a:ext cx="204876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Instance variables</a:t>
            </a:r>
            <a:endParaRPr/>
          </a:p>
        </p:txBody>
      </p:sp>
      <p:sp>
        <p:nvSpPr>
          <p:cNvPr id="272" name="Google Shape;272;p25"/>
          <p:cNvSpPr txBox="1"/>
          <p:nvPr/>
        </p:nvSpPr>
        <p:spPr>
          <a:xfrm>
            <a:off x="6705600" y="2720779"/>
            <a:ext cx="17511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Static 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type="ctrTitle"/>
          </p:nvPr>
        </p:nvSpPr>
        <p:spPr>
          <a:xfrm>
            <a:off x="304800" y="819150"/>
            <a:ext cx="65532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Consider this code snippet</a:t>
            </a:r>
            <a:endParaRPr/>
          </a:p>
        </p:txBody>
      </p:sp>
      <p:sp>
        <p:nvSpPr>
          <p:cNvPr id="279" name="Google Shape;279;p26"/>
          <p:cNvSpPr txBox="1"/>
          <p:nvPr/>
        </p:nvSpPr>
        <p:spPr>
          <a:xfrm>
            <a:off x="800100" y="2038350"/>
            <a:ext cx="7543800" cy="286232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class Guru99</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int data = 99; //instance variable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static int a = 1; //static variable</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void method()</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int b = 90; //local variable</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7"/>
          <p:cNvSpPr txBox="1"/>
          <p:nvPr>
            <p:ph type="ctrTitle"/>
          </p:nvPr>
        </p:nvSpPr>
        <p:spPr>
          <a:xfrm>
            <a:off x="1447800" y="338832"/>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Non-static variable V/S Static variable</a:t>
            </a:r>
            <a:endParaRPr/>
          </a:p>
        </p:txBody>
      </p:sp>
      <p:cxnSp>
        <p:nvCxnSpPr>
          <p:cNvPr id="286" name="Google Shape;286;p27"/>
          <p:cNvCxnSpPr/>
          <p:nvPr/>
        </p:nvCxnSpPr>
        <p:spPr>
          <a:xfrm rot="5400000">
            <a:off x="2819400" y="2876550"/>
            <a:ext cx="3810000" cy="1588"/>
          </a:xfrm>
          <a:prstGeom prst="straightConnector1">
            <a:avLst/>
          </a:prstGeom>
          <a:noFill/>
          <a:ln cap="flat" cmpd="sng" w="25400">
            <a:solidFill>
              <a:srgbClr val="C00000"/>
            </a:solidFill>
            <a:prstDash val="solid"/>
            <a:miter lim="800000"/>
            <a:headEnd len="sm" w="sm" type="none"/>
            <a:tailEnd len="sm" w="sm" type="none"/>
          </a:ln>
        </p:spPr>
      </p:cxnSp>
      <p:sp>
        <p:nvSpPr>
          <p:cNvPr id="287" name="Google Shape;287;p27"/>
          <p:cNvSpPr txBox="1"/>
          <p:nvPr/>
        </p:nvSpPr>
        <p:spPr>
          <a:xfrm>
            <a:off x="1066800" y="971550"/>
            <a:ext cx="25913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Non-static variable</a:t>
            </a:r>
            <a:endParaRPr/>
          </a:p>
        </p:txBody>
      </p:sp>
      <p:sp>
        <p:nvSpPr>
          <p:cNvPr id="288" name="Google Shape;288;p27"/>
          <p:cNvSpPr txBox="1"/>
          <p:nvPr/>
        </p:nvSpPr>
        <p:spPr>
          <a:xfrm>
            <a:off x="4952450" y="967085"/>
            <a:ext cx="19904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Static variable</a:t>
            </a:r>
            <a:endParaRPr/>
          </a:p>
        </p:txBody>
      </p:sp>
      <p:cxnSp>
        <p:nvCxnSpPr>
          <p:cNvPr id="289" name="Google Shape;289;p27"/>
          <p:cNvCxnSpPr/>
          <p:nvPr/>
        </p:nvCxnSpPr>
        <p:spPr>
          <a:xfrm>
            <a:off x="685800" y="1504950"/>
            <a:ext cx="7924800" cy="1588"/>
          </a:xfrm>
          <a:prstGeom prst="straightConnector1">
            <a:avLst/>
          </a:prstGeom>
          <a:noFill/>
          <a:ln cap="flat" cmpd="sng" w="25400">
            <a:solidFill>
              <a:srgbClr val="C00000"/>
            </a:solidFill>
            <a:prstDash val="solid"/>
            <a:miter lim="800000"/>
            <a:headEnd len="sm" w="sm" type="none"/>
            <a:tailEnd len="sm" w="sm" type="none"/>
          </a:ln>
        </p:spPr>
      </p:cxnSp>
      <p:sp>
        <p:nvSpPr>
          <p:cNvPr id="290" name="Google Shape;290;p27"/>
          <p:cNvSpPr txBox="1"/>
          <p:nvPr/>
        </p:nvSpPr>
        <p:spPr>
          <a:xfrm>
            <a:off x="762000" y="1657350"/>
            <a:ext cx="3733800" cy="286232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Memory is allocated multiple time whenever a new object is created.</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Non-static variable also known as instance variable while because memory is allocated whenever instance is created.</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Non-static variable are specific to an object</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Non-static variable can access with object reference.</a:t>
            </a:r>
            <a:endParaRPr/>
          </a:p>
        </p:txBody>
      </p:sp>
      <p:sp>
        <p:nvSpPr>
          <p:cNvPr id="291" name="Google Shape;291;p27"/>
          <p:cNvSpPr txBox="1"/>
          <p:nvPr/>
        </p:nvSpPr>
        <p:spPr>
          <a:xfrm>
            <a:off x="4800600" y="1657350"/>
            <a:ext cx="3733800" cy="369331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Memory is allocated for these variable only once in the program.</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Memory is allocated at the time of loading of class so that these are also known as class variable.</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Static variable are common for every object that means there memory location can be sharable by every object reference or same class.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Static variable can access with class reference.</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descr="tenor.gif" id="297" name="Google Shape;297;p28"/>
          <p:cNvPicPr preferRelativeResize="0"/>
          <p:nvPr/>
        </p:nvPicPr>
        <p:blipFill rotWithShape="1">
          <a:blip r:embed="rId3">
            <a:alphaModFix/>
          </a:blip>
          <a:srcRect b="0" l="0" r="0" t="0"/>
          <a:stretch/>
        </p:blipFill>
        <p:spPr>
          <a:xfrm>
            <a:off x="533400" y="1962150"/>
            <a:ext cx="2095500" cy="2667000"/>
          </a:xfrm>
          <a:prstGeom prst="rect">
            <a:avLst/>
          </a:prstGeom>
          <a:noFill/>
          <a:ln>
            <a:noFill/>
          </a:ln>
        </p:spPr>
      </p:pic>
      <p:sp>
        <p:nvSpPr>
          <p:cNvPr id="298" name="Google Shape;298;p28"/>
          <p:cNvSpPr txBox="1"/>
          <p:nvPr>
            <p:ph type="ctrTitle"/>
          </p:nvPr>
        </p:nvSpPr>
        <p:spPr>
          <a:xfrm>
            <a:off x="1600200" y="1733550"/>
            <a:ext cx="7543800" cy="990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WHAT IS </a:t>
            </a:r>
            <a:r>
              <a:rPr b="1" lang="en-US" sz="4400">
                <a:solidFill>
                  <a:srgbClr val="C00000"/>
                </a:solidFill>
                <a:latin typeface="Calibri"/>
                <a:ea typeface="Calibri"/>
                <a:cs typeface="Calibri"/>
                <a:sym typeface="Calibri"/>
              </a:rPr>
              <a:t>WIDENING</a:t>
            </a:r>
            <a:r>
              <a:rPr b="1" lang="en-US" sz="4400">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ph type="ctrTitle"/>
          </p:nvPr>
        </p:nvSpPr>
        <p:spPr>
          <a:xfrm>
            <a:off x="294544" y="833757"/>
            <a:ext cx="6487256"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Consider this code snippet</a:t>
            </a:r>
            <a:endParaRPr/>
          </a:p>
        </p:txBody>
      </p:sp>
      <p:sp>
        <p:nvSpPr>
          <p:cNvPr id="305" name="Google Shape;305;p29"/>
          <p:cNvSpPr txBox="1"/>
          <p:nvPr/>
        </p:nvSpPr>
        <p:spPr>
          <a:xfrm>
            <a:off x="800100" y="1797925"/>
            <a:ext cx="4229100" cy="255454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public class Test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System.out.print("Y" + "O");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System.out.print('L' + 'O');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p:txBody>
      </p:sp>
      <p:sp>
        <p:nvSpPr>
          <p:cNvPr id="306" name="Google Shape;306;p29"/>
          <p:cNvSpPr txBox="1"/>
          <p:nvPr/>
        </p:nvSpPr>
        <p:spPr>
          <a:xfrm>
            <a:off x="5791200" y="1830754"/>
            <a:ext cx="28630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Can you predict the output?</a:t>
            </a:r>
            <a:endParaRPr/>
          </a:p>
        </p:txBody>
      </p:sp>
      <p:sp>
        <p:nvSpPr>
          <p:cNvPr id="307" name="Google Shape;307;p29"/>
          <p:cNvSpPr txBox="1"/>
          <p:nvPr/>
        </p:nvSpPr>
        <p:spPr>
          <a:xfrm>
            <a:off x="5867400" y="2419350"/>
            <a:ext cx="7009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YOLO</a:t>
            </a:r>
            <a:endParaRPr/>
          </a:p>
        </p:txBody>
      </p:sp>
      <p:sp>
        <p:nvSpPr>
          <p:cNvPr id="308" name="Google Shape;308;p29"/>
          <p:cNvSpPr txBox="1"/>
          <p:nvPr/>
        </p:nvSpPr>
        <p:spPr>
          <a:xfrm>
            <a:off x="5867400" y="3269218"/>
            <a:ext cx="8027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YO155</a:t>
            </a:r>
            <a:endParaRPr/>
          </a:p>
        </p:txBody>
      </p:sp>
      <p:pic>
        <p:nvPicPr>
          <p:cNvPr descr="C:\Users\Trainer\AppData\Local\Microsoft\Windows\Temporary Internet Files\Content.IE5\9V58J9F1\Kliponious-green-tick[1].png" id="309" name="Google Shape;309;p29"/>
          <p:cNvPicPr preferRelativeResize="0"/>
          <p:nvPr/>
        </p:nvPicPr>
        <p:blipFill rotWithShape="1">
          <a:blip r:embed="rId3">
            <a:alphaModFix/>
          </a:blip>
          <a:srcRect b="0" l="0" r="0" t="0"/>
          <a:stretch/>
        </p:blipFill>
        <p:spPr>
          <a:xfrm>
            <a:off x="6858000" y="3075198"/>
            <a:ext cx="457200" cy="523511"/>
          </a:xfrm>
          <a:prstGeom prst="rect">
            <a:avLst/>
          </a:prstGeom>
          <a:noFill/>
          <a:ln>
            <a:noFill/>
          </a:ln>
        </p:spPr>
      </p:pic>
      <p:pic>
        <p:nvPicPr>
          <p:cNvPr descr="C:\Users\Trainer\AppData\Local\Microsoft\Windows\Temporary Internet Files\Content.IE5\6GSPBK1P\500px-RedX.svg[1].png" id="310" name="Google Shape;310;p29"/>
          <p:cNvPicPr preferRelativeResize="0"/>
          <p:nvPr/>
        </p:nvPicPr>
        <p:blipFill rotWithShape="1">
          <a:blip r:embed="rId4">
            <a:alphaModFix/>
          </a:blip>
          <a:srcRect b="0" l="0" r="0" t="0"/>
          <a:stretch/>
        </p:blipFill>
        <p:spPr>
          <a:xfrm>
            <a:off x="6781800" y="2266950"/>
            <a:ext cx="628650" cy="62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Data Types</a:t>
            </a:r>
            <a:endParaRPr/>
          </a:p>
        </p:txBody>
      </p:sp>
      <p:cxnSp>
        <p:nvCxnSpPr>
          <p:cNvPr id="104" name="Google Shape;104;p3"/>
          <p:cNvCxnSpPr/>
          <p:nvPr/>
        </p:nvCxnSpPr>
        <p:spPr>
          <a:xfrm flipH="1">
            <a:off x="3124200" y="895350"/>
            <a:ext cx="914400" cy="914400"/>
          </a:xfrm>
          <a:prstGeom prst="straightConnector1">
            <a:avLst/>
          </a:prstGeom>
          <a:noFill/>
          <a:ln cap="flat" cmpd="sng" w="25400">
            <a:solidFill>
              <a:srgbClr val="C00000"/>
            </a:solidFill>
            <a:prstDash val="solid"/>
            <a:miter lim="800000"/>
            <a:headEnd len="sm" w="sm" type="none"/>
            <a:tailEnd len="sm" w="sm" type="none"/>
          </a:ln>
          <a:effectLst>
            <a:outerShdw blurRad="50800" rotWithShape="0" algn="tl" dir="2700000" dist="38100">
              <a:srgbClr val="FF0000">
                <a:alpha val="40000"/>
              </a:srgbClr>
            </a:outerShdw>
          </a:effectLst>
        </p:spPr>
      </p:cxnSp>
      <p:cxnSp>
        <p:nvCxnSpPr>
          <p:cNvPr id="105" name="Google Shape;105;p3"/>
          <p:cNvCxnSpPr/>
          <p:nvPr/>
        </p:nvCxnSpPr>
        <p:spPr>
          <a:xfrm flipH="1">
            <a:off x="5029200" y="895350"/>
            <a:ext cx="914400" cy="914400"/>
          </a:xfrm>
          <a:prstGeom prst="straightConnector1">
            <a:avLst/>
          </a:prstGeom>
          <a:noFill/>
          <a:ln cap="flat" cmpd="sng" w="25400">
            <a:solidFill>
              <a:srgbClr val="C00000"/>
            </a:solidFill>
            <a:prstDash val="solid"/>
            <a:miter lim="800000"/>
            <a:headEnd len="sm" w="sm" type="none"/>
            <a:tailEnd len="sm" w="sm" type="none"/>
          </a:ln>
          <a:effectLst>
            <a:outerShdw blurRad="50800" rotWithShape="0" algn="tl" dir="2700000" dist="38100">
              <a:srgbClr val="FF0000">
                <a:alpha val="40000"/>
              </a:srgbClr>
            </a:outerShdw>
          </a:effectLst>
        </p:spPr>
      </p:cxnSp>
      <p:sp>
        <p:nvSpPr>
          <p:cNvPr id="106" name="Google Shape;106;p3"/>
          <p:cNvSpPr txBox="1"/>
          <p:nvPr/>
        </p:nvSpPr>
        <p:spPr>
          <a:xfrm>
            <a:off x="1676400" y="1962150"/>
            <a:ext cx="2771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Primitive data-types</a:t>
            </a:r>
            <a:endParaRPr/>
          </a:p>
        </p:txBody>
      </p:sp>
      <p:sp>
        <p:nvSpPr>
          <p:cNvPr id="107" name="Google Shape;107;p3"/>
          <p:cNvSpPr txBox="1"/>
          <p:nvPr/>
        </p:nvSpPr>
        <p:spPr>
          <a:xfrm>
            <a:off x="4925057" y="1957685"/>
            <a:ext cx="33995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Non-primitive data-types</a:t>
            </a:r>
            <a:endParaRPr/>
          </a:p>
        </p:txBody>
      </p:sp>
      <p:sp>
        <p:nvSpPr>
          <p:cNvPr id="108" name="Google Shape;108;p3"/>
          <p:cNvSpPr txBox="1"/>
          <p:nvPr/>
        </p:nvSpPr>
        <p:spPr>
          <a:xfrm>
            <a:off x="1752600" y="2495550"/>
            <a:ext cx="1128835" cy="2554545"/>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byte</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int</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short</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long</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char</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Boolean</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float</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double</a:t>
            </a:r>
            <a:endParaRPr/>
          </a:p>
        </p:txBody>
      </p:sp>
      <p:sp>
        <p:nvSpPr>
          <p:cNvPr id="109" name="Google Shape;109;p3"/>
          <p:cNvSpPr txBox="1"/>
          <p:nvPr/>
        </p:nvSpPr>
        <p:spPr>
          <a:xfrm>
            <a:off x="5119565" y="2495550"/>
            <a:ext cx="1322798" cy="1015663"/>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Strings</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Arrays</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Classes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2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2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ctrTitle"/>
          </p:nvPr>
        </p:nvSpPr>
        <p:spPr>
          <a:xfrm>
            <a:off x="304800" y="8191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Now, try to predict the output</a:t>
            </a:r>
            <a:endParaRPr/>
          </a:p>
        </p:txBody>
      </p:sp>
      <p:sp>
        <p:nvSpPr>
          <p:cNvPr id="317" name="Google Shape;317;p30"/>
          <p:cNvSpPr txBox="1"/>
          <p:nvPr/>
        </p:nvSpPr>
        <p:spPr>
          <a:xfrm>
            <a:off x="783227" y="1838057"/>
            <a:ext cx="4460927" cy="286232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public class Test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public static void main(String[] args)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System.out.print("Y" + "O");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System.out.print('L');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System.out.print('O');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p:txBody>
      </p:sp>
      <p:sp>
        <p:nvSpPr>
          <p:cNvPr id="318" name="Google Shape;318;p30"/>
          <p:cNvSpPr txBox="1"/>
          <p:nvPr/>
        </p:nvSpPr>
        <p:spPr>
          <a:xfrm>
            <a:off x="5867400" y="2419350"/>
            <a:ext cx="9198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YO7679</a:t>
            </a:r>
            <a:endParaRPr/>
          </a:p>
        </p:txBody>
      </p:sp>
      <p:sp>
        <p:nvSpPr>
          <p:cNvPr id="319" name="Google Shape;319;p30"/>
          <p:cNvSpPr txBox="1"/>
          <p:nvPr/>
        </p:nvSpPr>
        <p:spPr>
          <a:xfrm flipH="1">
            <a:off x="5862000" y="1543075"/>
            <a:ext cx="1986600" cy="209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YOLO</a:t>
            </a:r>
            <a:endParaRPr/>
          </a:p>
        </p:txBody>
      </p:sp>
      <p:pic>
        <p:nvPicPr>
          <p:cNvPr descr="C:\Users\Trainer\AppData\Local\Microsoft\Windows\Temporary Internet Files\Content.IE5\9V58J9F1\Kliponious-green-tick[1].png" id="320" name="Google Shape;320;p30"/>
          <p:cNvPicPr preferRelativeResize="0"/>
          <p:nvPr/>
        </p:nvPicPr>
        <p:blipFill rotWithShape="1">
          <a:blip r:embed="rId3">
            <a:alphaModFix/>
          </a:blip>
          <a:srcRect b="0" l="0" r="0" t="0"/>
          <a:stretch/>
        </p:blipFill>
        <p:spPr>
          <a:xfrm>
            <a:off x="6858000" y="3075198"/>
            <a:ext cx="457200" cy="523511"/>
          </a:xfrm>
          <a:prstGeom prst="rect">
            <a:avLst/>
          </a:prstGeom>
          <a:noFill/>
          <a:ln>
            <a:noFill/>
          </a:ln>
        </p:spPr>
      </p:pic>
      <p:pic>
        <p:nvPicPr>
          <p:cNvPr descr="C:\Users\Trainer\AppData\Local\Microsoft\Windows\Temporary Internet Files\Content.IE5\6GSPBK1P\500px-RedX.svg[1].png" id="321" name="Google Shape;321;p30"/>
          <p:cNvPicPr preferRelativeResize="0"/>
          <p:nvPr/>
        </p:nvPicPr>
        <p:blipFill rotWithShape="1">
          <a:blip r:embed="rId4">
            <a:alphaModFix/>
          </a:blip>
          <a:srcRect b="0" l="0" r="0" t="0"/>
          <a:stretch/>
        </p:blipFill>
        <p:spPr>
          <a:xfrm>
            <a:off x="6781800" y="2266950"/>
            <a:ext cx="628650" cy="62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ph type="ctrTitle"/>
          </p:nvPr>
        </p:nvSpPr>
        <p:spPr>
          <a:xfrm>
            <a:off x="533400" y="6667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RULES FOR WIDENING PRIMITVE CONVERSION</a:t>
            </a:r>
            <a:endParaRPr/>
          </a:p>
        </p:txBody>
      </p:sp>
      <p:sp>
        <p:nvSpPr>
          <p:cNvPr id="328" name="Google Shape;328;p31"/>
          <p:cNvSpPr txBox="1"/>
          <p:nvPr/>
        </p:nvSpPr>
        <p:spPr>
          <a:xfrm>
            <a:off x="762000" y="1276350"/>
            <a:ext cx="8153400" cy="372409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result of adding Java chars, shorts or bytes is an </a:t>
            </a:r>
            <a:r>
              <a:rPr b="1" lang="en-US" sz="2400">
                <a:solidFill>
                  <a:schemeClr val="dk1"/>
                </a:solidFill>
                <a:latin typeface="Calibri"/>
                <a:ea typeface="Calibri"/>
                <a:cs typeface="Calibri"/>
                <a:sym typeface="Calibri"/>
              </a:rPr>
              <a:t>int.</a:t>
            </a:r>
            <a:endParaRPr/>
          </a:p>
          <a:p>
            <a:pPr indent="-342900" lvl="0" marL="342900" marR="0" rtl="0" algn="l">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If either operand is of type double, the other is converted to double.</a:t>
            </a:r>
            <a:endParaRPr/>
          </a:p>
          <a:p>
            <a:pPr indent="-342900" lvl="0" marL="342900" marR="0" rtl="0" algn="l">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Otherwise, if either operand is of type float, the other is converted to float.</a:t>
            </a:r>
            <a:endParaRPr/>
          </a:p>
          <a:p>
            <a:pPr indent="-342900" lvl="0" marL="342900" marR="0" rtl="0" algn="l">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Otherwise, if either operand is of type long, the other is converted to long.</a:t>
            </a:r>
            <a:endParaRPr/>
          </a:p>
          <a:p>
            <a:pPr indent="-342900" lvl="0" marL="342900" marR="0" rtl="0" algn="l">
              <a:spcBef>
                <a:spcPts val="60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Otherwise, </a:t>
            </a:r>
            <a:r>
              <a:rPr b="1" lang="en-US" sz="2400">
                <a:solidFill>
                  <a:schemeClr val="dk1"/>
                </a:solidFill>
                <a:latin typeface="Calibri"/>
                <a:ea typeface="Calibri"/>
                <a:cs typeface="Calibri"/>
                <a:sym typeface="Calibri"/>
              </a:rPr>
              <a:t>both operands are converted to type int</a:t>
            </a:r>
            <a:endParaRPr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descr="tenor.gif" id="334" name="Google Shape;334;p32"/>
          <p:cNvPicPr preferRelativeResize="0"/>
          <p:nvPr/>
        </p:nvPicPr>
        <p:blipFill rotWithShape="1">
          <a:blip r:embed="rId3">
            <a:alphaModFix/>
          </a:blip>
          <a:srcRect b="0" l="0" r="0" t="0"/>
          <a:stretch/>
        </p:blipFill>
        <p:spPr>
          <a:xfrm>
            <a:off x="533400" y="1962150"/>
            <a:ext cx="2095500" cy="2667000"/>
          </a:xfrm>
          <a:prstGeom prst="rect">
            <a:avLst/>
          </a:prstGeom>
          <a:noFill/>
          <a:ln>
            <a:noFill/>
          </a:ln>
        </p:spPr>
      </p:pic>
      <p:sp>
        <p:nvSpPr>
          <p:cNvPr id="335" name="Google Shape;335;p32"/>
          <p:cNvSpPr txBox="1"/>
          <p:nvPr>
            <p:ph type="ctrTitle"/>
          </p:nvPr>
        </p:nvSpPr>
        <p:spPr>
          <a:xfrm>
            <a:off x="1600200" y="1733550"/>
            <a:ext cx="7543800" cy="990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WHAT IS </a:t>
            </a:r>
            <a:r>
              <a:rPr b="1" lang="en-US" sz="4400">
                <a:solidFill>
                  <a:srgbClr val="C00000"/>
                </a:solidFill>
                <a:latin typeface="Calibri"/>
                <a:ea typeface="Calibri"/>
                <a:cs typeface="Calibri"/>
                <a:sym typeface="Calibri"/>
              </a:rPr>
              <a:t>NARROWING</a:t>
            </a:r>
            <a:r>
              <a:rPr b="1" lang="en-US" sz="4400">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3"/>
          <p:cNvSpPr txBox="1"/>
          <p:nvPr>
            <p:ph type="ctrTitle"/>
          </p:nvPr>
        </p:nvSpPr>
        <p:spPr>
          <a:xfrm>
            <a:off x="-152400" y="739349"/>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NARROWING OR EXPLICIT TYPE-CASTING</a:t>
            </a:r>
            <a:endParaRPr/>
          </a:p>
        </p:txBody>
      </p:sp>
      <p:sp>
        <p:nvSpPr>
          <p:cNvPr id="342" name="Google Shape;342;p33"/>
          <p:cNvSpPr txBox="1"/>
          <p:nvPr/>
        </p:nvSpPr>
        <p:spPr>
          <a:xfrm>
            <a:off x="762000" y="1581150"/>
            <a:ext cx="81534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If we want to assign a value of larger data type to a smaller data type we perform explicit type casting or narrowing.</a:t>
            </a:r>
            <a:endParaRPr/>
          </a:p>
        </p:txBody>
      </p:sp>
      <p:sp>
        <p:nvSpPr>
          <p:cNvPr id="343" name="Google Shape;343;p33"/>
          <p:cNvSpPr txBox="1"/>
          <p:nvPr/>
        </p:nvSpPr>
        <p:spPr>
          <a:xfrm>
            <a:off x="838200" y="2647950"/>
            <a:ext cx="7696200" cy="1938992"/>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This is useful for incompatible data types where automatic conversion cannot be done.</a:t>
            </a:r>
            <a:endParaRPr/>
          </a:p>
          <a:p>
            <a:pPr indent="0" lvl="0" marL="0" marR="0" rtl="0" algn="l">
              <a:spcBef>
                <a:spcPts val="0"/>
              </a:spcBef>
              <a:spcAft>
                <a:spcPts val="0"/>
              </a:spcAft>
              <a:buClr>
                <a:srgbClr val="C00000"/>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rgbClr val="C00000"/>
              </a:buClr>
              <a:buSzPts val="2000"/>
              <a:buFont typeface="Arial"/>
              <a:buChar char="•"/>
            </a:pPr>
            <a:r>
              <a:rPr lang="en-US" sz="2000">
                <a:solidFill>
                  <a:schemeClr val="dk1"/>
                </a:solidFill>
                <a:latin typeface="Calibri"/>
                <a:ea typeface="Calibri"/>
                <a:cs typeface="Calibri"/>
                <a:sym typeface="Calibri"/>
              </a:rPr>
              <a:t>Here, target-type specifies the desired type to convert the specified value to.</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4"/>
          <p:cNvSpPr txBox="1"/>
          <p:nvPr>
            <p:ph type="ctrTitle"/>
          </p:nvPr>
        </p:nvSpPr>
        <p:spPr>
          <a:xfrm>
            <a:off x="685800" y="800100"/>
            <a:ext cx="44196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Calibri"/>
              <a:buNone/>
            </a:pPr>
            <a:r>
              <a:rPr b="1" lang="en-US" sz="4400">
                <a:solidFill>
                  <a:srgbClr val="C00000"/>
                </a:solidFill>
                <a:latin typeface="Calibri"/>
                <a:ea typeface="Calibri"/>
                <a:cs typeface="Calibri"/>
                <a:sym typeface="Calibri"/>
              </a:rPr>
              <a:t>Guess the output</a:t>
            </a:r>
            <a:endParaRPr/>
          </a:p>
        </p:txBody>
      </p:sp>
      <p:sp>
        <p:nvSpPr>
          <p:cNvPr id="350" name="Google Shape;350;p34"/>
          <p:cNvSpPr txBox="1"/>
          <p:nvPr/>
        </p:nvSpPr>
        <p:spPr>
          <a:xfrm>
            <a:off x="800100" y="1733550"/>
            <a:ext cx="4305300" cy="2862322"/>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public class Test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public static void main(String[] argv)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char ch = 'c';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int num = 88;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ch = num;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 </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 </a:t>
            </a:r>
            <a:endParaRPr/>
          </a:p>
        </p:txBody>
      </p:sp>
      <p:sp>
        <p:nvSpPr>
          <p:cNvPr id="351" name="Google Shape;351;p34"/>
          <p:cNvSpPr txBox="1"/>
          <p:nvPr/>
        </p:nvSpPr>
        <p:spPr>
          <a:xfrm>
            <a:off x="5867400" y="2419350"/>
            <a:ext cx="71853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type="ctrTitle"/>
          </p:nvPr>
        </p:nvSpPr>
        <p:spPr>
          <a:xfrm>
            <a:off x="416350" y="507475"/>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Now, try to predict the output</a:t>
            </a:r>
            <a:endParaRPr/>
          </a:p>
        </p:txBody>
      </p:sp>
      <p:sp>
        <p:nvSpPr>
          <p:cNvPr id="358" name="Google Shape;358;p35"/>
          <p:cNvSpPr txBox="1"/>
          <p:nvPr/>
        </p:nvSpPr>
        <p:spPr>
          <a:xfrm>
            <a:off x="6718562" y="3275543"/>
            <a:ext cx="5966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10.5</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10</a:t>
            </a:r>
            <a:endParaRPr/>
          </a:p>
        </p:txBody>
      </p:sp>
      <p:pic>
        <p:nvPicPr>
          <p:cNvPr descr="C:\Users\Trainer\AppData\Local\Microsoft\Windows\Temporary Internet Files\Content.IE5\9V58J9F1\Kliponious-green-tick[1].png" id="359" name="Google Shape;359;p35"/>
          <p:cNvPicPr preferRelativeResize="0"/>
          <p:nvPr/>
        </p:nvPicPr>
        <p:blipFill rotWithShape="1">
          <a:blip r:embed="rId3">
            <a:alphaModFix/>
          </a:blip>
          <a:srcRect b="0" l="0" r="0" t="0"/>
          <a:stretch/>
        </p:blipFill>
        <p:spPr>
          <a:xfrm>
            <a:off x="7326086" y="3075197"/>
            <a:ext cx="457200" cy="523511"/>
          </a:xfrm>
          <a:prstGeom prst="rect">
            <a:avLst/>
          </a:prstGeom>
          <a:noFill/>
          <a:ln>
            <a:noFill/>
          </a:ln>
        </p:spPr>
      </p:pic>
      <p:sp>
        <p:nvSpPr>
          <p:cNvPr id="360" name="Google Shape;360;p35"/>
          <p:cNvSpPr txBox="1"/>
          <p:nvPr>
            <p:ph type="ctrTitle"/>
          </p:nvPr>
        </p:nvSpPr>
        <p:spPr>
          <a:xfrm>
            <a:off x="568750" y="604155"/>
            <a:ext cx="5257800" cy="7239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Variable Initialization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36"/>
          <p:cNvPicPr preferRelativeResize="0"/>
          <p:nvPr/>
        </p:nvPicPr>
        <p:blipFill rotWithShape="1">
          <a:blip r:embed="rId3">
            <a:alphaModFix/>
          </a:blip>
          <a:srcRect b="848" l="1110" r="0" t="0"/>
          <a:stretch/>
        </p:blipFill>
        <p:spPr>
          <a:xfrm rot="355158">
            <a:off x="-160913" y="2325952"/>
            <a:ext cx="3164847" cy="2957006"/>
          </a:xfrm>
          <a:custGeom>
            <a:rect b="b" l="l" r="r" t="t"/>
            <a:pathLst>
              <a:path extrusionOk="0" h="3942674" w="4219796">
                <a:moveTo>
                  <a:pt x="0" y="0"/>
                </a:moveTo>
                <a:lnTo>
                  <a:pt x="4219796" y="0"/>
                </a:lnTo>
                <a:lnTo>
                  <a:pt x="4219796" y="3547546"/>
                </a:lnTo>
                <a:lnTo>
                  <a:pt x="408778" y="3942674"/>
                </a:lnTo>
                <a:close/>
              </a:path>
            </a:pathLst>
          </a:custGeom>
          <a:noFill/>
          <a:ln>
            <a:noFill/>
          </a:ln>
        </p:spPr>
      </p:pic>
      <p:sp>
        <p:nvSpPr>
          <p:cNvPr id="367" name="Google Shape;367;p36"/>
          <p:cNvSpPr/>
          <p:nvPr/>
        </p:nvSpPr>
        <p:spPr>
          <a:xfrm>
            <a:off x="0" y="1828801"/>
            <a:ext cx="9144000"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F05136"/>
                </a:solidFill>
                <a:latin typeface="Nunito Sans"/>
                <a:ea typeface="Nunito Sans"/>
                <a:cs typeface="Nunito Sans"/>
                <a:sym typeface="Nunito Sans"/>
              </a:rPr>
              <a:t>THANK YOU</a:t>
            </a:r>
            <a:endParaRPr b="1" sz="6000">
              <a:solidFill>
                <a:srgbClr val="F0513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ctrTitle"/>
          </p:nvPr>
        </p:nvSpPr>
        <p:spPr>
          <a:xfrm>
            <a:off x="800100" y="171450"/>
            <a:ext cx="75438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Primitive Data Types</a:t>
            </a:r>
            <a:endParaRPr/>
          </a:p>
        </p:txBody>
      </p:sp>
      <p:graphicFrame>
        <p:nvGraphicFramePr>
          <p:cNvPr id="115" name="Google Shape;115;p4"/>
          <p:cNvGraphicFramePr/>
          <p:nvPr/>
        </p:nvGraphicFramePr>
        <p:xfrm>
          <a:off x="914400" y="895350"/>
          <a:ext cx="3000000" cy="3000000"/>
        </p:xfrm>
        <a:graphic>
          <a:graphicData uri="http://schemas.openxmlformats.org/drawingml/2006/table">
            <a:tbl>
              <a:tblPr>
                <a:noFill/>
                <a:tableStyleId>{48BB8990-7389-4187-A4BC-930DFDBF6E22}</a:tableStyleId>
              </a:tblPr>
              <a:tblGrid>
                <a:gridCol w="1388800"/>
                <a:gridCol w="1225425"/>
                <a:gridCol w="4777175"/>
              </a:tblGrid>
              <a:tr h="412425">
                <a:tc>
                  <a:txBody>
                    <a:bodyPr/>
                    <a:lstStyle/>
                    <a:p>
                      <a:pPr indent="0" lvl="0" marL="0" marR="0" rtl="0" algn="l">
                        <a:spcBef>
                          <a:spcPts val="0"/>
                        </a:spcBef>
                        <a:spcAft>
                          <a:spcPts val="0"/>
                        </a:spcAft>
                        <a:buNone/>
                      </a:pPr>
                      <a:r>
                        <a:rPr lang="en-US" sz="1400" u="none" cap="none" strike="noStrike"/>
                        <a:t>Data – Type</a:t>
                      </a:r>
                      <a:endParaRPr b="1" sz="1400"/>
                    </a:p>
                  </a:txBody>
                  <a:tcPr marT="45725" marB="45725" marR="91450" marL="91450"/>
                </a:tc>
                <a:tc>
                  <a:txBody>
                    <a:bodyPr/>
                    <a:lstStyle/>
                    <a:p>
                      <a:pPr indent="0" lvl="0" marL="0" marR="0" rtl="0" algn="l">
                        <a:spcBef>
                          <a:spcPts val="0"/>
                        </a:spcBef>
                        <a:spcAft>
                          <a:spcPts val="0"/>
                        </a:spcAft>
                        <a:buNone/>
                      </a:pPr>
                      <a:r>
                        <a:rPr lang="en-US" sz="1400"/>
                        <a:t>Size</a:t>
                      </a:r>
                      <a:endParaRPr b="1" sz="1400"/>
                    </a:p>
                  </a:txBody>
                  <a:tcPr marT="45725" marB="45725" marR="91450" marL="91450"/>
                </a:tc>
                <a:tc>
                  <a:txBody>
                    <a:bodyPr/>
                    <a:lstStyle/>
                    <a:p>
                      <a:pPr indent="0" lvl="0" marL="0" marR="0" rtl="0" algn="l">
                        <a:spcBef>
                          <a:spcPts val="0"/>
                        </a:spcBef>
                        <a:spcAft>
                          <a:spcPts val="0"/>
                        </a:spcAft>
                        <a:buNone/>
                      </a:pPr>
                      <a:r>
                        <a:rPr lang="en-US" sz="1400"/>
                        <a:t>Description</a:t>
                      </a:r>
                      <a:endParaRPr b="1" sz="1400"/>
                    </a:p>
                  </a:txBody>
                  <a:tcPr marT="45725" marB="45725" marR="91450" marL="91450"/>
                </a:tc>
              </a:tr>
              <a:tr h="412425">
                <a:tc>
                  <a:txBody>
                    <a:bodyPr/>
                    <a:lstStyle/>
                    <a:p>
                      <a:pPr indent="0" lvl="0" marL="0" marR="0" rtl="0" algn="l">
                        <a:spcBef>
                          <a:spcPts val="0"/>
                        </a:spcBef>
                        <a:spcAft>
                          <a:spcPts val="0"/>
                        </a:spcAft>
                        <a:buNone/>
                      </a:pPr>
                      <a:r>
                        <a:rPr lang="en-US" sz="1350"/>
                        <a:t>byte</a:t>
                      </a:r>
                      <a:endParaRPr/>
                    </a:p>
                  </a:txBody>
                  <a:tcPr marT="45725" marB="45725" marR="91450" marL="91450"/>
                </a:tc>
                <a:tc>
                  <a:txBody>
                    <a:bodyPr/>
                    <a:lstStyle/>
                    <a:p>
                      <a:pPr indent="0" lvl="0" marL="0" marR="0" rtl="0" algn="l">
                        <a:spcBef>
                          <a:spcPts val="0"/>
                        </a:spcBef>
                        <a:spcAft>
                          <a:spcPts val="0"/>
                        </a:spcAft>
                        <a:buNone/>
                      </a:pPr>
                      <a:r>
                        <a:rPr lang="en-US" sz="1350"/>
                        <a:t>1 byte</a:t>
                      </a:r>
                      <a:endParaRPr/>
                    </a:p>
                  </a:txBody>
                  <a:tcPr marT="45725" marB="45725" marR="91450" marL="91450"/>
                </a:tc>
                <a:tc>
                  <a:txBody>
                    <a:bodyPr/>
                    <a:lstStyle/>
                    <a:p>
                      <a:pPr indent="0" lvl="0" marL="0" marR="0" rtl="0" algn="l">
                        <a:spcBef>
                          <a:spcPts val="0"/>
                        </a:spcBef>
                        <a:spcAft>
                          <a:spcPts val="0"/>
                        </a:spcAft>
                        <a:buNone/>
                      </a:pPr>
                      <a:r>
                        <a:rPr lang="en-US" sz="1350"/>
                        <a:t>Stores whole numbers from -128 to 127</a:t>
                      </a:r>
                      <a:endParaRPr sz="1350"/>
                    </a:p>
                  </a:txBody>
                  <a:tcPr marT="45725" marB="45725" marR="91450" marL="91450"/>
                </a:tc>
              </a:tr>
              <a:tr h="412425">
                <a:tc>
                  <a:txBody>
                    <a:bodyPr/>
                    <a:lstStyle/>
                    <a:p>
                      <a:pPr indent="0" lvl="0" marL="0" marR="0" rtl="0" algn="l">
                        <a:spcBef>
                          <a:spcPts val="0"/>
                        </a:spcBef>
                        <a:spcAft>
                          <a:spcPts val="0"/>
                        </a:spcAft>
                        <a:buNone/>
                      </a:pPr>
                      <a:r>
                        <a:rPr lang="en-US" sz="1350"/>
                        <a:t>int</a:t>
                      </a:r>
                      <a:endParaRPr sz="1350"/>
                    </a:p>
                  </a:txBody>
                  <a:tcPr marT="45725" marB="45725" marR="91450" marL="91450"/>
                </a:tc>
                <a:tc>
                  <a:txBody>
                    <a:bodyPr/>
                    <a:lstStyle/>
                    <a:p>
                      <a:pPr indent="0" lvl="0" marL="0" marR="0" rtl="0" algn="l">
                        <a:spcBef>
                          <a:spcPts val="0"/>
                        </a:spcBef>
                        <a:spcAft>
                          <a:spcPts val="0"/>
                        </a:spcAft>
                        <a:buNone/>
                      </a:pPr>
                      <a:r>
                        <a:rPr lang="en-US" sz="1350"/>
                        <a:t>4 bytes</a:t>
                      </a:r>
                      <a:endParaRPr/>
                    </a:p>
                  </a:txBody>
                  <a:tcPr marT="45725" marB="45725" marR="91450" marL="91450"/>
                </a:tc>
                <a:tc>
                  <a:txBody>
                    <a:bodyPr/>
                    <a:lstStyle/>
                    <a:p>
                      <a:pPr indent="0" lvl="0" marL="0" marR="0" rtl="0" algn="l">
                        <a:spcBef>
                          <a:spcPts val="0"/>
                        </a:spcBef>
                        <a:spcAft>
                          <a:spcPts val="0"/>
                        </a:spcAft>
                        <a:buNone/>
                      </a:pPr>
                      <a:r>
                        <a:rPr lang="en-US" sz="1350"/>
                        <a:t>Stores whole numbers from -2,147,483,648 to 2,147,483,647</a:t>
                      </a:r>
                      <a:endParaRPr sz="1350"/>
                    </a:p>
                  </a:txBody>
                  <a:tcPr marT="45725" marB="45725" marR="91450" marL="91450"/>
                </a:tc>
              </a:tr>
              <a:tr h="412425">
                <a:tc>
                  <a:txBody>
                    <a:bodyPr/>
                    <a:lstStyle/>
                    <a:p>
                      <a:pPr indent="0" lvl="0" marL="0" marR="0" rtl="0" algn="l">
                        <a:spcBef>
                          <a:spcPts val="0"/>
                        </a:spcBef>
                        <a:spcAft>
                          <a:spcPts val="0"/>
                        </a:spcAft>
                        <a:buNone/>
                      </a:pPr>
                      <a:r>
                        <a:rPr lang="en-US" sz="1350"/>
                        <a:t>short</a:t>
                      </a:r>
                      <a:endParaRPr/>
                    </a:p>
                  </a:txBody>
                  <a:tcPr marT="45725" marB="45725" marR="91450" marL="91450"/>
                </a:tc>
                <a:tc>
                  <a:txBody>
                    <a:bodyPr/>
                    <a:lstStyle/>
                    <a:p>
                      <a:pPr indent="0" lvl="0" marL="0" marR="0" rtl="0" algn="l">
                        <a:spcBef>
                          <a:spcPts val="0"/>
                        </a:spcBef>
                        <a:spcAft>
                          <a:spcPts val="0"/>
                        </a:spcAft>
                        <a:buNone/>
                      </a:pPr>
                      <a:r>
                        <a:rPr lang="en-US" sz="1350"/>
                        <a:t>2 bytes</a:t>
                      </a:r>
                      <a:endParaRPr/>
                    </a:p>
                  </a:txBody>
                  <a:tcPr marT="45725" marB="45725" marR="91450" marL="91450"/>
                </a:tc>
                <a:tc>
                  <a:txBody>
                    <a:bodyPr/>
                    <a:lstStyle/>
                    <a:p>
                      <a:pPr indent="0" lvl="0" marL="0" marR="0" rtl="0" algn="l">
                        <a:spcBef>
                          <a:spcPts val="0"/>
                        </a:spcBef>
                        <a:spcAft>
                          <a:spcPts val="0"/>
                        </a:spcAft>
                        <a:buNone/>
                      </a:pPr>
                      <a:r>
                        <a:rPr lang="en-US" sz="1350"/>
                        <a:t>Stores whole numbers from -32,768 to 32,767</a:t>
                      </a:r>
                      <a:endParaRPr sz="1350"/>
                    </a:p>
                  </a:txBody>
                  <a:tcPr marT="45725" marB="45725" marR="91450" marL="91450"/>
                </a:tc>
              </a:tr>
              <a:tr h="540400">
                <a:tc>
                  <a:txBody>
                    <a:bodyPr/>
                    <a:lstStyle/>
                    <a:p>
                      <a:pPr indent="0" lvl="0" marL="0" marR="0" rtl="0" algn="l">
                        <a:spcBef>
                          <a:spcPts val="0"/>
                        </a:spcBef>
                        <a:spcAft>
                          <a:spcPts val="0"/>
                        </a:spcAft>
                        <a:buNone/>
                      </a:pPr>
                      <a:r>
                        <a:rPr lang="en-US" sz="1350"/>
                        <a:t>long</a:t>
                      </a:r>
                      <a:endParaRPr/>
                    </a:p>
                  </a:txBody>
                  <a:tcPr marT="45725" marB="45725" marR="91450" marL="91450"/>
                </a:tc>
                <a:tc>
                  <a:txBody>
                    <a:bodyPr/>
                    <a:lstStyle/>
                    <a:p>
                      <a:pPr indent="0" lvl="0" marL="0" marR="0" rtl="0" algn="l">
                        <a:spcBef>
                          <a:spcPts val="0"/>
                        </a:spcBef>
                        <a:spcAft>
                          <a:spcPts val="0"/>
                        </a:spcAft>
                        <a:buNone/>
                      </a:pPr>
                      <a:r>
                        <a:rPr lang="en-US" sz="1350"/>
                        <a:t>8 bytes</a:t>
                      </a:r>
                      <a:endParaRPr/>
                    </a:p>
                  </a:txBody>
                  <a:tcPr marT="45725" marB="45725" marR="91450" marL="91450"/>
                </a:tc>
                <a:tc>
                  <a:txBody>
                    <a:bodyPr/>
                    <a:lstStyle/>
                    <a:p>
                      <a:pPr indent="0" lvl="0" marL="0" marR="0" rtl="0" algn="l">
                        <a:spcBef>
                          <a:spcPts val="0"/>
                        </a:spcBef>
                        <a:spcAft>
                          <a:spcPts val="0"/>
                        </a:spcAft>
                        <a:buNone/>
                      </a:pPr>
                      <a:r>
                        <a:rPr lang="en-US" sz="1350"/>
                        <a:t>Stores whole numbers from -9,223.372,036.854,775.808 to 9,223.372,036,854,775,808</a:t>
                      </a:r>
                      <a:endParaRPr sz="1350"/>
                    </a:p>
                  </a:txBody>
                  <a:tcPr marT="45725" marB="45725" marR="91450" marL="91450"/>
                </a:tc>
              </a:tr>
              <a:tr h="412425">
                <a:tc>
                  <a:txBody>
                    <a:bodyPr/>
                    <a:lstStyle/>
                    <a:p>
                      <a:pPr indent="0" lvl="0" marL="0" marR="0" rtl="0" algn="l">
                        <a:spcBef>
                          <a:spcPts val="0"/>
                        </a:spcBef>
                        <a:spcAft>
                          <a:spcPts val="0"/>
                        </a:spcAft>
                        <a:buNone/>
                      </a:pPr>
                      <a:r>
                        <a:rPr lang="en-US" sz="1350"/>
                        <a:t>char</a:t>
                      </a:r>
                      <a:endParaRPr/>
                    </a:p>
                  </a:txBody>
                  <a:tcPr marT="45725" marB="45725" marR="91450" marL="91450"/>
                </a:tc>
                <a:tc>
                  <a:txBody>
                    <a:bodyPr/>
                    <a:lstStyle/>
                    <a:p>
                      <a:pPr indent="0" lvl="0" marL="0" marR="0" rtl="0" algn="l">
                        <a:spcBef>
                          <a:spcPts val="0"/>
                        </a:spcBef>
                        <a:spcAft>
                          <a:spcPts val="0"/>
                        </a:spcAft>
                        <a:buNone/>
                      </a:pPr>
                      <a:r>
                        <a:rPr lang="en-US" sz="1350"/>
                        <a:t>2 bytes</a:t>
                      </a:r>
                      <a:endParaRPr/>
                    </a:p>
                  </a:txBody>
                  <a:tcPr marT="45725" marB="45725" marR="91450" marL="91450"/>
                </a:tc>
                <a:tc>
                  <a:txBody>
                    <a:bodyPr/>
                    <a:lstStyle/>
                    <a:p>
                      <a:pPr indent="0" lvl="0" marL="0" marR="0" rtl="0" algn="l">
                        <a:spcBef>
                          <a:spcPts val="0"/>
                        </a:spcBef>
                        <a:spcAft>
                          <a:spcPts val="0"/>
                        </a:spcAft>
                        <a:buNone/>
                      </a:pPr>
                      <a:r>
                        <a:rPr lang="en-US" sz="1350"/>
                        <a:t>Stores a single character/letter</a:t>
                      </a:r>
                      <a:endParaRPr sz="1350"/>
                    </a:p>
                  </a:txBody>
                  <a:tcPr marT="45725" marB="45725" marR="91450" marL="91450"/>
                </a:tc>
              </a:tr>
              <a:tr h="412425">
                <a:tc>
                  <a:txBody>
                    <a:bodyPr/>
                    <a:lstStyle/>
                    <a:p>
                      <a:pPr indent="0" lvl="0" marL="0" marR="0" rtl="0" algn="l">
                        <a:spcBef>
                          <a:spcPts val="0"/>
                        </a:spcBef>
                        <a:spcAft>
                          <a:spcPts val="0"/>
                        </a:spcAft>
                        <a:buNone/>
                      </a:pPr>
                      <a:r>
                        <a:rPr lang="en-US" sz="1350"/>
                        <a:t>boolean</a:t>
                      </a:r>
                      <a:endParaRPr sz="1350"/>
                    </a:p>
                  </a:txBody>
                  <a:tcPr marT="45725" marB="45725" marR="91450" marL="91450"/>
                </a:tc>
                <a:tc>
                  <a:txBody>
                    <a:bodyPr/>
                    <a:lstStyle/>
                    <a:p>
                      <a:pPr indent="0" lvl="0" marL="0" marR="0" rtl="0" algn="l">
                        <a:spcBef>
                          <a:spcPts val="0"/>
                        </a:spcBef>
                        <a:spcAft>
                          <a:spcPts val="0"/>
                        </a:spcAft>
                        <a:buNone/>
                      </a:pPr>
                      <a:r>
                        <a:rPr lang="en-US" sz="1350"/>
                        <a:t>1 byte</a:t>
                      </a:r>
                      <a:endParaRPr/>
                    </a:p>
                  </a:txBody>
                  <a:tcPr marT="45725" marB="45725" marR="91450" marL="91450"/>
                </a:tc>
                <a:tc>
                  <a:txBody>
                    <a:bodyPr/>
                    <a:lstStyle/>
                    <a:p>
                      <a:pPr indent="0" lvl="0" marL="0" marR="0" rtl="0" algn="l">
                        <a:spcBef>
                          <a:spcPts val="0"/>
                        </a:spcBef>
                        <a:spcAft>
                          <a:spcPts val="0"/>
                        </a:spcAft>
                        <a:buNone/>
                      </a:pPr>
                      <a:r>
                        <a:rPr lang="en-US" sz="1350"/>
                        <a:t>Stores true or false values</a:t>
                      </a:r>
                      <a:endParaRPr sz="1350"/>
                    </a:p>
                  </a:txBody>
                  <a:tcPr marT="45725" marB="45725" marR="91450" marL="91450"/>
                </a:tc>
              </a:tr>
              <a:tr h="540400">
                <a:tc>
                  <a:txBody>
                    <a:bodyPr/>
                    <a:lstStyle/>
                    <a:p>
                      <a:pPr indent="0" lvl="0" marL="0" marR="0" rtl="0" algn="l">
                        <a:spcBef>
                          <a:spcPts val="0"/>
                        </a:spcBef>
                        <a:spcAft>
                          <a:spcPts val="0"/>
                        </a:spcAft>
                        <a:buNone/>
                      </a:pPr>
                      <a:r>
                        <a:rPr lang="en-US" sz="1350"/>
                        <a:t>float</a:t>
                      </a:r>
                      <a:endParaRPr/>
                    </a:p>
                  </a:txBody>
                  <a:tcPr marT="45725" marB="45725" marR="91450" marL="91450"/>
                </a:tc>
                <a:tc>
                  <a:txBody>
                    <a:bodyPr/>
                    <a:lstStyle/>
                    <a:p>
                      <a:pPr indent="0" lvl="0" marL="0" marR="0" rtl="0" algn="l">
                        <a:spcBef>
                          <a:spcPts val="0"/>
                        </a:spcBef>
                        <a:spcAft>
                          <a:spcPts val="0"/>
                        </a:spcAft>
                        <a:buNone/>
                      </a:pPr>
                      <a:r>
                        <a:rPr lang="en-US" sz="1350"/>
                        <a:t>4 bytes</a:t>
                      </a:r>
                      <a:endParaRPr/>
                    </a:p>
                  </a:txBody>
                  <a:tcPr marT="45725" marB="45725" marR="91450" marL="91450"/>
                </a:tc>
                <a:tc>
                  <a:txBody>
                    <a:bodyPr/>
                    <a:lstStyle/>
                    <a:p>
                      <a:pPr indent="0" lvl="0" marL="0" marR="0" rtl="0" algn="l">
                        <a:spcBef>
                          <a:spcPts val="0"/>
                        </a:spcBef>
                        <a:spcAft>
                          <a:spcPts val="0"/>
                        </a:spcAft>
                        <a:buNone/>
                      </a:pPr>
                      <a:r>
                        <a:rPr lang="en-US" sz="1350"/>
                        <a:t>Stores fractional numbers from 3.4e−038 to 3.4e+038. Sufficient for storing 6 to 7 decimal digits</a:t>
                      </a:r>
                      <a:endParaRPr sz="1350"/>
                    </a:p>
                  </a:txBody>
                  <a:tcPr marT="45725" marB="45725" marR="91450" marL="91450"/>
                </a:tc>
              </a:tr>
              <a:tr h="540400">
                <a:tc>
                  <a:txBody>
                    <a:bodyPr/>
                    <a:lstStyle/>
                    <a:p>
                      <a:pPr indent="0" lvl="0" marL="0" marR="0" rtl="0" algn="l">
                        <a:spcBef>
                          <a:spcPts val="0"/>
                        </a:spcBef>
                        <a:spcAft>
                          <a:spcPts val="0"/>
                        </a:spcAft>
                        <a:buNone/>
                      </a:pPr>
                      <a:r>
                        <a:rPr lang="en-US" sz="1350"/>
                        <a:t>double</a:t>
                      </a:r>
                      <a:endParaRPr/>
                    </a:p>
                  </a:txBody>
                  <a:tcPr marT="45725" marB="45725" marR="91450" marL="91450"/>
                </a:tc>
                <a:tc>
                  <a:txBody>
                    <a:bodyPr/>
                    <a:lstStyle/>
                    <a:p>
                      <a:pPr indent="0" lvl="0" marL="0" marR="0" rtl="0" algn="l">
                        <a:spcBef>
                          <a:spcPts val="0"/>
                        </a:spcBef>
                        <a:spcAft>
                          <a:spcPts val="0"/>
                        </a:spcAft>
                        <a:buNone/>
                      </a:pPr>
                      <a:r>
                        <a:rPr lang="en-US" sz="1350"/>
                        <a:t>8 bytes</a:t>
                      </a:r>
                      <a:endParaRPr/>
                    </a:p>
                  </a:txBody>
                  <a:tcPr marT="45725" marB="45725" marR="91450" marL="91450"/>
                </a:tc>
                <a:tc>
                  <a:txBody>
                    <a:bodyPr/>
                    <a:lstStyle/>
                    <a:p>
                      <a:pPr indent="0" lvl="0" marL="0" marR="0" rtl="0" algn="l">
                        <a:spcBef>
                          <a:spcPts val="0"/>
                        </a:spcBef>
                        <a:spcAft>
                          <a:spcPts val="0"/>
                        </a:spcAft>
                        <a:buNone/>
                      </a:pPr>
                      <a:r>
                        <a:rPr lang="en-US" sz="1350"/>
                        <a:t>Stores fractional numbers from 1.7e−308 to 1.7e+038. Sufficient for storing 15 decimal digits</a:t>
                      </a:r>
                      <a:endParaRPr sz="1350"/>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2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ctrTitle"/>
          </p:nvPr>
        </p:nvSpPr>
        <p:spPr>
          <a:xfrm>
            <a:off x="304800" y="798188"/>
            <a:ext cx="16383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BYTE</a:t>
            </a:r>
            <a:endParaRPr/>
          </a:p>
        </p:txBody>
      </p:sp>
      <p:sp>
        <p:nvSpPr>
          <p:cNvPr id="121" name="Google Shape;121;p5"/>
          <p:cNvSpPr txBox="1"/>
          <p:nvPr/>
        </p:nvSpPr>
        <p:spPr>
          <a:xfrm>
            <a:off x="826226" y="2063918"/>
            <a:ext cx="7543800"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Byte stores from -128 and 127.</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Can be used instead of int or other integer types to save memory. </a:t>
            </a:r>
            <a:endParaRPr/>
          </a:p>
        </p:txBody>
      </p:sp>
      <p:sp>
        <p:nvSpPr>
          <p:cNvPr id="122" name="Google Shape;122;p5"/>
          <p:cNvSpPr txBox="1"/>
          <p:nvPr/>
        </p:nvSpPr>
        <p:spPr>
          <a:xfrm>
            <a:off x="1066800" y="3409950"/>
            <a:ext cx="7543800" cy="70788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byte myNum = 100;</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System.out.println(myNum);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ctrTitle"/>
          </p:nvPr>
        </p:nvSpPr>
        <p:spPr>
          <a:xfrm>
            <a:off x="304800" y="889423"/>
            <a:ext cx="21717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Calibri"/>
              <a:buNone/>
            </a:pPr>
            <a:r>
              <a:rPr b="1" lang="en-US" sz="4400">
                <a:solidFill>
                  <a:srgbClr val="000000"/>
                </a:solidFill>
                <a:latin typeface="Calibri"/>
                <a:ea typeface="Calibri"/>
                <a:cs typeface="Calibri"/>
                <a:sym typeface="Calibri"/>
              </a:rPr>
              <a:t>SHORT</a:t>
            </a:r>
            <a:endParaRPr/>
          </a:p>
        </p:txBody>
      </p:sp>
      <p:sp>
        <p:nvSpPr>
          <p:cNvPr id="128" name="Google Shape;128;p6"/>
          <p:cNvSpPr txBox="1"/>
          <p:nvPr/>
        </p:nvSpPr>
        <p:spPr>
          <a:xfrm>
            <a:off x="763089" y="1885950"/>
            <a:ext cx="7543800" cy="40011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short stores from -32768 to 32767:</a:t>
            </a:r>
            <a:endParaRPr/>
          </a:p>
        </p:txBody>
      </p:sp>
      <p:sp>
        <p:nvSpPr>
          <p:cNvPr id="129" name="Google Shape;129;p6"/>
          <p:cNvSpPr txBox="1"/>
          <p:nvPr/>
        </p:nvSpPr>
        <p:spPr>
          <a:xfrm>
            <a:off x="838200" y="2535283"/>
            <a:ext cx="7543800" cy="70788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short myNum = 5000;</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System.out.println(myNum);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ctrTitle"/>
          </p:nvPr>
        </p:nvSpPr>
        <p:spPr>
          <a:xfrm>
            <a:off x="381000" y="873264"/>
            <a:ext cx="14097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INT</a:t>
            </a:r>
            <a:endParaRPr/>
          </a:p>
        </p:txBody>
      </p:sp>
      <p:sp>
        <p:nvSpPr>
          <p:cNvPr id="135" name="Google Shape;135;p7"/>
          <p:cNvSpPr txBox="1"/>
          <p:nvPr/>
        </p:nvSpPr>
        <p:spPr>
          <a:xfrm>
            <a:off x="838200" y="2063918"/>
            <a:ext cx="7543800" cy="10156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int stores from -2147483648 to 2147483647.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preferred data type when we create variables with a numeric value.</a:t>
            </a:r>
            <a:endParaRPr/>
          </a:p>
        </p:txBody>
      </p:sp>
      <p:sp>
        <p:nvSpPr>
          <p:cNvPr id="136" name="Google Shape;136;p7"/>
          <p:cNvSpPr txBox="1"/>
          <p:nvPr/>
        </p:nvSpPr>
        <p:spPr>
          <a:xfrm>
            <a:off x="838200" y="3562350"/>
            <a:ext cx="7543800" cy="70788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int myNum = 100000;</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System.out.println(myNum);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ctrTitle"/>
          </p:nvPr>
        </p:nvSpPr>
        <p:spPr>
          <a:xfrm>
            <a:off x="457200" y="699247"/>
            <a:ext cx="1638300" cy="723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LONG</a:t>
            </a:r>
            <a:endParaRPr/>
          </a:p>
        </p:txBody>
      </p:sp>
      <p:sp>
        <p:nvSpPr>
          <p:cNvPr id="142" name="Google Shape;142;p8"/>
          <p:cNvSpPr txBox="1"/>
          <p:nvPr/>
        </p:nvSpPr>
        <p:spPr>
          <a:xfrm>
            <a:off x="858253" y="1602254"/>
            <a:ext cx="7543800"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long stores from -9223372036854775808 to 9223372036854775808.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Used when int is not large enough to store the value.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you should end the value with an "L":</a:t>
            </a:r>
            <a:endParaRPr/>
          </a:p>
        </p:txBody>
      </p:sp>
      <p:sp>
        <p:nvSpPr>
          <p:cNvPr id="143" name="Google Shape;143;p8"/>
          <p:cNvSpPr txBox="1"/>
          <p:nvPr/>
        </p:nvSpPr>
        <p:spPr>
          <a:xfrm>
            <a:off x="858253" y="3721671"/>
            <a:ext cx="7543800" cy="707886"/>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long myNum = 15000000000L;</a:t>
            </a:r>
            <a:br>
              <a:rPr lang="en-US" sz="2000">
                <a:solidFill>
                  <a:schemeClr val="lt1"/>
                </a:solidFill>
                <a:latin typeface="Calibri"/>
                <a:ea typeface="Calibri"/>
                <a:cs typeface="Calibri"/>
                <a:sym typeface="Calibri"/>
              </a:rPr>
            </a:br>
            <a:r>
              <a:rPr lang="en-US" sz="2000">
                <a:solidFill>
                  <a:schemeClr val="lt1"/>
                </a:solidFill>
                <a:latin typeface="Calibri"/>
                <a:ea typeface="Calibri"/>
                <a:cs typeface="Calibri"/>
                <a:sym typeface="Calibri"/>
              </a:rPr>
              <a:t>System.out.println(myNum);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ctrTitle"/>
          </p:nvPr>
        </p:nvSpPr>
        <p:spPr>
          <a:xfrm>
            <a:off x="381000" y="742950"/>
            <a:ext cx="4991100" cy="800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sz="4400">
                <a:latin typeface="Calibri"/>
                <a:ea typeface="Calibri"/>
                <a:cs typeface="Calibri"/>
                <a:sym typeface="Calibri"/>
              </a:rPr>
              <a:t>Floating Point Types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2018-02-16T09:24:36Z</dcterms:created>
  <dc:creator>Subin Sebastian</dc:creator>
</cp:coreProperties>
</file>