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4"/>
  </p:notesMasterIdLst>
  <p:sldIdLst>
    <p:sldId id="272" r:id="rId2"/>
    <p:sldId id="290" r:id="rId3"/>
    <p:sldId id="304" r:id="rId4"/>
    <p:sldId id="281" r:id="rId5"/>
    <p:sldId id="305" r:id="rId6"/>
    <p:sldId id="291" r:id="rId7"/>
    <p:sldId id="319" r:id="rId8"/>
    <p:sldId id="292" r:id="rId9"/>
    <p:sldId id="320" r:id="rId10"/>
    <p:sldId id="293" r:id="rId11"/>
    <p:sldId id="321" r:id="rId12"/>
    <p:sldId id="294" r:id="rId13"/>
    <p:sldId id="322" r:id="rId14"/>
    <p:sldId id="295" r:id="rId15"/>
    <p:sldId id="323" r:id="rId16"/>
    <p:sldId id="296" r:id="rId17"/>
    <p:sldId id="324" r:id="rId18"/>
    <p:sldId id="297" r:id="rId19"/>
    <p:sldId id="325" r:id="rId20"/>
    <p:sldId id="298" r:id="rId21"/>
    <p:sldId id="326" r:id="rId22"/>
    <p:sldId id="299" r:id="rId23"/>
    <p:sldId id="327" r:id="rId24"/>
    <p:sldId id="300" r:id="rId25"/>
    <p:sldId id="328" r:id="rId26"/>
    <p:sldId id="301" r:id="rId27"/>
    <p:sldId id="329" r:id="rId28"/>
    <p:sldId id="302" r:id="rId29"/>
    <p:sldId id="330" r:id="rId30"/>
    <p:sldId id="303" r:id="rId31"/>
    <p:sldId id="318" r:id="rId32"/>
    <p:sldId id="289" r:id="rId33"/>
  </p:sldIdLst>
  <p:sldSz cx="12192000" cy="6858000"/>
  <p:notesSz cx="6858000" cy="9144000"/>
  <p:embeddedFontLst>
    <p:embeddedFont>
      <p:font typeface="Nunito Sans"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84899" autoAdjust="0"/>
  </p:normalViewPr>
  <p:slideViewPr>
    <p:cSldViewPr>
      <p:cViewPr varScale="1">
        <p:scale>
          <a:sx n="73" d="100"/>
          <a:sy n="73" d="100"/>
        </p:scale>
        <p:origin x="402" y="5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28</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30</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106967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5274" y="475639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327894"/>
            <a:ext cx="5040086" cy="1631216"/>
          </a:xfrm>
          <a:prstGeom prst="rect">
            <a:avLst/>
          </a:prstGeom>
          <a:noFill/>
        </p:spPr>
        <p:txBody>
          <a:bodyPr wrap="square" rtlCol="0">
            <a:spAutoFit/>
          </a:bodyPr>
          <a:lstStyle/>
          <a:p>
            <a:r>
              <a:rPr lang="en-GB" sz="2400" dirty="0" smtClean="0">
                <a:latin typeface="Nunito Sans" charset="0"/>
              </a:rPr>
              <a:t>2</a:t>
            </a:r>
            <a:br>
              <a:rPr lang="en-GB" sz="2400" dirty="0" smtClean="0">
                <a:latin typeface="Nunito Sans" charset="0"/>
              </a:rPr>
            </a:br>
            <a:r>
              <a:rPr lang="en-GB" sz="2400" dirty="0" smtClean="0">
                <a:latin typeface="Nunito Sans" charset="0"/>
              </a:rPr>
              <a:t>4</a:t>
            </a:r>
            <a:br>
              <a:rPr lang="en-GB" sz="2400" dirty="0" smtClean="0">
                <a:latin typeface="Nunito Sans" charset="0"/>
              </a:rPr>
            </a:br>
            <a:r>
              <a:rPr lang="en-GB" sz="2400" dirty="0" smtClean="0">
                <a:latin typeface="Nunito Sans" charset="0"/>
              </a:rPr>
              <a:t>10</a:t>
            </a:r>
            <a:br>
              <a:rPr lang="en-GB" sz="2400" dirty="0" smtClean="0">
                <a:latin typeface="Nunito Sans" charset="0"/>
              </a:rPr>
            </a:br>
            <a:r>
              <a:rPr lang="en-GB" sz="2400" dirty="0" smtClean="0">
                <a:latin typeface="Nunito Sans" charset="0"/>
              </a:rPr>
              <a:t>15</a:t>
            </a:r>
            <a:endParaRPr lang="en-GB" sz="24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24628" y="475639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24628" y="5240760"/>
            <a:ext cx="5040086" cy="830997"/>
          </a:xfrm>
          <a:prstGeom prst="rect">
            <a:avLst/>
          </a:prstGeom>
          <a:noFill/>
        </p:spPr>
        <p:txBody>
          <a:bodyPr wrap="square" rtlCol="0">
            <a:spAutoFit/>
          </a:bodyPr>
          <a:lstStyle/>
          <a:p>
            <a:r>
              <a:rPr lang="en-GB" sz="2400" dirty="0" smtClean="0">
                <a:latin typeface="Nunito Sans" charset="0"/>
              </a:rPr>
              <a:t>6.0 </a:t>
            </a:r>
          </a:p>
          <a:p>
            <a:r>
              <a:rPr lang="en-GB" sz="2400" dirty="0" smtClean="0">
                <a:latin typeface="Nunito Sans" charset="0"/>
              </a:rPr>
              <a:t>9.5</a:t>
            </a:r>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477875"/>
          </a:xfrm>
          <a:prstGeom prst="rect">
            <a:avLst/>
          </a:prstGeom>
          <a:noFill/>
        </p:spPr>
        <p:txBody>
          <a:bodyPr wrap="square" rtlCol="0">
            <a:spAutoFit/>
          </a:bodyPr>
          <a:lstStyle/>
          <a:p>
            <a:r>
              <a:rPr lang="en-GB" sz="2000" b="1" dirty="0" smtClean="0">
                <a:latin typeface="Nunito Sans" charset="0"/>
              </a:rPr>
              <a:t>A young man named </a:t>
            </a:r>
            <a:r>
              <a:rPr lang="en-GB" sz="2000" b="1" dirty="0" err="1" smtClean="0">
                <a:latin typeface="Nunito Sans" charset="0"/>
              </a:rPr>
              <a:t>d'Artagnan</a:t>
            </a:r>
            <a:r>
              <a:rPr lang="en-GB" sz="2000" b="1" dirty="0" smtClean="0">
                <a:latin typeface="Nunito Sans" charset="0"/>
              </a:rPr>
              <a:t> leaves home to travel to Paris, to join the Musketeers of the Guard. Although </a:t>
            </a:r>
            <a:r>
              <a:rPr lang="en-GB" sz="2000" b="1" dirty="0" err="1" smtClean="0">
                <a:latin typeface="Nunito Sans" charset="0"/>
              </a:rPr>
              <a:t>D'Artagnan</a:t>
            </a:r>
            <a:r>
              <a:rPr lang="en-GB" sz="2000" b="1" dirty="0" smtClean="0">
                <a:latin typeface="Nunito Sans" charset="0"/>
              </a:rPr>
              <a:t> is not able to join this elite corps immediately, he befriends the three most formidable musketeers of the age: Athos, </a:t>
            </a:r>
            <a:r>
              <a:rPr lang="en-GB" sz="2000" b="1" dirty="0" err="1" smtClean="0">
                <a:latin typeface="Nunito Sans" charset="0"/>
              </a:rPr>
              <a:t>Porthos</a:t>
            </a:r>
            <a:r>
              <a:rPr lang="en-GB" sz="2000" b="1" dirty="0" smtClean="0">
                <a:latin typeface="Nunito Sans" charset="0"/>
              </a:rPr>
              <a:t> and </a:t>
            </a:r>
            <a:r>
              <a:rPr lang="en-GB" sz="2000" b="1" dirty="0" err="1" smtClean="0">
                <a:latin typeface="Nunito Sans" charset="0"/>
              </a:rPr>
              <a:t>Aramis</a:t>
            </a:r>
            <a:r>
              <a:rPr lang="en-GB" sz="2000" b="1" dirty="0" smtClean="0">
                <a:latin typeface="Nunito Sans" charset="0"/>
              </a:rPr>
              <a:t> and gets involved in affairs of the state and </a:t>
            </a:r>
            <a:r>
              <a:rPr lang="en-GB" sz="2000" b="1" dirty="0" err="1" smtClean="0">
                <a:latin typeface="Nunito Sans" charset="0"/>
              </a:rPr>
              <a:t>court.At</a:t>
            </a:r>
            <a:r>
              <a:rPr lang="en-GB" sz="2000" b="1" dirty="0" smtClean="0">
                <a:latin typeface="Nunito Sans" charset="0"/>
              </a:rPr>
              <a:t> that time, the cardinal was planning to dethrone the king and to take the kingdom and to remove the musketeers of the guard. Since the cardinal has spies mixed with the local public , </a:t>
            </a:r>
            <a:r>
              <a:rPr lang="en-GB" sz="2000" b="1" dirty="0" err="1" smtClean="0">
                <a:latin typeface="Nunito Sans" charset="0"/>
              </a:rPr>
              <a:t>d'Artagnan</a:t>
            </a:r>
            <a:r>
              <a:rPr lang="en-GB" sz="2000" b="1" dirty="0" smtClean="0">
                <a:latin typeface="Nunito Sans" charset="0"/>
              </a:rPr>
              <a:t> decides to send a message of his whereabouts to the three musketeers in unique </a:t>
            </a:r>
            <a:r>
              <a:rPr lang="en-GB" sz="2000" b="1" dirty="0" err="1" smtClean="0">
                <a:latin typeface="Nunito Sans" charset="0"/>
              </a:rPr>
              <a:t>way.He</a:t>
            </a:r>
            <a:r>
              <a:rPr lang="en-GB" sz="2000" b="1" dirty="0" smtClean="0">
                <a:latin typeface="Nunito Sans" charset="0"/>
              </a:rPr>
              <a:t> gave a note to a boy which has the following message. I am at the midpoint of the line joining the farmhouse next to the palace and the light house. The Three musketeers were puzzled. Can you help them find out the location of </a:t>
            </a:r>
            <a:r>
              <a:rPr lang="en-GB" sz="2000" b="1" dirty="0" err="1" smtClean="0">
                <a:latin typeface="Nunito Sans" charset="0"/>
              </a:rPr>
              <a:t>d'Artagnan?Given</a:t>
            </a:r>
            <a:r>
              <a:rPr lang="en-GB" sz="2000" b="1" dirty="0" smtClean="0">
                <a:latin typeface="Nunito Sans" charset="0"/>
              </a:rPr>
              <a:t> the coordinates of the 2 places (x1,y1) and (x2,y2), write a program to find the location of </a:t>
            </a:r>
            <a:r>
              <a:rPr lang="en-GB" sz="2000" b="1" dirty="0" err="1" smtClean="0">
                <a:latin typeface="Nunito Sans" charset="0"/>
              </a:rPr>
              <a:t>d'Artagnan</a:t>
            </a:r>
            <a:r>
              <a:rPr lang="en-GB" sz="2000" b="1" dirty="0" smtClean="0">
                <a:latin typeface="Nunito Sans" charset="0"/>
              </a:rPr>
              <a:t>.</a:t>
            </a:r>
            <a:endParaRPr lang="en-GB" sz="20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x1 = </a:t>
            </a:r>
            <a:r>
              <a:rPr lang="en-US" sz="2000" b="1" dirty="0" err="1" smtClean="0">
                <a:solidFill>
                  <a:schemeClr val="bg1"/>
                </a:solidFill>
                <a:latin typeface="Courier New" panose="02070309020205020404" pitchFamily="49" charset="0"/>
                <a:cs typeface="Courier New" panose="02070309020205020404" pitchFamily="49" charset="0"/>
              </a:rPr>
              <a:t>in.nextFloat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y1 = </a:t>
            </a:r>
            <a:r>
              <a:rPr lang="en-US" sz="2000" b="1" dirty="0" err="1" smtClean="0">
                <a:solidFill>
                  <a:schemeClr val="bg1"/>
                </a:solidFill>
                <a:latin typeface="Courier New" panose="02070309020205020404" pitchFamily="49" charset="0"/>
                <a:cs typeface="Courier New" panose="02070309020205020404" pitchFamily="49" charset="0"/>
              </a:rPr>
              <a:t>in.nextFloat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x2 = </a:t>
            </a:r>
            <a:r>
              <a:rPr lang="en-US" sz="2000" b="1" dirty="0" err="1" smtClean="0">
                <a:solidFill>
                  <a:schemeClr val="bg1"/>
                </a:solidFill>
                <a:latin typeface="Courier New" panose="02070309020205020404" pitchFamily="49" charset="0"/>
                <a:cs typeface="Courier New" panose="02070309020205020404" pitchFamily="49" charset="0"/>
              </a:rPr>
              <a:t>in.nextFloat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y2 = </a:t>
            </a:r>
            <a:r>
              <a:rPr lang="en-US" sz="2000" b="1" dirty="0" err="1" smtClean="0">
                <a:solidFill>
                  <a:schemeClr val="bg1"/>
                </a:solidFill>
                <a:latin typeface="Courier New" panose="02070309020205020404" pitchFamily="49" charset="0"/>
                <a:cs typeface="Courier New" panose="02070309020205020404" pitchFamily="49" charset="0"/>
              </a:rPr>
              <a:t>in.nextFloat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p1=0,p2=0;</a:t>
            </a:r>
          </a:p>
          <a:p>
            <a:r>
              <a:rPr lang="en-US" sz="2000" b="1" dirty="0" smtClean="0">
                <a:solidFill>
                  <a:schemeClr val="bg1"/>
                </a:solidFill>
                <a:latin typeface="Courier New" panose="02070309020205020404" pitchFamily="49" charset="0"/>
                <a:cs typeface="Courier New" panose="02070309020205020404" pitchFamily="49" charset="0"/>
              </a:rPr>
              <a:t>   		p1=(x1+x2)/2;</a:t>
            </a:r>
          </a:p>
          <a:p>
            <a:r>
              <a:rPr lang="en-US" sz="2000" b="1" dirty="0" smtClean="0">
                <a:solidFill>
                  <a:schemeClr val="bg1"/>
                </a:solidFill>
                <a:latin typeface="Courier New" panose="02070309020205020404" pitchFamily="49" charset="0"/>
                <a:cs typeface="Courier New" panose="02070309020205020404" pitchFamily="49" charset="0"/>
              </a:rPr>
              <a:t>   		p2=(y1+y2)/2;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("%.1f\n",p1);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("%.1f",p2);</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4286256"/>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4857760"/>
            <a:ext cx="5040086" cy="1200329"/>
          </a:xfrm>
          <a:prstGeom prst="rect">
            <a:avLst/>
          </a:prstGeom>
          <a:noFill/>
        </p:spPr>
        <p:txBody>
          <a:bodyPr wrap="square" rtlCol="0">
            <a:spAutoFit/>
          </a:bodyPr>
          <a:lstStyle/>
          <a:p>
            <a:r>
              <a:rPr lang="en-GB" sz="2400" dirty="0" smtClean="0"/>
              <a:t>1000</a:t>
            </a:r>
            <a:br>
              <a:rPr lang="en-GB" sz="2400" dirty="0" smtClean="0"/>
            </a:br>
            <a:r>
              <a:rPr lang="en-GB" sz="2400" dirty="0" smtClean="0"/>
              <a:t>2</a:t>
            </a:r>
            <a:br>
              <a:rPr lang="en-GB" sz="2400" dirty="0" smtClean="0"/>
            </a:br>
            <a:r>
              <a:rPr lang="en-GB" sz="2400" dirty="0" smtClean="0"/>
              <a:t>1</a:t>
            </a:r>
            <a:endParaRPr lang="en-GB" sz="24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4286256"/>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4770626"/>
            <a:ext cx="5040086" cy="461665"/>
          </a:xfrm>
          <a:prstGeom prst="rect">
            <a:avLst/>
          </a:prstGeom>
          <a:noFill/>
        </p:spPr>
        <p:txBody>
          <a:bodyPr wrap="square" rtlCol="0">
            <a:spAutoFit/>
          </a:bodyPr>
          <a:lstStyle/>
          <a:p>
            <a:r>
              <a:rPr lang="en-GB" sz="2400" dirty="0" smtClean="0">
                <a:latin typeface="Nunito Sans" charset="0"/>
              </a:rPr>
              <a:t>900</a:t>
            </a:r>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2400657"/>
          </a:xfrm>
          <a:prstGeom prst="rect">
            <a:avLst/>
          </a:prstGeom>
          <a:noFill/>
        </p:spPr>
        <p:txBody>
          <a:bodyPr wrap="square" rtlCol="0">
            <a:spAutoFit/>
          </a:bodyPr>
          <a:lstStyle/>
          <a:p>
            <a:r>
              <a:rPr lang="en-GB" sz="2500" b="1" dirty="0" smtClean="0">
                <a:latin typeface="Nunito Sans" charset="0"/>
              </a:rPr>
              <a:t>Each Sunday, a newspaper agency sells w copies of a special edition newspaper for </a:t>
            </a:r>
            <a:r>
              <a:rPr lang="en-GB" sz="2500" b="1" dirty="0" err="1" smtClean="0">
                <a:latin typeface="Nunito Sans" charset="0"/>
              </a:rPr>
              <a:t>Rs.x</a:t>
            </a:r>
            <a:r>
              <a:rPr lang="en-GB" sz="2500" b="1" dirty="0" smtClean="0">
                <a:latin typeface="Nunito Sans" charset="0"/>
              </a:rPr>
              <a:t> per copy. The cost to the agency of each newspaper is </a:t>
            </a:r>
            <a:r>
              <a:rPr lang="en-GB" sz="2500" b="1" dirty="0" err="1" smtClean="0">
                <a:latin typeface="Nunito Sans" charset="0"/>
              </a:rPr>
              <a:t>Rs.y</a:t>
            </a:r>
            <a:r>
              <a:rPr lang="en-GB" sz="2500" b="1" dirty="0" smtClean="0">
                <a:latin typeface="Nunito Sans" charset="0"/>
              </a:rPr>
              <a:t> . The agency pays a fixed cost for storage, delivery and so on of Rs.100 per Sunday. The newspaper agency wants to calculate the profit which it obtains only on </a:t>
            </a:r>
            <a:r>
              <a:rPr lang="en-GB" sz="2500" b="1" dirty="0" err="1" smtClean="0">
                <a:latin typeface="Nunito Sans" charset="0"/>
              </a:rPr>
              <a:t>sundays</a:t>
            </a:r>
            <a:r>
              <a:rPr lang="en-GB" sz="2500" b="1" dirty="0" smtClean="0">
                <a:latin typeface="Nunito Sans" charset="0"/>
              </a:rPr>
              <a:t>. Can you please help them out by writing a program to compute the profit given w, x and y. </a:t>
            </a:r>
            <a:endParaRPr lang="en-GB" sz="25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b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c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result=0;</a:t>
            </a:r>
          </a:p>
          <a:p>
            <a:r>
              <a:rPr lang="en-US" sz="2000" b="1" dirty="0" smtClean="0">
                <a:solidFill>
                  <a:schemeClr val="bg1"/>
                </a:solidFill>
                <a:latin typeface="Courier New" panose="02070309020205020404" pitchFamily="49" charset="0"/>
                <a:cs typeface="Courier New" panose="02070309020205020404" pitchFamily="49" charset="0"/>
              </a:rPr>
              <a:t>   		result=((a*b)-(a*c)-100);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(result);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494331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514819"/>
            <a:ext cx="5040086" cy="461665"/>
          </a:xfrm>
          <a:prstGeom prst="rect">
            <a:avLst/>
          </a:prstGeom>
          <a:noFill/>
        </p:spPr>
        <p:txBody>
          <a:bodyPr wrap="square" rtlCol="0">
            <a:spAutoFit/>
          </a:bodyPr>
          <a:lstStyle/>
          <a:p>
            <a:r>
              <a:rPr lang="en-GB" sz="2400" dirty="0" smtClean="0"/>
              <a:t>23</a:t>
            </a:r>
            <a:endParaRPr lang="en-GB" sz="24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494331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5427685"/>
            <a:ext cx="5040086" cy="461665"/>
          </a:xfrm>
          <a:prstGeom prst="rect">
            <a:avLst/>
          </a:prstGeom>
          <a:noFill/>
        </p:spPr>
        <p:txBody>
          <a:bodyPr wrap="square" rtlCol="0">
            <a:spAutoFit/>
          </a:bodyPr>
          <a:lstStyle/>
          <a:p>
            <a:r>
              <a:rPr lang="en-GB" sz="2400" dirty="0" smtClean="0">
                <a:latin typeface="Nunito Sans" charset="0"/>
              </a:rPr>
              <a:t>5</a:t>
            </a:r>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477875"/>
          </a:xfrm>
          <a:prstGeom prst="rect">
            <a:avLst/>
          </a:prstGeom>
          <a:noFill/>
        </p:spPr>
        <p:txBody>
          <a:bodyPr wrap="square" rtlCol="0">
            <a:spAutoFit/>
          </a:bodyPr>
          <a:lstStyle/>
          <a:p>
            <a:r>
              <a:rPr lang="en-GB" sz="2000" b="1" dirty="0" smtClean="0">
                <a:latin typeface="Nunito Sans" charset="0"/>
              </a:rPr>
              <a:t>Four kids </a:t>
            </a:r>
            <a:r>
              <a:rPr lang="en-GB" sz="2000" b="1" dirty="0" err="1" smtClean="0">
                <a:latin typeface="Nunito Sans" charset="0"/>
              </a:rPr>
              <a:t>Peter,Susan,Edmond</a:t>
            </a:r>
            <a:r>
              <a:rPr lang="en-GB" sz="2000" b="1" dirty="0" smtClean="0">
                <a:latin typeface="Nunito Sans" charset="0"/>
              </a:rPr>
              <a:t> and Lucy travel through a wardrobe to the land of Narnia. Narnia is a fantasy world of magic with mythical beasts and talking </a:t>
            </a:r>
            <a:r>
              <a:rPr lang="en-GB" sz="2000" b="1" dirty="0" err="1" smtClean="0">
                <a:latin typeface="Nunito Sans" charset="0"/>
              </a:rPr>
              <a:t>animals.While</a:t>
            </a:r>
            <a:r>
              <a:rPr lang="en-GB" sz="2000" b="1" dirty="0" smtClean="0">
                <a:latin typeface="Nunito Sans" charset="0"/>
              </a:rPr>
              <a:t> exploring the land of </a:t>
            </a:r>
            <a:r>
              <a:rPr lang="en-GB" sz="2000" b="1" dirty="0" err="1" smtClean="0">
                <a:latin typeface="Nunito Sans" charset="0"/>
              </a:rPr>
              <a:t>narnia</a:t>
            </a:r>
            <a:r>
              <a:rPr lang="en-GB" sz="2000" b="1" dirty="0" smtClean="0">
                <a:latin typeface="Nunito Sans" charset="0"/>
              </a:rPr>
              <a:t> Lucy found </a:t>
            </a:r>
            <a:r>
              <a:rPr lang="en-GB" sz="2000" b="1" dirty="0" err="1" smtClean="0">
                <a:latin typeface="Nunito Sans" charset="0"/>
              </a:rPr>
              <a:t>Mr.Tumnus</a:t>
            </a:r>
            <a:r>
              <a:rPr lang="en-GB" sz="2000" b="1" dirty="0" smtClean="0">
                <a:latin typeface="Nunito Sans" charset="0"/>
              </a:rPr>
              <a:t> the two legged stag ,and she followed it, down a narrow path .She and </a:t>
            </a:r>
            <a:r>
              <a:rPr lang="en-GB" sz="2000" b="1" dirty="0" err="1" smtClean="0">
                <a:latin typeface="Nunito Sans" charset="0"/>
              </a:rPr>
              <a:t>Mr.Tumnus</a:t>
            </a:r>
            <a:r>
              <a:rPr lang="en-GB" sz="2000" b="1" dirty="0" smtClean="0">
                <a:latin typeface="Nunito Sans" charset="0"/>
              </a:rPr>
              <a:t> became friends and he offered a cup of coffee to Lucy in his small </a:t>
            </a:r>
            <a:r>
              <a:rPr lang="en-GB" sz="2000" b="1" dirty="0" err="1" smtClean="0">
                <a:latin typeface="Nunito Sans" charset="0"/>
              </a:rPr>
              <a:t>hut.It</a:t>
            </a:r>
            <a:r>
              <a:rPr lang="en-GB" sz="2000" b="1" dirty="0" smtClean="0">
                <a:latin typeface="Nunito Sans" charset="0"/>
              </a:rPr>
              <a:t> was time for Lucy to return to her family and so she bid good bye to </a:t>
            </a:r>
            <a:r>
              <a:rPr lang="en-GB" sz="2000" b="1" dirty="0" err="1" smtClean="0">
                <a:latin typeface="Nunito Sans" charset="0"/>
              </a:rPr>
              <a:t>Mr.Tumnus</a:t>
            </a:r>
            <a:r>
              <a:rPr lang="en-GB" sz="2000" b="1" dirty="0" smtClean="0">
                <a:latin typeface="Nunito Sans" charset="0"/>
              </a:rPr>
              <a:t> and while leaving </a:t>
            </a:r>
            <a:r>
              <a:rPr lang="en-GB" sz="2000" b="1" dirty="0" err="1" smtClean="0">
                <a:latin typeface="Nunito Sans" charset="0"/>
              </a:rPr>
              <a:t>Mr.Tumnus</a:t>
            </a:r>
            <a:r>
              <a:rPr lang="en-GB" sz="2000" b="1" dirty="0" smtClean="0">
                <a:latin typeface="Nunito Sans" charset="0"/>
              </a:rPr>
              <a:t> told that it is quite difficult to find the route back as it was already </a:t>
            </a:r>
            <a:r>
              <a:rPr lang="en-GB" sz="2000" b="1" dirty="0" err="1" smtClean="0">
                <a:latin typeface="Nunito Sans" charset="0"/>
              </a:rPr>
              <a:t>dark.He</a:t>
            </a:r>
            <a:r>
              <a:rPr lang="en-GB" sz="2000" b="1" dirty="0" smtClean="0">
                <a:latin typeface="Nunito Sans" charset="0"/>
              </a:rPr>
              <a:t> told her to see the trees while returning back and said that the first tree with two digits number will help her find the way and the way to go back to her home is the sum of digits of the tree and that numbered way will lead her to the tree next to the wardrobe where she can find the </a:t>
            </a:r>
            <a:r>
              <a:rPr lang="en-GB" sz="2000" b="1" dirty="0" err="1" smtClean="0">
                <a:latin typeface="Nunito Sans" charset="0"/>
              </a:rPr>
              <a:t>others.Lucy</a:t>
            </a:r>
            <a:r>
              <a:rPr lang="en-GB" sz="2000" b="1" dirty="0" smtClean="0">
                <a:latin typeface="Nunito Sans" charset="0"/>
              </a:rPr>
              <a:t> was already confused, so </a:t>
            </a:r>
            <a:r>
              <a:rPr lang="en-GB" sz="2000" b="1" dirty="0" err="1" smtClean="0">
                <a:latin typeface="Nunito Sans" charset="0"/>
              </a:rPr>
              <a:t>pls</a:t>
            </a:r>
            <a:r>
              <a:rPr lang="en-GB" sz="2000" b="1" dirty="0" smtClean="0">
                <a:latin typeface="Nunito Sans" charset="0"/>
              </a:rPr>
              <a:t> help her in finding the route to her home.... </a:t>
            </a:r>
            <a:endParaRPr lang="en-GB" sz="20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sum=0,b=0,c=0;</a:t>
            </a:r>
          </a:p>
          <a:p>
            <a:r>
              <a:rPr lang="en-US" sz="2000" b="1" dirty="0" smtClean="0">
                <a:solidFill>
                  <a:schemeClr val="bg1"/>
                </a:solidFill>
                <a:latin typeface="Courier New" panose="02070309020205020404" pitchFamily="49" charset="0"/>
                <a:cs typeface="Courier New" panose="02070309020205020404" pitchFamily="49" charset="0"/>
              </a:rPr>
              <a:t>   		b=a/10;</a:t>
            </a:r>
          </a:p>
          <a:p>
            <a:r>
              <a:rPr lang="en-US" sz="2000" b="1" dirty="0" smtClean="0">
                <a:solidFill>
                  <a:schemeClr val="bg1"/>
                </a:solidFill>
                <a:latin typeface="Courier New" panose="02070309020205020404" pitchFamily="49" charset="0"/>
                <a:cs typeface="Courier New" panose="02070309020205020404" pitchFamily="49" charset="0"/>
              </a:rPr>
              <a:t>   		c=a%10;</a:t>
            </a:r>
          </a:p>
          <a:p>
            <a:r>
              <a:rPr lang="en-US" sz="2000" b="1" dirty="0" smtClean="0">
                <a:solidFill>
                  <a:schemeClr val="bg1"/>
                </a:solidFill>
                <a:latin typeface="Courier New" panose="02070309020205020404" pitchFamily="49" charset="0"/>
                <a:cs typeface="Courier New" panose="02070309020205020404" pitchFamily="49" charset="0"/>
              </a:rPr>
              <a:t>   		sum=</a:t>
            </a:r>
            <a:r>
              <a:rPr lang="en-US" sz="2000" b="1" dirty="0" err="1" smtClean="0">
                <a:solidFill>
                  <a:schemeClr val="bg1"/>
                </a:solidFill>
                <a:latin typeface="Courier New" panose="02070309020205020404" pitchFamily="49" charset="0"/>
                <a:cs typeface="Courier New" panose="02070309020205020404" pitchFamily="49" charset="0"/>
              </a:rPr>
              <a:t>b+c</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(sum);</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r>
              <a:rPr lang="en-US" sz="2500" b="1" dirty="0" smtClean="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494331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514819"/>
            <a:ext cx="5040086" cy="1200329"/>
          </a:xfrm>
          <a:prstGeom prst="rect">
            <a:avLst/>
          </a:prstGeom>
          <a:noFill/>
        </p:spPr>
        <p:txBody>
          <a:bodyPr wrap="square" rtlCol="0">
            <a:spAutoFit/>
          </a:bodyPr>
          <a:lstStyle/>
          <a:p>
            <a:r>
              <a:rPr lang="en-GB" sz="2400" dirty="0" smtClean="0">
                <a:latin typeface="Nunito Sans" charset="0"/>
              </a:rPr>
              <a:t>4</a:t>
            </a:r>
          </a:p>
          <a:p>
            <a:r>
              <a:rPr lang="en-GB" sz="2400" dirty="0" smtClean="0">
                <a:latin typeface="Nunito Sans" charset="0"/>
              </a:rPr>
              <a:t>0</a:t>
            </a:r>
          </a:p>
          <a:p>
            <a:r>
              <a:rPr lang="en-GB" sz="2400" dirty="0" smtClean="0">
                <a:latin typeface="Nunito Sans" charset="0"/>
              </a:rPr>
              <a:t>8</a:t>
            </a:r>
            <a:endParaRPr lang="en-GB" sz="24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494331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5427685"/>
            <a:ext cx="5040086" cy="1200329"/>
          </a:xfrm>
          <a:prstGeom prst="rect">
            <a:avLst/>
          </a:prstGeom>
          <a:noFill/>
        </p:spPr>
        <p:txBody>
          <a:bodyPr wrap="square" rtlCol="0">
            <a:spAutoFit/>
          </a:bodyPr>
          <a:lstStyle/>
          <a:p>
            <a:r>
              <a:rPr lang="en-GB" sz="2400" dirty="0" smtClean="0">
                <a:latin typeface="Nunito Sans" charset="0"/>
              </a:rPr>
              <a:t>8</a:t>
            </a:r>
          </a:p>
          <a:p>
            <a:r>
              <a:rPr lang="en-GB" sz="2400" dirty="0" smtClean="0">
                <a:latin typeface="Nunito Sans" charset="0"/>
              </a:rPr>
              <a:t>4</a:t>
            </a:r>
          </a:p>
          <a:p>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477875"/>
          </a:xfrm>
          <a:prstGeom prst="rect">
            <a:avLst/>
          </a:prstGeom>
          <a:noFill/>
        </p:spPr>
        <p:txBody>
          <a:bodyPr wrap="square" rtlCol="0">
            <a:spAutoFit/>
          </a:bodyPr>
          <a:lstStyle/>
          <a:p>
            <a:r>
              <a:rPr lang="en-GB" sz="2200" b="1" dirty="0" smtClean="0">
                <a:latin typeface="Nunito Sans" charset="0"/>
              </a:rPr>
              <a:t>Long ago , there was a war between the Trojans and </a:t>
            </a:r>
            <a:r>
              <a:rPr lang="en-GB" sz="2200" b="1" dirty="0" err="1" smtClean="0">
                <a:latin typeface="Nunito Sans" charset="0"/>
              </a:rPr>
              <a:t>Greeks.The</a:t>
            </a:r>
            <a:r>
              <a:rPr lang="en-GB" sz="2200" b="1" dirty="0" smtClean="0">
                <a:latin typeface="Nunito Sans" charset="0"/>
              </a:rPr>
              <a:t> Trojan and Greek armies meet outside the walls of Troy. Seeing the bloodshed the two kings to decide to end the battle as early as possible as both the armies suffer a lot.</a:t>
            </a:r>
            <a:br>
              <a:rPr lang="en-GB" sz="2200" b="1" dirty="0" smtClean="0">
                <a:latin typeface="Nunito Sans" charset="0"/>
              </a:rPr>
            </a:br>
            <a:r>
              <a:rPr lang="en-GB" sz="2200" b="1" dirty="0" smtClean="0">
                <a:latin typeface="Nunito Sans" charset="0"/>
              </a:rPr>
              <a:t>The shape of the battle ground is Square. To win the war is to conquer the flag first by the opposite army , it has been decided to place the flag post at the exact </a:t>
            </a:r>
            <a:r>
              <a:rPr lang="en-GB" sz="2200" b="1" dirty="0" err="1" smtClean="0">
                <a:latin typeface="Nunito Sans" charset="0"/>
              </a:rPr>
              <a:t>center</a:t>
            </a:r>
            <a:r>
              <a:rPr lang="en-GB" sz="2200" b="1" dirty="0" smtClean="0">
                <a:latin typeface="Nunito Sans" charset="0"/>
              </a:rPr>
              <a:t> of the battle field. Can you please help them in placing the flag post at the exact </a:t>
            </a:r>
            <a:r>
              <a:rPr lang="en-GB" sz="2200" b="1" dirty="0" err="1" smtClean="0">
                <a:latin typeface="Nunito Sans" charset="0"/>
              </a:rPr>
              <a:t>center</a:t>
            </a:r>
            <a:r>
              <a:rPr lang="en-GB" sz="2200" b="1" dirty="0" smtClean="0">
                <a:latin typeface="Nunito Sans" charset="0"/>
              </a:rPr>
              <a:t>? Given the coordinates of the left bottom vertex of the square ground and the length of the side of the battle field, you need to write a program to determine the coordinates of the centre of the ground. </a:t>
            </a:r>
            <a:br>
              <a:rPr lang="en-GB" sz="2200" b="1" dirty="0" smtClean="0">
                <a:latin typeface="Nunito Sans" charset="0"/>
              </a:rPr>
            </a:br>
            <a:r>
              <a:rPr lang="en-GB" sz="2200" b="1" dirty="0" smtClean="0">
                <a:latin typeface="Nunito Sans" charset="0"/>
              </a:rPr>
              <a:t>[Assumption --- Length of the side is always even] </a:t>
            </a:r>
            <a:endParaRPr lang="en-GB" sz="22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l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a=0,b=0;</a:t>
            </a:r>
          </a:p>
          <a:p>
            <a:r>
              <a:rPr lang="en-US" sz="2000" b="1" dirty="0" smtClean="0">
                <a:solidFill>
                  <a:schemeClr val="bg1"/>
                </a:solidFill>
                <a:latin typeface="Courier New" panose="02070309020205020404" pitchFamily="49" charset="0"/>
                <a:cs typeface="Courier New" panose="02070309020205020404" pitchFamily="49" charset="0"/>
              </a:rPr>
              <a:t>   		a=x+(l/2);</a:t>
            </a:r>
          </a:p>
          <a:p>
            <a:r>
              <a:rPr lang="en-US" sz="2000" b="1" dirty="0" smtClean="0">
                <a:solidFill>
                  <a:schemeClr val="bg1"/>
                </a:solidFill>
                <a:latin typeface="Courier New" panose="02070309020205020404" pitchFamily="49" charset="0"/>
                <a:cs typeface="Courier New" panose="02070309020205020404" pitchFamily="49" charset="0"/>
              </a:rPr>
              <a:t>   		b=y+(l/2);</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(b);</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4286256"/>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4857760"/>
            <a:ext cx="5040086" cy="1938992"/>
          </a:xfrm>
          <a:prstGeom prst="rect">
            <a:avLst/>
          </a:prstGeom>
          <a:noFill/>
        </p:spPr>
        <p:txBody>
          <a:bodyPr wrap="square" rtlCol="0">
            <a:spAutoFit/>
          </a:bodyPr>
          <a:lstStyle/>
          <a:p>
            <a:r>
              <a:rPr lang="en-GB" sz="2000" dirty="0" smtClean="0">
                <a:latin typeface="Nunito Sans" charset="0"/>
              </a:rPr>
              <a:t>2</a:t>
            </a:r>
            <a:br>
              <a:rPr lang="en-GB" sz="2000" dirty="0" smtClean="0">
                <a:latin typeface="Nunito Sans" charset="0"/>
              </a:rPr>
            </a:br>
            <a:r>
              <a:rPr lang="en-GB" sz="2000" dirty="0" smtClean="0">
                <a:latin typeface="Nunito Sans" charset="0"/>
              </a:rPr>
              <a:t>4</a:t>
            </a:r>
            <a:br>
              <a:rPr lang="en-GB" sz="2000" dirty="0" smtClean="0">
                <a:latin typeface="Nunito Sans" charset="0"/>
              </a:rPr>
            </a:br>
            <a:r>
              <a:rPr lang="en-GB" sz="2000" dirty="0" smtClean="0">
                <a:latin typeface="Nunito Sans" charset="0"/>
              </a:rPr>
              <a:t>10</a:t>
            </a:r>
            <a:br>
              <a:rPr lang="en-GB" sz="2000" dirty="0" smtClean="0">
                <a:latin typeface="Nunito Sans" charset="0"/>
              </a:rPr>
            </a:br>
            <a:r>
              <a:rPr lang="en-GB" sz="2000" dirty="0" smtClean="0">
                <a:latin typeface="Nunito Sans" charset="0"/>
              </a:rPr>
              <a:t>15</a:t>
            </a:r>
            <a:br>
              <a:rPr lang="en-GB" sz="2000" dirty="0" smtClean="0">
                <a:latin typeface="Nunito Sans" charset="0"/>
              </a:rPr>
            </a:br>
            <a:r>
              <a:rPr lang="en-GB" sz="2000" dirty="0" smtClean="0">
                <a:latin typeface="Nunito Sans" charset="0"/>
              </a:rPr>
              <a:t>5</a:t>
            </a:r>
            <a:br>
              <a:rPr lang="en-GB" sz="2000" dirty="0" smtClean="0">
                <a:latin typeface="Nunito Sans" charset="0"/>
              </a:rPr>
            </a:br>
            <a:r>
              <a:rPr lang="en-GB" sz="2000" dirty="0" smtClean="0">
                <a:latin typeface="Nunito Sans" charset="0"/>
              </a:rPr>
              <a:t>8</a:t>
            </a:r>
            <a:endParaRPr lang="en-GB" sz="20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4286256"/>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4770626"/>
            <a:ext cx="5040086" cy="1077218"/>
          </a:xfrm>
          <a:prstGeom prst="rect">
            <a:avLst/>
          </a:prstGeom>
          <a:noFill/>
        </p:spPr>
        <p:txBody>
          <a:bodyPr wrap="square" rtlCol="0">
            <a:spAutoFit/>
          </a:bodyPr>
          <a:lstStyle/>
          <a:p>
            <a:r>
              <a:rPr lang="en-GB" sz="2000" dirty="0" smtClean="0">
                <a:latin typeface="Nunito Sans" charset="0"/>
              </a:rPr>
              <a:t>5.7</a:t>
            </a:r>
          </a:p>
          <a:p>
            <a:r>
              <a:rPr lang="en-GB" sz="2000" dirty="0" smtClean="0">
                <a:latin typeface="Nunito Sans" charset="0"/>
              </a:rPr>
              <a:t>9.0</a:t>
            </a:r>
          </a:p>
          <a:p>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200876"/>
          </a:xfrm>
          <a:prstGeom prst="rect">
            <a:avLst/>
          </a:prstGeom>
          <a:noFill/>
        </p:spPr>
        <p:txBody>
          <a:bodyPr wrap="square" rtlCol="0">
            <a:spAutoFit/>
          </a:bodyPr>
          <a:lstStyle/>
          <a:p>
            <a:r>
              <a:rPr lang="en-GB" sz="2000" b="1" dirty="0" err="1" smtClean="0">
                <a:latin typeface="Nunito Sans" charset="0"/>
              </a:rPr>
              <a:t>d'Artagnan</a:t>
            </a:r>
            <a:r>
              <a:rPr lang="en-GB" sz="2000" b="1" dirty="0" smtClean="0">
                <a:latin typeface="Nunito Sans" charset="0"/>
              </a:rPr>
              <a:t> also joined the group of 3musketeers and now their group is </a:t>
            </a:r>
            <a:r>
              <a:rPr lang="en-GB" sz="2000" b="1" dirty="0" err="1" smtClean="0">
                <a:latin typeface="Nunito Sans" charset="0"/>
              </a:rPr>
              <a:t>calledFour</a:t>
            </a:r>
            <a:r>
              <a:rPr lang="en-GB" sz="2000" b="1" dirty="0" smtClean="0">
                <a:latin typeface="Nunito Sans" charset="0"/>
              </a:rPr>
              <a:t> Musketeers. Meanwhile, </a:t>
            </a:r>
            <a:r>
              <a:rPr lang="en-GB" sz="2000" b="1" dirty="0" err="1" smtClean="0">
                <a:latin typeface="Nunito Sans" charset="0"/>
              </a:rPr>
              <a:t>d'Artagnan</a:t>
            </a:r>
            <a:r>
              <a:rPr lang="en-GB" sz="2000" b="1" dirty="0" smtClean="0">
                <a:latin typeface="Nunito Sans" charset="0"/>
              </a:rPr>
              <a:t> also moved to a new house in the same locality nearby to the other three. Now the houses of Athos, </a:t>
            </a:r>
            <a:r>
              <a:rPr lang="en-GB" sz="2000" b="1" dirty="0" err="1" smtClean="0">
                <a:latin typeface="Nunito Sans" charset="0"/>
              </a:rPr>
              <a:t>Porthos</a:t>
            </a:r>
            <a:r>
              <a:rPr lang="en-GB" sz="2000" b="1" dirty="0" smtClean="0">
                <a:latin typeface="Nunito Sans" charset="0"/>
              </a:rPr>
              <a:t> and </a:t>
            </a:r>
            <a:r>
              <a:rPr lang="en-GB" sz="2000" b="1" dirty="0" err="1" smtClean="0">
                <a:latin typeface="Nunito Sans" charset="0"/>
              </a:rPr>
              <a:t>Aramis</a:t>
            </a:r>
            <a:r>
              <a:rPr lang="en-GB" sz="2000" b="1" dirty="0" smtClean="0">
                <a:latin typeface="Nunito Sans" charset="0"/>
              </a:rPr>
              <a:t> are located in the shape of a triangle. </a:t>
            </a:r>
            <a:r>
              <a:rPr lang="en-GB" sz="2000" b="1" dirty="0" err="1" smtClean="0">
                <a:latin typeface="Nunito Sans" charset="0"/>
              </a:rPr>
              <a:t>Dinesh</a:t>
            </a:r>
            <a:r>
              <a:rPr lang="en-GB" sz="2000" b="1" dirty="0" smtClean="0">
                <a:latin typeface="Nunito Sans" charset="0"/>
              </a:rPr>
              <a:t> also has moved to a house in the same locality. When the three musketeers asked </a:t>
            </a:r>
            <a:r>
              <a:rPr lang="en-GB" sz="2000" b="1" dirty="0" err="1" smtClean="0">
                <a:latin typeface="Nunito Sans" charset="0"/>
              </a:rPr>
              <a:t>d'Artagnan</a:t>
            </a:r>
            <a:r>
              <a:rPr lang="en-GB" sz="2000" b="1" dirty="0" smtClean="0">
                <a:latin typeface="Nunito Sans" charset="0"/>
              </a:rPr>
              <a:t> about the location of his house , he said that his house is equidistant from the houses of the other 3. Can you please help them find out the location of the </a:t>
            </a:r>
            <a:r>
              <a:rPr lang="en-GB" sz="2000" b="1" dirty="0" err="1" smtClean="0">
                <a:latin typeface="Nunito Sans" charset="0"/>
              </a:rPr>
              <a:t>house?Given</a:t>
            </a:r>
            <a:r>
              <a:rPr lang="en-GB" sz="2000" b="1" dirty="0" smtClean="0">
                <a:latin typeface="Nunito Sans" charset="0"/>
              </a:rPr>
              <a:t> the 3 locations {(x1,y1), (x2,y2) and (x3,y3)} of a triangle, write a program to determine the point which is equidistant from all the 3 points.</a:t>
            </a:r>
          </a:p>
          <a:p>
            <a:r>
              <a:rPr lang="en-GB" sz="2000" dirty="0" smtClean="0">
                <a:latin typeface="Nunito Sans" charset="0"/>
              </a:rPr>
              <a:t/>
            </a:r>
            <a:br>
              <a:rPr lang="en-GB" sz="2000" dirty="0" smtClean="0">
                <a:latin typeface="Nunito Sans" charset="0"/>
              </a:rPr>
            </a:br>
            <a:endParaRPr lang="en-GB" sz="20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x1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y1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x2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y2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x3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y3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a=0,b=0;</a:t>
            </a:r>
          </a:p>
          <a:p>
            <a:r>
              <a:rPr lang="en-US" sz="2000" b="1" dirty="0" smtClean="0">
                <a:solidFill>
                  <a:schemeClr val="bg1"/>
                </a:solidFill>
                <a:latin typeface="Courier New" panose="02070309020205020404" pitchFamily="49" charset="0"/>
                <a:cs typeface="Courier New" panose="02070309020205020404" pitchFamily="49" charset="0"/>
              </a:rPr>
              <a:t>   		a=(x1+x2+x3)/3.0f;</a:t>
            </a:r>
          </a:p>
          <a:p>
            <a:r>
              <a:rPr lang="en-US" sz="2000" b="1" dirty="0" smtClean="0">
                <a:solidFill>
                  <a:schemeClr val="bg1"/>
                </a:solidFill>
                <a:latin typeface="Courier New" panose="02070309020205020404" pitchFamily="49" charset="0"/>
                <a:cs typeface="Courier New" panose="02070309020205020404" pitchFamily="49" charset="0"/>
              </a:rPr>
              <a:t>   		b=(y1+y2+y3)/3.0f;</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("%.1f\</a:t>
            </a:r>
            <a:r>
              <a:rPr lang="en-US" sz="2000" b="1" dirty="0" err="1" smtClean="0">
                <a:solidFill>
                  <a:schemeClr val="bg1"/>
                </a:solidFill>
                <a:latin typeface="Courier New" panose="02070309020205020404" pitchFamily="49" charset="0"/>
                <a:cs typeface="Courier New" panose="02070309020205020404" pitchFamily="49" charset="0"/>
              </a:rPr>
              <a:t>n",a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("%.1f",b);</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8714" y="3631061"/>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598714" y="4039825"/>
            <a:ext cx="5040086" cy="861774"/>
          </a:xfrm>
          <a:prstGeom prst="rect">
            <a:avLst/>
          </a:prstGeom>
          <a:noFill/>
        </p:spPr>
        <p:txBody>
          <a:bodyPr wrap="square" rtlCol="0">
            <a:spAutoFit/>
          </a:bodyPr>
          <a:lstStyle/>
          <a:p>
            <a:r>
              <a:rPr lang="en-GB" sz="2500" dirty="0" smtClean="0">
                <a:latin typeface="Nunito Sans" charset="0"/>
              </a:rPr>
              <a:t>5</a:t>
            </a:r>
          </a:p>
          <a:p>
            <a:r>
              <a:rPr lang="en-GB" sz="2500" dirty="0" smtClean="0">
                <a:latin typeface="Nunito Sans" charset="0"/>
              </a:rPr>
              <a:t>2</a:t>
            </a:r>
            <a:endParaRPr lang="en-GB" sz="25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3200" y="3631061"/>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3200" y="4039825"/>
            <a:ext cx="5040086" cy="2015936"/>
          </a:xfrm>
          <a:prstGeom prst="rect">
            <a:avLst/>
          </a:prstGeom>
          <a:noFill/>
        </p:spPr>
        <p:txBody>
          <a:bodyPr wrap="square" rtlCol="0">
            <a:spAutoFit/>
          </a:bodyPr>
          <a:lstStyle/>
          <a:p>
            <a:r>
              <a:rPr lang="en-GB" sz="2500" dirty="0" smtClean="0">
                <a:latin typeface="Nunito Sans" charset="0"/>
              </a:rPr>
              <a:t>7</a:t>
            </a:r>
          </a:p>
          <a:p>
            <a:r>
              <a:rPr lang="en-GB" sz="2500" dirty="0" smtClean="0">
                <a:latin typeface="Nunito Sans" charset="0"/>
              </a:rPr>
              <a:t>3</a:t>
            </a:r>
          </a:p>
          <a:p>
            <a:r>
              <a:rPr lang="en-GB" sz="2500" dirty="0" smtClean="0">
                <a:latin typeface="Nunito Sans" charset="0"/>
              </a:rPr>
              <a:t>10</a:t>
            </a:r>
          </a:p>
          <a:p>
            <a:r>
              <a:rPr lang="en-GB" sz="2500" dirty="0" smtClean="0">
                <a:latin typeface="Nunito Sans" charset="0"/>
              </a:rPr>
              <a:t>1</a:t>
            </a:r>
          </a:p>
          <a:p>
            <a:r>
              <a:rPr lang="en-GB" sz="2500" dirty="0" smtClean="0">
                <a:latin typeface="Nunito Sans" charset="0"/>
              </a:rPr>
              <a:t>2</a:t>
            </a:r>
            <a:endParaRPr lang="en-GB" sz="25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861774"/>
          </a:xfrm>
          <a:prstGeom prst="rect">
            <a:avLst/>
          </a:prstGeom>
          <a:noFill/>
        </p:spPr>
        <p:txBody>
          <a:bodyPr wrap="square" rtlCol="0">
            <a:spAutoFit/>
          </a:bodyPr>
          <a:lstStyle/>
          <a:p>
            <a:r>
              <a:rPr lang="en-GB" sz="2500" b="1" dirty="0" smtClean="0">
                <a:latin typeface="Nunito Sans" charset="0"/>
              </a:rPr>
              <a:t>Write a program to perform Arithmetic operations such as addition, subtraction, multiplication and division.</a:t>
            </a:r>
            <a:endParaRPr lang="en-GB" sz="25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45861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157629"/>
            <a:ext cx="5040086" cy="1200329"/>
          </a:xfrm>
          <a:prstGeom prst="rect">
            <a:avLst/>
          </a:prstGeom>
          <a:noFill/>
        </p:spPr>
        <p:txBody>
          <a:bodyPr wrap="square" rtlCol="0">
            <a:spAutoFit/>
          </a:bodyPr>
          <a:lstStyle/>
          <a:p>
            <a:r>
              <a:rPr lang="en-GB" sz="2400" dirty="0" smtClean="0">
                <a:latin typeface="Nunito Sans" charset="0"/>
              </a:rPr>
              <a:t>20.50</a:t>
            </a:r>
            <a:br>
              <a:rPr lang="en-GB" sz="2400" dirty="0" smtClean="0">
                <a:latin typeface="Nunito Sans" charset="0"/>
              </a:rPr>
            </a:br>
            <a:r>
              <a:rPr lang="en-GB" sz="2400" dirty="0" smtClean="0">
                <a:latin typeface="Nunito Sans" charset="0"/>
              </a:rPr>
              <a:t>45.40</a:t>
            </a:r>
            <a:br>
              <a:rPr lang="en-GB" sz="2400" dirty="0" smtClean="0">
                <a:latin typeface="Nunito Sans" charset="0"/>
              </a:rPr>
            </a:br>
            <a:r>
              <a:rPr lang="en-GB" sz="2400" dirty="0" smtClean="0">
                <a:latin typeface="Nunito Sans" charset="0"/>
              </a:rPr>
              <a:t>10</a:t>
            </a:r>
            <a:r>
              <a:rPr lang="en-GB" sz="2400" b="1" dirty="0" smtClean="0">
                <a:latin typeface="Nunito Sans" charset="0"/>
              </a:rPr>
              <a:t> </a:t>
            </a:r>
            <a:endParaRPr lang="en-GB" sz="24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45861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5070495"/>
            <a:ext cx="5040086" cy="1200329"/>
          </a:xfrm>
          <a:prstGeom prst="rect">
            <a:avLst/>
          </a:prstGeom>
          <a:noFill/>
        </p:spPr>
        <p:txBody>
          <a:bodyPr wrap="square" rtlCol="0">
            <a:spAutoFit/>
          </a:bodyPr>
          <a:lstStyle/>
          <a:p>
            <a:r>
              <a:rPr lang="en-GB" sz="2400" dirty="0" smtClean="0">
                <a:latin typeface="Nunito Sans" charset="0"/>
              </a:rPr>
              <a:t>65.90</a:t>
            </a:r>
            <a:br>
              <a:rPr lang="en-GB" sz="2400" dirty="0" smtClean="0">
                <a:latin typeface="Nunito Sans" charset="0"/>
              </a:rPr>
            </a:br>
            <a:r>
              <a:rPr lang="en-GB" sz="2400" dirty="0" smtClean="0">
                <a:latin typeface="Nunito Sans" charset="0"/>
              </a:rPr>
              <a:t>59.31</a:t>
            </a:r>
            <a:br>
              <a:rPr lang="en-GB" sz="2400" dirty="0" smtClean="0">
                <a:latin typeface="Nunito Sans" charset="0"/>
              </a:rPr>
            </a:br>
            <a:r>
              <a:rPr lang="en-GB" sz="2400" dirty="0" smtClean="0">
                <a:latin typeface="Nunito Sans" charset="0"/>
              </a:rPr>
              <a:t>6.59</a:t>
            </a:r>
            <a:endParaRPr lang="en-GB" sz="28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170099"/>
          </a:xfrm>
          <a:prstGeom prst="rect">
            <a:avLst/>
          </a:prstGeom>
          <a:noFill/>
        </p:spPr>
        <p:txBody>
          <a:bodyPr wrap="square" rtlCol="0">
            <a:spAutoFit/>
          </a:bodyPr>
          <a:lstStyle/>
          <a:p>
            <a:r>
              <a:rPr lang="en-GB" sz="2500" b="1" dirty="0" err="1" smtClean="0">
                <a:latin typeface="Nunito Sans" charset="0"/>
              </a:rPr>
              <a:t>Mrs.Bhulbhul</a:t>
            </a:r>
            <a:r>
              <a:rPr lang="en-GB" sz="2500" b="1" dirty="0" smtClean="0">
                <a:latin typeface="Nunito Sans" charset="0"/>
              </a:rPr>
              <a:t> is a miser to the </a:t>
            </a:r>
            <a:r>
              <a:rPr lang="en-GB" sz="2500" b="1" dirty="0" err="1" smtClean="0">
                <a:latin typeface="Nunito Sans" charset="0"/>
              </a:rPr>
              <a:t>core.She</a:t>
            </a:r>
            <a:r>
              <a:rPr lang="en-GB" sz="2500" b="1" dirty="0" smtClean="0">
                <a:latin typeface="Nunito Sans" charset="0"/>
              </a:rPr>
              <a:t> saves money even on petite things. One </a:t>
            </a:r>
            <a:r>
              <a:rPr lang="en-GB" sz="2500" b="1" dirty="0" err="1" smtClean="0">
                <a:latin typeface="Nunito Sans" charset="0"/>
              </a:rPr>
              <a:t>dayshe</a:t>
            </a:r>
            <a:r>
              <a:rPr lang="en-GB" sz="2500" b="1" dirty="0" smtClean="0">
                <a:latin typeface="Nunito Sans" charset="0"/>
              </a:rPr>
              <a:t> heard a discount offer announced in a mall. she wants to purchase lot of items to save her money. The discount is given only when </a:t>
            </a:r>
            <a:r>
              <a:rPr lang="en-GB" sz="2500" b="1" dirty="0" err="1" smtClean="0">
                <a:latin typeface="Nunito Sans" charset="0"/>
              </a:rPr>
              <a:t>atleast</a:t>
            </a:r>
            <a:r>
              <a:rPr lang="en-GB" sz="2500" b="1" dirty="0" smtClean="0">
                <a:latin typeface="Nunito Sans" charset="0"/>
              </a:rPr>
              <a:t> two items are bought. Since each item has different discount prices , she finds difficult to check the amount she has saved. So she approaches you to device a automated discount calculator to make her easy while billing. </a:t>
            </a:r>
          </a:p>
          <a:p>
            <a:r>
              <a:rPr lang="en-GB" sz="2500" dirty="0" smtClean="0">
                <a:latin typeface="Nunito Sans" charset="0"/>
              </a:rPr>
              <a:t> </a:t>
            </a:r>
            <a:endParaRPr lang="en-GB" sz="25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a = </a:t>
            </a:r>
            <a:r>
              <a:rPr lang="en-US" sz="2000" b="1" dirty="0" err="1" smtClean="0">
                <a:solidFill>
                  <a:schemeClr val="bg1"/>
                </a:solidFill>
                <a:latin typeface="Courier New" panose="02070309020205020404" pitchFamily="49" charset="0"/>
                <a:cs typeface="Courier New" panose="02070309020205020404" pitchFamily="49" charset="0"/>
              </a:rPr>
              <a:t>in.nextFloat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b = </a:t>
            </a:r>
            <a:r>
              <a:rPr lang="en-US" sz="2000" b="1" dirty="0" err="1" smtClean="0">
                <a:solidFill>
                  <a:schemeClr val="bg1"/>
                </a:solidFill>
                <a:latin typeface="Courier New" panose="02070309020205020404" pitchFamily="49" charset="0"/>
                <a:cs typeface="Courier New" panose="02070309020205020404" pitchFamily="49" charset="0"/>
              </a:rPr>
              <a:t>in.nextFloat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c = </a:t>
            </a:r>
            <a:r>
              <a:rPr lang="en-US" sz="2000" b="1" dirty="0" err="1" smtClean="0">
                <a:solidFill>
                  <a:schemeClr val="bg1"/>
                </a:solidFill>
                <a:latin typeface="Courier New" panose="02070309020205020404" pitchFamily="49" charset="0"/>
                <a:cs typeface="Courier New" panose="02070309020205020404" pitchFamily="49" charset="0"/>
              </a:rPr>
              <a:t>in.nextFloat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x=0,y=0,y1=0,z=0;</a:t>
            </a:r>
          </a:p>
          <a:p>
            <a:r>
              <a:rPr lang="en-US" sz="2000" b="1" dirty="0" smtClean="0">
                <a:solidFill>
                  <a:schemeClr val="bg1"/>
                </a:solidFill>
                <a:latin typeface="Courier New" panose="02070309020205020404" pitchFamily="49" charset="0"/>
                <a:cs typeface="Courier New" panose="02070309020205020404" pitchFamily="49" charset="0"/>
              </a:rPr>
              <a:t>   		x=</a:t>
            </a:r>
            <a:r>
              <a:rPr lang="en-US" sz="2000" b="1" dirty="0" err="1" smtClean="0">
                <a:solidFill>
                  <a:schemeClr val="bg1"/>
                </a:solidFill>
                <a:latin typeface="Courier New" panose="02070309020205020404" pitchFamily="49" charset="0"/>
                <a:cs typeface="Courier New" panose="02070309020205020404" pitchFamily="49" charset="0"/>
              </a:rPr>
              <a:t>a+b</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("%.2f\</a:t>
            </a:r>
            <a:r>
              <a:rPr lang="en-US" sz="2000" b="1" dirty="0" err="1" smtClean="0">
                <a:solidFill>
                  <a:schemeClr val="bg1"/>
                </a:solidFill>
                <a:latin typeface="Courier New" panose="02070309020205020404" pitchFamily="49" charset="0"/>
                <a:cs typeface="Courier New" panose="02070309020205020404" pitchFamily="49" charset="0"/>
              </a:rPr>
              <a:t>n",x</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y=x*c/100;</a:t>
            </a:r>
          </a:p>
          <a:p>
            <a:r>
              <a:rPr lang="en-US" sz="2000" b="1" dirty="0" smtClean="0">
                <a:solidFill>
                  <a:schemeClr val="bg1"/>
                </a:solidFill>
                <a:latin typeface="Courier New" panose="02070309020205020404" pitchFamily="49" charset="0"/>
                <a:cs typeface="Courier New" panose="02070309020205020404" pitchFamily="49" charset="0"/>
              </a:rPr>
              <a:t>   		y1=x-y;</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("%.2f\n",y1);</a:t>
            </a:r>
          </a:p>
          <a:p>
            <a:r>
              <a:rPr lang="en-US" sz="2000" b="1" dirty="0" smtClean="0">
                <a:solidFill>
                  <a:schemeClr val="bg1"/>
                </a:solidFill>
                <a:latin typeface="Courier New" panose="02070309020205020404" pitchFamily="49" charset="0"/>
                <a:cs typeface="Courier New" panose="02070309020205020404" pitchFamily="49" charset="0"/>
              </a:rPr>
              <a:t>   		z=x*c/100;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("%.2f",z);</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45861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157629"/>
            <a:ext cx="5040086" cy="1200329"/>
          </a:xfrm>
          <a:prstGeom prst="rect">
            <a:avLst/>
          </a:prstGeom>
          <a:noFill/>
        </p:spPr>
        <p:txBody>
          <a:bodyPr wrap="square" rtlCol="0">
            <a:spAutoFit/>
          </a:bodyPr>
          <a:lstStyle/>
          <a:p>
            <a:r>
              <a:rPr lang="en-GB" sz="2400" dirty="0" smtClean="0">
                <a:latin typeface="Nunito Sans" charset="0"/>
              </a:rPr>
              <a:t>500 </a:t>
            </a:r>
            <a:br>
              <a:rPr lang="en-GB" sz="2400" dirty="0" smtClean="0">
                <a:latin typeface="Nunito Sans" charset="0"/>
              </a:rPr>
            </a:br>
            <a:r>
              <a:rPr lang="en-GB" sz="2400" dirty="0" smtClean="0">
                <a:latin typeface="Nunito Sans" charset="0"/>
              </a:rPr>
              <a:t>25 </a:t>
            </a:r>
          </a:p>
          <a:p>
            <a:r>
              <a:rPr lang="en-GB" sz="2400" dirty="0" smtClean="0">
                <a:latin typeface="Nunito Sans" charset="0"/>
              </a:rPr>
              <a:t>33</a:t>
            </a:r>
            <a:endParaRPr lang="en-GB" sz="2400" b="1"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45861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5070495"/>
            <a:ext cx="5040086" cy="1200329"/>
          </a:xfrm>
          <a:prstGeom prst="rect">
            <a:avLst/>
          </a:prstGeom>
          <a:noFill/>
        </p:spPr>
        <p:txBody>
          <a:bodyPr wrap="square" rtlCol="0">
            <a:spAutoFit/>
          </a:bodyPr>
          <a:lstStyle/>
          <a:p>
            <a:r>
              <a:rPr lang="en-GB" sz="2400" dirty="0" smtClean="0">
                <a:latin typeface="Nunito Sans" charset="0"/>
              </a:rPr>
              <a:t>125 </a:t>
            </a:r>
          </a:p>
          <a:p>
            <a:r>
              <a:rPr lang="en-GB" sz="2400" dirty="0" smtClean="0">
                <a:latin typeface="Nunito Sans" charset="0"/>
              </a:rPr>
              <a:t>123 </a:t>
            </a:r>
          </a:p>
          <a:p>
            <a:r>
              <a:rPr lang="en-GB" sz="2400" dirty="0" smtClean="0">
                <a:latin typeface="Nunito Sans" charset="0"/>
              </a:rPr>
              <a:t>84</a:t>
            </a:r>
            <a:r>
              <a:rPr lang="en-GB" sz="2400" b="1" dirty="0" smtClean="0">
                <a:latin typeface="Nunito Sans" charset="0"/>
              </a:rPr>
              <a:t> </a:t>
            </a:r>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170099"/>
          </a:xfrm>
          <a:prstGeom prst="rect">
            <a:avLst/>
          </a:prstGeom>
          <a:noFill/>
        </p:spPr>
        <p:txBody>
          <a:bodyPr wrap="square" rtlCol="0">
            <a:spAutoFit/>
          </a:bodyPr>
          <a:lstStyle/>
          <a:p>
            <a:r>
              <a:rPr lang="en-GB" sz="2000" b="1" dirty="0" smtClean="0">
                <a:latin typeface="Nunito Sans" charset="0"/>
              </a:rPr>
              <a:t>Though there have been more successful pirates, Blackbeard is one of the best-known and widely-feared of his time . He commanded four ships and had a pirate army of 300 at the height of his career, and defeated the famous warship, HMS “Scarborough” in sea-battle. He was known for </a:t>
            </a:r>
            <a:r>
              <a:rPr lang="en-GB" sz="2000" b="1" dirty="0" err="1" smtClean="0">
                <a:latin typeface="Nunito Sans" charset="0"/>
              </a:rPr>
              <a:t>barreling</a:t>
            </a:r>
            <a:r>
              <a:rPr lang="en-GB" sz="2000" b="1" dirty="0" smtClean="0">
                <a:latin typeface="Nunito Sans" charset="0"/>
              </a:rPr>
              <a:t> into battle clutching two swords, with several knives and pistols at the ready. He captured over forty merchant ships in the Caribbean, and without flinching killed many </a:t>
            </a:r>
            <a:r>
              <a:rPr lang="en-GB" sz="2000" b="1" dirty="0" err="1" smtClean="0">
                <a:latin typeface="Nunito Sans" charset="0"/>
              </a:rPr>
              <a:t>prisoners.Blackbeard</a:t>
            </a:r>
            <a:r>
              <a:rPr lang="en-GB" sz="2000" b="1" dirty="0" smtClean="0">
                <a:latin typeface="Nunito Sans" charset="0"/>
              </a:rPr>
              <a:t> and his three pirates found a treasure of gold </a:t>
            </a:r>
            <a:r>
              <a:rPr lang="en-GB" sz="2000" b="1" dirty="0" err="1" smtClean="0">
                <a:latin typeface="Nunito Sans" charset="0"/>
              </a:rPr>
              <a:t>coinsLong</a:t>
            </a:r>
            <a:r>
              <a:rPr lang="en-GB" sz="2000" b="1" dirty="0" smtClean="0">
                <a:latin typeface="Nunito Sans" charset="0"/>
              </a:rPr>
              <a:t> Ben too joined them. They decided to share the treasure. Blackbeard agreed to give x % share for Long Ben. He then decided to take y % share from the remaining treasure. His other pirates </a:t>
            </a:r>
            <a:r>
              <a:rPr lang="en-GB" sz="2000" b="1" dirty="0" err="1" smtClean="0">
                <a:latin typeface="Nunito Sans" charset="0"/>
              </a:rPr>
              <a:t>willl</a:t>
            </a:r>
            <a:r>
              <a:rPr lang="en-GB" sz="2000" b="1" dirty="0" smtClean="0">
                <a:latin typeface="Nunito Sans" charset="0"/>
              </a:rPr>
              <a:t> share equally the remaining gold coins. Write a program to compute their share's. </a:t>
            </a:r>
            <a:endParaRPr lang="en-GB" sz="20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b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c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d=0,e=0,f=0;</a:t>
            </a:r>
          </a:p>
          <a:p>
            <a:r>
              <a:rPr lang="en-US" sz="2000" b="1" dirty="0" smtClean="0">
                <a:solidFill>
                  <a:schemeClr val="bg1"/>
                </a:solidFill>
                <a:latin typeface="Courier New" panose="02070309020205020404" pitchFamily="49" charset="0"/>
                <a:cs typeface="Courier New" panose="02070309020205020404" pitchFamily="49" charset="0"/>
              </a:rPr>
              <a:t>   		d=(a*b)/100;</a:t>
            </a:r>
          </a:p>
          <a:p>
            <a:r>
              <a:rPr lang="en-US" sz="2000" b="1" dirty="0" smtClean="0">
                <a:solidFill>
                  <a:schemeClr val="bg1"/>
                </a:solidFill>
                <a:latin typeface="Courier New" panose="02070309020205020404" pitchFamily="49" charset="0"/>
                <a:cs typeface="Courier New" panose="02070309020205020404" pitchFamily="49" charset="0"/>
              </a:rPr>
              <a:t>   		e=((a-d)*c)/100;</a:t>
            </a:r>
          </a:p>
          <a:p>
            <a:r>
              <a:rPr lang="en-US" sz="2000" b="1" dirty="0" smtClean="0">
                <a:solidFill>
                  <a:schemeClr val="bg1"/>
                </a:solidFill>
                <a:latin typeface="Courier New" panose="02070309020205020404" pitchFamily="49" charset="0"/>
                <a:cs typeface="Courier New" panose="02070309020205020404" pitchFamily="49" charset="0"/>
              </a:rPr>
              <a:t>   		f=(a-(</a:t>
            </a:r>
            <a:r>
              <a:rPr lang="en-US" sz="2000" b="1" dirty="0" err="1" smtClean="0">
                <a:solidFill>
                  <a:schemeClr val="bg1"/>
                </a:solidFill>
                <a:latin typeface="Courier New" panose="02070309020205020404" pitchFamily="49" charset="0"/>
                <a:cs typeface="Courier New" panose="02070309020205020404" pitchFamily="49" charset="0"/>
              </a:rPr>
              <a:t>d+e</a:t>
            </a:r>
            <a:r>
              <a:rPr lang="en-US" sz="2000" b="1" dirty="0" smtClean="0">
                <a:solidFill>
                  <a:schemeClr val="bg1"/>
                </a:solidFill>
                <a:latin typeface="Courier New" panose="02070309020205020404" pitchFamily="49" charset="0"/>
                <a:cs typeface="Courier New" panose="02070309020205020404" pitchFamily="49" charset="0"/>
              </a:rPr>
              <a:t>))/3;</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(d);</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(f);</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r>
              <a:rPr lang="en-US" sz="2500" b="1" dirty="0" smtClean="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458612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157629"/>
            <a:ext cx="5040086" cy="461665"/>
          </a:xfrm>
          <a:prstGeom prst="rect">
            <a:avLst/>
          </a:prstGeom>
          <a:noFill/>
        </p:spPr>
        <p:txBody>
          <a:bodyPr wrap="square" rtlCol="0">
            <a:spAutoFit/>
          </a:bodyPr>
          <a:lstStyle/>
          <a:p>
            <a:r>
              <a:rPr lang="en-GB" sz="2400" dirty="0" smtClean="0">
                <a:latin typeface="Nunito Sans" charset="0"/>
              </a:rPr>
              <a:t>373</a:t>
            </a:r>
            <a:endParaRPr lang="en-GB" sz="2400" b="1"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458612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5070495"/>
            <a:ext cx="5040086" cy="1200329"/>
          </a:xfrm>
          <a:prstGeom prst="rect">
            <a:avLst/>
          </a:prstGeom>
          <a:noFill/>
        </p:spPr>
        <p:txBody>
          <a:bodyPr wrap="square" rtlCol="0">
            <a:spAutoFit/>
          </a:bodyPr>
          <a:lstStyle/>
          <a:p>
            <a:r>
              <a:rPr lang="en-GB" sz="2400" dirty="0" smtClean="0">
                <a:latin typeface="Nunito Sans" charset="0"/>
              </a:rPr>
              <a:t>1</a:t>
            </a:r>
          </a:p>
          <a:p>
            <a:r>
              <a:rPr lang="en-GB" sz="2400" dirty="0" smtClean="0">
                <a:latin typeface="Nunito Sans" charset="0"/>
              </a:rPr>
              <a:t>1</a:t>
            </a:r>
          </a:p>
          <a:p>
            <a:r>
              <a:rPr lang="en-GB" sz="2400" dirty="0" smtClean="0">
                <a:latin typeface="Nunito Sans" charset="0"/>
              </a:rPr>
              <a:t>1</a:t>
            </a:r>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2785378"/>
          </a:xfrm>
          <a:prstGeom prst="rect">
            <a:avLst/>
          </a:prstGeom>
          <a:noFill/>
        </p:spPr>
        <p:txBody>
          <a:bodyPr wrap="square" rtlCol="0">
            <a:spAutoFit/>
          </a:bodyPr>
          <a:lstStyle/>
          <a:p>
            <a:r>
              <a:rPr lang="en-GB" sz="2500" b="1" dirty="0" smtClean="0">
                <a:latin typeface="Nunito Sans" charset="0"/>
              </a:rPr>
              <a:t>My name is </a:t>
            </a:r>
            <a:r>
              <a:rPr lang="en-GB" sz="2500" b="1" dirty="0" err="1" smtClean="0">
                <a:latin typeface="Nunito Sans" charset="0"/>
              </a:rPr>
              <a:t>Booka</a:t>
            </a:r>
            <a:r>
              <a:rPr lang="en-GB" sz="2500" b="1" dirty="0" smtClean="0">
                <a:latin typeface="Nunito Sans" charset="0"/>
              </a:rPr>
              <a:t> and I’m an alien.</a:t>
            </a:r>
            <a:br>
              <a:rPr lang="en-GB" sz="2500" b="1" dirty="0" smtClean="0">
                <a:latin typeface="Nunito Sans" charset="0"/>
              </a:rPr>
            </a:br>
            <a:r>
              <a:rPr lang="en-GB" sz="2500" b="1" dirty="0" smtClean="0">
                <a:latin typeface="Nunito Sans" charset="0"/>
              </a:rPr>
              <a:t>I couldn't understand how you measure days, weeks, months and year. Please make me to understand about the days, weeks, months and year.</a:t>
            </a:r>
            <a:br>
              <a:rPr lang="en-GB" sz="2500" b="1" dirty="0" smtClean="0">
                <a:latin typeface="Nunito Sans" charset="0"/>
              </a:rPr>
            </a:br>
            <a:r>
              <a:rPr lang="en-GB" sz="2500" b="1" dirty="0" smtClean="0">
                <a:latin typeface="Nunito Sans" charset="0"/>
              </a:rPr>
              <a:t>Dear Friend,</a:t>
            </a:r>
            <a:br>
              <a:rPr lang="en-GB" sz="2500" b="1" dirty="0" smtClean="0">
                <a:latin typeface="Nunito Sans" charset="0"/>
              </a:rPr>
            </a:br>
            <a:r>
              <a:rPr lang="en-GB" sz="2500" b="1" dirty="0" smtClean="0">
                <a:latin typeface="Nunito Sans" charset="0"/>
              </a:rPr>
              <a:t>Make </a:t>
            </a:r>
            <a:r>
              <a:rPr lang="en-GB" sz="2500" b="1" dirty="0" err="1" smtClean="0">
                <a:latin typeface="Nunito Sans" charset="0"/>
              </a:rPr>
              <a:t>Booka</a:t>
            </a:r>
            <a:r>
              <a:rPr lang="en-GB" sz="2500" b="1" dirty="0" smtClean="0">
                <a:latin typeface="Nunito Sans" charset="0"/>
              </a:rPr>
              <a:t> to understand what is meant by </a:t>
            </a:r>
            <a:r>
              <a:rPr lang="en-GB" sz="2500" b="1" dirty="0" err="1" smtClean="0">
                <a:latin typeface="Nunito Sans" charset="0"/>
              </a:rPr>
              <a:t>days,week</a:t>
            </a:r>
            <a:r>
              <a:rPr lang="en-GB" sz="2500" b="1" dirty="0" smtClean="0">
                <a:latin typeface="Nunito Sans" charset="0"/>
              </a:rPr>
              <a:t>, months and year. Teach him about the conversion of days in to years, weeks and days using a program.</a:t>
            </a:r>
            <a:endParaRPr lang="en-GB" sz="25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500" b="1" dirty="0" smtClean="0">
                <a:solidFill>
                  <a:schemeClr val="bg1"/>
                </a:solidFill>
                <a:latin typeface="Courier New" panose="02070309020205020404" pitchFamily="49" charset="0"/>
                <a:cs typeface="Courier New" panose="02070309020205020404" pitchFamily="49" charset="0"/>
              </a:rPr>
              <a:t>import </a:t>
            </a:r>
            <a:r>
              <a:rPr lang="en-US" sz="2500" b="1" dirty="0" err="1" smtClean="0">
                <a:solidFill>
                  <a:schemeClr val="bg1"/>
                </a:solidFill>
                <a:latin typeface="Courier New" panose="02070309020205020404" pitchFamily="49" charset="0"/>
                <a:cs typeface="Courier New" panose="02070309020205020404" pitchFamily="49" charset="0"/>
              </a:rPr>
              <a:t>java.util.Scanner</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class Main </a:t>
            </a:r>
          </a:p>
          <a:p>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public static void main (String[] </a:t>
            </a:r>
            <a:r>
              <a:rPr lang="en-US" sz="2500" b="1" dirty="0" err="1" smtClean="0">
                <a:solidFill>
                  <a:schemeClr val="bg1"/>
                </a:solidFill>
                <a:latin typeface="Courier New" panose="02070309020205020404" pitchFamily="49" charset="0"/>
                <a:cs typeface="Courier New" panose="02070309020205020404" pitchFamily="49" charset="0"/>
              </a:rPr>
              <a:t>args</a:t>
            </a:r>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Scanner in = new Scanner(</a:t>
            </a:r>
            <a:r>
              <a:rPr lang="en-US" sz="2500" b="1" dirty="0" err="1" smtClean="0">
                <a:solidFill>
                  <a:schemeClr val="bg1"/>
                </a:solidFill>
                <a:latin typeface="Courier New" panose="02070309020205020404" pitchFamily="49" charset="0"/>
                <a:cs typeface="Courier New" panose="02070309020205020404" pitchFamily="49" charset="0"/>
              </a:rPr>
              <a:t>System.in</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int</a:t>
            </a:r>
            <a:r>
              <a:rPr lang="en-US" sz="2500" b="1" dirty="0" smtClean="0">
                <a:solidFill>
                  <a:schemeClr val="bg1"/>
                </a:solidFill>
                <a:latin typeface="Courier New" panose="02070309020205020404" pitchFamily="49" charset="0"/>
                <a:cs typeface="Courier New" panose="02070309020205020404" pitchFamily="49" charset="0"/>
              </a:rPr>
              <a:t> a = </a:t>
            </a:r>
            <a:r>
              <a:rPr lang="en-US" sz="2500" b="1" dirty="0" err="1" smtClean="0">
                <a:solidFill>
                  <a:schemeClr val="bg1"/>
                </a:solidFill>
                <a:latin typeface="Courier New" panose="02070309020205020404" pitchFamily="49" charset="0"/>
                <a:cs typeface="Courier New" panose="02070309020205020404" pitchFamily="49" charset="0"/>
              </a:rPr>
              <a:t>in.nextInt</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int</a:t>
            </a:r>
            <a:r>
              <a:rPr lang="en-US" sz="2500" b="1" dirty="0" smtClean="0">
                <a:solidFill>
                  <a:schemeClr val="bg1"/>
                </a:solidFill>
                <a:latin typeface="Courier New" panose="02070309020205020404" pitchFamily="49" charset="0"/>
                <a:cs typeface="Courier New" panose="02070309020205020404" pitchFamily="49" charset="0"/>
              </a:rPr>
              <a:t> x=0,y=0,z=0,m=0;</a:t>
            </a:r>
          </a:p>
          <a:p>
            <a:r>
              <a:rPr lang="en-US" sz="2500" b="1" dirty="0" smtClean="0">
                <a:solidFill>
                  <a:schemeClr val="bg1"/>
                </a:solidFill>
                <a:latin typeface="Courier New" panose="02070309020205020404" pitchFamily="49" charset="0"/>
                <a:cs typeface="Courier New" panose="02070309020205020404" pitchFamily="49" charset="0"/>
              </a:rPr>
              <a:t>   		x=a/365;</a:t>
            </a:r>
          </a:p>
          <a:p>
            <a:r>
              <a:rPr lang="en-US" sz="2500" b="1" dirty="0" smtClean="0">
                <a:solidFill>
                  <a:schemeClr val="bg1"/>
                </a:solidFill>
                <a:latin typeface="Courier New" panose="02070309020205020404" pitchFamily="49" charset="0"/>
                <a:cs typeface="Courier New" panose="02070309020205020404" pitchFamily="49" charset="0"/>
              </a:rPr>
              <a:t>   		y=a-(x*365);</a:t>
            </a:r>
          </a:p>
          <a:p>
            <a:r>
              <a:rPr lang="en-US" sz="2500" b="1" dirty="0" smtClean="0">
                <a:solidFill>
                  <a:schemeClr val="bg1"/>
                </a:solidFill>
                <a:latin typeface="Courier New" panose="02070309020205020404" pitchFamily="49" charset="0"/>
                <a:cs typeface="Courier New" panose="02070309020205020404" pitchFamily="49" charset="0"/>
              </a:rPr>
              <a:t>   		z=y/7;</a:t>
            </a:r>
          </a:p>
          <a:p>
            <a:r>
              <a:rPr lang="en-US" sz="2500" b="1" dirty="0" smtClean="0">
                <a:solidFill>
                  <a:schemeClr val="bg1"/>
                </a:solidFill>
                <a:latin typeface="Courier New" panose="02070309020205020404" pitchFamily="49" charset="0"/>
                <a:cs typeface="Courier New" panose="02070309020205020404" pitchFamily="49" charset="0"/>
              </a:rPr>
              <a:t>   		m=y-z*7;</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(x);</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(z);</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(m);</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5324789"/>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896293"/>
            <a:ext cx="5040086" cy="461665"/>
          </a:xfrm>
          <a:prstGeom prst="rect">
            <a:avLst/>
          </a:prstGeom>
          <a:noFill/>
        </p:spPr>
        <p:txBody>
          <a:bodyPr wrap="square" rtlCol="0">
            <a:spAutoFit/>
          </a:bodyPr>
          <a:lstStyle/>
          <a:p>
            <a:r>
              <a:rPr lang="en-GB" sz="2400" dirty="0" smtClean="0">
                <a:latin typeface="Nunito Sans" charset="0"/>
              </a:rPr>
              <a:t>1001</a:t>
            </a:r>
            <a:endParaRPr lang="en-GB" sz="24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5324789"/>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5809159"/>
            <a:ext cx="5040086" cy="461665"/>
          </a:xfrm>
          <a:prstGeom prst="rect">
            <a:avLst/>
          </a:prstGeom>
          <a:noFill/>
        </p:spPr>
        <p:txBody>
          <a:bodyPr wrap="square" rtlCol="0">
            <a:spAutoFit/>
          </a:bodyPr>
          <a:lstStyle/>
          <a:p>
            <a:r>
              <a:rPr lang="en-GB" sz="2400" dirty="0" smtClean="0">
                <a:latin typeface="Nunito Sans" charset="0"/>
              </a:rPr>
              <a:t>2</a:t>
            </a:r>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093428"/>
          </a:xfrm>
          <a:prstGeom prst="rect">
            <a:avLst/>
          </a:prstGeom>
          <a:noFill/>
        </p:spPr>
        <p:txBody>
          <a:bodyPr wrap="square" rtlCol="0">
            <a:spAutoFit/>
          </a:bodyPr>
          <a:lstStyle/>
          <a:p>
            <a:r>
              <a:rPr lang="en-GB" sz="2000" b="1" dirty="0" smtClean="0">
                <a:latin typeface="Nunito Sans" charset="0"/>
              </a:rPr>
              <a:t>Having crossed the three headed dog Harry , Ron and </a:t>
            </a:r>
            <a:r>
              <a:rPr lang="en-GB" sz="2000" b="1" dirty="0" err="1" smtClean="0">
                <a:latin typeface="Nunito Sans" charset="0"/>
              </a:rPr>
              <a:t>Hermoine</a:t>
            </a:r>
            <a:r>
              <a:rPr lang="en-GB" sz="2000" b="1" dirty="0" smtClean="0">
                <a:latin typeface="Nunito Sans" charset="0"/>
              </a:rPr>
              <a:t> went through a secret trap door in search of Sorcerer's stone .One the way they passed through a room and found that the room has only one door opposite to them and the door through which they entered has shut once they entered the room. The door was very large with a four digit number imprinted on it . When Harry and Ron tried to open it by casting out spells , it didn't open , having tried various spells both of them got fed up and they left the task to </a:t>
            </a:r>
            <a:r>
              <a:rPr lang="en-GB" sz="2000" b="1" dirty="0" err="1" smtClean="0">
                <a:latin typeface="Nunito Sans" charset="0"/>
              </a:rPr>
              <a:t>Hermoine</a:t>
            </a:r>
            <a:r>
              <a:rPr lang="en-GB" sz="2000" b="1" dirty="0" smtClean="0">
                <a:latin typeface="Nunito Sans" charset="0"/>
              </a:rPr>
              <a:t>. </a:t>
            </a:r>
            <a:r>
              <a:rPr lang="en-GB" sz="2000" b="1" dirty="0" err="1" smtClean="0">
                <a:latin typeface="Nunito Sans" charset="0"/>
              </a:rPr>
              <a:t>Hermoine</a:t>
            </a:r>
            <a:r>
              <a:rPr lang="en-GB" sz="2000" b="1" dirty="0" smtClean="0">
                <a:latin typeface="Nunito Sans" charset="0"/>
              </a:rPr>
              <a:t> on curiously observing the room found that a statement was written on the top of the </a:t>
            </a:r>
            <a:r>
              <a:rPr lang="en-GB" sz="2000" b="1" dirty="0" err="1" smtClean="0">
                <a:latin typeface="Nunito Sans" charset="0"/>
              </a:rPr>
              <a:t>room.It</a:t>
            </a:r>
            <a:r>
              <a:rPr lang="en-GB" sz="2000" b="1" dirty="0" smtClean="0">
                <a:latin typeface="Nunito Sans" charset="0"/>
              </a:rPr>
              <a:t> was written as follows </a:t>
            </a:r>
            <a:br>
              <a:rPr lang="en-GB" sz="2000" b="1" dirty="0" smtClean="0">
                <a:latin typeface="Nunito Sans" charset="0"/>
              </a:rPr>
            </a:br>
            <a:r>
              <a:rPr lang="en-GB" sz="2000" b="1" dirty="0" smtClean="0">
                <a:latin typeface="Nunito Sans" charset="0"/>
              </a:rPr>
              <a:t>         " I will be always four.</a:t>
            </a:r>
            <a:br>
              <a:rPr lang="en-GB" sz="2000" b="1" dirty="0" smtClean="0">
                <a:latin typeface="Nunito Sans" charset="0"/>
              </a:rPr>
            </a:br>
            <a:r>
              <a:rPr lang="en-GB" sz="2000" b="1" dirty="0" smtClean="0">
                <a:latin typeface="Nunito Sans" charset="0"/>
              </a:rPr>
              <a:t>        “I can only be opened when you add my first and last and enter it”</a:t>
            </a:r>
            <a:br>
              <a:rPr lang="en-GB" sz="2000" b="1" dirty="0" smtClean="0">
                <a:latin typeface="Nunito Sans" charset="0"/>
              </a:rPr>
            </a:br>
            <a:r>
              <a:rPr lang="en-GB" sz="2000" b="1" dirty="0" smtClean="0">
                <a:latin typeface="Nunito Sans" charset="0"/>
              </a:rPr>
              <a:t>        “If you find a sign , you should not consider it”</a:t>
            </a:r>
            <a:br>
              <a:rPr lang="en-GB" sz="2000" b="1" dirty="0" smtClean="0">
                <a:latin typeface="Nunito Sans" charset="0"/>
              </a:rPr>
            </a:br>
            <a:r>
              <a:rPr lang="en-GB" sz="2000" b="1" dirty="0" smtClean="0">
                <a:latin typeface="Nunito Sans" charset="0"/>
              </a:rPr>
              <a:t>Help </a:t>
            </a:r>
            <a:r>
              <a:rPr lang="en-GB" sz="2000" b="1" dirty="0" err="1" smtClean="0">
                <a:latin typeface="Nunito Sans" charset="0"/>
              </a:rPr>
              <a:t>Hermoine</a:t>
            </a:r>
            <a:r>
              <a:rPr lang="en-GB" sz="2000" b="1" dirty="0" smtClean="0">
                <a:latin typeface="Nunito Sans" charset="0"/>
              </a:rPr>
              <a:t> to break the code and open the door so that they can save the sorcerer's stone.</a:t>
            </a:r>
            <a:endParaRPr lang="en-GB" sz="20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x=0,y=0;</a:t>
            </a:r>
          </a:p>
          <a:p>
            <a:r>
              <a:rPr lang="en-US" sz="2000" b="1" dirty="0" smtClean="0">
                <a:solidFill>
                  <a:schemeClr val="bg1"/>
                </a:solidFill>
                <a:latin typeface="Courier New" panose="02070309020205020404" pitchFamily="49" charset="0"/>
                <a:cs typeface="Courier New" panose="02070309020205020404" pitchFamily="49" charset="0"/>
              </a:rPr>
              <a:t>   		x=a/1000;</a:t>
            </a:r>
          </a:p>
          <a:p>
            <a:r>
              <a:rPr lang="en-US" sz="2000" b="1" dirty="0" smtClean="0">
                <a:solidFill>
                  <a:schemeClr val="bg1"/>
                </a:solidFill>
                <a:latin typeface="Courier New" panose="02070309020205020404" pitchFamily="49" charset="0"/>
                <a:cs typeface="Courier New" panose="02070309020205020404" pitchFamily="49" charset="0"/>
              </a:rPr>
              <a:t>   		y=a%10;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System.out.println</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x+y</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r>
              <a:rPr lang="en-US" sz="2500" b="1" dirty="0" smtClean="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492919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500702"/>
            <a:ext cx="5040086" cy="830997"/>
          </a:xfrm>
          <a:prstGeom prst="rect">
            <a:avLst/>
          </a:prstGeom>
          <a:noFill/>
        </p:spPr>
        <p:txBody>
          <a:bodyPr wrap="square" rtlCol="0">
            <a:spAutoFit/>
          </a:bodyPr>
          <a:lstStyle/>
          <a:p>
            <a:r>
              <a:rPr lang="en-GB" sz="2400" dirty="0" smtClean="0">
                <a:latin typeface="Nunito Sans" charset="0"/>
              </a:rPr>
              <a:t>5</a:t>
            </a:r>
          </a:p>
          <a:p>
            <a:r>
              <a:rPr lang="en-GB" sz="2400" dirty="0" smtClean="0">
                <a:latin typeface="Nunito Sans" charset="0"/>
              </a:rPr>
              <a:t>6</a:t>
            </a:r>
            <a:endParaRPr lang="en-GB" sz="24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492919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5413568"/>
            <a:ext cx="5040086" cy="461665"/>
          </a:xfrm>
          <a:prstGeom prst="rect">
            <a:avLst/>
          </a:prstGeom>
          <a:noFill/>
        </p:spPr>
        <p:txBody>
          <a:bodyPr wrap="square" rtlCol="0">
            <a:spAutoFit/>
          </a:bodyPr>
          <a:lstStyle/>
          <a:p>
            <a:r>
              <a:rPr lang="en-GB" sz="2400" dirty="0" smtClean="0">
                <a:latin typeface="Nunito Sans" charset="0"/>
              </a:rPr>
              <a:t>2</a:t>
            </a:r>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170099"/>
          </a:xfrm>
          <a:prstGeom prst="rect">
            <a:avLst/>
          </a:prstGeom>
          <a:noFill/>
        </p:spPr>
        <p:txBody>
          <a:bodyPr wrap="square" rtlCol="0">
            <a:spAutoFit/>
          </a:bodyPr>
          <a:lstStyle/>
          <a:p>
            <a:r>
              <a:rPr lang="en-GB" sz="2500" b="1" dirty="0" smtClean="0">
                <a:latin typeface="Nunito Sans" charset="0"/>
              </a:rPr>
              <a:t>Big Bunny lives in a colony , he is the only bunny in his colony who was not able to hop. On his 5th birthday, his father bunny gifted him a Pogo Stick as he could not jump like the other bunnies. He is so excited to play with pogo stick. The pogo stick hops one unit per jump. He wanders around his house jumping with pogo sticks. He wants to show the pogo stick to his friends and decide to go using pogo sticks. Write a program to find number of hops needed to reach his friends house. Assume that Big Bunny's house is in the location (3,4). </a:t>
            </a:r>
            <a:endParaRPr lang="en-GB" sz="25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x1=0,y1=0;</a:t>
            </a:r>
          </a:p>
          <a:p>
            <a:r>
              <a:rPr lang="en-US" sz="2000" b="1" dirty="0" smtClean="0">
                <a:solidFill>
                  <a:schemeClr val="bg1"/>
                </a:solidFill>
                <a:latin typeface="Courier New" panose="02070309020205020404" pitchFamily="49" charset="0"/>
                <a:cs typeface="Courier New" panose="02070309020205020404" pitchFamily="49" charset="0"/>
              </a:rPr>
              <a:t>   		x1=x-3;</a:t>
            </a:r>
          </a:p>
          <a:p>
            <a:r>
              <a:rPr lang="en-US" sz="2000" b="1" dirty="0" smtClean="0">
                <a:solidFill>
                  <a:schemeClr val="bg1"/>
                </a:solidFill>
                <a:latin typeface="Courier New" panose="02070309020205020404" pitchFamily="49" charset="0"/>
                <a:cs typeface="Courier New" panose="02070309020205020404" pitchFamily="49" charset="0"/>
              </a:rPr>
              <a:t>   		y1=y-4;</a:t>
            </a:r>
          </a:p>
          <a:p>
            <a:r>
              <a:rPr lang="en-US" sz="2000" b="1" dirty="0" smtClean="0">
                <a:solidFill>
                  <a:schemeClr val="bg1"/>
                </a:solidFill>
                <a:latin typeface="Courier New" panose="02070309020205020404" pitchFamily="49" charset="0"/>
                <a:cs typeface="Courier New" panose="02070309020205020404" pitchFamily="49" charset="0"/>
              </a:rPr>
              <a:t>   		if(x1 &gt; y1)</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a:t>
            </a:r>
            <a:r>
              <a:rPr lang="en-US" sz="2000" b="1" dirty="0" smtClean="0">
                <a:solidFill>
                  <a:schemeClr val="bg1"/>
                </a:solidFill>
                <a:latin typeface="Courier New" panose="02070309020205020404" pitchFamily="49" charset="0"/>
                <a:cs typeface="Courier New" panose="02070309020205020404" pitchFamily="49" charset="0"/>
              </a:rPr>
              <a:t>(x1);</a:t>
            </a:r>
          </a:p>
          <a:p>
            <a:r>
              <a:rPr lang="en-US" sz="2000" b="1" dirty="0" smtClean="0">
                <a:solidFill>
                  <a:schemeClr val="bg1"/>
                </a:solidFill>
                <a:latin typeface="Courier New" panose="02070309020205020404" pitchFamily="49" charset="0"/>
                <a:cs typeface="Courier New" panose="02070309020205020404" pitchFamily="49" charset="0"/>
              </a:rPr>
              <a:t>   		else</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a:t>
            </a:r>
            <a:r>
              <a:rPr lang="en-US" sz="2000" b="1" dirty="0" smtClean="0">
                <a:solidFill>
                  <a:schemeClr val="bg1"/>
                </a:solidFill>
                <a:latin typeface="Courier New" panose="02070309020205020404" pitchFamily="49" charset="0"/>
                <a:cs typeface="Courier New" panose="02070309020205020404" pitchFamily="49" charset="0"/>
              </a:rPr>
              <a:t>(y1);</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r>
              <a:rPr lang="en-US" sz="2500" b="1" dirty="0" smtClean="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500" b="1" dirty="0" smtClean="0">
                <a:solidFill>
                  <a:schemeClr val="bg1"/>
                </a:solidFill>
                <a:latin typeface="Courier New" panose="02070309020205020404" pitchFamily="49" charset="0"/>
                <a:cs typeface="Courier New" panose="02070309020205020404" pitchFamily="49" charset="0"/>
              </a:rPr>
              <a:t>import </a:t>
            </a:r>
            <a:r>
              <a:rPr lang="en-US" sz="2500" b="1" dirty="0" err="1" smtClean="0">
                <a:solidFill>
                  <a:schemeClr val="bg1"/>
                </a:solidFill>
                <a:latin typeface="Courier New" panose="02070309020205020404" pitchFamily="49" charset="0"/>
                <a:cs typeface="Courier New" panose="02070309020205020404" pitchFamily="49" charset="0"/>
              </a:rPr>
              <a:t>java.util.Scanner</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class Main </a:t>
            </a:r>
          </a:p>
          <a:p>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public static void main (String[] </a:t>
            </a:r>
            <a:r>
              <a:rPr lang="en-US" sz="2500" b="1" dirty="0" err="1" smtClean="0">
                <a:solidFill>
                  <a:schemeClr val="bg1"/>
                </a:solidFill>
                <a:latin typeface="Courier New" panose="02070309020205020404" pitchFamily="49" charset="0"/>
                <a:cs typeface="Courier New" panose="02070309020205020404" pitchFamily="49" charset="0"/>
              </a:rPr>
              <a:t>args</a:t>
            </a:r>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Scanner in = new Scanner(</a:t>
            </a:r>
            <a:r>
              <a:rPr lang="en-US" sz="2500" b="1" dirty="0" err="1" smtClean="0">
                <a:solidFill>
                  <a:schemeClr val="bg1"/>
                </a:solidFill>
                <a:latin typeface="Courier New" panose="02070309020205020404" pitchFamily="49" charset="0"/>
                <a:cs typeface="Courier New" panose="02070309020205020404" pitchFamily="49" charset="0"/>
              </a:rPr>
              <a:t>System.in</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int</a:t>
            </a:r>
            <a:r>
              <a:rPr lang="en-US" sz="2500" b="1" dirty="0" smtClean="0">
                <a:solidFill>
                  <a:schemeClr val="bg1"/>
                </a:solidFill>
                <a:latin typeface="Courier New" panose="02070309020205020404" pitchFamily="49" charset="0"/>
                <a:cs typeface="Courier New" panose="02070309020205020404" pitchFamily="49" charset="0"/>
              </a:rPr>
              <a:t> a = </a:t>
            </a:r>
            <a:r>
              <a:rPr lang="en-US" sz="2500" b="1" dirty="0" err="1" smtClean="0">
                <a:solidFill>
                  <a:schemeClr val="bg1"/>
                </a:solidFill>
                <a:latin typeface="Courier New" panose="02070309020205020404" pitchFamily="49" charset="0"/>
                <a:cs typeface="Courier New" panose="02070309020205020404" pitchFamily="49" charset="0"/>
              </a:rPr>
              <a:t>in.nextInt</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int</a:t>
            </a:r>
            <a:r>
              <a:rPr lang="en-US" sz="2500" b="1" dirty="0" smtClean="0">
                <a:solidFill>
                  <a:schemeClr val="bg1"/>
                </a:solidFill>
                <a:latin typeface="Courier New" panose="02070309020205020404" pitchFamily="49" charset="0"/>
                <a:cs typeface="Courier New" panose="02070309020205020404" pitchFamily="49" charset="0"/>
              </a:rPr>
              <a:t> b = </a:t>
            </a:r>
            <a:r>
              <a:rPr lang="en-US" sz="2500" b="1" dirty="0" err="1" smtClean="0">
                <a:solidFill>
                  <a:schemeClr val="bg1"/>
                </a:solidFill>
                <a:latin typeface="Courier New" panose="02070309020205020404" pitchFamily="49" charset="0"/>
                <a:cs typeface="Courier New" panose="02070309020205020404" pitchFamily="49" charset="0"/>
              </a:rPr>
              <a:t>in.nextInt</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a:t>
            </a:r>
            <a:r>
              <a:rPr lang="en-US" sz="2500" b="1" dirty="0" err="1" smtClean="0">
                <a:solidFill>
                  <a:schemeClr val="bg1"/>
                </a:solidFill>
                <a:latin typeface="Courier New" panose="02070309020205020404" pitchFamily="49" charset="0"/>
                <a:cs typeface="Courier New" panose="02070309020205020404" pitchFamily="49" charset="0"/>
              </a:rPr>
              <a:t>a+b</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(a-b);</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(a*b);</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(a/b);</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a:t>
            </a:r>
            <a:r>
              <a:rPr lang="en-US" sz="2500" b="1" dirty="0" err="1" smtClean="0">
                <a:solidFill>
                  <a:schemeClr val="bg1"/>
                </a:solidFill>
                <a:latin typeface="Courier New" panose="02070309020205020404" pitchFamily="49" charset="0"/>
                <a:cs typeface="Courier New" panose="02070309020205020404" pitchFamily="49" charset="0"/>
              </a:rPr>
              <a:t>a%b</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627286" y="466970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241209"/>
            <a:ext cx="5040086" cy="830997"/>
          </a:xfrm>
          <a:prstGeom prst="rect">
            <a:avLst/>
          </a:prstGeom>
          <a:noFill/>
        </p:spPr>
        <p:txBody>
          <a:bodyPr wrap="square" rtlCol="0">
            <a:spAutoFit/>
          </a:bodyPr>
          <a:lstStyle/>
          <a:p>
            <a:r>
              <a:rPr lang="en-GB" sz="2400" dirty="0" smtClean="0">
                <a:latin typeface="Nunito Sans" charset="0"/>
              </a:rPr>
              <a:t>35</a:t>
            </a:r>
          </a:p>
          <a:p>
            <a:r>
              <a:rPr lang="en-GB" sz="2400" dirty="0" smtClean="0">
                <a:latin typeface="Nunito Sans" charset="0"/>
              </a:rPr>
              <a:t>20</a:t>
            </a:r>
            <a:endParaRPr lang="en-GB" sz="24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56640" y="466970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6640" y="5154075"/>
            <a:ext cx="5040086" cy="461665"/>
          </a:xfrm>
          <a:prstGeom prst="rect">
            <a:avLst/>
          </a:prstGeom>
          <a:noFill/>
        </p:spPr>
        <p:txBody>
          <a:bodyPr wrap="square" rtlCol="0">
            <a:spAutoFit/>
          </a:bodyPr>
          <a:lstStyle/>
          <a:p>
            <a:r>
              <a:rPr lang="en-GB" sz="2400" dirty="0" smtClean="0"/>
              <a:t> 23.92</a:t>
            </a:r>
            <a:endParaRPr lang="en-GB" sz="24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2400657"/>
          </a:xfrm>
          <a:prstGeom prst="rect">
            <a:avLst/>
          </a:prstGeom>
          <a:noFill/>
        </p:spPr>
        <p:txBody>
          <a:bodyPr wrap="square" rtlCol="0">
            <a:spAutoFit/>
          </a:bodyPr>
          <a:lstStyle/>
          <a:p>
            <a:r>
              <a:rPr lang="en-GB" sz="2500" b="1" dirty="0" smtClean="0">
                <a:latin typeface="Nunito Sans" charset="0"/>
              </a:rPr>
              <a:t>Wind chill factor is the felt air temperature on exposed skin due to wind. The wind chill temperature is always lower than the air temperature, and is calculated as per the following formula.</a:t>
            </a:r>
            <a:br>
              <a:rPr lang="en-GB" sz="2500" b="1" dirty="0" smtClean="0">
                <a:latin typeface="Nunito Sans" charset="0"/>
              </a:rPr>
            </a:br>
            <a:r>
              <a:rPr lang="en-GB" sz="2500" b="1" dirty="0" err="1" smtClean="0">
                <a:latin typeface="Nunito Sans" charset="0"/>
              </a:rPr>
              <a:t>wcf</a:t>
            </a:r>
            <a:r>
              <a:rPr lang="en-GB" sz="2500" b="1" dirty="0" smtClean="0">
                <a:latin typeface="Nunito Sans" charset="0"/>
              </a:rPr>
              <a:t> = 35.74 + 0.6215t + (0.4275t - 35.75) * v^0.16</a:t>
            </a:r>
            <a:br>
              <a:rPr lang="en-GB" sz="2500" b="1" dirty="0" smtClean="0">
                <a:latin typeface="Nunito Sans" charset="0"/>
              </a:rPr>
            </a:br>
            <a:r>
              <a:rPr lang="en-GB" sz="2500" b="1" dirty="0" smtClean="0">
                <a:latin typeface="Nunito Sans" charset="0"/>
              </a:rPr>
              <a:t>Write a program to receive values of temperature and wind velocity and calculate wind chill factor.</a:t>
            </a:r>
            <a:endParaRPr lang="en-GB" sz="25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temp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vel</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double </a:t>
            </a:r>
            <a:r>
              <a:rPr lang="en-US" sz="2000" b="1" dirty="0" err="1" smtClean="0">
                <a:solidFill>
                  <a:schemeClr val="bg1"/>
                </a:solidFill>
                <a:latin typeface="Courier New" panose="02070309020205020404" pitchFamily="49" charset="0"/>
                <a:cs typeface="Courier New" panose="02070309020205020404" pitchFamily="49" charset="0"/>
              </a:rPr>
              <a:t>wcf</a:t>
            </a:r>
            <a:r>
              <a:rPr lang="en-US" sz="2000" b="1" dirty="0" smtClean="0">
                <a:solidFill>
                  <a:schemeClr val="bg1"/>
                </a:solidFill>
                <a:latin typeface="Courier New" panose="02070309020205020404" pitchFamily="49" charset="0"/>
                <a:cs typeface="Courier New" panose="02070309020205020404" pitchFamily="49" charset="0"/>
              </a:rPr>
              <a:t>=0;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wcf</a:t>
            </a:r>
            <a:r>
              <a:rPr lang="en-US" sz="2000" b="1" dirty="0" smtClean="0">
                <a:solidFill>
                  <a:schemeClr val="bg1"/>
                </a:solidFill>
                <a:latin typeface="Courier New" panose="02070309020205020404" pitchFamily="49" charset="0"/>
                <a:cs typeface="Courier New" panose="02070309020205020404" pitchFamily="49" charset="0"/>
              </a:rPr>
              <a:t> = 35.74 + 0.6215 * temp + (0.4275*temp - 35.75) * 										Math.pow(vel,0.16);</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("%.2f",wcf);</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5274" y="501083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5582342"/>
            <a:ext cx="5040086" cy="861774"/>
          </a:xfrm>
          <a:prstGeom prst="rect">
            <a:avLst/>
          </a:prstGeom>
          <a:noFill/>
        </p:spPr>
        <p:txBody>
          <a:bodyPr wrap="square" rtlCol="0">
            <a:spAutoFit/>
          </a:bodyPr>
          <a:lstStyle/>
          <a:p>
            <a:r>
              <a:rPr lang="en-GB" sz="2500" dirty="0" smtClean="0">
                <a:latin typeface="Nunito Sans" charset="0"/>
              </a:rPr>
              <a:t>5</a:t>
            </a:r>
          </a:p>
          <a:p>
            <a:r>
              <a:rPr lang="en-GB" sz="2500" dirty="0" smtClean="0">
                <a:latin typeface="Nunito Sans" charset="0"/>
              </a:rPr>
              <a:t>6</a:t>
            </a:r>
            <a:endParaRPr lang="en-GB" sz="25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24628" y="501083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24628" y="5495208"/>
            <a:ext cx="5040086" cy="1246495"/>
          </a:xfrm>
          <a:prstGeom prst="rect">
            <a:avLst/>
          </a:prstGeom>
          <a:noFill/>
        </p:spPr>
        <p:txBody>
          <a:bodyPr wrap="square" rtlCol="0">
            <a:spAutoFit/>
          </a:bodyPr>
          <a:lstStyle/>
          <a:p>
            <a:r>
              <a:rPr lang="en-GB" sz="2500" dirty="0" smtClean="0">
                <a:latin typeface="Nunito Sans" charset="0"/>
              </a:rPr>
              <a:t>22</a:t>
            </a:r>
          </a:p>
          <a:p>
            <a:r>
              <a:rPr lang="en-GB" sz="2500" dirty="0" smtClean="0">
                <a:latin typeface="Nunito Sans" charset="0"/>
              </a:rPr>
              <a:t>30</a:t>
            </a:r>
          </a:p>
          <a:p>
            <a:endParaRPr lang="en-GB" sz="2500" dirty="0" smtClean="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816429"/>
          </a:xfrm>
          <a:prstGeom prst="rect">
            <a:avLst/>
          </a:prstGeom>
          <a:noFill/>
        </p:spPr>
        <p:txBody>
          <a:bodyPr wrap="square" rtlCol="0">
            <a:spAutoFit/>
          </a:bodyPr>
          <a:lstStyle/>
          <a:p>
            <a:r>
              <a:rPr lang="en-GB" sz="2200" b="1" dirty="0" smtClean="0">
                <a:latin typeface="Nunito Sans" charset="0"/>
              </a:rPr>
              <a:t>There was a large ground in </a:t>
            </a:r>
            <a:r>
              <a:rPr lang="en-GB" sz="2200" b="1" dirty="0" err="1" smtClean="0">
                <a:latin typeface="Nunito Sans" charset="0"/>
              </a:rPr>
              <a:t>center</a:t>
            </a:r>
            <a:r>
              <a:rPr lang="en-GB" sz="2200" b="1" dirty="0" smtClean="0">
                <a:latin typeface="Nunito Sans" charset="0"/>
              </a:rPr>
              <a:t> of the city which is rectangular in shape. The Corporation decides to build a cricket stadium in the area for school and college students, But the area was used as a car parking zone. In order to protect the land from using as an unauthorized parking zone , the corporation wanted to protect the stadium by building a fence. In order to help the workers to build a fence, they planned to place a thick rope around the ground. They wanted to buy only the exact length of the rope that is needed. They also wanted to cover the entire ground with a carpet during rainy season. They wanted to buy only the exact quantity of carpet that is needed. They requested your help.</a:t>
            </a:r>
            <a:br>
              <a:rPr lang="en-GB" sz="2200" b="1" dirty="0" smtClean="0">
                <a:latin typeface="Nunito Sans" charset="0"/>
              </a:rPr>
            </a:br>
            <a:r>
              <a:rPr lang="en-GB" sz="2200" b="1" dirty="0" smtClean="0">
                <a:latin typeface="Nunito Sans" charset="0"/>
              </a:rPr>
              <a:t>Can you please help them by writing a program to find the exact length of the rope and the exact quantity of carpet that is required?</a:t>
            </a:r>
            <a:endParaRPr lang="en-GB" sz="22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500" b="1" dirty="0" smtClean="0">
                <a:solidFill>
                  <a:schemeClr val="bg1"/>
                </a:solidFill>
                <a:latin typeface="Courier New" panose="02070309020205020404" pitchFamily="49" charset="0"/>
                <a:cs typeface="Courier New" panose="02070309020205020404" pitchFamily="49" charset="0"/>
              </a:rPr>
              <a:t>import </a:t>
            </a:r>
            <a:r>
              <a:rPr lang="en-US" sz="2500" b="1" dirty="0" err="1" smtClean="0">
                <a:solidFill>
                  <a:schemeClr val="bg1"/>
                </a:solidFill>
                <a:latin typeface="Courier New" panose="02070309020205020404" pitchFamily="49" charset="0"/>
                <a:cs typeface="Courier New" panose="02070309020205020404" pitchFamily="49" charset="0"/>
              </a:rPr>
              <a:t>java.util.Scanner</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class Main </a:t>
            </a:r>
          </a:p>
          <a:p>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public static void main (String[] </a:t>
            </a:r>
            <a:r>
              <a:rPr lang="en-US" sz="2500" b="1" dirty="0" err="1" smtClean="0">
                <a:solidFill>
                  <a:schemeClr val="bg1"/>
                </a:solidFill>
                <a:latin typeface="Courier New" panose="02070309020205020404" pitchFamily="49" charset="0"/>
                <a:cs typeface="Courier New" panose="02070309020205020404" pitchFamily="49" charset="0"/>
              </a:rPr>
              <a:t>args</a:t>
            </a:r>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Scanner in = new Scanner(</a:t>
            </a:r>
            <a:r>
              <a:rPr lang="en-US" sz="2500" b="1" dirty="0" err="1" smtClean="0">
                <a:solidFill>
                  <a:schemeClr val="bg1"/>
                </a:solidFill>
                <a:latin typeface="Courier New" panose="02070309020205020404" pitchFamily="49" charset="0"/>
                <a:cs typeface="Courier New" panose="02070309020205020404" pitchFamily="49" charset="0"/>
              </a:rPr>
              <a:t>System.in</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int</a:t>
            </a:r>
            <a:r>
              <a:rPr lang="en-US" sz="2500" b="1" dirty="0" smtClean="0">
                <a:solidFill>
                  <a:schemeClr val="bg1"/>
                </a:solidFill>
                <a:latin typeface="Courier New" panose="02070309020205020404" pitchFamily="49" charset="0"/>
                <a:cs typeface="Courier New" panose="02070309020205020404" pitchFamily="49" charset="0"/>
              </a:rPr>
              <a:t> l = </a:t>
            </a:r>
            <a:r>
              <a:rPr lang="en-US" sz="2500" b="1" dirty="0" err="1" smtClean="0">
                <a:solidFill>
                  <a:schemeClr val="bg1"/>
                </a:solidFill>
                <a:latin typeface="Courier New" panose="02070309020205020404" pitchFamily="49" charset="0"/>
                <a:cs typeface="Courier New" panose="02070309020205020404" pitchFamily="49" charset="0"/>
              </a:rPr>
              <a:t>in.nextInt</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int</a:t>
            </a:r>
            <a:r>
              <a:rPr lang="en-US" sz="2500" b="1" dirty="0" smtClean="0">
                <a:solidFill>
                  <a:schemeClr val="bg1"/>
                </a:solidFill>
                <a:latin typeface="Courier New" panose="02070309020205020404" pitchFamily="49" charset="0"/>
                <a:cs typeface="Courier New" panose="02070309020205020404" pitchFamily="49" charset="0"/>
              </a:rPr>
              <a:t> b = </a:t>
            </a:r>
            <a:r>
              <a:rPr lang="en-US" sz="2500" b="1" dirty="0" err="1" smtClean="0">
                <a:solidFill>
                  <a:schemeClr val="bg1"/>
                </a:solidFill>
                <a:latin typeface="Courier New" panose="02070309020205020404" pitchFamily="49" charset="0"/>
                <a:cs typeface="Courier New" panose="02070309020205020404" pitchFamily="49" charset="0"/>
              </a:rPr>
              <a:t>in.nextInt</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(2*(</a:t>
            </a:r>
            <a:r>
              <a:rPr lang="en-US" sz="2500" b="1" dirty="0" err="1" smtClean="0">
                <a:solidFill>
                  <a:schemeClr val="bg1"/>
                </a:solidFill>
                <a:latin typeface="Courier New" panose="02070309020205020404" pitchFamily="49" charset="0"/>
                <a:cs typeface="Courier New" panose="02070309020205020404" pitchFamily="49" charset="0"/>
              </a:rPr>
              <a:t>l+b</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(l*b);</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5274" y="4357694"/>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4929198"/>
            <a:ext cx="5040086" cy="1246495"/>
          </a:xfrm>
          <a:prstGeom prst="rect">
            <a:avLst/>
          </a:prstGeom>
          <a:noFill/>
        </p:spPr>
        <p:txBody>
          <a:bodyPr wrap="square" rtlCol="0">
            <a:spAutoFit/>
          </a:bodyPr>
          <a:lstStyle/>
          <a:p>
            <a:r>
              <a:rPr lang="en-GB" sz="2500" dirty="0" smtClean="0">
                <a:latin typeface="Nunito Sans" charset="0"/>
              </a:rPr>
              <a:t>100</a:t>
            </a:r>
          </a:p>
          <a:p>
            <a:r>
              <a:rPr lang="en-GB" sz="2500" dirty="0" smtClean="0">
                <a:latin typeface="Nunito Sans" charset="0"/>
              </a:rPr>
              <a:t>1</a:t>
            </a:r>
          </a:p>
          <a:p>
            <a:r>
              <a:rPr lang="en-GB" sz="2500" dirty="0" smtClean="0">
                <a:latin typeface="Nunito Sans" charset="0"/>
              </a:rPr>
              <a:t>10</a:t>
            </a:r>
            <a:endParaRPr lang="en-GB" sz="25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24628" y="4357694"/>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24628" y="4842064"/>
            <a:ext cx="5040086" cy="1631216"/>
          </a:xfrm>
          <a:prstGeom prst="rect">
            <a:avLst/>
          </a:prstGeom>
          <a:noFill/>
        </p:spPr>
        <p:txBody>
          <a:bodyPr wrap="square" rtlCol="0">
            <a:spAutoFit/>
          </a:bodyPr>
          <a:lstStyle/>
          <a:p>
            <a:r>
              <a:rPr lang="en-GB" sz="2500" dirty="0" smtClean="0">
                <a:latin typeface="Nunito Sans" charset="0"/>
              </a:rPr>
              <a:t>10.00</a:t>
            </a:r>
          </a:p>
          <a:p>
            <a:r>
              <a:rPr lang="en-GB" sz="2500" dirty="0" smtClean="0">
                <a:latin typeface="Nunito Sans" charset="0"/>
              </a:rPr>
              <a:t>110.00</a:t>
            </a:r>
          </a:p>
          <a:p>
            <a:r>
              <a:rPr lang="en-GB" sz="2500" dirty="0" smtClean="0">
                <a:latin typeface="Nunito Sans" charset="0"/>
              </a:rPr>
              <a:t>0.20</a:t>
            </a:r>
          </a:p>
          <a:p>
            <a:r>
              <a:rPr lang="en-GB" sz="2500" dirty="0" smtClean="0">
                <a:latin typeface="Nunito Sans" charset="0"/>
              </a:rPr>
              <a:t>109.80</a:t>
            </a:r>
            <a:endParaRPr lang="en-GB" sz="25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170099"/>
          </a:xfrm>
          <a:prstGeom prst="rect">
            <a:avLst/>
          </a:prstGeom>
          <a:noFill/>
        </p:spPr>
        <p:txBody>
          <a:bodyPr wrap="square" rtlCol="0">
            <a:spAutoFit/>
          </a:bodyPr>
          <a:lstStyle/>
          <a:p>
            <a:r>
              <a:rPr lang="en-GB" sz="2000" b="1" dirty="0" smtClean="0">
                <a:latin typeface="Nunito Sans" charset="0"/>
              </a:rPr>
              <a:t>Alice wanted to start a business and she was looking for a venture capitalist. Through her friend Bob she went to a the owner of a Construction company who is looking to invest on a  emerging business.  Looking after the business proposal , the owner was very much impressed with Alice work. He wanted to invest in Alice Business. So he gives a green signal to go ahead with the project. Alice bought </a:t>
            </a:r>
            <a:r>
              <a:rPr lang="en-GB" sz="2000" b="1" dirty="0" err="1" smtClean="0">
                <a:latin typeface="Nunito Sans" charset="0"/>
              </a:rPr>
              <a:t>Rs.X</a:t>
            </a:r>
            <a:r>
              <a:rPr lang="en-GB" sz="2000" b="1" dirty="0" smtClean="0">
                <a:latin typeface="Nunito Sans" charset="0"/>
              </a:rPr>
              <a:t> for a period of Y years from the owner at R% interest per annum. Find the rate of interest and the total amount to be given by Alice to the owner. The owner impressed by proper repayment of the financed amount decides to give a special offer of 2% discount in the total interest at the end of the settlement. Find the amount given back by Alice and also find total amount. (Note. All rupees value should be in two decimal points).</a:t>
            </a:r>
            <a:endParaRPr lang="en-GB" sz="20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java.util.Scanner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class Main </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 (String[]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Scanner in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amt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int</a:t>
            </a:r>
            <a:r>
              <a:rPr lang="en-US" sz="2000" b="1" dirty="0" smtClean="0">
                <a:solidFill>
                  <a:schemeClr val="bg1"/>
                </a:solidFill>
                <a:latin typeface="Courier New" panose="02070309020205020404" pitchFamily="49" charset="0"/>
                <a:cs typeface="Courier New" panose="02070309020205020404" pitchFamily="49" charset="0"/>
              </a:rPr>
              <a:t> years = </a:t>
            </a:r>
            <a:r>
              <a:rPr lang="en-US" sz="2000" b="1" dirty="0" err="1" smtClean="0">
                <a:solidFill>
                  <a:schemeClr val="bg1"/>
                </a:solidFill>
                <a:latin typeface="Courier New" panose="02070309020205020404" pitchFamily="49" charset="0"/>
                <a:cs typeface="Courier New" panose="02070309020205020404" pitchFamily="49" charset="0"/>
              </a:rPr>
              <a:t>in.nextInt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float a=0,b=0,c=0,d=0;</a:t>
            </a:r>
          </a:p>
          <a:p>
            <a:r>
              <a:rPr lang="en-US" sz="2000" b="1" dirty="0" smtClean="0">
                <a:solidFill>
                  <a:schemeClr val="bg1"/>
                </a:solidFill>
                <a:latin typeface="Courier New" panose="02070309020205020404" pitchFamily="49" charset="0"/>
                <a:cs typeface="Courier New" panose="02070309020205020404" pitchFamily="49" charset="0"/>
              </a:rPr>
              <a:t>   		a=(amt*years*</a:t>
            </a:r>
            <a:r>
              <a:rPr lang="en-US" sz="2000" b="1" dirty="0" err="1" smtClean="0">
                <a:solidFill>
                  <a:schemeClr val="bg1"/>
                </a:solidFill>
                <a:latin typeface="Courier New" panose="02070309020205020404" pitchFamily="49" charset="0"/>
                <a:cs typeface="Courier New" panose="02070309020205020404" pitchFamily="49" charset="0"/>
              </a:rPr>
              <a:t>intr</a:t>
            </a:r>
            <a:r>
              <a:rPr lang="en-US" sz="2000" b="1" dirty="0" smtClean="0">
                <a:solidFill>
                  <a:schemeClr val="bg1"/>
                </a:solidFill>
                <a:latin typeface="Courier New" panose="02070309020205020404" pitchFamily="49" charset="0"/>
                <a:cs typeface="Courier New" panose="02070309020205020404" pitchFamily="49" charset="0"/>
              </a:rPr>
              <a:t>)/100;</a:t>
            </a:r>
          </a:p>
          <a:p>
            <a:r>
              <a:rPr lang="en-US" sz="2000" b="1" dirty="0" smtClean="0">
                <a:solidFill>
                  <a:schemeClr val="bg1"/>
                </a:solidFill>
                <a:latin typeface="Courier New" panose="02070309020205020404" pitchFamily="49" charset="0"/>
                <a:cs typeface="Courier New" panose="02070309020205020404" pitchFamily="49" charset="0"/>
              </a:rPr>
              <a:t>   		b=amt + a;</a:t>
            </a:r>
          </a:p>
          <a:p>
            <a:r>
              <a:rPr lang="en-US" sz="2000" b="1" dirty="0" smtClean="0">
                <a:solidFill>
                  <a:schemeClr val="bg1"/>
                </a:solidFill>
                <a:latin typeface="Courier New" panose="02070309020205020404" pitchFamily="49" charset="0"/>
                <a:cs typeface="Courier New" panose="02070309020205020404" pitchFamily="49" charset="0"/>
              </a:rPr>
              <a:t>   		c=(a*2)/100;</a:t>
            </a:r>
          </a:p>
          <a:p>
            <a:r>
              <a:rPr lang="en-US" sz="2000" b="1" dirty="0" smtClean="0">
                <a:solidFill>
                  <a:schemeClr val="bg1"/>
                </a:solidFill>
                <a:latin typeface="Courier New" panose="02070309020205020404" pitchFamily="49" charset="0"/>
                <a:cs typeface="Courier New" panose="02070309020205020404" pitchFamily="49" charset="0"/>
              </a:rPr>
              <a:t>   		d=b-c;</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("%.2f\</a:t>
            </a:r>
            <a:r>
              <a:rPr lang="en-US" sz="2000" b="1" dirty="0" err="1" smtClean="0">
                <a:solidFill>
                  <a:schemeClr val="bg1"/>
                </a:solidFill>
                <a:latin typeface="Courier New" panose="02070309020205020404" pitchFamily="49" charset="0"/>
                <a:cs typeface="Courier New" panose="02070309020205020404" pitchFamily="49" charset="0"/>
              </a:rPr>
              <a:t>n",a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("%.2f\</a:t>
            </a:r>
            <a:r>
              <a:rPr lang="en-US" sz="2000" b="1" dirty="0" err="1" smtClean="0">
                <a:solidFill>
                  <a:schemeClr val="bg1"/>
                </a:solidFill>
                <a:latin typeface="Courier New" panose="02070309020205020404" pitchFamily="49" charset="0"/>
                <a:cs typeface="Courier New" panose="02070309020205020404" pitchFamily="49" charset="0"/>
              </a:rPr>
              <a:t>n",b</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("%.2f\</a:t>
            </a:r>
            <a:r>
              <a:rPr lang="en-US" sz="2000" b="1" dirty="0" err="1" smtClean="0">
                <a:solidFill>
                  <a:schemeClr val="bg1"/>
                </a:solidFill>
                <a:latin typeface="Courier New" panose="02070309020205020404" pitchFamily="49" charset="0"/>
                <a:cs typeface="Courier New" panose="02070309020205020404" pitchFamily="49" charset="0"/>
              </a:rPr>
              <a:t>n",c</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System.out.printf</a:t>
            </a:r>
            <a:r>
              <a:rPr lang="en-US" sz="2000" b="1" dirty="0" smtClean="0">
                <a:solidFill>
                  <a:schemeClr val="bg1"/>
                </a:solidFill>
                <a:latin typeface="Courier New" panose="02070309020205020404" pitchFamily="49" charset="0"/>
                <a:cs typeface="Courier New" panose="02070309020205020404" pitchFamily="49" charset="0"/>
              </a:rPr>
              <a:t>("%.2f\</a:t>
            </a:r>
            <a:r>
              <a:rPr lang="en-US" sz="2000" b="1" dirty="0" err="1" smtClean="0">
                <a:solidFill>
                  <a:schemeClr val="bg1"/>
                </a:solidFill>
                <a:latin typeface="Courier New" panose="02070309020205020404" pitchFamily="49" charset="0"/>
                <a:cs typeface="Courier New" panose="02070309020205020404" pitchFamily="49" charset="0"/>
              </a:rPr>
              <a:t>n",d</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5274" y="4357694"/>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666712" y="4929198"/>
            <a:ext cx="5040086" cy="861774"/>
          </a:xfrm>
          <a:prstGeom prst="rect">
            <a:avLst/>
          </a:prstGeom>
          <a:noFill/>
        </p:spPr>
        <p:txBody>
          <a:bodyPr wrap="square" rtlCol="0">
            <a:spAutoFit/>
          </a:bodyPr>
          <a:lstStyle/>
          <a:p>
            <a:r>
              <a:rPr lang="en-GB" sz="2500" dirty="0" smtClean="0">
                <a:latin typeface="Nunito Sans" charset="0"/>
              </a:rPr>
              <a:t>60</a:t>
            </a:r>
          </a:p>
          <a:p>
            <a:r>
              <a:rPr lang="en-GB" sz="2500" dirty="0" smtClean="0">
                <a:latin typeface="Nunito Sans" charset="0"/>
              </a:rPr>
              <a:t>8</a:t>
            </a:r>
            <a:endParaRPr lang="en-GB" sz="2500" dirty="0">
              <a:latin typeface="Nunito Sans" charset="0"/>
            </a:endParaRPr>
          </a:p>
        </p:txBody>
      </p:sp>
      <p:sp>
        <p:nvSpPr>
          <p:cNvPr id="14" name="TextBox 13">
            <a:extLst>
              <a:ext uri="{FF2B5EF4-FFF2-40B4-BE49-F238E27FC236}">
                <a16:creationId xmlns:a16="http://schemas.microsoft.com/office/drawing/2014/main" id="{46523B0F-AEEE-4ACA-B4C4-0A56864A83DD}"/>
              </a:ext>
            </a:extLst>
          </p:cNvPr>
          <p:cNvSpPr txBox="1"/>
          <p:nvPr/>
        </p:nvSpPr>
        <p:spPr>
          <a:xfrm>
            <a:off x="6524628" y="4357694"/>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24628" y="4842064"/>
            <a:ext cx="5040086" cy="861774"/>
          </a:xfrm>
          <a:prstGeom prst="rect">
            <a:avLst/>
          </a:prstGeom>
          <a:noFill/>
        </p:spPr>
        <p:txBody>
          <a:bodyPr wrap="square" rtlCol="0">
            <a:spAutoFit/>
          </a:bodyPr>
          <a:lstStyle/>
          <a:p>
            <a:r>
              <a:rPr lang="en-GB" sz="2500" dirty="0" smtClean="0">
                <a:latin typeface="Nunito Sans" charset="0"/>
              </a:rPr>
              <a:t>7</a:t>
            </a:r>
          </a:p>
          <a:p>
            <a:r>
              <a:rPr lang="en-GB" sz="2500" dirty="0" smtClean="0">
                <a:latin typeface="Nunito Sans" charset="0"/>
              </a:rPr>
              <a:t>4</a:t>
            </a:r>
            <a:endParaRPr lang="en-GB" sz="2500" dirty="0">
              <a:latin typeface="Nunito Sans" charset="0"/>
            </a:endParaRP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2800767"/>
          </a:xfrm>
          <a:prstGeom prst="rect">
            <a:avLst/>
          </a:prstGeom>
          <a:noFill/>
        </p:spPr>
        <p:txBody>
          <a:bodyPr wrap="square" rtlCol="0">
            <a:spAutoFit/>
          </a:bodyPr>
          <a:lstStyle/>
          <a:p>
            <a:r>
              <a:rPr lang="en-GB" sz="2200" b="1" dirty="0" smtClean="0">
                <a:latin typeface="Nunito Sans" charset="0"/>
              </a:rPr>
              <a:t>The Training for sports day has begun and Physical education teacher has decided to conduct some team games. The teacher wants to split the students in the Higher Secondary into equal sized teams. In some cases, there may be some students who are left out from teams and he wanted to use the left out students to assist him in conducting the team </a:t>
            </a:r>
            <a:r>
              <a:rPr lang="en-GB" sz="2200" b="1" dirty="0" err="1" smtClean="0">
                <a:latin typeface="Nunito Sans" charset="0"/>
              </a:rPr>
              <a:t>games.For</a:t>
            </a:r>
            <a:r>
              <a:rPr lang="en-GB" sz="2200" b="1" dirty="0" smtClean="0">
                <a:latin typeface="Nunito Sans" charset="0"/>
              </a:rPr>
              <a:t> instance, if there are 50 students in the class and if the class has to be divided into 7 equal sized teams, 7 students will be there in each team and 1 student will be left out.PET asks your help to automate this team splitting task. Can you please help him out?</a:t>
            </a:r>
            <a:endParaRPr lang="en-GB" sz="2200" b="1" dirty="0">
              <a:latin typeface="Nunito Sans"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079000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500" b="1" dirty="0" smtClean="0">
                <a:solidFill>
                  <a:schemeClr val="bg1"/>
                </a:solidFill>
                <a:latin typeface="Courier New" panose="02070309020205020404" pitchFamily="49" charset="0"/>
                <a:cs typeface="Courier New" panose="02070309020205020404" pitchFamily="49" charset="0"/>
              </a:rPr>
              <a:t>import </a:t>
            </a:r>
            <a:r>
              <a:rPr lang="en-US" sz="2500" b="1" dirty="0" err="1" smtClean="0">
                <a:solidFill>
                  <a:schemeClr val="bg1"/>
                </a:solidFill>
                <a:latin typeface="Courier New" panose="02070309020205020404" pitchFamily="49" charset="0"/>
                <a:cs typeface="Courier New" panose="02070309020205020404" pitchFamily="49" charset="0"/>
              </a:rPr>
              <a:t>java.util.Scanner</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class Main </a:t>
            </a:r>
          </a:p>
          <a:p>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public static void main (String[] </a:t>
            </a:r>
            <a:r>
              <a:rPr lang="en-US" sz="2500" b="1" dirty="0" err="1" smtClean="0">
                <a:solidFill>
                  <a:schemeClr val="bg1"/>
                </a:solidFill>
                <a:latin typeface="Courier New" panose="02070309020205020404" pitchFamily="49" charset="0"/>
                <a:cs typeface="Courier New" panose="02070309020205020404" pitchFamily="49" charset="0"/>
              </a:rPr>
              <a:t>args</a:t>
            </a:r>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Scanner in = new Scanner(</a:t>
            </a:r>
            <a:r>
              <a:rPr lang="en-US" sz="2500" b="1" dirty="0" err="1" smtClean="0">
                <a:solidFill>
                  <a:schemeClr val="bg1"/>
                </a:solidFill>
                <a:latin typeface="Courier New" panose="02070309020205020404" pitchFamily="49" charset="0"/>
                <a:cs typeface="Courier New" panose="02070309020205020404" pitchFamily="49" charset="0"/>
              </a:rPr>
              <a:t>System.in</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int</a:t>
            </a:r>
            <a:r>
              <a:rPr lang="en-US" sz="2500" b="1" dirty="0" smtClean="0">
                <a:solidFill>
                  <a:schemeClr val="bg1"/>
                </a:solidFill>
                <a:latin typeface="Courier New" panose="02070309020205020404" pitchFamily="49" charset="0"/>
                <a:cs typeface="Courier New" panose="02070309020205020404" pitchFamily="49" charset="0"/>
              </a:rPr>
              <a:t> a = </a:t>
            </a:r>
            <a:r>
              <a:rPr lang="en-US" sz="2500" b="1" dirty="0" err="1" smtClean="0">
                <a:solidFill>
                  <a:schemeClr val="bg1"/>
                </a:solidFill>
                <a:latin typeface="Courier New" panose="02070309020205020404" pitchFamily="49" charset="0"/>
                <a:cs typeface="Courier New" panose="02070309020205020404" pitchFamily="49" charset="0"/>
              </a:rPr>
              <a:t>in.nextInt</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int</a:t>
            </a:r>
            <a:r>
              <a:rPr lang="en-US" sz="2500" b="1" dirty="0" smtClean="0">
                <a:solidFill>
                  <a:schemeClr val="bg1"/>
                </a:solidFill>
                <a:latin typeface="Courier New" panose="02070309020205020404" pitchFamily="49" charset="0"/>
                <a:cs typeface="Courier New" panose="02070309020205020404" pitchFamily="49" charset="0"/>
              </a:rPr>
              <a:t> b = </a:t>
            </a:r>
            <a:r>
              <a:rPr lang="en-US" sz="2500" b="1" dirty="0" err="1" smtClean="0">
                <a:solidFill>
                  <a:schemeClr val="bg1"/>
                </a:solidFill>
                <a:latin typeface="Courier New" panose="02070309020205020404" pitchFamily="49" charset="0"/>
                <a:cs typeface="Courier New" panose="02070309020205020404" pitchFamily="49" charset="0"/>
              </a:rPr>
              <a:t>in.nextInt</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(a/b);</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System.out.println</a:t>
            </a:r>
            <a:r>
              <a:rPr lang="en-US" sz="2500" b="1" dirty="0" smtClean="0">
                <a:solidFill>
                  <a:schemeClr val="bg1"/>
                </a:solidFill>
                <a:latin typeface="Courier New" panose="02070309020205020404" pitchFamily="49" charset="0"/>
                <a:cs typeface="Courier New" panose="02070309020205020404" pitchFamily="49" charset="0"/>
              </a:rPr>
              <a:t>(</a:t>
            </a:r>
            <a:r>
              <a:rPr lang="en-US" sz="2500" b="1" dirty="0" err="1" smtClean="0">
                <a:solidFill>
                  <a:schemeClr val="bg1"/>
                </a:solidFill>
                <a:latin typeface="Courier New" panose="02070309020205020404" pitchFamily="49" charset="0"/>
                <a:cs typeface="Courier New" panose="02070309020205020404" pitchFamily="49" charset="0"/>
              </a:rPr>
              <a:t>a%b</a:t>
            </a:r>
            <a:r>
              <a:rPr lang="en-US" sz="2500" b="1" dirty="0" smtClean="0">
                <a:solidFill>
                  <a:schemeClr val="bg1"/>
                </a:solidFill>
                <a:latin typeface="Courier New" panose="02070309020205020404" pitchFamily="49" charset="0"/>
                <a:cs typeface="Courier New" panose="02070309020205020404"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1496</Words>
  <Application>Microsoft Office PowerPoint</Application>
  <PresentationFormat>Widescreen</PresentationFormat>
  <Paragraphs>708</Paragraphs>
  <Slides>32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Nunito Sans</vt:lpstr>
      <vt:lpstr>Arial</vt:lpstr>
      <vt:lpstr>Courier New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Arivazhagan S</cp:lastModifiedBy>
  <cp:revision>145</cp:revision>
  <dcterms:created xsi:type="dcterms:W3CDTF">2006-08-16T00:00:00Z</dcterms:created>
  <dcterms:modified xsi:type="dcterms:W3CDTF">2019-07-26T10:15:10Z</dcterms:modified>
</cp:coreProperties>
</file>