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embeddedFontLst>
    <p:embeddedFont>
      <p:font typeface="Nunito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gENNhXu74ITOsTT1mOBOt7laCY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7C2882-8CE1-4AC2-8AE4-8AA77879FC78}">
  <a:tblStyle styleId="{937C2882-8CE1-4AC2-8AE4-8AA77879FC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8" orient="horz"/>
        <p:guide pos="60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Sans-regular.fntdata"/><Relationship Id="rId47" Type="http://schemas.openxmlformats.org/officeDocument/2006/relationships/slide" Target="slides/slide41.xml"/><Relationship Id="rId49" Type="http://schemas.openxmlformats.org/officeDocument/2006/relationships/font" Target="fonts/Nunito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Sans-boldItalic.fntdata"/><Relationship Id="rId50" Type="http://schemas.openxmlformats.org/officeDocument/2006/relationships/font" Target="fonts/NunitoSans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0" name="Google Shape;21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9" name="Google Shape;23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8" name="Google Shape;26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7" name="Google Shape;29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7" name="Google Shape;31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= is assignment operator a=5 assigns value 5 to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== is comparison operator a==5 checks whether value of a is equal to 5.</a:t>
            </a:r>
            <a:endParaRPr/>
          </a:p>
        </p:txBody>
      </p:sp>
      <p:sp>
        <p:nvSpPr>
          <p:cNvPr id="355" name="Google Shape;35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2" name="Google Shape;36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return true since name is type of String</a:t>
            </a:r>
            <a:endParaRPr b="1"/>
          </a:p>
        </p:txBody>
      </p:sp>
      <p:sp>
        <p:nvSpPr>
          <p:cNvPr id="382" name="Google Shape;38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Output: Nothing</a:t>
            </a:r>
            <a:endParaRPr b="1"/>
          </a:p>
        </p:txBody>
      </p:sp>
      <p:sp>
        <p:nvSpPr>
          <p:cNvPr id="428" name="Google Shape;428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IN"/>
              <a:t>Output: </a:t>
            </a:r>
            <a:r>
              <a:rPr lang="en-IN" sz="1200">
                <a:solidFill>
                  <a:schemeClr val="lt1"/>
                </a:solidFill>
              </a:rPr>
              <a:t>30Face Face1020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the given expressions </a:t>
            </a:r>
            <a:r>
              <a:rPr b="1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+ 20 + “Face”</a:t>
            </a: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b="1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“Face” + 10 + 20 </a:t>
            </a: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are two + operators, so associativity comes to the picture. The + operator is left to right. So the first expression is evaluated as </a:t>
            </a:r>
            <a:r>
              <a:rPr b="1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 + 20) + “Face”</a:t>
            </a: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 second expression is evaluated as </a:t>
            </a:r>
            <a:r>
              <a:rPr b="1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(“Face” + 10) + 20 </a:t>
            </a: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IN"/>
            </a:b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4" name="Google Shape;444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IN"/>
              <a:t>Output: </a:t>
            </a:r>
            <a:r>
              <a:rPr lang="en-IN" sz="1200">
                <a:solidFill>
                  <a:schemeClr val="lt1"/>
                </a:solidFill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output is “false” because in java + operator precedence is more than == operator. So the given expression will be evaluated to “</a:t>
            </a:r>
            <a:r>
              <a:rPr b="1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== s2 is:geeksquiz</a:t>
            </a: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== “</a:t>
            </a:r>
            <a:r>
              <a:rPr b="1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geeksquiz</a:t>
            </a: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i.e false.</a:t>
            </a:r>
            <a:br>
              <a:rPr lang="en-IN"/>
            </a:br>
            <a:endParaRPr b="1"/>
          </a:p>
        </p:txBody>
      </p:sp>
      <p:sp>
        <p:nvSpPr>
          <p:cNvPr id="461" name="Google Shape;46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Thank you slide</a:t>
            </a:r>
            <a:endParaRPr/>
          </a:p>
        </p:txBody>
      </p:sp>
      <p:sp>
        <p:nvSpPr>
          <p:cNvPr id="469" name="Google Shape;46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966" y="2952750"/>
            <a:ext cx="3566067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/>
        </p:nvSpPr>
        <p:spPr>
          <a:xfrm>
            <a:off x="598714" y="1553993"/>
            <a:ext cx="10983686" cy="177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Arithmetic operators are used to perform common mathematical operations like addition, subtraction etc..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Arithmetic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Arithmetic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11"/>
          <p:cNvGraphicFramePr/>
          <p:nvPr/>
        </p:nvGraphicFramePr>
        <p:xfrm>
          <a:off x="598714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{937C2882-8CE1-4AC2-8AE4-8AA77879FC78}</a:tableStyleId>
              </a:tblPr>
              <a:tblGrid>
                <a:gridCol w="3333775"/>
                <a:gridCol w="4045575"/>
                <a:gridCol w="3689675"/>
              </a:tblGrid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Operator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Description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Example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Adds  two values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+ y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-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Subtracts one value from another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- y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*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Multiplies two values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 * y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division quotient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 / y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division remainder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 % y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/>
        </p:nvSpPr>
        <p:spPr>
          <a:xfrm>
            <a:off x="598714" y="2362200"/>
            <a:ext cx="112855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difference between </a:t>
            </a:r>
            <a:b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/</a:t>
            </a:r>
            <a: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% </a:t>
            </a:r>
            <a:r>
              <a:rPr b="1" lang="en-IN" sz="4500">
                <a:solidFill>
                  <a:srgbClr val="FF0000"/>
                </a:solidFill>
                <a:latin typeface="Nunito Sans"/>
                <a:ea typeface="Nunito Sans"/>
                <a:cs typeface="Nunito Sans"/>
                <a:sym typeface="Nunito Sans"/>
              </a:rPr>
              <a:t>?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 OperatorExample{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 static void main(String args[]){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 a=10;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 b=5;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System.out.println(a+b);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System.out.println(a-b);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System.out.println(a*b);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System.out.println(a/b);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System.out.println(a%b);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  </a:t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-228600" y="4343400"/>
            <a:ext cx="12425855" cy="25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0" y="3931919"/>
            <a:ext cx="121920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598714" y="1553993"/>
            <a:ext cx="1098368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Relational/Comparison operators are used to compare two values.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They return </a:t>
            </a: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boolean</a:t>
            </a: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result after the comparison.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Relational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Relational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Google Shape;235;p15"/>
          <p:cNvGraphicFramePr/>
          <p:nvPr/>
        </p:nvGraphicFramePr>
        <p:xfrm>
          <a:off x="526224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{937C2882-8CE1-4AC2-8AE4-8AA77879FC78}</a:tableStyleId>
              </a:tblPr>
              <a:tblGrid>
                <a:gridCol w="1454975"/>
                <a:gridCol w="8077200"/>
                <a:gridCol w="1536850"/>
              </a:tblGrid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Operator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Description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Example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==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Returns true if left hand side is equal to right hand side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 == y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!=</a:t>
                      </a:r>
                      <a:endParaRPr b="0"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Returns true if left hand side is not equal to right hand side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 != y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Nunito Sans"/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&lt;</a:t>
                      </a:r>
                      <a:endParaRPr b="0"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Returns true if left hand side is less than right hand side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 &lt; y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Nunito Sans"/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&lt;=</a:t>
                      </a:r>
                      <a:endParaRPr b="0"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Returns true if left hand side is less than or equal to right hand side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 &lt; =y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Nunito Sans"/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&gt;</a:t>
                      </a:r>
                      <a:endParaRPr b="0"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Returns true if left hand side is greater than right hand side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 &gt;=y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Nunito Sans"/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&gt;=</a:t>
                      </a:r>
                      <a:endParaRPr b="0"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Nunito Sans"/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Returns true if left hand side is greater than or equal to right hand side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Nunito Sans"/>
                        <a:buNone/>
                      </a:pPr>
                      <a:r>
                        <a:rPr b="0" i="0" lang="en-IN" sz="25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 &gt;= y</a:t>
                      </a:r>
                      <a:endParaRPr sz="25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 {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 a = 10;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 b = 20;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System.out.println(a&gt;b);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System.out.println(a&lt;b);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System.out.println(a&gt;=b);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System.out.println(a&lt;=b);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System.out.println(a==b);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System.out.println(a!=b);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7315200" y="365760"/>
            <a:ext cx="48820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7315200" y="-1"/>
            <a:ext cx="48768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/>
        </p:nvSpPr>
        <p:spPr>
          <a:xfrm>
            <a:off x="598714" y="1553993"/>
            <a:ext cx="1098368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Bitwise operator works on bits and performs bit-by-bit operation.</a:t>
            </a:r>
            <a:endParaRPr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 be applied to the integer types, long, int, short, char, and byte.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526224" y="769163"/>
            <a:ext cx="112855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Bitwise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Bitwise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18"/>
          <p:cNvGraphicFramePr/>
          <p:nvPr/>
        </p:nvGraphicFramePr>
        <p:xfrm>
          <a:off x="526224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{937C2882-8CE1-4AC2-8AE4-8AA77879FC78}</a:tableStyleId>
              </a:tblPr>
              <a:tblGrid>
                <a:gridCol w="1912175"/>
                <a:gridCol w="7315200"/>
                <a:gridCol w="1841650"/>
              </a:tblGrid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Operator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Description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Example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bit by bit AND of input values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 y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bit by bit OR of input values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| y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bit by bit XOR of input values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^ y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one’s compliment representation of the input value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 x</a:t>
                      </a:r>
                      <a:endParaRPr sz="1800"/>
                    </a:p>
                  </a:txBody>
                  <a:tcPr marT="76200" marB="76200" marR="76200" marL="76200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shifts the bits of the number to the left and fills 0 on voids left as a result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&lt;&lt; 2</a:t>
                      </a:r>
                      <a:endParaRPr sz="1800"/>
                    </a:p>
                  </a:txBody>
                  <a:tcPr marT="76200" marB="76200" marR="76200" marL="76200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shifts the bits of the number to the right 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&gt;&gt; 2 </a:t>
                      </a:r>
                      <a:endParaRPr sz="1800"/>
                    </a:p>
                  </a:txBody>
                  <a:tcPr marT="76200" marB="76200" marR="76200" marL="76200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&gt;&gt;&gt;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shifts the bits of the number to the right and fills 0 on voids left as a result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&gt;&gt;&gt;2</a:t>
                      </a:r>
                      <a:endParaRPr sz="1800"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 a = 10;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 b = 20;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System.out.println(a&amp;b);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System.out.println(a|b);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System.out.println(~a);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System.out.println(a&lt;&lt;2);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System.out.println(a&gt;&gt;2);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System.out.println(a&gt;&gt;&gt;2);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7315200" y="365760"/>
            <a:ext cx="48820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7315200" y="-1"/>
            <a:ext cx="48768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5" name="Google Shape;2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5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Topic/Course</a:t>
            </a:r>
            <a:endParaRPr b="1" i="0" sz="45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5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Sub-Topic (Example: name of college)</a:t>
            </a:r>
            <a:endParaRPr b="1" i="0" sz="15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Operators </a:t>
            </a:r>
            <a:endParaRPr sz="6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93392" cy="430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lculator wallpaper" id="100" name="Google Shape;100;p2"/>
          <p:cNvPicPr preferRelativeResize="0"/>
          <p:nvPr/>
        </p:nvPicPr>
        <p:blipFill rotWithShape="1">
          <a:blip r:embed="rId4">
            <a:alphaModFix/>
          </a:blip>
          <a:srcRect b="22594" l="27896" r="18827" t="18675"/>
          <a:stretch/>
        </p:blipFill>
        <p:spPr>
          <a:xfrm>
            <a:off x="7239000" y="1447800"/>
            <a:ext cx="4255142" cy="404311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/>
        </p:nvSpPr>
        <p:spPr>
          <a:xfrm>
            <a:off x="598714" y="1553993"/>
            <a:ext cx="10983686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logical operators || (conditional-OR) and &amp;&amp; (conditional-AND) operates on boolean expressions.</a:t>
            </a:r>
            <a:endParaRPr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second condition is not evaluated if the first one is false, i.e. it has a </a:t>
            </a: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short-circuiting effect</a:t>
            </a: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 </a:t>
            </a:r>
            <a:endParaRPr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Logical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/>
        </p:nvSpPr>
        <p:spPr>
          <a:xfrm>
            <a:off x="526224" y="845363"/>
            <a:ext cx="11285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Logical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21"/>
          <p:cNvGraphicFramePr/>
          <p:nvPr/>
        </p:nvGraphicFramePr>
        <p:xfrm>
          <a:off x="526224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{937C2882-8CE1-4AC2-8AE4-8AA77879FC78}</a:tableStyleId>
              </a:tblPr>
              <a:tblGrid>
                <a:gridCol w="1912175"/>
                <a:gridCol w="7315200"/>
                <a:gridCol w="1841650"/>
              </a:tblGrid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Operator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Description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Example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 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true if both statements are true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 5 &amp;&amp;  x &lt; 10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 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true if one of the statements is true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 5 || x &lt; 4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Reverse the result, returns false if the result is true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!(x &lt; 5 &amp;&amp; x &lt; 10)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 {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 args[]){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boolean a = true;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boolean b = false;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System.out.println(a&amp;&amp;b);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System.out.println(a||b);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System.out.println(!(a &amp;&amp; b));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7315200" y="365760"/>
            <a:ext cx="48820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7315200" y="-1"/>
            <a:ext cx="48768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/>
        </p:nvSpPr>
        <p:spPr>
          <a:xfrm>
            <a:off x="598714" y="1553993"/>
            <a:ext cx="10983686" cy="46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Ternary/Conditional operator consists of three operands and is used to evaluate Boolean expressions.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Ternary operator is a </a:t>
            </a: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shorthand version of if-else statement</a:t>
            </a: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has three operands and hence the name ternary.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Ternary operator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 OperatorExample{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public static void main(String args[]){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 a=2;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 b=5;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 min=(a&lt;b)?a:b;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System.out.println(min);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  </a:t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7315200" y="365760"/>
            <a:ext cx="48820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7315200" y="-1"/>
            <a:ext cx="48768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4" name="Google Shape;3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/>
        </p:nvSpPr>
        <p:spPr>
          <a:xfrm>
            <a:off x="598714" y="1981200"/>
            <a:ext cx="10983686" cy="297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Assignment operator is used to assign a value to any variable.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 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 many cases assignment operator can be combined with other operators to build a shorter version of statement called </a:t>
            </a: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Compound Statement</a:t>
            </a: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/>
          </a:p>
        </p:txBody>
      </p:sp>
      <p:sp>
        <p:nvSpPr>
          <p:cNvPr id="331" name="Google Shape;331;p25"/>
          <p:cNvSpPr txBox="1"/>
          <p:nvPr/>
        </p:nvSpPr>
        <p:spPr>
          <a:xfrm>
            <a:off x="526224" y="769163"/>
            <a:ext cx="112855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Assignment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Assignment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26"/>
          <p:cNvGraphicFramePr/>
          <p:nvPr/>
        </p:nvGraphicFramePr>
        <p:xfrm>
          <a:off x="526224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{937C2882-8CE1-4AC2-8AE4-8AA77879FC78}</a:tableStyleId>
              </a:tblPr>
              <a:tblGrid>
                <a:gridCol w="1912175"/>
                <a:gridCol w="7315200"/>
                <a:gridCol w="1841650"/>
              </a:tblGrid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Operator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Description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Example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Assigns values from right side operands to left side operand.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 A + B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Adds right operand to the left operand and assign the result to left operand.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+= A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Subtracts right operand from the left operand and assign the result to left operand.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-= A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Multiplies right operand with the left operand and assign the result to left operand.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*= A</a:t>
                      </a:r>
                      <a:endParaRPr sz="1800"/>
                    </a:p>
                  </a:txBody>
                  <a:tcPr marT="76200" marB="76200" marR="76200" marL="76200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Divides left operand with the right operand and assign the result to left operand.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/= A </a:t>
                      </a:r>
                      <a:endParaRPr sz="1800"/>
                    </a:p>
                  </a:txBody>
                  <a:tcPr marT="76200" marB="76200" marR="76200" marL="76200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Takes modulus using two operands and assign the result to left operand.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%= A</a:t>
                      </a:r>
                      <a:endParaRPr sz="1800"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Assignment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27"/>
          <p:cNvGraphicFramePr/>
          <p:nvPr/>
        </p:nvGraphicFramePr>
        <p:xfrm>
          <a:off x="526224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{937C2882-8CE1-4AC2-8AE4-8AA77879FC78}</a:tableStyleId>
              </a:tblPr>
              <a:tblGrid>
                <a:gridCol w="1912175"/>
                <a:gridCol w="7315200"/>
                <a:gridCol w="1841650"/>
              </a:tblGrid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Operator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Description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Example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shift AND assignment operator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&lt;&lt;= 2 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shift AND assignment operator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&gt;&gt;= 2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Bitwise AND assignment operator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&amp;= 2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Bitwise exclusive OR and assignment operator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^= 2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|=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Bitwise inclusive OR and assignment operator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|= 2</a:t>
                      </a:r>
                      <a:endParaRPr sz="1800"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/>
        </p:nvSpPr>
        <p:spPr>
          <a:xfrm>
            <a:off x="598714" y="2362200"/>
            <a:ext cx="112855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difference between </a:t>
            </a:r>
            <a:b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=</a:t>
            </a:r>
            <a: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== </a:t>
            </a:r>
            <a:r>
              <a:rPr b="1" lang="en-IN" sz="4500">
                <a:solidFill>
                  <a:srgbClr val="FF0000"/>
                </a:solidFill>
                <a:latin typeface="Nunito Sans"/>
                <a:ea typeface="Nunito Sans"/>
                <a:cs typeface="Nunito Sans"/>
                <a:sym typeface="Nunito Sans"/>
              </a:rPr>
              <a:t>?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58" name="Google Shape;3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 OperatorExample{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 static void main(String[] args){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 a=10;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a+=3;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a-=4;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a*=2;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a/=2;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  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7315200" y="365760"/>
            <a:ext cx="48820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7315200" y="-1"/>
            <a:ext cx="48768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9" name="Google Shape;3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Topic/Course</a:t>
            </a:r>
            <a:endParaRPr b="1" sz="4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Sub-Topic (Example: name of college)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838200" y="1266651"/>
            <a:ext cx="1016089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Operators are used to perform </a:t>
            </a: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operations</a:t>
            </a: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on variables and values. 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93392" cy="430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5284442" y="3267871"/>
            <a:ext cx="4721222" cy="105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br>
              <a:rPr b="1"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015554" y="2858277"/>
            <a:ext cx="3989042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Unary operators</a:t>
            </a:r>
            <a:endParaRPr/>
          </a:p>
          <a:p>
            <a:pPr indent="-2984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Binary operators</a:t>
            </a:r>
            <a:endParaRPr/>
          </a:p>
          <a:p>
            <a:pPr indent="-2984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Ternary operators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6951047" y="3970737"/>
            <a:ext cx="1507144" cy="1136895"/>
            <a:chOff x="6951047" y="3970737"/>
            <a:chExt cx="1507144" cy="1136895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6951047" y="3970737"/>
              <a:ext cx="1388012" cy="457200"/>
              <a:chOff x="6917788" y="3861841"/>
              <a:chExt cx="1388012" cy="457200"/>
            </a:xfrm>
          </p:grpSpPr>
          <p:cxnSp>
            <p:nvCxnSpPr>
              <p:cNvPr id="114" name="Google Shape;114;p3"/>
              <p:cNvCxnSpPr/>
              <p:nvPr/>
            </p:nvCxnSpPr>
            <p:spPr>
              <a:xfrm>
                <a:off x="6934200" y="4319041"/>
                <a:ext cx="1371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>
                <a:off x="6917788" y="3861841"/>
                <a:ext cx="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>
                <a:off x="8305800" y="3861841"/>
                <a:ext cx="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>
                <a:off x="7620000" y="3861841"/>
                <a:ext cx="0" cy="457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18" name="Google Shape;118;p3"/>
            <p:cNvSpPr txBox="1"/>
            <p:nvPr/>
          </p:nvSpPr>
          <p:spPr>
            <a:xfrm>
              <a:off x="6951047" y="4645967"/>
              <a:ext cx="1507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operands</a:t>
              </a:r>
              <a:endParaRPr b="1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6943160" y="2305636"/>
            <a:ext cx="1552028" cy="1104607"/>
            <a:chOff x="6943160" y="2305636"/>
            <a:chExt cx="1552028" cy="1104607"/>
          </a:xfrm>
        </p:grpSpPr>
        <p:grpSp>
          <p:nvGrpSpPr>
            <p:cNvPr id="120" name="Google Shape;120;p3"/>
            <p:cNvGrpSpPr/>
            <p:nvPr/>
          </p:nvGrpSpPr>
          <p:grpSpPr>
            <a:xfrm>
              <a:off x="7272259" y="3029243"/>
              <a:ext cx="762000" cy="381000"/>
              <a:chOff x="7315200" y="3048000"/>
              <a:chExt cx="762000" cy="381000"/>
            </a:xfrm>
          </p:grpSpPr>
          <p:cxnSp>
            <p:nvCxnSpPr>
              <p:cNvPr id="121" name="Google Shape;121;p3"/>
              <p:cNvCxnSpPr/>
              <p:nvPr/>
            </p:nvCxnSpPr>
            <p:spPr>
              <a:xfrm>
                <a:off x="7315200" y="30480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7315200" y="3048000"/>
                <a:ext cx="0" cy="381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>
                <a:off x="8077200" y="3048000"/>
                <a:ext cx="0" cy="381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24" name="Google Shape;124;p3"/>
            <p:cNvSpPr txBox="1"/>
            <p:nvPr/>
          </p:nvSpPr>
          <p:spPr>
            <a:xfrm>
              <a:off x="6943160" y="2305636"/>
              <a:ext cx="155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operators</a:t>
              </a:r>
              <a:endParaRPr b="1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/>
        </p:nvSpPr>
        <p:spPr>
          <a:xfrm>
            <a:off x="598714" y="1981200"/>
            <a:ext cx="1098368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instanceof operator is used only for object reference variables. 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operator checks whether the object is of a particular type (class type or interface type). 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instanceof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 {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main(String args[]) {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name = "James";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 result = name instanceof String;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 result );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7315200" y="365760"/>
            <a:ext cx="48820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31"/>
          <p:cNvSpPr/>
          <p:nvPr/>
        </p:nvSpPr>
        <p:spPr>
          <a:xfrm>
            <a:off x="7315200" y="-1"/>
            <a:ext cx="48768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9" name="Google Shape;3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/>
        </p:nvSpPr>
        <p:spPr>
          <a:xfrm>
            <a:off x="598714" y="1981200"/>
            <a:ext cx="10983686" cy="297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Operator precedence</a:t>
            </a: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 determines which operator is evaluated first when an expression has more than one operators.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Associativity</a:t>
            </a:r>
            <a:r>
              <a:rPr lang="en-IN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is used when there are two or more operators of same precedence is present in an expression.</a:t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Precedence and associativity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33"/>
          <p:cNvGrpSpPr/>
          <p:nvPr/>
        </p:nvGrpSpPr>
        <p:grpSpPr>
          <a:xfrm>
            <a:off x="1295400" y="386454"/>
            <a:ext cx="7999676" cy="6009266"/>
            <a:chOff x="1769978" y="386454"/>
            <a:chExt cx="7999676" cy="6009266"/>
          </a:xfrm>
        </p:grpSpPr>
        <p:pic>
          <p:nvPicPr>
            <p:cNvPr id="406" name="Google Shape;406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69978" y="386454"/>
              <a:ext cx="7999676" cy="60092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7" name="Google Shape;407;p33"/>
            <p:cNvCxnSpPr/>
            <p:nvPr/>
          </p:nvCxnSpPr>
          <p:spPr>
            <a:xfrm>
              <a:off x="1905000" y="6395720"/>
              <a:ext cx="762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34"/>
          <p:cNvGrpSpPr/>
          <p:nvPr/>
        </p:nvGrpSpPr>
        <p:grpSpPr>
          <a:xfrm>
            <a:off x="1329017" y="492369"/>
            <a:ext cx="8001000" cy="6096000"/>
            <a:chOff x="2472045" y="440623"/>
            <a:chExt cx="7191756" cy="5681949"/>
          </a:xfrm>
        </p:grpSpPr>
        <p:pic>
          <p:nvPicPr>
            <p:cNvPr id="415" name="Google Shape;415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72045" y="440623"/>
              <a:ext cx="7191756" cy="56819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6" name="Google Shape;416;p34"/>
            <p:cNvCxnSpPr/>
            <p:nvPr/>
          </p:nvCxnSpPr>
          <p:spPr>
            <a:xfrm>
              <a:off x="2590800" y="440623"/>
              <a:ext cx="693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Predict the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public static void main(String[] args)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int $_ = 5;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0" y="76201"/>
            <a:ext cx="533400" cy="67818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4" name="Google Shape;4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/>
          <p:nvPr/>
        </p:nvSpPr>
        <p:spPr>
          <a:xfrm>
            <a:off x="-274" y="1"/>
            <a:ext cx="12192000" cy="68594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2875" lIns="548625" spcFirstLastPara="1" rIns="640075" wrap="square" tIns="914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 Nothing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 Error</a:t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OUTPUT</a:t>
            </a:r>
            <a:endParaRPr/>
          </a:p>
        </p:txBody>
      </p:sp>
      <p:pic>
        <p:nvPicPr>
          <p:cNvPr id="432" name="Google Shape;4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Predict the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public static void main(String args[]) 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System.out.println(10  +  20 + “Face");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System.out.println(“Face" + 10 + 20);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} 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0" name="Google Shape;4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/>
          <p:nvPr/>
        </p:nvSpPr>
        <p:spPr>
          <a:xfrm>
            <a:off x="-274" y="1"/>
            <a:ext cx="12192000" cy="685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2875" lIns="548625" spcFirstLastPara="1" rIns="640075" wrap="square" tIns="9144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AutoNum type="arabicPeriod"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30Face Face30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AutoNum type="arabicPeriod"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1020Face Face1020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AutoNum type="arabicPeriod"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30Face Face1020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AutoNum type="arabicPeriod"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1020Face Face30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OUTPUT</a:t>
            </a:r>
            <a:endParaRPr/>
          </a:p>
        </p:txBody>
      </p:sp>
      <p:pic>
        <p:nvPicPr>
          <p:cNvPr id="448" name="Google Shape;4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Predict the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public static void main(String args[])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String s1 = “FACE";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String s2 = “FACE"; 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//System.out.println(s1==s2);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System.out.println("s1 == s2 is:" + s1 == s2);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 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7" name="Google Shape;4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/>
        </p:nvSpPr>
        <p:spPr>
          <a:xfrm>
            <a:off x="509812" y="1813571"/>
            <a:ext cx="490038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Unary operators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Arithmetic operators</a:t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Relational operators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Bitwise operators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254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254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Operators in Java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6168974" y="1806049"/>
            <a:ext cx="490038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Logical operators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Ternary operators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Assignment operators</a:t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instanceof operator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254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254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/>
          <p:nvPr/>
        </p:nvSpPr>
        <p:spPr>
          <a:xfrm>
            <a:off x="-274" y="1"/>
            <a:ext cx="12192000" cy="68594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2875" lIns="548625" spcFirstLastPara="1" rIns="640075" wrap="square" tIns="9144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compiler error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throws an exception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OUTPUT</a:t>
            </a:r>
            <a:endParaRPr/>
          </a:p>
        </p:txBody>
      </p:sp>
      <p:pic>
        <p:nvPicPr>
          <p:cNvPr id="465" name="Google Shape;4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41"/>
          <p:cNvPicPr preferRelativeResize="0"/>
          <p:nvPr/>
        </p:nvPicPr>
        <p:blipFill rotWithShape="1">
          <a:blip r:embed="rId3">
            <a:alphaModFix/>
          </a:blip>
          <a:srcRect b="848" l="1110" r="0" t="0"/>
          <a:stretch/>
        </p:blipFill>
        <p:spPr>
          <a:xfrm rot="355158">
            <a:off x="-214550" y="3101269"/>
            <a:ext cx="4219796" cy="3942674"/>
          </a:xfrm>
          <a:custGeom>
            <a:rect b="b" l="l" r="r" t="t"/>
            <a:pathLst>
              <a:path extrusionOk="0" h="3942674" w="4219796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72" name="Google Shape;472;p41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0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sz="8000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352" y="6099048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598714" y="1553993"/>
            <a:ext cx="10983686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Unary operator performs operation on only one operand.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They are used to increment, decrement or negate a value.</a:t>
            </a:r>
            <a:endParaRPr sz="2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26224" y="769163"/>
            <a:ext cx="112855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Unary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Unary operators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6"/>
          <p:cNvGraphicFramePr/>
          <p:nvPr/>
        </p:nvGraphicFramePr>
        <p:xfrm>
          <a:off x="598714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{937C2882-8CE1-4AC2-8AE4-8AA77879FC78}</a:tableStyleId>
              </a:tblPr>
              <a:tblGrid>
                <a:gridCol w="3333775"/>
                <a:gridCol w="4045575"/>
                <a:gridCol w="3689675"/>
              </a:tblGrid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Operator</a:t>
                      </a:r>
                      <a:endParaRPr sz="24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Description</a:t>
                      </a:r>
                      <a:endParaRPr sz="24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Example</a:t>
                      </a:r>
                      <a:endParaRPr sz="24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65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++</a:t>
                      </a:r>
                      <a:endParaRPr sz="24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Increases the value of a variable by 1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++x(prefix)</a:t>
                      </a: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x++(postfix)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65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--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Decreases the value of a variable by 1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--x(prefix)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x--(postfix)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+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Used for giving positive values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+ x</a:t>
                      </a:r>
                      <a:endParaRPr sz="18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-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Used for negating the values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- x</a:t>
                      </a:r>
                      <a:endParaRPr sz="18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~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unito Sans"/>
                        <a:buNone/>
                      </a:pPr>
                      <a:r>
                        <a:rPr b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Negating an expression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~ x</a:t>
                      </a:r>
                      <a:endParaRPr sz="18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!</a:t>
                      </a:r>
                      <a:endParaRPr sz="24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unito Sans"/>
                        <a:buNone/>
                      </a:pPr>
                      <a:r>
                        <a:rPr b="0" lang="en-I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Inverting the value of a boolean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! x</a:t>
                      </a:r>
                      <a:endParaRPr sz="1800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598714" y="2362200"/>
            <a:ext cx="112855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difference between </a:t>
            </a:r>
            <a:b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++x</a:t>
            </a:r>
            <a:r>
              <a:rPr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b="1" lang="en-IN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x++ </a:t>
            </a:r>
            <a:r>
              <a:rPr b="1" lang="en-IN" sz="4500">
                <a:solidFill>
                  <a:srgbClr val="FF0000"/>
                </a:solidFill>
                <a:latin typeface="Nunito Sans"/>
                <a:ea typeface="Nunito Sans"/>
                <a:cs typeface="Nunito Sans"/>
                <a:sym typeface="Nunito Sans"/>
              </a:rPr>
              <a:t>?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122572"/>
            <a:ext cx="1993392" cy="43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 OperatorExample{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public static void main(String args[]){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int x=10;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System.out.println(x++);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System.out.println(++x);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System.out.println(x--);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System.out.println(--x);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  </a:t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315200" y="365760"/>
            <a:ext cx="48820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7315200" y="-1"/>
            <a:ext cx="48768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400" lIns="548625" spcFirstLastPara="1" rIns="91425" wrap="square" tIns="100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 OperatorExample{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public static void main(String args[]){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 a=10;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 b=-10;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boolean c=true;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boolean d=false;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System.out.println(~a);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System.out.println(~b);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System.out.println(!c);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System.out.println(!d);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  </a:t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dk1">
              <a:alpha val="67843"/>
            </a:schemeClr>
          </a:solidFill>
          <a:ln>
            <a:noFill/>
          </a:ln>
        </p:spPr>
        <p:txBody>
          <a:bodyPr anchorCtr="0" anchor="t" bIns="9144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315200" y="365760"/>
            <a:ext cx="4882054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7315200" y="-1"/>
            <a:ext cx="4876800" cy="4114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1" anchor="ctr" bIns="91425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FACE-45</dc:creator>
</cp:coreProperties>
</file>