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gVGkyctLtyzCAtRUBQpjaLJgnu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Whenever a char variable is passed as a parameter to the print() or println() methods, the graphic representation is printed and not the numeric value. It does matter whether we have initialised the char with a number or with a graphic symbol. </a:t>
            </a:r>
            <a:endParaRPr/>
          </a:p>
          <a:p>
            <a:pPr indent="0" lvl="0" marL="0" rtl="0" algn="l">
              <a:lnSpc>
                <a:spcPct val="80000"/>
              </a:lnSpc>
              <a:spcBef>
                <a:spcPts val="0"/>
              </a:spcBef>
              <a:spcAft>
                <a:spcPts val="0"/>
              </a:spcAft>
              <a:buNone/>
            </a:pPr>
            <a:r>
              <a:t/>
            </a: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The output would be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A</a:t>
            </a:r>
            <a:br>
              <a:rPr b="0" i="0" lang="en-US" sz="1020">
                <a:solidFill>
                  <a:schemeClr val="dk1"/>
                </a:solidFill>
                <a:latin typeface="Calibri"/>
                <a:ea typeface="Calibri"/>
                <a:cs typeface="Calibri"/>
                <a:sym typeface="Calibri"/>
              </a:rPr>
            </a:br>
            <a:r>
              <a:rPr b="0" i="0" lang="en-US" sz="1020">
                <a:solidFill>
                  <a:schemeClr val="dk1"/>
                </a:solidFill>
                <a:latin typeface="Calibri"/>
                <a:ea typeface="Calibri"/>
                <a:cs typeface="Calibri"/>
                <a:sym typeface="Calibri"/>
              </a:rPr>
              <a:t>A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If we want the numeric representation to be printed, we need to cast the variable into one of the four integer types.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System.out.println((int)a);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The output would be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65 </a:t>
            </a:r>
            <a:endParaRPr/>
          </a:p>
          <a:p>
            <a:pPr indent="0" lvl="0" marL="0" rtl="0" algn="l">
              <a:lnSpc>
                <a:spcPct val="80000"/>
              </a:lnSpc>
              <a:spcBef>
                <a:spcPts val="0"/>
              </a:spcBef>
              <a:spcAft>
                <a:spcPts val="0"/>
              </a:spcAft>
              <a:buNone/>
            </a:pPr>
            <a:r>
              <a:t/>
            </a:r>
            <a:endParaRPr sz="1020"/>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When an integer is added to a char, the char is implicitly casted to an integer.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System.out.println(b+1);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The output would be </a:t>
            </a:r>
            <a:br>
              <a:rPr b="0" i="0" lang="en-US" sz="1020">
                <a:solidFill>
                  <a:schemeClr val="dk1"/>
                </a:solidFill>
                <a:latin typeface="Calibri"/>
                <a:ea typeface="Calibri"/>
                <a:cs typeface="Calibri"/>
                <a:sym typeface="Calibri"/>
              </a:rPr>
            </a:br>
            <a:br>
              <a:rPr b="0" i="0" lang="en-US" sz="1020">
                <a:solidFill>
                  <a:schemeClr val="dk1"/>
                </a:solidFill>
                <a:latin typeface="Calibri"/>
                <a:ea typeface="Calibri"/>
                <a:cs typeface="Calibri"/>
                <a:sym typeface="Calibri"/>
              </a:rPr>
            </a:br>
            <a:endParaRPr b="0" i="0"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020">
                <a:solidFill>
                  <a:schemeClr val="dk1"/>
                </a:solidFill>
                <a:latin typeface="Calibri"/>
                <a:ea typeface="Calibri"/>
                <a:cs typeface="Calibri"/>
                <a:sym typeface="Calibri"/>
              </a:rPr>
              <a:t>66 </a:t>
            </a:r>
            <a:endParaRPr/>
          </a:p>
          <a:p>
            <a:pPr indent="0" lvl="0" marL="0" rtl="0" algn="l">
              <a:lnSpc>
                <a:spcPct val="80000"/>
              </a:lnSpc>
              <a:spcBef>
                <a:spcPts val="0"/>
              </a:spcBef>
              <a:spcAft>
                <a:spcPts val="0"/>
              </a:spcAft>
              <a:buNone/>
            </a:pPr>
            <a:r>
              <a:t/>
            </a:r>
            <a:endParaRPr sz="1020"/>
          </a:p>
        </p:txBody>
      </p:sp>
      <p:sp>
        <p:nvSpPr>
          <p:cNvPr id="154" name="Google Shape;15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System</a:t>
            </a:r>
            <a:r>
              <a:rPr b="0" i="0" lang="en-US" sz="1200">
                <a:solidFill>
                  <a:schemeClr val="dk1"/>
                </a:solidFill>
                <a:latin typeface="Calibri"/>
                <a:ea typeface="Calibri"/>
                <a:cs typeface="Calibri"/>
                <a:sym typeface="Calibri"/>
              </a:rPr>
              <a:t> is a class and </a:t>
            </a:r>
            <a:r>
              <a:rPr lang="en-US"/>
              <a:t>out</a:t>
            </a:r>
            <a:r>
              <a:rPr b="0" i="0" lang="en-US" sz="1200">
                <a:solidFill>
                  <a:schemeClr val="dk1"/>
                </a:solidFill>
                <a:latin typeface="Calibri"/>
                <a:ea typeface="Calibri"/>
                <a:cs typeface="Calibri"/>
                <a:sym typeface="Calibri"/>
              </a:rPr>
              <a:t> is a </a:t>
            </a:r>
            <a:r>
              <a:rPr lang="en-US"/>
              <a:t>public static</a:t>
            </a:r>
            <a:r>
              <a:rPr b="0" i="0" lang="en-US" sz="1200">
                <a:solidFill>
                  <a:schemeClr val="dk1"/>
                </a:solidFill>
                <a:latin typeface="Calibri"/>
                <a:ea typeface="Calibri"/>
                <a:cs typeface="Calibri"/>
                <a:sym typeface="Calibri"/>
              </a:rPr>
              <a:t> field which accepts output data. Don't worry if you don't understand it. </a:t>
            </a:r>
            <a:r>
              <a:rPr lang="en-US"/>
              <a:t>Classes</a:t>
            </a:r>
            <a:r>
              <a:rPr b="0" i="0" lang="en-US" sz="1200">
                <a:solidFill>
                  <a:schemeClr val="dk1"/>
                </a:solidFill>
                <a:latin typeface="Calibri"/>
                <a:ea typeface="Calibri"/>
                <a:cs typeface="Calibri"/>
                <a:sym typeface="Calibri"/>
              </a:rPr>
              <a:t>, </a:t>
            </a:r>
            <a:r>
              <a:rPr lang="en-US"/>
              <a:t>public</a:t>
            </a:r>
            <a:r>
              <a:rPr b="0" i="0" lang="en-US" sz="1200">
                <a:solidFill>
                  <a:schemeClr val="dk1"/>
                </a:solidFill>
                <a:latin typeface="Calibri"/>
                <a:ea typeface="Calibri"/>
                <a:cs typeface="Calibri"/>
                <a:sym typeface="Calibri"/>
              </a:rPr>
              <a:t>, and </a:t>
            </a:r>
            <a:r>
              <a:rPr lang="en-US"/>
              <a:t>static</a:t>
            </a:r>
            <a:r>
              <a:rPr b="0" i="0" lang="en-US" sz="1200">
                <a:solidFill>
                  <a:schemeClr val="dk1"/>
                </a:solidFill>
                <a:latin typeface="Calibri"/>
                <a:ea typeface="Calibri"/>
                <a:cs typeface="Calibri"/>
                <a:sym typeface="Calibri"/>
              </a:rPr>
              <a:t> will be discussed in later chapters.</a:t>
            </a:r>
            <a:endParaRPr/>
          </a:p>
        </p:txBody>
      </p:sp>
      <p:sp>
        <p:nvSpPr>
          <p:cNvPr id="167" name="Google Shape;16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5" name="Google Shape;17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Advantages</a:t>
            </a:r>
            <a:r>
              <a:rPr b="0" i="0" lang="en-US" sz="1200">
                <a:solidFill>
                  <a:schemeClr val="dk1"/>
                </a:solidFill>
                <a:latin typeface="Calibri"/>
                <a:ea typeface="Calibri"/>
                <a:cs typeface="Calibri"/>
                <a:sym typeface="Calibri"/>
              </a:rPr>
              <a:t>The input is buffered for efficient reading.</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Disdvantages </a:t>
            </a:r>
            <a:r>
              <a:rPr b="0" i="0" lang="en-US" sz="1200">
                <a:solidFill>
                  <a:schemeClr val="dk1"/>
                </a:solidFill>
                <a:latin typeface="Calibri"/>
                <a:ea typeface="Calibri"/>
                <a:cs typeface="Calibri"/>
                <a:sym typeface="Calibri"/>
              </a:rPr>
              <a:t>The wrapping code is hard to remember.</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Input : HAI</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HAI</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Note: To read other types, we use functions like Integer.parseInt(), Double.parseDouble(). </a:t>
            </a:r>
            <a:endParaRPr b="0" i="0" sz="1200">
              <a:solidFill>
                <a:schemeClr val="dk1"/>
              </a:solidFill>
              <a:latin typeface="Calibri"/>
              <a:ea typeface="Calibri"/>
              <a:cs typeface="Calibri"/>
              <a:sym typeface="Calibri"/>
            </a:endParaRPr>
          </a:p>
        </p:txBody>
      </p:sp>
      <p:sp>
        <p:nvSpPr>
          <p:cNvPr id="182" name="Google Shape;18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1" name="Google Shape;19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i="0" lang="en-US" sz="1110">
                <a:solidFill>
                  <a:schemeClr val="dk1"/>
                </a:solidFill>
                <a:latin typeface="Calibri"/>
                <a:ea typeface="Calibri"/>
                <a:cs typeface="Calibri"/>
                <a:sym typeface="Calibri"/>
              </a:rPr>
              <a:t>Advantages</a:t>
            </a:r>
            <a:endParaRPr/>
          </a:p>
          <a:p>
            <a:pPr indent="0" lvl="0" marL="0" rtl="0" algn="l">
              <a:lnSpc>
                <a:spcPct val="80000"/>
              </a:lnSpc>
              <a:spcBef>
                <a:spcPts val="0"/>
              </a:spcBef>
              <a:spcAft>
                <a:spcPts val="0"/>
              </a:spcAft>
              <a:buNone/>
            </a:pPr>
            <a:r>
              <a:t/>
            </a:r>
            <a:endParaRPr b="1"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Convenient methods for parsing primitives (nextInt(), nextFloat(), …) from the tokenized input.</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Regular expressions can be used to find tokens.</a:t>
            </a:r>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1" i="0" lang="en-US" sz="1110">
                <a:solidFill>
                  <a:schemeClr val="dk1"/>
                </a:solidFill>
                <a:latin typeface="Calibri"/>
                <a:ea typeface="Calibri"/>
                <a:cs typeface="Calibri"/>
                <a:sym typeface="Calibri"/>
              </a:rPr>
              <a:t>Disdvantages</a:t>
            </a:r>
            <a:endParaRPr b="1"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1"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The reading methods are not synchronized</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Input :</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HAI</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88</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8.99</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Output :</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string HAI</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integer 88</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float 8.99</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Input : HAI</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Output : HAI</a:t>
            </a:r>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Note: To read other types, we use functions like Integer.parseInt(), Double.parseDouble(). </a:t>
            </a:r>
            <a:endParaRPr b="0" i="0" sz="1110">
              <a:solidFill>
                <a:schemeClr val="dk1"/>
              </a:solidFill>
              <a:latin typeface="Calibri"/>
              <a:ea typeface="Calibri"/>
              <a:cs typeface="Calibri"/>
              <a:sym typeface="Calibri"/>
            </a:endParaRPr>
          </a:p>
        </p:txBody>
      </p:sp>
      <p:sp>
        <p:nvSpPr>
          <p:cNvPr id="198" name="Google Shape;19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7" name="Google Shape;20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i="0" lang="en-US" sz="1110">
                <a:solidFill>
                  <a:schemeClr val="dk1"/>
                </a:solidFill>
                <a:latin typeface="Calibri"/>
                <a:ea typeface="Calibri"/>
                <a:cs typeface="Calibri"/>
                <a:sym typeface="Calibri"/>
              </a:rPr>
              <a:t>Advantages:</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Reading password without echoing the entered characters.</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Reading methods are synchronized.</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Format string syntax can be used.</a:t>
            </a:r>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0" lang="en-US" sz="1110">
                <a:solidFill>
                  <a:schemeClr val="dk1"/>
                </a:solidFill>
                <a:latin typeface="Calibri"/>
                <a:ea typeface="Calibri"/>
                <a:cs typeface="Calibri"/>
                <a:sym typeface="Calibri"/>
              </a:rPr>
              <a:t>Drawback:</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Does not work in non-interactive environment (such as in an IDE).</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Input :</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HAI</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88</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8.99</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Output :</a:t>
            </a:r>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string HAI</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integer 88</a:t>
            </a:r>
            <a:endParaRPr/>
          </a:p>
          <a:p>
            <a:pPr indent="0" lvl="0" marL="0" marR="0" rtl="0" algn="l">
              <a:lnSpc>
                <a:spcPct val="80000"/>
              </a:lnSpc>
              <a:spcBef>
                <a:spcPts val="0"/>
              </a:spcBef>
              <a:spcAft>
                <a:spcPts val="0"/>
              </a:spcAft>
              <a:buClr>
                <a:schemeClr val="dk1"/>
              </a:buClr>
              <a:buSzPts val="1110"/>
              <a:buFont typeface="Calibri"/>
              <a:buNone/>
            </a:pPr>
            <a:r>
              <a:rPr b="0" i="0" lang="en-US" sz="1110">
                <a:solidFill>
                  <a:schemeClr val="dk1"/>
                </a:solidFill>
                <a:latin typeface="Calibri"/>
                <a:ea typeface="Calibri"/>
                <a:cs typeface="Calibri"/>
                <a:sym typeface="Calibri"/>
              </a:rPr>
              <a:t>You entered float 8.99</a:t>
            </a:r>
            <a:endParaRPr b="0" i="0" sz="1110">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110"/>
              <a:buFont typeface="Calibri"/>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Input : HAI</a:t>
            </a:r>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Output : HAI</a:t>
            </a:r>
            <a:endParaRPr/>
          </a:p>
          <a:p>
            <a:pPr indent="0" lvl="0" marL="0" rtl="0" algn="l">
              <a:lnSpc>
                <a:spcPct val="80000"/>
              </a:lnSpc>
              <a:spcBef>
                <a:spcPts val="0"/>
              </a:spcBef>
              <a:spcAft>
                <a:spcPts val="0"/>
              </a:spcAft>
              <a:buNone/>
            </a:pPr>
            <a:r>
              <a:t/>
            </a:r>
            <a:endParaRPr b="0" i="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1110">
                <a:solidFill>
                  <a:schemeClr val="dk1"/>
                </a:solidFill>
                <a:latin typeface="Calibri"/>
                <a:ea typeface="Calibri"/>
                <a:cs typeface="Calibri"/>
                <a:sym typeface="Calibri"/>
              </a:rPr>
              <a:t>Note: To read other types, we use functions like Integer.parseInt(), Double.parseDouble(). </a:t>
            </a:r>
            <a:endParaRPr b="0" i="0" sz="1110">
              <a:solidFill>
                <a:schemeClr val="dk1"/>
              </a:solidFill>
              <a:latin typeface="Calibri"/>
              <a:ea typeface="Calibri"/>
              <a:cs typeface="Calibri"/>
              <a:sym typeface="Calibri"/>
            </a:endParaRPr>
          </a:p>
        </p:txBody>
      </p:sp>
      <p:sp>
        <p:nvSpPr>
          <p:cNvPr id="214" name="Google Shape;21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aseline="30000"/>
          </a:p>
        </p:txBody>
      </p:sp>
      <p:sp>
        <p:nvSpPr>
          <p:cNvPr id="226" name="Google Shape;22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CommandLineExample.java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CommandLineExample sonoo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Output: Your first argument is: sonoo</a:t>
            </a:r>
            <a:endParaRPr/>
          </a:p>
        </p:txBody>
      </p:sp>
      <p:sp>
        <p:nvSpPr>
          <p:cNvPr id="234" name="Google Shape;23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A.java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A 1 8</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18</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41" name="Google Shape;24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A.java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A 1 8</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9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Integer is a class and parseInt is a static function in the class Integer i.e, Integer.parseInt().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function converts a string to integer.</a:t>
            </a:r>
            <a:endParaRPr/>
          </a:p>
        </p:txBody>
      </p:sp>
      <p:sp>
        <p:nvSpPr>
          <p:cNvPr id="253" name="Google Shape;25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A.java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A Hai Hello</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Hai Hello</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a:t>No need of any function, as already it is in String.</a:t>
            </a:r>
            <a:endParaRPr/>
          </a:p>
        </p:txBody>
      </p:sp>
      <p:sp>
        <p:nvSpPr>
          <p:cNvPr id="263" name="Google Shape;26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A.java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A 67 98 91 78 98</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86.4</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String should be converted to float.</a:t>
            </a:r>
            <a:endParaRPr/>
          </a:p>
        </p:txBody>
      </p:sp>
      <p:sp>
        <p:nvSpPr>
          <p:cNvPr id="272" name="Google Shape;27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compile by &gt; javac A.java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 by &gt; java A 67 98 91 78 98</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Output : 86.4</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String should be converted to float.</a:t>
            </a:r>
            <a:endParaRPr/>
          </a:p>
        </p:txBody>
      </p:sp>
      <p:sp>
        <p:nvSpPr>
          <p:cNvPr id="283" name="Google Shape;28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System</a:t>
            </a:r>
            <a:r>
              <a:rPr b="0" i="0" lang="en-US" sz="1200">
                <a:solidFill>
                  <a:schemeClr val="dk1"/>
                </a:solidFill>
                <a:latin typeface="Calibri"/>
                <a:ea typeface="Calibri"/>
                <a:cs typeface="Calibri"/>
                <a:sym typeface="Calibri"/>
              </a:rPr>
              <a:t> is a class and </a:t>
            </a:r>
            <a:r>
              <a:rPr lang="en-US"/>
              <a:t>out</a:t>
            </a:r>
            <a:r>
              <a:rPr b="0" i="0" lang="en-US" sz="1200">
                <a:solidFill>
                  <a:schemeClr val="dk1"/>
                </a:solidFill>
                <a:latin typeface="Calibri"/>
                <a:ea typeface="Calibri"/>
                <a:cs typeface="Calibri"/>
                <a:sym typeface="Calibri"/>
              </a:rPr>
              <a:t> is a </a:t>
            </a:r>
            <a:r>
              <a:rPr lang="en-US"/>
              <a:t>public static</a:t>
            </a:r>
            <a:r>
              <a:rPr b="0" i="0" lang="en-US" sz="1200">
                <a:solidFill>
                  <a:schemeClr val="dk1"/>
                </a:solidFill>
                <a:latin typeface="Calibri"/>
                <a:ea typeface="Calibri"/>
                <a:cs typeface="Calibri"/>
                <a:sym typeface="Calibri"/>
              </a:rPr>
              <a:t> field which accepts output data. Don't worry if you don't understand it. </a:t>
            </a:r>
            <a:r>
              <a:rPr lang="en-US"/>
              <a:t>Classes</a:t>
            </a:r>
            <a:r>
              <a:rPr b="0" i="0" lang="en-US" sz="1200">
                <a:solidFill>
                  <a:schemeClr val="dk1"/>
                </a:solidFill>
                <a:latin typeface="Calibri"/>
                <a:ea typeface="Calibri"/>
                <a:cs typeface="Calibri"/>
                <a:sym typeface="Calibri"/>
              </a:rPr>
              <a:t>, </a:t>
            </a:r>
            <a:r>
              <a:rPr lang="en-US"/>
              <a:t>public</a:t>
            </a:r>
            <a:r>
              <a:rPr b="0" i="0" lang="en-US" sz="1200">
                <a:solidFill>
                  <a:schemeClr val="dk1"/>
                </a:solidFill>
                <a:latin typeface="Calibri"/>
                <a:ea typeface="Calibri"/>
                <a:cs typeface="Calibri"/>
                <a:sym typeface="Calibri"/>
              </a:rPr>
              <a:t>, and </a:t>
            </a:r>
            <a:r>
              <a:rPr lang="en-US"/>
              <a:t>static</a:t>
            </a:r>
            <a:r>
              <a:rPr b="0" i="0" lang="en-US" sz="1200">
                <a:solidFill>
                  <a:schemeClr val="dk1"/>
                </a:solidFill>
                <a:latin typeface="Calibri"/>
                <a:ea typeface="Calibri"/>
                <a:cs typeface="Calibri"/>
                <a:sym typeface="Calibri"/>
              </a:rPr>
              <a:t> will be discussed in later chapters.</a:t>
            </a:r>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you run the program, the output will be:</a:t>
            </a:r>
            <a:endParaRPr/>
          </a:p>
          <a:p>
            <a:pPr indent="0" lvl="0" marL="0" rtl="0" algn="l">
              <a:spcBef>
                <a:spcPts val="0"/>
              </a:spcBef>
              <a:spcAft>
                <a:spcPts val="0"/>
              </a:spcAft>
              <a:buNone/>
            </a:pPr>
            <a:r>
              <a:rPr lang="en-US"/>
              <a:t>Java programming.</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Here, println is a method that displays the string inside quotes.</a:t>
            </a:r>
            <a:endParaRPr/>
          </a:p>
          <a:p>
            <a:pPr indent="0" lvl="0" marL="0" rtl="0" algn="l">
              <a:spcBef>
                <a:spcPts val="0"/>
              </a:spcBef>
              <a:spcAft>
                <a:spcPts val="0"/>
              </a:spcAft>
              <a:buNone/>
            </a:pPr>
            <a:br>
              <a:rPr lang="en-US"/>
            </a:br>
            <a:endParaRPr/>
          </a:p>
        </p:txBody>
      </p:sp>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For java printf() refer this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https://www.cs.colostate.edu/~cs160/.Summer16/resources/Java_printf_method_quick_reference.pdf</a:t>
            </a:r>
            <a:endParaRPr/>
          </a:p>
        </p:txBody>
      </p:sp>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you run the program, the output will be:</a:t>
            </a:r>
            <a:endParaRPr/>
          </a:p>
          <a:p>
            <a:pPr indent="-228600" lvl="0" marL="228600" rtl="0" algn="l">
              <a:spcBef>
                <a:spcPts val="0"/>
              </a:spcBef>
              <a:spcAft>
                <a:spcPts val="0"/>
              </a:spcAft>
              <a:buClr>
                <a:schemeClr val="dk1"/>
              </a:buClr>
              <a:buSzPts val="1200"/>
              <a:buFont typeface="Calibri"/>
              <a:buAutoNum type="arabicPeriod"/>
            </a:pPr>
            <a:r>
              <a:rPr lang="en-US"/>
              <a:t>println</a:t>
            </a:r>
            <a:endParaRPr/>
          </a:p>
          <a:p>
            <a:pPr indent="-228600" lvl="0" marL="228600" rtl="0" algn="l">
              <a:spcBef>
                <a:spcPts val="0"/>
              </a:spcBef>
              <a:spcAft>
                <a:spcPts val="0"/>
              </a:spcAft>
              <a:buClr>
                <a:schemeClr val="dk1"/>
              </a:buClr>
              <a:buSzPts val="1200"/>
              <a:buFont typeface="Calibri"/>
              <a:buAutoNum type="arabicPeriod"/>
            </a:pPr>
            <a:r>
              <a:rPr lang="en-US"/>
              <a:t>println </a:t>
            </a:r>
            <a:endParaRPr/>
          </a:p>
          <a:p>
            <a:pPr indent="-228600" lvl="0" marL="228600" rtl="0" algn="l">
              <a:spcBef>
                <a:spcPts val="0"/>
              </a:spcBef>
              <a:spcAft>
                <a:spcPts val="0"/>
              </a:spcAft>
              <a:buClr>
                <a:schemeClr val="dk1"/>
              </a:buClr>
              <a:buSzPts val="1200"/>
              <a:buFont typeface="Calibri"/>
              <a:buNone/>
            </a:pPr>
            <a:r>
              <a:rPr lang="en-US"/>
              <a:t>1. print 2. print</a:t>
            </a:r>
            <a:endParaRPr/>
          </a:p>
          <a:p>
            <a:pPr indent="-228600" lvl="0" marL="228600" rtl="0" algn="l">
              <a:spcBef>
                <a:spcPts val="0"/>
              </a:spcBef>
              <a:spcAft>
                <a:spcPts val="0"/>
              </a:spcAft>
              <a:buClr>
                <a:schemeClr val="dk1"/>
              </a:buClr>
              <a:buSzPts val="1200"/>
              <a:buFont typeface="Calibri"/>
              <a:buNone/>
            </a:pPr>
            <a:r>
              <a:t/>
            </a:r>
            <a:endParaRPr/>
          </a:p>
        </p:txBody>
      </p:sp>
      <p:sp>
        <p:nvSpPr>
          <p:cNvPr id="124" name="Google Shape;12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To display integers, variables and so on, do not use quotation marks.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When you run the program, the output will be:</a:t>
            </a:r>
            <a:endParaRPr/>
          </a:p>
          <a:p>
            <a:pPr indent="0" lvl="0" marL="0" rtl="0" algn="l">
              <a:spcBef>
                <a:spcPts val="0"/>
              </a:spcBef>
              <a:spcAft>
                <a:spcPts val="0"/>
              </a:spcAft>
              <a:buNone/>
            </a:pPr>
            <a:r>
              <a:rPr lang="en-US"/>
              <a:t>5 </a:t>
            </a:r>
            <a:endParaRPr/>
          </a:p>
          <a:p>
            <a:pPr indent="0" lvl="0" marL="0" rtl="0" algn="l">
              <a:spcBef>
                <a:spcPts val="0"/>
              </a:spcBef>
              <a:spcAft>
                <a:spcPts val="0"/>
              </a:spcAft>
              <a:buNone/>
            </a:pPr>
            <a:r>
              <a:rPr lang="en-US"/>
              <a:t>-10.6</a:t>
            </a:r>
            <a:endParaRPr/>
          </a:p>
        </p:txBody>
      </p:sp>
      <p:sp>
        <p:nvSpPr>
          <p:cNvPr id="131" name="Google Shape;13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you run the program, the output will be:</a:t>
            </a:r>
            <a:endParaRPr/>
          </a:p>
          <a:p>
            <a:pPr indent="0" lvl="0" marL="0" rtl="0" algn="l">
              <a:spcBef>
                <a:spcPts val="0"/>
              </a:spcBef>
              <a:spcAft>
                <a:spcPts val="0"/>
              </a:spcAft>
              <a:buNone/>
            </a:pPr>
            <a:r>
              <a:rPr lang="en-US"/>
              <a:t>I am awesome.</a:t>
            </a:r>
            <a:endParaRPr/>
          </a:p>
          <a:p>
            <a:pPr indent="0" lvl="0" marL="0" rtl="0" algn="l">
              <a:spcBef>
                <a:spcPts val="0"/>
              </a:spcBef>
              <a:spcAft>
                <a:spcPts val="0"/>
              </a:spcAft>
              <a:buNone/>
            </a:pPr>
            <a:r>
              <a:rPr lang="en-US"/>
              <a:t>Number = -10.6</a:t>
            </a:r>
            <a:endParaRPr/>
          </a:p>
          <a:p>
            <a:pPr indent="0" lvl="0" marL="0" rtl="0" algn="l">
              <a:spcBef>
                <a:spcPts val="0"/>
              </a:spcBef>
              <a:spcAft>
                <a:spcPts val="0"/>
              </a:spcAft>
              <a:buNone/>
            </a:pPr>
            <a:r>
              <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Consider:</a:t>
            </a:r>
            <a:r>
              <a:rPr b="0" i="0" lang="en-US" sz="1200">
                <a:solidFill>
                  <a:schemeClr val="dk1"/>
                </a:solidFill>
                <a:latin typeface="Calibri"/>
                <a:ea typeface="Calibri"/>
                <a:cs typeface="Calibri"/>
                <a:sym typeface="Calibri"/>
              </a:rPr>
              <a:t> System.out.println("I am " + "awesome.");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Strings "I am " and "awesome." is concatenated first before it's printed on the screen.</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Consider:</a:t>
            </a:r>
            <a:r>
              <a:rPr b="0" i="0" lang="en-US" sz="1200">
                <a:solidFill>
                  <a:schemeClr val="dk1"/>
                </a:solidFill>
                <a:latin typeface="Calibri"/>
                <a:ea typeface="Calibri"/>
                <a:cs typeface="Calibri"/>
                <a:sym typeface="Calibri"/>
              </a:rPr>
              <a:t> System.out.println("Number = " + number);</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value of variable number is evaluated first. It's value is in double which is converted to string by the compiler. Then, the strings are concatenated and printed on the screen.</a:t>
            </a:r>
            <a:endParaRPr/>
          </a:p>
          <a:p>
            <a:pPr indent="0" lvl="0" marL="0" rtl="0" algn="l">
              <a:spcBef>
                <a:spcPts val="0"/>
              </a:spcBef>
              <a:spcAft>
                <a:spcPts val="0"/>
              </a:spcAft>
              <a:buNone/>
            </a:pPr>
            <a:r>
              <a:t/>
            </a:r>
            <a:endParaRPr/>
          </a:p>
        </p:txBody>
      </p:sp>
      <p:sp>
        <p:nvSpPr>
          <p:cNvPr id="139" name="Google Shape;13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0" i="0" lang="en-US" sz="1110">
                <a:solidFill>
                  <a:schemeClr val="dk1"/>
                </a:solidFill>
                <a:latin typeface="Calibri"/>
                <a:ea typeface="Calibri"/>
                <a:cs typeface="Calibri"/>
                <a:sym typeface="Calibri"/>
              </a:rPr>
              <a:t>The output would be </a:t>
            </a:r>
            <a:br>
              <a:rPr b="0" i="0" lang="en-US" sz="1110">
                <a:solidFill>
                  <a:schemeClr val="dk1"/>
                </a:solidFill>
                <a:latin typeface="Calibri"/>
                <a:ea typeface="Calibri"/>
                <a:cs typeface="Calibri"/>
                <a:sym typeface="Calibri"/>
              </a:rPr>
            </a:br>
            <a:br>
              <a:rPr b="0" i="0" lang="en-US" sz="1110">
                <a:solidFill>
                  <a:schemeClr val="dk1"/>
                </a:solidFill>
                <a:latin typeface="Calibri"/>
                <a:ea typeface="Calibri"/>
                <a:cs typeface="Calibri"/>
                <a:sym typeface="Calibri"/>
              </a:rPr>
            </a:br>
            <a:endParaRPr b="0" i="0" sz="111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0" i="0" lang="en-US" sz="1110">
                <a:solidFill>
                  <a:schemeClr val="dk1"/>
                </a:solidFill>
                <a:latin typeface="Calibri"/>
                <a:ea typeface="Calibri"/>
                <a:cs typeface="Calibri"/>
                <a:sym typeface="Calibri"/>
              </a:rPr>
              <a:t>7</a:t>
            </a:r>
            <a:br>
              <a:rPr b="0" i="0" lang="en-US" sz="1110">
                <a:solidFill>
                  <a:schemeClr val="dk1"/>
                </a:solidFill>
                <a:latin typeface="Calibri"/>
                <a:ea typeface="Calibri"/>
                <a:cs typeface="Calibri"/>
                <a:sym typeface="Calibri"/>
              </a:rPr>
            </a:br>
            <a:r>
              <a:rPr b="0" i="0" lang="en-US" sz="1110">
                <a:solidFill>
                  <a:schemeClr val="dk1"/>
                </a:solidFill>
                <a:latin typeface="Calibri"/>
                <a:ea typeface="Calibri"/>
                <a:cs typeface="Calibri"/>
                <a:sym typeface="Calibri"/>
              </a:rPr>
              <a:t>34</a:t>
            </a:r>
            <a:br>
              <a:rPr b="0" i="0" lang="en-US" sz="1110">
                <a:solidFill>
                  <a:schemeClr val="dk1"/>
                </a:solidFill>
                <a:latin typeface="Calibri"/>
                <a:ea typeface="Calibri"/>
                <a:cs typeface="Calibri"/>
                <a:sym typeface="Calibri"/>
              </a:rPr>
            </a:br>
            <a:r>
              <a:rPr b="0" i="0" lang="en-US" sz="1110">
                <a:solidFill>
                  <a:schemeClr val="dk1"/>
                </a:solidFill>
                <a:latin typeface="Calibri"/>
                <a:ea typeface="Calibri"/>
                <a:cs typeface="Calibri"/>
                <a:sym typeface="Calibri"/>
              </a:rPr>
              <a:t>34</a:t>
            </a:r>
            <a:br>
              <a:rPr b="0" i="0" lang="en-US" sz="1110">
                <a:solidFill>
                  <a:schemeClr val="dk1"/>
                </a:solidFill>
                <a:latin typeface="Calibri"/>
                <a:ea typeface="Calibri"/>
                <a:cs typeface="Calibri"/>
                <a:sym typeface="Calibri"/>
              </a:rPr>
            </a:br>
            <a:r>
              <a:rPr b="0" i="0" lang="en-US" sz="1110">
                <a:solidFill>
                  <a:schemeClr val="dk1"/>
                </a:solidFill>
                <a:latin typeface="Calibri"/>
                <a:ea typeface="Calibri"/>
                <a:cs typeface="Calibri"/>
                <a:sym typeface="Calibri"/>
              </a:rPr>
              <a:t>10 43</a:t>
            </a:r>
            <a:br>
              <a:rPr b="0" i="0" lang="en-US" sz="1110">
                <a:solidFill>
                  <a:schemeClr val="dk1"/>
                </a:solidFill>
                <a:latin typeface="Calibri"/>
                <a:ea typeface="Calibri"/>
                <a:cs typeface="Calibri"/>
                <a:sym typeface="Calibri"/>
              </a:rPr>
            </a:br>
            <a:r>
              <a:rPr b="0" i="0" lang="en-US" sz="1110">
                <a:solidFill>
                  <a:schemeClr val="dk1"/>
                </a:solidFill>
                <a:latin typeface="Calibri"/>
                <a:ea typeface="Calibri"/>
                <a:cs typeface="Calibri"/>
                <a:sym typeface="Calibri"/>
              </a:rPr>
              <a:t>Result: 34</a:t>
            </a:r>
            <a:br>
              <a:rPr b="0" i="0" lang="en-US" sz="1110">
                <a:solidFill>
                  <a:schemeClr val="dk1"/>
                </a:solidFill>
                <a:latin typeface="Calibri"/>
                <a:ea typeface="Calibri"/>
                <a:cs typeface="Calibri"/>
                <a:sym typeface="Calibri"/>
              </a:rPr>
            </a:br>
            <a:r>
              <a:rPr b="0" i="0" lang="en-US" sz="1110">
                <a:solidFill>
                  <a:schemeClr val="dk1"/>
                </a:solidFill>
                <a:latin typeface="Calibri"/>
                <a:ea typeface="Calibri"/>
                <a:cs typeface="Calibri"/>
                <a:sym typeface="Calibri"/>
              </a:rPr>
              <a:t>Result: 7</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b="0" i="0" lang="en-US" sz="1110">
                <a:solidFill>
                  <a:schemeClr val="dk1"/>
                </a:solidFill>
                <a:latin typeface="Calibri"/>
                <a:ea typeface="Calibri"/>
                <a:cs typeface="Calibri"/>
                <a:sym typeface="Calibri"/>
              </a:rPr>
              <a:t>Expressions within the parentheses are evaluated from left to right. In the first println() statement, both a and b are integers. Hence, they are added together and the result 7 is displayed. In the second statement, the Strings "3" and "4" were joined by a + sign. It is to be noted that, here 3 and 4 are Strings and not integers. In the third line, the empty String, represented by the opening and closing quotes is added to the integer 3. Since a String was added to the integer 3, the resultant value is a String "3" and not the integer 3. Next this String is added to the integer 4. Therefore, the integer 4 is converted to the String "4" and concatenated with the String "3" to give the String "34". In the fourth statement, starting from the left as usual, we have the integers 3, 4 and a connected with a + sign. Hence, they are all added to give 10, an integer. Now this integer is added to a String " " giving the String "10 "and continuing in similar manner, we get the result "10 43". In a similar way, the next statement gives the answer "Result: 34". In the last statement, parentheses have been used to alter the order in which evaluation is performed. First, the expression within the parentheses is evaluated. Hence, a + b is evaluated to give an integer 7, which is concatenated with the String "Result: " to give the final String "Result: 7". </a:t>
            </a:r>
            <a:br>
              <a:rPr lang="en-US" sz="1110"/>
            </a:br>
            <a:endParaRPr sz="1110"/>
          </a:p>
        </p:txBody>
      </p:sp>
      <p:sp>
        <p:nvSpPr>
          <p:cNvPr id="147" name="Google Shape;14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9" name="Google Shape;19;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1" name="Google Shape;3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3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3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3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6" name="Google Shape;46;p3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2" name="Google Shape;62;p3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3" name="Google Shape;63;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7"/>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9" name="Google Shape;69;p3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0" name="Google Shape;70;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8"/>
          <p:cNvPicPr preferRelativeResize="0"/>
          <p:nvPr/>
        </p:nvPicPr>
        <p:blipFill rotWithShape="1">
          <a:blip r:embed="rId1">
            <a:alphaModFix/>
          </a:blip>
          <a:srcRect b="0" l="0" r="0" t="0"/>
          <a:stretch/>
        </p:blipFill>
        <p:spPr>
          <a:xfrm>
            <a:off x="8388424" y="54456"/>
            <a:ext cx="648072" cy="519522"/>
          </a:xfrm>
          <a:prstGeom prst="rect">
            <a:avLst/>
          </a:prstGeom>
          <a:solidFill>
            <a:srgbClr val="ECECEC"/>
          </a:solidFill>
          <a:ln>
            <a:noFill/>
          </a:ln>
          <a:effectLst>
            <a:outerShdw blurRad="190500" algn="ctr" dir="2700000" dist="228600">
              <a:srgbClr val="000000">
                <a:alpha val="29411"/>
              </a:srgbClr>
            </a:outerShdw>
            <a:reflection blurRad="0" dir="5400000" dist="5000" endA="0" endPos="28000" fadeDir="5400012" kx="0" rotWithShape="0" algn="bl" stA="38000" stPos="0" sy="-100000" ky="0"/>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800100" y="971550"/>
            <a:ext cx="7543800" cy="1790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PRINTING</a:t>
            </a:r>
            <a:endParaRPr b="1" sz="4400">
              <a:solidFill>
                <a:srgbClr val="C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Printing characters</a:t>
            </a:r>
            <a:endParaRPr b="1" sz="4400">
              <a:solidFill>
                <a:srgbClr val="C00000"/>
              </a:solidFill>
              <a:latin typeface="Calibri"/>
              <a:ea typeface="Calibri"/>
              <a:cs typeface="Calibri"/>
              <a:sym typeface="Calibri"/>
            </a:endParaRPr>
          </a:p>
        </p:txBody>
      </p:sp>
      <p:sp>
        <p:nvSpPr>
          <p:cNvPr id="157" name="Google Shape;157;p10"/>
          <p:cNvSpPr txBox="1"/>
          <p:nvPr/>
        </p:nvSpPr>
        <p:spPr>
          <a:xfrm>
            <a:off x="838200" y="1352550"/>
            <a:ext cx="7543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You can use + operator to concatenate strings and print it.</a:t>
            </a:r>
            <a:endParaRPr sz="2000">
              <a:solidFill>
                <a:schemeClr val="dk1"/>
              </a:solidFill>
              <a:latin typeface="Calibri"/>
              <a:ea typeface="Calibri"/>
              <a:cs typeface="Calibri"/>
              <a:sym typeface="Calibri"/>
            </a:endParaRPr>
          </a:p>
        </p:txBody>
      </p:sp>
      <p:sp>
        <p:nvSpPr>
          <p:cNvPr id="158" name="Google Shape;158;p10"/>
          <p:cNvSpPr txBox="1"/>
          <p:nvPr/>
        </p:nvSpPr>
        <p:spPr>
          <a:xfrm>
            <a:off x="838200" y="1919228"/>
            <a:ext cx="75438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char a=65;</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char b='A';</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System.out.println(a);</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System.out.println(b);</a:t>
            </a:r>
            <a:r>
              <a:rPr lang="en-US" sz="2000">
                <a:solidFill>
                  <a:srgbClr val="C00000"/>
                </a:solidFill>
                <a:latin typeface="Calibri"/>
                <a:ea typeface="Calibri"/>
                <a:cs typeface="Calibri"/>
                <a:sym typeface="Calibri"/>
              </a:rPr>
              <a:t> </a:t>
            </a:r>
            <a:endParaRPr sz="20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ctrTitle"/>
          </p:nvPr>
        </p:nvSpPr>
        <p:spPr>
          <a:xfrm>
            <a:off x="800100" y="971550"/>
            <a:ext cx="7543800" cy="1790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READING INPUT </a:t>
            </a:r>
            <a:endParaRPr b="1" sz="4400">
              <a:solidFill>
                <a:srgbClr val="C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3959"/>
              <a:buFont typeface="Calibri"/>
              <a:buNone/>
            </a:pPr>
            <a:r>
              <a:rPr b="1" lang="en-US" sz="3959">
                <a:solidFill>
                  <a:srgbClr val="C00000"/>
                </a:solidFill>
                <a:latin typeface="Calibri"/>
                <a:ea typeface="Calibri"/>
                <a:cs typeface="Calibri"/>
                <a:sym typeface="Calibri"/>
              </a:rPr>
              <a:t>READING INPUT FROM CONSOLE</a:t>
            </a:r>
            <a:endParaRPr b="1" sz="3959">
              <a:solidFill>
                <a:srgbClr val="C00000"/>
              </a:solidFill>
              <a:latin typeface="Calibri"/>
              <a:ea typeface="Calibri"/>
              <a:cs typeface="Calibri"/>
              <a:sym typeface="Calibri"/>
            </a:endParaRPr>
          </a:p>
        </p:txBody>
      </p:sp>
      <p:sp>
        <p:nvSpPr>
          <p:cNvPr id="170" name="Google Shape;170;p12"/>
          <p:cNvSpPr txBox="1"/>
          <p:nvPr/>
        </p:nvSpPr>
        <p:spPr>
          <a:xfrm>
            <a:off x="762001" y="1276350"/>
            <a:ext cx="8001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Java, there are three different ways for reading input from the user in the command line environment(console).</a:t>
            </a:r>
            <a:endParaRPr sz="2400">
              <a:solidFill>
                <a:schemeClr val="dk1"/>
              </a:solidFill>
              <a:latin typeface="Calibri"/>
              <a:ea typeface="Calibri"/>
              <a:cs typeface="Calibri"/>
              <a:sym typeface="Calibri"/>
            </a:endParaRPr>
          </a:p>
        </p:txBody>
      </p:sp>
      <p:sp>
        <p:nvSpPr>
          <p:cNvPr id="171" name="Google Shape;171;p12"/>
          <p:cNvSpPr txBox="1"/>
          <p:nvPr/>
        </p:nvSpPr>
        <p:spPr>
          <a:xfrm>
            <a:off x="762000" y="2578953"/>
            <a:ext cx="8001000"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Using Buffered Reader Class</a:t>
            </a:r>
            <a:endParaRPr/>
          </a:p>
          <a:p>
            <a:pPr indent="-457200" lvl="0" marL="457200" marR="0" rtl="0" algn="l">
              <a:spcBef>
                <a:spcPts val="0"/>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Using Scanner Class</a:t>
            </a:r>
            <a:endParaRPr/>
          </a:p>
          <a:p>
            <a:pPr indent="-457200" lvl="0" marL="457200" marR="0" rtl="0" algn="l">
              <a:spcBef>
                <a:spcPts val="0"/>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Using Console Class</a:t>
            </a:r>
            <a:endParaRPr sz="24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BUFFERED READER CLASS</a:t>
            </a:r>
            <a:endParaRPr b="1" sz="4400">
              <a:solidFill>
                <a:srgbClr val="C00000"/>
              </a:solidFill>
              <a:latin typeface="Calibri"/>
              <a:ea typeface="Calibri"/>
              <a:cs typeface="Calibri"/>
              <a:sym typeface="Calibri"/>
            </a:endParaRPr>
          </a:p>
        </p:txBody>
      </p:sp>
      <p:sp>
        <p:nvSpPr>
          <p:cNvPr id="178" name="Google Shape;178;p13"/>
          <p:cNvSpPr txBox="1"/>
          <p:nvPr/>
        </p:nvSpPr>
        <p:spPr>
          <a:xfrm>
            <a:off x="838200" y="1276350"/>
            <a:ext cx="746760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This method is used by wrapping the System.in (standard input stream) in an InputStreamReader which is wrapped in a BufferedReader, we can read input from the user in the command line.</a:t>
            </a:r>
            <a:endParaRPr sz="2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BUFFERED READER CLASS</a:t>
            </a:r>
            <a:endParaRPr b="1" sz="4400">
              <a:solidFill>
                <a:srgbClr val="C00000"/>
              </a:solidFill>
              <a:latin typeface="Calibri"/>
              <a:ea typeface="Calibri"/>
              <a:cs typeface="Calibri"/>
              <a:sym typeface="Calibri"/>
            </a:endParaRPr>
          </a:p>
        </p:txBody>
      </p:sp>
      <p:sp>
        <p:nvSpPr>
          <p:cNvPr id="185" name="Google Shape;185;p14"/>
          <p:cNvSpPr txBox="1"/>
          <p:nvPr/>
        </p:nvSpPr>
        <p:spPr>
          <a:xfrm>
            <a:off x="457200" y="1047750"/>
            <a:ext cx="3810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java.io.BufferedReader;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import java.io.IOException;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import java.io.InputStreamReader;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Test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static void main(String[] args) throws IOException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//Enter data using BufferReader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BufferedReader reader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new BufferedReader(new InputStreamReader(System.in));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86" name="Google Shape;186;p14"/>
          <p:cNvSpPr txBox="1"/>
          <p:nvPr/>
        </p:nvSpPr>
        <p:spPr>
          <a:xfrm>
            <a:off x="4876800" y="1123950"/>
            <a:ext cx="3886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Reading data using readLine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String name = reader.readLine();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Printing the read 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System.out.println(name);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cxnSp>
        <p:nvCxnSpPr>
          <p:cNvPr id="187" name="Google Shape;187;p14"/>
          <p:cNvCxnSpPr/>
          <p:nvPr/>
        </p:nvCxnSpPr>
        <p:spPr>
          <a:xfrm rot="5400000">
            <a:off x="2628900" y="2838450"/>
            <a:ext cx="3733800" cy="1588"/>
          </a:xfrm>
          <a:prstGeom prst="straightConnector1">
            <a:avLst/>
          </a:prstGeom>
          <a:noFill/>
          <a:ln cap="flat" cmpd="sng" w="25400">
            <a:solidFill>
              <a:srgbClr val="C00000"/>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SCANNER CLASS</a:t>
            </a:r>
            <a:endParaRPr b="1" sz="4400">
              <a:solidFill>
                <a:srgbClr val="C00000"/>
              </a:solidFill>
              <a:latin typeface="Calibri"/>
              <a:ea typeface="Calibri"/>
              <a:cs typeface="Calibri"/>
              <a:sym typeface="Calibri"/>
            </a:endParaRPr>
          </a:p>
        </p:txBody>
      </p:sp>
      <p:sp>
        <p:nvSpPr>
          <p:cNvPr id="194" name="Google Shape;194;p15"/>
          <p:cNvSpPr txBox="1"/>
          <p:nvPr/>
        </p:nvSpPr>
        <p:spPr>
          <a:xfrm>
            <a:off x="533400" y="1581150"/>
            <a:ext cx="8305800" cy="1631216"/>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This is probably the most preferred method to take input.</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The main purpose of the Scanner class is to parse primitive types and strings using regular expressions, however it is also can be used to read input from the user in the command line.</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SCANNER CLASS</a:t>
            </a:r>
            <a:endParaRPr b="1" sz="4400">
              <a:solidFill>
                <a:srgbClr val="C00000"/>
              </a:solidFill>
              <a:latin typeface="Calibri"/>
              <a:ea typeface="Calibri"/>
              <a:cs typeface="Calibri"/>
              <a:sym typeface="Calibri"/>
            </a:endParaRPr>
          </a:p>
        </p:txBody>
      </p:sp>
      <p:sp>
        <p:nvSpPr>
          <p:cNvPr id="201" name="Google Shape;201;p16"/>
          <p:cNvSpPr txBox="1"/>
          <p:nvPr/>
        </p:nvSpPr>
        <p:spPr>
          <a:xfrm>
            <a:off x="457200" y="1047750"/>
            <a:ext cx="3810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java.util.Scanner;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class GetInputFromUser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Using Scanner for Getting Input from User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Scanner in = new Scanner(System.in);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String s = in.nextLine();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System.out.println("You entered string "+s);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02" name="Google Shape;202;p16"/>
          <p:cNvSpPr txBox="1"/>
          <p:nvPr/>
        </p:nvSpPr>
        <p:spPr>
          <a:xfrm>
            <a:off x="4876800" y="1123950"/>
            <a:ext cx="38862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int a = in.nextInt();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System.out.println("You entered integer "+a);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float b = in.nextFloat();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System.out.println("You entered float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cxnSp>
        <p:nvCxnSpPr>
          <p:cNvPr id="203" name="Google Shape;203;p16"/>
          <p:cNvCxnSpPr/>
          <p:nvPr/>
        </p:nvCxnSpPr>
        <p:spPr>
          <a:xfrm rot="5400000">
            <a:off x="2628900" y="2838450"/>
            <a:ext cx="3733800" cy="1588"/>
          </a:xfrm>
          <a:prstGeom prst="straightConnector1">
            <a:avLst/>
          </a:prstGeom>
          <a:noFill/>
          <a:ln cap="flat" cmpd="sng" w="25400">
            <a:solidFill>
              <a:srgbClr val="C00000"/>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CONSOLE CLASS</a:t>
            </a:r>
            <a:endParaRPr b="1" sz="4400">
              <a:solidFill>
                <a:srgbClr val="C00000"/>
              </a:solidFill>
              <a:latin typeface="Calibri"/>
              <a:ea typeface="Calibri"/>
              <a:cs typeface="Calibri"/>
              <a:sym typeface="Calibri"/>
            </a:endParaRPr>
          </a:p>
        </p:txBody>
      </p:sp>
      <p:sp>
        <p:nvSpPr>
          <p:cNvPr id="210" name="Google Shape;210;p17"/>
          <p:cNvSpPr txBox="1"/>
          <p:nvPr/>
        </p:nvSpPr>
        <p:spPr>
          <a:xfrm>
            <a:off x="533400" y="1581150"/>
            <a:ext cx="8305800" cy="1938992"/>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It has been becoming a preferred way for reading user’s input from the command line. </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In addition, it can be used for reading password-like input without echoing the characters entered by the user; the format string syntax can also be used (like System.out.printf()).</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CONSOLE CLASS</a:t>
            </a:r>
            <a:endParaRPr b="1" sz="4400">
              <a:solidFill>
                <a:srgbClr val="C00000"/>
              </a:solidFill>
              <a:latin typeface="Calibri"/>
              <a:ea typeface="Calibri"/>
              <a:cs typeface="Calibri"/>
              <a:sym typeface="Calibri"/>
            </a:endParaRPr>
          </a:p>
        </p:txBody>
      </p:sp>
      <p:sp>
        <p:nvSpPr>
          <p:cNvPr id="217" name="Google Shape;217;p18"/>
          <p:cNvSpPr txBox="1"/>
          <p:nvPr/>
        </p:nvSpPr>
        <p:spPr>
          <a:xfrm>
            <a:off x="486350" y="1505728"/>
            <a:ext cx="57912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Sample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Using Console to input data from user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String name = System.console().readLine();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System.out.println(name);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ctrTitle"/>
          </p:nvPr>
        </p:nvSpPr>
        <p:spPr>
          <a:xfrm>
            <a:off x="800100" y="971550"/>
            <a:ext cx="7543800" cy="1790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COMMAND LINE ARGUMENTS</a:t>
            </a:r>
            <a:endParaRPr b="1" sz="4400">
              <a:solidFill>
                <a:srgbClr val="C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96" name="Google Shape;96;p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three standard streams, all are managed by the </a:t>
            </a:r>
            <a:r>
              <a:rPr b="0" i="0" lang="en-US" sz="2400" u="none" cap="none" strike="noStrike">
                <a:solidFill>
                  <a:schemeClr val="accent2"/>
                </a:solidFill>
                <a:latin typeface="Calibri"/>
                <a:ea typeface="Calibri"/>
                <a:cs typeface="Calibri"/>
                <a:sym typeface="Calibri"/>
              </a:rPr>
              <a:t>java.lang.System</a:t>
            </a:r>
            <a:r>
              <a:rPr b="0" i="0" lang="en-US" sz="2400" u="none" cap="none" strike="noStrike">
                <a:solidFill>
                  <a:schemeClr val="dk1"/>
                </a:solidFill>
                <a:latin typeface="Calibri"/>
                <a:ea typeface="Calibri"/>
                <a:cs typeface="Calibri"/>
                <a:sym typeface="Calibri"/>
              </a:rPr>
              <a:t> class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Standard input--referenced by </a:t>
            </a:r>
            <a:r>
              <a:rPr b="1" i="0" lang="en-US" sz="2400" u="none" cap="none" strike="noStrike">
                <a:solidFill>
                  <a:schemeClr val="accent2"/>
                </a:solidFill>
                <a:latin typeface="Calibri"/>
                <a:ea typeface="Calibri"/>
                <a:cs typeface="Calibri"/>
                <a:sym typeface="Calibri"/>
              </a:rPr>
              <a:t>System.in</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Used for program input, typically reads input entered by the user. </a:t>
            </a:r>
            <a:endParaRPr/>
          </a:p>
          <a:p>
            <a:pPr indent="-342900" lvl="0" marL="342900" marR="0" rtl="0" algn="l">
              <a:lnSpc>
                <a:spcPct val="8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Standard output--referenced by </a:t>
            </a:r>
            <a:r>
              <a:rPr b="1" i="0" lang="en-US" sz="2400" u="none" cap="none" strike="noStrike">
                <a:solidFill>
                  <a:schemeClr val="accent2"/>
                </a:solidFill>
                <a:latin typeface="Calibri"/>
                <a:ea typeface="Calibri"/>
                <a:cs typeface="Calibri"/>
                <a:sym typeface="Calibri"/>
              </a:rPr>
              <a:t>System.out</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Used for program output, typically displays information to the user. </a:t>
            </a:r>
            <a:endParaRPr/>
          </a:p>
          <a:p>
            <a:pPr indent="-342900" lvl="0" marL="342900" marR="0" rtl="0" algn="l">
              <a:lnSpc>
                <a:spcPct val="8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Standard error--referenced by </a:t>
            </a:r>
            <a:r>
              <a:rPr b="1" i="0" lang="en-US" sz="2400" u="none" cap="none" strike="noStrike">
                <a:solidFill>
                  <a:schemeClr val="accent2"/>
                </a:solidFill>
                <a:latin typeface="Calibri"/>
                <a:ea typeface="Calibri"/>
                <a:cs typeface="Calibri"/>
                <a:sym typeface="Calibri"/>
              </a:rPr>
              <a:t>System.err</a:t>
            </a:r>
            <a:r>
              <a:rPr b="0" i="0" lang="en-US" sz="2400" u="none" cap="none" strike="noStrike">
                <a:solidFill>
                  <a:schemeClr val="dk1"/>
                </a:solidFill>
                <a:latin typeface="Calibri"/>
                <a:ea typeface="Calibri"/>
                <a:cs typeface="Calibri"/>
                <a:sym typeface="Calibri"/>
              </a:rPr>
              <a:t>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Used to display error messages to the user. </a:t>
            </a:r>
            <a:endParaRPr/>
          </a:p>
          <a:p>
            <a:pPr indent="-196850" lvl="1" marL="742950" marR="0" rtl="0" algn="l">
              <a:lnSpc>
                <a:spcPct val="80000"/>
              </a:lnSpc>
              <a:spcBef>
                <a:spcPts val="400"/>
              </a:spcBef>
              <a:spcAft>
                <a:spcPts val="0"/>
              </a:spcAft>
              <a:buClr>
                <a:srgbClr val="CCFF33"/>
              </a:buClr>
              <a:buSzPts val="14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COMMAND LINE ARGUMENTS</a:t>
            </a:r>
            <a:endParaRPr b="1" sz="4400">
              <a:solidFill>
                <a:srgbClr val="C00000"/>
              </a:solidFill>
              <a:latin typeface="Calibri"/>
              <a:ea typeface="Calibri"/>
              <a:cs typeface="Calibri"/>
              <a:sym typeface="Calibri"/>
            </a:endParaRPr>
          </a:p>
        </p:txBody>
      </p:sp>
      <p:sp>
        <p:nvSpPr>
          <p:cNvPr id="229" name="Google Shape;229;p20"/>
          <p:cNvSpPr txBox="1"/>
          <p:nvPr/>
        </p:nvSpPr>
        <p:spPr>
          <a:xfrm>
            <a:off x="762001" y="1207353"/>
            <a:ext cx="7924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java command-line argument is an argument i.e. passed at run time.</a:t>
            </a:r>
            <a:endParaRPr sz="2400">
              <a:solidFill>
                <a:schemeClr val="dk1"/>
              </a:solidFill>
              <a:latin typeface="Calibri"/>
              <a:ea typeface="Calibri"/>
              <a:cs typeface="Calibri"/>
              <a:sym typeface="Calibri"/>
            </a:endParaRPr>
          </a:p>
        </p:txBody>
      </p:sp>
      <p:sp>
        <p:nvSpPr>
          <p:cNvPr id="230" name="Google Shape;230;p20"/>
          <p:cNvSpPr txBox="1"/>
          <p:nvPr/>
        </p:nvSpPr>
        <p:spPr>
          <a:xfrm>
            <a:off x="762001" y="2350353"/>
            <a:ext cx="8001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arguments passed from the console can be received in the java program and it can be used as an input.</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Let us see an example</a:t>
            </a:r>
            <a:endParaRPr b="1" sz="4400">
              <a:solidFill>
                <a:srgbClr val="C00000"/>
              </a:solidFill>
              <a:latin typeface="Calibri"/>
              <a:ea typeface="Calibri"/>
              <a:cs typeface="Calibri"/>
              <a:sym typeface="Calibri"/>
            </a:endParaRPr>
          </a:p>
        </p:txBody>
      </p:sp>
      <p:sp>
        <p:nvSpPr>
          <p:cNvPr id="237" name="Google Shape;237;p21"/>
          <p:cNvSpPr txBox="1"/>
          <p:nvPr/>
        </p:nvSpPr>
        <p:spPr>
          <a:xfrm>
            <a:off x="762000" y="1657350"/>
            <a:ext cx="8001000" cy="21390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Calibri"/>
                <a:ea typeface="Calibri"/>
                <a:cs typeface="Calibri"/>
                <a:sym typeface="Calibri"/>
              </a:rPr>
              <a:t>cla</a:t>
            </a:r>
            <a:r>
              <a:rPr lang="en-US" sz="1900">
                <a:solidFill>
                  <a:schemeClr val="dk1"/>
                </a:solidFill>
                <a:latin typeface="Calibri"/>
                <a:ea typeface="Calibri"/>
                <a:cs typeface="Calibri"/>
                <a:sym typeface="Calibri"/>
              </a:rPr>
              <a:t>ss CommandLineExample</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System.out.println("Your first argument is: "+args[0]);  </a:t>
            </a:r>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ctrTitle"/>
          </p:nvPr>
        </p:nvSpPr>
        <p:spPr>
          <a:xfrm>
            <a:off x="0" y="171450"/>
            <a:ext cx="83820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Program 1 : Adding two integers using command line arguments</a:t>
            </a:r>
            <a:endParaRPr b="1" sz="2400">
              <a:solidFill>
                <a:srgbClr val="C00000"/>
              </a:solidFill>
              <a:latin typeface="Calibri"/>
              <a:ea typeface="Calibri"/>
              <a:cs typeface="Calibri"/>
              <a:sym typeface="Calibri"/>
            </a:endParaRPr>
          </a:p>
        </p:txBody>
      </p:sp>
      <p:sp>
        <p:nvSpPr>
          <p:cNvPr id="244" name="Google Shape;244;p22"/>
          <p:cNvSpPr txBox="1"/>
          <p:nvPr/>
        </p:nvSpPr>
        <p:spPr>
          <a:xfrm>
            <a:off x="609601" y="1541205"/>
            <a:ext cx="8153400" cy="25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System.out.println(args[0]+args[1]);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p:txBody>
      </p:sp>
      <p:sp>
        <p:nvSpPr>
          <p:cNvPr id="245" name="Google Shape;245;p22"/>
          <p:cNvSpPr txBox="1"/>
          <p:nvPr/>
        </p:nvSpPr>
        <p:spPr>
          <a:xfrm>
            <a:off x="5791200" y="1657350"/>
            <a:ext cx="2051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Predict the output .</a:t>
            </a:r>
            <a:endParaRPr b="1" sz="1800">
              <a:solidFill>
                <a:schemeClr val="dk1"/>
              </a:solidFill>
              <a:latin typeface="Calibri"/>
              <a:ea typeface="Calibri"/>
              <a:cs typeface="Calibri"/>
              <a:sym typeface="Calibri"/>
            </a:endParaRPr>
          </a:p>
        </p:txBody>
      </p:sp>
      <p:sp>
        <p:nvSpPr>
          <p:cNvPr id="246" name="Google Shape;246;p22"/>
          <p:cNvSpPr txBox="1"/>
          <p:nvPr/>
        </p:nvSpPr>
        <p:spPr>
          <a:xfrm>
            <a:off x="5791200" y="220241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b="1" sz="1800">
              <a:solidFill>
                <a:schemeClr val="dk1"/>
              </a:solidFill>
              <a:latin typeface="Calibri"/>
              <a:ea typeface="Calibri"/>
              <a:cs typeface="Calibri"/>
              <a:sym typeface="Calibri"/>
            </a:endParaRPr>
          </a:p>
        </p:txBody>
      </p:sp>
      <p:sp>
        <p:nvSpPr>
          <p:cNvPr id="247" name="Google Shape;247;p22"/>
          <p:cNvSpPr txBox="1"/>
          <p:nvPr/>
        </p:nvSpPr>
        <p:spPr>
          <a:xfrm>
            <a:off x="5791200" y="296441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18</a:t>
            </a:r>
            <a:endParaRPr b="1" sz="1800">
              <a:solidFill>
                <a:schemeClr val="dk1"/>
              </a:solidFill>
              <a:latin typeface="Calibri"/>
              <a:ea typeface="Calibri"/>
              <a:cs typeface="Calibri"/>
              <a:sym typeface="Calibri"/>
            </a:endParaRPr>
          </a:p>
        </p:txBody>
      </p:sp>
      <p:pic>
        <p:nvPicPr>
          <p:cNvPr descr="Image result for correct symbol" id="248" name="Google Shape;248;p22"/>
          <p:cNvPicPr preferRelativeResize="0"/>
          <p:nvPr/>
        </p:nvPicPr>
        <p:blipFill rotWithShape="1">
          <a:blip r:embed="rId3">
            <a:alphaModFix/>
          </a:blip>
          <a:srcRect b="0" l="0" r="0" t="0"/>
          <a:stretch/>
        </p:blipFill>
        <p:spPr>
          <a:xfrm>
            <a:off x="6324600" y="2876550"/>
            <a:ext cx="533400" cy="508673"/>
          </a:xfrm>
          <a:prstGeom prst="rect">
            <a:avLst/>
          </a:prstGeom>
          <a:noFill/>
          <a:ln>
            <a:noFill/>
          </a:ln>
        </p:spPr>
      </p:pic>
      <p:pic>
        <p:nvPicPr>
          <p:cNvPr descr="C:\Users\Trainer\AppData\Local\Microsoft\Windows\Temporary Internet Files\Content.IE5\6GSPBK1P\500px-RedX.svg[1].png" id="249" name="Google Shape;249;p22"/>
          <p:cNvPicPr preferRelativeResize="0"/>
          <p:nvPr/>
        </p:nvPicPr>
        <p:blipFill rotWithShape="1">
          <a:blip r:embed="rId4">
            <a:alphaModFix/>
          </a:blip>
          <a:srcRect b="0" l="0" r="0" t="0"/>
          <a:stretch/>
        </p:blipFill>
        <p:spPr>
          <a:xfrm>
            <a:off x="6153150" y="1962150"/>
            <a:ext cx="628650" cy="62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ctrTitle"/>
          </p:nvPr>
        </p:nvSpPr>
        <p:spPr>
          <a:xfrm>
            <a:off x="0" y="171450"/>
            <a:ext cx="83820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Program 1 : Adding two integers using command line arguments</a:t>
            </a:r>
            <a:endParaRPr b="1" sz="2400">
              <a:solidFill>
                <a:srgbClr val="C00000"/>
              </a:solidFill>
              <a:latin typeface="Calibri"/>
              <a:ea typeface="Calibri"/>
              <a:cs typeface="Calibri"/>
              <a:sym typeface="Calibri"/>
            </a:endParaRPr>
          </a:p>
        </p:txBody>
      </p:sp>
      <p:sp>
        <p:nvSpPr>
          <p:cNvPr id="256" name="Google Shape;256;p23"/>
          <p:cNvSpPr txBox="1"/>
          <p:nvPr/>
        </p:nvSpPr>
        <p:spPr>
          <a:xfrm>
            <a:off x="609601" y="1428750"/>
            <a:ext cx="4800599"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A{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System.out.println(Integer.parseInt(args[0])+Integer.parseInt(args[1]));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p:txBody>
      </p:sp>
      <p:sp>
        <p:nvSpPr>
          <p:cNvPr id="257" name="Google Shape;257;p23"/>
          <p:cNvSpPr txBox="1"/>
          <p:nvPr/>
        </p:nvSpPr>
        <p:spPr>
          <a:xfrm>
            <a:off x="5791200" y="1657350"/>
            <a:ext cx="2051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Predict the output .</a:t>
            </a:r>
            <a:endParaRPr b="1" sz="1800">
              <a:solidFill>
                <a:schemeClr val="dk1"/>
              </a:solidFill>
              <a:latin typeface="Calibri"/>
              <a:ea typeface="Calibri"/>
              <a:cs typeface="Calibri"/>
              <a:sym typeface="Calibri"/>
            </a:endParaRPr>
          </a:p>
        </p:txBody>
      </p:sp>
      <p:sp>
        <p:nvSpPr>
          <p:cNvPr id="258" name="Google Shape;258;p23"/>
          <p:cNvSpPr txBox="1"/>
          <p:nvPr/>
        </p:nvSpPr>
        <p:spPr>
          <a:xfrm>
            <a:off x="5791200" y="220241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b="1" sz="1800">
              <a:solidFill>
                <a:schemeClr val="dk1"/>
              </a:solidFill>
              <a:latin typeface="Calibri"/>
              <a:ea typeface="Calibri"/>
              <a:cs typeface="Calibri"/>
              <a:sym typeface="Calibri"/>
            </a:endParaRPr>
          </a:p>
        </p:txBody>
      </p:sp>
      <p:pic>
        <p:nvPicPr>
          <p:cNvPr descr="Image result for correct symbol" id="259" name="Google Shape;259;p23"/>
          <p:cNvPicPr preferRelativeResize="0"/>
          <p:nvPr/>
        </p:nvPicPr>
        <p:blipFill rotWithShape="1">
          <a:blip r:embed="rId3">
            <a:alphaModFix/>
          </a:blip>
          <a:srcRect b="0" l="0" r="0" t="0"/>
          <a:stretch/>
        </p:blipFill>
        <p:spPr>
          <a:xfrm>
            <a:off x="6324600" y="2114550"/>
            <a:ext cx="533400" cy="5086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ctrTitle"/>
          </p:nvPr>
        </p:nvSpPr>
        <p:spPr>
          <a:xfrm>
            <a:off x="0" y="171450"/>
            <a:ext cx="83820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Program 2 : Concatenating two strings</a:t>
            </a:r>
            <a:endParaRPr b="1" sz="2400">
              <a:solidFill>
                <a:srgbClr val="C00000"/>
              </a:solidFill>
              <a:latin typeface="Calibri"/>
              <a:ea typeface="Calibri"/>
              <a:cs typeface="Calibri"/>
              <a:sym typeface="Calibri"/>
            </a:endParaRPr>
          </a:p>
        </p:txBody>
      </p:sp>
      <p:sp>
        <p:nvSpPr>
          <p:cNvPr id="266" name="Google Shape;266;p24"/>
          <p:cNvSpPr txBox="1"/>
          <p:nvPr/>
        </p:nvSpPr>
        <p:spPr>
          <a:xfrm>
            <a:off x="609601" y="1428750"/>
            <a:ext cx="4952999"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System.out.println(args[0]+args[1]);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67" name="Google Shape;267;p24"/>
          <p:cNvSpPr txBox="1"/>
          <p:nvPr/>
        </p:nvSpPr>
        <p:spPr>
          <a:xfrm>
            <a:off x="5791200" y="1657350"/>
            <a:ext cx="2051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Predict the output .</a:t>
            </a:r>
            <a:endParaRPr b="1" sz="1800">
              <a:solidFill>
                <a:schemeClr val="dk1"/>
              </a:solidFill>
              <a:latin typeface="Calibri"/>
              <a:ea typeface="Calibri"/>
              <a:cs typeface="Calibri"/>
              <a:sym typeface="Calibri"/>
            </a:endParaRPr>
          </a:p>
        </p:txBody>
      </p:sp>
      <p:sp>
        <p:nvSpPr>
          <p:cNvPr id="268" name="Google Shape;268;p24"/>
          <p:cNvSpPr txBox="1"/>
          <p:nvPr/>
        </p:nvSpPr>
        <p:spPr>
          <a:xfrm>
            <a:off x="5791200" y="2202418"/>
            <a:ext cx="1050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Hai Hello</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type="ctrTitle"/>
          </p:nvPr>
        </p:nvSpPr>
        <p:spPr>
          <a:xfrm>
            <a:off x="0" y="171450"/>
            <a:ext cx="83820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Program 3 : Find average of your marks (5 subjects)</a:t>
            </a:r>
            <a:endParaRPr b="1" sz="2400">
              <a:solidFill>
                <a:srgbClr val="C00000"/>
              </a:solidFill>
              <a:latin typeface="Calibri"/>
              <a:ea typeface="Calibri"/>
              <a:cs typeface="Calibri"/>
              <a:sym typeface="Calibri"/>
            </a:endParaRPr>
          </a:p>
        </p:txBody>
      </p:sp>
      <p:sp>
        <p:nvSpPr>
          <p:cNvPr id="275" name="Google Shape;275;p25"/>
          <p:cNvSpPr txBox="1"/>
          <p:nvPr/>
        </p:nvSpPr>
        <p:spPr>
          <a:xfrm>
            <a:off x="152400" y="1428750"/>
            <a:ext cx="5791199"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float avg;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avg = (args[0]+args[1]+args[2]+args[3]+args[4])/5;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System.out.println(avg);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6" name="Google Shape;276;p25"/>
          <p:cNvSpPr txBox="1"/>
          <p:nvPr/>
        </p:nvSpPr>
        <p:spPr>
          <a:xfrm>
            <a:off x="5791200" y="1973818"/>
            <a:ext cx="2051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Predict the output .</a:t>
            </a:r>
            <a:endParaRPr b="1" sz="1800">
              <a:solidFill>
                <a:schemeClr val="dk1"/>
              </a:solidFill>
              <a:latin typeface="Calibri"/>
              <a:ea typeface="Calibri"/>
              <a:cs typeface="Calibri"/>
              <a:sym typeface="Calibri"/>
            </a:endParaRPr>
          </a:p>
        </p:txBody>
      </p:sp>
      <p:sp>
        <p:nvSpPr>
          <p:cNvPr id="277" name="Google Shape;277;p25"/>
          <p:cNvSpPr txBox="1"/>
          <p:nvPr/>
        </p:nvSpPr>
        <p:spPr>
          <a:xfrm>
            <a:off x="5791200" y="2964418"/>
            <a:ext cx="596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86.4</a:t>
            </a:r>
            <a:endParaRPr b="1" sz="1800">
              <a:solidFill>
                <a:schemeClr val="dk1"/>
              </a:solidFill>
              <a:latin typeface="Calibri"/>
              <a:ea typeface="Calibri"/>
              <a:cs typeface="Calibri"/>
              <a:sym typeface="Calibri"/>
            </a:endParaRPr>
          </a:p>
        </p:txBody>
      </p:sp>
      <p:sp>
        <p:nvSpPr>
          <p:cNvPr id="278" name="Google Shape;278;p25"/>
          <p:cNvSpPr txBox="1"/>
          <p:nvPr/>
        </p:nvSpPr>
        <p:spPr>
          <a:xfrm>
            <a:off x="5791200" y="2431018"/>
            <a:ext cx="291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Input : </a:t>
            </a:r>
            <a:r>
              <a:rPr lang="en-US" sz="1800">
                <a:solidFill>
                  <a:schemeClr val="dk1"/>
                </a:solidFill>
                <a:latin typeface="Calibri"/>
                <a:ea typeface="Calibri"/>
                <a:cs typeface="Calibri"/>
                <a:sym typeface="Calibri"/>
              </a:rPr>
              <a:t> java A 67 98 91 78 98</a:t>
            </a:r>
            <a:endParaRPr b="1" sz="1800">
              <a:solidFill>
                <a:schemeClr val="dk1"/>
              </a:solidFill>
              <a:latin typeface="Calibri"/>
              <a:ea typeface="Calibri"/>
              <a:cs typeface="Calibri"/>
              <a:sym typeface="Calibri"/>
            </a:endParaRPr>
          </a:p>
        </p:txBody>
      </p:sp>
      <p:pic>
        <p:nvPicPr>
          <p:cNvPr descr="C:\Users\Trainer\AppData\Local\Microsoft\Windows\Temporary Internet Files\Content.IE5\6GSPBK1P\500px-RedX.svg[1].png" id="279" name="Google Shape;279;p25"/>
          <p:cNvPicPr preferRelativeResize="0"/>
          <p:nvPr/>
        </p:nvPicPr>
        <p:blipFill rotWithShape="1">
          <a:blip r:embed="rId3">
            <a:alphaModFix/>
          </a:blip>
          <a:srcRect b="0" l="0" r="0" t="0"/>
          <a:stretch/>
        </p:blipFill>
        <p:spPr>
          <a:xfrm>
            <a:off x="6381750" y="2876550"/>
            <a:ext cx="628650" cy="62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ctrTitle"/>
          </p:nvPr>
        </p:nvSpPr>
        <p:spPr>
          <a:xfrm>
            <a:off x="0" y="171450"/>
            <a:ext cx="83820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Program 3 : Find average of your marks (5 subjects)</a:t>
            </a:r>
            <a:endParaRPr b="1" sz="2400">
              <a:solidFill>
                <a:srgbClr val="C00000"/>
              </a:solidFill>
              <a:latin typeface="Calibri"/>
              <a:ea typeface="Calibri"/>
              <a:cs typeface="Calibri"/>
              <a:sym typeface="Calibri"/>
            </a:endParaRPr>
          </a:p>
        </p:txBody>
      </p:sp>
      <p:sp>
        <p:nvSpPr>
          <p:cNvPr id="286" name="Google Shape;286;p26"/>
          <p:cNvSpPr txBox="1"/>
          <p:nvPr/>
        </p:nvSpPr>
        <p:spPr>
          <a:xfrm>
            <a:off x="457201" y="1428750"/>
            <a:ext cx="5029200" cy="409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float avg;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avg=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(Float.valueOf(args[0])+Float.valueOf(args[1])+Float.valueOf(args[2])+Float.valueOf(args[3])+Float.valueOf(args[4]))/5;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System.out.println(avg);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87" name="Google Shape;287;p26"/>
          <p:cNvSpPr txBox="1"/>
          <p:nvPr/>
        </p:nvSpPr>
        <p:spPr>
          <a:xfrm>
            <a:off x="5791200" y="1973818"/>
            <a:ext cx="2051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Predict the output .</a:t>
            </a:r>
            <a:endParaRPr b="1" sz="1800">
              <a:solidFill>
                <a:schemeClr val="dk1"/>
              </a:solidFill>
              <a:latin typeface="Calibri"/>
              <a:ea typeface="Calibri"/>
              <a:cs typeface="Calibri"/>
              <a:sym typeface="Calibri"/>
            </a:endParaRPr>
          </a:p>
        </p:txBody>
      </p:sp>
      <p:sp>
        <p:nvSpPr>
          <p:cNvPr id="288" name="Google Shape;288;p26"/>
          <p:cNvSpPr txBox="1"/>
          <p:nvPr/>
        </p:nvSpPr>
        <p:spPr>
          <a:xfrm>
            <a:off x="5791200" y="2964418"/>
            <a:ext cx="596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86.4</a:t>
            </a:r>
            <a:endParaRPr b="1" sz="1800">
              <a:solidFill>
                <a:schemeClr val="dk1"/>
              </a:solidFill>
              <a:latin typeface="Calibri"/>
              <a:ea typeface="Calibri"/>
              <a:cs typeface="Calibri"/>
              <a:sym typeface="Calibri"/>
            </a:endParaRPr>
          </a:p>
        </p:txBody>
      </p:sp>
      <p:sp>
        <p:nvSpPr>
          <p:cNvPr id="289" name="Google Shape;289;p26"/>
          <p:cNvSpPr txBox="1"/>
          <p:nvPr/>
        </p:nvSpPr>
        <p:spPr>
          <a:xfrm>
            <a:off x="5791200" y="2431018"/>
            <a:ext cx="291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Input : </a:t>
            </a:r>
            <a:r>
              <a:rPr lang="en-US" sz="1800">
                <a:solidFill>
                  <a:schemeClr val="dk1"/>
                </a:solidFill>
                <a:latin typeface="Calibri"/>
                <a:ea typeface="Calibri"/>
                <a:cs typeface="Calibri"/>
                <a:sym typeface="Calibri"/>
              </a:rPr>
              <a:t> java A 67 98 91 78 98</a:t>
            </a:r>
            <a:endParaRPr b="1" sz="1800">
              <a:solidFill>
                <a:schemeClr val="dk1"/>
              </a:solidFill>
              <a:latin typeface="Calibri"/>
              <a:ea typeface="Calibri"/>
              <a:cs typeface="Calibri"/>
              <a:sym typeface="Calibri"/>
            </a:endParaRPr>
          </a:p>
        </p:txBody>
      </p:sp>
      <p:pic>
        <p:nvPicPr>
          <p:cNvPr descr="Image result for correct symbol" id="290" name="Google Shape;290;p26"/>
          <p:cNvPicPr preferRelativeResize="0"/>
          <p:nvPr/>
        </p:nvPicPr>
        <p:blipFill rotWithShape="1">
          <a:blip r:embed="rId3">
            <a:alphaModFix/>
          </a:blip>
          <a:srcRect b="0" l="0" r="0" t="0"/>
          <a:stretch/>
        </p:blipFill>
        <p:spPr>
          <a:xfrm>
            <a:off x="6400800" y="2952750"/>
            <a:ext cx="533400" cy="5086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ctrTitle"/>
          </p:nvPr>
        </p:nvSpPr>
        <p:spPr>
          <a:xfrm>
            <a:off x="800100" y="971550"/>
            <a:ext cx="7543800" cy="1790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THANK YOU</a:t>
            </a:r>
            <a:endParaRPr b="1" sz="4400">
              <a:solidFill>
                <a:srgbClr val="C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PRINTING</a:t>
            </a:r>
            <a:endParaRPr b="1" sz="4400">
              <a:solidFill>
                <a:srgbClr val="C00000"/>
              </a:solidFill>
              <a:latin typeface="Calibri"/>
              <a:ea typeface="Calibri"/>
              <a:cs typeface="Calibri"/>
              <a:sym typeface="Calibri"/>
            </a:endParaRPr>
          </a:p>
        </p:txBody>
      </p:sp>
      <p:sp>
        <p:nvSpPr>
          <p:cNvPr id="103" name="Google Shape;103;p3"/>
          <p:cNvSpPr txBox="1"/>
          <p:nvPr/>
        </p:nvSpPr>
        <p:spPr>
          <a:xfrm>
            <a:off x="762000" y="988516"/>
            <a:ext cx="40251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The basic output statement is :</a:t>
            </a:r>
            <a:endParaRPr b="0" i="0" sz="2400" u="none" cap="none" strike="noStrike">
              <a:solidFill>
                <a:schemeClr val="dk1"/>
              </a:solidFill>
              <a:latin typeface="Calibri"/>
              <a:ea typeface="Calibri"/>
              <a:cs typeface="Calibri"/>
              <a:sym typeface="Calibri"/>
            </a:endParaRPr>
          </a:p>
        </p:txBody>
      </p:sp>
      <p:sp>
        <p:nvSpPr>
          <p:cNvPr id="104" name="Google Shape;104;p3"/>
          <p:cNvSpPr txBox="1"/>
          <p:nvPr/>
        </p:nvSpPr>
        <p:spPr>
          <a:xfrm>
            <a:off x="3119109" y="1504950"/>
            <a:ext cx="282449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C00000"/>
                </a:solidFill>
                <a:latin typeface="Calibri"/>
                <a:ea typeface="Calibri"/>
                <a:cs typeface="Calibri"/>
                <a:sym typeface="Calibri"/>
              </a:rPr>
              <a:t>System.out.println( );</a:t>
            </a:r>
            <a:endParaRPr b="0" i="0" sz="2400" u="none" cap="none" strike="noStrike">
              <a:solidFill>
                <a:srgbClr val="C00000"/>
              </a:solidFill>
              <a:latin typeface="Calibri"/>
              <a:ea typeface="Calibri"/>
              <a:cs typeface="Calibri"/>
              <a:sym typeface="Calibri"/>
            </a:endParaRPr>
          </a:p>
        </p:txBody>
      </p:sp>
      <p:sp>
        <p:nvSpPr>
          <p:cNvPr id="105" name="Google Shape;105;p3"/>
          <p:cNvSpPr txBox="1"/>
          <p:nvPr/>
        </p:nvSpPr>
        <p:spPr>
          <a:xfrm>
            <a:off x="762001" y="2186285"/>
            <a:ext cx="8001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Others methods:</a:t>
            </a:r>
            <a:endParaRPr b="0" i="0" sz="2400" u="none" cap="none" strike="noStrike">
              <a:solidFill>
                <a:schemeClr val="dk1"/>
              </a:solidFill>
              <a:latin typeface="Calibri"/>
              <a:ea typeface="Calibri"/>
              <a:cs typeface="Calibri"/>
              <a:sym typeface="Calibri"/>
            </a:endParaRPr>
          </a:p>
        </p:txBody>
      </p:sp>
      <p:sp>
        <p:nvSpPr>
          <p:cNvPr id="106" name="Google Shape;106;p3"/>
          <p:cNvSpPr txBox="1"/>
          <p:nvPr/>
        </p:nvSpPr>
        <p:spPr>
          <a:xfrm>
            <a:off x="762000" y="3047821"/>
            <a:ext cx="3150221" cy="1200329"/>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System.out.println()</a:t>
            </a:r>
            <a:endParaRPr/>
          </a:p>
          <a:p>
            <a:pPr indent="-457200" lvl="0" marL="457200" marR="0" rtl="0" algn="l">
              <a:spcBef>
                <a:spcPts val="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System.out.print()</a:t>
            </a:r>
            <a:endParaRPr/>
          </a:p>
          <a:p>
            <a:pPr indent="-457200" lvl="0" marL="457200" marR="0" rtl="0" algn="l">
              <a:spcBef>
                <a:spcPts val="0"/>
              </a:spcBef>
              <a:spcAft>
                <a:spcPts val="0"/>
              </a:spcAft>
              <a:buClr>
                <a:srgbClr val="C00000"/>
              </a:buClr>
              <a:buSzPts val="2400"/>
              <a:buFont typeface="Calibri"/>
              <a:buAutoNum type="arabicPeriod"/>
            </a:pPr>
            <a:r>
              <a:rPr b="0" i="0" lang="en-US" sz="2400" u="none" cap="none" strike="noStrike">
                <a:solidFill>
                  <a:srgbClr val="C00000"/>
                </a:solidFill>
                <a:latin typeface="Calibri"/>
                <a:ea typeface="Calibri"/>
                <a:cs typeface="Calibri"/>
                <a:sym typeface="Calibri"/>
              </a:rPr>
              <a:t>System.out.printf()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Let us see an example</a:t>
            </a:r>
            <a:endParaRPr b="1" sz="4400">
              <a:solidFill>
                <a:srgbClr val="C00000"/>
              </a:solidFill>
              <a:latin typeface="Calibri"/>
              <a:ea typeface="Calibri"/>
              <a:cs typeface="Calibri"/>
              <a:sym typeface="Calibri"/>
            </a:endParaRPr>
          </a:p>
        </p:txBody>
      </p:sp>
      <p:sp>
        <p:nvSpPr>
          <p:cNvPr id="113" name="Google Shape;113;p4"/>
          <p:cNvSpPr txBox="1"/>
          <p:nvPr/>
        </p:nvSpPr>
        <p:spPr>
          <a:xfrm>
            <a:off x="762000" y="1657350"/>
            <a:ext cx="80010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class AssignmentOperator </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System.out.println("Java programming.");</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ctrTitle"/>
          </p:nvPr>
        </p:nvSpPr>
        <p:spPr>
          <a:xfrm>
            <a:off x="381000" y="171450"/>
            <a:ext cx="79629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3000"/>
              <a:buFont typeface="Calibri"/>
              <a:buNone/>
            </a:pPr>
            <a:r>
              <a:rPr b="1" lang="en-US" sz="3000">
                <a:solidFill>
                  <a:srgbClr val="C00000"/>
                </a:solidFill>
                <a:latin typeface="Calibri"/>
                <a:ea typeface="Calibri"/>
                <a:cs typeface="Calibri"/>
                <a:sym typeface="Calibri"/>
              </a:rPr>
              <a:t>Difference between print(), println() and printf()</a:t>
            </a:r>
            <a:endParaRPr b="1" sz="3000">
              <a:solidFill>
                <a:srgbClr val="C00000"/>
              </a:solidFill>
              <a:latin typeface="Calibri"/>
              <a:ea typeface="Calibri"/>
              <a:cs typeface="Calibri"/>
              <a:sym typeface="Calibri"/>
            </a:endParaRPr>
          </a:p>
        </p:txBody>
      </p:sp>
      <p:sp>
        <p:nvSpPr>
          <p:cNvPr id="120" name="Google Shape;120;p5"/>
          <p:cNvSpPr txBox="1"/>
          <p:nvPr/>
        </p:nvSpPr>
        <p:spPr>
          <a:xfrm>
            <a:off x="609601" y="1428750"/>
            <a:ext cx="8153400" cy="255454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b="0" i="0" lang="en-US" sz="2000" u="none" cap="none" strike="noStrike">
                <a:solidFill>
                  <a:schemeClr val="dk1"/>
                </a:solidFill>
                <a:latin typeface="Calibri"/>
                <a:ea typeface="Calibri"/>
                <a:cs typeface="Calibri"/>
                <a:sym typeface="Calibri"/>
              </a:rPr>
              <a:t>print() - prints string inside the quotes.</a:t>
            </a:r>
            <a:endParaRPr/>
          </a:p>
          <a:p>
            <a:pPr indent="0" lvl="0" marL="0" marR="0" rtl="0" algn="l">
              <a:spcBef>
                <a:spcPts val="0"/>
              </a:spcBef>
              <a:spcAft>
                <a:spcPts val="0"/>
              </a:spcAft>
              <a:buClr>
                <a:srgbClr val="C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b="0" i="0" lang="en-US" sz="2000" u="none" cap="none" strike="noStrike">
                <a:solidFill>
                  <a:schemeClr val="dk1"/>
                </a:solidFill>
                <a:latin typeface="Calibri"/>
                <a:ea typeface="Calibri"/>
                <a:cs typeface="Calibri"/>
                <a:sym typeface="Calibri"/>
              </a:rPr>
              <a:t>println() - prints string inside the quotes similar like print() method. Then the cursor moves to the beginning of the next line.</a:t>
            </a:r>
            <a:endParaRPr/>
          </a:p>
          <a:p>
            <a:pPr indent="0" lvl="0" marL="0" marR="0" rtl="0" algn="l">
              <a:spcBef>
                <a:spcPts val="0"/>
              </a:spcBef>
              <a:spcAft>
                <a:spcPts val="0"/>
              </a:spcAft>
              <a:buClr>
                <a:srgbClr val="C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b="0" i="0" lang="en-US" sz="2000" u="none" cap="none" strike="noStrike">
                <a:solidFill>
                  <a:schemeClr val="dk1"/>
                </a:solidFill>
                <a:latin typeface="Calibri"/>
                <a:ea typeface="Calibri"/>
                <a:cs typeface="Calibri"/>
                <a:sym typeface="Calibri"/>
              </a:rPr>
              <a:t>printf() - it provides string formatting.</a:t>
            </a:r>
            <a:endParaRPr/>
          </a:p>
          <a:p>
            <a:pPr indent="0" lvl="0" marL="0" marR="0" rtl="0" algn="l">
              <a:spcBef>
                <a:spcPts val="0"/>
              </a:spcBef>
              <a:spcAft>
                <a:spcPts val="0"/>
              </a:spcAft>
              <a:buClr>
                <a:srgbClr val="C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Guess the output </a:t>
            </a:r>
            <a:endParaRPr b="1" sz="4400">
              <a:solidFill>
                <a:srgbClr val="C00000"/>
              </a:solidFill>
              <a:latin typeface="Calibri"/>
              <a:ea typeface="Calibri"/>
              <a:cs typeface="Calibri"/>
              <a:sym typeface="Calibri"/>
            </a:endParaRPr>
          </a:p>
        </p:txBody>
      </p:sp>
      <p:sp>
        <p:nvSpPr>
          <p:cNvPr id="127" name="Google Shape;127;p6"/>
          <p:cNvSpPr txBox="1"/>
          <p:nvPr/>
        </p:nvSpPr>
        <p:spPr>
          <a:xfrm>
            <a:off x="762000" y="1504950"/>
            <a:ext cx="75438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Output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System.out.println("1. println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System.out.println("2. println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System.out.print("1. print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System.out.print("2. print");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Calibri"/>
              <a:buNone/>
            </a:pPr>
            <a:r>
              <a:rPr b="1" lang="en-US" sz="3200">
                <a:solidFill>
                  <a:srgbClr val="C00000"/>
                </a:solidFill>
                <a:latin typeface="Calibri"/>
                <a:ea typeface="Calibri"/>
                <a:cs typeface="Calibri"/>
                <a:sym typeface="Calibri"/>
              </a:rPr>
              <a:t>PRINTING VARIABLES AND LITERALS</a:t>
            </a:r>
            <a:endParaRPr b="1" sz="3200">
              <a:solidFill>
                <a:srgbClr val="C00000"/>
              </a:solidFill>
              <a:latin typeface="Calibri"/>
              <a:ea typeface="Calibri"/>
              <a:cs typeface="Calibri"/>
              <a:sym typeface="Calibri"/>
            </a:endParaRPr>
          </a:p>
        </p:txBody>
      </p:sp>
      <p:sp>
        <p:nvSpPr>
          <p:cNvPr id="134" name="Google Shape;134;p7"/>
          <p:cNvSpPr txBox="1"/>
          <p:nvPr/>
        </p:nvSpPr>
        <p:spPr>
          <a:xfrm>
            <a:off x="838200" y="1733550"/>
            <a:ext cx="75438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 Variables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Double number = -10.6;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System.out.println(number);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5" name="Google Shape;135;p7"/>
          <p:cNvSpPr txBox="1"/>
          <p:nvPr/>
        </p:nvSpPr>
        <p:spPr>
          <a:xfrm>
            <a:off x="838200" y="1200150"/>
            <a:ext cx="72832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display integers, variables and so on, do not use quotation marks.</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Print concatenated strings</a:t>
            </a:r>
            <a:endParaRPr b="1" sz="4400">
              <a:solidFill>
                <a:srgbClr val="C00000"/>
              </a:solidFill>
              <a:latin typeface="Calibri"/>
              <a:ea typeface="Calibri"/>
              <a:cs typeface="Calibri"/>
              <a:sym typeface="Calibri"/>
            </a:endParaRPr>
          </a:p>
        </p:txBody>
      </p:sp>
      <p:sp>
        <p:nvSpPr>
          <p:cNvPr id="142" name="Google Shape;142;p8"/>
          <p:cNvSpPr txBox="1"/>
          <p:nvPr/>
        </p:nvSpPr>
        <p:spPr>
          <a:xfrm>
            <a:off x="838200" y="1352550"/>
            <a:ext cx="7543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You can use + operator to concatenate strings and print it.</a:t>
            </a:r>
            <a:endParaRPr sz="2000">
              <a:solidFill>
                <a:schemeClr val="dk1"/>
              </a:solidFill>
              <a:latin typeface="Calibri"/>
              <a:ea typeface="Calibri"/>
              <a:cs typeface="Calibri"/>
              <a:sym typeface="Calibri"/>
            </a:endParaRPr>
          </a:p>
        </p:txBody>
      </p:sp>
      <p:sp>
        <p:nvSpPr>
          <p:cNvPr id="143" name="Google Shape;143;p8"/>
          <p:cNvSpPr txBox="1"/>
          <p:nvPr/>
        </p:nvSpPr>
        <p:spPr>
          <a:xfrm>
            <a:off x="838200" y="1919228"/>
            <a:ext cx="7543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class PrintVariables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Double number = -10.6;</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System.out.println("I am " + "awesome."); 				 System.out.println("Number = " + number);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Consider this code snippet</a:t>
            </a:r>
            <a:endParaRPr b="1" sz="4400">
              <a:solidFill>
                <a:srgbClr val="C00000"/>
              </a:solidFill>
              <a:latin typeface="Calibri"/>
              <a:ea typeface="Calibri"/>
              <a:cs typeface="Calibri"/>
              <a:sym typeface="Calibri"/>
            </a:endParaRPr>
          </a:p>
        </p:txBody>
      </p:sp>
      <p:sp>
        <p:nvSpPr>
          <p:cNvPr id="150" name="Google Shape;150;p9"/>
          <p:cNvSpPr txBox="1"/>
          <p:nvPr/>
        </p:nvSpPr>
        <p:spPr>
          <a:xfrm>
            <a:off x="762000" y="1581150"/>
            <a:ext cx="75438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 a = 3;</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int b = 4;</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a + b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"3" + "4"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 + a + b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System.out.println( 3 + 4 + a + " " + b + a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"Result: " + a + b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System.out.println( "Result: " + ( a + b ) );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2018-02-16T09:24:36Z</dcterms:created>
  <dc:creator>Subin Sebastian</dc:creator>
</cp:coreProperties>
</file>