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sldIdLst>
    <p:sldId id="272" r:id="rId2"/>
    <p:sldId id="290" r:id="rId3"/>
    <p:sldId id="304" r:id="rId4"/>
    <p:sldId id="281" r:id="rId5"/>
    <p:sldId id="305" r:id="rId6"/>
    <p:sldId id="291" r:id="rId7"/>
    <p:sldId id="319" r:id="rId8"/>
    <p:sldId id="292" r:id="rId9"/>
    <p:sldId id="320" r:id="rId10"/>
    <p:sldId id="293" r:id="rId11"/>
    <p:sldId id="321" r:id="rId12"/>
    <p:sldId id="294" r:id="rId13"/>
    <p:sldId id="322" r:id="rId14"/>
    <p:sldId id="295" r:id="rId15"/>
    <p:sldId id="323" r:id="rId16"/>
    <p:sldId id="296" r:id="rId17"/>
    <p:sldId id="324" r:id="rId18"/>
    <p:sldId id="297" r:id="rId19"/>
    <p:sldId id="325" r:id="rId20"/>
    <p:sldId id="298" r:id="rId21"/>
    <p:sldId id="326" r:id="rId22"/>
    <p:sldId id="289" r:id="rId23"/>
  </p:sldIdLst>
  <p:sldSz cx="12192000" cy="6858000"/>
  <p:notesSz cx="6858000" cy="9144000"/>
  <p:embeddedFontLst>
    <p:embeddedFont>
      <p:font typeface="Nunito Sans" charset="0"/>
      <p:regular r:id="rId25"/>
      <p:bold r:id="rId26"/>
      <p:italic r:id="rId27"/>
      <p:boldItalic r:id="rId28"/>
    </p:embeddedFont>
    <p:embeddedFont>
      <p:font typeface="Calibri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294" autoAdjust="0"/>
    <p:restoredTop sz="84899" autoAdjust="0"/>
  </p:normalViewPr>
  <p:slideViewPr>
    <p:cSldViewPr>
      <p:cViewPr>
        <p:scale>
          <a:sx n="66" d="100"/>
          <a:sy n="66" d="100"/>
        </p:scale>
        <p:origin x="-684" y="-2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675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675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01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67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675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675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675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675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675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675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67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5274" y="475639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EBCBE43-1DB4-4C4C-9FF2-8EE11427A74B}"/>
              </a:ext>
            </a:extLst>
          </p:cNvPr>
          <p:cNvSpPr txBox="1"/>
          <p:nvPr/>
        </p:nvSpPr>
        <p:spPr>
          <a:xfrm>
            <a:off x="666712" y="5327894"/>
            <a:ext cx="5040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Nunito Sans" charset="0"/>
              </a:rPr>
              <a:t>62 </a:t>
            </a:r>
          </a:p>
          <a:p>
            <a:r>
              <a:rPr lang="en-GB" sz="2400" dirty="0" smtClean="0">
                <a:latin typeface="Nunito Sans" charset="0"/>
              </a:rPr>
              <a:t>00</a:t>
            </a:r>
            <a:endParaRPr lang="en-GB" sz="2400" dirty="0">
              <a:latin typeface="Nunito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523B0F-AEEE-4ACA-B4C4-0A56864A83DD}"/>
              </a:ext>
            </a:extLst>
          </p:cNvPr>
          <p:cNvSpPr txBox="1"/>
          <p:nvPr/>
        </p:nvSpPr>
        <p:spPr>
          <a:xfrm>
            <a:off x="6524628" y="475639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6524628" y="5240760"/>
            <a:ext cx="504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Nunito Sans" charset="0"/>
              </a:rPr>
              <a:t>38</a:t>
            </a:r>
            <a:endParaRPr lang="en-GB" sz="2400" dirty="0">
              <a:latin typeface="Nunito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Ask a user for their birth year encoded as two digits (like "62") and for the current year, also encoded as two digits (like "99"). Write a program to find the users current age in years.</a:t>
            </a:r>
            <a:endParaRPr lang="en-GB" sz="2400" b="1" dirty="0">
              <a:latin typeface="Nunito San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0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Main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 new Scanner(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 =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obj.nextInt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();//by-Birth Year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 =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obj.nextInt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();//cy- Current Year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if(cy&gt;by)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(cy-by);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(100-(by-cy));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627286" y="4286256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EBCBE43-1DB4-4C4C-9FF2-8EE11427A74B}"/>
              </a:ext>
            </a:extLst>
          </p:cNvPr>
          <p:cNvSpPr txBox="1"/>
          <p:nvPr/>
        </p:nvSpPr>
        <p:spPr>
          <a:xfrm>
            <a:off x="666712" y="4857760"/>
            <a:ext cx="5040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30</a:t>
            </a:r>
          </a:p>
          <a:p>
            <a:r>
              <a:rPr lang="en-US" sz="2400" dirty="0" smtClean="0"/>
              <a:t>40</a:t>
            </a:r>
          </a:p>
          <a:p>
            <a:r>
              <a:rPr lang="en-US" sz="2400" dirty="0" smtClean="0"/>
              <a:t>20</a:t>
            </a:r>
          </a:p>
          <a:p>
            <a:r>
              <a:rPr lang="en-US" sz="2400" dirty="0" smtClean="0"/>
              <a:t>25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523B0F-AEEE-4ACA-B4C4-0A56864A83DD}"/>
              </a:ext>
            </a:extLst>
          </p:cNvPr>
          <p:cNvSpPr txBox="1"/>
          <p:nvPr/>
        </p:nvSpPr>
        <p:spPr>
          <a:xfrm>
            <a:off x="6556640" y="4286256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6556640" y="4770626"/>
            <a:ext cx="504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GB" sz="2400" dirty="0">
              <a:latin typeface="Nunito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There are 3 labs in the CSE department are L1, L2, and L3 with a seating capacity of x, y, and z. A single lab needs to be allocated to a class of 'n' students. How many of the 3 labs can accommodate 'n' students?</a:t>
            </a:r>
            <a:endParaRPr lang="en-GB" sz="2500" b="1" dirty="0">
              <a:latin typeface="Nunito San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0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Main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Scanner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obj.nextInt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obj.nextInt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obj.nextInt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obj.nextInt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if(x&gt;=n)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count++;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if(y&gt;=n)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count++;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if(z&gt;=n)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count++;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627286" y="4943315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EBCBE43-1DB4-4C4C-9FF2-8EE11427A74B}"/>
              </a:ext>
            </a:extLst>
          </p:cNvPr>
          <p:cNvSpPr txBox="1"/>
          <p:nvPr/>
        </p:nvSpPr>
        <p:spPr>
          <a:xfrm>
            <a:off x="666712" y="5514819"/>
            <a:ext cx="5040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</a:p>
          <a:p>
            <a:r>
              <a:rPr lang="en-US" sz="2400" dirty="0" smtClean="0"/>
              <a:t>5</a:t>
            </a:r>
          </a:p>
          <a:p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523B0F-AEEE-4ACA-B4C4-0A56864A83DD}"/>
              </a:ext>
            </a:extLst>
          </p:cNvPr>
          <p:cNvSpPr txBox="1"/>
          <p:nvPr/>
        </p:nvSpPr>
        <p:spPr>
          <a:xfrm>
            <a:off x="6556640" y="4943315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6556640" y="5427685"/>
            <a:ext cx="504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Yes</a:t>
            </a:r>
            <a:endParaRPr lang="en-GB" sz="2400" dirty="0">
              <a:latin typeface="Nunito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Dora is interested so much in gardening and she plants more trees in her garden. She plants trees in a rectangular fashion with the order of rows and columns and numbered the trees in row-wise order. She planted the mango tree only in a 1st row, 1st column and last column. So given the tree number, your task is to find whether the given tree is a mango tree or not? Write a program to check whether the given number is a mango tree or not.</a:t>
            </a:r>
            <a:endParaRPr lang="en-GB" sz="2400" b="1" dirty="0">
              <a:latin typeface="Nunito San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0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Main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Scanner s = new Scanner(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s.nextInt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 =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s.nextInt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tree_no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s.nextInt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if((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tree_no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&lt;=columns)||(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tree_no%columns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0)||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((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tree_no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- 1)%columns==0))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("Yes");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("No");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627286" y="4943315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EBCBE43-1DB4-4C4C-9FF2-8EE11427A74B}"/>
              </a:ext>
            </a:extLst>
          </p:cNvPr>
          <p:cNvSpPr txBox="1"/>
          <p:nvPr/>
        </p:nvSpPr>
        <p:spPr>
          <a:xfrm>
            <a:off x="666712" y="5514819"/>
            <a:ext cx="5040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</a:p>
          <a:p>
            <a:r>
              <a:rPr lang="en-US" sz="2400" dirty="0" smtClean="0"/>
              <a:t>1500</a:t>
            </a:r>
          </a:p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523B0F-AEEE-4ACA-B4C4-0A56864A83DD}"/>
              </a:ext>
            </a:extLst>
          </p:cNvPr>
          <p:cNvSpPr txBox="1"/>
          <p:nvPr/>
        </p:nvSpPr>
        <p:spPr>
          <a:xfrm>
            <a:off x="6556640" y="4943315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6556640" y="5427685"/>
            <a:ext cx="504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3000.00</a:t>
            </a:r>
            <a:endParaRPr lang="en-GB" sz="2400" dirty="0">
              <a:latin typeface="Nunito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Write a program to calculate the hotel tariff. The room rent is 20% high during peak seasons [April-June, November-December].  Note: Use the switch construct.</a:t>
            </a:r>
            <a:endParaRPr lang="en-GB" sz="2200" b="1" dirty="0">
              <a:latin typeface="Nunito San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0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3" y="0"/>
            <a:ext cx="6012869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Main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new Scanner(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 =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s.nextInt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rent =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s.nextInt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 =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s.nextInt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switch(month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("%.2f",rent*day);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break;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23836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53124" y="0"/>
            <a:ext cx="6572296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</a:p>
          <a:p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("%.2f",(rent+(0.2*rent))*day);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("Invalid Input");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1686" y="0"/>
            <a:ext cx="500066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IN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627286" y="4286256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EBCBE43-1DB4-4C4C-9FF2-8EE11427A74B}"/>
              </a:ext>
            </a:extLst>
          </p:cNvPr>
          <p:cNvSpPr txBox="1"/>
          <p:nvPr/>
        </p:nvSpPr>
        <p:spPr>
          <a:xfrm>
            <a:off x="666712" y="4857760"/>
            <a:ext cx="5040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</a:p>
          <a:p>
            <a:r>
              <a:rPr lang="en-US" sz="2000" dirty="0" smtClean="0"/>
              <a:t>5.0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523B0F-AEEE-4ACA-B4C4-0A56864A83DD}"/>
              </a:ext>
            </a:extLst>
          </p:cNvPr>
          <p:cNvSpPr txBox="1"/>
          <p:nvPr/>
        </p:nvSpPr>
        <p:spPr>
          <a:xfrm>
            <a:off x="6556640" y="4286256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6556640" y="4770626"/>
            <a:ext cx="504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7.50</a:t>
            </a:r>
            <a:endParaRPr lang="en-GB" sz="2400" dirty="0">
              <a:latin typeface="Nunito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microwave oven manufacturer recommends that when heating two items, add 50% to the heating time, and when heating three items double the heating time. Heating more than three items at once is not recommended. Write a program to find out the recommended heating time.</a:t>
            </a:r>
            <a:endParaRPr lang="en-GB" sz="2400" b="1" dirty="0">
              <a:latin typeface="Nunito San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0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Main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Scanner s = new Scanner(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=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s.nextInt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float ht =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s.nextFloat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();//ht - heating time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switch(item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case 1: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(ht);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break;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case 2: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((ht/2)+ht);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break;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case 3: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(2*ht);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break;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default: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("Number of items is more");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break;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charset="0"/>
              </a:rPr>
              <a:t>6</a:t>
            </a:r>
          </a:p>
          <a:p>
            <a:r>
              <a:rPr lang="en-GB" sz="2500" dirty="0" smtClean="0">
                <a:latin typeface="Nunito Sans" charset="0"/>
              </a:rPr>
              <a:t>8</a:t>
            </a:r>
            <a:endParaRPr lang="en-GB" sz="2500" dirty="0">
              <a:latin typeface="Nunito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523B0F-AEEE-4ACA-B4C4-0A56864A83DD}"/>
              </a:ext>
            </a:extLst>
          </p:cNvPr>
          <p:cNvSpPr txBox="1"/>
          <p:nvPr/>
        </p:nvSpPr>
        <p:spPr>
          <a:xfrm>
            <a:off x="6553200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6553200" y="4039825"/>
            <a:ext cx="504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6 less than 8</a:t>
            </a:r>
            <a:endParaRPr lang="en-GB" sz="2500" dirty="0">
              <a:latin typeface="Nunito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charset="0"/>
              </a:rPr>
              <a:t>Write a program to g</a:t>
            </a:r>
            <a:r>
              <a:rPr lang="en-US" sz="2800" dirty="0" smtClean="0"/>
              <a:t>et </a:t>
            </a:r>
            <a:r>
              <a:rPr lang="en-US" sz="2800" dirty="0" smtClean="0"/>
              <a:t>two integers </a:t>
            </a:r>
            <a:r>
              <a:rPr lang="en-US" sz="2800" dirty="0" smtClean="0"/>
              <a:t>n1 </a:t>
            </a:r>
            <a:r>
              <a:rPr lang="en-US" sz="2800" dirty="0" smtClean="0"/>
              <a:t>and </a:t>
            </a:r>
            <a:r>
              <a:rPr lang="en-US" sz="2800" dirty="0" smtClean="0"/>
              <a:t>n2 </a:t>
            </a:r>
            <a:r>
              <a:rPr lang="en-US" sz="2800" dirty="0" smtClean="0"/>
              <a:t>from the user and write a program to relate 2 integers as equal to, less than or greater than.</a:t>
            </a:r>
            <a:r>
              <a:rPr lang="en-GB" sz="2500" b="1" dirty="0" smtClean="0">
                <a:latin typeface="Nunito Sans" charset="0"/>
              </a:rPr>
              <a:t>.</a:t>
            </a:r>
            <a:endParaRPr lang="en-GB" sz="2500" b="1" dirty="0">
              <a:latin typeface="Nunito San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0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627286" y="4586125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EBCBE43-1DB4-4C4C-9FF2-8EE11427A74B}"/>
              </a:ext>
            </a:extLst>
          </p:cNvPr>
          <p:cNvSpPr txBox="1"/>
          <p:nvPr/>
        </p:nvSpPr>
        <p:spPr>
          <a:xfrm>
            <a:off x="666712" y="5157629"/>
            <a:ext cx="5040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16</a:t>
            </a:r>
          </a:p>
          <a:p>
            <a:r>
              <a:rPr lang="en-US" sz="2400" dirty="0" smtClean="0"/>
              <a:t>10.15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523B0F-AEEE-4ACA-B4C4-0A56864A83DD}"/>
              </a:ext>
            </a:extLst>
          </p:cNvPr>
          <p:cNvSpPr txBox="1"/>
          <p:nvPr/>
        </p:nvSpPr>
        <p:spPr>
          <a:xfrm>
            <a:off x="6556640" y="4586125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6556640" y="5070495"/>
            <a:ext cx="504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$8.00</a:t>
            </a:r>
            <a:endParaRPr lang="en-GB" sz="2800" dirty="0">
              <a:latin typeface="Nunito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Ask the customer's age and for the time on a 24-hour clock (where noon is 12.00 and 4:30 PM is 16.30). The show timings are 10.15, 13.30, 18.00 and 22.00. The normal adult ticket price is $8.00, however, the adult matinee price is $5.00. Adults are those over 13 years. The normal children's ticket price is $4.00, however, the children's matinee price is $2.00. Write a program that determines the price of a movie ticket</a:t>
            </a:r>
            <a:endParaRPr lang="en-GB" sz="2500" b="1" dirty="0">
              <a:latin typeface="Nunito San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0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Main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new Scanner(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float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s.nextFloat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();//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Show timing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if(age &gt; 13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13.30 &amp;&amp;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17.59)//matinee show timing 13.30 to 17.59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("$5.00");//evening show starts at 18.00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("$8.00");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13.30 &amp;&amp;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17.59)//matinee show timing 13.30 to 17.59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("$2.00");//evening show starts at 18.00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("$4.00");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Main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n1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obj.nextInt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//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n1-number 1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n2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obj.nextInt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//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n2-number 2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if(n1 == n2)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(n1+" and "+n2+" are equal");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if(n1&gt;n2)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(n1+" greater than "+n2);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(n1+" less than "+n2);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EBCBE43-1DB4-4C4C-9FF2-8EE11427A74B}"/>
              </a:ext>
            </a:extLst>
          </p:cNvPr>
          <p:cNvSpPr txBox="1"/>
          <p:nvPr/>
        </p:nvSpPr>
        <p:spPr>
          <a:xfrm>
            <a:off x="666712" y="4286256"/>
            <a:ext cx="2000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charset="0"/>
              </a:rPr>
              <a:t>b</a:t>
            </a:r>
            <a:endParaRPr lang="en-GB" sz="2500" dirty="0">
              <a:latin typeface="Nunito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523B0F-AEEE-4ACA-B4C4-0A56864A83DD}"/>
              </a:ext>
            </a:extLst>
          </p:cNvPr>
          <p:cNvSpPr txBox="1"/>
          <p:nvPr/>
        </p:nvSpPr>
        <p:spPr>
          <a:xfrm>
            <a:off x="6024562" y="3143248"/>
            <a:ext cx="27860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</a:t>
            </a:r>
            <a:r>
              <a:rPr lang="en-US" sz="2500" b="1" dirty="0" smtClean="0">
                <a:latin typeface="Nunito Sans" panose="00000500000000000000" pitchFamily="2" charset="0"/>
              </a:rPr>
              <a:t>Output :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6096000" y="3714752"/>
            <a:ext cx="504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Vowel</a:t>
            </a:r>
            <a:endParaRPr lang="en-GB" sz="2500" dirty="0" smtClean="0">
              <a:latin typeface="Nunito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a program to check whether the given character is vowel or </a:t>
            </a:r>
            <a:r>
              <a:rPr lang="en-US" sz="2400" dirty="0" smtClean="0"/>
              <a:t>consonant or </a:t>
            </a:r>
            <a:r>
              <a:rPr lang="en-US" sz="2400" dirty="0" smtClean="0"/>
              <a:t>Not an </a:t>
            </a:r>
            <a:r>
              <a:rPr lang="en-US" sz="2400" dirty="0" smtClean="0"/>
              <a:t>alphabet.</a:t>
            </a:r>
            <a:endParaRPr lang="en-GB" sz="2200" b="1" dirty="0">
              <a:latin typeface="Nunito San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95274" y="3214686"/>
            <a:ext cx="250033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Sample Input :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EBCBE43-1DB4-4C4C-9FF2-8EE11427A74B}"/>
              </a:ext>
            </a:extLst>
          </p:cNvPr>
          <p:cNvSpPr txBox="1"/>
          <p:nvPr/>
        </p:nvSpPr>
        <p:spPr>
          <a:xfrm>
            <a:off x="666712" y="3786190"/>
            <a:ext cx="2000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charset="0"/>
              </a:rPr>
              <a:t>e</a:t>
            </a:r>
            <a:endParaRPr lang="en-GB" sz="2500" dirty="0">
              <a:latin typeface="Nunito Sans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EBCBE43-1DB4-4C4C-9FF2-8EE11427A74B}"/>
              </a:ext>
            </a:extLst>
          </p:cNvPr>
          <p:cNvSpPr txBox="1"/>
          <p:nvPr/>
        </p:nvSpPr>
        <p:spPr>
          <a:xfrm>
            <a:off x="666712" y="4857760"/>
            <a:ext cx="2000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charset="0"/>
              </a:rPr>
              <a:t>$</a:t>
            </a:r>
            <a:endParaRPr lang="en-GB" sz="2500" dirty="0">
              <a:latin typeface="Nunito Sans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6096000" y="4214818"/>
            <a:ext cx="504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Consonant</a:t>
            </a:r>
            <a:endParaRPr lang="en-GB" sz="2500" dirty="0" smtClean="0">
              <a:latin typeface="Nunito Sans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6096000" y="4786322"/>
            <a:ext cx="504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 an alphabet</a:t>
            </a:r>
            <a:endParaRPr lang="en-GB" sz="2500" dirty="0" smtClean="0">
              <a:latin typeface="Nunito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0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Main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input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obj.next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if(input &gt;='a' &amp;&amp; input &lt;= 'z' || input &gt;='A' &amp;&amp; input &lt;= 'Z')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if(input =='a'|| input =='e'||input=='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'||input=='o'||input=='u'||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input =='A'|| input =='E'||input=='I'||input=='O'||input=='U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("Vowel");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("Consonant");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("Not an alphabet");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5274" y="4357694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EBCBE43-1DB4-4C4C-9FF2-8EE11427A74B}"/>
              </a:ext>
            </a:extLst>
          </p:cNvPr>
          <p:cNvSpPr txBox="1"/>
          <p:nvPr/>
        </p:nvSpPr>
        <p:spPr>
          <a:xfrm>
            <a:off x="666712" y="4929198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charset="0"/>
              </a:rPr>
              <a:t>78</a:t>
            </a:r>
            <a:endParaRPr lang="en-GB" sz="2500" dirty="0">
              <a:latin typeface="Nunito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523B0F-AEEE-4ACA-B4C4-0A56864A83DD}"/>
              </a:ext>
            </a:extLst>
          </p:cNvPr>
          <p:cNvSpPr txBox="1"/>
          <p:nvPr/>
        </p:nvSpPr>
        <p:spPr>
          <a:xfrm>
            <a:off x="6524628" y="4357694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6524628" y="484206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charset="0"/>
              </a:rPr>
              <a:t>C</a:t>
            </a:r>
            <a:endParaRPr lang="en-GB" sz="2500" dirty="0">
              <a:latin typeface="Nunito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newly appointed Vice-Chancellor of Anna University wanted to create an automated grading system for the students to check their grade. When a student enters a mark, the grading system displays the corresponding grade. Write a program to solve the given problem. The grades for marks 100 - S, 90-99 is A, 80-89 is B, 70-79 is C, 60-69 is D, 50-59 is E and less than 50 is F.</a:t>
            </a:r>
            <a:endParaRPr lang="en-GB" sz="2400" b="1" dirty="0">
              <a:latin typeface="Nunito San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0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714377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Main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obj.nextInt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if(mark == 100)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if(mark&gt;=90 &amp;&amp; mark &lt;=99)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if(mark&gt;=80 &amp;&amp; mark &lt;=89)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if(mark&gt;=70 &amp;&amp; mark &lt;=79)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if(mark&gt;=60 &amp;&amp; mark &lt;=69)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if(mark&gt;=50 &amp;&amp; mark &lt;=59)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0"/>
            <a:ext cx="533400" cy="6996137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IN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5274" y="4357694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EBCBE43-1DB4-4C4C-9FF2-8EE11427A74B}"/>
              </a:ext>
            </a:extLst>
          </p:cNvPr>
          <p:cNvSpPr txBox="1"/>
          <p:nvPr/>
        </p:nvSpPr>
        <p:spPr>
          <a:xfrm>
            <a:off x="666712" y="4929198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charset="0"/>
              </a:rPr>
              <a:t>60</a:t>
            </a:r>
          </a:p>
          <a:p>
            <a:r>
              <a:rPr lang="en-GB" sz="2500" dirty="0" smtClean="0">
                <a:latin typeface="Nunito Sans" charset="0"/>
              </a:rPr>
              <a:t>4</a:t>
            </a:r>
            <a:endParaRPr lang="en-GB" sz="2500" dirty="0">
              <a:latin typeface="Nunito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523B0F-AEEE-4ACA-B4C4-0A56864A83DD}"/>
              </a:ext>
            </a:extLst>
          </p:cNvPr>
          <p:cNvSpPr txBox="1"/>
          <p:nvPr/>
        </p:nvSpPr>
        <p:spPr>
          <a:xfrm>
            <a:off x="6524628" y="4357694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6524628" y="4842064"/>
            <a:ext cx="504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Loss : Rs.12.00</a:t>
            </a:r>
            <a:endParaRPr lang="en-GB" sz="2500" dirty="0">
              <a:latin typeface="Nunito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fruit seller buys a dozen of banana at </a:t>
            </a:r>
            <a:r>
              <a:rPr lang="en-US" sz="2400" b="1" dirty="0" err="1" smtClean="0"/>
              <a:t>Rs.X</a:t>
            </a:r>
            <a:r>
              <a:rPr lang="en-US" sz="2400" b="1" dirty="0" smtClean="0"/>
              <a:t>. He sells 1 banana at </a:t>
            </a:r>
            <a:r>
              <a:rPr lang="en-US" sz="2400" b="1" dirty="0" err="1" smtClean="0"/>
              <a:t>Rs.Y</a:t>
            </a:r>
            <a:r>
              <a:rPr lang="en-US" sz="2400" b="1" dirty="0" smtClean="0"/>
              <a:t>. Write a program to determine the profit or loss in Rs. for the </a:t>
            </a:r>
            <a:r>
              <a:rPr lang="en-US" sz="2400" b="1" dirty="0" err="1" smtClean="0"/>
              <a:t>fruitseller</a:t>
            </a:r>
            <a:r>
              <a:rPr lang="en-US" sz="2400" b="1" dirty="0" smtClean="0"/>
              <a:t>.</a:t>
            </a:r>
            <a:endParaRPr lang="en-GB" sz="2200" b="1" dirty="0">
              <a:latin typeface="Nunito San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0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Main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float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total_cost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obj.nextFloat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();//dozen of Banana total cost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float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sold_cost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obj.nextFloat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();//1 banana selling cost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float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selling_price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12*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sold_cost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total_cost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selling_price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("Loss : Rs.%.2f",(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total_cost-selling_price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if(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total_cost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selling_price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("profit : Rs.%.2f",(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selling_price-total_cost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 profit nor loss");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1687</Words>
  <Application>Microsoft Office PowerPoint</Application>
  <PresentationFormat>Custom</PresentationFormat>
  <Paragraphs>554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Nunito Sans</vt:lpstr>
      <vt:lpstr>Calibri</vt:lpstr>
      <vt:lpstr>Courier New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Windows User</cp:lastModifiedBy>
  <cp:revision>169</cp:revision>
  <dcterms:created xsi:type="dcterms:W3CDTF">2006-08-16T00:00:00Z</dcterms:created>
  <dcterms:modified xsi:type="dcterms:W3CDTF">2020-08-06T14:14:43Z</dcterms:modified>
</cp:coreProperties>
</file>