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543" r:id="rId2"/>
    <p:sldId id="693" r:id="rId3"/>
    <p:sldId id="671" r:id="rId4"/>
    <p:sldId id="706" r:id="rId5"/>
    <p:sldId id="708" r:id="rId6"/>
    <p:sldId id="709" r:id="rId7"/>
    <p:sldId id="713" r:id="rId8"/>
    <p:sldId id="714" r:id="rId9"/>
    <p:sldId id="707" r:id="rId10"/>
    <p:sldId id="6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E8C"/>
    <a:srgbClr val="9671B2"/>
    <a:srgbClr val="404040"/>
    <a:srgbClr val="C4C4C4"/>
    <a:srgbClr val="E2E2E2"/>
    <a:srgbClr val="7835F9"/>
    <a:srgbClr val="F5F5F5"/>
    <a:srgbClr val="8431F7"/>
    <a:srgbClr val="6C2A45"/>
    <a:srgbClr val="7C3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343" autoAdjust="0"/>
  </p:normalViewPr>
  <p:slideViewPr>
    <p:cSldViewPr snapToGrid="0">
      <p:cViewPr varScale="1">
        <p:scale>
          <a:sx n="78" d="100"/>
          <a:sy n="78" d="100"/>
        </p:scale>
        <p:origin x="1109" y="5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F78E8-D772-457F-A007-41CA8545E568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A4A3-4C16-4AC6-B721-7745BBFE3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10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1BBD-EE8E-4763-9C73-CB46C0F9F834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56E7-FCAC-4085-A73F-9379F4774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52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56E7-FCAC-4085-A73F-9379F477440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7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56E7-FCAC-4085-A73F-9379F477440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7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56E7-FCAC-4085-A73F-9379F477440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4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56E7-FCAC-4085-A73F-9379F477440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0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56E7-FCAC-4085-A73F-9379F477440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0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1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1" y="3569381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500" b="0" cap="all" baseline="0">
                <a:solidFill>
                  <a:schemeClr val="tx1"/>
                </a:solidFill>
              </a:defRPr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/>
        </p:nvCxnSpPr>
        <p:spPr>
          <a:xfrm>
            <a:off x="4827814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/>
        </p:nvGrpSpPr>
        <p:grpSpPr>
          <a:xfrm>
            <a:off x="4793474" y="2475188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8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/>
        </p:nvSpPr>
        <p:spPr>
          <a:xfrm>
            <a:off x="8303079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8" noProof="0" dirty="0"/>
          </a:p>
        </p:txBody>
      </p:sp>
    </p:spTree>
    <p:extLst>
      <p:ext uri="{BB962C8B-B14F-4D97-AF65-F5344CB8AC3E}">
        <p14:creationId xmlns:p14="http://schemas.microsoft.com/office/powerpoint/2010/main" val="680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851" y="-479"/>
            <a:ext cx="12193702" cy="6858957"/>
            <a:chOff x="-851" y="-479"/>
            <a:chExt cx="12193702" cy="685895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851" y="-479"/>
              <a:ext cx="12193702" cy="685895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</p:spPr>
        </p:pic>
        <p:sp>
          <p:nvSpPr>
            <p:cNvPr id="17" name="Rectangle 16"/>
            <p:cNvSpPr/>
            <p:nvPr/>
          </p:nvSpPr>
          <p:spPr>
            <a:xfrm>
              <a:off x="0" y="0"/>
              <a:ext cx="4560124" cy="6858000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10B241-2DA5-F7F5-5CC0-6FE4AE94BC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90851"/>
            <a:ext cx="1538665" cy="4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1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696" y="0"/>
            <a:ext cx="3673045" cy="6863477"/>
            <a:chOff x="-696" y="0"/>
            <a:chExt cx="3673045" cy="6863477"/>
          </a:xfrm>
          <a:effectLst/>
        </p:grpSpPr>
        <p:sp>
          <p:nvSpPr>
            <p:cNvPr id="15" name="Rectangle 14"/>
            <p:cNvSpPr/>
            <p:nvPr/>
          </p:nvSpPr>
          <p:spPr>
            <a:xfrm rot="10800000">
              <a:off x="-696" y="2822419"/>
              <a:ext cx="3672348" cy="4041058"/>
            </a:xfrm>
            <a:prstGeom prst="rect">
              <a:avLst/>
            </a:prstGeom>
            <a:gradFill>
              <a:gsLst>
                <a:gs pos="94000">
                  <a:schemeClr val="bg1">
                    <a:lumMod val="65000"/>
                  </a:schemeClr>
                </a:gs>
                <a:gs pos="86000">
                  <a:schemeClr val="bg1">
                    <a:lumMod val="75000"/>
                  </a:schemeClr>
                </a:gs>
                <a:gs pos="79000">
                  <a:srgbClr val="CCCCCC"/>
                </a:gs>
                <a:gs pos="73000">
                  <a:srgbClr val="D3D3D3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0"/>
              <a:ext cx="3672348" cy="2825520"/>
            </a:xfrm>
            <a:prstGeom prst="rect">
              <a:avLst/>
            </a:prstGeom>
            <a:solidFill>
              <a:srgbClr val="1B1F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187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51" y="-479"/>
            <a:ext cx="12193702" cy="6858957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sp>
        <p:nvSpPr>
          <p:cNvPr id="12" name="Rectangle 11"/>
          <p:cNvSpPr/>
          <p:nvPr/>
        </p:nvSpPr>
        <p:spPr>
          <a:xfrm>
            <a:off x="0" y="0"/>
            <a:ext cx="4560124" cy="6858000"/>
          </a:xfrm>
          <a:prstGeom prst="rect">
            <a:avLst/>
          </a:prstGeom>
          <a:solidFill>
            <a:srgbClr val="1B1F2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6428D-0DB3-051A-ACA2-7D2D48E5300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90851"/>
            <a:ext cx="1538665" cy="4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2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51" y="-479"/>
            <a:ext cx="12193702" cy="6858957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21" name="Rectangle 20"/>
            <p:cNvSpPr/>
            <p:nvPr/>
          </p:nvSpPr>
          <p:spPr>
            <a:xfrm>
              <a:off x="0" y="3716338"/>
              <a:ext cx="4560124" cy="3141662"/>
            </a:xfrm>
            <a:prstGeom prst="rect">
              <a:avLst/>
            </a:prstGeom>
            <a:solidFill>
              <a:srgbClr val="1B1F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0"/>
              <a:ext cx="4560124" cy="3716338"/>
            </a:xfrm>
            <a:prstGeom prst="rect">
              <a:avLst/>
            </a:prstGeom>
            <a:gradFill>
              <a:gsLst>
                <a:gs pos="94000">
                  <a:schemeClr val="bg1">
                    <a:lumMod val="65000"/>
                  </a:schemeClr>
                </a:gs>
                <a:gs pos="86000">
                  <a:schemeClr val="bg1">
                    <a:lumMod val="75000"/>
                  </a:schemeClr>
                </a:gs>
                <a:gs pos="79000">
                  <a:srgbClr val="CCCCCC"/>
                </a:gs>
                <a:gs pos="73000">
                  <a:srgbClr val="D3D3D3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60123" y="3716338"/>
              <a:ext cx="7631876" cy="3141662"/>
            </a:xfrm>
            <a:prstGeom prst="rect">
              <a:avLst/>
            </a:prstGeom>
            <a:gradFill>
              <a:gsLst>
                <a:gs pos="97000">
                  <a:schemeClr val="bg1">
                    <a:lumMod val="65000"/>
                  </a:schemeClr>
                </a:gs>
                <a:gs pos="94000">
                  <a:schemeClr val="bg1">
                    <a:lumMod val="75000"/>
                  </a:schemeClr>
                </a:gs>
                <a:gs pos="90000">
                  <a:srgbClr val="CCCCCC"/>
                </a:gs>
                <a:gs pos="87000">
                  <a:srgbClr val="D3D3D3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9CE8D52-71CC-BC13-D779-DE70148DB7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90851"/>
            <a:ext cx="1538665" cy="4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45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332256" y="6458744"/>
            <a:ext cx="827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none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mon3L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851" y="-479"/>
            <a:ext cx="12193702" cy="6858957"/>
            <a:chOff x="-851" y="-479"/>
            <a:chExt cx="12193702" cy="685895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851" y="-479"/>
              <a:ext cx="12193702" cy="685895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</p:spPr>
        </p:pic>
        <p:sp>
          <p:nvSpPr>
            <p:cNvPr id="9" name="object 4"/>
            <p:cNvSpPr/>
            <p:nvPr userDrawn="1"/>
          </p:nvSpPr>
          <p:spPr>
            <a:xfrm>
              <a:off x="0" y="0"/>
              <a:ext cx="12192000" cy="1290955"/>
            </a:xfrm>
            <a:custGeom>
              <a:avLst/>
              <a:gdLst/>
              <a:ahLst/>
              <a:cxnLst/>
              <a:rect l="l" t="t" r="r" b="b"/>
              <a:pathLst>
                <a:path w="12192000" h="1290955">
                  <a:moveTo>
                    <a:pt x="12192000" y="0"/>
                  </a:moveTo>
                  <a:lnTo>
                    <a:pt x="0" y="0"/>
                  </a:lnTo>
                  <a:lnTo>
                    <a:pt x="0" y="1290827"/>
                  </a:lnTo>
                  <a:lnTo>
                    <a:pt x="12192000" y="129082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B1F2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5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D781B-6FF7-F53F-0137-6F4AEEDB0E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90851"/>
            <a:ext cx="1538665" cy="4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4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2667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1" y="2506663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500"/>
            </a:lvl1pPr>
            <a:lvl2pPr>
              <a:lnSpc>
                <a:spcPct val="100000"/>
              </a:lnSpc>
              <a:buClr>
                <a:schemeClr val="accent1"/>
              </a:buClr>
              <a:defRPr sz="1333"/>
            </a:lvl2pPr>
            <a:lvl3pPr>
              <a:lnSpc>
                <a:spcPct val="100000"/>
              </a:lnSpc>
              <a:buClr>
                <a:schemeClr val="accent1"/>
              </a:buClr>
              <a:defRPr sz="1167"/>
            </a:lvl3pPr>
            <a:lvl4pPr>
              <a:lnSpc>
                <a:spcPct val="100000"/>
              </a:lnSpc>
              <a:buClr>
                <a:schemeClr val="accent1"/>
              </a:buClr>
              <a:defRPr sz="1000"/>
            </a:lvl4pPr>
            <a:lvl5pPr>
              <a:lnSpc>
                <a:spcPct val="100000"/>
              </a:lnSpc>
              <a:buClr>
                <a:schemeClr val="accent1"/>
              </a:buClr>
              <a:defRPr sz="10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8"/>
            <a:ext cx="2743200" cy="249385"/>
          </a:xfrm>
        </p:spPr>
        <p:txBody>
          <a:bodyPr/>
          <a:lstStyle>
            <a:lvl1pPr algn="r">
              <a:defRPr sz="750">
                <a:solidFill>
                  <a:schemeClr val="accent3"/>
                </a:solidFill>
              </a:defRPr>
            </a:lvl1pPr>
          </a:lstStyle>
          <a:p>
            <a:fld id="{7054F3AE-9F1A-4D39-84F8-95575239528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7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167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0985" indent="0">
              <a:buNone/>
              <a:defRPr/>
            </a:lvl2pPr>
            <a:lvl3pPr marL="761970" indent="0">
              <a:buNone/>
              <a:defRPr/>
            </a:lvl3pPr>
            <a:lvl4pPr marL="1142954" indent="0">
              <a:buNone/>
              <a:defRPr/>
            </a:lvl4pPr>
            <a:lvl5pPr marL="1523939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6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/>
        </p:nvCxnSpPr>
        <p:spPr>
          <a:xfrm>
            <a:off x="5679221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8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/>
        </p:nvSpPr>
        <p:spPr>
          <a:xfrm>
            <a:off x="9720924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8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6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7" y="1046164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2667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3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500"/>
            </a:lvl1pPr>
            <a:lvl2pPr>
              <a:lnSpc>
                <a:spcPct val="100000"/>
              </a:lnSpc>
              <a:defRPr sz="1333"/>
            </a:lvl2pPr>
            <a:lvl3pPr>
              <a:lnSpc>
                <a:spcPct val="100000"/>
              </a:lnSpc>
              <a:defRPr sz="1167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8"/>
            <a:ext cx="2743200" cy="249385"/>
          </a:xfrm>
        </p:spPr>
        <p:txBody>
          <a:bodyPr/>
          <a:lstStyle>
            <a:lvl1pPr algn="r">
              <a:defRPr sz="750">
                <a:solidFill>
                  <a:schemeClr val="accent3"/>
                </a:solidFill>
              </a:defRPr>
            </a:lvl1pPr>
          </a:lstStyle>
          <a:p>
            <a:fld id="{7054F3AE-9F1A-4D39-84F8-95575239528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7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167" b="1" cap="all" baseline="0">
                <a:solidFill>
                  <a:schemeClr val="accent3"/>
                </a:solidFill>
              </a:defRPr>
            </a:lvl1pPr>
            <a:lvl2pPr marL="380985" indent="0">
              <a:buNone/>
              <a:defRPr/>
            </a:lvl2pPr>
            <a:lvl3pPr marL="761970" indent="0">
              <a:buNone/>
              <a:defRPr/>
            </a:lvl3pPr>
            <a:lvl4pPr marL="1142954" indent="0">
              <a:buNone/>
              <a:defRPr/>
            </a:lvl4pPr>
            <a:lvl5pPr marL="1523939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/>
        </p:nvCxnSpPr>
        <p:spPr>
          <a:xfrm>
            <a:off x="-24054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/>
        </p:nvSpPr>
        <p:spPr>
          <a:xfrm>
            <a:off x="4608160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8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/>
        </p:nvSpPr>
        <p:spPr>
          <a:xfrm>
            <a:off x="4289752" y="449428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8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5" y="4289111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52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-332851" y="5056700"/>
            <a:ext cx="1261191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8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562285" y="5853518"/>
            <a:ext cx="588703" cy="587279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8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08166"/>
            <a:ext cx="748798" cy="134113"/>
            <a:chOff x="4827813" y="2534636"/>
            <a:chExt cx="996651" cy="1785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4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2667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5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3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917"/>
            </a:lvl4pPr>
            <a:lvl5pPr>
              <a:defRPr sz="91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8"/>
            <a:ext cx="2743200" cy="249385"/>
          </a:xfrm>
        </p:spPr>
        <p:txBody>
          <a:bodyPr/>
          <a:lstStyle>
            <a:lvl1pPr algn="r">
              <a:defRPr sz="750">
                <a:solidFill>
                  <a:schemeClr val="accent3"/>
                </a:solidFill>
              </a:defRPr>
            </a:lvl1pPr>
          </a:lstStyle>
          <a:p>
            <a:fld id="{7054F3AE-9F1A-4D39-84F8-95575239528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7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167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0985" indent="0">
              <a:buNone/>
              <a:defRPr/>
            </a:lvl2pPr>
            <a:lvl3pPr marL="761970" indent="0">
              <a:buNone/>
              <a:defRPr/>
            </a:lvl3pPr>
            <a:lvl4pPr marL="1142954" indent="0">
              <a:buNone/>
              <a:defRPr/>
            </a:lvl4pPr>
            <a:lvl5pPr marL="1523939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/>
        </p:nvGrpSpPr>
        <p:grpSpPr>
          <a:xfrm>
            <a:off x="-24055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/>
        </p:nvCxnSpPr>
        <p:spPr>
          <a:xfrm flipV="1">
            <a:off x="3639489" y="421046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5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3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917"/>
            </a:lvl4pPr>
            <a:lvl5pPr>
              <a:defRPr sz="91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16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16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/>
        </p:nvSpPr>
        <p:spPr>
          <a:xfrm>
            <a:off x="10251394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8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8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6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667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46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2667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/>
        </p:nvCxnSpPr>
        <p:spPr>
          <a:xfrm>
            <a:off x="-24054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3227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/>
        </p:nvGrpSpPr>
        <p:grpSpPr>
          <a:xfrm>
            <a:off x="363416" y="408166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8" noProof="0" dirty="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-332851" y="5056700"/>
            <a:ext cx="1483839" cy="1384097"/>
            <a:chOff x="-332851" y="5056700"/>
            <a:chExt cx="1483839" cy="13840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8B169A-8A2F-4425-A9A1-1B828428B434}"/>
                </a:ext>
              </a:extLst>
            </p:cNvPr>
            <p:cNvSpPr/>
            <p:nvPr userDrawn="1"/>
          </p:nvSpPr>
          <p:spPr>
            <a:xfrm>
              <a:off x="-332851" y="5056700"/>
              <a:ext cx="1261191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8B169A-8A2F-4425-A9A1-1B828428B434}"/>
                </a:ext>
              </a:extLst>
            </p:cNvPr>
            <p:cNvSpPr/>
            <p:nvPr userDrawn="1"/>
          </p:nvSpPr>
          <p:spPr>
            <a:xfrm>
              <a:off x="562285" y="5853518"/>
              <a:ext cx="588703" cy="587279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28" noProof="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37C257-2F05-C3D1-C463-2FE956BC01ED}"/>
              </a:ext>
            </a:extLst>
          </p:cNvPr>
          <p:cNvGrpSpPr/>
          <p:nvPr userDrawn="1"/>
        </p:nvGrpSpPr>
        <p:grpSpPr>
          <a:xfrm>
            <a:off x="9434319" y="806893"/>
            <a:ext cx="4137576" cy="4249807"/>
            <a:chOff x="9434319" y="806893"/>
            <a:chExt cx="4137576" cy="42498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25921A-0ED5-431E-899C-28A6920B5029}"/>
                </a:ext>
              </a:extLst>
            </p:cNvPr>
            <p:cNvSpPr/>
            <p:nvPr userDrawn="1"/>
          </p:nvSpPr>
          <p:spPr>
            <a:xfrm>
              <a:off x="9692180" y="1098654"/>
              <a:ext cx="3879715" cy="3958046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74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8B169A-8A2F-4425-A9A1-1B828428B434}"/>
                </a:ext>
              </a:extLst>
            </p:cNvPr>
            <p:cNvSpPr/>
            <p:nvPr userDrawn="1"/>
          </p:nvSpPr>
          <p:spPr>
            <a:xfrm>
              <a:off x="9434319" y="806893"/>
              <a:ext cx="1495409" cy="1521823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74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826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66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51" y="-479"/>
            <a:ext cx="12193702" cy="6858957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95854-94CD-02FB-5667-4EDF4B82D7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90851"/>
            <a:ext cx="1538665" cy="4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3"/>
                </a:solidFill>
              </a:defRPr>
            </a:lvl1pPr>
          </a:lstStyle>
          <a:p>
            <a:fld id="{7054F3AE-9F1A-4D39-84F8-955752395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7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92" r:id="rId6"/>
    <p:sldLayoutId id="2147483693" r:id="rId7"/>
    <p:sldLayoutId id="2147483701" r:id="rId8"/>
    <p:sldLayoutId id="2147483695" r:id="rId9"/>
    <p:sldLayoutId id="2147483700" r:id="rId10"/>
    <p:sldLayoutId id="2147483699" r:id="rId11"/>
    <p:sldLayoutId id="2147483698" r:id="rId12"/>
    <p:sldLayoutId id="2147483697" r:id="rId13"/>
    <p:sldLayoutId id="2147483696" r:id="rId14"/>
    <p:sldLayoutId id="2147483694" r:id="rId15"/>
  </p:sldLayoutIdLst>
  <p:hf sldNum="0"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Clr>
          <a:schemeClr val="accent1"/>
        </a:buClr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36249"/>
            <a:ext cx="11977238" cy="6894249"/>
            <a:chOff x="-2381" y="-36291"/>
            <a:chExt cx="10767924" cy="6902327"/>
          </a:xfrm>
        </p:grpSpPr>
        <p:sp>
          <p:nvSpPr>
            <p:cNvPr id="5" name="object 3"/>
            <p:cNvSpPr/>
            <p:nvPr/>
          </p:nvSpPr>
          <p:spPr>
            <a:xfrm>
              <a:off x="4982478" y="-36291"/>
              <a:ext cx="1767827" cy="1422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2381" y="0"/>
              <a:ext cx="10767924" cy="6866036"/>
              <a:chOff x="-2381" y="0"/>
              <a:chExt cx="10767924" cy="686603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4776507" y="2024263"/>
                <a:ext cx="5989036" cy="924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gradFill flip="none" rotWithShape="1">
                      <a:gsLst>
                        <a:gs pos="59000">
                          <a:srgbClr val="6C2A45"/>
                        </a:gs>
                        <a:gs pos="85000">
                          <a:srgbClr val="06122A"/>
                        </a:gs>
                        <a:gs pos="0">
                          <a:srgbClr val="FB4B57"/>
                        </a:gs>
                      </a:gsLst>
                      <a:lin ang="10800000" scaled="1"/>
                      <a:tileRect/>
                    </a:gradFill>
                    <a:latin typeface="Montserrat Semi" pitchFamily="2" charset="77"/>
                    <a:ea typeface="Roboto Medium" panose="02000000000000000000" pitchFamily="2" charset="0"/>
                    <a:cs typeface="Lato Black" panose="020F0502020204030203" pitchFamily="34" charset="0"/>
                  </a:rPr>
                  <a:t>Didactic Solutions</a:t>
                </a:r>
                <a:endParaRPr lang="en-US" sz="5400" b="1" spc="-300" dirty="0">
                  <a:gradFill flip="none" rotWithShape="1">
                    <a:gsLst>
                      <a:gs pos="59000">
                        <a:srgbClr val="6C2A45"/>
                      </a:gs>
                      <a:gs pos="85000">
                        <a:srgbClr val="06122A"/>
                      </a:gs>
                      <a:gs pos="0">
                        <a:srgbClr val="FB4B57"/>
                      </a:gs>
                    </a:gsLst>
                    <a:lin ang="10800000" scaled="1"/>
                    <a:tileRect/>
                  </a:gradFill>
                  <a:latin typeface="Montserrat Semi" pitchFamily="2" charset="77"/>
                  <a:ea typeface="Roboto Medium" panose="02000000000000000000" pitchFamily="2" charset="0"/>
                  <a:cs typeface="Lato Black" panose="020F0502020204030203" pitchFamily="34" charset="0"/>
                </a:endParaRPr>
              </a:p>
            </p:txBody>
          </p:sp>
          <p:pic>
            <p:nvPicPr>
              <p:cNvPr id="2" name="Picture 2" descr="43 COVID-19 Cybersecurity Statistics - Panda Security Mediacenter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41" r="50059"/>
              <a:stretch/>
            </p:blipFill>
            <p:spPr bwMode="auto">
              <a:xfrm>
                <a:off x="-2381" y="0"/>
                <a:ext cx="4552950" cy="6866036"/>
              </a:xfrm>
              <a:prstGeom prst="rect">
                <a:avLst/>
              </a:prstGeom>
              <a:noFill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3465B9-DACF-4FAB-BA07-ED6719B5290F}"/>
              </a:ext>
            </a:extLst>
          </p:cNvPr>
          <p:cNvSpPr txBox="1"/>
          <p:nvPr/>
        </p:nvSpPr>
        <p:spPr>
          <a:xfrm>
            <a:off x="5163774" y="5019767"/>
            <a:ext cx="2728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Date: 10</a:t>
            </a:r>
            <a:r>
              <a:rPr lang="en-US" sz="1600" b="1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September 2022</a:t>
            </a:r>
          </a:p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11am - 1pm (Saturday)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54DDB-E3AE-4CF6-8E2E-22921BEDC84C}"/>
              </a:ext>
            </a:extLst>
          </p:cNvPr>
          <p:cNvSpPr txBox="1"/>
          <p:nvPr/>
        </p:nvSpPr>
        <p:spPr>
          <a:xfrm>
            <a:off x="9028076" y="3681958"/>
            <a:ext cx="270058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Montserrat Semi" pitchFamily="2" charset="77"/>
                <a:ea typeface="Roboto Medium" panose="02000000000000000000" pitchFamily="2" charset="0"/>
                <a:cs typeface="Lato Black" panose="020F0502020204030203" pitchFamily="34" charset="0"/>
              </a:rPr>
              <a:t>-</a:t>
            </a:r>
            <a:r>
              <a:rPr lang="en-US" b="1" dirty="0">
                <a:solidFill>
                  <a:srgbClr val="E83E8C"/>
                </a:solidFill>
                <a:latin typeface="Montserrat Semi" pitchFamily="2" charset="77"/>
                <a:ea typeface="Roboto Medium" panose="02000000000000000000" pitchFamily="2" charset="0"/>
                <a:cs typeface="Lato Black" panose="020F0502020204030203" pitchFamily="34" charset="0"/>
              </a:rPr>
              <a:t>-</a:t>
            </a:r>
            <a:r>
              <a:rPr lang="en-US" b="1" dirty="0">
                <a:solidFill>
                  <a:schemeClr val="bg1"/>
                </a:solidFill>
                <a:latin typeface="Montserrat Semi" pitchFamily="2" charset="77"/>
                <a:ea typeface="Roboto Medium" panose="02000000000000000000" pitchFamily="2" charset="0"/>
                <a:cs typeface="Lato Black" panose="020F0502020204030203" pitchFamily="34" charset="0"/>
              </a:rPr>
              <a:t> </a:t>
            </a:r>
            <a:r>
              <a:rPr lang="en-US" b="1" dirty="0" err="1">
                <a:latin typeface="Montserrat Semi" pitchFamily="2" charset="77"/>
                <a:ea typeface="Roboto Medium" panose="02000000000000000000" pitchFamily="2" charset="0"/>
                <a:cs typeface="Lato Black" panose="020F0502020204030203" pitchFamily="34" charset="0"/>
              </a:rPr>
              <a:t>Zikra</a:t>
            </a:r>
            <a:r>
              <a:rPr lang="en-US" b="1" dirty="0">
                <a:latin typeface="Montserrat Semi" pitchFamily="2" charset="77"/>
                <a:ea typeface="Roboto Medium" panose="02000000000000000000" pitchFamily="2" charset="0"/>
                <a:cs typeface="Lato Black" panose="020F0502020204030203" pitchFamily="34" charset="0"/>
              </a:rPr>
              <a:t> Shaikh</a:t>
            </a:r>
            <a:r>
              <a:rPr lang="en-US" sz="1600" b="1" dirty="0">
                <a:latin typeface="Montserrat Semi" pitchFamily="2" charset="77"/>
                <a:ea typeface="Roboto Medium" panose="02000000000000000000" pitchFamily="2" charset="0"/>
                <a:cs typeface="Lato Black" panose="020F0502020204030203" pitchFamily="34" charset="0"/>
              </a:rPr>
              <a:t> 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-- BE-Computer 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Eng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--Aiktc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CA0255-4550-3563-0BD2-6C6D2C65C53C}"/>
              </a:ext>
            </a:extLst>
          </p:cNvPr>
          <p:cNvSpPr txBox="1"/>
          <p:nvPr/>
        </p:nvSpPr>
        <p:spPr>
          <a:xfrm>
            <a:off x="6776452" y="2760558"/>
            <a:ext cx="250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Towards Growth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E9B26-886F-B4E9-2C48-3C95CB62DD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90851"/>
            <a:ext cx="1538665" cy="4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B0C4239-3AE7-430E-B014-2E7BFFF90531}"/>
              </a:ext>
            </a:extLst>
          </p:cNvPr>
          <p:cNvSpPr txBox="1"/>
          <p:nvPr/>
        </p:nvSpPr>
        <p:spPr>
          <a:xfrm>
            <a:off x="4292599" y="2362149"/>
            <a:ext cx="773006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Questions/Suggestions</a:t>
            </a:r>
            <a:r>
              <a:rPr lang="en-US" sz="5400" b="1" dirty="0">
                <a:solidFill>
                  <a:srgbClr val="E83E8C"/>
                </a:solidFill>
              </a:rPr>
              <a:t>…</a:t>
            </a:r>
            <a:endParaRPr lang="en-IN" sz="5400" b="1" dirty="0">
              <a:solidFill>
                <a:srgbClr val="E83E8C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84" y="1568843"/>
            <a:ext cx="2914345" cy="2914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B4BEE6-DD9C-400A-A92F-8A17E16A090B}"/>
              </a:ext>
            </a:extLst>
          </p:cNvPr>
          <p:cNvSpPr txBox="1"/>
          <p:nvPr/>
        </p:nvSpPr>
        <p:spPr>
          <a:xfrm>
            <a:off x="4292599" y="1992817"/>
            <a:ext cx="1803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Thank you </a:t>
            </a:r>
            <a:r>
              <a:rPr lang="en-US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:) </a:t>
            </a:r>
            <a:endParaRPr lang="en-US" sz="1800" b="1" i="1" spc="-35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rlito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7D53D0-E2A9-AF4B-5FE5-4578DE5A3A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3250" y="4092365"/>
            <a:ext cx="390823" cy="3908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4136D0-C8AB-050A-163C-B817FC85DC17}"/>
              </a:ext>
            </a:extLst>
          </p:cNvPr>
          <p:cNvSpPr txBox="1"/>
          <p:nvPr/>
        </p:nvSpPr>
        <p:spPr>
          <a:xfrm>
            <a:off x="6945296" y="4103110"/>
            <a:ext cx="4213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Https://www.linkedin.com/in/7absec/</a:t>
            </a:r>
            <a:endParaRPr lang="en-US" sz="1800" b="1" i="1" spc="-35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rlito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4516A9-F6F7-1A15-4317-C466B78FF86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3250" y="4449543"/>
            <a:ext cx="390823" cy="3908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AF20D8-FFDF-899B-D4EE-C707A019F658}"/>
              </a:ext>
            </a:extLst>
          </p:cNvPr>
          <p:cNvSpPr txBox="1"/>
          <p:nvPr/>
        </p:nvSpPr>
        <p:spPr>
          <a:xfrm>
            <a:off x="6945295" y="4472442"/>
            <a:ext cx="4213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Aftab@maplecloudtechnologies.com</a:t>
            </a:r>
            <a:endParaRPr lang="en-US" sz="1800" b="1" i="1" spc="-35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rli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A3459CD-7230-FFF6-22E1-717648A3230D}"/>
              </a:ext>
            </a:extLst>
          </p:cNvPr>
          <p:cNvGrpSpPr/>
          <p:nvPr/>
        </p:nvGrpSpPr>
        <p:grpSpPr>
          <a:xfrm>
            <a:off x="5510389" y="4559898"/>
            <a:ext cx="4137576" cy="4249807"/>
            <a:chOff x="9434319" y="806893"/>
            <a:chExt cx="4137576" cy="424980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B9D031-BA76-7AFA-C9F1-AE4FEA064348}"/>
                </a:ext>
              </a:extLst>
            </p:cNvPr>
            <p:cNvSpPr/>
            <p:nvPr userDrawn="1"/>
          </p:nvSpPr>
          <p:spPr>
            <a:xfrm>
              <a:off x="9692180" y="1098654"/>
              <a:ext cx="3879715" cy="3958046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74" noProof="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BA1452-A6DC-ED13-BAA5-EF0ED773A783}"/>
                </a:ext>
              </a:extLst>
            </p:cNvPr>
            <p:cNvSpPr/>
            <p:nvPr userDrawn="1"/>
          </p:nvSpPr>
          <p:spPr>
            <a:xfrm>
              <a:off x="9434319" y="806893"/>
              <a:ext cx="1495409" cy="1521823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74" noProof="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25F2F6-672A-4534-BE31-91065B4219F8}"/>
              </a:ext>
            </a:extLst>
          </p:cNvPr>
          <p:cNvSpPr txBox="1"/>
          <p:nvPr/>
        </p:nvSpPr>
        <p:spPr>
          <a:xfrm>
            <a:off x="1554037" y="1520200"/>
            <a:ext cx="2543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Agenda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8529E-CBD4-464F-8C6C-3D44F98B0FA7}"/>
              </a:ext>
            </a:extLst>
          </p:cNvPr>
          <p:cNvSpPr/>
          <p:nvPr/>
        </p:nvSpPr>
        <p:spPr>
          <a:xfrm>
            <a:off x="3107968" y="2480586"/>
            <a:ext cx="5157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E83E8C"/>
                </a:solidFill>
                <a:cs typeface="Arial" panose="020B0604020202020204" pitchFamily="34" charset="0"/>
              </a:rPr>
              <a:t>Problem/opportunity</a:t>
            </a:r>
          </a:p>
          <a:p>
            <a:r>
              <a:rPr lang="en-US" sz="2400" i="1" dirty="0">
                <a:solidFill>
                  <a:srgbClr val="E83E8C"/>
                </a:solidFill>
                <a:cs typeface="Arial" panose="020B0604020202020204" pitchFamily="34" charset="0"/>
              </a:rPr>
              <a:t>Value Proposition</a:t>
            </a:r>
          </a:p>
          <a:p>
            <a:r>
              <a:rPr lang="en-US" sz="2400" i="1" dirty="0">
                <a:solidFill>
                  <a:srgbClr val="E83E8C"/>
                </a:solidFill>
                <a:cs typeface="Arial" panose="020B0604020202020204" pitchFamily="34" charset="0"/>
              </a:rPr>
              <a:t>Roles and Functions</a:t>
            </a:r>
          </a:p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Market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E16A5-D590-43D0-9939-118EAB61F247}"/>
              </a:ext>
            </a:extLst>
          </p:cNvPr>
          <p:cNvSpPr/>
          <p:nvPr/>
        </p:nvSpPr>
        <p:spPr>
          <a:xfrm>
            <a:off x="1800770" y="2480586"/>
            <a:ext cx="15584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11:10 AM</a:t>
            </a:r>
          </a:p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11:20 AM</a:t>
            </a:r>
          </a:p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11:40 AM</a:t>
            </a:r>
          </a:p>
          <a:p>
            <a:r>
              <a:rPr lang="en-US" sz="2400" i="1" dirty="0">
                <a:solidFill>
                  <a:srgbClr val="E83E8C"/>
                </a:solidFill>
                <a:cs typeface="Arial" panose="020B0604020202020204" pitchFamily="34" charset="0"/>
              </a:rPr>
              <a:t>12:25 PM</a:t>
            </a:r>
          </a:p>
          <a:p>
            <a:r>
              <a:rPr lang="en-US" sz="2400" i="1" dirty="0">
                <a:solidFill>
                  <a:srgbClr val="E83E8C"/>
                </a:solidFill>
                <a:cs typeface="Arial" panose="020B0604020202020204" pitchFamily="34" charset="0"/>
              </a:rPr>
              <a:t>12:35 PM</a:t>
            </a:r>
          </a:p>
          <a:p>
            <a:r>
              <a:rPr lang="en-US" sz="2400" i="1" dirty="0">
                <a:solidFill>
                  <a:srgbClr val="E83E8C"/>
                </a:solidFill>
                <a:cs typeface="Arial" panose="020B0604020202020204" pitchFamily="34" charset="0"/>
              </a:rPr>
              <a:t>12:50 PM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C0DA0F-08FF-F393-E7B0-E0431FA83136}"/>
              </a:ext>
            </a:extLst>
          </p:cNvPr>
          <p:cNvGrpSpPr/>
          <p:nvPr/>
        </p:nvGrpSpPr>
        <p:grpSpPr>
          <a:xfrm>
            <a:off x="1554037" y="2616130"/>
            <a:ext cx="250699" cy="2067135"/>
            <a:chOff x="2702259" y="2869090"/>
            <a:chExt cx="250699" cy="2067135"/>
          </a:xfrm>
        </p:grpSpPr>
        <p:pic>
          <p:nvPicPr>
            <p:cNvPr id="7" name="Graphic 6" descr="Hourglass">
              <a:extLst>
                <a:ext uri="{FF2B5EF4-FFF2-40B4-BE49-F238E27FC236}">
                  <a16:creationId xmlns:a16="http://schemas.microsoft.com/office/drawing/2014/main" id="{B9E9C688-7CC6-4FDB-A2B1-A373A6D3D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02259" y="2869090"/>
              <a:ext cx="246733" cy="246733"/>
            </a:xfrm>
            <a:prstGeom prst="rect">
              <a:avLst/>
            </a:prstGeom>
          </p:spPr>
        </p:pic>
        <p:pic>
          <p:nvPicPr>
            <p:cNvPr id="8" name="Graphic 7" descr="Hourglass">
              <a:extLst>
                <a:ext uri="{FF2B5EF4-FFF2-40B4-BE49-F238E27FC236}">
                  <a16:creationId xmlns:a16="http://schemas.microsoft.com/office/drawing/2014/main" id="{C3D56AA7-6AF8-4A4A-8AB5-6B84CD94F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02259" y="3224078"/>
              <a:ext cx="246733" cy="246733"/>
            </a:xfrm>
            <a:prstGeom prst="rect">
              <a:avLst/>
            </a:prstGeom>
          </p:spPr>
        </p:pic>
        <p:pic>
          <p:nvPicPr>
            <p:cNvPr id="9" name="Graphic 8" descr="Hourglass">
              <a:extLst>
                <a:ext uri="{FF2B5EF4-FFF2-40B4-BE49-F238E27FC236}">
                  <a16:creationId xmlns:a16="http://schemas.microsoft.com/office/drawing/2014/main" id="{1169D055-F2C9-450B-8DCB-8EC173E47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06225" y="3579066"/>
              <a:ext cx="246733" cy="246733"/>
            </a:xfrm>
            <a:prstGeom prst="rect">
              <a:avLst/>
            </a:prstGeom>
          </p:spPr>
        </p:pic>
        <p:pic>
          <p:nvPicPr>
            <p:cNvPr id="10" name="Graphic 9" descr="Hourglass">
              <a:extLst>
                <a:ext uri="{FF2B5EF4-FFF2-40B4-BE49-F238E27FC236}">
                  <a16:creationId xmlns:a16="http://schemas.microsoft.com/office/drawing/2014/main" id="{2B1AEA9E-BAA0-4323-91AF-448C029E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2260" y="3958732"/>
              <a:ext cx="246733" cy="246733"/>
            </a:xfrm>
            <a:prstGeom prst="rect">
              <a:avLst/>
            </a:prstGeom>
          </p:spPr>
        </p:pic>
        <p:pic>
          <p:nvPicPr>
            <p:cNvPr id="11" name="Graphic 10" descr="Hourglass">
              <a:extLst>
                <a:ext uri="{FF2B5EF4-FFF2-40B4-BE49-F238E27FC236}">
                  <a16:creationId xmlns:a16="http://schemas.microsoft.com/office/drawing/2014/main" id="{9DF333FB-854A-4C53-8AD9-CC473EF5C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2260" y="4324112"/>
              <a:ext cx="246733" cy="246733"/>
            </a:xfrm>
            <a:prstGeom prst="rect">
              <a:avLst/>
            </a:prstGeom>
          </p:spPr>
        </p:pic>
        <p:pic>
          <p:nvPicPr>
            <p:cNvPr id="2" name="Graphic 1" descr="Hourglass">
              <a:extLst>
                <a:ext uri="{FF2B5EF4-FFF2-40B4-BE49-F238E27FC236}">
                  <a16:creationId xmlns:a16="http://schemas.microsoft.com/office/drawing/2014/main" id="{DD08A624-7AAF-5D6F-0AB0-503D3413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2259" y="4689492"/>
              <a:ext cx="246733" cy="246733"/>
            </a:xfrm>
            <a:prstGeom prst="rect">
              <a:avLst/>
            </a:prstGeom>
          </p:spPr>
        </p:pic>
      </p:grpSp>
      <p:pic>
        <p:nvPicPr>
          <p:cNvPr id="8206" name="Picture 14">
            <a:extLst>
              <a:ext uri="{FF2B5EF4-FFF2-40B4-BE49-F238E27FC236}">
                <a16:creationId xmlns:a16="http://schemas.microsoft.com/office/drawing/2014/main" id="{65680E44-7144-C2F6-25A7-0E106938F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28" y="1404417"/>
            <a:ext cx="4049165" cy="40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DB5383-929B-E863-3618-23529D394307}"/>
              </a:ext>
            </a:extLst>
          </p:cNvPr>
          <p:cNvSpPr txBox="1"/>
          <p:nvPr/>
        </p:nvSpPr>
        <p:spPr>
          <a:xfrm>
            <a:off x="0" y="6550223"/>
            <a:ext cx="4314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83E8C"/>
                </a:solidFill>
              </a:rPr>
              <a:t>Image source —</a:t>
            </a:r>
            <a:r>
              <a:rPr lang="en-US" sz="1400" dirty="0"/>
              <a:t> https://www.subpng.com/png-4ek66c/</a:t>
            </a:r>
          </a:p>
        </p:txBody>
      </p:sp>
    </p:spTree>
    <p:extLst>
      <p:ext uri="{BB962C8B-B14F-4D97-AF65-F5344CB8AC3E}">
        <p14:creationId xmlns:p14="http://schemas.microsoft.com/office/powerpoint/2010/main" val="41399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B96A810F-AB50-85D2-43B8-886725FD74CB}"/>
              </a:ext>
            </a:extLst>
          </p:cNvPr>
          <p:cNvSpPr/>
          <p:nvPr userDrawn="1"/>
        </p:nvSpPr>
        <p:spPr>
          <a:xfrm>
            <a:off x="-1190101" y="2167179"/>
            <a:ext cx="3879715" cy="3958046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4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703936-DC94-481F-AED3-1782CEA44BD9}"/>
              </a:ext>
            </a:extLst>
          </p:cNvPr>
          <p:cNvSpPr/>
          <p:nvPr/>
        </p:nvSpPr>
        <p:spPr>
          <a:xfrm>
            <a:off x="953536" y="963033"/>
            <a:ext cx="4845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Problem/opportunity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01704-FF80-4E97-BF42-46FF55EB7C90}"/>
              </a:ext>
            </a:extLst>
          </p:cNvPr>
          <p:cNvSpPr txBox="1"/>
          <p:nvPr/>
        </p:nvSpPr>
        <p:spPr>
          <a:xfrm>
            <a:off x="953536" y="2579832"/>
            <a:ext cx="61219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E83E8C"/>
                </a:solidFill>
                <a:cs typeface="Arial" panose="020B0604020202020204" pitchFamily="34" charset="0"/>
              </a:rPr>
              <a:t>The IT industry is leading the todays worlds market.</a:t>
            </a:r>
          </a:p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There’s vacancies in every domain of IT.</a:t>
            </a:r>
          </a:p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IT Domain is Lagging the </a:t>
            </a:r>
            <a:r>
              <a:rPr lang="en-US" sz="2000" i="1" dirty="0">
                <a:solidFill>
                  <a:srgbClr val="E83E8C"/>
                </a:solidFill>
                <a:cs typeface="Arial" panose="020B0604020202020204" pitchFamily="34" charset="0"/>
              </a:rPr>
              <a:t>Skilled Professional</a:t>
            </a:r>
          </a:p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Every day there are 100s of startups in IT</a:t>
            </a:r>
          </a:p>
        </p:txBody>
      </p:sp>
      <p:pic>
        <p:nvPicPr>
          <p:cNvPr id="1026" name="Picture 2" descr="Red Team Cybersecurity Engagements - Rhino Security Labs">
            <a:extLst>
              <a:ext uri="{FF2B5EF4-FFF2-40B4-BE49-F238E27FC236}">
                <a16:creationId xmlns:a16="http://schemas.microsoft.com/office/drawing/2014/main" id="{5B1644FD-E164-9BE5-A819-0DF3E1FF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03" y="74928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1E649-4791-37A9-1CAF-22FEB4E18C7F}"/>
              </a:ext>
            </a:extLst>
          </p:cNvPr>
          <p:cNvSpPr txBox="1"/>
          <p:nvPr/>
        </p:nvSpPr>
        <p:spPr>
          <a:xfrm>
            <a:off x="0" y="6550223"/>
            <a:ext cx="6977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83E8C"/>
                </a:solidFill>
              </a:rPr>
              <a:t>Image source —</a:t>
            </a:r>
            <a:r>
              <a:rPr lang="en-US" sz="1400" dirty="0"/>
              <a:t> https://rhinosecuritylabs.com/assessment-services/red-team-engagement/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08F2C-E278-B548-1991-A11C5AEC4375}"/>
              </a:ext>
            </a:extLst>
          </p:cNvPr>
          <p:cNvSpPr txBox="1"/>
          <p:nvPr/>
        </p:nvSpPr>
        <p:spPr>
          <a:xfrm>
            <a:off x="953536" y="4073420"/>
            <a:ext cx="6121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E83E8C"/>
                </a:solidFill>
                <a:cs typeface="Arial" panose="020B0604020202020204" pitchFamily="34" charset="0"/>
              </a:rPr>
              <a:t>Need of skilled professionals</a:t>
            </a:r>
          </a:p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E83E8C"/>
                </a:solidFill>
                <a:cs typeface="Arial" panose="020B0604020202020204" pitchFamily="34" charset="0"/>
              </a:rPr>
              <a:t>Demand of e-leaning platforms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with practical content</a:t>
            </a:r>
            <a:endParaRPr lang="en-US" sz="2000" i="1" dirty="0">
              <a:solidFill>
                <a:srgbClr val="E83E8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5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156D6F2-A003-72B4-095F-0C14C5198E8D}"/>
              </a:ext>
            </a:extLst>
          </p:cNvPr>
          <p:cNvSpPr/>
          <p:nvPr userDrawn="1"/>
        </p:nvSpPr>
        <p:spPr>
          <a:xfrm>
            <a:off x="9260889" y="1605191"/>
            <a:ext cx="3879715" cy="3958046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4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703936-DC94-481F-AED3-1782CEA44BD9}"/>
              </a:ext>
            </a:extLst>
          </p:cNvPr>
          <p:cNvSpPr/>
          <p:nvPr/>
        </p:nvSpPr>
        <p:spPr>
          <a:xfrm>
            <a:off x="953536" y="963033"/>
            <a:ext cx="6636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Value Proposition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01704-FF80-4E97-BF42-46FF55EB7C90}"/>
              </a:ext>
            </a:extLst>
          </p:cNvPr>
          <p:cNvSpPr txBox="1"/>
          <p:nvPr/>
        </p:nvSpPr>
        <p:spPr>
          <a:xfrm>
            <a:off x="6525087" y="2946496"/>
            <a:ext cx="477914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E83E8C"/>
                </a:solidFill>
                <a:cs typeface="Arial" panose="020B0604020202020204" pitchFamily="34" charset="0"/>
              </a:rPr>
              <a:t>Subject matter expert.</a:t>
            </a:r>
          </a:p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E83E8C"/>
                </a:solidFill>
                <a:cs typeface="Arial" panose="020B0604020202020204" pitchFamily="34" charset="0"/>
              </a:rPr>
              <a:t>The highest quality learning courses.</a:t>
            </a:r>
          </a:p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E83E8C"/>
                </a:solidFill>
                <a:cs typeface="Arial" panose="020B0604020202020204" pitchFamily="34" charset="0"/>
              </a:rPr>
              <a:t>On-demand learning solutions.</a:t>
            </a:r>
          </a:p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E83E8C"/>
                </a:solidFill>
                <a:cs typeface="Arial" panose="020B0604020202020204" pitchFamily="34" charset="0"/>
              </a:rPr>
              <a:t>Globally available</a:t>
            </a:r>
          </a:p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DEDCA0-7A71-82E8-AA45-CD9EAB43B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2" t="15457" r="12246" b="2407"/>
          <a:stretch/>
        </p:blipFill>
        <p:spPr bwMode="auto">
          <a:xfrm>
            <a:off x="1162974" y="1970842"/>
            <a:ext cx="4057095" cy="39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3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B1034D-7CE7-F464-517C-0E2375A2CAEC}"/>
              </a:ext>
            </a:extLst>
          </p:cNvPr>
          <p:cNvGrpSpPr/>
          <p:nvPr/>
        </p:nvGrpSpPr>
        <p:grpSpPr>
          <a:xfrm>
            <a:off x="2840273" y="4425319"/>
            <a:ext cx="4137576" cy="4249807"/>
            <a:chOff x="9434319" y="806893"/>
            <a:chExt cx="4137576" cy="42498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CBC637D-F0E4-6CB6-C923-E5C1EE4A6F1D}"/>
                </a:ext>
              </a:extLst>
            </p:cNvPr>
            <p:cNvSpPr/>
            <p:nvPr userDrawn="1"/>
          </p:nvSpPr>
          <p:spPr>
            <a:xfrm>
              <a:off x="9692180" y="1098654"/>
              <a:ext cx="3879715" cy="3958046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74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85E1F3-95D8-63AD-FC09-69FCCC697495}"/>
                </a:ext>
              </a:extLst>
            </p:cNvPr>
            <p:cNvSpPr/>
            <p:nvPr userDrawn="1"/>
          </p:nvSpPr>
          <p:spPr>
            <a:xfrm>
              <a:off x="9434319" y="806893"/>
              <a:ext cx="1495409" cy="1521823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74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8703936-DC94-481F-AED3-1782CEA44BD9}"/>
              </a:ext>
            </a:extLst>
          </p:cNvPr>
          <p:cNvSpPr/>
          <p:nvPr/>
        </p:nvSpPr>
        <p:spPr>
          <a:xfrm>
            <a:off x="953536" y="963033"/>
            <a:ext cx="8296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Market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FB2D3-1F78-057F-9828-04F1FA65F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7" r="6393"/>
          <a:stretch/>
        </p:blipFill>
        <p:spPr>
          <a:xfrm>
            <a:off x="272942" y="2089334"/>
            <a:ext cx="4705165" cy="3705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688E9-759B-6A49-959D-66E5623E3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34" y="1989097"/>
            <a:ext cx="7035742" cy="39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E1122A-AA5E-5FFD-1F66-2683263CE42C}"/>
              </a:ext>
            </a:extLst>
          </p:cNvPr>
          <p:cNvSpPr/>
          <p:nvPr/>
        </p:nvSpPr>
        <p:spPr>
          <a:xfrm>
            <a:off x="953536" y="963033"/>
            <a:ext cx="8296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Roles and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917B4-6B05-EE81-28F3-C1F3ED88814A}"/>
              </a:ext>
            </a:extLst>
          </p:cNvPr>
          <p:cNvSpPr txBox="1"/>
          <p:nvPr/>
        </p:nvSpPr>
        <p:spPr>
          <a:xfrm>
            <a:off x="1137983" y="1721867"/>
            <a:ext cx="4121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7A8505-99E6-94FC-96D6-80D09A8F1C19}"/>
              </a:ext>
            </a:extLst>
          </p:cNvPr>
          <p:cNvSpPr/>
          <p:nvPr userDrawn="1"/>
        </p:nvSpPr>
        <p:spPr>
          <a:xfrm>
            <a:off x="9434319" y="806893"/>
            <a:ext cx="1495409" cy="1521823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4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97FDE-97C1-E838-D414-D62ABD75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4" y="2121977"/>
            <a:ext cx="8573243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E1122A-AA5E-5FFD-1F66-2683263CE42C}"/>
              </a:ext>
            </a:extLst>
          </p:cNvPr>
          <p:cNvSpPr/>
          <p:nvPr/>
        </p:nvSpPr>
        <p:spPr>
          <a:xfrm>
            <a:off x="953536" y="963033"/>
            <a:ext cx="8296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Competitive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917B4-6B05-EE81-28F3-C1F3ED88814A}"/>
              </a:ext>
            </a:extLst>
          </p:cNvPr>
          <p:cNvSpPr txBox="1"/>
          <p:nvPr/>
        </p:nvSpPr>
        <p:spPr>
          <a:xfrm>
            <a:off x="1143000" y="1985924"/>
            <a:ext cx="4121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7A8505-99E6-94FC-96D6-80D09A8F1C19}"/>
              </a:ext>
            </a:extLst>
          </p:cNvPr>
          <p:cNvSpPr/>
          <p:nvPr userDrawn="1"/>
        </p:nvSpPr>
        <p:spPr>
          <a:xfrm>
            <a:off x="9434319" y="806893"/>
            <a:ext cx="1495409" cy="1521823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4" noProof="0" dirty="0"/>
          </a:p>
        </p:txBody>
      </p:sp>
    </p:spTree>
    <p:extLst>
      <p:ext uri="{BB962C8B-B14F-4D97-AF65-F5344CB8AC3E}">
        <p14:creationId xmlns:p14="http://schemas.microsoft.com/office/powerpoint/2010/main" val="104371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E1122A-AA5E-5FFD-1F66-2683263CE42C}"/>
              </a:ext>
            </a:extLst>
          </p:cNvPr>
          <p:cNvSpPr/>
          <p:nvPr/>
        </p:nvSpPr>
        <p:spPr>
          <a:xfrm>
            <a:off x="953536" y="963033"/>
            <a:ext cx="8296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Financial Projection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917B4-6B05-EE81-28F3-C1F3ED88814A}"/>
              </a:ext>
            </a:extLst>
          </p:cNvPr>
          <p:cNvSpPr txBox="1"/>
          <p:nvPr/>
        </p:nvSpPr>
        <p:spPr>
          <a:xfrm>
            <a:off x="1143000" y="1985924"/>
            <a:ext cx="4121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7A8505-99E6-94FC-96D6-80D09A8F1C19}"/>
              </a:ext>
            </a:extLst>
          </p:cNvPr>
          <p:cNvSpPr/>
          <p:nvPr userDrawn="1"/>
        </p:nvSpPr>
        <p:spPr>
          <a:xfrm>
            <a:off x="9434319" y="806893"/>
            <a:ext cx="1495409" cy="1521823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4" noProof="0" dirty="0"/>
          </a:p>
        </p:txBody>
      </p:sp>
    </p:spTree>
    <p:extLst>
      <p:ext uri="{BB962C8B-B14F-4D97-AF65-F5344CB8AC3E}">
        <p14:creationId xmlns:p14="http://schemas.microsoft.com/office/powerpoint/2010/main" val="19698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703936-DC94-481F-AED3-1782CEA44BD9}"/>
              </a:ext>
            </a:extLst>
          </p:cNvPr>
          <p:cNvSpPr/>
          <p:nvPr/>
        </p:nvSpPr>
        <p:spPr>
          <a:xfrm>
            <a:off x="953536" y="963033"/>
            <a:ext cx="4845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52000">
                      <a:srgbClr val="633DFB"/>
                    </a:gs>
                    <a:gs pos="100000">
                      <a:srgbClr val="8530F7"/>
                    </a:gs>
                    <a:gs pos="0">
                      <a:srgbClr val="51B1E3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Underlying magic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01704-FF80-4E97-BF42-46FF55EB7C90}"/>
              </a:ext>
            </a:extLst>
          </p:cNvPr>
          <p:cNvSpPr txBox="1"/>
          <p:nvPr/>
        </p:nvSpPr>
        <p:spPr>
          <a:xfrm>
            <a:off x="855882" y="1841242"/>
            <a:ext cx="612196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Every </a:t>
            </a:r>
            <a:r>
              <a:rPr lang="en-US" sz="2000" i="1" dirty="0">
                <a:solidFill>
                  <a:srgbClr val="E83E8C"/>
                </a:solidFill>
                <a:cs typeface="Arial" panose="020B0604020202020204" pitchFamily="34" charset="0"/>
              </a:rPr>
              <a:t>red team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engagement will start by defining clear goals</a:t>
            </a:r>
          </a:p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Red team engagements also improve on regular penetration tests by considering several attack surfaces -</a:t>
            </a:r>
          </a:p>
          <a:p>
            <a:pPr marL="1257300" lvl="2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Technical Infrastructure</a:t>
            </a:r>
          </a:p>
          <a:p>
            <a:pPr marL="1257300" lvl="2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Social Engineering</a:t>
            </a:r>
          </a:p>
          <a:p>
            <a:pPr marL="1257300" lvl="2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Physical Intrusion</a:t>
            </a:r>
          </a:p>
          <a:p>
            <a:pPr marL="342900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Depending on the resources available, the red team exercise can be run in several ways -</a:t>
            </a:r>
          </a:p>
          <a:p>
            <a:pPr marL="1257300" lvl="2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Full Engagement</a:t>
            </a:r>
          </a:p>
          <a:p>
            <a:pPr marL="1257300" lvl="2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Assumed Breach</a:t>
            </a:r>
          </a:p>
          <a:p>
            <a:pPr marL="1257300" lvl="2" indent="-342900" algn="just">
              <a:buClr>
                <a:srgbClr val="E83E8C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Table-top 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1E649-4791-37A9-1CAF-22FEB4E18C7F}"/>
              </a:ext>
            </a:extLst>
          </p:cNvPr>
          <p:cNvSpPr txBox="1"/>
          <p:nvPr/>
        </p:nvSpPr>
        <p:spPr>
          <a:xfrm>
            <a:off x="0" y="6550223"/>
            <a:ext cx="6977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83E8C"/>
                </a:solidFill>
              </a:rPr>
              <a:t>Image source —</a:t>
            </a:r>
            <a:r>
              <a:rPr lang="en-US" sz="1400" dirty="0"/>
              <a:t> https://courseplay.co/wp-content/uploads/2018/08/3.png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F142F70-C2AA-552A-B437-FA7F71DB1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r="13841"/>
          <a:stretch/>
        </p:blipFill>
        <p:spPr bwMode="auto">
          <a:xfrm>
            <a:off x="6516209" y="1619301"/>
            <a:ext cx="5236381" cy="409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F004E0E-36F1-0473-84D3-182171FB72B8}"/>
              </a:ext>
            </a:extLst>
          </p:cNvPr>
          <p:cNvGrpSpPr/>
          <p:nvPr/>
        </p:nvGrpSpPr>
        <p:grpSpPr>
          <a:xfrm rot="16714851">
            <a:off x="9913303" y="-624661"/>
            <a:ext cx="3091529" cy="3175386"/>
            <a:chOff x="9434319" y="806893"/>
            <a:chExt cx="4137576" cy="42498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8D613E5-8335-3881-CDE0-D12AFA2BC46F}"/>
                </a:ext>
              </a:extLst>
            </p:cNvPr>
            <p:cNvSpPr/>
            <p:nvPr userDrawn="1"/>
          </p:nvSpPr>
          <p:spPr>
            <a:xfrm>
              <a:off x="9692180" y="1098654"/>
              <a:ext cx="3879715" cy="3958046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74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5EFC42-6B5B-6039-0A1F-986313A50F5F}"/>
                </a:ext>
              </a:extLst>
            </p:cNvPr>
            <p:cNvSpPr/>
            <p:nvPr userDrawn="1"/>
          </p:nvSpPr>
          <p:spPr>
            <a:xfrm>
              <a:off x="9434319" y="806893"/>
              <a:ext cx="1495409" cy="1521823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74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973206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37C66C7-AC1B-4A24-AE07-6EDE98D9685C}" vid="{8FD92A2C-A67A-4AB9-8617-C3342769AC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6664</TotalTime>
  <Words>250</Words>
  <Application>Microsoft Office PowerPoint</Application>
  <PresentationFormat>Widescreen</PresentationFormat>
  <Paragraphs>59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 Semi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selwin murzello</dc:creator>
  <cp:lastModifiedBy>Muskan Khan</cp:lastModifiedBy>
  <cp:revision>2238</cp:revision>
  <dcterms:created xsi:type="dcterms:W3CDTF">2019-10-01T12:25:25Z</dcterms:created>
  <dcterms:modified xsi:type="dcterms:W3CDTF">2022-09-09T12:02:46Z</dcterms:modified>
</cp:coreProperties>
</file>