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708241" y="2299607"/>
            <a:ext cx="7632254" cy="3736773"/>
          </a:xfrm>
          <a:prstGeom prst="rect">
            <a:avLst/>
          </a:prstGeom>
        </p:spPr>
        <p:txBody>
          <a:bodyPr anchor="t" rtlCol="false" tIns="0" lIns="0" bIns="0" rIns="0">
            <a:spAutoFit/>
          </a:bodyPr>
          <a:lstStyle/>
          <a:p>
            <a:pPr>
              <a:lnSpc>
                <a:spcPts val="14399"/>
              </a:lnSpc>
            </a:pPr>
            <a:r>
              <a:rPr lang="en-US" sz="14399" spc="-143">
                <a:solidFill>
                  <a:srgbClr val="000000"/>
                </a:solidFill>
                <a:latin typeface="DM Sans"/>
              </a:rPr>
              <a:t>Didactic</a:t>
            </a:r>
          </a:p>
          <a:p>
            <a:pPr marL="0" indent="0" lvl="0">
              <a:lnSpc>
                <a:spcPts val="14399"/>
              </a:lnSpc>
            </a:pPr>
            <a:r>
              <a:rPr lang="en-US" sz="14399" spc="-143">
                <a:solidFill>
                  <a:srgbClr val="000000"/>
                </a:solidFill>
                <a:latin typeface="DM Sans"/>
              </a:rPr>
              <a:t>Solutions</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6798152" y="6036380"/>
            <a:ext cx="5578837" cy="3215439"/>
          </a:xfrm>
          <a:prstGeom prst="rect">
            <a:avLst/>
          </a:prstGeom>
        </p:spPr>
      </p:pic>
      <p:sp>
        <p:nvSpPr>
          <p:cNvPr name="TextBox 4" id="4"/>
          <p:cNvSpPr txBox="true"/>
          <p:nvPr/>
        </p:nvSpPr>
        <p:spPr>
          <a:xfrm rot="0">
            <a:off x="7400367" y="5979230"/>
            <a:ext cx="4374406" cy="2916941"/>
          </a:xfrm>
          <a:prstGeom prst="rect">
            <a:avLst/>
          </a:prstGeom>
        </p:spPr>
        <p:txBody>
          <a:bodyPr anchor="t" rtlCol="false" tIns="0" lIns="0" bIns="0" rIns="0">
            <a:spAutoFit/>
          </a:bodyPr>
          <a:lstStyle/>
          <a:p>
            <a:pPr algn="ctr">
              <a:lnSpc>
                <a:spcPts val="3920"/>
              </a:lnSpc>
            </a:pPr>
            <a:r>
              <a:rPr lang="en-US" sz="2800" spc="-28">
                <a:solidFill>
                  <a:srgbClr val="FFFFFF"/>
                </a:solidFill>
                <a:latin typeface="DM Sans Bold"/>
              </a:rPr>
              <a:t>Group no. 06 </a:t>
            </a:r>
          </a:p>
          <a:p>
            <a:pPr algn="ctr">
              <a:lnSpc>
                <a:spcPts val="3920"/>
              </a:lnSpc>
            </a:pPr>
            <a:r>
              <a:rPr lang="en-US" sz="2800" spc="-28">
                <a:solidFill>
                  <a:srgbClr val="FFFFFF"/>
                </a:solidFill>
                <a:latin typeface="DM Sans Italics"/>
              </a:rPr>
              <a:t>-- Khan Aftab(19CO23)</a:t>
            </a:r>
          </a:p>
          <a:p>
            <a:pPr algn="ctr">
              <a:lnSpc>
                <a:spcPts val="3920"/>
              </a:lnSpc>
            </a:pPr>
            <a:r>
              <a:rPr lang="en-US" sz="2800" spc="-28">
                <a:solidFill>
                  <a:srgbClr val="FFFFFF"/>
                </a:solidFill>
                <a:latin typeface="DM Sans Italics"/>
              </a:rPr>
              <a:t>–Khan Muskan(19CO02)</a:t>
            </a:r>
          </a:p>
          <a:p>
            <a:pPr algn="ctr">
              <a:lnSpc>
                <a:spcPts val="3920"/>
              </a:lnSpc>
            </a:pPr>
            <a:r>
              <a:rPr lang="en-US" sz="2800" spc="-28">
                <a:solidFill>
                  <a:srgbClr val="FFFFFF"/>
                </a:solidFill>
                <a:latin typeface="DM Sans Italics"/>
              </a:rPr>
              <a:t>--Shaikh Zikra(19CO08)</a:t>
            </a:r>
          </a:p>
          <a:p>
            <a:pPr algn="ctr">
              <a:lnSpc>
                <a:spcPts val="3920"/>
              </a:lnSpc>
            </a:pPr>
            <a:r>
              <a:rPr lang="en-US" sz="2800" spc="-28">
                <a:solidFill>
                  <a:srgbClr val="FFFFFF"/>
                </a:solidFill>
                <a:latin typeface="DM Sans Italics"/>
              </a:rPr>
              <a:t>–Khan Sana(19CO03)</a:t>
            </a:r>
          </a:p>
          <a:p>
            <a:pPr algn="ctr" marL="0" indent="0" lvl="0">
              <a:lnSpc>
                <a:spcPts val="3919"/>
              </a:lnSpc>
              <a:spcBef>
                <a:spcPct val="0"/>
              </a:spcBef>
            </a:pPr>
          </a:p>
        </p:txBody>
      </p:sp>
      <p:sp>
        <p:nvSpPr>
          <p:cNvPr name="TextBox 5" id="5"/>
          <p:cNvSpPr txBox="true"/>
          <p:nvPr/>
        </p:nvSpPr>
        <p:spPr>
          <a:xfrm rot="0">
            <a:off x="13326257" y="233390"/>
            <a:ext cx="3933043" cy="405765"/>
          </a:xfrm>
          <a:prstGeom prst="rect">
            <a:avLst/>
          </a:prstGeom>
        </p:spPr>
        <p:txBody>
          <a:bodyPr anchor="t" rtlCol="false" tIns="0" lIns="0" bIns="0" rIns="0">
            <a:spAutoFit/>
          </a:bodyPr>
          <a:lstStyle/>
          <a:p>
            <a:pPr algn="r" marL="0" indent="0" lvl="0">
              <a:lnSpc>
                <a:spcPts val="3359"/>
              </a:lnSpc>
              <a:spcBef>
                <a:spcPct val="0"/>
              </a:spcBef>
            </a:pPr>
            <a:r>
              <a:rPr lang="en-US" sz="2400">
                <a:solidFill>
                  <a:srgbClr val="000000"/>
                </a:solidFill>
                <a:latin typeface="DM Sans"/>
              </a:rPr>
              <a:t>October 21,</a:t>
            </a:r>
            <a:r>
              <a:rPr lang="en-US" sz="2400" u="none">
                <a:solidFill>
                  <a:srgbClr val="000000"/>
                </a:solidFill>
                <a:latin typeface="DM Sans"/>
              </a:rPr>
              <a:t> 2022</a:t>
            </a:r>
          </a:p>
        </p:txBody>
      </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3516226" y="756026"/>
            <a:ext cx="3743074" cy="9530974"/>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07887" y="963942"/>
            <a:ext cx="6157220" cy="2507404"/>
            <a:chOff x="0" y="0"/>
            <a:chExt cx="8209626" cy="3343206"/>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798" t="0" r="5798" b="0"/>
            <a:stretch>
              <a:fillRect/>
            </a:stretch>
          </p:blipFill>
          <p:spPr>
            <a:xfrm flipH="false" flipV="false" rot="0">
              <a:off x="0" y="0"/>
              <a:ext cx="8209626" cy="3343206"/>
            </a:xfrm>
            <a:prstGeom prst="rect">
              <a:avLst/>
            </a:prstGeom>
          </p:spPr>
        </p:pic>
        <p:sp>
          <p:nvSpPr>
            <p:cNvPr name="TextBox 4" id="4"/>
            <p:cNvSpPr txBox="true"/>
            <p:nvPr/>
          </p:nvSpPr>
          <p:spPr>
            <a:xfrm rot="0">
              <a:off x="818950" y="344346"/>
              <a:ext cx="6571725" cy="1364605"/>
            </a:xfrm>
            <a:prstGeom prst="rect">
              <a:avLst/>
            </a:prstGeom>
          </p:spPr>
          <p:txBody>
            <a:bodyPr anchor="t" rtlCol="false" tIns="0" lIns="0" bIns="0" rIns="0">
              <a:spAutoFit/>
            </a:bodyPr>
            <a:lstStyle/>
            <a:p>
              <a:pPr algn="ctr" marL="0" indent="0" lvl="0">
                <a:lnSpc>
                  <a:spcPts val="8689"/>
                </a:lnSpc>
              </a:pPr>
              <a:r>
                <a:rPr lang="en-US" sz="6206">
                  <a:solidFill>
                    <a:srgbClr val="FFFFFF"/>
                  </a:solidFill>
                  <a:latin typeface="DM Sans"/>
                </a:rPr>
                <a:t>Future Scope</a:t>
              </a:r>
            </a:p>
          </p:txBody>
        </p:sp>
      </p:gr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2622870" y="4186681"/>
            <a:ext cx="4022077" cy="4844775"/>
          </a:xfrm>
          <a:prstGeom prst="rect">
            <a:avLst/>
          </a:prstGeom>
        </p:spPr>
      </p:pic>
      <p:sp>
        <p:nvSpPr>
          <p:cNvPr name="TextBox 6" id="6"/>
          <p:cNvSpPr txBox="true"/>
          <p:nvPr/>
        </p:nvSpPr>
        <p:spPr>
          <a:xfrm rot="0">
            <a:off x="811372" y="4196206"/>
            <a:ext cx="10812735" cy="4424934"/>
          </a:xfrm>
          <a:prstGeom prst="rect">
            <a:avLst/>
          </a:prstGeom>
        </p:spPr>
        <p:txBody>
          <a:bodyPr anchor="t" rtlCol="false" tIns="0" lIns="0" bIns="0" rIns="0">
            <a:spAutoFit/>
          </a:bodyPr>
          <a:lstStyle/>
          <a:p>
            <a:pPr marL="885197" indent="-442599" lvl="1">
              <a:lnSpc>
                <a:spcPts val="4756"/>
              </a:lnSpc>
              <a:buFont typeface="Arial"/>
              <a:buChar char="•"/>
            </a:pPr>
            <a:r>
              <a:rPr lang="en-US" sz="4100" spc="-41">
                <a:solidFill>
                  <a:srgbClr val="000000"/>
                </a:solidFill>
                <a:latin typeface="DM Sans"/>
              </a:rPr>
              <a:t>Certificates will be provided to students on completion of particular course.</a:t>
            </a:r>
          </a:p>
          <a:p>
            <a:pPr>
              <a:lnSpc>
                <a:spcPts val="4756"/>
              </a:lnSpc>
            </a:pPr>
          </a:p>
          <a:p>
            <a:pPr marL="885197" indent="-442599" lvl="1">
              <a:lnSpc>
                <a:spcPts val="4756"/>
              </a:lnSpc>
              <a:buFont typeface="Arial"/>
              <a:buChar char="•"/>
            </a:pPr>
            <a:r>
              <a:rPr lang="en-US" sz="4100" spc="-41">
                <a:solidFill>
                  <a:srgbClr val="000000"/>
                </a:solidFill>
                <a:latin typeface="DM Sans"/>
              </a:rPr>
              <a:t>Chat bot will be available for students.</a:t>
            </a:r>
          </a:p>
          <a:p>
            <a:pPr>
              <a:lnSpc>
                <a:spcPts val="4756"/>
              </a:lnSpc>
            </a:pPr>
          </a:p>
          <a:p>
            <a:pPr marL="885197" indent="-442599" lvl="1">
              <a:lnSpc>
                <a:spcPts val="4756"/>
              </a:lnSpc>
              <a:buFont typeface="Arial"/>
              <a:buChar char="•"/>
            </a:pPr>
            <a:r>
              <a:rPr lang="en-US" sz="4100" spc="-41">
                <a:solidFill>
                  <a:srgbClr val="000000"/>
                </a:solidFill>
                <a:latin typeface="DM Sans"/>
              </a:rPr>
              <a:t>Attractive UI.</a:t>
            </a:r>
          </a:p>
          <a:p>
            <a:pPr algn="l" marL="0" indent="0" lvl="0">
              <a:lnSpc>
                <a:spcPts val="6379"/>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4473693" cy="1135165"/>
            <a:chOff x="0" y="0"/>
            <a:chExt cx="5964924" cy="1513554"/>
          </a:xfrm>
        </p:grpSpPr>
        <p:grpSp>
          <p:nvGrpSpPr>
            <p:cNvPr name="Group 3" id="3"/>
            <p:cNvGrpSpPr/>
            <p:nvPr/>
          </p:nvGrpSpPr>
          <p:grpSpPr>
            <a:xfrm rot="0">
              <a:off x="0" y="0"/>
              <a:ext cx="5964924" cy="1513554"/>
              <a:chOff x="0" y="0"/>
              <a:chExt cx="3302877" cy="838079"/>
            </a:xfrm>
          </p:grpSpPr>
          <p:sp>
            <p:nvSpPr>
              <p:cNvPr name="Freeform 4" id="4"/>
              <p:cNvSpPr/>
              <p:nvPr/>
            </p:nvSpPr>
            <p:spPr>
              <a:xfrm>
                <a:off x="0" y="0"/>
                <a:ext cx="3302877" cy="838080"/>
              </a:xfrm>
              <a:custGeom>
                <a:avLst/>
                <a:gdLst/>
                <a:ahLst/>
                <a:cxnLst/>
                <a:rect r="r" b="b" t="t" l="l"/>
                <a:pathLst>
                  <a:path h="838080" w="3302877">
                    <a:moveTo>
                      <a:pt x="3178416" y="838079"/>
                    </a:moveTo>
                    <a:lnTo>
                      <a:pt x="124460" y="838079"/>
                    </a:lnTo>
                    <a:cubicBezTo>
                      <a:pt x="55880" y="838079"/>
                      <a:pt x="0" y="782199"/>
                      <a:pt x="0" y="713619"/>
                    </a:cubicBezTo>
                    <a:lnTo>
                      <a:pt x="0" y="124460"/>
                    </a:lnTo>
                    <a:cubicBezTo>
                      <a:pt x="0" y="55880"/>
                      <a:pt x="55880" y="0"/>
                      <a:pt x="124460" y="0"/>
                    </a:cubicBezTo>
                    <a:lnTo>
                      <a:pt x="3178417" y="0"/>
                    </a:lnTo>
                    <a:cubicBezTo>
                      <a:pt x="3246997" y="0"/>
                      <a:pt x="3302877" y="55880"/>
                      <a:pt x="3302877" y="124460"/>
                    </a:cubicBezTo>
                    <a:lnTo>
                      <a:pt x="3302877" y="713620"/>
                    </a:lnTo>
                    <a:cubicBezTo>
                      <a:pt x="3302877" y="782200"/>
                      <a:pt x="3246997" y="838080"/>
                      <a:pt x="3178417" y="838080"/>
                    </a:cubicBezTo>
                    <a:close/>
                  </a:path>
                </a:pathLst>
              </a:custGeom>
              <a:solidFill>
                <a:srgbClr val="35A1F4"/>
              </a:solidFill>
            </p:spPr>
          </p:sp>
        </p:grpSp>
        <p:sp>
          <p:nvSpPr>
            <p:cNvPr name="TextBox 5" id="5"/>
            <p:cNvSpPr txBox="true"/>
            <p:nvPr/>
          </p:nvSpPr>
          <p:spPr>
            <a:xfrm rot="0">
              <a:off x="455363" y="459174"/>
              <a:ext cx="5054199" cy="671405"/>
            </a:xfrm>
            <a:prstGeom prst="rect">
              <a:avLst/>
            </a:prstGeom>
          </p:spPr>
          <p:txBody>
            <a:bodyPr anchor="t" rtlCol="false" tIns="0" lIns="0" bIns="0" rIns="0">
              <a:spAutoFit/>
            </a:bodyPr>
            <a:lstStyle/>
            <a:p>
              <a:pPr algn="ctr">
                <a:lnSpc>
                  <a:spcPts val="3699"/>
                </a:lnSpc>
              </a:pPr>
              <a:r>
                <a:rPr lang="en-US" sz="3699">
                  <a:solidFill>
                    <a:srgbClr val="FFFFFF"/>
                  </a:solidFill>
                  <a:latin typeface="DM Sans"/>
                </a:rPr>
                <a:t>Our Team</a:t>
              </a:r>
            </a:p>
          </p:txBody>
        </p:sp>
      </p:grpSp>
      <p:pic>
        <p:nvPicPr>
          <p:cNvPr name="Picture 6" id="6"/>
          <p:cNvPicPr>
            <a:picLocks noChangeAspect="true"/>
          </p:cNvPicPr>
          <p:nvPr/>
        </p:nvPicPr>
        <p:blipFill>
          <a:blip r:embed="rId2"/>
          <a:srcRect l="9020" t="26835" r="8595" b="16226"/>
          <a:stretch>
            <a:fillRect/>
          </a:stretch>
        </p:blipFill>
        <p:spPr>
          <a:xfrm flipH="false" flipV="false" rot="0">
            <a:off x="589968" y="2758191"/>
            <a:ext cx="17108064" cy="6737352"/>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570345" y="4460583"/>
            <a:ext cx="9147311" cy="1413460"/>
          </a:xfrm>
          <a:prstGeom prst="rect">
            <a:avLst/>
          </a:prstGeom>
        </p:spPr>
        <p:txBody>
          <a:bodyPr anchor="t" rtlCol="false" tIns="0" lIns="0" bIns="0" rIns="0">
            <a:spAutoFit/>
          </a:bodyPr>
          <a:lstStyle/>
          <a:p>
            <a:pPr algn="ctr" marL="0" indent="0" lvl="0">
              <a:lnSpc>
                <a:spcPts val="11040"/>
              </a:lnSpc>
            </a:pPr>
            <a:r>
              <a:rPr lang="en-US" sz="9600" spc="-96">
                <a:solidFill>
                  <a:srgbClr val="000000"/>
                </a:solidFill>
                <a:latin typeface="DM Sans Bold"/>
              </a:rPr>
              <a:t>We're done!</a:t>
            </a:r>
          </a:p>
        </p:txBody>
      </p:sp>
      <p:grpSp>
        <p:nvGrpSpPr>
          <p:cNvPr name="Group 3" id="3"/>
          <p:cNvGrpSpPr/>
          <p:nvPr/>
        </p:nvGrpSpPr>
        <p:grpSpPr>
          <a:xfrm rot="0">
            <a:off x="9791700" y="6290462"/>
            <a:ext cx="4894263" cy="2401775"/>
            <a:chOff x="0" y="0"/>
            <a:chExt cx="6525684" cy="3202367"/>
          </a:xfrm>
        </p:grpSpPr>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7428" r="0" b="7428"/>
            <a:stretch>
              <a:fillRect/>
            </a:stretch>
          </p:blipFill>
          <p:spPr>
            <a:xfrm flipH="false" flipV="false" rot="0">
              <a:off x="0" y="0"/>
              <a:ext cx="6525684" cy="3202367"/>
            </a:xfrm>
            <a:prstGeom prst="rect">
              <a:avLst/>
            </a:prstGeom>
          </p:spPr>
        </p:pic>
        <p:sp>
          <p:nvSpPr>
            <p:cNvPr name="TextBox 5" id="5"/>
            <p:cNvSpPr txBox="true"/>
            <p:nvPr/>
          </p:nvSpPr>
          <p:spPr>
            <a:xfrm rot="0">
              <a:off x="892469" y="534384"/>
              <a:ext cx="4740746" cy="1117600"/>
            </a:xfrm>
            <a:prstGeom prst="rect">
              <a:avLst/>
            </a:prstGeom>
          </p:spPr>
          <p:txBody>
            <a:bodyPr anchor="t" rtlCol="false" tIns="0" lIns="0" bIns="0" rIns="0">
              <a:spAutoFit/>
            </a:bodyPr>
            <a:lstStyle/>
            <a:p>
              <a:pPr algn="ctr">
                <a:lnSpc>
                  <a:spcPts val="3360"/>
                </a:lnSpc>
              </a:pPr>
              <a:r>
                <a:rPr lang="en-US" sz="2800">
                  <a:solidFill>
                    <a:srgbClr val="FFFFFF"/>
                  </a:solidFill>
                  <a:latin typeface="DM Sans"/>
                </a:rPr>
                <a:t>Thank you. Have a great day ahead.</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715770" y="3342579"/>
            <a:ext cx="6563309" cy="875703"/>
            <a:chOff x="0" y="0"/>
            <a:chExt cx="8751079" cy="1167604"/>
          </a:xfrm>
        </p:grpSpPr>
        <p:grpSp>
          <p:nvGrpSpPr>
            <p:cNvPr name="Group 3" id="3"/>
            <p:cNvGrpSpPr/>
            <p:nvPr/>
          </p:nvGrpSpPr>
          <p:grpSpPr>
            <a:xfrm rot="0">
              <a:off x="0" y="0"/>
              <a:ext cx="8751079" cy="1167604"/>
              <a:chOff x="0" y="0"/>
              <a:chExt cx="14344420" cy="1913890"/>
            </a:xfrm>
          </p:grpSpPr>
          <p:sp>
            <p:nvSpPr>
              <p:cNvPr name="Freeform 4" id="4"/>
              <p:cNvSpPr/>
              <p:nvPr/>
            </p:nvSpPr>
            <p:spPr>
              <a:xfrm>
                <a:off x="0" y="0"/>
                <a:ext cx="14344421" cy="1913890"/>
              </a:xfrm>
              <a:custGeom>
                <a:avLst/>
                <a:gdLst/>
                <a:ahLst/>
                <a:cxnLst/>
                <a:rect r="r" b="b" t="t" l="l"/>
                <a:pathLst>
                  <a:path h="1913890" w="14344421">
                    <a:moveTo>
                      <a:pt x="14219960" y="1913890"/>
                    </a:moveTo>
                    <a:lnTo>
                      <a:pt x="124460" y="1913890"/>
                    </a:lnTo>
                    <a:cubicBezTo>
                      <a:pt x="55880" y="1913890"/>
                      <a:pt x="0" y="1858010"/>
                      <a:pt x="0" y="1789430"/>
                    </a:cubicBezTo>
                    <a:lnTo>
                      <a:pt x="0" y="124460"/>
                    </a:lnTo>
                    <a:cubicBezTo>
                      <a:pt x="0" y="55880"/>
                      <a:pt x="55880" y="0"/>
                      <a:pt x="124460" y="0"/>
                    </a:cubicBezTo>
                    <a:lnTo>
                      <a:pt x="14219960" y="0"/>
                    </a:lnTo>
                    <a:cubicBezTo>
                      <a:pt x="14288540" y="0"/>
                      <a:pt x="14344421" y="55880"/>
                      <a:pt x="14344421" y="124460"/>
                    </a:cubicBezTo>
                    <a:lnTo>
                      <a:pt x="14344421" y="1789430"/>
                    </a:lnTo>
                    <a:cubicBezTo>
                      <a:pt x="14344421" y="1858010"/>
                      <a:pt x="14288540" y="1913890"/>
                      <a:pt x="14219960" y="1913890"/>
                    </a:cubicBezTo>
                    <a:close/>
                  </a:path>
                </a:pathLst>
              </a:custGeom>
              <a:solidFill>
                <a:srgbClr val="E8E8E8"/>
              </a:solidFill>
            </p:spPr>
          </p:sp>
        </p:grpSp>
        <p:sp>
          <p:nvSpPr>
            <p:cNvPr name="TextBox 5" id="5"/>
            <p:cNvSpPr txBox="true"/>
            <p:nvPr/>
          </p:nvSpPr>
          <p:spPr>
            <a:xfrm rot="0">
              <a:off x="694976" y="158843"/>
              <a:ext cx="6968337" cy="707602"/>
            </a:xfrm>
            <a:prstGeom prst="rect">
              <a:avLst/>
            </a:prstGeom>
          </p:spPr>
          <p:txBody>
            <a:bodyPr anchor="t" rtlCol="false" tIns="0" lIns="0" bIns="0" rIns="0">
              <a:spAutoFit/>
            </a:bodyPr>
            <a:lstStyle/>
            <a:p>
              <a:pPr algn="l" marL="0" indent="0" lvl="0">
                <a:lnSpc>
                  <a:spcPts val="4480"/>
                </a:lnSpc>
                <a:spcBef>
                  <a:spcPct val="0"/>
                </a:spcBef>
              </a:pPr>
              <a:r>
                <a:rPr lang="en-US" sz="3200">
                  <a:solidFill>
                    <a:srgbClr val="000000"/>
                  </a:solidFill>
                  <a:latin typeface="DM Sans"/>
                </a:rPr>
                <a:t>   Objective</a:t>
              </a:r>
            </a:p>
          </p:txBody>
        </p:sp>
      </p:grpSp>
      <p:grpSp>
        <p:nvGrpSpPr>
          <p:cNvPr name="Group 6" id="6"/>
          <p:cNvGrpSpPr/>
          <p:nvPr/>
        </p:nvGrpSpPr>
        <p:grpSpPr>
          <a:xfrm rot="0">
            <a:off x="9715770" y="5604839"/>
            <a:ext cx="6563309" cy="875703"/>
            <a:chOff x="0" y="0"/>
            <a:chExt cx="8751079" cy="1167604"/>
          </a:xfrm>
        </p:grpSpPr>
        <p:grpSp>
          <p:nvGrpSpPr>
            <p:cNvPr name="Group 7" id="7"/>
            <p:cNvGrpSpPr/>
            <p:nvPr/>
          </p:nvGrpSpPr>
          <p:grpSpPr>
            <a:xfrm rot="0">
              <a:off x="0" y="0"/>
              <a:ext cx="8751079" cy="1167604"/>
              <a:chOff x="0" y="0"/>
              <a:chExt cx="14344420" cy="1913890"/>
            </a:xfrm>
          </p:grpSpPr>
          <p:sp>
            <p:nvSpPr>
              <p:cNvPr name="Freeform 8" id="8"/>
              <p:cNvSpPr/>
              <p:nvPr/>
            </p:nvSpPr>
            <p:spPr>
              <a:xfrm>
                <a:off x="0" y="0"/>
                <a:ext cx="14344421" cy="1913890"/>
              </a:xfrm>
              <a:custGeom>
                <a:avLst/>
                <a:gdLst/>
                <a:ahLst/>
                <a:cxnLst/>
                <a:rect r="r" b="b" t="t" l="l"/>
                <a:pathLst>
                  <a:path h="1913890" w="14344421">
                    <a:moveTo>
                      <a:pt x="14219960" y="1913890"/>
                    </a:moveTo>
                    <a:lnTo>
                      <a:pt x="124460" y="1913890"/>
                    </a:lnTo>
                    <a:cubicBezTo>
                      <a:pt x="55880" y="1913890"/>
                      <a:pt x="0" y="1858010"/>
                      <a:pt x="0" y="1789430"/>
                    </a:cubicBezTo>
                    <a:lnTo>
                      <a:pt x="0" y="124460"/>
                    </a:lnTo>
                    <a:cubicBezTo>
                      <a:pt x="0" y="55880"/>
                      <a:pt x="55880" y="0"/>
                      <a:pt x="124460" y="0"/>
                    </a:cubicBezTo>
                    <a:lnTo>
                      <a:pt x="14219960" y="0"/>
                    </a:lnTo>
                    <a:cubicBezTo>
                      <a:pt x="14288540" y="0"/>
                      <a:pt x="14344421" y="55880"/>
                      <a:pt x="14344421" y="124460"/>
                    </a:cubicBezTo>
                    <a:lnTo>
                      <a:pt x="14344421" y="1789430"/>
                    </a:lnTo>
                    <a:cubicBezTo>
                      <a:pt x="14344421" y="1858010"/>
                      <a:pt x="14288540" y="1913890"/>
                      <a:pt x="14219960" y="1913890"/>
                    </a:cubicBezTo>
                    <a:close/>
                  </a:path>
                </a:pathLst>
              </a:custGeom>
              <a:solidFill>
                <a:srgbClr val="E8E8E8"/>
              </a:solidFill>
            </p:spPr>
          </p:sp>
        </p:grpSp>
        <p:sp>
          <p:nvSpPr>
            <p:cNvPr name="TextBox 9" id="9"/>
            <p:cNvSpPr txBox="true"/>
            <p:nvPr/>
          </p:nvSpPr>
          <p:spPr>
            <a:xfrm rot="0">
              <a:off x="682276" y="207676"/>
              <a:ext cx="6968337" cy="707602"/>
            </a:xfrm>
            <a:prstGeom prst="rect">
              <a:avLst/>
            </a:prstGeom>
          </p:spPr>
          <p:txBody>
            <a:bodyPr anchor="t" rtlCol="false" tIns="0" lIns="0" bIns="0" rIns="0">
              <a:spAutoFit/>
            </a:bodyPr>
            <a:lstStyle/>
            <a:p>
              <a:pPr algn="l" marL="0" indent="0" lvl="0">
                <a:lnSpc>
                  <a:spcPts val="4480"/>
                </a:lnSpc>
                <a:spcBef>
                  <a:spcPct val="0"/>
                </a:spcBef>
              </a:pPr>
              <a:r>
                <a:rPr lang="en-US" sz="3200">
                  <a:solidFill>
                    <a:srgbClr val="000000"/>
                  </a:solidFill>
                  <a:latin typeface="DM Sans"/>
                </a:rPr>
                <a:t>   System Architecture </a:t>
              </a:r>
            </a:p>
          </p:txBody>
        </p:sp>
      </p:grpSp>
      <p:grpSp>
        <p:nvGrpSpPr>
          <p:cNvPr name="Group 10" id="10"/>
          <p:cNvGrpSpPr/>
          <p:nvPr/>
        </p:nvGrpSpPr>
        <p:grpSpPr>
          <a:xfrm rot="0">
            <a:off x="9715770" y="4473709"/>
            <a:ext cx="6563309" cy="875703"/>
            <a:chOff x="0" y="0"/>
            <a:chExt cx="8751079" cy="1167604"/>
          </a:xfrm>
        </p:grpSpPr>
        <p:grpSp>
          <p:nvGrpSpPr>
            <p:cNvPr name="Group 11" id="11"/>
            <p:cNvGrpSpPr/>
            <p:nvPr/>
          </p:nvGrpSpPr>
          <p:grpSpPr>
            <a:xfrm rot="0">
              <a:off x="0" y="0"/>
              <a:ext cx="8751079" cy="1167604"/>
              <a:chOff x="0" y="0"/>
              <a:chExt cx="14344420" cy="1913890"/>
            </a:xfrm>
          </p:grpSpPr>
          <p:sp>
            <p:nvSpPr>
              <p:cNvPr name="Freeform 12" id="12"/>
              <p:cNvSpPr/>
              <p:nvPr/>
            </p:nvSpPr>
            <p:spPr>
              <a:xfrm>
                <a:off x="0" y="0"/>
                <a:ext cx="14344421" cy="1913890"/>
              </a:xfrm>
              <a:custGeom>
                <a:avLst/>
                <a:gdLst/>
                <a:ahLst/>
                <a:cxnLst/>
                <a:rect r="r" b="b" t="t" l="l"/>
                <a:pathLst>
                  <a:path h="1913890" w="14344421">
                    <a:moveTo>
                      <a:pt x="14219960" y="1913890"/>
                    </a:moveTo>
                    <a:lnTo>
                      <a:pt x="124460" y="1913890"/>
                    </a:lnTo>
                    <a:cubicBezTo>
                      <a:pt x="55880" y="1913890"/>
                      <a:pt x="0" y="1858010"/>
                      <a:pt x="0" y="1789430"/>
                    </a:cubicBezTo>
                    <a:lnTo>
                      <a:pt x="0" y="124460"/>
                    </a:lnTo>
                    <a:cubicBezTo>
                      <a:pt x="0" y="55880"/>
                      <a:pt x="55880" y="0"/>
                      <a:pt x="124460" y="0"/>
                    </a:cubicBezTo>
                    <a:lnTo>
                      <a:pt x="14219960" y="0"/>
                    </a:lnTo>
                    <a:cubicBezTo>
                      <a:pt x="14288540" y="0"/>
                      <a:pt x="14344421" y="55880"/>
                      <a:pt x="14344421" y="124460"/>
                    </a:cubicBezTo>
                    <a:lnTo>
                      <a:pt x="14344421" y="1789430"/>
                    </a:lnTo>
                    <a:cubicBezTo>
                      <a:pt x="14344421" y="1858010"/>
                      <a:pt x="14288540" y="1913890"/>
                      <a:pt x="14219960" y="1913890"/>
                    </a:cubicBezTo>
                    <a:close/>
                  </a:path>
                </a:pathLst>
              </a:custGeom>
              <a:solidFill>
                <a:srgbClr val="E8E8E8"/>
              </a:solidFill>
            </p:spPr>
          </p:sp>
        </p:grpSp>
        <p:sp>
          <p:nvSpPr>
            <p:cNvPr name="TextBox 13" id="13"/>
            <p:cNvSpPr txBox="true"/>
            <p:nvPr/>
          </p:nvSpPr>
          <p:spPr>
            <a:xfrm rot="0">
              <a:off x="682276" y="203719"/>
              <a:ext cx="8068803" cy="707602"/>
            </a:xfrm>
            <a:prstGeom prst="rect">
              <a:avLst/>
            </a:prstGeom>
          </p:spPr>
          <p:txBody>
            <a:bodyPr anchor="t" rtlCol="false" tIns="0" lIns="0" bIns="0" rIns="0">
              <a:spAutoFit/>
            </a:bodyPr>
            <a:lstStyle/>
            <a:p>
              <a:pPr algn="l" marL="0" indent="0" lvl="0">
                <a:lnSpc>
                  <a:spcPts val="4480"/>
                </a:lnSpc>
                <a:spcBef>
                  <a:spcPct val="0"/>
                </a:spcBef>
              </a:pPr>
              <a:r>
                <a:rPr lang="en-US" sz="3200">
                  <a:solidFill>
                    <a:srgbClr val="000000"/>
                  </a:solidFill>
                  <a:latin typeface="DM Sans"/>
                </a:rPr>
                <a:t>   Target Users</a:t>
              </a:r>
            </a:p>
          </p:txBody>
        </p:sp>
      </p:grpSp>
      <p:grpSp>
        <p:nvGrpSpPr>
          <p:cNvPr name="Group 14" id="14"/>
          <p:cNvGrpSpPr/>
          <p:nvPr/>
        </p:nvGrpSpPr>
        <p:grpSpPr>
          <a:xfrm rot="0">
            <a:off x="9706245" y="6735969"/>
            <a:ext cx="6563309" cy="875703"/>
            <a:chOff x="0" y="0"/>
            <a:chExt cx="8751079" cy="1167604"/>
          </a:xfrm>
        </p:grpSpPr>
        <p:grpSp>
          <p:nvGrpSpPr>
            <p:cNvPr name="Group 15" id="15"/>
            <p:cNvGrpSpPr/>
            <p:nvPr/>
          </p:nvGrpSpPr>
          <p:grpSpPr>
            <a:xfrm rot="0">
              <a:off x="0" y="0"/>
              <a:ext cx="8751079" cy="1167604"/>
              <a:chOff x="0" y="0"/>
              <a:chExt cx="14344420" cy="1913890"/>
            </a:xfrm>
          </p:grpSpPr>
          <p:sp>
            <p:nvSpPr>
              <p:cNvPr name="Freeform 16" id="16"/>
              <p:cNvSpPr/>
              <p:nvPr/>
            </p:nvSpPr>
            <p:spPr>
              <a:xfrm>
                <a:off x="0" y="0"/>
                <a:ext cx="14344421" cy="1913890"/>
              </a:xfrm>
              <a:custGeom>
                <a:avLst/>
                <a:gdLst/>
                <a:ahLst/>
                <a:cxnLst/>
                <a:rect r="r" b="b" t="t" l="l"/>
                <a:pathLst>
                  <a:path h="1913890" w="14344421">
                    <a:moveTo>
                      <a:pt x="14219960" y="1913890"/>
                    </a:moveTo>
                    <a:lnTo>
                      <a:pt x="124460" y="1913890"/>
                    </a:lnTo>
                    <a:cubicBezTo>
                      <a:pt x="55880" y="1913890"/>
                      <a:pt x="0" y="1858010"/>
                      <a:pt x="0" y="1789430"/>
                    </a:cubicBezTo>
                    <a:lnTo>
                      <a:pt x="0" y="124460"/>
                    </a:lnTo>
                    <a:cubicBezTo>
                      <a:pt x="0" y="55880"/>
                      <a:pt x="55880" y="0"/>
                      <a:pt x="124460" y="0"/>
                    </a:cubicBezTo>
                    <a:lnTo>
                      <a:pt x="14219960" y="0"/>
                    </a:lnTo>
                    <a:cubicBezTo>
                      <a:pt x="14288540" y="0"/>
                      <a:pt x="14344421" y="55880"/>
                      <a:pt x="14344421" y="124460"/>
                    </a:cubicBezTo>
                    <a:lnTo>
                      <a:pt x="14344421" y="1789430"/>
                    </a:lnTo>
                    <a:cubicBezTo>
                      <a:pt x="14344421" y="1858010"/>
                      <a:pt x="14288540" y="1913890"/>
                      <a:pt x="14219960" y="1913890"/>
                    </a:cubicBezTo>
                    <a:close/>
                  </a:path>
                </a:pathLst>
              </a:custGeom>
              <a:solidFill>
                <a:srgbClr val="E8E8E8"/>
              </a:solidFill>
            </p:spPr>
          </p:sp>
        </p:grpSp>
        <p:sp>
          <p:nvSpPr>
            <p:cNvPr name="TextBox 17" id="17"/>
            <p:cNvSpPr txBox="true"/>
            <p:nvPr/>
          </p:nvSpPr>
          <p:spPr>
            <a:xfrm rot="0">
              <a:off x="669576" y="196664"/>
              <a:ext cx="7189053" cy="707602"/>
            </a:xfrm>
            <a:prstGeom prst="rect">
              <a:avLst/>
            </a:prstGeom>
          </p:spPr>
          <p:txBody>
            <a:bodyPr anchor="t" rtlCol="false" tIns="0" lIns="0" bIns="0" rIns="0">
              <a:spAutoFit/>
            </a:bodyPr>
            <a:lstStyle/>
            <a:p>
              <a:pPr algn="l" marL="0" indent="0" lvl="0">
                <a:lnSpc>
                  <a:spcPts val="4480"/>
                </a:lnSpc>
                <a:spcBef>
                  <a:spcPct val="0"/>
                </a:spcBef>
              </a:pPr>
              <a:r>
                <a:rPr lang="en-US" sz="3200">
                  <a:solidFill>
                    <a:srgbClr val="000000"/>
                  </a:solidFill>
                  <a:latin typeface="DM Sans"/>
                </a:rPr>
                <a:t>   Literature Review</a:t>
              </a:r>
            </a:p>
          </p:txBody>
        </p:sp>
      </p:grpSp>
      <p:grpSp>
        <p:nvGrpSpPr>
          <p:cNvPr name="Group 18" id="18"/>
          <p:cNvGrpSpPr/>
          <p:nvPr/>
        </p:nvGrpSpPr>
        <p:grpSpPr>
          <a:xfrm rot="0">
            <a:off x="9144000" y="3342579"/>
            <a:ext cx="875703" cy="875703"/>
            <a:chOff x="0" y="0"/>
            <a:chExt cx="1913890" cy="1913890"/>
          </a:xfrm>
        </p:grpSpPr>
        <p:sp>
          <p:nvSpPr>
            <p:cNvPr name="Freeform 19" id="19"/>
            <p:cNvSpPr/>
            <p:nvPr/>
          </p:nvSpPr>
          <p:spPr>
            <a:xfrm>
              <a:off x="0" y="0"/>
              <a:ext cx="1913890" cy="1913890"/>
            </a:xfrm>
            <a:custGeom>
              <a:avLst/>
              <a:gdLst/>
              <a:ahLst/>
              <a:cxnLst/>
              <a:rect r="r" b="b" t="t" l="l"/>
              <a:pathLst>
                <a:path h="1913890" w="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35A1F4"/>
            </a:solidFill>
          </p:spPr>
        </p:sp>
      </p:grpSp>
      <p:sp>
        <p:nvSpPr>
          <p:cNvPr name="TextBox 20" id="20"/>
          <p:cNvSpPr txBox="true"/>
          <p:nvPr/>
        </p:nvSpPr>
        <p:spPr>
          <a:xfrm rot="0">
            <a:off x="9379481" y="3549818"/>
            <a:ext cx="433316" cy="499325"/>
          </a:xfrm>
          <a:prstGeom prst="rect">
            <a:avLst/>
          </a:prstGeom>
        </p:spPr>
        <p:txBody>
          <a:bodyPr anchor="t" rtlCol="false" tIns="0" lIns="0" bIns="0" rIns="0">
            <a:spAutoFit/>
          </a:bodyPr>
          <a:lstStyle/>
          <a:p>
            <a:pPr algn="ctr">
              <a:lnSpc>
                <a:spcPts val="3960"/>
              </a:lnSpc>
            </a:pPr>
            <a:r>
              <a:rPr lang="en-US" sz="3600">
                <a:solidFill>
                  <a:srgbClr val="FFFFFF"/>
                </a:solidFill>
                <a:latin typeface="DM Sans Bold"/>
              </a:rPr>
              <a:t>1</a:t>
            </a:r>
          </a:p>
        </p:txBody>
      </p:sp>
      <p:grpSp>
        <p:nvGrpSpPr>
          <p:cNvPr name="Group 21" id="21"/>
          <p:cNvGrpSpPr/>
          <p:nvPr/>
        </p:nvGrpSpPr>
        <p:grpSpPr>
          <a:xfrm rot="0">
            <a:off x="9144000" y="5604839"/>
            <a:ext cx="875703" cy="875703"/>
            <a:chOff x="0" y="0"/>
            <a:chExt cx="1913890" cy="1913890"/>
          </a:xfrm>
        </p:grpSpPr>
        <p:sp>
          <p:nvSpPr>
            <p:cNvPr name="Freeform 22" id="22"/>
            <p:cNvSpPr/>
            <p:nvPr/>
          </p:nvSpPr>
          <p:spPr>
            <a:xfrm>
              <a:off x="0" y="0"/>
              <a:ext cx="1913890" cy="1913890"/>
            </a:xfrm>
            <a:custGeom>
              <a:avLst/>
              <a:gdLst/>
              <a:ahLst/>
              <a:cxnLst/>
              <a:rect r="r" b="b" t="t" l="l"/>
              <a:pathLst>
                <a:path h="1913890" w="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35A1F4"/>
            </a:solidFill>
          </p:spPr>
        </p:sp>
      </p:grpSp>
      <p:sp>
        <p:nvSpPr>
          <p:cNvPr name="TextBox 23" id="23"/>
          <p:cNvSpPr txBox="true"/>
          <p:nvPr/>
        </p:nvSpPr>
        <p:spPr>
          <a:xfrm rot="0">
            <a:off x="9369956" y="5848702"/>
            <a:ext cx="433316" cy="499325"/>
          </a:xfrm>
          <a:prstGeom prst="rect">
            <a:avLst/>
          </a:prstGeom>
        </p:spPr>
        <p:txBody>
          <a:bodyPr anchor="t" rtlCol="false" tIns="0" lIns="0" bIns="0" rIns="0">
            <a:spAutoFit/>
          </a:bodyPr>
          <a:lstStyle/>
          <a:p>
            <a:pPr algn="ctr">
              <a:lnSpc>
                <a:spcPts val="3960"/>
              </a:lnSpc>
            </a:pPr>
            <a:r>
              <a:rPr lang="en-US" sz="3600">
                <a:solidFill>
                  <a:srgbClr val="FFFFFF"/>
                </a:solidFill>
                <a:latin typeface="DM Sans Bold"/>
              </a:rPr>
              <a:t>3</a:t>
            </a:r>
          </a:p>
        </p:txBody>
      </p:sp>
      <p:grpSp>
        <p:nvGrpSpPr>
          <p:cNvPr name="Group 24" id="24"/>
          <p:cNvGrpSpPr/>
          <p:nvPr/>
        </p:nvGrpSpPr>
        <p:grpSpPr>
          <a:xfrm rot="0">
            <a:off x="9144000" y="4473709"/>
            <a:ext cx="875703" cy="875703"/>
            <a:chOff x="0" y="0"/>
            <a:chExt cx="1913890" cy="1913890"/>
          </a:xfrm>
        </p:grpSpPr>
        <p:sp>
          <p:nvSpPr>
            <p:cNvPr name="Freeform 25" id="25"/>
            <p:cNvSpPr/>
            <p:nvPr/>
          </p:nvSpPr>
          <p:spPr>
            <a:xfrm>
              <a:off x="0" y="0"/>
              <a:ext cx="1913890" cy="1913890"/>
            </a:xfrm>
            <a:custGeom>
              <a:avLst/>
              <a:gdLst/>
              <a:ahLst/>
              <a:cxnLst/>
              <a:rect r="r" b="b" t="t" l="l"/>
              <a:pathLst>
                <a:path h="1913890" w="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35A1F4"/>
            </a:solidFill>
          </p:spPr>
        </p:sp>
      </p:grpSp>
      <p:sp>
        <p:nvSpPr>
          <p:cNvPr name="TextBox 26" id="26"/>
          <p:cNvSpPr txBox="true"/>
          <p:nvPr/>
        </p:nvSpPr>
        <p:spPr>
          <a:xfrm rot="0">
            <a:off x="9369956" y="4695235"/>
            <a:ext cx="433316" cy="499325"/>
          </a:xfrm>
          <a:prstGeom prst="rect">
            <a:avLst/>
          </a:prstGeom>
        </p:spPr>
        <p:txBody>
          <a:bodyPr anchor="t" rtlCol="false" tIns="0" lIns="0" bIns="0" rIns="0">
            <a:spAutoFit/>
          </a:bodyPr>
          <a:lstStyle/>
          <a:p>
            <a:pPr algn="ctr">
              <a:lnSpc>
                <a:spcPts val="3960"/>
              </a:lnSpc>
            </a:pPr>
            <a:r>
              <a:rPr lang="en-US" sz="3600">
                <a:solidFill>
                  <a:srgbClr val="FFFFFF"/>
                </a:solidFill>
                <a:latin typeface="DM Sans Bold"/>
              </a:rPr>
              <a:t>2</a:t>
            </a:r>
          </a:p>
        </p:txBody>
      </p:sp>
      <p:grpSp>
        <p:nvGrpSpPr>
          <p:cNvPr name="Group 27" id="27"/>
          <p:cNvGrpSpPr/>
          <p:nvPr/>
        </p:nvGrpSpPr>
        <p:grpSpPr>
          <a:xfrm rot="0">
            <a:off x="9144000" y="6735969"/>
            <a:ext cx="875703" cy="875703"/>
            <a:chOff x="0" y="0"/>
            <a:chExt cx="1913890" cy="1913890"/>
          </a:xfrm>
        </p:grpSpPr>
        <p:sp>
          <p:nvSpPr>
            <p:cNvPr name="Freeform 28" id="28"/>
            <p:cNvSpPr/>
            <p:nvPr/>
          </p:nvSpPr>
          <p:spPr>
            <a:xfrm>
              <a:off x="0" y="0"/>
              <a:ext cx="1913890" cy="1913890"/>
            </a:xfrm>
            <a:custGeom>
              <a:avLst/>
              <a:gdLst/>
              <a:ahLst/>
              <a:cxnLst/>
              <a:rect r="r" b="b" t="t" l="l"/>
              <a:pathLst>
                <a:path h="1913890" w="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35A1F4"/>
            </a:solidFill>
          </p:spPr>
        </p:sp>
      </p:grpSp>
      <p:sp>
        <p:nvSpPr>
          <p:cNvPr name="TextBox 29" id="29"/>
          <p:cNvSpPr txBox="true"/>
          <p:nvPr/>
        </p:nvSpPr>
        <p:spPr>
          <a:xfrm rot="0">
            <a:off x="9360431" y="6971573"/>
            <a:ext cx="433316" cy="499325"/>
          </a:xfrm>
          <a:prstGeom prst="rect">
            <a:avLst/>
          </a:prstGeom>
        </p:spPr>
        <p:txBody>
          <a:bodyPr anchor="t" rtlCol="false" tIns="0" lIns="0" bIns="0" rIns="0">
            <a:spAutoFit/>
          </a:bodyPr>
          <a:lstStyle/>
          <a:p>
            <a:pPr algn="ctr">
              <a:lnSpc>
                <a:spcPts val="3960"/>
              </a:lnSpc>
            </a:pPr>
            <a:r>
              <a:rPr lang="en-US" sz="3600">
                <a:solidFill>
                  <a:srgbClr val="FFFFFF"/>
                </a:solidFill>
                <a:latin typeface="DM Sans Bold"/>
              </a:rPr>
              <a:t>4</a:t>
            </a:r>
          </a:p>
        </p:txBody>
      </p:sp>
      <p:grpSp>
        <p:nvGrpSpPr>
          <p:cNvPr name="Group 30" id="30"/>
          <p:cNvGrpSpPr/>
          <p:nvPr/>
        </p:nvGrpSpPr>
        <p:grpSpPr>
          <a:xfrm rot="0">
            <a:off x="2159355" y="3416942"/>
            <a:ext cx="5991211" cy="3453116"/>
            <a:chOff x="0" y="0"/>
            <a:chExt cx="7988281" cy="4604155"/>
          </a:xfrm>
        </p:grpSpPr>
        <p:pic>
          <p:nvPicPr>
            <p:cNvPr name="Picture 31" id="3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7988281" cy="4604155"/>
            </a:xfrm>
            <a:prstGeom prst="rect">
              <a:avLst/>
            </a:prstGeom>
          </p:spPr>
        </p:pic>
        <p:sp>
          <p:nvSpPr>
            <p:cNvPr name="TextBox 32" id="32"/>
            <p:cNvSpPr txBox="true"/>
            <p:nvPr/>
          </p:nvSpPr>
          <p:spPr>
            <a:xfrm rot="0">
              <a:off x="1678177" y="490185"/>
              <a:ext cx="4631928" cy="2548890"/>
            </a:xfrm>
            <a:prstGeom prst="rect">
              <a:avLst/>
            </a:prstGeom>
          </p:spPr>
          <p:txBody>
            <a:bodyPr anchor="t" rtlCol="false" tIns="0" lIns="0" bIns="0" rIns="0">
              <a:spAutoFit/>
            </a:bodyPr>
            <a:lstStyle/>
            <a:p>
              <a:pPr>
                <a:lnSpc>
                  <a:spcPts val="7200"/>
                </a:lnSpc>
              </a:pPr>
              <a:r>
                <a:rPr lang="en-US" sz="7200">
                  <a:solidFill>
                    <a:srgbClr val="FFFFFF"/>
                  </a:solidFill>
                  <a:latin typeface="DM Sans"/>
                </a:rPr>
                <a:t>T</a:t>
              </a:r>
              <a:r>
                <a:rPr lang="en-US" sz="7200">
                  <a:solidFill>
                    <a:srgbClr val="FFFFFF"/>
                  </a:solidFill>
                  <a:latin typeface="DM Sans"/>
                </a:rPr>
                <a:t>oday's </a:t>
              </a:r>
            </a:p>
            <a:p>
              <a:pPr>
                <a:lnSpc>
                  <a:spcPts val="7200"/>
                </a:lnSpc>
              </a:pPr>
              <a:r>
                <a:rPr lang="en-US" sz="7200">
                  <a:solidFill>
                    <a:srgbClr val="FFFFFF"/>
                  </a:solidFill>
                  <a:latin typeface="DM Sans"/>
                </a:rPr>
                <a:t>Agenda</a:t>
              </a:r>
            </a:p>
          </p:txBody>
        </p:sp>
      </p:grpSp>
      <p:pic>
        <p:nvPicPr>
          <p:cNvPr name="Picture 33" id="3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028700" y="4657135"/>
            <a:ext cx="2328416" cy="6216646"/>
          </a:xfrm>
          <a:prstGeom prst="rect">
            <a:avLst/>
          </a:prstGeom>
        </p:spPr>
      </p:pic>
      <p:grpSp>
        <p:nvGrpSpPr>
          <p:cNvPr name="Group 34" id="34"/>
          <p:cNvGrpSpPr/>
          <p:nvPr/>
        </p:nvGrpSpPr>
        <p:grpSpPr>
          <a:xfrm rot="0">
            <a:off x="9144000" y="7868847"/>
            <a:ext cx="875703" cy="875703"/>
            <a:chOff x="0" y="0"/>
            <a:chExt cx="1913890" cy="1913890"/>
          </a:xfrm>
        </p:grpSpPr>
        <p:sp>
          <p:nvSpPr>
            <p:cNvPr name="Freeform 35" id="35"/>
            <p:cNvSpPr/>
            <p:nvPr/>
          </p:nvSpPr>
          <p:spPr>
            <a:xfrm>
              <a:off x="0" y="0"/>
              <a:ext cx="1913890" cy="1913890"/>
            </a:xfrm>
            <a:custGeom>
              <a:avLst/>
              <a:gdLst/>
              <a:ahLst/>
              <a:cxnLst/>
              <a:rect r="r" b="b" t="t" l="l"/>
              <a:pathLst>
                <a:path h="1913890" w="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35A1F4"/>
            </a:solidFill>
          </p:spPr>
        </p:sp>
      </p:grpSp>
      <p:grpSp>
        <p:nvGrpSpPr>
          <p:cNvPr name="Group 36" id="36"/>
          <p:cNvGrpSpPr/>
          <p:nvPr/>
        </p:nvGrpSpPr>
        <p:grpSpPr>
          <a:xfrm rot="0">
            <a:off x="10019703" y="7868847"/>
            <a:ext cx="6259376" cy="875703"/>
            <a:chOff x="0" y="0"/>
            <a:chExt cx="8345835" cy="1167604"/>
          </a:xfrm>
        </p:grpSpPr>
        <p:grpSp>
          <p:nvGrpSpPr>
            <p:cNvPr name="Group 37" id="37"/>
            <p:cNvGrpSpPr/>
            <p:nvPr/>
          </p:nvGrpSpPr>
          <p:grpSpPr>
            <a:xfrm rot="0">
              <a:off x="0" y="0"/>
              <a:ext cx="8345835" cy="1167604"/>
              <a:chOff x="0" y="0"/>
              <a:chExt cx="13680160" cy="1913890"/>
            </a:xfrm>
          </p:grpSpPr>
          <p:sp>
            <p:nvSpPr>
              <p:cNvPr name="Freeform 38" id="38"/>
              <p:cNvSpPr/>
              <p:nvPr/>
            </p:nvSpPr>
            <p:spPr>
              <a:xfrm>
                <a:off x="0" y="0"/>
                <a:ext cx="13680160" cy="1913890"/>
              </a:xfrm>
              <a:custGeom>
                <a:avLst/>
                <a:gdLst/>
                <a:ahLst/>
                <a:cxnLst/>
                <a:rect r="r" b="b" t="t" l="l"/>
                <a:pathLst>
                  <a:path h="1913890" w="13680160">
                    <a:moveTo>
                      <a:pt x="13555700" y="1913890"/>
                    </a:moveTo>
                    <a:lnTo>
                      <a:pt x="124460" y="1913890"/>
                    </a:lnTo>
                    <a:cubicBezTo>
                      <a:pt x="55880" y="1913890"/>
                      <a:pt x="0" y="1858010"/>
                      <a:pt x="0" y="1789430"/>
                    </a:cubicBezTo>
                    <a:lnTo>
                      <a:pt x="0" y="124460"/>
                    </a:lnTo>
                    <a:cubicBezTo>
                      <a:pt x="0" y="55880"/>
                      <a:pt x="55880" y="0"/>
                      <a:pt x="124460" y="0"/>
                    </a:cubicBezTo>
                    <a:lnTo>
                      <a:pt x="13555700" y="0"/>
                    </a:lnTo>
                    <a:cubicBezTo>
                      <a:pt x="13624280" y="0"/>
                      <a:pt x="13680160" y="55880"/>
                      <a:pt x="13680160" y="124460"/>
                    </a:cubicBezTo>
                    <a:lnTo>
                      <a:pt x="13680160" y="1789430"/>
                    </a:lnTo>
                    <a:cubicBezTo>
                      <a:pt x="13680160" y="1858010"/>
                      <a:pt x="13624280" y="1913890"/>
                      <a:pt x="13555700" y="1913890"/>
                    </a:cubicBezTo>
                    <a:close/>
                  </a:path>
                </a:pathLst>
              </a:custGeom>
              <a:solidFill>
                <a:srgbClr val="E8E8E8"/>
              </a:solidFill>
            </p:spPr>
          </p:sp>
        </p:grpSp>
        <p:sp>
          <p:nvSpPr>
            <p:cNvPr name="TextBox 39" id="39"/>
            <p:cNvSpPr txBox="true"/>
            <p:nvPr/>
          </p:nvSpPr>
          <p:spPr>
            <a:xfrm rot="0">
              <a:off x="638569" y="196664"/>
              <a:ext cx="6856143" cy="707602"/>
            </a:xfrm>
            <a:prstGeom prst="rect">
              <a:avLst/>
            </a:prstGeom>
          </p:spPr>
          <p:txBody>
            <a:bodyPr anchor="t" rtlCol="false" tIns="0" lIns="0" bIns="0" rIns="0">
              <a:spAutoFit/>
            </a:bodyPr>
            <a:lstStyle/>
            <a:p>
              <a:pPr algn="l" marL="0" indent="0" lvl="0">
                <a:lnSpc>
                  <a:spcPts val="4480"/>
                </a:lnSpc>
                <a:spcBef>
                  <a:spcPct val="0"/>
                </a:spcBef>
              </a:pPr>
              <a:r>
                <a:rPr lang="en-US" sz="3200">
                  <a:solidFill>
                    <a:srgbClr val="000000"/>
                  </a:solidFill>
                  <a:latin typeface="DM Sans"/>
                </a:rPr>
                <a:t>Technology Stack</a:t>
              </a:r>
            </a:p>
          </p:txBody>
        </p:sp>
      </p:grpSp>
      <p:sp>
        <p:nvSpPr>
          <p:cNvPr name="TextBox 40" id="40"/>
          <p:cNvSpPr txBox="true"/>
          <p:nvPr/>
        </p:nvSpPr>
        <p:spPr>
          <a:xfrm rot="0">
            <a:off x="9379481" y="8059347"/>
            <a:ext cx="433316" cy="499325"/>
          </a:xfrm>
          <a:prstGeom prst="rect">
            <a:avLst/>
          </a:prstGeom>
        </p:spPr>
        <p:txBody>
          <a:bodyPr anchor="t" rtlCol="false" tIns="0" lIns="0" bIns="0" rIns="0">
            <a:spAutoFit/>
          </a:bodyPr>
          <a:lstStyle/>
          <a:p>
            <a:pPr algn="ctr">
              <a:lnSpc>
                <a:spcPts val="3960"/>
              </a:lnSpc>
            </a:pPr>
            <a:r>
              <a:rPr lang="en-US" sz="3600">
                <a:solidFill>
                  <a:srgbClr val="FFFFFF"/>
                </a:solidFill>
                <a:latin typeface="DM Sans"/>
              </a:rPr>
              <a:t>5</a:t>
            </a:r>
          </a:p>
        </p:txBody>
      </p:sp>
      <p:grpSp>
        <p:nvGrpSpPr>
          <p:cNvPr name="Group 41" id="41"/>
          <p:cNvGrpSpPr/>
          <p:nvPr/>
        </p:nvGrpSpPr>
        <p:grpSpPr>
          <a:xfrm rot="0">
            <a:off x="10019703" y="9001725"/>
            <a:ext cx="6259376" cy="875703"/>
            <a:chOff x="0" y="0"/>
            <a:chExt cx="8345835" cy="1167604"/>
          </a:xfrm>
        </p:grpSpPr>
        <p:grpSp>
          <p:nvGrpSpPr>
            <p:cNvPr name="Group 42" id="42"/>
            <p:cNvGrpSpPr/>
            <p:nvPr/>
          </p:nvGrpSpPr>
          <p:grpSpPr>
            <a:xfrm rot="0">
              <a:off x="0" y="0"/>
              <a:ext cx="8345835" cy="1167604"/>
              <a:chOff x="0" y="0"/>
              <a:chExt cx="13680160" cy="1913890"/>
            </a:xfrm>
          </p:grpSpPr>
          <p:sp>
            <p:nvSpPr>
              <p:cNvPr name="Freeform 43" id="43"/>
              <p:cNvSpPr/>
              <p:nvPr/>
            </p:nvSpPr>
            <p:spPr>
              <a:xfrm>
                <a:off x="0" y="0"/>
                <a:ext cx="13680160" cy="1913890"/>
              </a:xfrm>
              <a:custGeom>
                <a:avLst/>
                <a:gdLst/>
                <a:ahLst/>
                <a:cxnLst/>
                <a:rect r="r" b="b" t="t" l="l"/>
                <a:pathLst>
                  <a:path h="1913890" w="13680160">
                    <a:moveTo>
                      <a:pt x="13555700" y="1913890"/>
                    </a:moveTo>
                    <a:lnTo>
                      <a:pt x="124460" y="1913890"/>
                    </a:lnTo>
                    <a:cubicBezTo>
                      <a:pt x="55880" y="1913890"/>
                      <a:pt x="0" y="1858010"/>
                      <a:pt x="0" y="1789430"/>
                    </a:cubicBezTo>
                    <a:lnTo>
                      <a:pt x="0" y="124460"/>
                    </a:lnTo>
                    <a:cubicBezTo>
                      <a:pt x="0" y="55880"/>
                      <a:pt x="55880" y="0"/>
                      <a:pt x="124460" y="0"/>
                    </a:cubicBezTo>
                    <a:lnTo>
                      <a:pt x="13555700" y="0"/>
                    </a:lnTo>
                    <a:cubicBezTo>
                      <a:pt x="13624280" y="0"/>
                      <a:pt x="13680160" y="55880"/>
                      <a:pt x="13680160" y="124460"/>
                    </a:cubicBezTo>
                    <a:lnTo>
                      <a:pt x="13680160" y="1789430"/>
                    </a:lnTo>
                    <a:cubicBezTo>
                      <a:pt x="13680160" y="1858010"/>
                      <a:pt x="13624280" y="1913890"/>
                      <a:pt x="13555700" y="1913890"/>
                    </a:cubicBezTo>
                    <a:close/>
                  </a:path>
                </a:pathLst>
              </a:custGeom>
              <a:solidFill>
                <a:srgbClr val="E8E8E8"/>
              </a:solidFill>
            </p:spPr>
          </p:sp>
        </p:grpSp>
        <p:sp>
          <p:nvSpPr>
            <p:cNvPr name="TextBox 44" id="44"/>
            <p:cNvSpPr txBox="true"/>
            <p:nvPr/>
          </p:nvSpPr>
          <p:spPr>
            <a:xfrm rot="0">
              <a:off x="638569" y="196664"/>
              <a:ext cx="6856143" cy="707602"/>
            </a:xfrm>
            <a:prstGeom prst="rect">
              <a:avLst/>
            </a:prstGeom>
          </p:spPr>
          <p:txBody>
            <a:bodyPr anchor="t" rtlCol="false" tIns="0" lIns="0" bIns="0" rIns="0">
              <a:spAutoFit/>
            </a:bodyPr>
            <a:lstStyle/>
            <a:p>
              <a:pPr algn="l" marL="0" indent="0" lvl="0">
                <a:lnSpc>
                  <a:spcPts val="4480"/>
                </a:lnSpc>
                <a:spcBef>
                  <a:spcPct val="0"/>
                </a:spcBef>
              </a:pPr>
              <a:r>
                <a:rPr lang="en-US" sz="3200">
                  <a:solidFill>
                    <a:srgbClr val="000000"/>
                  </a:solidFill>
                  <a:latin typeface="DM Sans"/>
                </a:rPr>
                <a:t>Future Scope</a:t>
              </a:r>
            </a:p>
          </p:txBody>
        </p:sp>
      </p:grpSp>
      <p:grpSp>
        <p:nvGrpSpPr>
          <p:cNvPr name="Group 45" id="45"/>
          <p:cNvGrpSpPr/>
          <p:nvPr/>
        </p:nvGrpSpPr>
        <p:grpSpPr>
          <a:xfrm rot="0">
            <a:off x="9139238" y="9001725"/>
            <a:ext cx="875703" cy="875703"/>
            <a:chOff x="0" y="0"/>
            <a:chExt cx="1913890" cy="1913890"/>
          </a:xfrm>
        </p:grpSpPr>
        <p:sp>
          <p:nvSpPr>
            <p:cNvPr name="Freeform 46" id="46"/>
            <p:cNvSpPr/>
            <p:nvPr/>
          </p:nvSpPr>
          <p:spPr>
            <a:xfrm>
              <a:off x="0" y="0"/>
              <a:ext cx="1913890" cy="1913890"/>
            </a:xfrm>
            <a:custGeom>
              <a:avLst/>
              <a:gdLst/>
              <a:ahLst/>
              <a:cxnLst/>
              <a:rect r="r" b="b" t="t" l="l"/>
              <a:pathLst>
                <a:path h="1913890" w="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35A1F4"/>
            </a:solidFill>
          </p:spPr>
        </p:sp>
      </p:grpSp>
      <p:sp>
        <p:nvSpPr>
          <p:cNvPr name="TextBox 47" id="47"/>
          <p:cNvSpPr txBox="true"/>
          <p:nvPr/>
        </p:nvSpPr>
        <p:spPr>
          <a:xfrm rot="0">
            <a:off x="9379481" y="9239850"/>
            <a:ext cx="433316" cy="499325"/>
          </a:xfrm>
          <a:prstGeom prst="rect">
            <a:avLst/>
          </a:prstGeom>
        </p:spPr>
        <p:txBody>
          <a:bodyPr anchor="t" rtlCol="false" tIns="0" lIns="0" bIns="0" rIns="0">
            <a:spAutoFit/>
          </a:bodyPr>
          <a:lstStyle/>
          <a:p>
            <a:pPr algn="ctr">
              <a:lnSpc>
                <a:spcPts val="3960"/>
              </a:lnSpc>
            </a:pPr>
            <a:r>
              <a:rPr lang="en-US" sz="3600">
                <a:solidFill>
                  <a:srgbClr val="FFFFFF"/>
                </a:solidFill>
                <a:latin typeface="DM Sans Bold"/>
              </a:rPr>
              <a:t>6</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587766"/>
            <a:ext cx="6487759" cy="2312049"/>
            <a:chOff x="0" y="0"/>
            <a:chExt cx="8650345" cy="3082731"/>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504" r="0" b="504"/>
            <a:stretch>
              <a:fillRect/>
            </a:stretch>
          </p:blipFill>
          <p:spPr>
            <a:xfrm flipH="false" flipV="false" rot="0">
              <a:off x="0" y="0"/>
              <a:ext cx="8650345" cy="3082731"/>
            </a:xfrm>
            <a:prstGeom prst="rect">
              <a:avLst/>
            </a:prstGeom>
          </p:spPr>
        </p:pic>
        <p:sp>
          <p:nvSpPr>
            <p:cNvPr name="TextBox 4" id="4"/>
            <p:cNvSpPr txBox="true"/>
            <p:nvPr/>
          </p:nvSpPr>
          <p:spPr>
            <a:xfrm rot="0">
              <a:off x="1237955" y="359497"/>
              <a:ext cx="6174435" cy="1166173"/>
            </a:xfrm>
            <a:prstGeom prst="rect">
              <a:avLst/>
            </a:prstGeom>
          </p:spPr>
          <p:txBody>
            <a:bodyPr anchor="t" rtlCol="false" tIns="0" lIns="0" bIns="0" rIns="0">
              <a:spAutoFit/>
            </a:bodyPr>
            <a:lstStyle/>
            <a:p>
              <a:pPr>
                <a:lnSpc>
                  <a:spcPts val="6576"/>
                </a:lnSpc>
              </a:pPr>
              <a:r>
                <a:rPr lang="en-US" sz="6263">
                  <a:solidFill>
                    <a:srgbClr val="FFFFFF"/>
                  </a:solidFill>
                  <a:latin typeface="DM Sans"/>
                </a:rPr>
                <a:t>Objective</a:t>
              </a:r>
            </a:p>
          </p:txBody>
        </p:sp>
      </p:grpSp>
      <p:pic>
        <p:nvPicPr>
          <p:cNvPr name="Picture 5" id="5"/>
          <p:cNvPicPr>
            <a:picLocks noChangeAspect="true"/>
          </p:cNvPicPr>
          <p:nvPr/>
        </p:nvPicPr>
        <p:blipFill>
          <a:blip r:embed="rId4"/>
          <a:srcRect l="0" t="0" r="0" b="0"/>
          <a:stretch>
            <a:fillRect/>
          </a:stretch>
        </p:blipFill>
        <p:spPr>
          <a:xfrm flipH="false" flipV="false" rot="0">
            <a:off x="12157972" y="3529570"/>
            <a:ext cx="5329482" cy="5329482"/>
          </a:xfrm>
          <a:prstGeom prst="rect">
            <a:avLst/>
          </a:prstGeom>
        </p:spPr>
      </p:pic>
      <p:sp>
        <p:nvSpPr>
          <p:cNvPr name="TextBox 6" id="6"/>
          <p:cNvSpPr txBox="true"/>
          <p:nvPr/>
        </p:nvSpPr>
        <p:spPr>
          <a:xfrm rot="0">
            <a:off x="1028700" y="4468932"/>
            <a:ext cx="11396215" cy="4390119"/>
          </a:xfrm>
          <a:prstGeom prst="rect">
            <a:avLst/>
          </a:prstGeom>
        </p:spPr>
        <p:txBody>
          <a:bodyPr anchor="t" rtlCol="false" tIns="0" lIns="0" bIns="0" rIns="0">
            <a:spAutoFit/>
          </a:bodyPr>
          <a:lstStyle/>
          <a:p>
            <a:pPr marL="825019" indent="-412510" lvl="1">
              <a:lnSpc>
                <a:spcPts val="4967"/>
              </a:lnSpc>
              <a:buFont typeface="Arial"/>
              <a:buChar char="•"/>
            </a:pPr>
            <a:r>
              <a:rPr lang="en-US" sz="3821">
                <a:solidFill>
                  <a:srgbClr val="35A1F4"/>
                </a:solidFill>
                <a:latin typeface="DM Sans Italics"/>
              </a:rPr>
              <a:t>The IT industry is leading the todays worlds market.</a:t>
            </a:r>
          </a:p>
          <a:p>
            <a:pPr marL="825019" indent="-412510" lvl="1">
              <a:lnSpc>
                <a:spcPts val="4967"/>
              </a:lnSpc>
              <a:buFont typeface="Arial"/>
              <a:buChar char="•"/>
            </a:pPr>
            <a:r>
              <a:rPr lang="en-US" sz="3821">
                <a:solidFill>
                  <a:srgbClr val="000000"/>
                </a:solidFill>
                <a:latin typeface="DM Sans Italics"/>
              </a:rPr>
              <a:t>There’s vacancies in every domain of IT.</a:t>
            </a:r>
          </a:p>
          <a:p>
            <a:pPr marL="825019" indent="-412510" lvl="1">
              <a:lnSpc>
                <a:spcPts val="4967"/>
              </a:lnSpc>
              <a:buFont typeface="Arial"/>
              <a:buChar char="•"/>
            </a:pPr>
            <a:r>
              <a:rPr lang="en-US" sz="3821">
                <a:solidFill>
                  <a:srgbClr val="000000"/>
                </a:solidFill>
                <a:latin typeface="DM Sans Italics"/>
              </a:rPr>
              <a:t> IT Domain is Lagging the </a:t>
            </a:r>
            <a:r>
              <a:rPr lang="en-US" sz="3821">
                <a:solidFill>
                  <a:srgbClr val="35A1F4"/>
                </a:solidFill>
                <a:latin typeface="DM Sans Italics"/>
              </a:rPr>
              <a:t>Skilled Professional</a:t>
            </a:r>
          </a:p>
          <a:p>
            <a:pPr marL="825019" indent="-412510" lvl="1">
              <a:lnSpc>
                <a:spcPts val="4967"/>
              </a:lnSpc>
              <a:buFont typeface="Arial"/>
              <a:buChar char="•"/>
            </a:pPr>
            <a:r>
              <a:rPr lang="en-US" sz="3821">
                <a:solidFill>
                  <a:srgbClr val="35A1F4"/>
                </a:solidFill>
                <a:latin typeface="DM Sans Italics"/>
              </a:rPr>
              <a:t>Need of Skilled Professionals</a:t>
            </a:r>
          </a:p>
          <a:p>
            <a:pPr algn="l" marL="825019" indent="-412510" lvl="1">
              <a:lnSpc>
                <a:spcPts val="4967"/>
              </a:lnSpc>
              <a:buFont typeface="Arial"/>
              <a:buChar char="•"/>
            </a:pPr>
            <a:r>
              <a:rPr lang="en-US" sz="3821">
                <a:solidFill>
                  <a:srgbClr val="35A1F4"/>
                </a:solidFill>
                <a:latin typeface="DM Sans Italics"/>
              </a:rPr>
              <a:t>Demand of E-learning Platforms </a:t>
            </a:r>
            <a:r>
              <a:rPr lang="en-US" sz="3821">
                <a:solidFill>
                  <a:srgbClr val="000000"/>
                </a:solidFill>
                <a:latin typeface="DM Sans Italics"/>
              </a:rPr>
              <a:t>with practical content.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587766"/>
            <a:ext cx="6819603" cy="2312049"/>
            <a:chOff x="0" y="0"/>
            <a:chExt cx="9092804" cy="3082731"/>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2912" r="0" b="2912"/>
            <a:stretch>
              <a:fillRect/>
            </a:stretch>
          </p:blipFill>
          <p:spPr>
            <a:xfrm flipH="false" flipV="false" rot="0">
              <a:off x="0" y="0"/>
              <a:ext cx="9092804" cy="3082731"/>
            </a:xfrm>
            <a:prstGeom prst="rect">
              <a:avLst/>
            </a:prstGeom>
          </p:spPr>
        </p:pic>
        <p:sp>
          <p:nvSpPr>
            <p:cNvPr name="TextBox 4" id="4"/>
            <p:cNvSpPr txBox="true"/>
            <p:nvPr/>
          </p:nvSpPr>
          <p:spPr>
            <a:xfrm rot="0">
              <a:off x="1301276" y="359497"/>
              <a:ext cx="6490252" cy="1166173"/>
            </a:xfrm>
            <a:prstGeom prst="rect">
              <a:avLst/>
            </a:prstGeom>
          </p:spPr>
          <p:txBody>
            <a:bodyPr anchor="t" rtlCol="false" tIns="0" lIns="0" bIns="0" rIns="0">
              <a:spAutoFit/>
            </a:bodyPr>
            <a:lstStyle/>
            <a:p>
              <a:pPr>
                <a:lnSpc>
                  <a:spcPts val="6576"/>
                </a:lnSpc>
              </a:pPr>
              <a:r>
                <a:rPr lang="en-US" sz="6263">
                  <a:solidFill>
                    <a:srgbClr val="FFFFFF"/>
                  </a:solidFill>
                  <a:latin typeface="DM Sans"/>
                </a:rPr>
                <a:t>Target Users </a:t>
              </a:r>
            </a:p>
          </p:txBody>
        </p:sp>
      </p:gr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0483632" y="4835872"/>
            <a:ext cx="6286705" cy="4114800"/>
          </a:xfrm>
          <a:prstGeom prst="rect">
            <a:avLst/>
          </a:prstGeom>
        </p:spPr>
      </p:pic>
      <p:sp>
        <p:nvSpPr>
          <p:cNvPr name="TextBox 6" id="6"/>
          <p:cNvSpPr txBox="true"/>
          <p:nvPr/>
        </p:nvSpPr>
        <p:spPr>
          <a:xfrm rot="0">
            <a:off x="1028700" y="4468932"/>
            <a:ext cx="11396215" cy="1375140"/>
          </a:xfrm>
          <a:prstGeom prst="rect">
            <a:avLst/>
          </a:prstGeom>
        </p:spPr>
        <p:txBody>
          <a:bodyPr anchor="t" rtlCol="false" tIns="0" lIns="0" bIns="0" rIns="0">
            <a:spAutoFit/>
          </a:bodyPr>
          <a:lstStyle/>
          <a:p>
            <a:pPr marL="911377" indent="-455689" lvl="1">
              <a:lnSpc>
                <a:spcPts val="5487"/>
              </a:lnSpc>
              <a:buFont typeface="Arial"/>
              <a:buChar char="•"/>
            </a:pPr>
            <a:r>
              <a:rPr lang="en-US" sz="4221">
                <a:solidFill>
                  <a:srgbClr val="100F0D"/>
                </a:solidFill>
                <a:latin typeface="DM Sans"/>
              </a:rPr>
              <a:t>Students</a:t>
            </a:r>
          </a:p>
          <a:p>
            <a:pPr algn="l" marL="911377" indent="-455689" lvl="1">
              <a:lnSpc>
                <a:spcPts val="5487"/>
              </a:lnSpc>
              <a:buFont typeface="Arial"/>
              <a:buChar char="•"/>
            </a:pPr>
            <a:r>
              <a:rPr lang="en-US" sz="4221">
                <a:solidFill>
                  <a:srgbClr val="100F0D"/>
                </a:solidFill>
                <a:latin typeface="DM Sans"/>
              </a:rPr>
              <a:t>Corporate Employees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811372" y="3818206"/>
            <a:ext cx="16665256" cy="3237865"/>
          </a:xfrm>
          <a:prstGeom prst="rect">
            <a:avLst/>
          </a:prstGeom>
        </p:spPr>
        <p:txBody>
          <a:bodyPr anchor="t" rtlCol="false" tIns="0" lIns="0" bIns="0" rIns="0">
            <a:spAutoFit/>
          </a:bodyPr>
          <a:lstStyle/>
          <a:p>
            <a:pPr marL="1187449" indent="-593725" lvl="1">
              <a:lnSpc>
                <a:spcPts val="6379"/>
              </a:lnSpc>
              <a:buFont typeface="Arial"/>
              <a:buChar char="•"/>
            </a:pPr>
            <a:r>
              <a:rPr lang="en-US" sz="5499" spc="-54">
                <a:solidFill>
                  <a:srgbClr val="000000"/>
                </a:solidFill>
                <a:latin typeface="DM Sans Bold"/>
              </a:rPr>
              <a:t>Frontend</a:t>
            </a:r>
            <a:r>
              <a:rPr lang="en-US" sz="5499" spc="-54">
                <a:solidFill>
                  <a:srgbClr val="000000"/>
                </a:solidFill>
                <a:latin typeface="DM Sans"/>
              </a:rPr>
              <a:t>: Html5, CSS3,ReactJS</a:t>
            </a:r>
          </a:p>
          <a:p>
            <a:pPr marL="1187449" indent="-593725" lvl="1">
              <a:lnSpc>
                <a:spcPts val="6379"/>
              </a:lnSpc>
              <a:buFont typeface="Arial"/>
              <a:buChar char="•"/>
            </a:pPr>
            <a:r>
              <a:rPr lang="en-US" sz="5499" spc="-54">
                <a:solidFill>
                  <a:srgbClr val="000000"/>
                </a:solidFill>
                <a:latin typeface="DM Sans Bold"/>
              </a:rPr>
              <a:t>Backend: </a:t>
            </a:r>
            <a:r>
              <a:rPr lang="en-US" sz="5499" spc="-54">
                <a:solidFill>
                  <a:srgbClr val="000000"/>
                </a:solidFill>
                <a:latin typeface="DM Sans"/>
              </a:rPr>
              <a:t>Python, Django REST Framework</a:t>
            </a:r>
          </a:p>
          <a:p>
            <a:pPr marL="1187449" indent="-593725" lvl="1">
              <a:lnSpc>
                <a:spcPts val="6379"/>
              </a:lnSpc>
              <a:buFont typeface="Arial"/>
              <a:buChar char="•"/>
            </a:pPr>
            <a:r>
              <a:rPr lang="en-US" sz="5499" spc="-54">
                <a:solidFill>
                  <a:srgbClr val="000000"/>
                </a:solidFill>
                <a:latin typeface="DM Sans Bold"/>
              </a:rPr>
              <a:t>Database:</a:t>
            </a:r>
            <a:r>
              <a:rPr lang="en-US" sz="5499" spc="-54">
                <a:solidFill>
                  <a:srgbClr val="000000"/>
                </a:solidFill>
                <a:latin typeface="DM Sans"/>
              </a:rPr>
              <a:t> MySql</a:t>
            </a:r>
          </a:p>
          <a:p>
            <a:pPr algn="l" marL="0" indent="0" lvl="0">
              <a:lnSpc>
                <a:spcPts val="6379"/>
              </a:lnSpc>
              <a:spcBef>
                <a:spcPct val="0"/>
              </a:spcBef>
            </a:pPr>
          </a:p>
        </p:txBody>
      </p:sp>
      <p:grpSp>
        <p:nvGrpSpPr>
          <p:cNvPr name="Group 3" id="3"/>
          <p:cNvGrpSpPr/>
          <p:nvPr/>
        </p:nvGrpSpPr>
        <p:grpSpPr>
          <a:xfrm rot="0">
            <a:off x="1207887" y="1109345"/>
            <a:ext cx="6157220" cy="2216599"/>
            <a:chOff x="0" y="0"/>
            <a:chExt cx="8209626" cy="2955465"/>
          </a:xfrm>
        </p:grpSpPr>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8209626" cy="2955465"/>
            </a:xfrm>
            <a:prstGeom prst="rect">
              <a:avLst/>
            </a:prstGeom>
          </p:spPr>
        </p:pic>
        <p:sp>
          <p:nvSpPr>
            <p:cNvPr name="TextBox 5" id="5"/>
            <p:cNvSpPr txBox="true"/>
            <p:nvPr/>
          </p:nvSpPr>
          <p:spPr>
            <a:xfrm rot="0">
              <a:off x="818950" y="372921"/>
              <a:ext cx="6571725" cy="948290"/>
            </a:xfrm>
            <a:prstGeom prst="rect">
              <a:avLst/>
            </a:prstGeom>
          </p:spPr>
          <p:txBody>
            <a:bodyPr anchor="t" rtlCol="false" tIns="0" lIns="0" bIns="0" rIns="0">
              <a:spAutoFit/>
            </a:bodyPr>
            <a:lstStyle/>
            <a:p>
              <a:pPr algn="ctr" marL="0" indent="0" lvl="0">
                <a:lnSpc>
                  <a:spcPts val="6029"/>
                </a:lnSpc>
              </a:pPr>
              <a:r>
                <a:rPr lang="en-US" sz="4306">
                  <a:solidFill>
                    <a:srgbClr val="FFFFFF"/>
                  </a:solidFill>
                  <a:latin typeface="DM Sans"/>
                </a:rPr>
                <a:t>Technology Stack</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9884" y="4156911"/>
            <a:ext cx="4237364" cy="1502199"/>
            <a:chOff x="0" y="0"/>
            <a:chExt cx="5649819" cy="2002932"/>
          </a:xfrm>
        </p:grpSpPr>
        <p:grpSp>
          <p:nvGrpSpPr>
            <p:cNvPr name="Group 3" id="3"/>
            <p:cNvGrpSpPr/>
            <p:nvPr/>
          </p:nvGrpSpPr>
          <p:grpSpPr>
            <a:xfrm rot="0">
              <a:off x="0" y="0"/>
              <a:ext cx="5649819" cy="2002932"/>
              <a:chOff x="0" y="0"/>
              <a:chExt cx="2987001" cy="1058929"/>
            </a:xfrm>
          </p:grpSpPr>
          <p:sp>
            <p:nvSpPr>
              <p:cNvPr name="Freeform 4" id="4"/>
              <p:cNvSpPr/>
              <p:nvPr/>
            </p:nvSpPr>
            <p:spPr>
              <a:xfrm>
                <a:off x="0" y="0"/>
                <a:ext cx="2987001" cy="1058929"/>
              </a:xfrm>
              <a:custGeom>
                <a:avLst/>
                <a:gdLst/>
                <a:ahLst/>
                <a:cxnLst/>
                <a:rect r="r" b="b" t="t" l="l"/>
                <a:pathLst>
                  <a:path h="1058929" w="2987001">
                    <a:moveTo>
                      <a:pt x="2862541" y="1058929"/>
                    </a:moveTo>
                    <a:lnTo>
                      <a:pt x="124460" y="1058929"/>
                    </a:lnTo>
                    <a:cubicBezTo>
                      <a:pt x="55880" y="1058929"/>
                      <a:pt x="0" y="1003049"/>
                      <a:pt x="0" y="934469"/>
                    </a:cubicBezTo>
                    <a:lnTo>
                      <a:pt x="0" y="124460"/>
                    </a:lnTo>
                    <a:cubicBezTo>
                      <a:pt x="0" y="55880"/>
                      <a:pt x="55880" y="0"/>
                      <a:pt x="124460" y="0"/>
                    </a:cubicBezTo>
                    <a:lnTo>
                      <a:pt x="2862541" y="0"/>
                    </a:lnTo>
                    <a:cubicBezTo>
                      <a:pt x="2931121" y="0"/>
                      <a:pt x="2987001" y="55880"/>
                      <a:pt x="2987001" y="124460"/>
                    </a:cubicBezTo>
                    <a:lnTo>
                      <a:pt x="2987001" y="934469"/>
                    </a:lnTo>
                    <a:cubicBezTo>
                      <a:pt x="2987001" y="1003049"/>
                      <a:pt x="2931121" y="1058929"/>
                      <a:pt x="2862541" y="1058929"/>
                    </a:cubicBezTo>
                    <a:close/>
                  </a:path>
                </a:pathLst>
              </a:custGeom>
              <a:solidFill>
                <a:srgbClr val="35A1F4"/>
              </a:solidFill>
            </p:spPr>
          </p:sp>
        </p:grpSp>
        <p:sp>
          <p:nvSpPr>
            <p:cNvPr name="TextBox 5" id="5"/>
            <p:cNvSpPr txBox="true"/>
            <p:nvPr/>
          </p:nvSpPr>
          <p:spPr>
            <a:xfrm rot="0">
              <a:off x="480454" y="443146"/>
              <a:ext cx="4688911" cy="1173790"/>
            </a:xfrm>
            <a:prstGeom prst="rect">
              <a:avLst/>
            </a:prstGeom>
          </p:spPr>
          <p:txBody>
            <a:bodyPr anchor="t" rtlCol="false" tIns="0" lIns="0" bIns="0" rIns="0">
              <a:spAutoFit/>
            </a:bodyPr>
            <a:lstStyle/>
            <a:p>
              <a:pPr algn="ctr">
                <a:lnSpc>
                  <a:spcPts val="3326"/>
                </a:lnSpc>
              </a:pPr>
              <a:r>
                <a:rPr lang="en-US" sz="3326">
                  <a:solidFill>
                    <a:srgbClr val="FFFFFF"/>
                  </a:solidFill>
                  <a:latin typeface="DM Sans"/>
                </a:rPr>
                <a:t>System Architecture:-</a:t>
              </a:r>
            </a:p>
          </p:txBody>
        </p:sp>
      </p:grpSp>
      <p:pic>
        <p:nvPicPr>
          <p:cNvPr name="Picture 6" id="6"/>
          <p:cNvPicPr>
            <a:picLocks noChangeAspect="true"/>
          </p:cNvPicPr>
          <p:nvPr/>
        </p:nvPicPr>
        <p:blipFill>
          <a:blip r:embed="rId2"/>
          <a:srcRect l="0" t="1529" r="0" b="1529"/>
          <a:stretch>
            <a:fillRect/>
          </a:stretch>
        </p:blipFill>
        <p:spPr>
          <a:xfrm flipH="false" flipV="false" rot="0">
            <a:off x="6244367" y="409538"/>
            <a:ext cx="10424794" cy="9467924"/>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59136" y="1849187"/>
            <a:ext cx="17300229" cy="7663496"/>
            <a:chOff x="0" y="0"/>
            <a:chExt cx="5852176" cy="2592343"/>
          </a:xfrm>
        </p:grpSpPr>
        <p:sp>
          <p:nvSpPr>
            <p:cNvPr name="Freeform 3" id="3"/>
            <p:cNvSpPr/>
            <p:nvPr/>
          </p:nvSpPr>
          <p:spPr>
            <a:xfrm>
              <a:off x="0" y="0"/>
              <a:ext cx="5852176" cy="2592343"/>
            </a:xfrm>
            <a:custGeom>
              <a:avLst/>
              <a:gdLst/>
              <a:ahLst/>
              <a:cxnLst/>
              <a:rect r="r" b="b" t="t" l="l"/>
              <a:pathLst>
                <a:path h="2592343" w="5852176">
                  <a:moveTo>
                    <a:pt x="5727716" y="2592343"/>
                  </a:moveTo>
                  <a:lnTo>
                    <a:pt x="124460" y="2592343"/>
                  </a:lnTo>
                  <a:cubicBezTo>
                    <a:pt x="55880" y="2592343"/>
                    <a:pt x="0" y="2536463"/>
                    <a:pt x="0" y="2467883"/>
                  </a:cubicBezTo>
                  <a:lnTo>
                    <a:pt x="0" y="124460"/>
                  </a:lnTo>
                  <a:cubicBezTo>
                    <a:pt x="0" y="55880"/>
                    <a:pt x="55880" y="0"/>
                    <a:pt x="124460" y="0"/>
                  </a:cubicBezTo>
                  <a:lnTo>
                    <a:pt x="5727716" y="0"/>
                  </a:lnTo>
                  <a:cubicBezTo>
                    <a:pt x="5796296" y="0"/>
                    <a:pt x="5852176" y="55880"/>
                    <a:pt x="5852176" y="124460"/>
                  </a:cubicBezTo>
                  <a:lnTo>
                    <a:pt x="5852176" y="2467883"/>
                  </a:lnTo>
                  <a:cubicBezTo>
                    <a:pt x="5852176" y="2536463"/>
                    <a:pt x="5796296" y="2592343"/>
                    <a:pt x="5727716" y="2592343"/>
                  </a:cubicBezTo>
                  <a:close/>
                </a:path>
              </a:pathLst>
            </a:custGeom>
            <a:solidFill>
              <a:srgbClr val="E8EEF9"/>
            </a:solidFill>
          </p:spPr>
        </p:sp>
      </p:grpSp>
      <p:grpSp>
        <p:nvGrpSpPr>
          <p:cNvPr name="Group 4" id="4"/>
          <p:cNvGrpSpPr/>
          <p:nvPr/>
        </p:nvGrpSpPr>
        <p:grpSpPr>
          <a:xfrm rot="0">
            <a:off x="6658733" y="1281605"/>
            <a:ext cx="4473693" cy="1135165"/>
            <a:chOff x="0" y="0"/>
            <a:chExt cx="5964924" cy="1513554"/>
          </a:xfrm>
        </p:grpSpPr>
        <p:grpSp>
          <p:nvGrpSpPr>
            <p:cNvPr name="Group 5" id="5"/>
            <p:cNvGrpSpPr/>
            <p:nvPr/>
          </p:nvGrpSpPr>
          <p:grpSpPr>
            <a:xfrm rot="0">
              <a:off x="0" y="0"/>
              <a:ext cx="5964924" cy="1513554"/>
              <a:chOff x="0" y="0"/>
              <a:chExt cx="3302877" cy="838079"/>
            </a:xfrm>
          </p:grpSpPr>
          <p:sp>
            <p:nvSpPr>
              <p:cNvPr name="Freeform 6" id="6"/>
              <p:cNvSpPr/>
              <p:nvPr/>
            </p:nvSpPr>
            <p:spPr>
              <a:xfrm>
                <a:off x="0" y="0"/>
                <a:ext cx="3302877" cy="838080"/>
              </a:xfrm>
              <a:custGeom>
                <a:avLst/>
                <a:gdLst/>
                <a:ahLst/>
                <a:cxnLst/>
                <a:rect r="r" b="b" t="t" l="l"/>
                <a:pathLst>
                  <a:path h="838080" w="3302877">
                    <a:moveTo>
                      <a:pt x="3178416" y="838079"/>
                    </a:moveTo>
                    <a:lnTo>
                      <a:pt x="124460" y="838079"/>
                    </a:lnTo>
                    <a:cubicBezTo>
                      <a:pt x="55880" y="838079"/>
                      <a:pt x="0" y="782199"/>
                      <a:pt x="0" y="713619"/>
                    </a:cubicBezTo>
                    <a:lnTo>
                      <a:pt x="0" y="124460"/>
                    </a:lnTo>
                    <a:cubicBezTo>
                      <a:pt x="0" y="55880"/>
                      <a:pt x="55880" y="0"/>
                      <a:pt x="124460" y="0"/>
                    </a:cubicBezTo>
                    <a:lnTo>
                      <a:pt x="3178417" y="0"/>
                    </a:lnTo>
                    <a:cubicBezTo>
                      <a:pt x="3246997" y="0"/>
                      <a:pt x="3302877" y="55880"/>
                      <a:pt x="3302877" y="124460"/>
                    </a:cubicBezTo>
                    <a:lnTo>
                      <a:pt x="3302877" y="713620"/>
                    </a:lnTo>
                    <a:cubicBezTo>
                      <a:pt x="3302877" y="782200"/>
                      <a:pt x="3246997" y="838080"/>
                      <a:pt x="3178417" y="838080"/>
                    </a:cubicBezTo>
                    <a:close/>
                  </a:path>
                </a:pathLst>
              </a:custGeom>
              <a:solidFill>
                <a:srgbClr val="35A1F4"/>
              </a:solidFill>
            </p:spPr>
          </p:sp>
        </p:grpSp>
        <p:sp>
          <p:nvSpPr>
            <p:cNvPr name="TextBox 7" id="7"/>
            <p:cNvSpPr txBox="true"/>
            <p:nvPr/>
          </p:nvSpPr>
          <p:spPr>
            <a:xfrm rot="0">
              <a:off x="455363" y="459174"/>
              <a:ext cx="5054199" cy="671405"/>
            </a:xfrm>
            <a:prstGeom prst="rect">
              <a:avLst/>
            </a:prstGeom>
          </p:spPr>
          <p:txBody>
            <a:bodyPr anchor="t" rtlCol="false" tIns="0" lIns="0" bIns="0" rIns="0">
              <a:spAutoFit/>
            </a:bodyPr>
            <a:lstStyle/>
            <a:p>
              <a:pPr algn="ctr">
                <a:lnSpc>
                  <a:spcPts val="3699"/>
                </a:lnSpc>
              </a:pPr>
              <a:r>
                <a:rPr lang="en-US" sz="3699">
                  <a:solidFill>
                    <a:srgbClr val="FFFFFF"/>
                  </a:solidFill>
                  <a:latin typeface="DM Sans"/>
                </a:rPr>
                <a:t>Koenig Solution</a:t>
              </a:r>
            </a:p>
          </p:txBody>
        </p:sp>
      </p:grpSp>
      <p:sp>
        <p:nvSpPr>
          <p:cNvPr name="TextBox 8" id="8"/>
          <p:cNvSpPr txBox="true"/>
          <p:nvPr/>
        </p:nvSpPr>
        <p:spPr>
          <a:xfrm rot="0">
            <a:off x="559136" y="354505"/>
            <a:ext cx="7315672" cy="927100"/>
          </a:xfrm>
          <a:prstGeom prst="rect">
            <a:avLst/>
          </a:prstGeom>
        </p:spPr>
        <p:txBody>
          <a:bodyPr anchor="t" rtlCol="false" tIns="0" lIns="0" bIns="0" rIns="0">
            <a:spAutoFit/>
          </a:bodyPr>
          <a:lstStyle/>
          <a:p>
            <a:pPr marL="0" indent="0" lvl="0">
              <a:lnSpc>
                <a:spcPts val="7699"/>
              </a:lnSpc>
              <a:spcBef>
                <a:spcPct val="0"/>
              </a:spcBef>
            </a:pPr>
            <a:r>
              <a:rPr lang="en-US" sz="5499" spc="-54">
                <a:solidFill>
                  <a:srgbClr val="004AAD"/>
                </a:solidFill>
                <a:latin typeface="DM Sans Bold"/>
              </a:rPr>
              <a:t>Literature Review:-</a:t>
            </a:r>
          </a:p>
        </p:txBody>
      </p:sp>
      <p:sp>
        <p:nvSpPr>
          <p:cNvPr name="TextBox 9" id="9"/>
          <p:cNvSpPr txBox="true"/>
          <p:nvPr/>
        </p:nvSpPr>
        <p:spPr>
          <a:xfrm rot="0">
            <a:off x="1028700" y="2359620"/>
            <a:ext cx="16230600" cy="8082170"/>
          </a:xfrm>
          <a:prstGeom prst="rect">
            <a:avLst/>
          </a:prstGeom>
        </p:spPr>
        <p:txBody>
          <a:bodyPr anchor="t" rtlCol="false" tIns="0" lIns="0" bIns="0" rIns="0">
            <a:spAutoFit/>
          </a:bodyPr>
          <a:lstStyle/>
          <a:p>
            <a:pPr>
              <a:lnSpc>
                <a:spcPts val="3926"/>
              </a:lnSpc>
              <a:spcBef>
                <a:spcPct val="0"/>
              </a:spcBef>
            </a:pPr>
            <a:r>
              <a:rPr lang="en-US" sz="2804">
                <a:solidFill>
                  <a:srgbClr val="000000"/>
                </a:solidFill>
                <a:latin typeface="DM Sans Bold"/>
              </a:rPr>
              <a:t>Description:-</a:t>
            </a:r>
            <a:r>
              <a:rPr lang="en-US" sz="2804">
                <a:solidFill>
                  <a:srgbClr val="000000"/>
                </a:solidFill>
                <a:latin typeface="DM Sans"/>
              </a:rPr>
              <a:t> Online IT Courses - Koenig Solution is one of the World’s leading certification training provider, Offers short-term online training courses.</a:t>
            </a:r>
          </a:p>
          <a:p>
            <a:pPr>
              <a:lnSpc>
                <a:spcPts val="3366"/>
              </a:lnSpc>
              <a:spcBef>
                <a:spcPct val="0"/>
              </a:spcBef>
            </a:pPr>
          </a:p>
          <a:p>
            <a:pPr>
              <a:lnSpc>
                <a:spcPts val="3926"/>
              </a:lnSpc>
              <a:spcBef>
                <a:spcPct val="0"/>
              </a:spcBef>
            </a:pPr>
            <a:r>
              <a:rPr lang="en-US" sz="2804">
                <a:solidFill>
                  <a:srgbClr val="000000"/>
                </a:solidFill>
                <a:latin typeface="DM Sans Bold"/>
              </a:rPr>
              <a:t>Features:-</a:t>
            </a:r>
          </a:p>
          <a:p>
            <a:pPr marL="605459" indent="-302729" lvl="1">
              <a:lnSpc>
                <a:spcPts val="3926"/>
              </a:lnSpc>
              <a:spcBef>
                <a:spcPct val="0"/>
              </a:spcBef>
              <a:buFont typeface="Arial"/>
              <a:buChar char="•"/>
            </a:pPr>
            <a:r>
              <a:rPr lang="en-US" sz="2804">
                <a:solidFill>
                  <a:srgbClr val="000000"/>
                </a:solidFill>
                <a:latin typeface="DM Sans"/>
              </a:rPr>
              <a:t>Popular Technology list</a:t>
            </a:r>
          </a:p>
          <a:p>
            <a:pPr marL="605459" indent="-302729" lvl="1">
              <a:lnSpc>
                <a:spcPts val="3926"/>
              </a:lnSpc>
              <a:spcBef>
                <a:spcPct val="0"/>
              </a:spcBef>
              <a:buFont typeface="Arial"/>
              <a:buChar char="•"/>
            </a:pPr>
            <a:r>
              <a:rPr lang="en-US" sz="2804">
                <a:solidFill>
                  <a:srgbClr val="000000"/>
                </a:solidFill>
                <a:latin typeface="DM Sans"/>
              </a:rPr>
              <a:t>Popular courses list</a:t>
            </a:r>
          </a:p>
          <a:p>
            <a:pPr marL="605459" indent="-302729" lvl="1">
              <a:lnSpc>
                <a:spcPts val="3926"/>
              </a:lnSpc>
              <a:spcBef>
                <a:spcPct val="0"/>
              </a:spcBef>
              <a:buFont typeface="Arial"/>
              <a:buChar char="•"/>
            </a:pPr>
            <a:r>
              <a:rPr lang="en-US" sz="2804">
                <a:solidFill>
                  <a:srgbClr val="000000"/>
                </a:solidFill>
                <a:latin typeface="DM Sans"/>
              </a:rPr>
              <a:t>Chat bot</a:t>
            </a:r>
          </a:p>
          <a:p>
            <a:pPr marL="605459" indent="-302729" lvl="1">
              <a:lnSpc>
                <a:spcPts val="3926"/>
              </a:lnSpc>
              <a:spcBef>
                <a:spcPct val="0"/>
              </a:spcBef>
              <a:buFont typeface="Arial"/>
              <a:buChar char="•"/>
            </a:pPr>
            <a:r>
              <a:rPr lang="en-US" sz="2804">
                <a:solidFill>
                  <a:srgbClr val="000000"/>
                </a:solidFill>
                <a:latin typeface="DM Sans"/>
              </a:rPr>
              <a:t>FAQ</a:t>
            </a:r>
          </a:p>
          <a:p>
            <a:pPr marL="605459" indent="-302729" lvl="1">
              <a:lnSpc>
                <a:spcPts val="3926"/>
              </a:lnSpc>
              <a:spcBef>
                <a:spcPct val="0"/>
              </a:spcBef>
              <a:buFont typeface="Arial"/>
              <a:buChar char="•"/>
            </a:pPr>
            <a:r>
              <a:rPr lang="en-US" sz="2804">
                <a:solidFill>
                  <a:srgbClr val="000000"/>
                </a:solidFill>
                <a:latin typeface="DM Sans"/>
              </a:rPr>
              <a:t>Trending Technology</a:t>
            </a:r>
          </a:p>
          <a:p>
            <a:pPr marL="605459" indent="-302729" lvl="1">
              <a:lnSpc>
                <a:spcPts val="3926"/>
              </a:lnSpc>
              <a:buFont typeface="Arial"/>
              <a:buChar char="•"/>
            </a:pPr>
            <a:r>
              <a:rPr lang="en-US" sz="2804">
                <a:solidFill>
                  <a:srgbClr val="000000"/>
                </a:solidFill>
                <a:latin typeface="DM Sans"/>
              </a:rPr>
              <a:t>Query Form</a:t>
            </a:r>
          </a:p>
          <a:p>
            <a:pPr>
              <a:lnSpc>
                <a:spcPts val="1966"/>
              </a:lnSpc>
              <a:spcBef>
                <a:spcPct val="0"/>
              </a:spcBef>
            </a:pPr>
          </a:p>
          <a:p>
            <a:pPr>
              <a:lnSpc>
                <a:spcPts val="3926"/>
              </a:lnSpc>
              <a:spcBef>
                <a:spcPct val="0"/>
              </a:spcBef>
            </a:pPr>
            <a:r>
              <a:rPr lang="en-US" sz="2804">
                <a:solidFill>
                  <a:srgbClr val="000000"/>
                </a:solidFill>
                <a:latin typeface="DM Sans Bold"/>
              </a:rPr>
              <a:t>Advantage:-  </a:t>
            </a:r>
            <a:r>
              <a:rPr lang="en-US" sz="2804">
                <a:solidFill>
                  <a:srgbClr val="000000"/>
                </a:solidFill>
                <a:latin typeface="DM Sans"/>
              </a:rPr>
              <a:t>Easy to use anyone can use it.</a:t>
            </a:r>
          </a:p>
          <a:p>
            <a:pPr>
              <a:lnSpc>
                <a:spcPts val="3926"/>
              </a:lnSpc>
              <a:spcBef>
                <a:spcPct val="0"/>
              </a:spcBef>
            </a:pPr>
            <a:r>
              <a:rPr lang="en-US" sz="2804">
                <a:solidFill>
                  <a:srgbClr val="000000"/>
                </a:solidFill>
                <a:latin typeface="DM Sans Bold"/>
              </a:rPr>
              <a:t>Disadvantage:- </a:t>
            </a:r>
          </a:p>
          <a:p>
            <a:pPr marL="605459" indent="-302729" lvl="1">
              <a:lnSpc>
                <a:spcPts val="3926"/>
              </a:lnSpc>
              <a:buFont typeface="Arial"/>
              <a:buChar char="•"/>
            </a:pPr>
            <a:r>
              <a:rPr lang="en-US" sz="2804">
                <a:solidFill>
                  <a:srgbClr val="000000"/>
                </a:solidFill>
                <a:latin typeface="DM Sans"/>
              </a:rPr>
              <a:t>User Interface not upto the mark.</a:t>
            </a:r>
          </a:p>
          <a:p>
            <a:pPr marL="605459" indent="-302729" lvl="1">
              <a:lnSpc>
                <a:spcPts val="3926"/>
              </a:lnSpc>
              <a:spcBef>
                <a:spcPct val="0"/>
              </a:spcBef>
              <a:buFont typeface="Arial"/>
              <a:buChar char="•"/>
            </a:pPr>
            <a:r>
              <a:rPr lang="en-US" sz="2804">
                <a:solidFill>
                  <a:srgbClr val="000000"/>
                </a:solidFill>
                <a:latin typeface="DM Sans"/>
              </a:rPr>
              <a:t>Courses that it provide is costly.</a:t>
            </a:r>
          </a:p>
          <a:p>
            <a:pPr>
              <a:lnSpc>
                <a:spcPts val="3926"/>
              </a:lnSpc>
              <a:spcBef>
                <a:spcPct val="0"/>
              </a:spcBef>
            </a:pPr>
          </a:p>
          <a:p>
            <a:pPr>
              <a:lnSpc>
                <a:spcPts val="3926"/>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59136" y="1028700"/>
            <a:ext cx="17300229" cy="8860960"/>
            <a:chOff x="0" y="0"/>
            <a:chExt cx="5852176" cy="2997411"/>
          </a:xfrm>
        </p:grpSpPr>
        <p:sp>
          <p:nvSpPr>
            <p:cNvPr name="Freeform 3" id="3"/>
            <p:cNvSpPr/>
            <p:nvPr/>
          </p:nvSpPr>
          <p:spPr>
            <a:xfrm>
              <a:off x="0" y="0"/>
              <a:ext cx="5852176" cy="2997411"/>
            </a:xfrm>
            <a:custGeom>
              <a:avLst/>
              <a:gdLst/>
              <a:ahLst/>
              <a:cxnLst/>
              <a:rect r="r" b="b" t="t" l="l"/>
              <a:pathLst>
                <a:path h="2997411" w="5852176">
                  <a:moveTo>
                    <a:pt x="5727716" y="2997411"/>
                  </a:moveTo>
                  <a:lnTo>
                    <a:pt x="124460" y="2997411"/>
                  </a:lnTo>
                  <a:cubicBezTo>
                    <a:pt x="55880" y="2997411"/>
                    <a:pt x="0" y="2941531"/>
                    <a:pt x="0" y="2872951"/>
                  </a:cubicBezTo>
                  <a:lnTo>
                    <a:pt x="0" y="124460"/>
                  </a:lnTo>
                  <a:cubicBezTo>
                    <a:pt x="0" y="55880"/>
                    <a:pt x="55880" y="0"/>
                    <a:pt x="124460" y="0"/>
                  </a:cubicBezTo>
                  <a:lnTo>
                    <a:pt x="5727716" y="0"/>
                  </a:lnTo>
                  <a:cubicBezTo>
                    <a:pt x="5796296" y="0"/>
                    <a:pt x="5852176" y="55880"/>
                    <a:pt x="5852176" y="124460"/>
                  </a:cubicBezTo>
                  <a:lnTo>
                    <a:pt x="5852176" y="2872951"/>
                  </a:lnTo>
                  <a:cubicBezTo>
                    <a:pt x="5852176" y="2941531"/>
                    <a:pt x="5796296" y="2997411"/>
                    <a:pt x="5727716" y="2997411"/>
                  </a:cubicBezTo>
                  <a:close/>
                </a:path>
              </a:pathLst>
            </a:custGeom>
            <a:solidFill>
              <a:srgbClr val="E8EEF9"/>
            </a:solidFill>
          </p:spPr>
        </p:sp>
      </p:grpSp>
      <p:grpSp>
        <p:nvGrpSpPr>
          <p:cNvPr name="Group 4" id="4"/>
          <p:cNvGrpSpPr/>
          <p:nvPr/>
        </p:nvGrpSpPr>
        <p:grpSpPr>
          <a:xfrm rot="0">
            <a:off x="1236204" y="289985"/>
            <a:ext cx="16023096" cy="1477430"/>
            <a:chOff x="0" y="0"/>
            <a:chExt cx="21364128" cy="1969907"/>
          </a:xfrm>
        </p:grpSpPr>
        <p:grpSp>
          <p:nvGrpSpPr>
            <p:cNvPr name="Group 5" id="5"/>
            <p:cNvGrpSpPr/>
            <p:nvPr/>
          </p:nvGrpSpPr>
          <p:grpSpPr>
            <a:xfrm rot="0">
              <a:off x="0" y="0"/>
              <a:ext cx="21364128" cy="1969907"/>
              <a:chOff x="0" y="0"/>
              <a:chExt cx="11829669" cy="1090770"/>
            </a:xfrm>
          </p:grpSpPr>
          <p:sp>
            <p:nvSpPr>
              <p:cNvPr name="Freeform 6" id="6"/>
              <p:cNvSpPr/>
              <p:nvPr/>
            </p:nvSpPr>
            <p:spPr>
              <a:xfrm>
                <a:off x="0" y="0"/>
                <a:ext cx="11829669" cy="1090770"/>
              </a:xfrm>
              <a:custGeom>
                <a:avLst/>
                <a:gdLst/>
                <a:ahLst/>
                <a:cxnLst/>
                <a:rect r="r" b="b" t="t" l="l"/>
                <a:pathLst>
                  <a:path h="1090770" w="11829669">
                    <a:moveTo>
                      <a:pt x="11705209" y="1090770"/>
                    </a:moveTo>
                    <a:lnTo>
                      <a:pt x="124460" y="1090770"/>
                    </a:lnTo>
                    <a:cubicBezTo>
                      <a:pt x="55880" y="1090770"/>
                      <a:pt x="0" y="1034890"/>
                      <a:pt x="0" y="966310"/>
                    </a:cubicBezTo>
                    <a:lnTo>
                      <a:pt x="0" y="124460"/>
                    </a:lnTo>
                    <a:cubicBezTo>
                      <a:pt x="0" y="55880"/>
                      <a:pt x="55880" y="0"/>
                      <a:pt x="124460" y="0"/>
                    </a:cubicBezTo>
                    <a:lnTo>
                      <a:pt x="11705209" y="0"/>
                    </a:lnTo>
                    <a:cubicBezTo>
                      <a:pt x="11773788" y="0"/>
                      <a:pt x="11829669" y="55880"/>
                      <a:pt x="11829669" y="124460"/>
                    </a:cubicBezTo>
                    <a:lnTo>
                      <a:pt x="11829669" y="966310"/>
                    </a:lnTo>
                    <a:cubicBezTo>
                      <a:pt x="11829669" y="1034890"/>
                      <a:pt x="11773788" y="1090770"/>
                      <a:pt x="11705209" y="1090770"/>
                    </a:cubicBezTo>
                    <a:close/>
                  </a:path>
                </a:pathLst>
              </a:custGeom>
              <a:solidFill>
                <a:srgbClr val="35A1F4"/>
              </a:solidFill>
            </p:spPr>
          </p:sp>
        </p:grpSp>
        <p:sp>
          <p:nvSpPr>
            <p:cNvPr name="TextBox 7" id="7"/>
            <p:cNvSpPr txBox="true"/>
            <p:nvPr/>
          </p:nvSpPr>
          <p:spPr>
            <a:xfrm rot="0">
              <a:off x="1630939" y="449649"/>
              <a:ext cx="18102250" cy="1137284"/>
            </a:xfrm>
            <a:prstGeom prst="rect">
              <a:avLst/>
            </a:prstGeom>
          </p:spPr>
          <p:txBody>
            <a:bodyPr anchor="t" rtlCol="false" tIns="0" lIns="0" bIns="0" rIns="0">
              <a:spAutoFit/>
            </a:bodyPr>
            <a:lstStyle/>
            <a:p>
              <a:pPr algn="ctr">
                <a:lnSpc>
                  <a:spcPts val="3299"/>
                </a:lnSpc>
              </a:pPr>
              <a:r>
                <a:rPr lang="en-US" sz="3299">
                  <a:solidFill>
                    <a:srgbClr val="FFFFFF"/>
                  </a:solidFill>
                  <a:latin typeface="DM Sans"/>
                </a:rPr>
                <a:t>Development and evaluation of a mobile educational application to support teaching of management of process in Operating Systems</a:t>
              </a:r>
            </a:p>
          </p:txBody>
        </p:sp>
      </p:grpSp>
      <p:sp>
        <p:nvSpPr>
          <p:cNvPr name="TextBox 8" id="8"/>
          <p:cNvSpPr txBox="true"/>
          <p:nvPr/>
        </p:nvSpPr>
        <p:spPr>
          <a:xfrm rot="0">
            <a:off x="1028700" y="1763551"/>
            <a:ext cx="16476081" cy="8524373"/>
          </a:xfrm>
          <a:prstGeom prst="rect">
            <a:avLst/>
          </a:prstGeom>
        </p:spPr>
        <p:txBody>
          <a:bodyPr anchor="t" rtlCol="false" tIns="0" lIns="0" bIns="0" rIns="0">
            <a:spAutoFit/>
          </a:bodyPr>
          <a:lstStyle/>
          <a:p>
            <a:pPr>
              <a:lnSpc>
                <a:spcPts val="4227"/>
              </a:lnSpc>
            </a:pPr>
            <a:r>
              <a:rPr lang="en-US" sz="3019">
                <a:solidFill>
                  <a:srgbClr val="000000"/>
                </a:solidFill>
                <a:latin typeface="DM Sans Bold"/>
              </a:rPr>
              <a:t>Description:-</a:t>
            </a:r>
            <a:r>
              <a:rPr lang="en-US" sz="3019">
                <a:solidFill>
                  <a:srgbClr val="000000"/>
                </a:solidFill>
                <a:latin typeface="DM Sans"/>
              </a:rPr>
              <a:t> It proposed the development of an educational mobile application called AlgOS, which aims to support the teaching and learning of process management in Operating Systems.The application is equipped not only with simulations of the main process scheduling algorithms, but also with theoretical studies and fixation exercises</a:t>
            </a:r>
          </a:p>
          <a:p>
            <a:pPr>
              <a:lnSpc>
                <a:spcPts val="4227"/>
              </a:lnSpc>
            </a:pPr>
          </a:p>
          <a:p>
            <a:pPr>
              <a:lnSpc>
                <a:spcPts val="4227"/>
              </a:lnSpc>
            </a:pPr>
            <a:r>
              <a:rPr lang="en-US" sz="3019">
                <a:solidFill>
                  <a:srgbClr val="000000"/>
                </a:solidFill>
                <a:latin typeface="DM Sans Bold"/>
              </a:rPr>
              <a:t>Advantage:- </a:t>
            </a:r>
          </a:p>
          <a:p>
            <a:pPr marL="651967" indent="-325983" lvl="1">
              <a:lnSpc>
                <a:spcPts val="4227"/>
              </a:lnSpc>
              <a:buFont typeface="Arial"/>
              <a:buChar char="•"/>
            </a:pPr>
            <a:r>
              <a:rPr lang="en-US" sz="3019">
                <a:solidFill>
                  <a:srgbClr val="000000"/>
                </a:solidFill>
                <a:latin typeface="DM Sans"/>
              </a:rPr>
              <a:t>It is a Mobile Application which is easy to use.</a:t>
            </a:r>
          </a:p>
          <a:p>
            <a:pPr marL="651967" indent="-325983" lvl="1">
              <a:lnSpc>
                <a:spcPts val="4227"/>
              </a:lnSpc>
              <a:buFont typeface="Arial"/>
              <a:buChar char="•"/>
            </a:pPr>
            <a:r>
              <a:rPr lang="en-US" sz="3019">
                <a:solidFill>
                  <a:srgbClr val="000000"/>
                </a:solidFill>
                <a:latin typeface="DM Sans"/>
              </a:rPr>
              <a:t>For student satisfaction, a questionnaire was developed after using the application.</a:t>
            </a:r>
          </a:p>
          <a:p>
            <a:pPr marL="651967" indent="-325983" lvl="1">
              <a:lnSpc>
                <a:spcPts val="4227"/>
              </a:lnSpc>
              <a:buFont typeface="Arial"/>
              <a:buChar char="•"/>
            </a:pPr>
            <a:r>
              <a:rPr lang="en-US" sz="3019">
                <a:solidFill>
                  <a:srgbClr val="000000"/>
                </a:solidFill>
                <a:latin typeface="DM Sans"/>
              </a:rPr>
              <a:t>Notes was given available for all topic.</a:t>
            </a:r>
          </a:p>
          <a:p>
            <a:pPr>
              <a:lnSpc>
                <a:spcPts val="4227"/>
              </a:lnSpc>
            </a:pPr>
          </a:p>
          <a:p>
            <a:pPr>
              <a:lnSpc>
                <a:spcPts val="4227"/>
              </a:lnSpc>
            </a:pPr>
            <a:r>
              <a:rPr lang="en-US" sz="3019">
                <a:solidFill>
                  <a:srgbClr val="000000"/>
                </a:solidFill>
                <a:latin typeface="DM Sans Bold"/>
              </a:rPr>
              <a:t>Disadvantage:-</a:t>
            </a:r>
            <a:r>
              <a:rPr lang="en-US" sz="3019">
                <a:solidFill>
                  <a:srgbClr val="000000"/>
                </a:solidFill>
                <a:latin typeface="DM Sans"/>
              </a:rPr>
              <a:t> </a:t>
            </a:r>
          </a:p>
          <a:p>
            <a:pPr marL="651967" indent="-325983" lvl="1">
              <a:lnSpc>
                <a:spcPts val="4227"/>
              </a:lnSpc>
              <a:buFont typeface="Arial"/>
              <a:buChar char="•"/>
            </a:pPr>
            <a:r>
              <a:rPr lang="en-US" sz="3019">
                <a:solidFill>
                  <a:srgbClr val="000000"/>
                </a:solidFill>
                <a:latin typeface="DM Sans"/>
              </a:rPr>
              <a:t>The content of this application is only limited to one subject. </a:t>
            </a:r>
          </a:p>
          <a:p>
            <a:pPr marL="651967" indent="-325983" lvl="1">
              <a:lnSpc>
                <a:spcPts val="4227"/>
              </a:lnSpc>
              <a:buFont typeface="Arial"/>
              <a:buChar char="•"/>
            </a:pPr>
            <a:r>
              <a:rPr lang="en-US" sz="3019">
                <a:solidFill>
                  <a:srgbClr val="000000"/>
                </a:solidFill>
                <a:latin typeface="DM Sans"/>
              </a:rPr>
              <a:t>Live Teaching is not available in this particular Application. </a:t>
            </a:r>
          </a:p>
          <a:p>
            <a:pPr marL="651967" indent="-325983" lvl="1">
              <a:lnSpc>
                <a:spcPts val="4227"/>
              </a:lnSpc>
              <a:buFont typeface="Arial"/>
              <a:buChar char="•"/>
            </a:pPr>
            <a:r>
              <a:rPr lang="en-US" sz="3019">
                <a:solidFill>
                  <a:srgbClr val="000000"/>
                </a:solidFill>
                <a:latin typeface="DM Sans"/>
              </a:rPr>
              <a:t>Recorded videos are also not available in this Application. </a:t>
            </a:r>
          </a:p>
          <a:p>
            <a:pPr>
              <a:lnSpc>
                <a:spcPts val="4227"/>
              </a:lnSpc>
            </a:pPr>
          </a:p>
          <a:p>
            <a:pPr>
              <a:lnSpc>
                <a:spcPts val="4227"/>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59136" y="1028700"/>
            <a:ext cx="17300229" cy="8860960"/>
            <a:chOff x="0" y="0"/>
            <a:chExt cx="5852176" cy="2997411"/>
          </a:xfrm>
        </p:grpSpPr>
        <p:sp>
          <p:nvSpPr>
            <p:cNvPr name="Freeform 3" id="3"/>
            <p:cNvSpPr/>
            <p:nvPr/>
          </p:nvSpPr>
          <p:spPr>
            <a:xfrm>
              <a:off x="0" y="0"/>
              <a:ext cx="5852176" cy="2997411"/>
            </a:xfrm>
            <a:custGeom>
              <a:avLst/>
              <a:gdLst/>
              <a:ahLst/>
              <a:cxnLst/>
              <a:rect r="r" b="b" t="t" l="l"/>
              <a:pathLst>
                <a:path h="2997411" w="5852176">
                  <a:moveTo>
                    <a:pt x="5727716" y="2997411"/>
                  </a:moveTo>
                  <a:lnTo>
                    <a:pt x="124460" y="2997411"/>
                  </a:lnTo>
                  <a:cubicBezTo>
                    <a:pt x="55880" y="2997411"/>
                    <a:pt x="0" y="2941531"/>
                    <a:pt x="0" y="2872951"/>
                  </a:cubicBezTo>
                  <a:lnTo>
                    <a:pt x="0" y="124460"/>
                  </a:lnTo>
                  <a:cubicBezTo>
                    <a:pt x="0" y="55880"/>
                    <a:pt x="55880" y="0"/>
                    <a:pt x="124460" y="0"/>
                  </a:cubicBezTo>
                  <a:lnTo>
                    <a:pt x="5727716" y="0"/>
                  </a:lnTo>
                  <a:cubicBezTo>
                    <a:pt x="5796296" y="0"/>
                    <a:pt x="5852176" y="55880"/>
                    <a:pt x="5852176" y="124460"/>
                  </a:cubicBezTo>
                  <a:lnTo>
                    <a:pt x="5852176" y="2872951"/>
                  </a:lnTo>
                  <a:cubicBezTo>
                    <a:pt x="5852176" y="2941531"/>
                    <a:pt x="5796296" y="2997411"/>
                    <a:pt x="5727716" y="2997411"/>
                  </a:cubicBezTo>
                  <a:close/>
                </a:path>
              </a:pathLst>
            </a:custGeom>
            <a:solidFill>
              <a:srgbClr val="E8EEF9"/>
            </a:solidFill>
          </p:spPr>
        </p:sp>
      </p:grpSp>
      <p:grpSp>
        <p:nvGrpSpPr>
          <p:cNvPr name="Group 4" id="4"/>
          <p:cNvGrpSpPr/>
          <p:nvPr/>
        </p:nvGrpSpPr>
        <p:grpSpPr>
          <a:xfrm rot="0">
            <a:off x="823688" y="461117"/>
            <a:ext cx="16681093" cy="1135165"/>
            <a:chOff x="0" y="0"/>
            <a:chExt cx="22241457" cy="1513554"/>
          </a:xfrm>
        </p:grpSpPr>
        <p:grpSp>
          <p:nvGrpSpPr>
            <p:cNvPr name="Group 5" id="5"/>
            <p:cNvGrpSpPr/>
            <p:nvPr/>
          </p:nvGrpSpPr>
          <p:grpSpPr>
            <a:xfrm rot="0">
              <a:off x="0" y="0"/>
              <a:ext cx="22241457" cy="1513554"/>
              <a:chOff x="0" y="0"/>
              <a:chExt cx="12315460" cy="838079"/>
            </a:xfrm>
          </p:grpSpPr>
          <p:sp>
            <p:nvSpPr>
              <p:cNvPr name="Freeform 6" id="6"/>
              <p:cNvSpPr/>
              <p:nvPr/>
            </p:nvSpPr>
            <p:spPr>
              <a:xfrm>
                <a:off x="0" y="0"/>
                <a:ext cx="12315461" cy="838080"/>
              </a:xfrm>
              <a:custGeom>
                <a:avLst/>
                <a:gdLst/>
                <a:ahLst/>
                <a:cxnLst/>
                <a:rect r="r" b="b" t="t" l="l"/>
                <a:pathLst>
                  <a:path h="838080" w="12315461">
                    <a:moveTo>
                      <a:pt x="12191000" y="838079"/>
                    </a:moveTo>
                    <a:lnTo>
                      <a:pt x="124460" y="838079"/>
                    </a:lnTo>
                    <a:cubicBezTo>
                      <a:pt x="55880" y="838079"/>
                      <a:pt x="0" y="782199"/>
                      <a:pt x="0" y="713619"/>
                    </a:cubicBezTo>
                    <a:lnTo>
                      <a:pt x="0" y="124460"/>
                    </a:lnTo>
                    <a:cubicBezTo>
                      <a:pt x="0" y="55880"/>
                      <a:pt x="55880" y="0"/>
                      <a:pt x="124460" y="0"/>
                    </a:cubicBezTo>
                    <a:lnTo>
                      <a:pt x="12191001" y="0"/>
                    </a:lnTo>
                    <a:cubicBezTo>
                      <a:pt x="12259580" y="0"/>
                      <a:pt x="12315461" y="55880"/>
                      <a:pt x="12315461" y="124460"/>
                    </a:cubicBezTo>
                    <a:lnTo>
                      <a:pt x="12315461" y="713620"/>
                    </a:lnTo>
                    <a:cubicBezTo>
                      <a:pt x="12315461" y="782200"/>
                      <a:pt x="12259580" y="838080"/>
                      <a:pt x="12191001" y="838080"/>
                    </a:cubicBezTo>
                    <a:close/>
                  </a:path>
                </a:pathLst>
              </a:custGeom>
              <a:solidFill>
                <a:srgbClr val="35A1F4"/>
              </a:solidFill>
            </p:spPr>
          </p:sp>
        </p:grpSp>
        <p:sp>
          <p:nvSpPr>
            <p:cNvPr name="TextBox 7" id="7"/>
            <p:cNvSpPr txBox="true"/>
            <p:nvPr/>
          </p:nvSpPr>
          <p:spPr>
            <a:xfrm rot="0">
              <a:off x="1697914" y="459174"/>
              <a:ext cx="18845629" cy="671405"/>
            </a:xfrm>
            <a:prstGeom prst="rect">
              <a:avLst/>
            </a:prstGeom>
          </p:spPr>
          <p:txBody>
            <a:bodyPr anchor="t" rtlCol="false" tIns="0" lIns="0" bIns="0" rIns="0">
              <a:spAutoFit/>
            </a:bodyPr>
            <a:lstStyle/>
            <a:p>
              <a:pPr algn="ctr">
                <a:lnSpc>
                  <a:spcPts val="3699"/>
                </a:lnSpc>
              </a:pPr>
              <a:r>
                <a:rPr lang="en-US" sz="3699">
                  <a:solidFill>
                    <a:srgbClr val="FFFFFF"/>
                  </a:solidFill>
                  <a:latin typeface="DM Sans"/>
                </a:rPr>
                <a:t>The Blended Learning Study On Corporate training</a:t>
              </a:r>
            </a:p>
          </p:txBody>
        </p:sp>
      </p:grpSp>
      <p:sp>
        <p:nvSpPr>
          <p:cNvPr name="TextBox 8" id="8"/>
          <p:cNvSpPr txBox="true"/>
          <p:nvPr/>
        </p:nvSpPr>
        <p:spPr>
          <a:xfrm rot="0">
            <a:off x="823688" y="1721512"/>
            <a:ext cx="16623603" cy="9666928"/>
          </a:xfrm>
          <a:prstGeom prst="rect">
            <a:avLst/>
          </a:prstGeom>
        </p:spPr>
        <p:txBody>
          <a:bodyPr anchor="t" rtlCol="false" tIns="0" lIns="0" bIns="0" rIns="0">
            <a:spAutoFit/>
          </a:bodyPr>
          <a:lstStyle/>
          <a:p>
            <a:pPr>
              <a:lnSpc>
                <a:spcPts val="4265"/>
              </a:lnSpc>
            </a:pPr>
            <a:r>
              <a:rPr lang="en-US" sz="3046">
                <a:solidFill>
                  <a:srgbClr val="000000"/>
                </a:solidFill>
                <a:latin typeface="DM Sans Bold"/>
              </a:rPr>
              <a:t>Description:- </a:t>
            </a:r>
            <a:r>
              <a:rPr lang="en-US" sz="3046">
                <a:solidFill>
                  <a:srgbClr val="000000"/>
                </a:solidFill>
                <a:latin typeface="DM Sans"/>
              </a:rPr>
              <a:t>Program planners involved the process of designing and implementing using blended learning from Sinopec training programs on Sinopec Learning Management System.It is build for Sinopec Group, one of the biggest global petro chemistry corporations.</a:t>
            </a:r>
          </a:p>
          <a:p>
            <a:pPr>
              <a:lnSpc>
                <a:spcPts val="4265"/>
              </a:lnSpc>
            </a:pPr>
          </a:p>
          <a:p>
            <a:pPr>
              <a:lnSpc>
                <a:spcPts val="4265"/>
              </a:lnSpc>
            </a:pPr>
            <a:r>
              <a:rPr lang="en-US" sz="3046">
                <a:solidFill>
                  <a:srgbClr val="000000"/>
                </a:solidFill>
                <a:latin typeface="DM Sans Bold"/>
              </a:rPr>
              <a:t>Advantage:- </a:t>
            </a:r>
          </a:p>
          <a:p>
            <a:pPr marL="657804" indent="-328902" lvl="1">
              <a:lnSpc>
                <a:spcPts val="4265"/>
              </a:lnSpc>
              <a:buFont typeface="Arial"/>
              <a:buChar char="•"/>
            </a:pPr>
            <a:r>
              <a:rPr lang="en-US" sz="3046">
                <a:solidFill>
                  <a:srgbClr val="000000"/>
                </a:solidFill>
                <a:latin typeface="DM Sans"/>
              </a:rPr>
              <a:t>Blended learning environment supported students active participation to the course activities. </a:t>
            </a:r>
          </a:p>
          <a:p>
            <a:pPr marL="657804" indent="-328902" lvl="1">
              <a:lnSpc>
                <a:spcPts val="4265"/>
              </a:lnSpc>
              <a:buFont typeface="Arial"/>
              <a:buChar char="•"/>
            </a:pPr>
            <a:r>
              <a:rPr lang="en-US" sz="3046">
                <a:solidFill>
                  <a:srgbClr val="000000"/>
                </a:solidFill>
                <a:latin typeface="DM Sans"/>
              </a:rPr>
              <a:t>The result indicates that following the content of the courses,homework and program online was interesting and useful. </a:t>
            </a:r>
          </a:p>
          <a:p>
            <a:pPr marL="657804" indent="-328902" lvl="1">
              <a:lnSpc>
                <a:spcPts val="4265"/>
              </a:lnSpc>
              <a:buFont typeface="Arial"/>
              <a:buChar char="•"/>
            </a:pPr>
            <a:r>
              <a:rPr lang="en-US" sz="3046">
                <a:solidFill>
                  <a:srgbClr val="000000"/>
                </a:solidFill>
                <a:latin typeface="DM Sans"/>
              </a:rPr>
              <a:t>The creation of content that complement the learning process and the training’s final aims is made possible by the programme designers’ use of explicit objectives.</a:t>
            </a:r>
          </a:p>
          <a:p>
            <a:pPr>
              <a:lnSpc>
                <a:spcPts val="4265"/>
              </a:lnSpc>
            </a:pPr>
          </a:p>
          <a:p>
            <a:pPr>
              <a:lnSpc>
                <a:spcPts val="4265"/>
              </a:lnSpc>
            </a:pPr>
            <a:r>
              <a:rPr lang="en-US" sz="3046">
                <a:solidFill>
                  <a:srgbClr val="000000"/>
                </a:solidFill>
                <a:latin typeface="DM Sans Bold"/>
              </a:rPr>
              <a:t>Disadvantage:-</a:t>
            </a:r>
          </a:p>
          <a:p>
            <a:pPr marL="657804" indent="-328902" lvl="1">
              <a:lnSpc>
                <a:spcPts val="4265"/>
              </a:lnSpc>
              <a:buFont typeface="Arial"/>
              <a:buChar char="•"/>
            </a:pPr>
            <a:r>
              <a:rPr lang="en-US" sz="3046">
                <a:solidFill>
                  <a:srgbClr val="000000"/>
                </a:solidFill>
                <a:latin typeface="DM Sans"/>
              </a:rPr>
              <a:t>Recorded videos are not available in this Application. </a:t>
            </a:r>
          </a:p>
          <a:p>
            <a:pPr marL="657804" indent="-328902" lvl="1">
              <a:lnSpc>
                <a:spcPts val="4265"/>
              </a:lnSpc>
              <a:buFont typeface="Arial"/>
              <a:buChar char="•"/>
            </a:pPr>
            <a:r>
              <a:rPr lang="en-US" sz="3046">
                <a:solidFill>
                  <a:srgbClr val="000000"/>
                </a:solidFill>
                <a:latin typeface="DM Sans"/>
              </a:rPr>
              <a:t>SLMS can provide with the issues of information access in corporate education institute</a:t>
            </a:r>
          </a:p>
          <a:p>
            <a:pPr>
              <a:lnSpc>
                <a:spcPts val="4265"/>
              </a:lnSpc>
            </a:pPr>
          </a:p>
          <a:p>
            <a:pPr>
              <a:lnSpc>
                <a:spcPts val="4265"/>
              </a:lnSpc>
            </a:pPr>
          </a:p>
          <a:p>
            <a:pPr>
              <a:lnSpc>
                <a:spcPts val="4265"/>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DAFPlI440bY</dc:identifier>
  <dcterms:modified xsi:type="dcterms:W3CDTF">2011-08-01T06:04:30Z</dcterms:modified>
  <cp:revision>1</cp:revision>
  <dc:title>Didactic Solution</dc:title>
</cp:coreProperties>
</file>