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61" r:id="rId7"/>
    <p:sldId id="286" r:id="rId8"/>
    <p:sldId id="287" r:id="rId9"/>
    <p:sldId id="288" r:id="rId10"/>
    <p:sldId id="289" r:id="rId11"/>
    <p:sldId id="290" r:id="rId12"/>
    <p:sldId id="291" r:id="rId13"/>
    <p:sldId id="266" r:id="rId14"/>
    <p:sldId id="292" r:id="rId15"/>
    <p:sldId id="293" r:id="rId16"/>
    <p:sldId id="294" r:id="rId17"/>
    <p:sldId id="295"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B6872"/>
    <a:srgbClr val="103350"/>
    <a:srgbClr val="0C4360"/>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0" d="100"/>
          <a:sy n="160" d="100"/>
        </p:scale>
        <p:origin x="342" y="13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174032" y="2301809"/>
            <a:ext cx="9116009" cy="636641"/>
          </a:xfrm>
        </p:spPr>
        <p:txBody>
          <a:bodyPr/>
          <a:lstStyle/>
          <a:p>
            <a:r>
              <a:rPr lang="en-US" dirty="0"/>
              <a:t>Development of an AI Player for Tic-Tac-Toe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397593" y="3646964"/>
            <a:ext cx="8229973" cy="1680816"/>
          </a:xfrm>
        </p:spPr>
        <p:txBody>
          <a:bodyPr>
            <a:normAutofit/>
          </a:bodyPr>
          <a:lstStyle/>
          <a:p>
            <a:pPr marL="0" indent="0">
              <a:buNone/>
            </a:pPr>
            <a:r>
              <a:rPr lang="en-US" b="1" dirty="0"/>
              <a:t>Ziad Mohamed 227631</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a:lstStyle/>
          <a:p>
            <a:r>
              <a:rPr lang="en-US" dirty="0"/>
              <a:t>Comparison between performance/ efficiency / adaptability</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890817486"/>
              </p:ext>
            </p:extLst>
          </p:nvPr>
        </p:nvGraphicFramePr>
        <p:xfrm>
          <a:off x="1130300" y="1856740"/>
          <a:ext cx="9778332" cy="3918995"/>
        </p:xfrm>
        <a:graphic>
          <a:graphicData uri="http://schemas.openxmlformats.org/drawingml/2006/table">
            <a:tbl>
              <a:tblPr firstRow="1" bandRow="1">
                <a:tableStyleId>{5C22544A-7EE6-4342-B048-85BDC9FD1C3A}</a:tableStyleId>
              </a:tblPr>
              <a:tblGrid>
                <a:gridCol w="3259444">
                  <a:extLst>
                    <a:ext uri="{9D8B030D-6E8A-4147-A177-3AD203B41FA5}">
                      <a16:colId xmlns:a16="http://schemas.microsoft.com/office/drawing/2014/main" val="3559833401"/>
                    </a:ext>
                  </a:extLst>
                </a:gridCol>
                <a:gridCol w="3259444">
                  <a:extLst>
                    <a:ext uri="{9D8B030D-6E8A-4147-A177-3AD203B41FA5}">
                      <a16:colId xmlns:a16="http://schemas.microsoft.com/office/drawing/2014/main" val="82523989"/>
                    </a:ext>
                  </a:extLst>
                </a:gridCol>
                <a:gridCol w="3259444">
                  <a:extLst>
                    <a:ext uri="{9D8B030D-6E8A-4147-A177-3AD203B41FA5}">
                      <a16:colId xmlns:a16="http://schemas.microsoft.com/office/drawing/2014/main" val="3211310719"/>
                    </a:ext>
                  </a:extLst>
                </a:gridCol>
              </a:tblGrid>
              <a:tr h="1092665">
                <a:tc>
                  <a:txBody>
                    <a:bodyPr/>
                    <a:lstStyle/>
                    <a:p>
                      <a:pPr algn="ctr"/>
                      <a:r>
                        <a:rPr lang="en-US" sz="1600" b="0" dirty="0">
                          <a:solidFill>
                            <a:schemeClr val="accent4">
                              <a:lumMod val="20000"/>
                              <a:lumOff val="80000"/>
                            </a:schemeClr>
                          </a:solidFill>
                          <a:latin typeface="+mn-lt"/>
                          <a:cs typeface="Arial" panose="020B0604020202020204" pitchFamily="34" charset="0"/>
                        </a:rPr>
                        <a:t>Minimax algorithm </a:t>
                      </a:r>
                      <a:endParaRPr lang="en-GB" sz="1600" b="0" dirty="0">
                        <a:solidFill>
                          <a:schemeClr val="accent4">
                            <a:lumMod val="20000"/>
                            <a:lumOff val="80000"/>
                          </a:schemeClr>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4">
                              <a:lumMod val="20000"/>
                              <a:lumOff val="80000"/>
                            </a:schemeClr>
                          </a:solidFill>
                          <a:latin typeface="+mn-lt"/>
                          <a:cs typeface="Arial" panose="020B0604020202020204" pitchFamily="34" charset="0"/>
                        </a:rPr>
                        <a:t>Minimax algorithm </a:t>
                      </a:r>
                      <a:r>
                        <a:rPr lang="en-GB" sz="1600" b="0" dirty="0">
                          <a:solidFill>
                            <a:schemeClr val="accent4">
                              <a:lumMod val="20000"/>
                              <a:lumOff val="80000"/>
                            </a:schemeClr>
                          </a:solidFill>
                          <a:latin typeface="+mn-lt"/>
                          <a:cs typeface="Arial" panose="020B0604020202020204" pitchFamily="34" charset="0"/>
                        </a:rPr>
                        <a:t>with Alpha Beta pruning </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4">
                              <a:lumMod val="20000"/>
                              <a:lumOff val="80000"/>
                            </a:schemeClr>
                          </a:solidFill>
                          <a:latin typeface="+mn-lt"/>
                          <a:cs typeface="Arial" panose="020B0604020202020204" pitchFamily="34" charset="0"/>
                        </a:rPr>
                        <a:t>Minimax algorithm </a:t>
                      </a:r>
                      <a:endParaRPr lang="en-GB" sz="1600" b="0" dirty="0">
                        <a:solidFill>
                          <a:schemeClr val="accent4">
                            <a:lumMod val="20000"/>
                            <a:lumOff val="80000"/>
                          </a:schemeClr>
                        </a:solidFill>
                        <a:latin typeface="+mn-lt"/>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dirty="0">
                          <a:solidFill>
                            <a:schemeClr val="accent4">
                              <a:lumMod val="20000"/>
                              <a:lumOff val="80000"/>
                            </a:schemeClr>
                          </a:solidFill>
                          <a:latin typeface="+mn-lt"/>
                          <a:cs typeface="Arial" panose="020B0604020202020204" pitchFamily="34" charset="0"/>
                        </a:rPr>
                        <a:t>With Heuristic search</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936570">
                <a:tc>
                  <a:txBody>
                    <a:bodyPr/>
                    <a:lstStyle/>
                    <a:p>
                      <a:r>
                        <a:rPr lang="en-US" sz="1400" dirty="0">
                          <a:solidFill>
                            <a:schemeClr val="bg1"/>
                          </a:solidFill>
                          <a:latin typeface="+mn-lt"/>
                        </a:rPr>
                        <a:t>Performs a complete search of the game tree, ensuring optimal move selection</a:t>
                      </a:r>
                      <a:endParaRPr lang="en-GB" sz="14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US" sz="1400" dirty="0">
                          <a:solidFill>
                            <a:schemeClr val="bg1"/>
                          </a:solidFill>
                          <a:latin typeface="+mn-lt"/>
                        </a:rPr>
                        <a:t>Utilizes Alpha-Beta pruning to eliminate unused branches in the tree.</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US" sz="1400" dirty="0">
                          <a:solidFill>
                            <a:schemeClr val="bg1"/>
                          </a:solidFill>
                          <a:latin typeface="+mn-lt"/>
                        </a:rPr>
                        <a:t>Integrates heuristic evaluations to approximate game states.</a:t>
                      </a:r>
                    </a:p>
                    <a:p>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936570">
                <a:tc>
                  <a:txBody>
                    <a:bodyPr/>
                    <a:lstStyle/>
                    <a:p>
                      <a:r>
                        <a:rPr lang="en-US" sz="1400" dirty="0">
                          <a:solidFill>
                            <a:schemeClr val="bg1"/>
                          </a:solidFill>
                          <a:latin typeface="+mn-lt"/>
                        </a:rPr>
                        <a:t>High used time, especially in games with a lot of possible moves</a:t>
                      </a:r>
                      <a:r>
                        <a:rPr lang="en-US" sz="1400" dirty="0">
                          <a:latin typeface="+mn-lt"/>
                        </a:rPr>
                        <a:t>.</a:t>
                      </a:r>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a:solidFill>
                            <a:schemeClr val="bg1"/>
                          </a:solidFill>
                          <a:latin typeface="+mn-lt"/>
                        </a:rPr>
                        <a:t>More efficient than standard Minimax by reducing the number of evaluated nodes.</a:t>
                      </a:r>
                    </a:p>
                    <a:p>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a:solidFill>
                            <a:schemeClr val="bg1"/>
                          </a:solidFill>
                          <a:latin typeface="+mn-lt"/>
                        </a:rPr>
                        <a:t>Focuses on more promising branches of the game tree, leading to faster decision times.</a:t>
                      </a:r>
                    </a:p>
                    <a:p>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936570">
                <a:tc>
                  <a:txBody>
                    <a:bodyPr/>
                    <a:lstStyle/>
                    <a:p>
                      <a:r>
                        <a:rPr lang="en-US" sz="1400" dirty="0">
                          <a:solidFill>
                            <a:schemeClr val="bg1"/>
                          </a:solidFill>
                          <a:latin typeface="+mn-lt"/>
                        </a:rPr>
                        <a:t>Limited adaptability to varying game complexities</a:t>
                      </a:r>
                    </a:p>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US" sz="1400" dirty="0">
                          <a:solidFill>
                            <a:schemeClr val="bg1"/>
                          </a:solidFill>
                          <a:latin typeface="+mn-lt"/>
                        </a:rPr>
                        <a:t>Offers some adaptability and is suitable for complex game trees.</a:t>
                      </a:r>
                    </a:p>
                    <a:p>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US" sz="1400" dirty="0">
                          <a:solidFill>
                            <a:schemeClr val="bg1"/>
                          </a:solidFill>
                          <a:latin typeface="+mn-lt"/>
                        </a:rPr>
                        <a:t>Highly adaptable to various game scenarios, considering the current state of the game.</a:t>
                      </a:r>
                    </a:p>
                    <a:p>
                      <a:endParaRPr lang="en-US"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ame&#10;&#10;Description automatically generated">
            <a:extLst>
              <a:ext uri="{FF2B5EF4-FFF2-40B4-BE49-F238E27FC236}">
                <a16:creationId xmlns:a16="http://schemas.microsoft.com/office/drawing/2014/main" id="{32DDC1A9-9733-7962-E238-13D21F2499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4026" y="1600581"/>
            <a:ext cx="2943948" cy="398341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7" descr="A screenshot of a game&#10;&#10;Description automatically generated">
            <a:extLst>
              <a:ext uri="{FF2B5EF4-FFF2-40B4-BE49-F238E27FC236}">
                <a16:creationId xmlns:a16="http://schemas.microsoft.com/office/drawing/2014/main" id="{3BEA4BA3-3A10-551F-7391-E8D815149D44}"/>
              </a:ext>
            </a:extLst>
          </p:cNvPr>
          <p:cNvPicPr>
            <a:picLocks noChangeAspect="1"/>
          </p:cNvPicPr>
          <p:nvPr/>
        </p:nvPicPr>
        <p:blipFill>
          <a:blip r:embed="rId3"/>
          <a:stretch>
            <a:fillRect/>
          </a:stretch>
        </p:blipFill>
        <p:spPr>
          <a:xfrm>
            <a:off x="6922555" y="2246159"/>
            <a:ext cx="2681842" cy="364011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499" y="542925"/>
            <a:ext cx="13327485" cy="629788"/>
          </a:xfrm>
        </p:spPr>
        <p:txBody>
          <a:bodyPr/>
          <a:lstStyle/>
          <a:p>
            <a:pPr>
              <a:lnSpc>
                <a:spcPct val="120000"/>
              </a:lnSpc>
            </a:pPr>
            <a:r>
              <a:rPr lang="en-US" dirty="0"/>
              <a:t>Testing and Scenarios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5" name="Text Placeholder 7">
            <a:extLst>
              <a:ext uri="{FF2B5EF4-FFF2-40B4-BE49-F238E27FC236}">
                <a16:creationId xmlns:a16="http://schemas.microsoft.com/office/drawing/2014/main" id="{FECE3AFD-A8B6-ED06-D110-EF62717D9CE7}"/>
              </a:ext>
            </a:extLst>
          </p:cNvPr>
          <p:cNvSpPr txBox="1">
            <a:spLocks/>
          </p:cNvSpPr>
          <p:nvPr/>
        </p:nvSpPr>
        <p:spPr>
          <a:xfrm>
            <a:off x="444500" y="1705055"/>
            <a:ext cx="3883324" cy="398341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Various testing scenarios were conducted to evaluate the AI player's performance in Tic-Tac-Toe.</a:t>
            </a:r>
          </a:p>
          <a:p>
            <a:pPr>
              <a:lnSpc>
                <a:spcPct val="120000"/>
              </a:lnSpc>
            </a:pPr>
            <a:r>
              <a:rPr lang="en-US" dirty="0"/>
              <a:t>Scenarios:</a:t>
            </a:r>
          </a:p>
          <a:p>
            <a:pPr>
              <a:lnSpc>
                <a:spcPct val="120000"/>
              </a:lnSpc>
              <a:buFontTx/>
              <a:buChar char="-"/>
            </a:pPr>
            <a:r>
              <a:rPr lang="en-US" dirty="0"/>
              <a:t>Testing against different opponent strategies.</a:t>
            </a:r>
          </a:p>
          <a:p>
            <a:pPr>
              <a:lnSpc>
                <a:spcPct val="120000"/>
              </a:lnSpc>
              <a:buFontTx/>
              <a:buChar char="-"/>
            </a:pPr>
            <a:r>
              <a:rPr lang="en-US" dirty="0"/>
              <a:t>Evaluating performance under specific                          starting positions.</a:t>
            </a:r>
          </a:p>
          <a:p>
            <a:pPr>
              <a:lnSpc>
                <a:spcPct val="120000"/>
              </a:lnSpc>
              <a:buFontTx/>
              <a:buChar char="-"/>
            </a:pPr>
            <a:r>
              <a:rPr lang="en-US" dirty="0"/>
              <a:t>Assessing decision-making with varying search depths.</a:t>
            </a:r>
          </a:p>
          <a:p>
            <a:pPr>
              <a:lnSpc>
                <a:spcPct val="120000"/>
              </a:lnSpc>
            </a:pPr>
            <a:r>
              <a:rPr lang="en-US" dirty="0"/>
              <a:t>Analysis:  </a:t>
            </a:r>
          </a:p>
          <a:p>
            <a:pPr>
              <a:lnSpc>
                <a:spcPct val="120000"/>
              </a:lnSpc>
              <a:buFont typeface="Wingdings" panose="05000000000000000000" pitchFamily="2" charset="2"/>
              <a:buChar char="Ø"/>
            </a:pPr>
            <a:r>
              <a:rPr lang="en-US" dirty="0"/>
              <a:t>Each scenario provided insights into the AI   player's strengths, weaknesses, and overall performance.</a:t>
            </a:r>
          </a:p>
        </p:txBody>
      </p:sp>
      <p:pic>
        <p:nvPicPr>
          <p:cNvPr id="9" name="Picture 8">
            <a:extLst>
              <a:ext uri="{FF2B5EF4-FFF2-40B4-BE49-F238E27FC236}">
                <a16:creationId xmlns:a16="http://schemas.microsoft.com/office/drawing/2014/main" id="{94D6E618-9700-8175-C4E8-3EC04457F46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70946" y="2777083"/>
            <a:ext cx="2496422" cy="339978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08831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ame&#10;&#10;Description automatically generated">
            <a:extLst>
              <a:ext uri="{FF2B5EF4-FFF2-40B4-BE49-F238E27FC236}">
                <a16:creationId xmlns:a16="http://schemas.microsoft.com/office/drawing/2014/main" id="{32DDC1A9-9733-7962-E238-13D21F2499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6082" y="3679851"/>
            <a:ext cx="1160249" cy="15699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7" descr="A screenshot of a game&#10;&#10;Description automatically generated">
            <a:extLst>
              <a:ext uri="{FF2B5EF4-FFF2-40B4-BE49-F238E27FC236}">
                <a16:creationId xmlns:a16="http://schemas.microsoft.com/office/drawing/2014/main" id="{3BEA4BA3-3A10-551F-7391-E8D815149D44}"/>
              </a:ext>
            </a:extLst>
          </p:cNvPr>
          <p:cNvPicPr>
            <a:picLocks noChangeAspect="1"/>
          </p:cNvPicPr>
          <p:nvPr/>
        </p:nvPicPr>
        <p:blipFill>
          <a:blip r:embed="rId3"/>
          <a:stretch>
            <a:fillRect/>
          </a:stretch>
        </p:blipFill>
        <p:spPr>
          <a:xfrm>
            <a:off x="8097796" y="4151485"/>
            <a:ext cx="1054981" cy="14319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499" y="542925"/>
            <a:ext cx="13327485" cy="629788"/>
          </a:xfrm>
        </p:spPr>
        <p:txBody>
          <a:bodyPr/>
          <a:lstStyle/>
          <a:p>
            <a:pPr>
              <a:lnSpc>
                <a:spcPct val="120000"/>
              </a:lnSpc>
            </a:pPr>
            <a:r>
              <a:rPr lang="en-US" dirty="0"/>
              <a:t>Quantitative Results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5" name="Text Placeholder 7">
            <a:extLst>
              <a:ext uri="{FF2B5EF4-FFF2-40B4-BE49-F238E27FC236}">
                <a16:creationId xmlns:a16="http://schemas.microsoft.com/office/drawing/2014/main" id="{FECE3AFD-A8B6-ED06-D110-EF62717D9CE7}"/>
              </a:ext>
            </a:extLst>
          </p:cNvPr>
          <p:cNvSpPr txBox="1">
            <a:spLocks/>
          </p:cNvSpPr>
          <p:nvPr/>
        </p:nvSpPr>
        <p:spPr>
          <a:xfrm>
            <a:off x="444500" y="1705055"/>
            <a:ext cx="3883324" cy="398341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p>
          <a:p>
            <a:pPr>
              <a:lnSpc>
                <a:spcPct val="120000"/>
              </a:lnSpc>
            </a:pPr>
            <a:r>
              <a:rPr lang="en-US" sz="2900" b="1" dirty="0"/>
              <a:t>Minimax</a:t>
            </a:r>
          </a:p>
          <a:p>
            <a:pPr>
              <a:lnSpc>
                <a:spcPct val="120000"/>
              </a:lnSpc>
              <a:buFontTx/>
              <a:buChar char="-"/>
            </a:pPr>
            <a:r>
              <a:rPr lang="en-US" sz="2200" dirty="0"/>
              <a:t>Nodes Processed: Processes every possible move in the game tree.</a:t>
            </a:r>
          </a:p>
          <a:p>
            <a:pPr>
              <a:lnSpc>
                <a:spcPct val="120000"/>
              </a:lnSpc>
              <a:buFontTx/>
              <a:buChar char="-"/>
            </a:pPr>
            <a:r>
              <a:rPr lang="en-US" sz="2200" dirty="0"/>
              <a:t>Time Taken: Longest, due to exhaustive searching.</a:t>
            </a:r>
          </a:p>
          <a:p>
            <a:pPr>
              <a:lnSpc>
                <a:spcPct val="120000"/>
              </a:lnSpc>
            </a:pPr>
            <a:r>
              <a:rPr lang="en-US" sz="2900" b="1" dirty="0"/>
              <a:t>Minimax with Alpha-Beta Pruning</a:t>
            </a:r>
            <a:endParaRPr lang="en-US" sz="2200" b="1" dirty="0"/>
          </a:p>
          <a:p>
            <a:pPr>
              <a:lnSpc>
                <a:spcPct val="120000"/>
              </a:lnSpc>
              <a:buFontTx/>
              <a:buChar char="-"/>
            </a:pPr>
            <a:r>
              <a:rPr lang="en-US" sz="2200" dirty="0"/>
              <a:t>Nodes Processed: Fewer than standard Minimax due to pruning inefficient branches.</a:t>
            </a:r>
          </a:p>
          <a:p>
            <a:pPr>
              <a:lnSpc>
                <a:spcPct val="120000"/>
              </a:lnSpc>
              <a:buFontTx/>
              <a:buChar char="-"/>
            </a:pPr>
            <a:r>
              <a:rPr lang="en-US" sz="2200" dirty="0"/>
              <a:t>Time Taken: Reduced significantly compared to standard Minimax, dependent on move ordering.</a:t>
            </a:r>
          </a:p>
          <a:p>
            <a:pPr>
              <a:lnSpc>
                <a:spcPct val="120000"/>
              </a:lnSpc>
            </a:pPr>
            <a:r>
              <a:rPr lang="en-US" sz="2200" b="1" dirty="0"/>
              <a:t>Minimax with Heuristic Function:</a:t>
            </a:r>
          </a:p>
          <a:p>
            <a:pPr>
              <a:lnSpc>
                <a:spcPct val="120000"/>
              </a:lnSpc>
              <a:buFontTx/>
              <a:buChar char="-"/>
            </a:pPr>
            <a:r>
              <a:rPr lang="en-US" sz="2200" dirty="0"/>
              <a:t>Nodes Processed: Fewest among the three.</a:t>
            </a:r>
          </a:p>
          <a:p>
            <a:pPr>
              <a:lnSpc>
                <a:spcPct val="120000"/>
              </a:lnSpc>
              <a:buFontTx/>
              <a:buChar char="-"/>
            </a:pPr>
            <a:r>
              <a:rPr lang="en-US" sz="2200" dirty="0"/>
              <a:t>Time Taken: Shortest, thanks to efficient heuristic evaluations leading to quick decisions.</a:t>
            </a:r>
          </a:p>
        </p:txBody>
      </p:sp>
      <p:pic>
        <p:nvPicPr>
          <p:cNvPr id="9" name="Picture 8">
            <a:extLst>
              <a:ext uri="{FF2B5EF4-FFF2-40B4-BE49-F238E27FC236}">
                <a16:creationId xmlns:a16="http://schemas.microsoft.com/office/drawing/2014/main" id="{94D6E618-9700-8175-C4E8-3EC04457F46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9902" y="4685809"/>
            <a:ext cx="938272" cy="127779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 name="Picture 2" descr="A screenshot of a game&#10;&#10;Description automatically generated">
            <a:extLst>
              <a:ext uri="{FF2B5EF4-FFF2-40B4-BE49-F238E27FC236}">
                <a16:creationId xmlns:a16="http://schemas.microsoft.com/office/drawing/2014/main" id="{30806A84-796C-136B-951E-0639BD7D355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61593" y="1572104"/>
            <a:ext cx="1993807" cy="27143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852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499" y="542925"/>
            <a:ext cx="13327485" cy="629788"/>
          </a:xfrm>
        </p:spPr>
        <p:txBody>
          <a:bodyPr/>
          <a:lstStyle/>
          <a:p>
            <a:pPr>
              <a:lnSpc>
                <a:spcPct val="120000"/>
              </a:lnSpc>
            </a:pPr>
            <a:r>
              <a:rPr lang="en-US" dirty="0"/>
              <a:t>Qualitative Results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5" name="Text Placeholder 7">
            <a:extLst>
              <a:ext uri="{FF2B5EF4-FFF2-40B4-BE49-F238E27FC236}">
                <a16:creationId xmlns:a16="http://schemas.microsoft.com/office/drawing/2014/main" id="{FECE3AFD-A8B6-ED06-D110-EF62717D9CE7}"/>
              </a:ext>
            </a:extLst>
          </p:cNvPr>
          <p:cNvSpPr txBox="1">
            <a:spLocks/>
          </p:cNvSpPr>
          <p:nvPr/>
        </p:nvSpPr>
        <p:spPr>
          <a:xfrm>
            <a:off x="444500" y="1705055"/>
            <a:ext cx="3883324" cy="398341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p>
          <a:p>
            <a:pPr>
              <a:lnSpc>
                <a:spcPct val="120000"/>
              </a:lnSpc>
            </a:pPr>
            <a:r>
              <a:rPr lang="en-US" sz="2100" dirty="0"/>
              <a:t>Minimax:</a:t>
            </a:r>
          </a:p>
          <a:p>
            <a:pPr>
              <a:lnSpc>
                <a:spcPct val="120000"/>
              </a:lnSpc>
              <a:buFont typeface="Wingdings" panose="05000000000000000000" pitchFamily="2" charset="2"/>
              <a:buChar char="Ø"/>
            </a:pPr>
            <a:r>
              <a:rPr lang="en-US" dirty="0"/>
              <a:t>Accuracy (High): Finding the optimal move, leading to a win or a draw if possible.</a:t>
            </a:r>
          </a:p>
          <a:p>
            <a:pPr>
              <a:lnSpc>
                <a:spcPct val="120000"/>
              </a:lnSpc>
            </a:pPr>
            <a:r>
              <a:rPr lang="en-US" sz="2100" dirty="0"/>
              <a:t>Minimax with Alpha-Beta Pruning:</a:t>
            </a:r>
          </a:p>
          <a:p>
            <a:pPr>
              <a:lnSpc>
                <a:spcPct val="120000"/>
              </a:lnSpc>
              <a:buFont typeface="Wingdings" panose="05000000000000000000" pitchFamily="2" charset="2"/>
              <a:buChar char="Ø"/>
            </a:pPr>
            <a:r>
              <a:rPr lang="en-US" dirty="0"/>
              <a:t>Accuracy (High): Maintains the same optimal decision-making as standard Minimax.</a:t>
            </a:r>
          </a:p>
          <a:p>
            <a:pPr>
              <a:lnSpc>
                <a:spcPct val="120000"/>
              </a:lnSpc>
            </a:pPr>
            <a:r>
              <a:rPr lang="en-US" sz="2100" dirty="0"/>
              <a:t>Minimax with Heuristic Function:</a:t>
            </a:r>
          </a:p>
          <a:p>
            <a:pPr>
              <a:lnSpc>
                <a:spcPct val="120000"/>
              </a:lnSpc>
              <a:buFont typeface="Wingdings" panose="05000000000000000000" pitchFamily="2" charset="2"/>
              <a:buChar char="Ø"/>
            </a:pPr>
            <a:r>
              <a:rPr lang="en-US" dirty="0"/>
              <a:t>Accuracy (High): Unbeatable, always finds either a winning move or results in a draw.</a:t>
            </a:r>
            <a:endParaRPr lang="en-US" sz="2200" dirty="0"/>
          </a:p>
        </p:txBody>
      </p:sp>
      <p:pic>
        <p:nvPicPr>
          <p:cNvPr id="9" name="Picture 8">
            <a:extLst>
              <a:ext uri="{FF2B5EF4-FFF2-40B4-BE49-F238E27FC236}">
                <a16:creationId xmlns:a16="http://schemas.microsoft.com/office/drawing/2014/main" id="{94D6E618-9700-8175-C4E8-3EC04457F4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1509" y="1869807"/>
            <a:ext cx="2804004" cy="381866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itle 3">
            <a:extLst>
              <a:ext uri="{FF2B5EF4-FFF2-40B4-BE49-F238E27FC236}">
                <a16:creationId xmlns:a16="http://schemas.microsoft.com/office/drawing/2014/main" id="{D7965093-711A-9D8D-4B95-46605FFEF3FF}"/>
              </a:ext>
            </a:extLst>
          </p:cNvPr>
          <p:cNvSpPr txBox="1">
            <a:spLocks/>
          </p:cNvSpPr>
          <p:nvPr/>
        </p:nvSpPr>
        <p:spPr>
          <a:xfrm>
            <a:off x="9291538" y="2237069"/>
            <a:ext cx="4619005" cy="39466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nSpc>
                <a:spcPct val="120000"/>
              </a:lnSpc>
            </a:pPr>
            <a:r>
              <a:rPr lang="en-US" sz="1800" i="1" u="sng" dirty="0"/>
              <a:t>No one can beat him!</a:t>
            </a:r>
          </a:p>
        </p:txBody>
      </p:sp>
    </p:spTree>
    <p:extLst>
      <p:ext uri="{BB962C8B-B14F-4D97-AF65-F5344CB8AC3E}">
        <p14:creationId xmlns:p14="http://schemas.microsoft.com/office/powerpoint/2010/main" val="127122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a:lnSpc>
                <a:spcPct val="150000"/>
              </a:lnSpc>
            </a:pPr>
            <a:r>
              <a:rPr lang="en-US" dirty="0"/>
              <a:t>In our project, we enhanced the Minimax algorithm for Tic Tac Toe by integrating Alpha-Beta pruning and heuristic functions. This optimized the AI's decision-making, making it faster and smarter. Alpha-Beta pruning allowed the AI to ignore less important moves, while heuristics enabled it to adapt and make more intelligent decisions based on the current game state. These improvements significantly improved the AI's performance. Looking forward, we aim to further develop the AI to learn and improve during gameplay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itle 3">
            <a:extLst>
              <a:ext uri="{FF2B5EF4-FFF2-40B4-BE49-F238E27FC236}">
                <a16:creationId xmlns:a16="http://schemas.microsoft.com/office/drawing/2014/main" id="{CFEC4A30-FA6F-53E8-88B9-BF5E3D801920}"/>
              </a:ext>
            </a:extLst>
          </p:cNvPr>
          <p:cNvSpPr txBox="1">
            <a:spLocks/>
          </p:cNvSpPr>
          <p:nvPr/>
        </p:nvSpPr>
        <p:spPr>
          <a:xfrm>
            <a:off x="687725" y="709844"/>
            <a:ext cx="7781544"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40250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559961" y="2555282"/>
            <a:ext cx="4945598" cy="1243584"/>
          </a:xfrm>
        </p:spPr>
        <p:txBody>
          <a:bodyPr/>
          <a:lstStyle/>
          <a:p>
            <a:r>
              <a:rPr lang="en-US" sz="6000" dirty="0"/>
              <a:t>Thank You!</a:t>
            </a:r>
            <a:endParaRPr lang="en-GB" sz="6000"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a:lnSpc>
                <a:spcPct val="150000"/>
              </a:lnSpc>
            </a:pPr>
            <a:r>
              <a:rPr lang="en-US" dirty="0"/>
              <a:t>This project focuses on developing an AI player for Tic-Tac-Toe by integrating the Minimax algorithm with Alpha-Beta pruning and heuristic strategies. By applying heuristic search techniques, decision-making processes are optimized to enhance performance and efficiency. The primary goal is to create an AI capable of competing against human players in various conditions, understanding of game dynamics and adaptive gameplay.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itle 3">
            <a:extLst>
              <a:ext uri="{FF2B5EF4-FFF2-40B4-BE49-F238E27FC236}">
                <a16:creationId xmlns:a16="http://schemas.microsoft.com/office/drawing/2014/main" id="{CFEC4A30-FA6F-53E8-88B9-BF5E3D801920}"/>
              </a:ext>
            </a:extLst>
          </p:cNvPr>
          <p:cNvSpPr txBox="1">
            <a:spLocks/>
          </p:cNvSpPr>
          <p:nvPr/>
        </p:nvSpPr>
        <p:spPr>
          <a:xfrm>
            <a:off x="687725" y="709844"/>
            <a:ext cx="7781544" cy="859055"/>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Abstract</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Objectives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73179"/>
            <a:ext cx="5157787" cy="4216484"/>
          </a:xfrm>
        </p:spPr>
        <p:txBody>
          <a:bodyPr>
            <a:normAutofit/>
          </a:bodyPr>
          <a:lstStyle/>
          <a:p>
            <a:pPr marL="0" indent="0">
              <a:buNone/>
            </a:pPr>
            <a:endParaRPr lang="en-US" dirty="0"/>
          </a:p>
          <a:p>
            <a:r>
              <a:rPr lang="en-US" dirty="0"/>
              <a:t>Develop an AI player for Tic-Tac-Toe.</a:t>
            </a:r>
          </a:p>
          <a:p>
            <a:r>
              <a:rPr lang="en-US" dirty="0"/>
              <a:t>Integrate the Minimax algorithm with Alpha-Beta pruning and heuristic strategies.</a:t>
            </a:r>
          </a:p>
          <a:p>
            <a:r>
              <a:rPr lang="en-US" dirty="0"/>
              <a:t>Optimize decision-making processes to enhance performance and efficiency.</a:t>
            </a:r>
          </a:p>
          <a:p>
            <a:r>
              <a:rPr lang="en-US" dirty="0"/>
              <a:t>Enable the AI player to compete effectively against human players in many conditions.</a:t>
            </a:r>
          </a:p>
          <a:p>
            <a:r>
              <a:rPr lang="en-US" dirty="0"/>
              <a:t>Make AI understands with the game dynamics</a:t>
            </a:r>
          </a:p>
        </p:txBody>
      </p:sp>
      <p:pic>
        <p:nvPicPr>
          <p:cNvPr id="13" name="Picture 12">
            <a:extLst>
              <a:ext uri="{FF2B5EF4-FFF2-40B4-BE49-F238E27FC236}">
                <a16:creationId xmlns:a16="http://schemas.microsoft.com/office/drawing/2014/main" id="{44A2E763-127F-AB63-EE97-B3DDEEBD0792}"/>
              </a:ext>
            </a:extLst>
          </p:cNvPr>
          <p:cNvPicPr>
            <a:picLocks noChangeAspect="1"/>
          </p:cNvPicPr>
          <p:nvPr/>
        </p:nvPicPr>
        <p:blipFill>
          <a:blip r:embed="rId2"/>
          <a:stretch>
            <a:fillRect/>
          </a:stretch>
        </p:blipFill>
        <p:spPr>
          <a:xfrm>
            <a:off x="5711832" y="2257967"/>
            <a:ext cx="5946768" cy="265693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Minimax algorithm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1" y="1973179"/>
            <a:ext cx="3726283" cy="3410584"/>
          </a:xfrm>
        </p:spPr>
        <p:txBody>
          <a:bodyPr>
            <a:normAutofit fontScale="92500" lnSpcReduction="10000"/>
          </a:bodyPr>
          <a:lstStyle/>
          <a:p>
            <a:pPr>
              <a:lnSpc>
                <a:spcPct val="120000"/>
              </a:lnSpc>
            </a:pPr>
            <a:r>
              <a:rPr lang="en-US" sz="1700" b="1" dirty="0"/>
              <a:t>Functionality:</a:t>
            </a:r>
          </a:p>
          <a:p>
            <a:pPr marL="0" indent="0">
              <a:lnSpc>
                <a:spcPct val="120000"/>
              </a:lnSpc>
              <a:buNone/>
            </a:pPr>
            <a:r>
              <a:rPr lang="en-US" sz="1500" dirty="0"/>
              <a:t>The Minimax algorithm serves as the core logic for our AI player in Tic-Tac-</a:t>
            </a:r>
            <a:r>
              <a:rPr lang="en-US" sz="1500" dirty="0" err="1"/>
              <a:t>Toe.It</a:t>
            </a:r>
            <a:r>
              <a:rPr lang="en-US" sz="1500" dirty="0"/>
              <a:t> operates through recursive evaluation, maximizing and minimizing scores, and decision-making processes.</a:t>
            </a:r>
          </a:p>
          <a:p>
            <a:pPr>
              <a:lnSpc>
                <a:spcPct val="120000"/>
              </a:lnSpc>
            </a:pPr>
            <a:r>
              <a:rPr lang="en-US" sz="1700" b="1" dirty="0"/>
              <a:t>Recursive Evaluation:</a:t>
            </a:r>
          </a:p>
          <a:p>
            <a:pPr marL="0" indent="0">
              <a:lnSpc>
                <a:spcPct val="120000"/>
              </a:lnSpc>
              <a:buNone/>
            </a:pPr>
            <a:r>
              <a:rPr lang="en-US" sz="1500" dirty="0"/>
              <a:t>The algorithm conducts a recursive search on the game tree. It evaluates all possible moves and their expected outcomes until reaching a terminal state or a specified depth.</a:t>
            </a:r>
          </a:p>
        </p:txBody>
      </p:sp>
      <p:pic>
        <p:nvPicPr>
          <p:cNvPr id="7" name="Picture 6">
            <a:extLst>
              <a:ext uri="{FF2B5EF4-FFF2-40B4-BE49-F238E27FC236}">
                <a16:creationId xmlns:a16="http://schemas.microsoft.com/office/drawing/2014/main" id="{45217561-4A82-D392-7F3F-054CBEAA4FF2}"/>
              </a:ext>
            </a:extLst>
          </p:cNvPr>
          <p:cNvPicPr>
            <a:picLocks noChangeAspect="1"/>
          </p:cNvPicPr>
          <p:nvPr/>
        </p:nvPicPr>
        <p:blipFill>
          <a:blip r:embed="rId2"/>
          <a:stretch>
            <a:fillRect/>
          </a:stretch>
        </p:blipFill>
        <p:spPr>
          <a:xfrm>
            <a:off x="6497217" y="2017927"/>
            <a:ext cx="4251648" cy="368123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365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Minimax algorithm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5" name="Text Placeholder 7">
            <a:extLst>
              <a:ext uri="{FF2B5EF4-FFF2-40B4-BE49-F238E27FC236}">
                <a16:creationId xmlns:a16="http://schemas.microsoft.com/office/drawing/2014/main" id="{FECE3AFD-A8B6-ED06-D110-EF62717D9CE7}"/>
              </a:ext>
            </a:extLst>
          </p:cNvPr>
          <p:cNvSpPr txBox="1">
            <a:spLocks/>
          </p:cNvSpPr>
          <p:nvPr/>
        </p:nvSpPr>
        <p:spPr>
          <a:xfrm>
            <a:off x="444500" y="1705055"/>
            <a:ext cx="3883324" cy="398341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endParaRPr lang="en-US" dirty="0"/>
          </a:p>
          <a:p>
            <a:pPr>
              <a:lnSpc>
                <a:spcPct val="120000"/>
              </a:lnSpc>
            </a:pPr>
            <a:r>
              <a:rPr lang="en-US" sz="2900" b="1" dirty="0"/>
              <a:t>Maximizing and Minimizing Scores:</a:t>
            </a:r>
            <a:endParaRPr lang="en-US" dirty="0"/>
          </a:p>
          <a:p>
            <a:pPr marL="0" indent="0">
              <a:lnSpc>
                <a:spcPct val="120000"/>
              </a:lnSpc>
              <a:buFont typeface="Arial" panose="020B0604020202020204" pitchFamily="34" charset="0"/>
              <a:buNone/>
            </a:pPr>
            <a:r>
              <a:rPr lang="en-US" sz="2500" dirty="0"/>
              <a:t>If it's the AI's turn, the algorithm aims to maximize the score, assuming optimal moves.</a:t>
            </a:r>
          </a:p>
          <a:p>
            <a:pPr marL="0" indent="0">
              <a:lnSpc>
                <a:spcPct val="120000"/>
              </a:lnSpc>
              <a:buFont typeface="Arial" panose="020B0604020202020204" pitchFamily="34" charset="0"/>
              <a:buNone/>
            </a:pPr>
            <a:r>
              <a:rPr lang="en-US" sz="2500" dirty="0"/>
              <a:t>If it's the human’s turn, the algorithm minimizes the score, assuming the player makes the best possible move.</a:t>
            </a:r>
          </a:p>
          <a:p>
            <a:pPr>
              <a:lnSpc>
                <a:spcPct val="120000"/>
              </a:lnSpc>
            </a:pPr>
            <a:r>
              <a:rPr lang="en-US" sz="2900" b="1" dirty="0"/>
              <a:t>Decision-Making:</a:t>
            </a:r>
            <a:endParaRPr lang="en-US" dirty="0"/>
          </a:p>
          <a:p>
            <a:pPr marL="0" indent="0">
              <a:lnSpc>
                <a:spcPct val="120000"/>
              </a:lnSpc>
              <a:buFont typeface="Arial" panose="020B0604020202020204" pitchFamily="34" charset="0"/>
              <a:buNone/>
            </a:pPr>
            <a:r>
              <a:rPr lang="en-US" sz="2500" dirty="0"/>
              <a:t>The AI selects the move that leads to the best score at the current level of the game tree.</a:t>
            </a:r>
          </a:p>
          <a:p>
            <a:pPr marL="0" indent="0">
              <a:lnSpc>
                <a:spcPct val="120000"/>
              </a:lnSpc>
              <a:buFont typeface="Arial" panose="020B0604020202020204" pitchFamily="34" charset="0"/>
              <a:buNone/>
            </a:pPr>
            <a:r>
              <a:rPr lang="en-US" sz="2500" dirty="0"/>
              <a:t>This ensures strategic gameplay and competitive decision-making against human players.</a:t>
            </a:r>
          </a:p>
        </p:txBody>
      </p:sp>
      <p:pic>
        <p:nvPicPr>
          <p:cNvPr id="7" name="Picture 6">
            <a:extLst>
              <a:ext uri="{FF2B5EF4-FFF2-40B4-BE49-F238E27FC236}">
                <a16:creationId xmlns:a16="http://schemas.microsoft.com/office/drawing/2014/main" id="{462F8B49-49F8-5A28-5FF2-C6BEC8CC9106}"/>
              </a:ext>
            </a:extLst>
          </p:cNvPr>
          <p:cNvPicPr>
            <a:picLocks noChangeAspect="1"/>
          </p:cNvPicPr>
          <p:nvPr/>
        </p:nvPicPr>
        <p:blipFill>
          <a:blip r:embed="rId2"/>
          <a:stretch>
            <a:fillRect/>
          </a:stretch>
        </p:blipFill>
        <p:spPr>
          <a:xfrm>
            <a:off x="6497217" y="2017927"/>
            <a:ext cx="4251648" cy="368123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7419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Integrated alpha beta pruning with Minimax algorithm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5" name="Text Placeholder 7">
            <a:extLst>
              <a:ext uri="{FF2B5EF4-FFF2-40B4-BE49-F238E27FC236}">
                <a16:creationId xmlns:a16="http://schemas.microsoft.com/office/drawing/2014/main" id="{FECE3AFD-A8B6-ED06-D110-EF62717D9CE7}"/>
              </a:ext>
            </a:extLst>
          </p:cNvPr>
          <p:cNvSpPr txBox="1">
            <a:spLocks/>
          </p:cNvSpPr>
          <p:nvPr/>
        </p:nvSpPr>
        <p:spPr>
          <a:xfrm>
            <a:off x="444500" y="1705055"/>
            <a:ext cx="3883324" cy="3983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Alpha-Beta pruning optimizes the decision-making process by reducing unnecessary exploration of branches in the game tree.</a:t>
            </a:r>
          </a:p>
          <a:p>
            <a:pPr>
              <a:lnSpc>
                <a:spcPct val="120000"/>
              </a:lnSpc>
            </a:pPr>
            <a:r>
              <a:rPr lang="en-US" dirty="0"/>
              <a:t>It achieves this by eliminating branches that are known to be not needed to the final decision</a:t>
            </a:r>
            <a:endParaRPr lang="en-US" sz="2500" dirty="0"/>
          </a:p>
        </p:txBody>
      </p:sp>
      <p:pic>
        <p:nvPicPr>
          <p:cNvPr id="6" name="Picture 5">
            <a:extLst>
              <a:ext uri="{FF2B5EF4-FFF2-40B4-BE49-F238E27FC236}">
                <a16:creationId xmlns:a16="http://schemas.microsoft.com/office/drawing/2014/main" id="{D0479B9E-405C-CE01-57FE-70C9556E5D80}"/>
              </a:ext>
            </a:extLst>
          </p:cNvPr>
          <p:cNvPicPr>
            <a:picLocks noChangeAspect="1"/>
          </p:cNvPicPr>
          <p:nvPr/>
        </p:nvPicPr>
        <p:blipFill>
          <a:blip r:embed="rId2"/>
          <a:stretch>
            <a:fillRect/>
          </a:stretch>
        </p:blipFill>
        <p:spPr>
          <a:xfrm>
            <a:off x="6501856" y="1949026"/>
            <a:ext cx="4178169" cy="3882608"/>
          </a:xfrm>
          <a:prstGeom prst="rect">
            <a:avLst/>
          </a:prstGeom>
          <a:ln w="228600" cap="sq" cmpd="thickThin">
            <a:solidFill>
              <a:srgbClr val="000000"/>
            </a:solidFill>
            <a:prstDash val="solid"/>
            <a:miter lim="800000"/>
          </a:ln>
          <a:effectLst>
            <a:innerShdw blurRad="76200">
              <a:srgbClr val="000000"/>
            </a:innerShdw>
          </a:effectLst>
        </p:spPr>
      </p:pic>
      <p:sp>
        <p:nvSpPr>
          <p:cNvPr id="8" name="Arrow: Curved Down 7">
            <a:extLst>
              <a:ext uri="{FF2B5EF4-FFF2-40B4-BE49-F238E27FC236}">
                <a16:creationId xmlns:a16="http://schemas.microsoft.com/office/drawing/2014/main" id="{6FDAE11E-FF5B-D33B-B186-887FAE7E18AE}"/>
              </a:ext>
            </a:extLst>
          </p:cNvPr>
          <p:cNvSpPr/>
          <p:nvPr/>
        </p:nvSpPr>
        <p:spPr>
          <a:xfrm>
            <a:off x="7305870" y="1398270"/>
            <a:ext cx="830424" cy="471537"/>
          </a:xfrm>
          <a:prstGeom prst="curvedDownArrow">
            <a:avLst>
              <a:gd name="adj1" fmla="val 25000"/>
              <a:gd name="adj2" fmla="val 76351"/>
              <a:gd name="adj3" fmla="val 601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212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Integrated alpha beta pruning with Minimax algorithm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5" name="Text Placeholder 7">
            <a:extLst>
              <a:ext uri="{FF2B5EF4-FFF2-40B4-BE49-F238E27FC236}">
                <a16:creationId xmlns:a16="http://schemas.microsoft.com/office/drawing/2014/main" id="{FECE3AFD-A8B6-ED06-D110-EF62717D9CE7}"/>
              </a:ext>
            </a:extLst>
          </p:cNvPr>
          <p:cNvSpPr txBox="1">
            <a:spLocks/>
          </p:cNvSpPr>
          <p:nvPr/>
        </p:nvSpPr>
        <p:spPr>
          <a:xfrm>
            <a:off x="444500" y="1705055"/>
            <a:ext cx="3883324" cy="398341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During the Minimax algorithm's execution, Alpha-Beta pruning updates two values, alpha and beta, representing the best-known values for the maximizing and minimizing player, respectively.</a:t>
            </a:r>
          </a:p>
          <a:p>
            <a:pPr>
              <a:lnSpc>
                <a:spcPct val="120000"/>
              </a:lnSpc>
            </a:pPr>
            <a:r>
              <a:rPr lang="en-US" dirty="0"/>
              <a:t>If at any point, a branch's score falls outside the range defined by alpha and beta, that branch can be pruned because it will not affect the final decision.</a:t>
            </a:r>
          </a:p>
          <a:p>
            <a:pPr>
              <a:lnSpc>
                <a:spcPct val="120000"/>
              </a:lnSpc>
            </a:pPr>
            <a:r>
              <a:rPr lang="en-US" dirty="0"/>
              <a:t>By pruning irrelevant branches early in the search process, Alpha-Beta pruning significantly reduces the number of nodes evaluated, leading to faster decision-making without compromising accuracy.</a:t>
            </a:r>
            <a:endParaRPr lang="en-US" sz="2500" dirty="0"/>
          </a:p>
        </p:txBody>
      </p:sp>
      <p:pic>
        <p:nvPicPr>
          <p:cNvPr id="6" name="Picture 5">
            <a:extLst>
              <a:ext uri="{FF2B5EF4-FFF2-40B4-BE49-F238E27FC236}">
                <a16:creationId xmlns:a16="http://schemas.microsoft.com/office/drawing/2014/main" id="{D0479B9E-405C-CE01-57FE-70C9556E5D80}"/>
              </a:ext>
            </a:extLst>
          </p:cNvPr>
          <p:cNvPicPr>
            <a:picLocks noChangeAspect="1"/>
          </p:cNvPicPr>
          <p:nvPr/>
        </p:nvPicPr>
        <p:blipFill>
          <a:blip r:embed="rId2"/>
          <a:stretch>
            <a:fillRect/>
          </a:stretch>
        </p:blipFill>
        <p:spPr>
          <a:xfrm>
            <a:off x="6501856" y="1949026"/>
            <a:ext cx="4178169" cy="3882608"/>
          </a:xfrm>
          <a:prstGeom prst="rect">
            <a:avLst/>
          </a:prstGeom>
          <a:ln w="228600" cap="sq" cmpd="thickThin">
            <a:solidFill>
              <a:srgbClr val="000000"/>
            </a:solidFill>
            <a:prstDash val="solid"/>
            <a:miter lim="800000"/>
          </a:ln>
          <a:effectLst>
            <a:innerShdw blurRad="76200">
              <a:srgbClr val="000000"/>
            </a:innerShdw>
          </a:effectLst>
        </p:spPr>
      </p:pic>
      <p:cxnSp>
        <p:nvCxnSpPr>
          <p:cNvPr id="7" name="Straight Arrow Connector 6">
            <a:extLst>
              <a:ext uri="{FF2B5EF4-FFF2-40B4-BE49-F238E27FC236}">
                <a16:creationId xmlns:a16="http://schemas.microsoft.com/office/drawing/2014/main" id="{6D6F68CD-3B33-7A18-0AF4-6FDC1EF6AA40}"/>
              </a:ext>
            </a:extLst>
          </p:cNvPr>
          <p:cNvCxnSpPr>
            <a:cxnSpLocks/>
          </p:cNvCxnSpPr>
          <p:nvPr/>
        </p:nvCxnSpPr>
        <p:spPr>
          <a:xfrm>
            <a:off x="3890865" y="2118049"/>
            <a:ext cx="3368351" cy="1688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75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499" y="542925"/>
            <a:ext cx="13327485" cy="535531"/>
          </a:xfrm>
        </p:spPr>
        <p:txBody>
          <a:bodyPr/>
          <a:lstStyle/>
          <a:p>
            <a:r>
              <a:rPr lang="en-US" dirty="0"/>
              <a:t>Integrated Heuristic Search Techniques with Minimax algorithm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5" name="Text Placeholder 7">
            <a:extLst>
              <a:ext uri="{FF2B5EF4-FFF2-40B4-BE49-F238E27FC236}">
                <a16:creationId xmlns:a16="http://schemas.microsoft.com/office/drawing/2014/main" id="{FECE3AFD-A8B6-ED06-D110-EF62717D9CE7}"/>
              </a:ext>
            </a:extLst>
          </p:cNvPr>
          <p:cNvSpPr txBox="1">
            <a:spLocks/>
          </p:cNvSpPr>
          <p:nvPr/>
        </p:nvSpPr>
        <p:spPr>
          <a:xfrm>
            <a:off x="444500" y="1705055"/>
            <a:ext cx="3883324" cy="3983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Heuristic search techniques are integrated into the AI player to enhance decision-making in Tic-Tac-Toe.</a:t>
            </a:r>
          </a:p>
          <a:p>
            <a:pPr>
              <a:lnSpc>
                <a:spcPct val="120000"/>
              </a:lnSpc>
            </a:pPr>
            <a:r>
              <a:rPr lang="en-US" dirty="0"/>
              <a:t>Heuristic search offers quick evaluations of game states to prioritize more promising branches of the game tree.</a:t>
            </a:r>
            <a:endParaRPr lang="en-US" sz="2500" dirty="0"/>
          </a:p>
        </p:txBody>
      </p:sp>
      <p:pic>
        <p:nvPicPr>
          <p:cNvPr id="9" name="Picture 8">
            <a:extLst>
              <a:ext uri="{FF2B5EF4-FFF2-40B4-BE49-F238E27FC236}">
                <a16:creationId xmlns:a16="http://schemas.microsoft.com/office/drawing/2014/main" id="{E9CDC293-CB5E-9936-8DB6-AD6BB178C0EC}"/>
              </a:ext>
            </a:extLst>
          </p:cNvPr>
          <p:cNvPicPr>
            <a:picLocks noChangeAspect="1"/>
          </p:cNvPicPr>
          <p:nvPr/>
        </p:nvPicPr>
        <p:blipFill>
          <a:blip r:embed="rId2"/>
          <a:stretch>
            <a:fillRect/>
          </a:stretch>
        </p:blipFill>
        <p:spPr>
          <a:xfrm>
            <a:off x="6515879" y="1919660"/>
            <a:ext cx="4265598" cy="398342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5325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499" y="542925"/>
            <a:ext cx="13327485" cy="535531"/>
          </a:xfrm>
        </p:spPr>
        <p:txBody>
          <a:bodyPr/>
          <a:lstStyle/>
          <a:p>
            <a:r>
              <a:rPr lang="en-US" dirty="0"/>
              <a:t>Integrated Heuristic Search Techniques with Minimax algorithm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5" name="Text Placeholder 7">
            <a:extLst>
              <a:ext uri="{FF2B5EF4-FFF2-40B4-BE49-F238E27FC236}">
                <a16:creationId xmlns:a16="http://schemas.microsoft.com/office/drawing/2014/main" id="{FECE3AFD-A8B6-ED06-D110-EF62717D9CE7}"/>
              </a:ext>
            </a:extLst>
          </p:cNvPr>
          <p:cNvSpPr txBox="1">
            <a:spLocks/>
          </p:cNvSpPr>
          <p:nvPr/>
        </p:nvSpPr>
        <p:spPr>
          <a:xfrm>
            <a:off x="444500" y="1705055"/>
            <a:ext cx="3883324" cy="3983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Heuristic functions provide approximate evaluations of game states based on predefined rules or patterns.</a:t>
            </a:r>
          </a:p>
          <a:p>
            <a:pPr>
              <a:lnSpc>
                <a:spcPct val="120000"/>
              </a:lnSpc>
            </a:pPr>
            <a:r>
              <a:rPr lang="en-US" dirty="0"/>
              <a:t>By heuristic evaluations, the AI player can focus on relevant branches of the game tree, leading to faster decision-making and more intelligent.  </a:t>
            </a:r>
            <a:endParaRPr lang="en-US" sz="2500" dirty="0"/>
          </a:p>
        </p:txBody>
      </p:sp>
      <p:pic>
        <p:nvPicPr>
          <p:cNvPr id="6" name="Picture 5">
            <a:extLst>
              <a:ext uri="{FF2B5EF4-FFF2-40B4-BE49-F238E27FC236}">
                <a16:creationId xmlns:a16="http://schemas.microsoft.com/office/drawing/2014/main" id="{6A314C01-6B7B-5531-5EA7-2438DB2DFD1E}"/>
              </a:ext>
            </a:extLst>
          </p:cNvPr>
          <p:cNvPicPr>
            <a:picLocks noChangeAspect="1"/>
          </p:cNvPicPr>
          <p:nvPr/>
        </p:nvPicPr>
        <p:blipFill>
          <a:blip r:embed="rId2"/>
          <a:stretch>
            <a:fillRect/>
          </a:stretch>
        </p:blipFill>
        <p:spPr>
          <a:xfrm>
            <a:off x="5710864" y="1933992"/>
            <a:ext cx="5276691" cy="364571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9986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108</TotalTime>
  <Words>936</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Trade Gothic LT Pro</vt:lpstr>
      <vt:lpstr>Trebuchet MS</vt:lpstr>
      <vt:lpstr>Wingdings</vt:lpstr>
      <vt:lpstr>Office Theme</vt:lpstr>
      <vt:lpstr>Development of an AI Player for Tic-Tac-Toe</vt:lpstr>
      <vt:lpstr>PowerPoint Presentation</vt:lpstr>
      <vt:lpstr>Objectives</vt:lpstr>
      <vt:lpstr>Minimax algorithm</vt:lpstr>
      <vt:lpstr>Minimax algorithm</vt:lpstr>
      <vt:lpstr>Integrated alpha beta pruning with Minimax algorithm </vt:lpstr>
      <vt:lpstr>Integrated alpha beta pruning with Minimax algorithm </vt:lpstr>
      <vt:lpstr>Integrated Heuristic Search Techniques with Minimax algorithm </vt:lpstr>
      <vt:lpstr>Integrated Heuristic Search Techniques with Minimax algorithm </vt:lpstr>
      <vt:lpstr>Comparison between performance/ efficiency / adaptability</vt:lpstr>
      <vt:lpstr>Testing and Scenarios</vt:lpstr>
      <vt:lpstr>Quantitative Results </vt:lpstr>
      <vt:lpstr>Qualitative 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AI Player for Tic-Tac-Toe</dc:title>
  <dc:creator>abdelrahman224774</dc:creator>
  <cp:lastModifiedBy>ziad227631</cp:lastModifiedBy>
  <cp:revision>8</cp:revision>
  <dcterms:created xsi:type="dcterms:W3CDTF">2024-05-05T15:36:53Z</dcterms:created>
  <dcterms:modified xsi:type="dcterms:W3CDTF">2024-06-10T13:21:01Z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