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s/comment1.xml" ContentType="application/vnd.openxmlformats-officedocument.presentationml.comments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6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Whitaker" initials="A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E5F6"/>
          </a:solidFill>
        </a:fill>
      </a:tcStyle>
    </a:wholeTbl>
    <a:band2H>
      <a:tcTxStyle b="def" i="def"/>
      <a:tcStyle>
        <a:tcBdr/>
        <a:fill>
          <a:solidFill>
            <a:srgbClr val="ECF3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477D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477D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477D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comments" Target="comments/comment1.xml"/><Relationship Id="rId56" Type="http://schemas.openxmlformats.org/officeDocument/2006/relationships/slide" Target="slides/slide4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14T14:34:20.221" idx="1">
    <p:pos x="5882" y="4967"/>
    <p:text>Intel Xeon E5 v3: 18 Haswell cores
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Notes: forward progress is stopped during a simulation round; each round creates a checkpoint of system state; explorations occur in a sandbox so that the results are not leaked to the user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447040" y="0"/>
            <a:ext cx="12124267" cy="1241778"/>
          </a:xfrm>
          <a:prstGeom prst="rect">
            <a:avLst/>
          </a:prstGeom>
        </p:spPr>
        <p:txBody>
          <a:bodyPr lIns="0" tIns="0" rIns="0" bIns="0"/>
          <a:lstStyle>
            <a:lvl1pPr algn="l" defTabSz="1295400">
              <a:lnSpc>
                <a:spcPct val="95000"/>
              </a:lnSpc>
              <a:defRPr b="1"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3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Only cop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47040" y="0"/>
            <a:ext cx="12124267" cy="1241778"/>
          </a:xfrm>
          <a:prstGeom prst="rect">
            <a:avLst/>
          </a:prstGeom>
        </p:spPr>
        <p:txBody>
          <a:bodyPr lIns="0" tIns="0" rIns="0" bIns="0"/>
          <a:lstStyle>
            <a:lvl1pPr algn="l" defTabSz="1295400">
              <a:lnSpc>
                <a:spcPct val="95000"/>
              </a:lnSpc>
              <a:defRPr b="1"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3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algn="ctr" defTabSz="584200">
        <a:defRPr sz="8400">
          <a:latin typeface="+mj-lt"/>
          <a:ea typeface="+mj-ea"/>
          <a:cs typeface="+mj-cs"/>
          <a:sym typeface="Gill Sans"/>
        </a:defRPr>
      </a:lvl1pPr>
      <a:lvl2pPr indent="228600" algn="ctr" defTabSz="584200">
        <a:defRPr sz="8400">
          <a:latin typeface="+mj-lt"/>
          <a:ea typeface="+mj-ea"/>
          <a:cs typeface="+mj-cs"/>
          <a:sym typeface="Gill Sans"/>
        </a:defRPr>
      </a:lvl2pPr>
      <a:lvl3pPr indent="457200" algn="ctr" defTabSz="584200">
        <a:defRPr sz="8400">
          <a:latin typeface="+mj-lt"/>
          <a:ea typeface="+mj-ea"/>
          <a:cs typeface="+mj-cs"/>
          <a:sym typeface="Gill Sans"/>
        </a:defRPr>
      </a:lvl3pPr>
      <a:lvl4pPr indent="685800" algn="ctr" defTabSz="584200">
        <a:defRPr sz="8400">
          <a:latin typeface="+mj-lt"/>
          <a:ea typeface="+mj-ea"/>
          <a:cs typeface="+mj-cs"/>
          <a:sym typeface="Gill Sans"/>
        </a:defRPr>
      </a:lvl4pPr>
      <a:lvl5pPr indent="914400" algn="ctr" defTabSz="584200">
        <a:defRPr sz="8400">
          <a:latin typeface="+mj-lt"/>
          <a:ea typeface="+mj-ea"/>
          <a:cs typeface="+mj-cs"/>
          <a:sym typeface="Gill Sans"/>
        </a:defRPr>
      </a:lvl5pPr>
      <a:lvl6pPr indent="1143000" algn="ctr" defTabSz="584200">
        <a:defRPr sz="8400">
          <a:latin typeface="+mj-lt"/>
          <a:ea typeface="+mj-ea"/>
          <a:cs typeface="+mj-cs"/>
          <a:sym typeface="Gill Sans"/>
        </a:defRPr>
      </a:lvl6pPr>
      <a:lvl7pPr indent="1371600" algn="ctr" defTabSz="584200">
        <a:defRPr sz="8400">
          <a:latin typeface="+mj-lt"/>
          <a:ea typeface="+mj-ea"/>
          <a:cs typeface="+mj-cs"/>
          <a:sym typeface="Gill Sans"/>
        </a:defRPr>
      </a:lvl7pPr>
      <a:lvl8pPr indent="1600200" algn="ctr" defTabSz="584200">
        <a:defRPr sz="8400">
          <a:latin typeface="+mj-lt"/>
          <a:ea typeface="+mj-ea"/>
          <a:cs typeface="+mj-cs"/>
          <a:sym typeface="Gill Sans"/>
        </a:defRPr>
      </a:lvl8pPr>
      <a:lvl9pPr indent="1828800" algn="ctr" defTabSz="584200">
        <a:defRPr sz="8400">
          <a:latin typeface="+mj-lt"/>
          <a:ea typeface="+mj-ea"/>
          <a:cs typeface="+mj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j-lt"/>
          <a:ea typeface="+mj-ea"/>
          <a:cs typeface="+mj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j-lt"/>
          <a:ea typeface="+mj-ea"/>
          <a:cs typeface="+mj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j-lt"/>
          <a:ea typeface="+mj-ea"/>
          <a:cs typeface="+mj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j-lt"/>
          <a:ea typeface="+mj-ea"/>
          <a:cs typeface="+mj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j-lt"/>
          <a:ea typeface="+mj-ea"/>
          <a:cs typeface="+mj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j-lt"/>
          <a:ea typeface="+mj-ea"/>
          <a:cs typeface="+mj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j-lt"/>
          <a:ea typeface="+mj-ea"/>
          <a:cs typeface="+mj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j-lt"/>
          <a:ea typeface="+mj-ea"/>
          <a:cs typeface="+mj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j-lt"/>
          <a:ea typeface="+mj-ea"/>
          <a:cs typeface="+mj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7andrew7/smartstop/blob/master/smartstop.py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omments" Target="../comments/comment1.xml"/><Relationship Id="rId3" Type="http://schemas.openxmlformats.org/officeDocument/2006/relationships/image" Target="../media/image6.png"/><Relationship Id="rId4" Type="http://schemas.openxmlformats.org/officeDocument/2006/relationships/hyperlink" Target="http://www.gotw.ca/publications/concurrency-ddj.htm" TargetMode="Externa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70000" y="736600"/>
            <a:ext cx="10464800" cy="3962400"/>
          </a:xfrm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 lvl="0">
              <a:defRPr sz="1800"/>
            </a:pPr>
            <a:r>
              <a:rPr sz="7100"/>
              <a:t>Finding Concurrency Bugs with Jinx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Andrew Whitaker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Para-Virtualization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127000" y="2438400"/>
            <a:ext cx="7620000" cy="6883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Jinx regains semantic knowledge by passing hints into the hypervisor:</a:t>
            </a:r>
            <a:endParaRPr sz="4200"/>
          </a:p>
          <a:p>
            <a:pPr lvl="1" marL="1170214" indent="-408214">
              <a:defRPr sz="1800"/>
            </a:pPr>
            <a:r>
              <a:rPr b="1" sz="3000"/>
              <a:t>Jinx Assert</a:t>
            </a:r>
            <a:r>
              <a:rPr sz="3000"/>
              <a:t>: indicates application crash</a:t>
            </a:r>
            <a:endParaRPr sz="3000"/>
          </a:p>
          <a:p>
            <a:pPr lvl="1" marL="1170214" indent="-408214">
              <a:defRPr sz="1800"/>
            </a:pPr>
            <a:r>
              <a:rPr b="1" sz="3000"/>
              <a:t>Jinx Magnet</a:t>
            </a:r>
            <a:r>
              <a:rPr sz="3000"/>
              <a:t>: indicates unusual event (e.g. thrown exception)</a:t>
            </a:r>
            <a:endParaRPr sz="3000"/>
          </a:p>
          <a:p>
            <a:pPr lvl="1" marL="1170214" indent="-408214">
              <a:defRPr sz="1800"/>
            </a:pPr>
            <a:r>
              <a:rPr b="1" sz="3000"/>
              <a:t>Registration</a:t>
            </a:r>
            <a:r>
              <a:rPr sz="3000"/>
              <a:t>: indicates process of interest</a:t>
            </a:r>
          </a:p>
        </p:txBody>
      </p:sp>
      <p:grpSp>
        <p:nvGrpSpPr>
          <p:cNvPr id="110" name="Group 110"/>
          <p:cNvGrpSpPr/>
          <p:nvPr/>
        </p:nvGrpSpPr>
        <p:grpSpPr>
          <a:xfrm>
            <a:off x="8572500" y="4076700"/>
            <a:ext cx="4102100" cy="3086100"/>
            <a:chOff x="0" y="0"/>
            <a:chExt cx="4102100" cy="3086100"/>
          </a:xfrm>
        </p:grpSpPr>
        <p:sp>
          <p:nvSpPr>
            <p:cNvPr id="106" name="Shape 106"/>
            <p:cNvSpPr/>
            <p:nvPr/>
          </p:nvSpPr>
          <p:spPr>
            <a:xfrm>
              <a:off x="0" y="2324100"/>
              <a:ext cx="4102100" cy="762000"/>
            </a:xfrm>
            <a:prstGeom prst="rect">
              <a:avLst/>
            </a:prstGeom>
            <a:solidFill>
              <a:srgbClr val="76D6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effectLst/>
                </a:defRPr>
              </a:pPr>
              <a:r>
                <a: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rPr>
                <a:t>Hardware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1549400"/>
              <a:ext cx="4102100" cy="762000"/>
            </a:xfrm>
            <a:prstGeom prst="rect">
              <a:avLst/>
            </a:prstGeom>
            <a:solidFill>
              <a:srgbClr val="73FA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effectLst/>
                </a:defRPr>
              </a:pPr>
              <a:r>
                <a: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rPr>
                <a:t>Hypervisor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774700"/>
              <a:ext cx="4102100" cy="762000"/>
            </a:xfrm>
            <a:prstGeom prst="rect">
              <a:avLst/>
            </a:prstGeom>
            <a:solidFill>
              <a:srgbClr val="FFFC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effectLst/>
                </a:defRPr>
              </a:pPr>
              <a:r>
                <a: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rPr>
                <a:t>OS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0"/>
              <a:ext cx="4102100" cy="762000"/>
            </a:xfrm>
            <a:prstGeom prst="rect">
              <a:avLst/>
            </a:prstGeom>
            <a:solidFill>
              <a:srgbClr val="FFD4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effectLst/>
                </a:defRPr>
              </a:pPr>
              <a:r>
                <a: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rPr>
                <a:t>Application</a:t>
              </a:r>
            </a:p>
          </p:txBody>
        </p:sp>
      </p:grpSp>
      <p:sp>
        <p:nvSpPr>
          <p:cNvPr id="111" name="Shape 111"/>
          <p:cNvSpPr/>
          <p:nvPr/>
        </p:nvSpPr>
        <p:spPr>
          <a:xfrm>
            <a:off x="7525469" y="4445000"/>
            <a:ext cx="1047031" cy="15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08" h="21600" fill="norm" stroke="1" extrusionOk="0">
                <a:moveTo>
                  <a:pt x="17808" y="0"/>
                </a:moveTo>
                <a:cubicBezTo>
                  <a:pt x="2040" y="9540"/>
                  <a:pt x="-3792" y="12780"/>
                  <a:pt x="2472" y="16920"/>
                </a:cubicBezTo>
                <a:cubicBezTo>
                  <a:pt x="8736" y="21060"/>
                  <a:pt x="17376" y="21600"/>
                  <a:pt x="17376" y="21600"/>
                </a:cubicBezTo>
              </a:path>
            </a:pathLst>
          </a:custGeom>
          <a:ln w="38100">
            <a:solidFill/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 defTabSz="584200">
              <a:defRPr sz="4200">
                <a:latin typeface="+mj-lt"/>
                <a:ea typeface="+mj-ea"/>
                <a:cs typeface="+mj-cs"/>
                <a:sym typeface="Gill Sans"/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1270000" y="381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Thin Hypervisors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1079500" y="2260600"/>
            <a:ext cx="10833100" cy="2857500"/>
          </a:xfrm>
          <a:prstGeom prst="rect">
            <a:avLst/>
          </a:prstGeom>
        </p:spPr>
        <p:txBody>
          <a:bodyPr/>
          <a:lstStyle/>
          <a:p>
            <a:pPr lvl="0" marL="793750" indent="-476250">
              <a:defRPr sz="1800"/>
            </a:pPr>
            <a:r>
              <a:rPr sz="3500"/>
              <a:t>Traditional hypervisors load </a:t>
            </a:r>
            <a:r>
              <a:rPr i="1" sz="3500"/>
              <a:t>before</a:t>
            </a:r>
            <a:r>
              <a:rPr sz="3500"/>
              <a:t> the guest OS</a:t>
            </a:r>
            <a:endParaRPr sz="3500"/>
          </a:p>
          <a:p>
            <a:pPr lvl="0" marL="793750" indent="-476250">
              <a:defRPr sz="1800"/>
            </a:pPr>
            <a:r>
              <a:rPr sz="3500"/>
              <a:t>A </a:t>
            </a:r>
            <a:r>
              <a:rPr b="1" sz="3500"/>
              <a:t>thin</a:t>
            </a:r>
            <a:r>
              <a:rPr sz="3500"/>
              <a:t> hypervisor loads </a:t>
            </a:r>
            <a:r>
              <a:rPr i="1" sz="3500"/>
              <a:t>after</a:t>
            </a:r>
            <a:r>
              <a:rPr sz="3500"/>
              <a:t> booting the OS</a:t>
            </a:r>
          </a:p>
        </p:txBody>
      </p:sp>
      <p:sp>
        <p:nvSpPr>
          <p:cNvPr id="115" name="Shape 115"/>
          <p:cNvSpPr/>
          <p:nvPr/>
        </p:nvSpPr>
        <p:spPr>
          <a:xfrm>
            <a:off x="1765300" y="6972300"/>
            <a:ext cx="4102100" cy="762000"/>
          </a:xfrm>
          <a:prstGeom prst="rect">
            <a:avLst/>
          </a:prstGeom>
          <a:solidFill>
            <a:srgbClr val="76D6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x86</a:t>
            </a:r>
          </a:p>
        </p:txBody>
      </p:sp>
      <p:sp>
        <p:nvSpPr>
          <p:cNvPr id="116" name="Shape 116"/>
          <p:cNvSpPr/>
          <p:nvPr/>
        </p:nvSpPr>
        <p:spPr>
          <a:xfrm>
            <a:off x="1765300" y="6184900"/>
            <a:ext cx="4102100" cy="762000"/>
          </a:xfrm>
          <a:prstGeom prst="rect">
            <a:avLst/>
          </a:prstGeom>
          <a:solidFill>
            <a:srgbClr val="FFFC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117" name="Shape 117"/>
          <p:cNvSpPr/>
          <p:nvPr/>
        </p:nvSpPr>
        <p:spPr>
          <a:xfrm>
            <a:off x="2082800" y="5410200"/>
            <a:ext cx="1612900" cy="762000"/>
          </a:xfrm>
          <a:prstGeom prst="rect">
            <a:avLst/>
          </a:prstGeom>
          <a:solidFill>
            <a:srgbClr val="FFD4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31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31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MySQL</a:t>
            </a:r>
          </a:p>
        </p:txBody>
      </p:sp>
      <p:sp>
        <p:nvSpPr>
          <p:cNvPr id="118" name="Shape 118"/>
          <p:cNvSpPr/>
          <p:nvPr/>
        </p:nvSpPr>
        <p:spPr>
          <a:xfrm>
            <a:off x="4076700" y="5410200"/>
            <a:ext cx="1511300" cy="762000"/>
          </a:xfrm>
          <a:prstGeom prst="rect">
            <a:avLst/>
          </a:prstGeom>
          <a:solidFill>
            <a:srgbClr val="FFD4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35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35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Apache</a:t>
            </a:r>
          </a:p>
        </p:txBody>
      </p:sp>
      <p:sp>
        <p:nvSpPr>
          <p:cNvPr id="119" name="Shape 119"/>
          <p:cNvSpPr/>
          <p:nvPr/>
        </p:nvSpPr>
        <p:spPr>
          <a:xfrm>
            <a:off x="7302500" y="7454900"/>
            <a:ext cx="4102100" cy="762000"/>
          </a:xfrm>
          <a:prstGeom prst="rect">
            <a:avLst/>
          </a:prstGeom>
          <a:solidFill>
            <a:srgbClr val="76D6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x86</a:t>
            </a:r>
          </a:p>
        </p:txBody>
      </p:sp>
      <p:sp>
        <p:nvSpPr>
          <p:cNvPr id="120" name="Shape 120"/>
          <p:cNvSpPr/>
          <p:nvPr/>
        </p:nvSpPr>
        <p:spPr>
          <a:xfrm>
            <a:off x="7302500" y="5994400"/>
            <a:ext cx="4102100" cy="762000"/>
          </a:xfrm>
          <a:prstGeom prst="rect">
            <a:avLst/>
          </a:prstGeom>
          <a:solidFill>
            <a:srgbClr val="FFFC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121" name="Shape 121"/>
          <p:cNvSpPr/>
          <p:nvPr/>
        </p:nvSpPr>
        <p:spPr>
          <a:xfrm>
            <a:off x="7620000" y="5219700"/>
            <a:ext cx="1612900" cy="762000"/>
          </a:xfrm>
          <a:prstGeom prst="rect">
            <a:avLst/>
          </a:prstGeom>
          <a:solidFill>
            <a:srgbClr val="FFD4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31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31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MySQL</a:t>
            </a:r>
          </a:p>
        </p:txBody>
      </p:sp>
      <p:sp>
        <p:nvSpPr>
          <p:cNvPr id="122" name="Shape 122"/>
          <p:cNvSpPr/>
          <p:nvPr/>
        </p:nvSpPr>
        <p:spPr>
          <a:xfrm>
            <a:off x="9613900" y="5219700"/>
            <a:ext cx="1511300" cy="762000"/>
          </a:xfrm>
          <a:prstGeom prst="rect">
            <a:avLst/>
          </a:prstGeom>
          <a:solidFill>
            <a:srgbClr val="FFD4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35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35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Apache</a:t>
            </a:r>
          </a:p>
        </p:txBody>
      </p:sp>
      <p:sp>
        <p:nvSpPr>
          <p:cNvPr id="123" name="Shape 123"/>
          <p:cNvSpPr/>
          <p:nvPr/>
        </p:nvSpPr>
        <p:spPr>
          <a:xfrm>
            <a:off x="7302500" y="6680200"/>
            <a:ext cx="4102100" cy="762000"/>
          </a:xfrm>
          <a:prstGeom prst="rect">
            <a:avLst/>
          </a:prstGeom>
          <a:solidFill>
            <a:srgbClr val="D4FB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Jinx</a:t>
            </a:r>
          </a:p>
        </p:txBody>
      </p:sp>
      <p:sp>
        <p:nvSpPr>
          <p:cNvPr id="124" name="Shape 124"/>
          <p:cNvSpPr/>
          <p:nvPr/>
        </p:nvSpPr>
        <p:spPr>
          <a:xfrm>
            <a:off x="1926611" y="8559800"/>
            <a:ext cx="378172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37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i="0" sz="1800"/>
            </a:pPr>
            <a:r>
              <a:rPr i="1" sz="3700"/>
              <a:t>Before activating Jinx</a:t>
            </a:r>
          </a:p>
        </p:txBody>
      </p:sp>
      <p:sp>
        <p:nvSpPr>
          <p:cNvPr id="125" name="Shape 125"/>
          <p:cNvSpPr/>
          <p:nvPr/>
        </p:nvSpPr>
        <p:spPr>
          <a:xfrm>
            <a:off x="7601365" y="8559800"/>
            <a:ext cx="351419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37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i="0" sz="1800"/>
            </a:pPr>
            <a:r>
              <a:rPr i="1" sz="3700"/>
              <a:t>After activating Jinx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76300" y="254000"/>
            <a:ext cx="112522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Thin Hypervisor Details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266700" y="2438400"/>
            <a:ext cx="11734800" cy="2679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Jinx uses hardware virtualization (HVM) extensions to isolate the hypervisor from the OS</a:t>
            </a:r>
            <a:endParaRPr sz="4200"/>
          </a:p>
          <a:p>
            <a:pPr lvl="0">
              <a:defRPr sz="1800"/>
            </a:pPr>
            <a:r>
              <a:rPr sz="4200"/>
              <a:t>Virtualization pseudocode:</a:t>
            </a:r>
          </a:p>
        </p:txBody>
      </p:sp>
      <p:sp>
        <p:nvSpPr>
          <p:cNvPr id="129" name="Shape 129"/>
          <p:cNvSpPr/>
          <p:nvPr/>
        </p:nvSpPr>
        <p:spPr>
          <a:xfrm>
            <a:off x="1219200" y="5308600"/>
            <a:ext cx="10566400" cy="267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584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foreach processor: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disable_interrupts();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get_register_snapshot(&amp;buffer); // like setjmp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hvm_enable(); // enable virtualization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initialize_hypervisor_state();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hvm_enter_guest(&amp;buffer); // like longjmp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64688" y="277287"/>
            <a:ext cx="12875424" cy="2391826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Thin Hypervisor Implications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774072" y="2768600"/>
            <a:ext cx="11456656" cy="66802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Pros:</a:t>
            </a:r>
            <a:endParaRPr sz="4200"/>
          </a:p>
          <a:p>
            <a:pPr lvl="1">
              <a:defRPr sz="1800"/>
            </a:pPr>
            <a:r>
              <a:rPr sz="4200"/>
              <a:t>Transparent to the end user</a:t>
            </a:r>
            <a:endParaRPr sz="4200"/>
          </a:p>
          <a:p>
            <a:pPr lvl="1">
              <a:defRPr sz="1800"/>
            </a:pPr>
            <a:r>
              <a:rPr sz="4200"/>
              <a:t>Easier to implement for a rag-tag startup</a:t>
            </a:r>
            <a:endParaRPr sz="4200"/>
          </a:p>
          <a:p>
            <a:pPr lvl="0">
              <a:defRPr sz="1800"/>
            </a:pPr>
            <a:r>
              <a:rPr sz="4200"/>
              <a:t>Cons:</a:t>
            </a:r>
            <a:endParaRPr sz="4200"/>
          </a:p>
          <a:p>
            <a:pPr lvl="1">
              <a:defRPr sz="1800"/>
            </a:pPr>
            <a:r>
              <a:rPr sz="4200"/>
              <a:t>Not compatible with VMWare</a:t>
            </a:r>
            <a:endParaRPr sz="4200"/>
          </a:p>
          <a:p>
            <a:pPr lvl="1">
              <a:defRPr sz="1800"/>
            </a:pPr>
            <a:r>
              <a:rPr sz="4200"/>
              <a:t>Limited I/O virtualization</a:t>
            </a:r>
            <a:endParaRPr sz="4200"/>
          </a:p>
          <a:p>
            <a:pPr lvl="1">
              <a:defRPr sz="1800"/>
            </a:pPr>
            <a:r>
              <a:rPr sz="4200"/>
              <a:t>Limited length of simulation rounds</a:t>
            </a:r>
            <a:endParaRPr sz="4200"/>
          </a:p>
          <a:p>
            <a:pPr lvl="0">
              <a:defRPr sz="1800"/>
            </a:pPr>
            <a:r>
              <a:rPr sz="4200"/>
              <a:t>Outside simulation, all devices accesses are passed through to the hardware</a:t>
            </a:r>
            <a:endParaRPr sz="4200"/>
          </a:p>
          <a:p>
            <a:pPr lvl="0">
              <a:defRPr sz="1800"/>
            </a:pPr>
            <a:r>
              <a:rPr sz="4200"/>
              <a:t>Inside simulation, Jinx virtualizes a few frequently accessed devices (timers,  APIC)</a:t>
            </a:r>
            <a:endParaRPr sz="4200"/>
          </a:p>
          <a:p>
            <a:pPr lvl="1">
              <a:defRPr sz="1800"/>
            </a:pPr>
            <a:r>
              <a:rPr sz="4200"/>
              <a:t>Other device accesses end simulation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Outline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1270000" y="2768600"/>
            <a:ext cx="10464800" cy="6083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>
                <a:solidFill>
                  <a:srgbClr val="A9A9A9"/>
                </a:solidFill>
              </a:rPr>
              <a:t>Introduction</a:t>
            </a:r>
            <a:endParaRPr sz="42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Thin hypervisors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/>
              <a:t>Simulation mechanics</a:t>
            </a:r>
            <a:endParaRPr sz="4200"/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Simulation policies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Conclusions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Two Key Insights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1041400" y="2476500"/>
            <a:ext cx="10922000" cy="2984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Communicating memory accesses are the only instructions that change program output</a:t>
            </a:r>
            <a:endParaRPr sz="4200"/>
          </a:p>
          <a:p>
            <a:pPr lvl="0">
              <a:defRPr sz="1800"/>
            </a:pPr>
            <a:r>
              <a:rPr sz="4200"/>
              <a:t>Communication is rare in most applications</a:t>
            </a:r>
          </a:p>
        </p:txBody>
      </p:sp>
      <p:sp>
        <p:nvSpPr>
          <p:cNvPr id="139" name="Shape 139"/>
          <p:cNvSpPr/>
          <p:nvPr/>
        </p:nvSpPr>
        <p:spPr>
          <a:xfrm flipH="1">
            <a:off x="4165600" y="6273800"/>
            <a:ext cx="5410573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0" name="Shape 140"/>
          <p:cNvSpPr/>
          <p:nvPr/>
        </p:nvSpPr>
        <p:spPr>
          <a:xfrm>
            <a:off x="2376741" y="5943600"/>
            <a:ext cx="17130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1</a:t>
            </a:r>
          </a:p>
        </p:txBody>
      </p:sp>
      <p:sp>
        <p:nvSpPr>
          <p:cNvPr id="141" name="Shape 141"/>
          <p:cNvSpPr/>
          <p:nvPr/>
        </p:nvSpPr>
        <p:spPr>
          <a:xfrm flipH="1">
            <a:off x="4178300" y="6997700"/>
            <a:ext cx="5410573" cy="1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2" name="Shape 142"/>
          <p:cNvSpPr/>
          <p:nvPr/>
        </p:nvSpPr>
        <p:spPr>
          <a:xfrm>
            <a:off x="2387600" y="6667500"/>
            <a:ext cx="171306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2</a:t>
            </a:r>
          </a:p>
        </p:txBody>
      </p:sp>
      <p:sp>
        <p:nvSpPr>
          <p:cNvPr id="143" name="Shape 143"/>
          <p:cNvSpPr/>
          <p:nvPr/>
        </p:nvSpPr>
        <p:spPr>
          <a:xfrm>
            <a:off x="7912099" y="68453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48" name="Group 148"/>
          <p:cNvGrpSpPr/>
          <p:nvPr/>
        </p:nvGrpSpPr>
        <p:grpSpPr>
          <a:xfrm>
            <a:off x="4362133" y="5524500"/>
            <a:ext cx="4528184" cy="2120900"/>
            <a:chOff x="0" y="0"/>
            <a:chExt cx="4528182" cy="2120900"/>
          </a:xfrm>
        </p:grpSpPr>
        <p:sp>
          <p:nvSpPr>
            <p:cNvPr id="144" name="Shape 144"/>
            <p:cNvSpPr/>
            <p:nvPr/>
          </p:nvSpPr>
          <p:spPr>
            <a:xfrm>
              <a:off x="1086504" y="660644"/>
              <a:ext cx="1" cy="2413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0"/>
              <a:ext cx="2187278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4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 lvl="0">
                <a:defRPr sz="1800"/>
              </a:pPr>
              <a:r>
                <a:rPr sz="3400"/>
                <a:t>write(A)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2600027" y="1498600"/>
              <a:ext cx="1928156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4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 lvl="0">
                <a:defRPr sz="1800"/>
              </a:pPr>
              <a:r>
                <a:rPr sz="3400"/>
                <a:t>read(A)</a:t>
              </a:r>
            </a:p>
          </p:txBody>
        </p:sp>
        <p:sp>
          <p:nvSpPr>
            <p:cNvPr id="147" name="Shape 147"/>
            <p:cNvSpPr/>
            <p:nvPr/>
          </p:nvSpPr>
          <p:spPr>
            <a:xfrm flipH="1" flipV="1">
              <a:off x="1149666" y="812799"/>
              <a:ext cx="2387601" cy="596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Jinx Simulation Phases</a:t>
            </a:r>
          </a:p>
        </p:txBody>
      </p:sp>
      <p:grpSp>
        <p:nvGrpSpPr>
          <p:cNvPr id="182" name="Group 182"/>
          <p:cNvGrpSpPr/>
          <p:nvPr/>
        </p:nvGrpSpPr>
        <p:grpSpPr>
          <a:xfrm>
            <a:off x="7734300" y="3048000"/>
            <a:ext cx="3860800" cy="2374893"/>
            <a:chOff x="0" y="0"/>
            <a:chExt cx="3860800" cy="2374892"/>
          </a:xfrm>
        </p:grpSpPr>
        <p:sp>
          <p:nvSpPr>
            <p:cNvPr id="151" name="Shape 151"/>
            <p:cNvSpPr/>
            <p:nvPr/>
          </p:nvSpPr>
          <p:spPr>
            <a:xfrm>
              <a:off x="0" y="6350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7620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8890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2700" y="10287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5400" y="12192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5400" y="13208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15748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17018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18288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700" y="1130300"/>
              <a:ext cx="1676400" cy="12693"/>
            </a:xfrm>
            <a:prstGeom prst="line">
              <a:avLst/>
            </a:prstGeom>
            <a:noFill/>
            <a:ln w="508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0" y="19558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20828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22098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2159000" y="6604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2159000" y="7874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2159000" y="9144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2171700" y="10668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2184400" y="12192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2184400" y="13462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2159000" y="16002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2159000" y="17272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2159000" y="18542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59000" y="2362200"/>
              <a:ext cx="1676400" cy="12693"/>
            </a:xfrm>
            <a:prstGeom prst="line">
              <a:avLst/>
            </a:prstGeom>
            <a:noFill/>
            <a:ln w="508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59000" y="19812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59000" y="21082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59000" y="22352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184400" y="14859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25400" y="23368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2700" y="1460500"/>
              <a:ext cx="1676400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27676" y="12700"/>
              <a:ext cx="1010593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i="1" sz="2900"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i="0" sz="1800"/>
              </a:pPr>
              <a:r>
                <a:rPr i="1" sz="2900"/>
                <a:t>CPU 1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2501900" y="0"/>
              <a:ext cx="1010593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i="1" sz="2900"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i="0" sz="1800"/>
              </a:pPr>
              <a:r>
                <a:rPr i="1" sz="2900"/>
                <a:t>CPU 2</a:t>
              </a: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7683856" y="6032500"/>
            <a:ext cx="3911244" cy="1739893"/>
            <a:chOff x="0" y="0"/>
            <a:chExt cx="3911243" cy="1739892"/>
          </a:xfrm>
        </p:grpSpPr>
        <p:sp>
          <p:nvSpPr>
            <p:cNvPr id="183" name="Shape 183"/>
            <p:cNvSpPr/>
            <p:nvPr/>
          </p:nvSpPr>
          <p:spPr>
            <a:xfrm>
              <a:off x="50443" y="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0443" y="1270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0443" y="2540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3143" y="3937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2209443" y="254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2209443" y="1524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2209443" y="2794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2222143" y="4318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2234843" y="5842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2234843" y="7112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2209443" y="9652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2209443" y="10922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2209443" y="12192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2209443" y="1727200"/>
              <a:ext cx="1676401" cy="12693"/>
            </a:xfrm>
            <a:prstGeom prst="line">
              <a:avLst/>
            </a:prstGeom>
            <a:noFill/>
            <a:ln w="508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2209443" y="13462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2209443" y="14732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2209443" y="16002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2234843" y="850900"/>
              <a:ext cx="1676401" cy="1269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317500"/>
              <a:ext cx="1766832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ctr" defTabSz="584200">
                <a:defRPr sz="1800"/>
              </a:pPr>
              <a:r>
                <a:rPr sz="3900">
                  <a:latin typeface="+mj-lt"/>
                  <a:ea typeface="+mj-ea"/>
                  <a:cs typeface="+mj-cs"/>
                  <a:sym typeface="Gill Sans"/>
                </a:rPr>
                <a:t>(</a:t>
              </a:r>
              <a:r>
                <a:rPr i="1" sz="3900">
                  <a:latin typeface="+mj-lt"/>
                  <a:ea typeface="+mj-ea"/>
                  <a:cs typeface="+mj-cs"/>
                  <a:sym typeface="Gill Sans"/>
                </a:rPr>
                <a:t>paused</a:t>
              </a:r>
              <a:r>
                <a:rPr sz="3900">
                  <a:latin typeface="+mj-lt"/>
                  <a:ea typeface="+mj-ea"/>
                  <a:cs typeface="+mj-cs"/>
                  <a:sym typeface="Gill Sans"/>
                </a:rPr>
                <a:t>)</a:t>
              </a:r>
            </a:p>
          </p:txBody>
        </p:sp>
      </p:grpSp>
      <p:sp>
        <p:nvSpPr>
          <p:cNvPr id="203" name="Shape 203"/>
          <p:cNvSpPr/>
          <p:nvPr/>
        </p:nvSpPr>
        <p:spPr>
          <a:xfrm>
            <a:off x="292100" y="3117850"/>
            <a:ext cx="70485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89000" indent="-571500" defTabSz="584200">
              <a:spcBef>
                <a:spcPts val="2400"/>
              </a:spcBef>
              <a:buSzPct val="171000"/>
              <a:buChar char="•"/>
              <a:defRPr sz="1800"/>
            </a:pPr>
            <a:r>
              <a:rPr b="1" sz="4200">
                <a:latin typeface="+mj-lt"/>
                <a:ea typeface="+mj-ea"/>
                <a:cs typeface="+mj-cs"/>
                <a:sym typeface="Gill Sans"/>
              </a:rPr>
              <a:t>Survey</a:t>
            </a:r>
            <a:r>
              <a:rPr sz="4200">
                <a:latin typeface="+mj-lt"/>
                <a:ea typeface="+mj-ea"/>
                <a:cs typeface="+mj-cs"/>
                <a:sym typeface="Gill Sans"/>
              </a:rPr>
              <a:t>: Identify the communicating pairs of accesses in an execution sample</a:t>
            </a:r>
          </a:p>
        </p:txBody>
      </p:sp>
      <p:sp>
        <p:nvSpPr>
          <p:cNvPr id="204" name="Shape 204"/>
          <p:cNvSpPr/>
          <p:nvPr/>
        </p:nvSpPr>
        <p:spPr>
          <a:xfrm>
            <a:off x="241300" y="5810250"/>
            <a:ext cx="6591300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89000" indent="-571500" defTabSz="584200">
              <a:spcBef>
                <a:spcPts val="2400"/>
              </a:spcBef>
              <a:buSzPct val="171000"/>
              <a:buChar char="•"/>
              <a:defRPr sz="1800"/>
            </a:pPr>
            <a:r>
              <a:rPr b="1" sz="4200">
                <a:latin typeface="+mj-lt"/>
                <a:ea typeface="+mj-ea"/>
                <a:cs typeface="+mj-cs"/>
                <a:sym typeface="Gill Sans"/>
              </a:rPr>
              <a:t>Exploration</a:t>
            </a:r>
            <a:r>
              <a:rPr sz="4200">
                <a:latin typeface="+mj-lt"/>
                <a:ea typeface="+mj-ea"/>
                <a:cs typeface="+mj-cs"/>
                <a:sym typeface="Gill Sans"/>
              </a:rPr>
              <a:t>: Re-run the sample with the two accesses reversed</a:t>
            </a:r>
            <a:endParaRPr sz="4200"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41300" y="7905750"/>
            <a:ext cx="7048500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89000" indent="-571500" defTabSz="584200">
              <a:spcBef>
                <a:spcPts val="2400"/>
              </a:spcBef>
              <a:buSzPct val="171000"/>
              <a:buChar char="•"/>
              <a:defRPr sz="1800"/>
            </a:pPr>
            <a:r>
              <a:rPr b="1" sz="4200">
                <a:latin typeface="+mj-lt"/>
                <a:ea typeface="+mj-ea"/>
                <a:cs typeface="+mj-cs"/>
                <a:sym typeface="Gill Sans"/>
              </a:rPr>
              <a:t>Retirement</a:t>
            </a:r>
            <a:r>
              <a:rPr sz="4200">
                <a:latin typeface="+mj-lt"/>
                <a:ea typeface="+mj-ea"/>
                <a:cs typeface="+mj-cs"/>
                <a:sym typeface="Gill Sans"/>
              </a:rPr>
              <a:t>: Choose the best exploration to present</a:t>
            </a:r>
            <a:endParaRPr sz="4200">
              <a:latin typeface="+mj-lt"/>
              <a:ea typeface="+mj-ea"/>
              <a:cs typeface="+mj-cs"/>
              <a:sym typeface="Gill Sans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Survey Phase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165100" y="2413000"/>
            <a:ext cx="6769100" cy="6756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Goal: compute a table of communicating memory accesses</a:t>
            </a:r>
            <a:endParaRPr sz="4200"/>
          </a:p>
          <a:p>
            <a:pPr lvl="0">
              <a:defRPr sz="1800"/>
            </a:pPr>
            <a:r>
              <a:rPr sz="4200"/>
              <a:t>Problem: hypervisor only “knows about” pages</a:t>
            </a:r>
            <a:endParaRPr sz="4200"/>
          </a:p>
          <a:p>
            <a:pPr lvl="0">
              <a:defRPr sz="1800"/>
            </a:pPr>
            <a:r>
              <a:rPr sz="4200"/>
              <a:t>Approach: arrange to page fault on all shared pages; single step or emulate each memory access</a:t>
            </a:r>
          </a:p>
        </p:txBody>
      </p:sp>
      <p:graphicFrame>
        <p:nvGraphicFramePr>
          <p:cNvPr id="209" name="Table 209"/>
          <p:cNvGraphicFramePr/>
          <p:nvPr/>
        </p:nvGraphicFramePr>
        <p:xfrm>
          <a:off x="7378700" y="3048000"/>
          <a:ext cx="4254500" cy="48641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7707"/>
                <a:gridCol w="1859875"/>
                <a:gridCol w="1716917"/>
              </a:tblGrid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000">
                          <a:latin typeface="+mj-lt"/>
                          <a:ea typeface="+mj-ea"/>
                          <a:cs typeface="+mj-cs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000">
                          <a:latin typeface="+mj-lt"/>
                          <a:ea typeface="+mj-ea"/>
                          <a:cs typeface="+mj-cs"/>
                        </a:rPr>
                        <a:t>CPU 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000">
                          <a:latin typeface="+mj-lt"/>
                          <a:ea typeface="+mj-ea"/>
                          <a:cs typeface="+mj-cs"/>
                        </a:rPr>
                        <a:t>CPU 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6D6FF"/>
                    </a:solidFill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read(A)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0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0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0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0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0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read(A)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0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0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0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0" name="Shape 210"/>
          <p:cNvSpPr/>
          <p:nvPr/>
        </p:nvSpPr>
        <p:spPr>
          <a:xfrm>
            <a:off x="11766574" y="2952750"/>
            <a:ext cx="992797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42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i="0" sz="1800"/>
            </a:pPr>
            <a:r>
              <a:rPr i="1" sz="4200"/>
              <a:t>time</a:t>
            </a:r>
          </a:p>
        </p:txBody>
      </p:sp>
      <p:sp>
        <p:nvSpPr>
          <p:cNvPr id="211" name="Shape 211"/>
          <p:cNvSpPr/>
          <p:nvPr/>
        </p:nvSpPr>
        <p:spPr>
          <a:xfrm flipV="1">
            <a:off x="12128499" y="3606798"/>
            <a:ext cx="1" cy="4188616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Exploration Phase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635000" y="2768600"/>
            <a:ext cx="117348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Goal: interleave communicating pairs of accesses</a:t>
            </a:r>
            <a:endParaRPr sz="4200"/>
          </a:p>
          <a:p>
            <a:pPr lvl="0">
              <a:defRPr sz="1800"/>
            </a:pPr>
            <a:r>
              <a:rPr sz="4200"/>
              <a:t>Explorations must be sandboxed</a:t>
            </a:r>
            <a:endParaRPr sz="4200"/>
          </a:p>
          <a:p>
            <a:pPr lvl="1">
              <a:defRPr sz="1800"/>
            </a:pPr>
            <a:r>
              <a:rPr sz="4200"/>
              <a:t>Memory accesses use copy-on-write snapshots</a:t>
            </a:r>
            <a:endParaRPr sz="4200"/>
          </a:p>
          <a:p>
            <a:pPr lvl="1">
              <a:defRPr sz="1800"/>
            </a:pPr>
            <a:r>
              <a:rPr sz="4200"/>
              <a:t>I/O events are skipped (for writes), emulated, or end simulation</a:t>
            </a:r>
            <a:endParaRPr sz="4200"/>
          </a:p>
          <a:p>
            <a:pPr lvl="0">
              <a:defRPr sz="1800"/>
            </a:pPr>
            <a:r>
              <a:rPr sz="4200"/>
              <a:t>Explorations must be replayable</a:t>
            </a:r>
            <a:endParaRPr sz="4200"/>
          </a:p>
          <a:p>
            <a:pPr lvl="1">
              <a:defRPr sz="1800"/>
            </a:pPr>
            <a:r>
              <a:rPr sz="4200"/>
              <a:t>Must find and eliminate non-determinism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825500" y="469900"/>
            <a:ext cx="11353800" cy="2438400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 lvl="0">
              <a:defRPr sz="1800"/>
            </a:pPr>
            <a:r>
              <a:rPr sz="7500"/>
              <a:t>Sources of Non-determinism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825500" y="2768600"/>
            <a:ext cx="113538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I/O events</a:t>
            </a:r>
            <a:endParaRPr sz="4200"/>
          </a:p>
          <a:p>
            <a:pPr lvl="1">
              <a:defRPr sz="1800"/>
            </a:pPr>
            <a:r>
              <a:rPr sz="4200"/>
              <a:t>Handled by logging/replay of input events</a:t>
            </a:r>
            <a:endParaRPr sz="4200"/>
          </a:p>
          <a:p>
            <a:pPr lvl="0">
              <a:defRPr sz="1800"/>
            </a:pPr>
            <a:r>
              <a:rPr sz="4200"/>
              <a:t>Multiprocessors</a:t>
            </a:r>
            <a:endParaRPr sz="4200"/>
          </a:p>
          <a:p>
            <a:pPr lvl="1">
              <a:defRPr sz="1800"/>
            </a:pPr>
            <a:r>
              <a:rPr sz="4200"/>
              <a:t>Handled via deterministic multiprocessing (DMP) (Oskin, Ceze ASPLOS 2009)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70000" y="113739"/>
            <a:ext cx="10464800" cy="24384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Background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101498" y="2653841"/>
            <a:ext cx="10801804" cy="668770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I was employee #4 at Corensic (2008 - 2012)</a:t>
            </a:r>
            <a:endParaRPr sz="4200"/>
          </a:p>
          <a:p>
            <a:pPr lvl="1">
              <a:defRPr sz="1800"/>
            </a:pPr>
            <a:r>
              <a:rPr sz="4200"/>
              <a:t>Core + Forensics</a:t>
            </a:r>
            <a:endParaRPr sz="4200"/>
          </a:p>
          <a:p>
            <a:pPr lvl="1">
              <a:defRPr sz="1800"/>
            </a:pPr>
            <a:r>
              <a:rPr sz="4200"/>
              <a:t>Mission: helping developers exploit the power of multi-core CPUs</a:t>
            </a:r>
            <a:endParaRPr sz="4200"/>
          </a:p>
          <a:p>
            <a:pPr lvl="0">
              <a:defRPr sz="1800"/>
            </a:pPr>
            <a:r>
              <a:rPr sz="4200"/>
              <a:t>This talk: helping developers find bugs in multithreaded programs with Jinx</a:t>
            </a:r>
            <a:endParaRPr sz="4200"/>
          </a:p>
          <a:p>
            <a:pPr lvl="0">
              <a:defRPr sz="1800"/>
            </a:pPr>
            <a:r>
              <a:rPr sz="4200"/>
              <a:t>The tool is no longer available</a:t>
            </a:r>
            <a:endParaRPr sz="4200"/>
          </a:p>
          <a:p>
            <a:pPr lvl="1">
              <a:defRPr sz="1800"/>
            </a:pPr>
            <a:r>
              <a:rPr sz="4200"/>
              <a:t>But, the ideas live on…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1270000" y="1016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Deterministic Multiprocessing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490489" y="2324100"/>
            <a:ext cx="11910615" cy="101510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Track ownership using a simplified MESI protocol</a:t>
            </a:r>
          </a:p>
        </p:txBody>
      </p:sp>
      <p:grpSp>
        <p:nvGrpSpPr>
          <p:cNvPr id="241" name="Group 241"/>
          <p:cNvGrpSpPr/>
          <p:nvPr/>
        </p:nvGrpSpPr>
        <p:grpSpPr>
          <a:xfrm>
            <a:off x="781001" y="4829199"/>
            <a:ext cx="11442798" cy="4533848"/>
            <a:chOff x="0" y="0"/>
            <a:chExt cx="11442797" cy="4533846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11442798" cy="15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571500" indent="-571500" defTabSz="584200">
                <a:spcBef>
                  <a:spcPts val="2400"/>
                </a:spcBef>
                <a:buSzPct val="171000"/>
                <a:buChar char="•"/>
                <a:defRPr sz="4200"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/>
              </a:pPr>
              <a:r>
                <a:rPr sz="4200"/>
                <a:t>Ensure determinism by forcing ownership transitions to occur in lockstep</a:t>
              </a:r>
              <a:endParaRPr sz="4200"/>
            </a:p>
          </p:txBody>
        </p:sp>
        <p:sp>
          <p:nvSpPr>
            <p:cNvPr id="222" name="Shape 222"/>
            <p:cNvSpPr/>
            <p:nvPr/>
          </p:nvSpPr>
          <p:spPr>
            <a:xfrm flipH="1">
              <a:off x="2755551" y="2574902"/>
              <a:ext cx="4684666" cy="2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966693" y="2244700"/>
              <a:ext cx="171306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700">
                  <a:solidFill>
                    <a:srgbClr val="0433FF"/>
                  </a:solidFill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700">
                  <a:solidFill>
                    <a:srgbClr val="0433FF"/>
                  </a:solidFill>
                </a:rPr>
                <a:t>thread 1</a:t>
              </a:r>
            </a:p>
          </p:txBody>
        </p:sp>
        <p:sp>
          <p:nvSpPr>
            <p:cNvPr id="224" name="Shape 224"/>
            <p:cNvSpPr/>
            <p:nvPr/>
          </p:nvSpPr>
          <p:spPr>
            <a:xfrm flipH="1">
              <a:off x="5417653" y="3883000"/>
              <a:ext cx="4373745" cy="2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977551" y="3552800"/>
              <a:ext cx="171306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700">
                  <a:solidFill>
                    <a:srgbClr val="0433FF"/>
                  </a:solidFill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700">
                  <a:solidFill>
                    <a:srgbClr val="0433FF"/>
                  </a:solidFill>
                </a:rPr>
                <a:t>thread 2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083645" y="3819500"/>
              <a:ext cx="1" cy="2413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3455701" y="2478379"/>
              <a:ext cx="1" cy="24139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2731692" y="1947598"/>
              <a:ext cx="144801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5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/>
              </a:pPr>
              <a:r>
                <a:rPr sz="2500"/>
                <a:t>read(x)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3256756" y="4089346"/>
              <a:ext cx="157757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400">
                  <a:solidFill>
                    <a:srgbClr val="FF26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2600"/>
                  </a:solidFill>
                </a:rPr>
                <a:t>write(x)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5379045" y="2310113"/>
              <a:ext cx="1" cy="1794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31" name="Shape 231"/>
            <p:cNvSpPr/>
            <p:nvPr/>
          </p:nvSpPr>
          <p:spPr>
            <a:xfrm flipH="1" flipV="1">
              <a:off x="2757677" y="3940197"/>
              <a:ext cx="1239855" cy="2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5417653" y="3002452"/>
              <a:ext cx="1015043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quantum boundary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5379045" y="2478379"/>
              <a:ext cx="1" cy="24139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4686771" y="1947598"/>
              <a:ext cx="163854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500">
                  <a:solidFill>
                    <a:srgbClr val="FF26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FF2600"/>
                  </a:solidFill>
                </a:rPr>
                <a:t>write(z)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8693776" y="2360811"/>
              <a:ext cx="1" cy="16931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496963" y="2426866"/>
              <a:ext cx="1" cy="2413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811054" y="1896085"/>
              <a:ext cx="144801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500">
                  <a:solidFill>
                    <a:srgbClr val="FF26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FF2600"/>
                  </a:solidFill>
                </a:rPr>
                <a:t>read(x)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8735243" y="2940699"/>
              <a:ext cx="101504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quantum boundary</a:t>
              </a:r>
            </a:p>
          </p:txBody>
        </p:sp>
        <p:sp>
          <p:nvSpPr>
            <p:cNvPr id="239" name="Shape 239"/>
            <p:cNvSpPr/>
            <p:nvPr/>
          </p:nvSpPr>
          <p:spPr>
            <a:xfrm flipH="1">
              <a:off x="8681076" y="2599078"/>
              <a:ext cx="1180008" cy="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7990092" y="4089346"/>
              <a:ext cx="139466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400">
                  <a:solidFill>
                    <a:srgbClr val="FF26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2600"/>
                  </a:solidFill>
                </a:rPr>
                <a:t>timeout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2644167" y="3467201"/>
            <a:ext cx="8394122" cy="1244464"/>
            <a:chOff x="0" y="0"/>
            <a:chExt cx="8394120" cy="1244462"/>
          </a:xfrm>
        </p:grpSpPr>
        <p:sp>
          <p:nvSpPr>
            <p:cNvPr id="242" name="Shape 242"/>
            <p:cNvSpPr/>
            <p:nvPr/>
          </p:nvSpPr>
          <p:spPr>
            <a:xfrm>
              <a:off x="0" y="0"/>
              <a:ext cx="1816101" cy="8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76D6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3200">
                  <a:solidFill>
                    <a:srgbClr val="11053B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11053B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rPr>
                <a:t>Shared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3047999" y="25400"/>
              <a:ext cx="2184402" cy="8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76D6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3200">
                  <a:solidFill>
                    <a:srgbClr val="11053B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11053B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rPr>
                <a:t>Exclusive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42592" y="419100"/>
              <a:ext cx="1180009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6209720" y="25400"/>
              <a:ext cx="2184401" cy="8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76D6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3200">
                  <a:solidFill>
                    <a:srgbClr val="11053B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11053B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rPr>
                <a:t>Invalid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5182826" y="444500"/>
              <a:ext cx="103037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895776" y="848391"/>
              <a:ext cx="5990953" cy="39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fill="norm" stroke="1" extrusionOk="0">
                  <a:moveTo>
                    <a:pt x="21600" y="0"/>
                  </a:moveTo>
                  <a:cubicBezTo>
                    <a:pt x="14417" y="21064"/>
                    <a:pt x="7217" y="21600"/>
                    <a:pt x="0" y="160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Retirement Phase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660400" y="2768600"/>
            <a:ext cx="116840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Goal: replay the best exploration onto “reality”</a:t>
            </a:r>
            <a:endParaRPr sz="4200"/>
          </a:p>
          <a:p>
            <a:pPr lvl="0">
              <a:defRPr sz="1800"/>
            </a:pPr>
            <a:r>
              <a:rPr sz="4200"/>
              <a:t>Similar to exploration, except:</a:t>
            </a:r>
            <a:endParaRPr sz="4200"/>
          </a:p>
          <a:p>
            <a:pPr lvl="1">
              <a:defRPr sz="1800"/>
            </a:pPr>
            <a:r>
              <a:rPr sz="4200"/>
              <a:t>Don’t use COW memory</a:t>
            </a:r>
            <a:endParaRPr sz="4200"/>
          </a:p>
          <a:p>
            <a:pPr lvl="1">
              <a:defRPr sz="1800"/>
            </a:pPr>
            <a:r>
              <a:rPr sz="4200"/>
              <a:t>Pass I/O operations down to the raw hardware</a:t>
            </a:r>
            <a:endParaRPr sz="4200"/>
          </a:p>
          <a:p>
            <a:pPr lvl="1">
              <a:defRPr sz="1800"/>
            </a:pPr>
            <a:r>
              <a:rPr sz="4200"/>
              <a:t>SmartStop CPUs at an interesting location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Outline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1270000" y="2768600"/>
            <a:ext cx="10464800" cy="6083300"/>
          </a:xfrm>
          <a:prstGeom prst="rect">
            <a:avLst/>
          </a:prstGeom>
        </p:spPr>
        <p:txBody>
          <a:bodyPr/>
          <a:lstStyle/>
          <a:p>
            <a:pPr lvl="0" marL="848178" indent="-530678">
              <a:defRPr sz="1800"/>
            </a:pPr>
            <a:r>
              <a:rPr sz="3900">
                <a:solidFill>
                  <a:srgbClr val="A9A9A9"/>
                </a:solidFill>
              </a:rPr>
              <a:t>Introduction</a:t>
            </a:r>
            <a:endParaRPr sz="3900">
              <a:solidFill>
                <a:srgbClr val="A9A9A9"/>
              </a:solidFill>
            </a:endParaRPr>
          </a:p>
          <a:p>
            <a:pPr lvl="0" marL="848178" indent="-530678">
              <a:defRPr sz="1800"/>
            </a:pPr>
            <a:r>
              <a:rPr sz="3900">
                <a:solidFill>
                  <a:srgbClr val="C0C0C0"/>
                </a:solidFill>
              </a:rPr>
              <a:t>Thin hypervisors</a:t>
            </a:r>
            <a:endParaRPr sz="3900">
              <a:solidFill>
                <a:srgbClr val="C0C0C0"/>
              </a:solidFill>
            </a:endParaRPr>
          </a:p>
          <a:p>
            <a:pPr lvl="0" marL="848178" indent="-530678">
              <a:defRPr sz="1800"/>
            </a:pPr>
            <a:r>
              <a:rPr sz="3900">
                <a:solidFill>
                  <a:srgbClr val="C0C0C0"/>
                </a:solidFill>
              </a:rPr>
              <a:t>Simulation mechanics</a:t>
            </a:r>
            <a:endParaRPr sz="3900">
              <a:solidFill>
                <a:srgbClr val="C0C0C0"/>
              </a:solidFill>
            </a:endParaRPr>
          </a:p>
          <a:p>
            <a:pPr lvl="0" marL="848178" indent="-530678">
              <a:defRPr sz="1800"/>
            </a:pPr>
            <a:r>
              <a:rPr sz="3900"/>
              <a:t>SmartStop</a:t>
            </a:r>
            <a:endParaRPr sz="3900"/>
          </a:p>
          <a:p>
            <a:pPr lvl="0" marL="848178" indent="-530678">
              <a:defRPr sz="1800"/>
            </a:pPr>
            <a:r>
              <a:rPr sz="3900">
                <a:solidFill>
                  <a:srgbClr val="C0C0C0"/>
                </a:solidFill>
              </a:rPr>
              <a:t>Simulation policies</a:t>
            </a:r>
            <a:endParaRPr sz="3900">
              <a:solidFill>
                <a:srgbClr val="C0C0C0"/>
              </a:solidFill>
            </a:endParaRPr>
          </a:p>
          <a:p>
            <a:pPr lvl="0" marL="861785" indent="-544285">
              <a:defRPr sz="1800"/>
            </a:pPr>
            <a:r>
              <a:rPr sz="4000">
                <a:solidFill>
                  <a:srgbClr val="C0C0C0"/>
                </a:solidFill>
              </a:rPr>
              <a:t>Conclusions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Debugger Overshoot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1257300" y="2578100"/>
            <a:ext cx="10960100" cy="2552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Problem: the thread responsible for a crash appears nowhere near the bug</a:t>
            </a:r>
          </a:p>
        </p:txBody>
      </p:sp>
      <p:sp>
        <p:nvSpPr>
          <p:cNvPr id="259" name="Shape 259"/>
          <p:cNvSpPr/>
          <p:nvPr/>
        </p:nvSpPr>
        <p:spPr>
          <a:xfrm flipH="1">
            <a:off x="3682999" y="6489701"/>
            <a:ext cx="698593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0" name="Shape 260"/>
          <p:cNvSpPr/>
          <p:nvPr/>
        </p:nvSpPr>
        <p:spPr>
          <a:xfrm>
            <a:off x="1894141" y="6159500"/>
            <a:ext cx="17130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1</a:t>
            </a:r>
          </a:p>
        </p:txBody>
      </p:sp>
      <p:sp>
        <p:nvSpPr>
          <p:cNvPr id="261" name="Shape 261"/>
          <p:cNvSpPr/>
          <p:nvPr/>
        </p:nvSpPr>
        <p:spPr>
          <a:xfrm flipH="1">
            <a:off x="3695700" y="8318500"/>
            <a:ext cx="702314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2" name="Shape 262"/>
          <p:cNvSpPr/>
          <p:nvPr/>
        </p:nvSpPr>
        <p:spPr>
          <a:xfrm>
            <a:off x="1905000" y="7988300"/>
            <a:ext cx="171306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2</a:t>
            </a:r>
          </a:p>
        </p:txBody>
      </p:sp>
      <p:sp>
        <p:nvSpPr>
          <p:cNvPr id="263" name="Shape 263"/>
          <p:cNvSpPr/>
          <p:nvPr/>
        </p:nvSpPr>
        <p:spPr>
          <a:xfrm>
            <a:off x="4966038" y="6401045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4" name="Shape 264"/>
          <p:cNvSpPr/>
          <p:nvPr/>
        </p:nvSpPr>
        <p:spPr>
          <a:xfrm>
            <a:off x="4195815" y="5924550"/>
            <a:ext cx="1554715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x=NULL;</a:t>
            </a:r>
          </a:p>
        </p:txBody>
      </p:sp>
      <p:sp>
        <p:nvSpPr>
          <p:cNvPr id="265" name="Shape 265"/>
          <p:cNvSpPr/>
          <p:nvPr/>
        </p:nvSpPr>
        <p:spPr>
          <a:xfrm>
            <a:off x="7023099" y="82296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66" name="Shape 266"/>
          <p:cNvSpPr/>
          <p:nvPr/>
        </p:nvSpPr>
        <p:spPr>
          <a:xfrm>
            <a:off x="8648699" y="8229600"/>
            <a:ext cx="1" cy="241395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7" name="Shape 267"/>
          <p:cNvSpPr/>
          <p:nvPr/>
        </p:nvSpPr>
        <p:spPr>
          <a:xfrm>
            <a:off x="7911622" y="8483600"/>
            <a:ext cx="1481387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2600"/>
                </a:solidFill>
              </a:rPr>
              <a:t>CRASH</a:t>
            </a:r>
          </a:p>
        </p:txBody>
      </p:sp>
      <p:sp>
        <p:nvSpPr>
          <p:cNvPr id="268" name="Shape 268"/>
          <p:cNvSpPr/>
          <p:nvPr/>
        </p:nvSpPr>
        <p:spPr>
          <a:xfrm>
            <a:off x="9004300" y="6514721"/>
            <a:ext cx="0" cy="1918079"/>
          </a:xfrm>
          <a:prstGeom prst="line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9" name="Shape 269"/>
          <p:cNvSpPr/>
          <p:nvPr/>
        </p:nvSpPr>
        <p:spPr>
          <a:xfrm>
            <a:off x="8209365" y="5429250"/>
            <a:ext cx="1579415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i="1" sz="2800">
                <a:latin typeface="+mj-lt"/>
                <a:ea typeface="+mj-ea"/>
                <a:cs typeface="+mj-cs"/>
                <a:sym typeface="Gill Sans"/>
              </a:rPr>
              <a:t>Break into</a:t>
            </a:r>
            <a:endParaRPr i="1" sz="2800">
              <a:latin typeface="+mj-lt"/>
              <a:ea typeface="+mj-ea"/>
              <a:cs typeface="+mj-cs"/>
              <a:sym typeface="Gill Sans"/>
            </a:endParaRPr>
          </a:p>
          <a:p>
            <a:pPr lvl="0" algn="ctr" defTabSz="584200">
              <a:defRPr sz="1800"/>
            </a:pPr>
            <a:r>
              <a:rPr i="1" sz="2800">
                <a:latin typeface="+mj-lt"/>
                <a:ea typeface="+mj-ea"/>
                <a:cs typeface="+mj-cs"/>
                <a:sym typeface="Gill Sans"/>
              </a:rPr>
              <a:t>debugger</a:t>
            </a:r>
          </a:p>
        </p:txBody>
      </p:sp>
      <p:grpSp>
        <p:nvGrpSpPr>
          <p:cNvPr id="272" name="Group 272"/>
          <p:cNvGrpSpPr/>
          <p:nvPr/>
        </p:nvGrpSpPr>
        <p:grpSpPr>
          <a:xfrm>
            <a:off x="5015271" y="6750050"/>
            <a:ext cx="3938229" cy="495300"/>
            <a:chOff x="0" y="0"/>
            <a:chExt cx="3938228" cy="495300"/>
          </a:xfrm>
        </p:grpSpPr>
        <p:sp>
          <p:nvSpPr>
            <p:cNvPr id="270" name="Shape 270"/>
            <p:cNvSpPr/>
            <p:nvPr/>
          </p:nvSpPr>
          <p:spPr>
            <a:xfrm>
              <a:off x="0" y="69849"/>
              <a:ext cx="3938229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1268003" y="0"/>
              <a:ext cx="1385467" cy="495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i="1" sz="2800">
                  <a:solidFill>
                    <a:srgbClr val="FF2600"/>
                  </a:solidFill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2800">
                  <a:solidFill>
                    <a:srgbClr val="FF2600"/>
                  </a:solidFill>
                </a:rPr>
                <a:t>overshoot</a:t>
              </a:r>
            </a:p>
          </p:txBody>
        </p:sp>
      </p:grpSp>
      <p:sp>
        <p:nvSpPr>
          <p:cNvPr id="273" name="Shape 273"/>
          <p:cNvSpPr/>
          <p:nvPr/>
        </p:nvSpPr>
        <p:spPr>
          <a:xfrm>
            <a:off x="6362700" y="8521700"/>
            <a:ext cx="1348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*x=17;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SmartStop Overview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xfrm>
            <a:off x="635000" y="2603500"/>
            <a:ext cx="11734800" cy="2095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Goal: Stop each CPU at the earliest point</a:t>
            </a:r>
            <a:endParaRPr sz="4200"/>
          </a:p>
          <a:p>
            <a:pPr lvl="1">
              <a:defRPr sz="1800"/>
            </a:pPr>
            <a:r>
              <a:rPr sz="4200"/>
              <a:t>But, must preserve the final program state</a:t>
            </a:r>
          </a:p>
        </p:txBody>
      </p:sp>
      <p:sp>
        <p:nvSpPr>
          <p:cNvPr id="277" name="Shape 277"/>
          <p:cNvSpPr/>
          <p:nvPr/>
        </p:nvSpPr>
        <p:spPr>
          <a:xfrm flipH="1">
            <a:off x="3492499" y="5676901"/>
            <a:ext cx="698593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78" name="Shape 278"/>
          <p:cNvSpPr/>
          <p:nvPr/>
        </p:nvSpPr>
        <p:spPr>
          <a:xfrm>
            <a:off x="1703641" y="5346700"/>
            <a:ext cx="17130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1</a:t>
            </a:r>
          </a:p>
        </p:txBody>
      </p:sp>
      <p:sp>
        <p:nvSpPr>
          <p:cNvPr id="279" name="Shape 279"/>
          <p:cNvSpPr/>
          <p:nvPr/>
        </p:nvSpPr>
        <p:spPr>
          <a:xfrm flipH="1">
            <a:off x="3505200" y="7505700"/>
            <a:ext cx="702314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0" name="Shape 280"/>
          <p:cNvSpPr/>
          <p:nvPr/>
        </p:nvSpPr>
        <p:spPr>
          <a:xfrm>
            <a:off x="1714500" y="7175500"/>
            <a:ext cx="171306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2</a:t>
            </a:r>
          </a:p>
        </p:txBody>
      </p:sp>
      <p:sp>
        <p:nvSpPr>
          <p:cNvPr id="281" name="Shape 281"/>
          <p:cNvSpPr/>
          <p:nvPr/>
        </p:nvSpPr>
        <p:spPr>
          <a:xfrm>
            <a:off x="4775538" y="5588245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82" name="Shape 282"/>
          <p:cNvSpPr/>
          <p:nvPr/>
        </p:nvSpPr>
        <p:spPr>
          <a:xfrm>
            <a:off x="6921499" y="74168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83" name="Shape 283"/>
          <p:cNvSpPr/>
          <p:nvPr/>
        </p:nvSpPr>
        <p:spPr>
          <a:xfrm>
            <a:off x="8458199" y="7416800"/>
            <a:ext cx="1" cy="241395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4" name="Shape 284"/>
          <p:cNvSpPr/>
          <p:nvPr/>
        </p:nvSpPr>
        <p:spPr>
          <a:xfrm>
            <a:off x="7721122" y="7670800"/>
            <a:ext cx="1481387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2600"/>
                </a:solidFill>
              </a:rPr>
              <a:t>CRASH</a:t>
            </a:r>
          </a:p>
        </p:txBody>
      </p:sp>
      <p:grpSp>
        <p:nvGrpSpPr>
          <p:cNvPr id="287" name="Group 287"/>
          <p:cNvGrpSpPr/>
          <p:nvPr/>
        </p:nvGrpSpPr>
        <p:grpSpPr>
          <a:xfrm>
            <a:off x="2713440" y="4641850"/>
            <a:ext cx="1471465" cy="996951"/>
            <a:chOff x="0" y="0"/>
            <a:chExt cx="1471463" cy="996950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1471464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i="1" sz="3300">
                  <a:solidFill>
                    <a:srgbClr val="FF4013"/>
                  </a:solidFill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3300">
                  <a:solidFill>
                    <a:srgbClr val="FF4013"/>
                  </a:solidFill>
                </a:rPr>
                <a:t>too early</a:t>
              </a:r>
            </a:p>
          </p:txBody>
        </p:sp>
        <p:sp>
          <p:nvSpPr>
            <p:cNvPr id="286" name="Shape 286"/>
            <p:cNvSpPr/>
            <p:nvPr/>
          </p:nvSpPr>
          <p:spPr>
            <a:xfrm flipH="1" flipV="1">
              <a:off x="753659" y="476250"/>
              <a:ext cx="152401" cy="520701"/>
            </a:xfrm>
            <a:prstGeom prst="line">
              <a:avLst/>
            </a:prstGeom>
            <a:noFill/>
            <a:ln w="38100" cap="flat">
              <a:solidFill>
                <a:srgbClr val="FF401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6371834" y="4673600"/>
            <a:ext cx="1300796" cy="977900"/>
            <a:chOff x="0" y="0"/>
            <a:chExt cx="1300795" cy="977900"/>
          </a:xfrm>
        </p:grpSpPr>
        <p:sp>
          <p:nvSpPr>
            <p:cNvPr id="288" name="Shape 288"/>
            <p:cNvSpPr/>
            <p:nvPr/>
          </p:nvSpPr>
          <p:spPr>
            <a:xfrm>
              <a:off x="0" y="0"/>
              <a:ext cx="130079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i="1" sz="3300">
                  <a:solidFill>
                    <a:srgbClr val="FF4013"/>
                  </a:solidFill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3300">
                  <a:solidFill>
                    <a:srgbClr val="FF4013"/>
                  </a:solidFill>
                </a:rPr>
                <a:t>too late</a:t>
              </a:r>
            </a:p>
          </p:txBody>
        </p:sp>
        <p:sp>
          <p:nvSpPr>
            <p:cNvPr id="289" name="Shape 289"/>
            <p:cNvSpPr/>
            <p:nvPr/>
          </p:nvSpPr>
          <p:spPr>
            <a:xfrm flipV="1">
              <a:off x="346465" y="571500"/>
              <a:ext cx="317501" cy="406400"/>
            </a:xfrm>
            <a:prstGeom prst="line">
              <a:avLst/>
            </a:prstGeom>
            <a:noFill/>
            <a:ln w="38100" cap="flat">
              <a:solidFill>
                <a:srgbClr val="FF401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4813300" y="5092700"/>
            <a:ext cx="5164547" cy="3099126"/>
            <a:chOff x="0" y="0"/>
            <a:chExt cx="5164546" cy="3099125"/>
          </a:xfrm>
        </p:grpSpPr>
        <p:sp>
          <p:nvSpPr>
            <p:cNvPr id="291" name="Shape 291"/>
            <p:cNvSpPr/>
            <p:nvPr/>
          </p:nvSpPr>
          <p:spPr>
            <a:xfrm>
              <a:off x="0" y="0"/>
              <a:ext cx="3672958" cy="309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9206"/>
                  </a:lnTo>
                  <a:lnTo>
                    <a:pt x="21584" y="9206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4200">
                  <a:latin typeface="+mj-lt"/>
                  <a:ea typeface="+mj-ea"/>
                  <a:cs typeface="+mj-cs"/>
                  <a:sym typeface="Gill Sans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89598" y="1073150"/>
              <a:ext cx="1474949" cy="99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ctr" defTabSz="584200">
                <a:defRPr sz="1800"/>
              </a:pPr>
              <a:r>
                <a:rPr i="1" sz="3100">
                  <a:latin typeface="+mj-lt"/>
                  <a:ea typeface="+mj-ea"/>
                  <a:cs typeface="+mj-cs"/>
                  <a:sym typeface="Gill Sans"/>
                </a:rPr>
                <a:t>causality</a:t>
              </a:r>
              <a:endParaRPr i="1" sz="3100">
                <a:latin typeface="+mj-lt"/>
                <a:ea typeface="+mj-ea"/>
                <a:cs typeface="+mj-cs"/>
                <a:sym typeface="Gill Sans"/>
              </a:endParaRPr>
            </a:p>
            <a:p>
              <a:pPr lvl="0" algn="ctr" defTabSz="584200">
                <a:defRPr sz="1800"/>
              </a:pPr>
              <a:r>
                <a:rPr i="1" sz="3100">
                  <a:latin typeface="+mj-lt"/>
                  <a:ea typeface="+mj-ea"/>
                  <a:cs typeface="+mj-cs"/>
                  <a:sym typeface="Gill Sans"/>
                </a:rPr>
                <a:t>frontier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4030715" y="5149850"/>
            <a:ext cx="1554715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x=NULL;</a:t>
            </a:r>
          </a:p>
        </p:txBody>
      </p:sp>
      <p:sp>
        <p:nvSpPr>
          <p:cNvPr id="295" name="Shape 295"/>
          <p:cNvSpPr/>
          <p:nvPr/>
        </p:nvSpPr>
        <p:spPr>
          <a:xfrm>
            <a:off x="6261100" y="7747000"/>
            <a:ext cx="1348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*x=17;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  <p:bldP build="whole" bldLvl="1" animBg="1" rev="0" advAuto="0" spid="290" grpId="2"/>
      <p:bldP build="whole" bldLvl="1" animBg="1" rev="0" advAuto="0" spid="293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952500" y="0"/>
            <a:ext cx="11099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Happens-Before Relation</a:t>
            </a:r>
            <a:endParaRPr sz="8400"/>
          </a:p>
          <a:p>
            <a:pPr lvl="0">
              <a:defRPr sz="1800"/>
            </a:pPr>
            <a:r>
              <a:rPr sz="8400"/>
              <a:t>(Lamport, 1978)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304800" y="2527300"/>
            <a:ext cx="12395200" cy="4406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 partial order of events that obeys causality</a:t>
            </a:r>
            <a:endParaRPr sz="4200"/>
          </a:p>
          <a:p>
            <a:pPr lvl="1">
              <a:buSzPct val="205882"/>
              <a:buAutoNum type="arabicPeriod" startAt="1"/>
              <a:defRPr sz="1800"/>
            </a:pPr>
            <a:r>
              <a:rPr sz="3400"/>
              <a:t>Events on a single processor </a:t>
            </a:r>
            <a:r>
              <a:rPr i="1" sz="3400"/>
              <a:t>happen before</a:t>
            </a:r>
            <a:r>
              <a:rPr sz="3400"/>
              <a:t> later events</a:t>
            </a:r>
            <a:endParaRPr sz="3400"/>
          </a:p>
          <a:p>
            <a:pPr lvl="1">
              <a:buSzPct val="205882"/>
              <a:buAutoNum type="arabicPeriod" startAt="1"/>
              <a:defRPr sz="1800"/>
            </a:pPr>
            <a:r>
              <a:rPr sz="3400"/>
              <a:t>Message sends </a:t>
            </a:r>
            <a:r>
              <a:rPr i="1" sz="3400"/>
              <a:t>happen before</a:t>
            </a:r>
            <a:r>
              <a:rPr sz="3400"/>
              <a:t> message receives</a:t>
            </a:r>
            <a:endParaRPr sz="3400"/>
          </a:p>
          <a:p>
            <a:pPr lvl="1">
              <a:buSzPct val="205882"/>
              <a:buAutoNum type="arabicPeriod" startAt="1"/>
              <a:defRPr sz="1800"/>
            </a:pPr>
            <a:r>
              <a:rPr sz="3400"/>
              <a:t>Transitivity: A &lt; B, B &lt; C ⇒ A &lt; C</a:t>
            </a:r>
          </a:p>
        </p:txBody>
      </p:sp>
      <p:sp>
        <p:nvSpPr>
          <p:cNvPr id="299" name="Shape 299"/>
          <p:cNvSpPr/>
          <p:nvPr/>
        </p:nvSpPr>
        <p:spPr>
          <a:xfrm flipH="1">
            <a:off x="3682999" y="7023101"/>
            <a:ext cx="698593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0" name="Shape 300"/>
          <p:cNvSpPr/>
          <p:nvPr/>
        </p:nvSpPr>
        <p:spPr>
          <a:xfrm>
            <a:off x="1894141" y="6692900"/>
            <a:ext cx="17130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1</a:t>
            </a:r>
          </a:p>
        </p:txBody>
      </p:sp>
      <p:sp>
        <p:nvSpPr>
          <p:cNvPr id="301" name="Shape 301"/>
          <p:cNvSpPr/>
          <p:nvPr/>
        </p:nvSpPr>
        <p:spPr>
          <a:xfrm flipH="1">
            <a:off x="3695700" y="8318500"/>
            <a:ext cx="702314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2" name="Shape 302"/>
          <p:cNvSpPr/>
          <p:nvPr/>
        </p:nvSpPr>
        <p:spPr>
          <a:xfrm>
            <a:off x="1905000" y="7988300"/>
            <a:ext cx="171306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2</a:t>
            </a:r>
          </a:p>
        </p:txBody>
      </p:sp>
      <p:sp>
        <p:nvSpPr>
          <p:cNvPr id="303" name="Shape 303"/>
          <p:cNvSpPr/>
          <p:nvPr/>
        </p:nvSpPr>
        <p:spPr>
          <a:xfrm>
            <a:off x="4966038" y="6870945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04" name="Shape 304"/>
          <p:cNvSpPr/>
          <p:nvPr/>
        </p:nvSpPr>
        <p:spPr>
          <a:xfrm>
            <a:off x="4205070" y="7023100"/>
            <a:ext cx="1536205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write(x)</a:t>
            </a:r>
          </a:p>
        </p:txBody>
      </p:sp>
      <p:sp>
        <p:nvSpPr>
          <p:cNvPr id="305" name="Shape 305"/>
          <p:cNvSpPr/>
          <p:nvPr/>
        </p:nvSpPr>
        <p:spPr>
          <a:xfrm>
            <a:off x="7124699" y="82296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06" name="Shape 306"/>
          <p:cNvSpPr/>
          <p:nvPr/>
        </p:nvSpPr>
        <p:spPr>
          <a:xfrm>
            <a:off x="6436853" y="8394700"/>
            <a:ext cx="1382924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read(x)</a:t>
            </a:r>
          </a:p>
        </p:txBody>
      </p:sp>
      <p:sp>
        <p:nvSpPr>
          <p:cNvPr id="307" name="Shape 307"/>
          <p:cNvSpPr/>
          <p:nvPr/>
        </p:nvSpPr>
        <p:spPr>
          <a:xfrm>
            <a:off x="8648699" y="8229600"/>
            <a:ext cx="1" cy="241395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8" name="Shape 308"/>
          <p:cNvSpPr/>
          <p:nvPr/>
        </p:nvSpPr>
        <p:spPr>
          <a:xfrm>
            <a:off x="7911622" y="8483600"/>
            <a:ext cx="1481387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2600"/>
                </a:solidFill>
              </a:rPr>
              <a:t>CRASH</a:t>
            </a:r>
          </a:p>
        </p:txBody>
      </p:sp>
      <p:pic>
        <p:nvPicPr>
          <p:cNvPr id="30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4055" y="8280400"/>
            <a:ext cx="5070045" cy="101601"/>
          </a:xfrm>
          <a:prstGeom prst="rect">
            <a:avLst/>
          </a:prstGeom>
        </p:spPr>
      </p:pic>
      <p:pic>
        <p:nvPicPr>
          <p:cNvPr id="31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6800" y="6997700"/>
            <a:ext cx="1409947" cy="101601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1"/>
      <p:bldP build="whole" bldLvl="1" animBg="1" rev="0" advAuto="0" spid="311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1270000" y="1524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Vector Clocks</a:t>
            </a:r>
          </a:p>
        </p:txBody>
      </p:sp>
      <p:sp>
        <p:nvSpPr>
          <p:cNvPr id="315" name="Shape 315"/>
          <p:cNvSpPr/>
          <p:nvPr>
            <p:ph type="body" idx="1"/>
          </p:nvPr>
        </p:nvSpPr>
        <p:spPr>
          <a:xfrm>
            <a:off x="833592" y="2526332"/>
            <a:ext cx="11337616" cy="654050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4200"/>
              <a:t>Vector clock is a compact representation of causal influence.</a:t>
            </a:r>
            <a:endParaRPr sz="4200"/>
          </a:p>
          <a:p>
            <a:pPr lvl="1">
              <a:lnSpc>
                <a:spcPct val="90000"/>
              </a:lnSpc>
              <a:defRPr sz="1800"/>
            </a:pPr>
            <a:r>
              <a:rPr sz="4200"/>
              <a:t>Entry i represents the last instruction of processor i that influenced the current instruction.</a:t>
            </a:r>
            <a:endParaRPr sz="4200"/>
          </a:p>
          <a:p>
            <a:pPr lvl="0">
              <a:lnSpc>
                <a:spcPct val="90000"/>
              </a:lnSpc>
              <a:defRPr sz="1800"/>
            </a:pPr>
            <a:r>
              <a:rPr sz="4200"/>
              <a:t>Associate a vector clock with each CPU and shared memory address.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Vector Clock Example</a:t>
            </a:r>
          </a:p>
        </p:txBody>
      </p:sp>
      <p:graphicFrame>
        <p:nvGraphicFramePr>
          <p:cNvPr id="318" name="Table 318"/>
          <p:cNvGraphicFramePr/>
          <p:nvPr/>
        </p:nvGraphicFramePr>
        <p:xfrm>
          <a:off x="1028700" y="2679700"/>
          <a:ext cx="11518900" cy="5981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30432"/>
                <a:gridCol w="1673939"/>
                <a:gridCol w="1717408"/>
                <a:gridCol w="1852346"/>
                <a:gridCol w="1827812"/>
                <a:gridCol w="1852346"/>
                <a:gridCol w="1864614"/>
              </a:tblGrid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latin typeface="+mj-lt"/>
                          <a:ea typeface="+mj-ea"/>
                          <a:cs typeface="+mj-cs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CPU 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CPU 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Clock 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Clock 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212121"/>
                          </a:solidFill>
                          <a:latin typeface="+mj-lt"/>
                          <a:ea typeface="+mj-ea"/>
                          <a:cs typeface="+mj-cs"/>
                        </a:rPr>
                        <a:t>Clock A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212121"/>
                          </a:solidFill>
                          <a:latin typeface="+mj-lt"/>
                          <a:ea typeface="+mj-ea"/>
                          <a:cs typeface="+mj-cs"/>
                        </a:rPr>
                        <a:t>Clock B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lnSpc>
                          <a:spcPct val="40000"/>
                        </a:lnSpc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read(A)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read(A)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read(A)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CRASH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379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9" name="Shape 319"/>
          <p:cNvSpPr/>
          <p:nvPr/>
        </p:nvSpPr>
        <p:spPr>
          <a:xfrm>
            <a:off x="5489460" y="3733800"/>
            <a:ext cx="112642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sz="3900">
                <a:latin typeface="+mj-lt"/>
                <a:ea typeface="+mj-ea"/>
                <a:cs typeface="+mj-cs"/>
                <a:sym typeface="Gill Sans"/>
              </a:rPr>
              <a:t>(</a:t>
            </a:r>
            <a:r>
              <a:rPr sz="39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rPr>
              <a:t>1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, </a:t>
            </a:r>
            <a:r>
              <a:rPr sz="39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)</a:t>
            </a:r>
          </a:p>
        </p:txBody>
      </p:sp>
      <p:sp>
        <p:nvSpPr>
          <p:cNvPr id="320" name="Shape 320"/>
          <p:cNvSpPr/>
          <p:nvPr/>
        </p:nvSpPr>
        <p:spPr>
          <a:xfrm>
            <a:off x="5486400" y="5334000"/>
            <a:ext cx="112642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sz="3900">
                <a:latin typeface="+mj-lt"/>
                <a:ea typeface="+mj-ea"/>
                <a:cs typeface="+mj-cs"/>
                <a:sym typeface="Gill Sans"/>
              </a:rPr>
              <a:t>(</a:t>
            </a:r>
            <a:r>
              <a:rPr sz="39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rPr>
              <a:t>4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, </a:t>
            </a:r>
            <a:r>
              <a:rPr sz="39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)</a:t>
            </a:r>
          </a:p>
        </p:txBody>
      </p:sp>
      <p:sp>
        <p:nvSpPr>
          <p:cNvPr id="321" name="Shape 321"/>
          <p:cNvSpPr/>
          <p:nvPr/>
        </p:nvSpPr>
        <p:spPr>
          <a:xfrm>
            <a:off x="5486400" y="3162300"/>
            <a:ext cx="112642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sz="3900">
                <a:latin typeface="+mj-lt"/>
                <a:ea typeface="+mj-ea"/>
                <a:cs typeface="+mj-cs"/>
                <a:sym typeface="Gill Sans"/>
              </a:rPr>
              <a:t>(</a:t>
            </a:r>
            <a:r>
              <a:rPr sz="39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, </a:t>
            </a:r>
            <a:r>
              <a:rPr sz="39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)</a:t>
            </a:r>
          </a:p>
        </p:txBody>
      </p:sp>
      <p:sp>
        <p:nvSpPr>
          <p:cNvPr id="322" name="Shape 322"/>
          <p:cNvSpPr/>
          <p:nvPr/>
        </p:nvSpPr>
        <p:spPr>
          <a:xfrm>
            <a:off x="7340600" y="3162300"/>
            <a:ext cx="112642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sz="3900">
                <a:latin typeface="+mj-lt"/>
                <a:ea typeface="+mj-ea"/>
                <a:cs typeface="+mj-cs"/>
                <a:sym typeface="Gill Sans"/>
              </a:rPr>
              <a:t>(</a:t>
            </a:r>
            <a:r>
              <a:rPr sz="39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, </a:t>
            </a:r>
            <a:r>
              <a:rPr sz="39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)</a:t>
            </a:r>
          </a:p>
        </p:txBody>
      </p:sp>
      <p:sp>
        <p:nvSpPr>
          <p:cNvPr id="323" name="Shape 323"/>
          <p:cNvSpPr/>
          <p:nvPr/>
        </p:nvSpPr>
        <p:spPr>
          <a:xfrm>
            <a:off x="11049000" y="3162300"/>
            <a:ext cx="112642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sz="3900">
                <a:latin typeface="+mj-lt"/>
                <a:ea typeface="+mj-ea"/>
                <a:cs typeface="+mj-cs"/>
                <a:sym typeface="Gill Sans"/>
              </a:rPr>
              <a:t>(</a:t>
            </a:r>
            <a:r>
              <a:rPr sz="39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, </a:t>
            </a:r>
            <a:r>
              <a:rPr sz="39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)</a:t>
            </a:r>
          </a:p>
        </p:txBody>
      </p:sp>
      <p:sp>
        <p:nvSpPr>
          <p:cNvPr id="324" name="Shape 324"/>
          <p:cNvSpPr/>
          <p:nvPr/>
        </p:nvSpPr>
        <p:spPr>
          <a:xfrm>
            <a:off x="9182100" y="3162300"/>
            <a:ext cx="112642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sz="3900">
                <a:latin typeface="+mj-lt"/>
                <a:ea typeface="+mj-ea"/>
                <a:cs typeface="+mj-cs"/>
                <a:sym typeface="Gill Sans"/>
              </a:rPr>
              <a:t>(</a:t>
            </a:r>
            <a:r>
              <a:rPr sz="39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, </a:t>
            </a:r>
            <a:r>
              <a:rPr sz="39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rPr>
              <a:t>0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)</a:t>
            </a:r>
          </a:p>
        </p:txBody>
      </p:sp>
      <p:sp>
        <p:nvSpPr>
          <p:cNvPr id="325" name="Shape 325"/>
          <p:cNvSpPr/>
          <p:nvPr/>
        </p:nvSpPr>
        <p:spPr>
          <a:xfrm>
            <a:off x="1122" y="2082800"/>
            <a:ext cx="1054101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i="1"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i="0" sz="1800"/>
            </a:pPr>
            <a:r>
              <a:rPr i="1" sz="3400"/>
              <a:t>time</a:t>
            </a:r>
          </a:p>
        </p:txBody>
      </p:sp>
      <p:sp>
        <p:nvSpPr>
          <p:cNvPr id="326" name="Shape 326"/>
          <p:cNvSpPr/>
          <p:nvPr/>
        </p:nvSpPr>
        <p:spPr>
          <a:xfrm flipV="1">
            <a:off x="520700" y="2628900"/>
            <a:ext cx="1" cy="561376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27" name="Shape 327"/>
          <p:cNvSpPr/>
          <p:nvPr/>
        </p:nvSpPr>
        <p:spPr>
          <a:xfrm>
            <a:off x="7353300" y="6413500"/>
            <a:ext cx="112642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sz="3900">
                <a:latin typeface="+mj-lt"/>
                <a:ea typeface="+mj-ea"/>
                <a:cs typeface="+mj-cs"/>
                <a:sym typeface="Gill Sans"/>
              </a:rPr>
              <a:t>(</a:t>
            </a:r>
            <a:r>
              <a:rPr sz="39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rPr>
              <a:t>3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, </a:t>
            </a:r>
            <a:r>
              <a:rPr sz="39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rPr>
              <a:t>2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)</a:t>
            </a:r>
          </a:p>
        </p:txBody>
      </p:sp>
      <p:sp>
        <p:nvSpPr>
          <p:cNvPr id="328" name="Shape 328"/>
          <p:cNvSpPr/>
          <p:nvPr/>
        </p:nvSpPr>
        <p:spPr>
          <a:xfrm>
            <a:off x="7353300" y="7505700"/>
            <a:ext cx="112642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sz="3900">
                <a:latin typeface="+mj-lt"/>
                <a:ea typeface="+mj-ea"/>
                <a:cs typeface="+mj-cs"/>
                <a:sym typeface="Gill Sans"/>
              </a:rPr>
              <a:t>(</a:t>
            </a:r>
            <a:r>
              <a:rPr sz="3900">
                <a:solidFill>
                  <a:srgbClr val="FF2600"/>
                </a:solidFill>
                <a:latin typeface="+mj-lt"/>
                <a:ea typeface="+mj-ea"/>
                <a:cs typeface="+mj-cs"/>
                <a:sym typeface="Gill Sans"/>
              </a:rPr>
              <a:t>3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, </a:t>
            </a:r>
            <a:r>
              <a:rPr sz="39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rPr>
              <a:t>4</a:t>
            </a:r>
            <a:r>
              <a:rPr sz="3900">
                <a:latin typeface="+mj-lt"/>
                <a:ea typeface="+mj-ea"/>
                <a:cs typeface="+mj-cs"/>
                <a:sym typeface="Gill Sans"/>
              </a:rPr>
              <a:t>)</a:t>
            </a:r>
          </a:p>
        </p:txBody>
      </p:sp>
      <p:grpSp>
        <p:nvGrpSpPr>
          <p:cNvPr id="331" name="Group 331"/>
          <p:cNvGrpSpPr/>
          <p:nvPr/>
        </p:nvGrpSpPr>
        <p:grpSpPr>
          <a:xfrm>
            <a:off x="7340600" y="5207000"/>
            <a:ext cx="3733800" cy="1346200"/>
            <a:chOff x="0" y="0"/>
            <a:chExt cx="3733800" cy="1346200"/>
          </a:xfrm>
        </p:grpSpPr>
        <p:sp>
          <p:nvSpPr>
            <p:cNvPr id="329" name="Shape 329"/>
            <p:cNvSpPr/>
            <p:nvPr/>
          </p:nvSpPr>
          <p:spPr>
            <a:xfrm>
              <a:off x="0" y="673100"/>
              <a:ext cx="1126425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ctr" defTabSz="584200">
                <a:defRPr sz="1800"/>
              </a:pPr>
              <a:r>
                <a:rPr sz="3900">
                  <a:latin typeface="+mj-lt"/>
                  <a:ea typeface="+mj-ea"/>
                  <a:cs typeface="+mj-cs"/>
                  <a:sym typeface="Gill Sans"/>
                </a:rPr>
                <a:t>(</a:t>
              </a:r>
              <a:r>
                <a:rPr sz="3900">
                  <a:solidFill>
                    <a:srgbClr val="FF2600"/>
                  </a:solidFill>
                  <a:latin typeface="+mj-lt"/>
                  <a:ea typeface="+mj-ea"/>
                  <a:cs typeface="+mj-cs"/>
                  <a:sym typeface="Gill Sans"/>
                </a:rPr>
                <a:t>3</a:t>
              </a:r>
              <a:r>
                <a:rPr sz="3900">
                  <a:latin typeface="+mj-lt"/>
                  <a:ea typeface="+mj-ea"/>
                  <a:cs typeface="+mj-cs"/>
                  <a:sym typeface="Gill Sans"/>
                </a:rPr>
                <a:t>, </a:t>
              </a:r>
              <a:r>
                <a:rPr sz="3900">
                  <a:solidFill>
                    <a:srgbClr val="0433FF"/>
                  </a:solidFill>
                  <a:latin typeface="+mj-lt"/>
                  <a:ea typeface="+mj-ea"/>
                  <a:cs typeface="+mj-cs"/>
                  <a:sym typeface="Gill Sans"/>
                </a:rPr>
                <a:t>1</a:t>
              </a:r>
              <a:r>
                <a:rPr sz="3900">
                  <a:latin typeface="+mj-lt"/>
                  <a:ea typeface="+mj-ea"/>
                  <a:cs typeface="+mj-cs"/>
                  <a:sym typeface="Gill Sans"/>
                </a:rPr>
                <a:t>)</a:t>
              </a:r>
            </a:p>
          </p:txBody>
        </p:sp>
        <p:sp>
          <p:nvSpPr>
            <p:cNvPr id="330" name="Shape 330"/>
            <p:cNvSpPr/>
            <p:nvPr/>
          </p:nvSpPr>
          <p:spPr>
            <a:xfrm flipV="1">
              <a:off x="1041400" y="0"/>
              <a:ext cx="2692400" cy="965200"/>
            </a:xfrm>
            <a:prstGeom prst="line">
              <a:avLst/>
            </a:prstGeom>
            <a:noFill/>
            <a:ln w="38100" cap="flat">
              <a:solidFill>
                <a:srgbClr val="77BB41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336" name="Group 336"/>
          <p:cNvGrpSpPr/>
          <p:nvPr/>
        </p:nvGrpSpPr>
        <p:grpSpPr>
          <a:xfrm>
            <a:off x="5486400" y="4229100"/>
            <a:ext cx="4809425" cy="711200"/>
            <a:chOff x="0" y="0"/>
            <a:chExt cx="4809424" cy="711200"/>
          </a:xfrm>
        </p:grpSpPr>
        <p:grpSp>
          <p:nvGrpSpPr>
            <p:cNvPr id="334" name="Group 334"/>
            <p:cNvGrpSpPr/>
            <p:nvPr/>
          </p:nvGrpSpPr>
          <p:grpSpPr>
            <a:xfrm>
              <a:off x="0" y="0"/>
              <a:ext cx="4809425" cy="711200"/>
              <a:chOff x="0" y="0"/>
              <a:chExt cx="4809424" cy="711200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0" y="38100"/>
                <a:ext cx="1126425" cy="673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ctr" defTabSz="584200">
                  <a:defRPr sz="1800"/>
                </a:pP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(</a:t>
                </a:r>
                <a:r>
                  <a:rPr sz="3900">
                    <a:solidFill>
                      <a:srgbClr val="FF2600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2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, </a:t>
                </a:r>
                <a:r>
                  <a:rPr sz="3900">
                    <a:solidFill>
                      <a:srgbClr val="0433FF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0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)</a:t>
                </a: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3683000" y="0"/>
                <a:ext cx="1126425" cy="673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ctr" defTabSz="584200">
                  <a:defRPr sz="1800"/>
                </a:pP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(</a:t>
                </a:r>
                <a:r>
                  <a:rPr sz="3900">
                    <a:solidFill>
                      <a:srgbClr val="FF2600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2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, </a:t>
                </a:r>
                <a:r>
                  <a:rPr sz="3900">
                    <a:solidFill>
                      <a:srgbClr val="0433FF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0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)</a:t>
                </a:r>
              </a:p>
            </p:txBody>
          </p:sp>
        </p:grpSp>
        <p:sp>
          <p:nvSpPr>
            <p:cNvPr id="335" name="Shape 335"/>
            <p:cNvSpPr/>
            <p:nvPr/>
          </p:nvSpPr>
          <p:spPr>
            <a:xfrm flipH="1">
              <a:off x="1117600" y="342900"/>
              <a:ext cx="2606008" cy="1"/>
            </a:xfrm>
            <a:prstGeom prst="line">
              <a:avLst/>
            </a:prstGeom>
            <a:noFill/>
            <a:ln w="38100" cap="flat">
              <a:solidFill>
                <a:srgbClr val="669C35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341" name="Group 341"/>
          <p:cNvGrpSpPr/>
          <p:nvPr/>
        </p:nvGrpSpPr>
        <p:grpSpPr>
          <a:xfrm>
            <a:off x="5486400" y="4800600"/>
            <a:ext cx="6676325" cy="673100"/>
            <a:chOff x="0" y="0"/>
            <a:chExt cx="6676324" cy="673100"/>
          </a:xfrm>
        </p:grpSpPr>
        <p:grpSp>
          <p:nvGrpSpPr>
            <p:cNvPr id="339" name="Group 339"/>
            <p:cNvGrpSpPr/>
            <p:nvPr/>
          </p:nvGrpSpPr>
          <p:grpSpPr>
            <a:xfrm>
              <a:off x="0" y="0"/>
              <a:ext cx="6676325" cy="673100"/>
              <a:chOff x="0" y="0"/>
              <a:chExt cx="6676324" cy="673100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0" y="0"/>
                <a:ext cx="1126425" cy="673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ctr" defTabSz="584200">
                  <a:defRPr sz="1800"/>
                </a:pP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(</a:t>
                </a:r>
                <a:r>
                  <a:rPr sz="3900">
                    <a:solidFill>
                      <a:srgbClr val="FF2600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3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, </a:t>
                </a:r>
                <a:r>
                  <a:rPr sz="3900">
                    <a:solidFill>
                      <a:srgbClr val="0433FF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0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)</a:t>
                </a: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5549900" y="0"/>
                <a:ext cx="1126425" cy="673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ctr" defTabSz="584200">
                  <a:defRPr sz="1800"/>
                </a:pP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(</a:t>
                </a:r>
                <a:r>
                  <a:rPr sz="3900">
                    <a:solidFill>
                      <a:srgbClr val="FF2600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3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, </a:t>
                </a:r>
                <a:r>
                  <a:rPr sz="3900">
                    <a:solidFill>
                      <a:srgbClr val="0433FF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0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)</a:t>
                </a:r>
              </a:p>
            </p:txBody>
          </p:sp>
        </p:grpSp>
        <p:sp>
          <p:nvSpPr>
            <p:cNvPr id="340" name="Shape 340"/>
            <p:cNvSpPr/>
            <p:nvPr/>
          </p:nvSpPr>
          <p:spPr>
            <a:xfrm flipH="1">
              <a:off x="1130300" y="368300"/>
              <a:ext cx="4394200" cy="2"/>
            </a:xfrm>
            <a:prstGeom prst="line">
              <a:avLst/>
            </a:prstGeom>
            <a:noFill/>
            <a:ln w="38100" cap="flat">
              <a:solidFill>
                <a:srgbClr val="669C35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7340600" y="6959600"/>
            <a:ext cx="2967925" cy="673100"/>
            <a:chOff x="0" y="0"/>
            <a:chExt cx="2967924" cy="673100"/>
          </a:xfrm>
        </p:grpSpPr>
        <p:grpSp>
          <p:nvGrpSpPr>
            <p:cNvPr id="344" name="Group 344"/>
            <p:cNvGrpSpPr/>
            <p:nvPr/>
          </p:nvGrpSpPr>
          <p:grpSpPr>
            <a:xfrm>
              <a:off x="0" y="0"/>
              <a:ext cx="2967925" cy="673100"/>
              <a:chOff x="0" y="0"/>
              <a:chExt cx="2967924" cy="67310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0" y="0"/>
                <a:ext cx="1126425" cy="673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ctr" defTabSz="584200">
                  <a:defRPr sz="1800"/>
                </a:pP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(</a:t>
                </a:r>
                <a:r>
                  <a:rPr sz="3900">
                    <a:solidFill>
                      <a:srgbClr val="FF2600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3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, </a:t>
                </a:r>
                <a:r>
                  <a:rPr sz="3900">
                    <a:solidFill>
                      <a:srgbClr val="0433FF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3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)</a:t>
                </a: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1841500" y="0"/>
                <a:ext cx="1126425" cy="673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ctr" defTabSz="584200">
                  <a:defRPr sz="1800"/>
                </a:pP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(</a:t>
                </a:r>
                <a:r>
                  <a:rPr sz="3900">
                    <a:solidFill>
                      <a:srgbClr val="FF2600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3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, </a:t>
                </a:r>
                <a:r>
                  <a:rPr sz="3900">
                    <a:solidFill>
                      <a:srgbClr val="0433FF"/>
                    </a:solidFill>
                    <a:latin typeface="+mj-lt"/>
                    <a:ea typeface="+mj-ea"/>
                    <a:cs typeface="+mj-cs"/>
                    <a:sym typeface="Gill Sans"/>
                  </a:rPr>
                  <a:t>3</a:t>
                </a:r>
                <a:r>
                  <a:rPr sz="3900">
                    <a:latin typeface="+mj-lt"/>
                    <a:ea typeface="+mj-ea"/>
                    <a:cs typeface="+mj-cs"/>
                    <a:sym typeface="Gill Sans"/>
                  </a:rPr>
                  <a:t>)</a:t>
                </a:r>
              </a:p>
            </p:txBody>
          </p:sp>
        </p:grpSp>
        <p:sp>
          <p:nvSpPr>
            <p:cNvPr id="345" name="Shape 345"/>
            <p:cNvSpPr/>
            <p:nvPr/>
          </p:nvSpPr>
          <p:spPr>
            <a:xfrm flipH="1">
              <a:off x="1117600" y="393700"/>
              <a:ext cx="800100" cy="1"/>
            </a:xfrm>
            <a:prstGeom prst="line">
              <a:avLst/>
            </a:prstGeom>
            <a:noFill/>
            <a:ln w="38100" cap="flat">
              <a:solidFill>
                <a:srgbClr val="669C35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6"/>
      <p:bldP build="whole" bldLvl="1" animBg="1" rev="0" advAuto="0" spid="331" grpId="5"/>
      <p:bldP build="whole" bldLvl="1" animBg="1" rev="0" advAuto="0" spid="328" grpId="8"/>
      <p:bldP build="whole" bldLvl="1" animBg="1" rev="0" advAuto="0" spid="319" grpId="1"/>
      <p:bldP build="whole" bldLvl="1" animBg="1" rev="0" advAuto="0" spid="336" grpId="2"/>
      <p:bldP build="whole" bldLvl="1" animBg="1" rev="0" advAuto="0" spid="341" grpId="3"/>
      <p:bldP build="whole" bldLvl="1" animBg="1" rev="0" advAuto="0" spid="320" grpId="4"/>
      <p:bldP build="whole" bldLvl="1" animBg="1" rev="0" advAuto="0" spid="346" grpId="7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SmartStop, Details</a:t>
            </a:r>
          </a:p>
        </p:txBody>
      </p:sp>
      <p:sp>
        <p:nvSpPr>
          <p:cNvPr id="349" name="Shape 349"/>
          <p:cNvSpPr/>
          <p:nvPr/>
        </p:nvSpPr>
        <p:spPr>
          <a:xfrm>
            <a:off x="500682" y="3112050"/>
            <a:ext cx="12003436" cy="455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0    def add(self, pid, address, is_write):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1        """Record a memory access."""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2        vc = self.processor_clocks[pid]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3        vc = vc.increment(pid)  # increment local entry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5        if address: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6            if is_write: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7               self.word_clocks[address] = vc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8            else: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9                vc = vc.pairwise_max(self.word_clocks[address])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b        self.processor_clocks[pid] = vc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c        return vc</a:t>
            </a:r>
          </a:p>
        </p:txBody>
      </p:sp>
      <p:sp>
        <p:nvSpPr>
          <p:cNvPr id="350" name="Shape 350"/>
          <p:cNvSpPr/>
          <p:nvPr/>
        </p:nvSpPr>
        <p:spPr>
          <a:xfrm>
            <a:off x="1512837" y="8295015"/>
            <a:ext cx="99791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See: </a:t>
            </a:r>
            <a:r>
              <a:rPr sz="2500" u="sng">
                <a:hlinkClick r:id="rId2" invalidUrl="" action="" tgtFrame="" tooltip="" history="1" highlightClick="0" endSnd="0"/>
              </a:rPr>
              <a:t>https://github.com/7andrew7/smartstop/blob/master/smartstop.py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495300" y="254000"/>
            <a:ext cx="120142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Fooling SmartStop</a:t>
            </a: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xfrm>
            <a:off x="355600" y="2832100"/>
            <a:ext cx="11861800" cy="1574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SmartStop can be fooled by irrelevant sharing</a:t>
            </a:r>
          </a:p>
        </p:txBody>
      </p:sp>
      <p:sp>
        <p:nvSpPr>
          <p:cNvPr id="354" name="Shape 354"/>
          <p:cNvSpPr/>
          <p:nvPr/>
        </p:nvSpPr>
        <p:spPr>
          <a:xfrm>
            <a:off x="2153437" y="4432300"/>
            <a:ext cx="3955406" cy="207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58420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void thread1() {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58420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x = NULL;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58420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lots_of_code();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58420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y++;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58420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55" name="Shape 355"/>
          <p:cNvSpPr/>
          <p:nvPr/>
        </p:nvSpPr>
        <p:spPr>
          <a:xfrm>
            <a:off x="7543800" y="4394200"/>
            <a:ext cx="4808984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58420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void thread2() {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58420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y++;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58420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*x = 17;// segfault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58420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13822" y="4248150"/>
            <a:ext cx="2602378" cy="939800"/>
            <a:chOff x="0" y="0"/>
            <a:chExt cx="2602377" cy="939800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1739900" cy="939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ctr" defTabSz="584200">
                <a:defRPr sz="1800"/>
              </a:pPr>
              <a:r>
                <a:rPr i="1" sz="2900">
                  <a:solidFill>
                    <a:srgbClr val="0056D6"/>
                  </a:solidFill>
                  <a:latin typeface="+mj-lt"/>
                  <a:ea typeface="+mj-ea"/>
                  <a:cs typeface="+mj-cs"/>
                  <a:sym typeface="Gill Sans"/>
                </a:rPr>
                <a:t>Ideal</a:t>
              </a:r>
              <a:endParaRPr i="1" sz="2900">
                <a:solidFill>
                  <a:srgbClr val="0056D6"/>
                </a:solidFill>
                <a:latin typeface="+mj-lt"/>
                <a:ea typeface="+mj-ea"/>
                <a:cs typeface="+mj-cs"/>
                <a:sym typeface="Gill Sans"/>
              </a:endParaRPr>
            </a:p>
            <a:p>
              <a:pPr lvl="0" algn="ctr" defTabSz="584200">
                <a:defRPr sz="1800"/>
              </a:pPr>
              <a:r>
                <a:rPr i="1" sz="2900">
                  <a:solidFill>
                    <a:srgbClr val="0056D6"/>
                  </a:solidFill>
                  <a:latin typeface="+mj-lt"/>
                  <a:ea typeface="+mj-ea"/>
                  <a:cs typeface="+mj-cs"/>
                  <a:sym typeface="Gill Sans"/>
                </a:rPr>
                <a:t>stop point</a:t>
              </a:r>
            </a:p>
          </p:txBody>
        </p:sp>
        <p:sp>
          <p:nvSpPr>
            <p:cNvPr id="357" name="Shape 357"/>
            <p:cNvSpPr/>
            <p:nvPr/>
          </p:nvSpPr>
          <p:spPr>
            <a:xfrm flipH="1" flipV="1">
              <a:off x="1319677" y="425450"/>
              <a:ext cx="1282701" cy="419100"/>
            </a:xfrm>
            <a:prstGeom prst="line">
              <a:avLst/>
            </a:prstGeom>
            <a:noFill/>
            <a:ln w="38100" cap="flat">
              <a:solidFill>
                <a:srgbClr val="0056D6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361" name="Group 361"/>
          <p:cNvGrpSpPr/>
          <p:nvPr/>
        </p:nvGrpSpPr>
        <p:grpSpPr>
          <a:xfrm>
            <a:off x="12700" y="5473700"/>
            <a:ext cx="2565400" cy="939800"/>
            <a:chOff x="0" y="0"/>
            <a:chExt cx="2565400" cy="939800"/>
          </a:xfrm>
        </p:grpSpPr>
        <p:sp>
          <p:nvSpPr>
            <p:cNvPr id="359" name="Shape 359"/>
            <p:cNvSpPr/>
            <p:nvPr/>
          </p:nvSpPr>
          <p:spPr>
            <a:xfrm>
              <a:off x="0" y="0"/>
              <a:ext cx="1739900" cy="939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ctr" defTabSz="584200">
                <a:defRPr sz="1800"/>
              </a:pPr>
              <a:r>
                <a:rPr i="1" sz="2900">
                  <a:solidFill>
                    <a:srgbClr val="0056D6"/>
                  </a:solidFill>
                  <a:latin typeface="+mj-lt"/>
                  <a:ea typeface="+mj-ea"/>
                  <a:cs typeface="+mj-cs"/>
                  <a:sym typeface="Gill Sans"/>
                </a:rPr>
                <a:t>Likely</a:t>
              </a:r>
              <a:endParaRPr i="1" sz="2900">
                <a:solidFill>
                  <a:srgbClr val="0056D6"/>
                </a:solidFill>
                <a:latin typeface="+mj-lt"/>
                <a:ea typeface="+mj-ea"/>
                <a:cs typeface="+mj-cs"/>
                <a:sym typeface="Gill Sans"/>
              </a:endParaRPr>
            </a:p>
            <a:p>
              <a:pPr lvl="0" algn="ctr" defTabSz="584200">
                <a:defRPr sz="1800"/>
              </a:pPr>
              <a:r>
                <a:rPr i="1" sz="2900">
                  <a:solidFill>
                    <a:srgbClr val="0056D6"/>
                  </a:solidFill>
                  <a:latin typeface="+mj-lt"/>
                  <a:ea typeface="+mj-ea"/>
                  <a:cs typeface="+mj-cs"/>
                  <a:sym typeface="Gill Sans"/>
                </a:rPr>
                <a:t>stop point</a:t>
              </a:r>
            </a:p>
          </p:txBody>
        </p:sp>
        <p:sp>
          <p:nvSpPr>
            <p:cNvPr id="360" name="Shape 360"/>
            <p:cNvSpPr/>
            <p:nvPr/>
          </p:nvSpPr>
          <p:spPr>
            <a:xfrm flipH="1">
              <a:off x="1319677" y="368300"/>
              <a:ext cx="1245723" cy="57149"/>
            </a:xfrm>
            <a:prstGeom prst="line">
              <a:avLst/>
            </a:prstGeom>
            <a:noFill/>
            <a:ln w="38100" cap="flat">
              <a:solidFill>
                <a:srgbClr val="0056D6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362" name="Shape 362"/>
          <p:cNvSpPr/>
          <p:nvPr/>
        </p:nvSpPr>
        <p:spPr>
          <a:xfrm flipH="1">
            <a:off x="6045200" y="5181599"/>
            <a:ext cx="1180008" cy="1"/>
          </a:xfrm>
          <a:prstGeom prst="line">
            <a:avLst/>
          </a:prstGeom>
          <a:ln w="635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3" name="Shape 363"/>
          <p:cNvSpPr/>
          <p:nvPr/>
        </p:nvSpPr>
        <p:spPr>
          <a:xfrm>
            <a:off x="495300" y="7010400"/>
            <a:ext cx="120142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1500" indent="-571500" defTabSz="584200">
              <a:spcBef>
                <a:spcPts val="2400"/>
              </a:spcBef>
              <a:buSzPct val="171000"/>
              <a:buChar char="•"/>
              <a:defRPr sz="4200">
                <a:latin typeface="+mj-lt"/>
                <a:ea typeface="+mj-ea"/>
                <a:cs typeface="+mj-cs"/>
                <a:sym typeface="Gill Sans"/>
              </a:defRPr>
            </a:lvl1pPr>
            <a:lvl2pPr marL="889000" indent="-571500" defTabSz="584200">
              <a:spcBef>
                <a:spcPts val="2400"/>
              </a:spcBef>
              <a:buSzPct val="171000"/>
              <a:buChar char="•"/>
              <a:defRPr sz="4200">
                <a:latin typeface="+mj-lt"/>
                <a:ea typeface="+mj-ea"/>
                <a:cs typeface="+mj-cs"/>
                <a:sym typeface="Gill Sans"/>
              </a:defRPr>
            </a:lvl2pPr>
          </a:lstStyle>
          <a:p>
            <a:pPr lvl="0">
              <a:defRPr sz="1800"/>
            </a:pPr>
            <a:r>
              <a:rPr sz="4200"/>
              <a:t>Possible solution: iterative deepening</a:t>
            </a:r>
            <a:endParaRPr sz="4200"/>
          </a:p>
          <a:p>
            <a:pPr lvl="1">
              <a:defRPr sz="1800"/>
            </a:pPr>
            <a:r>
              <a:rPr sz="4200"/>
              <a:t>Keep trying successively more aggressive schedules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2"/>
      <p:bldP build="whole" bldLvl="1" animBg="1" rev="0" advAuto="0" spid="363" grpId="3"/>
      <p:bldP build="whole" bldLvl="1" animBg="1" rev="0" advAuto="0" spid="3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 lvl="0">
              <a:defRPr sz="1800"/>
            </a:pPr>
            <a:r>
              <a:rPr sz="7400"/>
              <a:t>Multi-threaded Example</a:t>
            </a:r>
          </a:p>
        </p:txBody>
      </p:sp>
      <p:sp>
        <p:nvSpPr>
          <p:cNvPr id="53" name="Shape 53"/>
          <p:cNvSpPr/>
          <p:nvPr/>
        </p:nvSpPr>
        <p:spPr>
          <a:xfrm>
            <a:off x="1001115" y="3821426"/>
            <a:ext cx="1046480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void transfer(Account *from, Account *to, int amount){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  to-&gt;value += amount;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  from-&gt;value -= amount;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5903449" y="4279034"/>
            <a:ext cx="5059152" cy="762001"/>
            <a:chOff x="0" y="0"/>
            <a:chExt cx="5059150" cy="762000"/>
          </a:xfrm>
        </p:grpSpPr>
        <p:sp>
          <p:nvSpPr>
            <p:cNvPr id="54" name="Shape 54"/>
            <p:cNvSpPr/>
            <p:nvPr/>
          </p:nvSpPr>
          <p:spPr>
            <a:xfrm>
              <a:off x="1473128" y="0"/>
              <a:ext cx="3586023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2200">
                  <a:solidFill>
                    <a:srgbClr val="C8250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C82506"/>
                  </a:solidFill>
                </a:rPr>
                <a:t>addition, subtraction operations are not atomic</a:t>
              </a:r>
            </a:p>
          </p:txBody>
        </p:sp>
        <p:sp>
          <p:nvSpPr>
            <p:cNvPr id="55" name="Shape 55"/>
            <p:cNvSpPr/>
            <p:nvPr/>
          </p:nvSpPr>
          <p:spPr>
            <a:xfrm flipH="1" flipV="1">
              <a:off x="0" y="258546"/>
              <a:ext cx="1848952" cy="1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Outline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xfrm>
            <a:off x="1270000" y="2768600"/>
            <a:ext cx="10464800" cy="6083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>
                <a:solidFill>
                  <a:srgbClr val="A9A9A9"/>
                </a:solidFill>
              </a:rPr>
              <a:t>Introduction</a:t>
            </a:r>
            <a:endParaRPr sz="42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Thin hypervisors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Simulation mechanics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SmartStop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/>
              <a:t>Simulation policies</a:t>
            </a:r>
            <a:endParaRPr sz="4200"/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Conclusions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Simulation Policies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xfrm>
            <a:off x="1270000" y="2578100"/>
            <a:ext cx="104648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When do simulation rounds begin and end?</a:t>
            </a:r>
            <a:endParaRPr sz="4200"/>
          </a:p>
          <a:p>
            <a:pPr lvl="0">
              <a:defRPr sz="1800"/>
            </a:pPr>
            <a:r>
              <a:rPr sz="4200"/>
              <a:t>Which simulations do we explore within a round?</a:t>
            </a:r>
            <a:endParaRPr sz="4200"/>
          </a:p>
          <a:p>
            <a:pPr lvl="0">
              <a:defRPr sz="1800"/>
            </a:pPr>
            <a:r>
              <a:rPr sz="4200"/>
              <a:t>Which exploration do we retire at the end of a round?</a:t>
            </a:r>
          </a:p>
        </p:txBody>
      </p:sp>
      <p:sp>
        <p:nvSpPr>
          <p:cNvPr id="370" name="Shape 370"/>
          <p:cNvSpPr/>
          <p:nvPr/>
        </p:nvSpPr>
        <p:spPr>
          <a:xfrm flipV="1">
            <a:off x="11430000" y="4216403"/>
            <a:ext cx="1206500" cy="596898"/>
          </a:xfrm>
          <a:prstGeom prst="line">
            <a:avLst/>
          </a:prstGeom>
          <a:ln w="38100">
            <a:solidFill>
              <a:srgbClr val="FF2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1270000" y="381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Exploration Policy</a:t>
            </a:r>
          </a:p>
        </p:txBody>
      </p:sp>
      <p:graphicFrame>
        <p:nvGraphicFramePr>
          <p:cNvPr id="373" name="Table 373"/>
          <p:cNvGraphicFramePr/>
          <p:nvPr/>
        </p:nvGraphicFramePr>
        <p:xfrm>
          <a:off x="3619500" y="2438400"/>
          <a:ext cx="5003800" cy="48641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7065"/>
                <a:gridCol w="2187435"/>
                <a:gridCol w="2019300"/>
              </a:tblGrid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j-lt"/>
                          <a:ea typeface="+mj-ea"/>
                          <a:cs typeface="+mj-cs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j-lt"/>
                          <a:ea typeface="+mj-ea"/>
                          <a:cs typeface="+mj-cs"/>
                        </a:rPr>
                        <a:t>CPU 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6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j-lt"/>
                          <a:ea typeface="+mj-ea"/>
                          <a:cs typeface="+mj-cs"/>
                        </a:rPr>
                        <a:t>CPU 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6D6FF"/>
                    </a:solidFill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read(A)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read(A)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04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4" name="Shape 374"/>
          <p:cNvSpPr/>
          <p:nvPr/>
        </p:nvSpPr>
        <p:spPr>
          <a:xfrm>
            <a:off x="979022" y="7727950"/>
            <a:ext cx="10287001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37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700"/>
              <a:t>Communicating pairs: (1, 6), (1, 8), (2, 5), (2, 6),  (2, 8), (3, 7), (4, 5), (4, 6), (4, 8)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Exploration Policy #1: Random</a:t>
            </a:r>
          </a:p>
        </p:txBody>
      </p:sp>
      <p:sp>
        <p:nvSpPr>
          <p:cNvPr id="377" name="Shape 377"/>
          <p:cNvSpPr/>
          <p:nvPr>
            <p:ph type="body" idx="1"/>
          </p:nvPr>
        </p:nvSpPr>
        <p:spPr>
          <a:xfrm>
            <a:off x="1270000" y="3162300"/>
            <a:ext cx="10464800" cy="4610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Pros: </a:t>
            </a:r>
            <a:endParaRPr sz="4200"/>
          </a:p>
          <a:p>
            <a:pPr lvl="1">
              <a:defRPr sz="1800"/>
            </a:pPr>
            <a:r>
              <a:rPr sz="4200"/>
              <a:t>Simple to implement, understand</a:t>
            </a:r>
            <a:endParaRPr sz="4200"/>
          </a:p>
          <a:p>
            <a:pPr lvl="1">
              <a:defRPr sz="1800"/>
            </a:pPr>
            <a:r>
              <a:rPr sz="4200"/>
              <a:t>Works reasonably well</a:t>
            </a:r>
            <a:endParaRPr sz="4200"/>
          </a:p>
          <a:p>
            <a:pPr lvl="0">
              <a:defRPr sz="1800"/>
            </a:pPr>
            <a:r>
              <a:rPr sz="4200"/>
              <a:t>Cons: </a:t>
            </a:r>
            <a:endParaRPr sz="4200"/>
          </a:p>
          <a:p>
            <a:pPr lvl="1">
              <a:defRPr sz="1800"/>
            </a:pPr>
            <a:r>
              <a:rPr sz="4200"/>
              <a:t>May choose impossible reorderings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749300" y="-12700"/>
            <a:ext cx="114935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An Impossible Reordering</a:t>
            </a:r>
          </a:p>
        </p:txBody>
      </p:sp>
      <p:sp>
        <p:nvSpPr>
          <p:cNvPr id="380" name="Shape 380"/>
          <p:cNvSpPr/>
          <p:nvPr/>
        </p:nvSpPr>
        <p:spPr>
          <a:xfrm>
            <a:off x="2647701" y="2584450"/>
            <a:ext cx="2446401" cy="149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void thread1()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lock(A);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= 5;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unlock(A)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81" name="Shape 381"/>
          <p:cNvSpPr/>
          <p:nvPr/>
        </p:nvSpPr>
        <p:spPr>
          <a:xfrm>
            <a:off x="7302500" y="2552700"/>
            <a:ext cx="2446400" cy="149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void thread2()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lock(A);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C = </a:t>
            </a:r>
            <a:r>
              <a:rPr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+ 3;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unlock(A)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defTabSz="584200"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82" name="Shape 382"/>
          <p:cNvSpPr/>
          <p:nvPr/>
        </p:nvSpPr>
        <p:spPr>
          <a:xfrm flipH="1">
            <a:off x="5116166" y="3175000"/>
            <a:ext cx="1885816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87" name="Group 387"/>
          <p:cNvGrpSpPr/>
          <p:nvPr/>
        </p:nvGrpSpPr>
        <p:grpSpPr>
          <a:xfrm>
            <a:off x="293222" y="4743450"/>
            <a:ext cx="11366501" cy="2190750"/>
            <a:chOff x="0" y="0"/>
            <a:chExt cx="11366500" cy="2190750"/>
          </a:xfrm>
        </p:grpSpPr>
        <p:sp>
          <p:nvSpPr>
            <p:cNvPr id="383" name="Shape 383"/>
            <p:cNvSpPr/>
            <p:nvPr/>
          </p:nvSpPr>
          <p:spPr>
            <a:xfrm>
              <a:off x="2272177" y="971550"/>
              <a:ext cx="2446401" cy="121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defRPr sz="1800"/>
              </a:pPr>
              <a:r>
                <a:rPr>
                  <a:latin typeface="Courier"/>
                  <a:ea typeface="Courier"/>
                  <a:cs typeface="Courier"/>
                  <a:sym typeface="Courier"/>
                </a:rPr>
                <a:t>void thread1() {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lvl="0" defTabSz="584200">
                <a:defRPr sz="1800"/>
              </a:pPr>
              <a:r>
                <a:rPr>
                  <a:latin typeface="Courier"/>
                  <a:ea typeface="Courier"/>
                  <a:cs typeface="Courier"/>
                  <a:sym typeface="Courier"/>
                </a:rPr>
                <a:t>  lock(A);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lvl="0" defTabSz="584200">
                <a:defRPr sz="1800"/>
              </a:pPr>
              <a:r>
                <a:rPr>
                  <a:latin typeface="Courier"/>
                  <a:ea typeface="Courier"/>
                  <a:cs typeface="Courier"/>
                  <a:sym typeface="Courier"/>
                </a:rPr>
                <a:t>  DELAY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lvl="0" defTabSz="584200">
                <a:defRPr sz="1800"/>
              </a:pPr>
              <a:r>
                <a:rPr>
                  <a:latin typeface="Courier"/>
                  <a:ea typeface="Courier"/>
                  <a:cs typeface="Courier"/>
                  <a:sym typeface="Courier"/>
                </a:rPr>
                <a:t>}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6933077" y="1073150"/>
              <a:ext cx="2446401" cy="939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defRPr sz="1800"/>
              </a:pPr>
              <a:r>
                <a:rPr>
                  <a:latin typeface="Courier"/>
                  <a:ea typeface="Courier"/>
                  <a:cs typeface="Courier"/>
                  <a:sym typeface="Courier"/>
                </a:rPr>
                <a:t>void thread2() {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lvl="0" defTabSz="584200">
                <a:defRPr sz="1800"/>
              </a:pPr>
              <a:r>
                <a:rPr>
                  <a:latin typeface="Courier"/>
                  <a:ea typeface="Courier"/>
                  <a:cs typeface="Courier"/>
                  <a:sym typeface="Courier"/>
                </a:rPr>
                <a:t>   lock(A);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lvl="0" defTabSz="584200">
                <a:defRPr sz="1800"/>
              </a:pPr>
              <a:r>
                <a:rPr>
                  <a:latin typeface="Courier"/>
                  <a:ea typeface="Courier"/>
                  <a:cs typeface="Courier"/>
                  <a:sym typeface="Courier"/>
                </a:rPr>
                <a:t>}</a:t>
              </a:r>
            </a:p>
          </p:txBody>
        </p:sp>
        <p:sp>
          <p:nvSpPr>
            <p:cNvPr id="385" name="Shape 385"/>
            <p:cNvSpPr/>
            <p:nvPr/>
          </p:nvSpPr>
          <p:spPr>
            <a:xfrm flipH="1">
              <a:off x="4748677" y="1416050"/>
              <a:ext cx="188581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0" y="0"/>
              <a:ext cx="11366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3800"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/>
              </a:pPr>
              <a:r>
                <a:rPr sz="3800"/>
                <a:t>Attempting to reorder accesses to B will fail: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8902700" y="6248400"/>
            <a:ext cx="2451073" cy="895350"/>
            <a:chOff x="0" y="0"/>
            <a:chExt cx="2451072" cy="895350"/>
          </a:xfrm>
        </p:grpSpPr>
        <p:sp>
          <p:nvSpPr>
            <p:cNvPr id="388" name="Shape 388"/>
            <p:cNvSpPr/>
            <p:nvPr/>
          </p:nvSpPr>
          <p:spPr>
            <a:xfrm>
              <a:off x="1043672" y="57150"/>
              <a:ext cx="1407401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ctr" defTabSz="584200">
                <a:defRPr sz="1800"/>
              </a:pPr>
              <a:r>
                <a:rPr i="1" sz="2500">
                  <a:solidFill>
                    <a:srgbClr val="E32400"/>
                  </a:solidFill>
                  <a:latin typeface="+mj-lt"/>
                  <a:ea typeface="+mj-ea"/>
                  <a:cs typeface="+mj-cs"/>
                  <a:sym typeface="Gill Sans"/>
                </a:rPr>
                <a:t>lock never</a:t>
              </a:r>
              <a:endParaRPr i="1" sz="2500">
                <a:solidFill>
                  <a:srgbClr val="E32400"/>
                </a:solidFill>
                <a:latin typeface="+mj-lt"/>
                <a:ea typeface="+mj-ea"/>
                <a:cs typeface="+mj-cs"/>
                <a:sym typeface="Gill Sans"/>
              </a:endParaRPr>
            </a:p>
            <a:p>
              <a:pPr lvl="0" algn="ctr" defTabSz="584200">
                <a:defRPr sz="1800"/>
              </a:pPr>
              <a:r>
                <a:rPr i="1" sz="2500">
                  <a:solidFill>
                    <a:srgbClr val="E32400"/>
                  </a:solidFill>
                  <a:latin typeface="+mj-lt"/>
                  <a:ea typeface="+mj-ea"/>
                  <a:cs typeface="+mj-cs"/>
                  <a:sym typeface="Gill Sans"/>
                </a:rPr>
                <a:t> granted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0" y="0"/>
              <a:ext cx="1054100" cy="368301"/>
            </a:xfrm>
            <a:prstGeom prst="line">
              <a:avLst/>
            </a:prstGeom>
            <a:noFill/>
            <a:ln w="38100" cap="flat">
              <a:solidFill>
                <a:srgbClr val="E324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2"/>
      <p:bldP build="whole" bldLvl="1" animBg="1" rev="0" advAuto="0" spid="38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/>
            </a:lvl1pPr>
          </a:lstStyle>
          <a:p>
            <a:pPr lvl="0">
              <a:defRPr sz="1800"/>
            </a:pPr>
            <a:r>
              <a:rPr sz="7700"/>
              <a:t>Exploration Policy #2: Freely Reorderable Pairs</a:t>
            </a:r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xfrm>
            <a:off x="1270000" y="2768600"/>
            <a:ext cx="10464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Goal: only consider reorderings that are guaranteed to succeed</a:t>
            </a:r>
          </a:p>
        </p:txBody>
      </p:sp>
      <p:sp>
        <p:nvSpPr>
          <p:cNvPr id="394" name="Shape 394"/>
          <p:cNvSpPr/>
          <p:nvPr/>
        </p:nvSpPr>
        <p:spPr>
          <a:xfrm flipH="1">
            <a:off x="4203700" y="6007100"/>
            <a:ext cx="5410573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5" name="Shape 395"/>
          <p:cNvSpPr/>
          <p:nvPr/>
        </p:nvSpPr>
        <p:spPr>
          <a:xfrm>
            <a:off x="2414841" y="5676900"/>
            <a:ext cx="17130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1</a:t>
            </a:r>
          </a:p>
        </p:txBody>
      </p:sp>
      <p:sp>
        <p:nvSpPr>
          <p:cNvPr id="396" name="Shape 396"/>
          <p:cNvSpPr/>
          <p:nvPr/>
        </p:nvSpPr>
        <p:spPr>
          <a:xfrm flipH="1">
            <a:off x="4216400" y="7099300"/>
            <a:ext cx="5410573" cy="1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7" name="Shape 397"/>
          <p:cNvSpPr/>
          <p:nvPr/>
        </p:nvSpPr>
        <p:spPr>
          <a:xfrm>
            <a:off x="2425700" y="6769100"/>
            <a:ext cx="171306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2</a:t>
            </a:r>
          </a:p>
        </p:txBody>
      </p:sp>
      <p:sp>
        <p:nvSpPr>
          <p:cNvPr id="398" name="Shape 398"/>
          <p:cNvSpPr/>
          <p:nvPr/>
        </p:nvSpPr>
        <p:spPr>
          <a:xfrm>
            <a:off x="7950199" y="69469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99" name="Shape 399"/>
          <p:cNvSpPr/>
          <p:nvPr/>
        </p:nvSpPr>
        <p:spPr>
          <a:xfrm>
            <a:off x="5486738" y="5918444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00" name="Shape 400"/>
          <p:cNvSpPr/>
          <p:nvPr/>
        </p:nvSpPr>
        <p:spPr>
          <a:xfrm>
            <a:off x="4689716" y="6032500"/>
            <a:ext cx="1608312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write(A)</a:t>
            </a:r>
          </a:p>
        </p:txBody>
      </p:sp>
      <p:sp>
        <p:nvSpPr>
          <p:cNvPr id="401" name="Shape 401"/>
          <p:cNvSpPr/>
          <p:nvPr/>
        </p:nvSpPr>
        <p:spPr>
          <a:xfrm>
            <a:off x="7226740" y="7137400"/>
            <a:ext cx="1455031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read(A)</a:t>
            </a:r>
          </a:p>
        </p:txBody>
      </p:sp>
      <p:sp>
        <p:nvSpPr>
          <p:cNvPr id="402" name="Shape 402"/>
          <p:cNvSpPr/>
          <p:nvPr/>
        </p:nvSpPr>
        <p:spPr>
          <a:xfrm>
            <a:off x="725022" y="7988300"/>
            <a:ext cx="11544301" cy="7493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584200">
              <a:defRPr sz="42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These two accesses are freely reorderable</a:t>
            </a:r>
          </a:p>
        </p:txBody>
      </p:sp>
      <p:sp>
        <p:nvSpPr>
          <p:cNvPr id="403" name="Shape 403"/>
          <p:cNvSpPr/>
          <p:nvPr/>
        </p:nvSpPr>
        <p:spPr>
          <a:xfrm>
            <a:off x="4358747" y="4737100"/>
            <a:ext cx="102565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3700">
                <a:solidFill>
                  <a:srgbClr val="E32400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700">
                <a:solidFill>
                  <a:srgbClr val="E32400"/>
                </a:solidFill>
              </a:rPr>
              <a:t>delay</a:t>
            </a:r>
          </a:p>
        </p:txBody>
      </p:sp>
      <p:sp>
        <p:nvSpPr>
          <p:cNvPr id="404" name="Shape 404"/>
          <p:cNvSpPr/>
          <p:nvPr/>
        </p:nvSpPr>
        <p:spPr>
          <a:xfrm flipH="1" flipV="1">
            <a:off x="4940300" y="5283200"/>
            <a:ext cx="406401" cy="7493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xfrm>
            <a:off x="266700" y="254000"/>
            <a:ext cx="124587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 More Complex Example</a:t>
            </a:r>
          </a:p>
        </p:txBody>
      </p:sp>
      <p:sp>
        <p:nvSpPr>
          <p:cNvPr id="407" name="Shape 407"/>
          <p:cNvSpPr/>
          <p:nvPr/>
        </p:nvSpPr>
        <p:spPr>
          <a:xfrm flipH="1">
            <a:off x="4063999" y="3860801"/>
            <a:ext cx="698593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08" name="Shape 408"/>
          <p:cNvSpPr/>
          <p:nvPr/>
        </p:nvSpPr>
        <p:spPr>
          <a:xfrm>
            <a:off x="2275141" y="3530600"/>
            <a:ext cx="17130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1</a:t>
            </a:r>
          </a:p>
        </p:txBody>
      </p:sp>
      <p:sp>
        <p:nvSpPr>
          <p:cNvPr id="409" name="Shape 409"/>
          <p:cNvSpPr/>
          <p:nvPr/>
        </p:nvSpPr>
        <p:spPr>
          <a:xfrm flipH="1">
            <a:off x="4076700" y="5054600"/>
            <a:ext cx="702314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10" name="Shape 410"/>
          <p:cNvSpPr/>
          <p:nvPr/>
        </p:nvSpPr>
        <p:spPr>
          <a:xfrm>
            <a:off x="2286000" y="4724400"/>
            <a:ext cx="171306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2</a:t>
            </a:r>
          </a:p>
        </p:txBody>
      </p:sp>
      <p:sp>
        <p:nvSpPr>
          <p:cNvPr id="411" name="Shape 411"/>
          <p:cNvSpPr/>
          <p:nvPr/>
        </p:nvSpPr>
        <p:spPr>
          <a:xfrm>
            <a:off x="10312399" y="49657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2" name="Shape 412"/>
          <p:cNvSpPr/>
          <p:nvPr/>
        </p:nvSpPr>
        <p:spPr>
          <a:xfrm>
            <a:off x="5347038" y="3772144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3" name="Shape 413"/>
          <p:cNvSpPr/>
          <p:nvPr/>
        </p:nvSpPr>
        <p:spPr>
          <a:xfrm>
            <a:off x="4550016" y="3238500"/>
            <a:ext cx="1608312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write(A)</a:t>
            </a:r>
          </a:p>
        </p:txBody>
      </p:sp>
      <p:sp>
        <p:nvSpPr>
          <p:cNvPr id="414" name="Shape 414"/>
          <p:cNvSpPr/>
          <p:nvPr/>
        </p:nvSpPr>
        <p:spPr>
          <a:xfrm>
            <a:off x="9588940" y="5130800"/>
            <a:ext cx="1455031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read(A)</a:t>
            </a:r>
          </a:p>
        </p:txBody>
      </p:sp>
      <p:sp>
        <p:nvSpPr>
          <p:cNvPr id="415" name="Shape 415"/>
          <p:cNvSpPr/>
          <p:nvPr/>
        </p:nvSpPr>
        <p:spPr>
          <a:xfrm>
            <a:off x="6972299" y="37719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6" name="Shape 416"/>
          <p:cNvSpPr/>
          <p:nvPr/>
        </p:nvSpPr>
        <p:spPr>
          <a:xfrm>
            <a:off x="6194654" y="3238500"/>
            <a:ext cx="1563403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write(B)</a:t>
            </a:r>
          </a:p>
        </p:txBody>
      </p:sp>
      <p:sp>
        <p:nvSpPr>
          <p:cNvPr id="417" name="Shape 417"/>
          <p:cNvSpPr/>
          <p:nvPr/>
        </p:nvSpPr>
        <p:spPr>
          <a:xfrm>
            <a:off x="8661399" y="49657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18" name="Shape 418"/>
          <p:cNvSpPr/>
          <p:nvPr/>
        </p:nvSpPr>
        <p:spPr>
          <a:xfrm>
            <a:off x="7959954" y="5130800"/>
            <a:ext cx="1410123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read(B)</a:t>
            </a:r>
          </a:p>
        </p:txBody>
      </p:sp>
      <p:sp>
        <p:nvSpPr>
          <p:cNvPr id="419" name="Shape 419"/>
          <p:cNvSpPr/>
          <p:nvPr/>
        </p:nvSpPr>
        <p:spPr>
          <a:xfrm>
            <a:off x="2022276" y="6750050"/>
            <a:ext cx="8924393" cy="13716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ctr" defTabSz="584200">
              <a:defRPr sz="1800"/>
            </a:pPr>
            <a:r>
              <a:rPr sz="4200">
                <a:latin typeface="+mj-lt"/>
                <a:ea typeface="+mj-ea"/>
                <a:cs typeface="+mj-cs"/>
                <a:sym typeface="Gill Sans"/>
              </a:rPr>
              <a:t>Accesses to B are freely reorderable</a:t>
            </a:r>
            <a:endParaRPr sz="4200">
              <a:latin typeface="+mj-lt"/>
              <a:ea typeface="+mj-ea"/>
              <a:cs typeface="+mj-cs"/>
              <a:sym typeface="Gill Sans"/>
            </a:endParaRPr>
          </a:p>
          <a:p>
            <a:pPr lvl="0" algn="ctr" defTabSz="584200">
              <a:defRPr sz="1800"/>
            </a:pPr>
            <a:r>
              <a:rPr sz="4200">
                <a:latin typeface="+mj-lt"/>
                <a:ea typeface="+mj-ea"/>
                <a:cs typeface="+mj-cs"/>
                <a:sym typeface="Gill Sans"/>
              </a:rPr>
              <a:t>Accesses to A are not freely reorderable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Yet Another Example</a:t>
            </a:r>
          </a:p>
        </p:txBody>
      </p:sp>
      <p:sp>
        <p:nvSpPr>
          <p:cNvPr id="422" name="Shape 422"/>
          <p:cNvSpPr/>
          <p:nvPr/>
        </p:nvSpPr>
        <p:spPr>
          <a:xfrm flipH="1">
            <a:off x="4076699" y="3886201"/>
            <a:ext cx="698593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23" name="Shape 423"/>
          <p:cNvSpPr/>
          <p:nvPr/>
        </p:nvSpPr>
        <p:spPr>
          <a:xfrm>
            <a:off x="2287841" y="3556000"/>
            <a:ext cx="17130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1</a:t>
            </a:r>
          </a:p>
        </p:txBody>
      </p:sp>
      <p:sp>
        <p:nvSpPr>
          <p:cNvPr id="424" name="Shape 424"/>
          <p:cNvSpPr/>
          <p:nvPr/>
        </p:nvSpPr>
        <p:spPr>
          <a:xfrm flipH="1">
            <a:off x="4089400" y="5080000"/>
            <a:ext cx="7023146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25" name="Shape 425"/>
          <p:cNvSpPr/>
          <p:nvPr/>
        </p:nvSpPr>
        <p:spPr>
          <a:xfrm>
            <a:off x="2298700" y="4749800"/>
            <a:ext cx="171306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2</a:t>
            </a:r>
          </a:p>
        </p:txBody>
      </p:sp>
      <p:sp>
        <p:nvSpPr>
          <p:cNvPr id="426" name="Shape 426"/>
          <p:cNvSpPr/>
          <p:nvPr/>
        </p:nvSpPr>
        <p:spPr>
          <a:xfrm>
            <a:off x="10325099" y="49911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27" name="Shape 427"/>
          <p:cNvSpPr/>
          <p:nvPr/>
        </p:nvSpPr>
        <p:spPr>
          <a:xfrm>
            <a:off x="5359738" y="3797544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28" name="Shape 428"/>
          <p:cNvSpPr/>
          <p:nvPr/>
        </p:nvSpPr>
        <p:spPr>
          <a:xfrm>
            <a:off x="4562716" y="3263900"/>
            <a:ext cx="1608312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write(A)</a:t>
            </a:r>
          </a:p>
        </p:txBody>
      </p:sp>
      <p:sp>
        <p:nvSpPr>
          <p:cNvPr id="429" name="Shape 429"/>
          <p:cNvSpPr/>
          <p:nvPr/>
        </p:nvSpPr>
        <p:spPr>
          <a:xfrm>
            <a:off x="9601640" y="5156200"/>
            <a:ext cx="1455031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read(A)</a:t>
            </a:r>
          </a:p>
        </p:txBody>
      </p:sp>
      <p:sp>
        <p:nvSpPr>
          <p:cNvPr id="430" name="Shape 430"/>
          <p:cNvSpPr/>
          <p:nvPr/>
        </p:nvSpPr>
        <p:spPr>
          <a:xfrm>
            <a:off x="8674099" y="37719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31" name="Shape 431"/>
          <p:cNvSpPr/>
          <p:nvPr/>
        </p:nvSpPr>
        <p:spPr>
          <a:xfrm>
            <a:off x="7896454" y="3238500"/>
            <a:ext cx="1563403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write(B)</a:t>
            </a:r>
          </a:p>
        </p:txBody>
      </p:sp>
      <p:sp>
        <p:nvSpPr>
          <p:cNvPr id="432" name="Shape 432"/>
          <p:cNvSpPr/>
          <p:nvPr/>
        </p:nvSpPr>
        <p:spPr>
          <a:xfrm>
            <a:off x="6984999" y="49911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33" name="Shape 433"/>
          <p:cNvSpPr/>
          <p:nvPr/>
        </p:nvSpPr>
        <p:spPr>
          <a:xfrm>
            <a:off x="6283554" y="5156200"/>
            <a:ext cx="1410123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4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3400"/>
              <a:t>read(B)</a:t>
            </a:r>
          </a:p>
        </p:txBody>
      </p:sp>
      <p:sp>
        <p:nvSpPr>
          <p:cNvPr id="434" name="Shape 434"/>
          <p:cNvSpPr/>
          <p:nvPr/>
        </p:nvSpPr>
        <p:spPr>
          <a:xfrm>
            <a:off x="1774657" y="6896100"/>
            <a:ext cx="9445031" cy="7493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584200">
              <a:defRPr sz="42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All communications are freely re-orderable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4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FRP Implementation</a:t>
            </a:r>
          </a:p>
        </p:txBody>
      </p:sp>
      <p:sp>
        <p:nvSpPr>
          <p:cNvPr id="437" name="Shape 437"/>
          <p:cNvSpPr/>
          <p:nvPr>
            <p:ph type="body" idx="1"/>
          </p:nvPr>
        </p:nvSpPr>
        <p:spPr>
          <a:xfrm>
            <a:off x="838200" y="2641600"/>
            <a:ext cx="113284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Use the </a:t>
            </a:r>
            <a:r>
              <a:rPr i="1" sz="4200"/>
              <a:t>happens-before</a:t>
            </a:r>
            <a:r>
              <a:rPr sz="4200"/>
              <a:t> relation:</a:t>
            </a:r>
            <a:endParaRPr sz="4200"/>
          </a:p>
          <a:p>
            <a:pPr lvl="1">
              <a:defRPr sz="1800"/>
            </a:pPr>
            <a:r>
              <a:rPr sz="4200"/>
              <a:t>Two events are </a:t>
            </a:r>
            <a:r>
              <a:rPr i="1" sz="4200"/>
              <a:t>concurrent</a:t>
            </a:r>
            <a:r>
              <a:rPr sz="4200"/>
              <a:t> if neither </a:t>
            </a:r>
            <a:r>
              <a:rPr i="1" sz="4200"/>
              <a:t>happens-before</a:t>
            </a:r>
            <a:r>
              <a:rPr sz="4200"/>
              <a:t> the other</a:t>
            </a:r>
            <a:endParaRPr sz="4200"/>
          </a:p>
          <a:p>
            <a:pPr lvl="1">
              <a:defRPr sz="1800"/>
            </a:pPr>
            <a:r>
              <a:rPr sz="4200"/>
              <a:t>Concurrent events == freely reorderable</a:t>
            </a:r>
            <a:endParaRPr sz="4200"/>
          </a:p>
          <a:p>
            <a:pPr lvl="0">
              <a:defRPr sz="1800"/>
            </a:pPr>
            <a:r>
              <a:rPr sz="4200"/>
              <a:t>Note: read after write require special handling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FRP Details: Read After Write</a:t>
            </a:r>
          </a:p>
        </p:txBody>
      </p:sp>
      <p:sp>
        <p:nvSpPr>
          <p:cNvPr id="440" name="Shape 440"/>
          <p:cNvSpPr/>
          <p:nvPr>
            <p:ph type="body" idx="1"/>
          </p:nvPr>
        </p:nvSpPr>
        <p:spPr>
          <a:xfrm>
            <a:off x="774700" y="5092700"/>
            <a:ext cx="11049000" cy="3721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Problem: read after write is never concurrent</a:t>
            </a:r>
            <a:endParaRPr sz="4200"/>
          </a:p>
          <a:p>
            <a:pPr lvl="1">
              <a:defRPr sz="1800"/>
            </a:pPr>
            <a:r>
              <a:rPr sz="4200"/>
              <a:t>Because, the write </a:t>
            </a:r>
            <a:r>
              <a:rPr i="1" sz="4200"/>
              <a:t>happens-before</a:t>
            </a:r>
            <a:r>
              <a:rPr sz="4200"/>
              <a:t> the read</a:t>
            </a:r>
            <a:endParaRPr sz="4200"/>
          </a:p>
          <a:p>
            <a:pPr lvl="0">
              <a:defRPr sz="1800"/>
            </a:pPr>
            <a:r>
              <a:rPr sz="4200"/>
              <a:t>Solution: use the vector clock </a:t>
            </a:r>
            <a:r>
              <a:rPr i="1" sz="4200"/>
              <a:t>before </a:t>
            </a:r>
            <a:r>
              <a:rPr sz="4200"/>
              <a:t>the read takes place</a:t>
            </a:r>
          </a:p>
        </p:txBody>
      </p:sp>
      <p:sp>
        <p:nvSpPr>
          <p:cNvPr id="441" name="Shape 441"/>
          <p:cNvSpPr/>
          <p:nvPr/>
        </p:nvSpPr>
        <p:spPr>
          <a:xfrm flipH="1">
            <a:off x="4000500" y="3797300"/>
            <a:ext cx="5410573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42" name="Shape 442"/>
          <p:cNvSpPr/>
          <p:nvPr/>
        </p:nvSpPr>
        <p:spPr>
          <a:xfrm>
            <a:off x="2211641" y="3467100"/>
            <a:ext cx="17130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1</a:t>
            </a:r>
          </a:p>
        </p:txBody>
      </p:sp>
      <p:sp>
        <p:nvSpPr>
          <p:cNvPr id="443" name="Shape 443"/>
          <p:cNvSpPr/>
          <p:nvPr/>
        </p:nvSpPr>
        <p:spPr>
          <a:xfrm flipH="1">
            <a:off x="4013200" y="4521200"/>
            <a:ext cx="5410573" cy="1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44" name="Shape 444"/>
          <p:cNvSpPr/>
          <p:nvPr/>
        </p:nvSpPr>
        <p:spPr>
          <a:xfrm>
            <a:off x="2222500" y="4191000"/>
            <a:ext cx="171306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700">
                <a:solidFill>
                  <a:srgbClr val="0433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433FF"/>
                </a:solidFill>
              </a:rPr>
              <a:t>thread 2</a:t>
            </a:r>
          </a:p>
        </p:txBody>
      </p:sp>
      <p:sp>
        <p:nvSpPr>
          <p:cNvPr id="445" name="Shape 445"/>
          <p:cNvSpPr/>
          <p:nvPr/>
        </p:nvSpPr>
        <p:spPr>
          <a:xfrm>
            <a:off x="8534399" y="4368800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46" name="Shape 446"/>
          <p:cNvSpPr/>
          <p:nvPr/>
        </p:nvSpPr>
        <p:spPr>
          <a:xfrm>
            <a:off x="5283538" y="3708644"/>
            <a:ext cx="1" cy="24139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47" name="Shape 447"/>
          <p:cNvSpPr/>
          <p:nvPr/>
        </p:nvSpPr>
        <p:spPr>
          <a:xfrm>
            <a:off x="4640312" y="3225800"/>
            <a:ext cx="1300721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7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2700"/>
              <a:t>write(A)</a:t>
            </a:r>
          </a:p>
        </p:txBody>
      </p:sp>
      <p:sp>
        <p:nvSpPr>
          <p:cNvPr id="448" name="Shape 448"/>
          <p:cNvSpPr/>
          <p:nvPr/>
        </p:nvSpPr>
        <p:spPr>
          <a:xfrm>
            <a:off x="7909523" y="4489450"/>
            <a:ext cx="1257865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2900"/>
              <a:t>read(A)</a:t>
            </a:r>
          </a:p>
        </p:txBody>
      </p:sp>
      <p:grpSp>
        <p:nvGrpSpPr>
          <p:cNvPr id="451" name="Group 451"/>
          <p:cNvGrpSpPr/>
          <p:nvPr/>
        </p:nvGrpSpPr>
        <p:grpSpPr>
          <a:xfrm>
            <a:off x="7607070" y="3879850"/>
            <a:ext cx="1260005" cy="743045"/>
            <a:chOff x="0" y="0"/>
            <a:chExt cx="1260003" cy="743044"/>
          </a:xfrm>
        </p:grpSpPr>
        <p:sp>
          <p:nvSpPr>
            <p:cNvPr id="449" name="Shape 449"/>
            <p:cNvSpPr/>
            <p:nvPr/>
          </p:nvSpPr>
          <p:spPr>
            <a:xfrm>
              <a:off x="622529" y="501650"/>
              <a:ext cx="1" cy="241395"/>
            </a:xfrm>
            <a:prstGeom prst="line">
              <a:avLst/>
            </a:prstGeom>
            <a:noFill/>
            <a:ln w="38100" cap="flat">
              <a:solidFill>
                <a:srgbClr val="77BB4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0" y="0"/>
              <a:ext cx="1260004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600">
                  <a:solidFill>
                    <a:srgbClr val="77BB41"/>
                  </a:solidFill>
                  <a:latin typeface="+mj-lt"/>
                  <a:ea typeface="+mj-ea"/>
                  <a:cs typeface="+mj-c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77BB41"/>
                  </a:solidFill>
                </a:rPr>
                <a:t>pre-read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300"/>
            </a:lvl1pPr>
          </a:lstStyle>
          <a:p>
            <a:pPr lvl="0">
              <a:defRPr sz="1800"/>
            </a:pPr>
            <a:r>
              <a:rPr sz="7300"/>
              <a:t>Multi-threaded Example (2)</a:t>
            </a:r>
          </a:p>
        </p:txBody>
      </p:sp>
      <p:sp>
        <p:nvSpPr>
          <p:cNvPr id="59" name="Shape 59"/>
          <p:cNvSpPr/>
          <p:nvPr/>
        </p:nvSpPr>
        <p:spPr>
          <a:xfrm>
            <a:off x="1001115" y="3821426"/>
            <a:ext cx="1046480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void transfer(Account *from, Account *to, int amount){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  atomic_increment(&amp;to-&gt;value, amount);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  atomic_decrement(&amp;from-&gt;value, amount);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8917499" y="4576231"/>
            <a:ext cx="3570381" cy="809079"/>
            <a:chOff x="0" y="0"/>
            <a:chExt cx="3570380" cy="809077"/>
          </a:xfrm>
        </p:grpSpPr>
        <p:sp>
          <p:nvSpPr>
            <p:cNvPr id="60" name="Shape 60"/>
            <p:cNvSpPr/>
            <p:nvPr/>
          </p:nvSpPr>
          <p:spPr>
            <a:xfrm>
              <a:off x="971011" y="47077"/>
              <a:ext cx="2599370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2200">
                  <a:solidFill>
                    <a:srgbClr val="C8250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C82506"/>
                  </a:solidFill>
                </a:rPr>
                <a:t>money can appear “out of thin air”</a:t>
              </a:r>
            </a:p>
          </p:txBody>
        </p:sp>
        <p:sp>
          <p:nvSpPr>
            <p:cNvPr id="61" name="Shape 61"/>
            <p:cNvSpPr/>
            <p:nvPr/>
          </p:nvSpPr>
          <p:spPr>
            <a:xfrm flipH="1" flipV="1">
              <a:off x="0" y="0"/>
              <a:ext cx="1045046" cy="357973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Retirement Policy</a:t>
            </a:r>
          </a:p>
        </p:txBody>
      </p:sp>
      <p:sp>
        <p:nvSpPr>
          <p:cNvPr id="454" name="Shape 454"/>
          <p:cNvSpPr/>
          <p:nvPr>
            <p:ph type="body" idx="1"/>
          </p:nvPr>
        </p:nvSpPr>
        <p:spPr>
          <a:xfrm>
            <a:off x="520700" y="2514600"/>
            <a:ext cx="11950700" cy="6654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Certain events increase the score of a simulation:</a:t>
            </a:r>
            <a:endParaRPr sz="4200"/>
          </a:p>
          <a:p>
            <a:pPr lvl="1" marL="1197428" indent="-435428">
              <a:defRPr sz="1800"/>
            </a:pPr>
            <a:r>
              <a:rPr sz="3200"/>
              <a:t>Assertions, magnets</a:t>
            </a:r>
            <a:endParaRPr sz="3200"/>
          </a:p>
          <a:p>
            <a:pPr lvl="1" marL="1197428" indent="-435428">
              <a:defRPr sz="1800"/>
            </a:pPr>
            <a:r>
              <a:rPr sz="3200"/>
              <a:t>Null pointer dereferences</a:t>
            </a:r>
            <a:endParaRPr sz="3200"/>
          </a:p>
          <a:p>
            <a:pPr lvl="1" marL="1197428" indent="-435428">
              <a:defRPr sz="1800"/>
            </a:pPr>
            <a:r>
              <a:rPr sz="3200"/>
              <a:t>Page faults</a:t>
            </a:r>
            <a:endParaRPr sz="3200"/>
          </a:p>
          <a:p>
            <a:pPr lvl="1" marL="1197428" indent="-435428">
              <a:defRPr sz="1800"/>
            </a:pPr>
            <a:r>
              <a:rPr sz="3200"/>
              <a:t>Other exceptions (div0, GPF, etc.)</a:t>
            </a:r>
            <a:endParaRPr sz="3200"/>
          </a:p>
          <a:p>
            <a:pPr lvl="0">
              <a:defRPr sz="1800"/>
            </a:pPr>
            <a:r>
              <a:rPr sz="4200"/>
              <a:t>Highest scoring simulation is retired</a:t>
            </a:r>
            <a:endParaRPr sz="4200"/>
          </a:p>
          <a:p>
            <a:pPr lvl="0">
              <a:defRPr sz="1800"/>
            </a:pPr>
            <a:r>
              <a:rPr sz="4200"/>
              <a:t>Experimental: signature-based retirement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Outline</a:t>
            </a:r>
          </a:p>
        </p:txBody>
      </p:sp>
      <p:sp>
        <p:nvSpPr>
          <p:cNvPr id="457" name="Shape 457"/>
          <p:cNvSpPr/>
          <p:nvPr>
            <p:ph type="body" idx="1"/>
          </p:nvPr>
        </p:nvSpPr>
        <p:spPr>
          <a:xfrm>
            <a:off x="1270000" y="2768600"/>
            <a:ext cx="10464800" cy="6083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>
                <a:solidFill>
                  <a:srgbClr val="A9A9A9"/>
                </a:solidFill>
              </a:rPr>
              <a:t>Introduction</a:t>
            </a:r>
            <a:endParaRPr sz="42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Thin hypervisors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Simulation mechanics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Simulation policies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/>
              <a:t>Conclusions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title"/>
          </p:nvPr>
        </p:nvSpPr>
        <p:spPr>
          <a:xfrm>
            <a:off x="1270000" y="62736"/>
            <a:ext cx="10464800" cy="24384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Future Work?</a:t>
            </a:r>
          </a:p>
        </p:txBody>
      </p:sp>
      <p:sp>
        <p:nvSpPr>
          <p:cNvPr id="460" name="Shape 460"/>
          <p:cNvSpPr/>
          <p:nvPr>
            <p:ph type="body" idx="1"/>
          </p:nvPr>
        </p:nvSpPr>
        <p:spPr>
          <a:xfrm>
            <a:off x="1057094" y="2449826"/>
            <a:ext cx="10890612" cy="5715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Testing transactional memory (e.g., Intel TSX)</a:t>
            </a:r>
            <a:endParaRPr sz="4200"/>
          </a:p>
          <a:p>
            <a:pPr lvl="0">
              <a:defRPr sz="1800"/>
            </a:pPr>
            <a:r>
              <a:rPr sz="4200"/>
              <a:t>Testing relaxed memory models</a:t>
            </a:r>
            <a:endParaRPr sz="4200"/>
          </a:p>
          <a:p>
            <a:pPr lvl="0">
              <a:defRPr sz="1800"/>
            </a:pPr>
            <a:r>
              <a:rPr sz="4200"/>
              <a:t>Detecting performance bottlenecks (e.g., false sharing)</a:t>
            </a:r>
            <a:endParaRPr sz="4200"/>
          </a:p>
          <a:p>
            <a:pPr lvl="0">
              <a:defRPr sz="1800"/>
            </a:pPr>
            <a:r>
              <a:rPr sz="4200"/>
              <a:t>Avoiding concurrency errors (the anti-Jinx)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title"/>
          </p:nvPr>
        </p:nvSpPr>
        <p:spPr>
          <a:xfrm>
            <a:off x="1270000" y="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Conclusions</a:t>
            </a:r>
          </a:p>
        </p:txBody>
      </p:sp>
      <p:sp>
        <p:nvSpPr>
          <p:cNvPr id="463" name="Shape 463"/>
          <p:cNvSpPr/>
          <p:nvPr>
            <p:ph type="body" idx="1"/>
          </p:nvPr>
        </p:nvSpPr>
        <p:spPr>
          <a:xfrm>
            <a:off x="266700" y="2425700"/>
            <a:ext cx="11442700" cy="706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Jinx advantages:</a:t>
            </a:r>
            <a:endParaRPr sz="4200"/>
          </a:p>
          <a:p>
            <a:pPr lvl="1">
              <a:defRPr sz="1800"/>
            </a:pPr>
            <a:r>
              <a:rPr sz="4200"/>
              <a:t>Easy to integrate into existing workflow</a:t>
            </a:r>
            <a:endParaRPr sz="4200"/>
          </a:p>
          <a:p>
            <a:pPr lvl="1">
              <a:defRPr sz="1800"/>
            </a:pPr>
            <a:r>
              <a:rPr sz="4200"/>
              <a:t>Largely platform, language agnostic</a:t>
            </a:r>
            <a:endParaRPr sz="4200"/>
          </a:p>
          <a:p>
            <a:pPr lvl="1">
              <a:defRPr sz="1800"/>
            </a:pPr>
            <a:r>
              <a:rPr sz="4200"/>
              <a:t>No false positives</a:t>
            </a:r>
            <a:endParaRPr sz="4200"/>
          </a:p>
          <a:p>
            <a:pPr lvl="1">
              <a:defRPr sz="1800"/>
            </a:pPr>
            <a:r>
              <a:rPr sz="4200"/>
              <a:t>Tunable performance overhead</a:t>
            </a:r>
            <a:endParaRPr sz="4200"/>
          </a:p>
          <a:p>
            <a:pPr lvl="0">
              <a:defRPr sz="1800"/>
            </a:pPr>
            <a:r>
              <a:rPr sz="4200"/>
              <a:t>Jinx poses numerous meaty technical challenges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Hypervisor Benefits</a:t>
            </a:r>
          </a:p>
        </p:txBody>
      </p:sp>
      <p:sp>
        <p:nvSpPr>
          <p:cNvPr id="466" name="Shape 4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Language agnostic</a:t>
            </a:r>
            <a:endParaRPr sz="4200"/>
          </a:p>
          <a:p>
            <a:pPr lvl="0">
              <a:defRPr sz="1800"/>
            </a:pPr>
            <a:r>
              <a:rPr sz="4200"/>
              <a:t>Can debug the OS itself</a:t>
            </a:r>
            <a:endParaRPr sz="4200"/>
          </a:p>
          <a:p>
            <a:pPr lvl="0">
              <a:defRPr sz="1800"/>
            </a:pPr>
            <a:r>
              <a:rPr sz="4200"/>
              <a:t>Doesn’t require changing the OS scheduler</a:t>
            </a:r>
            <a:endParaRPr sz="4200"/>
          </a:p>
          <a:p>
            <a:pPr lvl="0">
              <a:defRPr sz="1800"/>
            </a:pPr>
            <a:r>
              <a:rPr sz="4200"/>
              <a:t>Provides full control of machine state</a:t>
            </a:r>
            <a:endParaRPr sz="4200"/>
          </a:p>
          <a:p>
            <a:pPr lvl="1">
              <a:defRPr sz="1800"/>
            </a:pPr>
            <a:r>
              <a:rPr sz="4200"/>
              <a:t>Required for copy-on-write snapshots, communication tracking, etc.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Hypervisor Drawbacks</a:t>
            </a:r>
          </a:p>
        </p:txBody>
      </p:sp>
      <p:sp>
        <p:nvSpPr>
          <p:cNvPr id="469" name="Shape 469"/>
          <p:cNvSpPr/>
          <p:nvPr>
            <p:ph type="body" idx="1"/>
          </p:nvPr>
        </p:nvSpPr>
        <p:spPr>
          <a:xfrm>
            <a:off x="977900" y="2768600"/>
            <a:ext cx="11049000" cy="632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Poor understanding of application-layer abstractions (threads, locks, etc.)</a:t>
            </a:r>
            <a:endParaRPr sz="4200"/>
          </a:p>
          <a:p>
            <a:pPr lvl="0">
              <a:defRPr sz="1800"/>
            </a:pPr>
            <a:r>
              <a:rPr sz="4200"/>
              <a:t>No control over thread schedules</a:t>
            </a:r>
            <a:endParaRPr sz="4200"/>
          </a:p>
          <a:p>
            <a:pPr lvl="1">
              <a:defRPr sz="1800"/>
            </a:pPr>
            <a:r>
              <a:rPr sz="4200"/>
              <a:t>Can be stymied by optimizations</a:t>
            </a:r>
            <a:endParaRPr sz="4200"/>
          </a:p>
          <a:p>
            <a:pPr lvl="0">
              <a:defRPr sz="1800"/>
            </a:pPr>
            <a:r>
              <a:rPr sz="4200"/>
              <a:t>Implementation challenges</a:t>
            </a:r>
            <a:endParaRPr sz="4200"/>
          </a:p>
          <a:p>
            <a:pPr lvl="1">
              <a:defRPr sz="1800"/>
            </a:pPr>
            <a:r>
              <a:rPr sz="4200"/>
              <a:t>We’re basically writing our own OS</a:t>
            </a:r>
            <a:endParaRPr sz="4200"/>
          </a:p>
          <a:p>
            <a:pPr lvl="0">
              <a:defRPr sz="1800"/>
            </a:pPr>
            <a:r>
              <a:rPr sz="4200"/>
              <a:t>Limited length of simulation rounds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Case #1: Write after Read</a:t>
            </a:r>
          </a:p>
        </p:txBody>
      </p:sp>
      <p:graphicFrame>
        <p:nvGraphicFramePr>
          <p:cNvPr id="472" name="Table 472"/>
          <p:cNvGraphicFramePr/>
          <p:nvPr/>
        </p:nvGraphicFramePr>
        <p:xfrm>
          <a:off x="1498599" y="3390900"/>
          <a:ext cx="9144001" cy="2413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56079"/>
                <a:gridCol w="1961884"/>
                <a:gridCol w="2012831"/>
                <a:gridCol w="2170978"/>
                <a:gridCol w="2142226"/>
              </a:tblGrid>
              <a:tr h="60325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latin typeface="+mj-lt"/>
                          <a:ea typeface="+mj-ea"/>
                          <a:cs typeface="+mj-cs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CPU 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CPU 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Clock 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2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Clock 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lvl="0" defTabSz="914400">
                        <a:lnSpc>
                          <a:spcPct val="40000"/>
                        </a:lnSpc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sz="36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sz="36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sz="36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sz="36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sz="36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sz="36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sz="36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sz="36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read(A)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sz="36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sz="36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2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200">
                          <a:latin typeface="+mj-lt"/>
                          <a:ea typeface="+mj-ea"/>
                          <a:cs typeface="+mj-cs"/>
                        </a:rPr>
                        <a:t>write(A)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sz="3600">
                          <a:solidFill>
                            <a:srgbClr val="FF2600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sz="3600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r>
                        <a:rPr sz="3600"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75" name="Group 475"/>
          <p:cNvGrpSpPr/>
          <p:nvPr/>
        </p:nvGrpSpPr>
        <p:grpSpPr>
          <a:xfrm>
            <a:off x="1549400" y="4495800"/>
            <a:ext cx="8166100" cy="1358900"/>
            <a:chOff x="0" y="0"/>
            <a:chExt cx="8166100" cy="13589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736600" cy="73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429500" y="622300"/>
              <a:ext cx="736600" cy="73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</a:p>
          </p:txBody>
        </p:sp>
      </p:grpSp>
      <p:grpSp>
        <p:nvGrpSpPr>
          <p:cNvPr id="478" name="Group 478"/>
          <p:cNvGrpSpPr/>
          <p:nvPr/>
        </p:nvGrpSpPr>
        <p:grpSpPr>
          <a:xfrm>
            <a:off x="1562100" y="4533900"/>
            <a:ext cx="6426200" cy="1333500"/>
            <a:chOff x="0" y="0"/>
            <a:chExt cx="6426200" cy="1333500"/>
          </a:xfrm>
        </p:grpSpPr>
        <p:sp>
          <p:nvSpPr>
            <p:cNvPr id="476" name="Shape 476"/>
            <p:cNvSpPr/>
            <p:nvPr/>
          </p:nvSpPr>
          <p:spPr>
            <a:xfrm>
              <a:off x="0" y="596900"/>
              <a:ext cx="736600" cy="73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689600" y="0"/>
              <a:ext cx="736600" cy="73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</a:p>
          </p:txBody>
        </p:sp>
      </p:grpSp>
      <p:sp>
        <p:nvSpPr>
          <p:cNvPr id="479" name="Shape 479"/>
          <p:cNvSpPr/>
          <p:nvPr/>
        </p:nvSpPr>
        <p:spPr>
          <a:xfrm>
            <a:off x="763122" y="6851650"/>
            <a:ext cx="11353801" cy="13716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584200">
              <a:defRPr sz="42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These events are concurrent (and freely reorderable)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5" grpId="1"/>
      <p:bldP build="whole" bldLvl="1" animBg="1" rev="0" advAuto="0" spid="478" grpId="3"/>
      <p:bldP build="whole" bldLvl="1" animBg="1" rev="0" advAuto="0" spid="475" grpId="2"/>
      <p:bldP build="whole" bldLvl="1" animBg="1" rev="0" advAuto="0" spid="479" grpId="4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uFillTx/>
              </a:defRPr>
            </a:pPr>
            <a:r>
              <a:rPr b="1" sz="3400">
                <a:uFill>
                  <a:solidFill/>
                </a:uFill>
              </a:rPr>
              <a:t>The Rise of Multicore Processors</a:t>
            </a:r>
          </a:p>
        </p:txBody>
      </p:sp>
      <p:pic>
        <p:nvPicPr>
          <p:cNvPr id="482" name="CPU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0527" y="1377695"/>
            <a:ext cx="7022396" cy="6998210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hape 483"/>
          <p:cNvSpPr/>
          <p:nvPr/>
        </p:nvSpPr>
        <p:spPr>
          <a:xfrm>
            <a:off x="8896300" y="3860800"/>
            <a:ext cx="364673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Source: Herb Sutter</a:t>
            </a:r>
            <a:endParaRPr sz="1200"/>
          </a:p>
          <a:p>
            <a:pPr lvl="0">
              <a:defRPr sz="1800"/>
            </a:pPr>
            <a:r>
              <a:rPr sz="1200"/>
              <a:t>The Free Lunch is Over</a:t>
            </a:r>
            <a:endParaRPr sz="1200"/>
          </a:p>
          <a:p>
            <a:pPr lvl="0">
              <a:defRPr sz="1800"/>
            </a:pPr>
            <a:r>
              <a:rPr sz="1200" u="sng">
                <a:hlinkClick r:id="rId4" invalidUrl="" action="" tgtFrame="" tooltip="" history="1" highlightClick="0" endSnd="0"/>
              </a:rPr>
              <a:t>http://www.gotw.ca/publications/concurrency-ddj.htm</a:t>
            </a:r>
          </a:p>
        </p:txBody>
      </p:sp>
      <p:sp>
        <p:nvSpPr>
          <p:cNvPr id="484" name="Shape 484"/>
          <p:cNvSpPr/>
          <p:nvPr/>
        </p:nvSpPr>
        <p:spPr>
          <a:xfrm>
            <a:off x="438100" y="8674099"/>
            <a:ext cx="114812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Implication: Application writers must write concurrent programs to extract performance gains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 lvl="0">
              <a:defRPr sz="1800"/>
            </a:pPr>
            <a:r>
              <a:rPr sz="7400"/>
              <a:t>Multi-threaded Example #2</a:t>
            </a:r>
          </a:p>
        </p:txBody>
      </p:sp>
      <p:sp>
        <p:nvSpPr>
          <p:cNvPr id="487" name="Shape 487"/>
          <p:cNvSpPr/>
          <p:nvPr/>
        </p:nvSpPr>
        <p:spPr>
          <a:xfrm>
            <a:off x="760536" y="3224699"/>
            <a:ext cx="5235775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int a = 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int b = 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void thread1(void)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 a = 1;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 b = 1;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void thread2(void)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 while (b == 0) continue;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 assert(a == 1);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88" name="Shape 488"/>
          <p:cNvSpPr/>
          <p:nvPr>
            <p:ph type="body" idx="1"/>
          </p:nvPr>
        </p:nvSpPr>
        <p:spPr>
          <a:xfrm>
            <a:off x="4950285" y="2517072"/>
            <a:ext cx="7710601" cy="6007460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200"/>
              <a:t>Q: Is this program correct?</a:t>
            </a:r>
            <a:endParaRPr sz="4200"/>
          </a:p>
          <a:p>
            <a:pPr lvl="1">
              <a:defRPr sz="1800"/>
            </a:pPr>
            <a:r>
              <a:rPr sz="4200"/>
              <a:t>A: It depends!</a:t>
            </a:r>
            <a:endParaRPr sz="4200"/>
          </a:p>
          <a:p>
            <a:pPr lvl="2">
              <a:defRPr sz="1800"/>
            </a:pPr>
            <a:r>
              <a:rPr sz="4200"/>
              <a:t>JVM: No</a:t>
            </a:r>
            <a:endParaRPr sz="4200"/>
          </a:p>
          <a:p>
            <a:pPr lvl="2">
              <a:defRPr sz="1800"/>
            </a:pPr>
            <a:r>
              <a:rPr sz="4200"/>
              <a:t>Alpha: No</a:t>
            </a:r>
            <a:endParaRPr sz="4200"/>
          </a:p>
          <a:p>
            <a:pPr lvl="2">
              <a:defRPr sz="1800"/>
            </a:pPr>
            <a:r>
              <a:rPr sz="4200"/>
              <a:t>C on x86: maybe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1270000" y="164743"/>
            <a:ext cx="10464800" cy="24384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Existing Solutions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1270000" y="2239137"/>
            <a:ext cx="10464800" cy="72645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Stress Testing</a:t>
            </a:r>
            <a:endParaRPr sz="4200"/>
          </a:p>
          <a:p>
            <a:pPr lvl="1">
              <a:defRPr sz="1800"/>
            </a:pPr>
            <a:r>
              <a:rPr sz="4200"/>
              <a:t>Doesn’t catch all bugs</a:t>
            </a:r>
            <a:endParaRPr sz="4200"/>
          </a:p>
          <a:p>
            <a:pPr lvl="0">
              <a:defRPr sz="1800"/>
            </a:pPr>
            <a:r>
              <a:rPr sz="4200"/>
              <a:t>Race Detectors</a:t>
            </a:r>
            <a:endParaRPr sz="4200"/>
          </a:p>
          <a:p>
            <a:pPr lvl="1">
              <a:defRPr sz="1800"/>
            </a:pPr>
            <a:r>
              <a:rPr sz="4200"/>
              <a:t>Requires manual intervention to weed out benign races</a:t>
            </a:r>
            <a:endParaRPr sz="4200"/>
          </a:p>
          <a:p>
            <a:pPr lvl="1">
              <a:defRPr sz="1800"/>
            </a:pPr>
            <a:r>
              <a:rPr sz="4200"/>
              <a:t>Limited applicability (no custom synchronization, no kernel code). </a:t>
            </a:r>
            <a:endParaRPr sz="4200"/>
          </a:p>
          <a:p>
            <a:pPr lvl="1">
              <a:defRPr sz="1800"/>
            </a:pPr>
            <a:r>
              <a:rPr sz="4200"/>
              <a:t>Subject to false negatives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1270000" y="-1270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How Jinx Works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2531710" y="5241178"/>
            <a:ext cx="7941380" cy="3982466"/>
            <a:chOff x="0" y="0"/>
            <a:chExt cx="7941378" cy="3982464"/>
          </a:xfrm>
        </p:grpSpPr>
        <p:grpSp>
          <p:nvGrpSpPr>
            <p:cNvPr id="72" name="Group 72"/>
            <p:cNvGrpSpPr/>
            <p:nvPr/>
          </p:nvGrpSpPr>
          <p:grpSpPr>
            <a:xfrm>
              <a:off x="0" y="0"/>
              <a:ext cx="7941379" cy="3982465"/>
              <a:chOff x="0" y="0"/>
              <a:chExt cx="7941378" cy="3982464"/>
            </a:xfrm>
          </p:grpSpPr>
          <p:pic>
            <p:nvPicPr>
              <p:cNvPr id="68" name="droppedImage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7941379" cy="32766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9" name="Shape 69"/>
              <p:cNvSpPr/>
              <p:nvPr/>
            </p:nvSpPr>
            <p:spPr>
              <a:xfrm>
                <a:off x="451129" y="3372864"/>
                <a:ext cx="1146257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ctr">
                  <a:defRPr sz="1800"/>
                </a:pPr>
                <a:r>
                  <a:rPr sz="1700"/>
                  <a:t>simulation</a:t>
                </a:r>
                <a:endParaRPr sz="1700"/>
              </a:p>
              <a:p>
                <a:pPr lvl="0" algn="ctr">
                  <a:defRPr sz="1800"/>
                </a:pPr>
                <a:r>
                  <a:rPr sz="1700"/>
                  <a:t>round #1</a:t>
                </a: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255823" y="3372864"/>
                <a:ext cx="1146257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ctr">
                  <a:defRPr sz="1800"/>
                </a:pPr>
                <a:r>
                  <a:rPr sz="1700"/>
                  <a:t>simulation</a:t>
                </a:r>
                <a:endParaRPr sz="1700"/>
              </a:p>
              <a:p>
                <a:pPr lvl="0" algn="ctr">
                  <a:defRPr sz="1800"/>
                </a:pPr>
                <a:r>
                  <a:rPr sz="1700"/>
                  <a:t>round #2</a:t>
                </a: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6188027" y="3372864"/>
                <a:ext cx="1146257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ctr">
                  <a:defRPr sz="1800"/>
                </a:pPr>
                <a:r>
                  <a:rPr sz="1700"/>
                  <a:t>simulation</a:t>
                </a:r>
                <a:endParaRPr sz="1700"/>
              </a:p>
              <a:p>
                <a:pPr lvl="0" algn="ctr">
                  <a:defRPr sz="1800"/>
                </a:pPr>
                <a:r>
                  <a:rPr sz="1700"/>
                  <a:t>round #3</a:t>
                </a:r>
              </a:p>
            </p:txBody>
          </p:sp>
        </p:grpSp>
        <p:sp>
          <p:nvSpPr>
            <p:cNvPr id="73" name="Shape 73"/>
            <p:cNvSpPr/>
            <p:nvPr/>
          </p:nvSpPr>
          <p:spPr>
            <a:xfrm>
              <a:off x="213069" y="2862165"/>
              <a:ext cx="162237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i="0" sz="1800"/>
              </a:pPr>
              <a:r>
                <a:rPr i="1" sz="1200"/>
                <a:t>Background execution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3081518" y="2862165"/>
              <a:ext cx="162237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i="0" sz="1800"/>
              </a:pPr>
              <a:r>
                <a:rPr i="1" sz="1200"/>
                <a:t>Background execution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x="5949967" y="2862165"/>
              <a:ext cx="162237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i="0" sz="1800"/>
              </a:pPr>
              <a:r>
                <a:rPr i="1" sz="1200"/>
                <a:t>Background execution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379217" y="2109613"/>
            <a:ext cx="12090401" cy="2317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820964" indent="-503464" defTabSz="584200">
              <a:spcBef>
                <a:spcPts val="2400"/>
              </a:spcBef>
              <a:buSzPct val="171000"/>
              <a:buChar char="•"/>
              <a:defRPr sz="3700">
                <a:latin typeface="+mj-lt"/>
                <a:ea typeface="+mj-ea"/>
                <a:cs typeface="+mj-cs"/>
                <a:sym typeface="Gill Sans"/>
              </a:defRPr>
            </a:lvl1pPr>
            <a:lvl2pPr marL="1265464" indent="-503464" defTabSz="584200">
              <a:spcBef>
                <a:spcPts val="2400"/>
              </a:spcBef>
              <a:buSzPct val="171000"/>
              <a:buChar char="•"/>
              <a:defRPr sz="3700">
                <a:latin typeface="+mj-lt"/>
                <a:ea typeface="+mj-ea"/>
                <a:cs typeface="+mj-cs"/>
                <a:sym typeface="Gill Sans"/>
              </a:defRPr>
            </a:lvl2pPr>
          </a:lstStyle>
          <a:p>
            <a:pPr lvl="0">
              <a:defRPr sz="1800"/>
            </a:pPr>
            <a:r>
              <a:rPr sz="3700"/>
              <a:t>Jinx simply “makes bugs happen”</a:t>
            </a:r>
            <a:endParaRPr sz="3700"/>
          </a:p>
          <a:p>
            <a:pPr lvl="1">
              <a:defRPr sz="1800"/>
            </a:pPr>
            <a:r>
              <a:rPr sz="3700"/>
              <a:t>Zero burden placed on developers and testers</a:t>
            </a:r>
          </a:p>
        </p:txBody>
      </p:sp>
      <p:sp>
        <p:nvSpPr>
          <p:cNvPr id="78" name="Shape 78"/>
          <p:cNvSpPr/>
          <p:nvPr/>
        </p:nvSpPr>
        <p:spPr>
          <a:xfrm>
            <a:off x="330497" y="4383142"/>
            <a:ext cx="1152774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820964" indent="-503464" defTabSz="584200">
              <a:spcBef>
                <a:spcPts val="2400"/>
              </a:spcBef>
              <a:buSzPct val="171000"/>
              <a:buChar char="•"/>
              <a:defRPr sz="1800"/>
            </a:pPr>
            <a:r>
              <a:rPr sz="3700">
                <a:latin typeface="+mj-lt"/>
                <a:ea typeface="+mj-ea"/>
                <a:cs typeface="+mj-cs"/>
                <a:sym typeface="Gill Sans"/>
              </a:rPr>
              <a:t>Jinx systematically </a:t>
            </a:r>
            <a:r>
              <a:rPr b="1" sz="3700">
                <a:latin typeface="+mj-lt"/>
                <a:ea typeface="+mj-ea"/>
                <a:cs typeface="+mj-cs"/>
                <a:sym typeface="Gill Sans"/>
              </a:rPr>
              <a:t>simulates</a:t>
            </a:r>
            <a:r>
              <a:rPr sz="3700">
                <a:latin typeface="+mj-lt"/>
                <a:ea typeface="+mj-ea"/>
                <a:cs typeface="+mj-cs"/>
                <a:sym typeface="Gill Sans"/>
              </a:rPr>
              <a:t> different thread schedules: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" grpId="2"/>
      <p:bldP build="whole" bldLvl="1" animBg="1" rev="0" advAuto="0" spid="7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The Jinx Hypervisor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952500" y="2705100"/>
            <a:ext cx="107442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Jinx runs underneath the OS</a:t>
            </a:r>
            <a:endParaRPr sz="4200"/>
          </a:p>
          <a:p>
            <a:pPr lvl="0">
              <a:defRPr sz="1800"/>
            </a:pPr>
            <a:r>
              <a:rPr sz="4200"/>
              <a:t>Implications: can find bugs in the OS; platform neutrality</a:t>
            </a:r>
          </a:p>
        </p:txBody>
      </p:sp>
      <p:sp>
        <p:nvSpPr>
          <p:cNvPr id="84" name="Shape 84"/>
          <p:cNvSpPr/>
          <p:nvPr/>
        </p:nvSpPr>
        <p:spPr>
          <a:xfrm>
            <a:off x="3517900" y="8293100"/>
            <a:ext cx="5613400" cy="762000"/>
          </a:xfrm>
          <a:prstGeom prst="rect">
            <a:avLst/>
          </a:prstGeom>
          <a:solidFill>
            <a:srgbClr val="76D6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x86</a:t>
            </a:r>
          </a:p>
        </p:txBody>
      </p:sp>
      <p:sp>
        <p:nvSpPr>
          <p:cNvPr id="85" name="Shape 85"/>
          <p:cNvSpPr/>
          <p:nvPr/>
        </p:nvSpPr>
        <p:spPr>
          <a:xfrm>
            <a:off x="3517900" y="7518400"/>
            <a:ext cx="5613400" cy="762000"/>
          </a:xfrm>
          <a:prstGeom prst="rect">
            <a:avLst/>
          </a:prstGeom>
          <a:solidFill>
            <a:srgbClr val="73FA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Jinx</a:t>
            </a:r>
          </a:p>
        </p:txBody>
      </p:sp>
      <p:sp>
        <p:nvSpPr>
          <p:cNvPr id="86" name="Shape 86"/>
          <p:cNvSpPr/>
          <p:nvPr/>
        </p:nvSpPr>
        <p:spPr>
          <a:xfrm>
            <a:off x="3517900" y="6743700"/>
            <a:ext cx="5613400" cy="762000"/>
          </a:xfrm>
          <a:prstGeom prst="rect">
            <a:avLst/>
          </a:prstGeom>
          <a:solidFill>
            <a:srgbClr val="FFFC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87" name="Shape 87"/>
          <p:cNvSpPr/>
          <p:nvPr/>
        </p:nvSpPr>
        <p:spPr>
          <a:xfrm>
            <a:off x="4229100" y="5969000"/>
            <a:ext cx="2108200" cy="762000"/>
          </a:xfrm>
          <a:prstGeom prst="rect">
            <a:avLst/>
          </a:prstGeom>
          <a:solidFill>
            <a:srgbClr val="FFD4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MySQL</a:t>
            </a:r>
          </a:p>
        </p:txBody>
      </p:sp>
      <p:sp>
        <p:nvSpPr>
          <p:cNvPr id="88" name="Shape 88"/>
          <p:cNvSpPr/>
          <p:nvPr/>
        </p:nvSpPr>
        <p:spPr>
          <a:xfrm>
            <a:off x="6629400" y="5969000"/>
            <a:ext cx="2108200" cy="762000"/>
          </a:xfrm>
          <a:prstGeom prst="rect">
            <a:avLst/>
          </a:prstGeom>
          <a:solidFill>
            <a:srgbClr val="FFD4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Firefox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Outline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270000" y="2768600"/>
            <a:ext cx="10464800" cy="6083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>
                <a:solidFill>
                  <a:srgbClr val="A9A9A9"/>
                </a:solidFill>
              </a:rPr>
              <a:t>Introduction</a:t>
            </a:r>
            <a:endParaRPr sz="42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4200"/>
              <a:t>Thin hypervisors</a:t>
            </a:r>
            <a:endParaRPr sz="4200"/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Simulation mechanics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SmartStop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Simulation policies</a:t>
            </a:r>
            <a:endParaRPr sz="4200">
              <a:solidFill>
                <a:srgbClr val="C0C0C0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C0C0C0"/>
                </a:solidFill>
              </a:rPr>
              <a:t>Conclusions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622300" y="254000"/>
            <a:ext cx="117475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Where to Implement Jinx?</a:t>
            </a:r>
          </a:p>
        </p:txBody>
      </p:sp>
      <p:sp>
        <p:nvSpPr>
          <p:cNvPr id="94" name="Shape 94"/>
          <p:cNvSpPr/>
          <p:nvPr/>
        </p:nvSpPr>
        <p:spPr>
          <a:xfrm>
            <a:off x="3644900" y="5854700"/>
            <a:ext cx="5613400" cy="762000"/>
          </a:xfrm>
          <a:prstGeom prst="rect">
            <a:avLst/>
          </a:prstGeom>
          <a:solidFill>
            <a:srgbClr val="76D6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95" name="Shape 95"/>
          <p:cNvSpPr/>
          <p:nvPr/>
        </p:nvSpPr>
        <p:spPr>
          <a:xfrm>
            <a:off x="3644900" y="5080000"/>
            <a:ext cx="5613400" cy="762000"/>
          </a:xfrm>
          <a:prstGeom prst="rect">
            <a:avLst/>
          </a:prstGeom>
          <a:solidFill>
            <a:srgbClr val="73FA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Hypervisor</a:t>
            </a:r>
          </a:p>
        </p:txBody>
      </p:sp>
      <p:sp>
        <p:nvSpPr>
          <p:cNvPr id="96" name="Shape 96"/>
          <p:cNvSpPr/>
          <p:nvPr/>
        </p:nvSpPr>
        <p:spPr>
          <a:xfrm>
            <a:off x="3644900" y="4305300"/>
            <a:ext cx="5613400" cy="762000"/>
          </a:xfrm>
          <a:prstGeom prst="rect">
            <a:avLst/>
          </a:prstGeom>
          <a:solidFill>
            <a:srgbClr val="FFFC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Operating System</a:t>
            </a:r>
          </a:p>
        </p:txBody>
      </p:sp>
      <p:sp>
        <p:nvSpPr>
          <p:cNvPr id="97" name="Shape 97"/>
          <p:cNvSpPr/>
          <p:nvPr/>
        </p:nvSpPr>
        <p:spPr>
          <a:xfrm>
            <a:off x="3644900" y="3530600"/>
            <a:ext cx="5613400" cy="762000"/>
          </a:xfrm>
          <a:prstGeom prst="rect">
            <a:avLst/>
          </a:prstGeom>
          <a:solidFill>
            <a:srgbClr val="FFD4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Runtime / Compiler</a:t>
            </a:r>
          </a:p>
        </p:txBody>
      </p:sp>
      <p:sp>
        <p:nvSpPr>
          <p:cNvPr id="98" name="Shape 98"/>
          <p:cNvSpPr/>
          <p:nvPr/>
        </p:nvSpPr>
        <p:spPr>
          <a:xfrm flipV="1">
            <a:off x="2844800" y="4038600"/>
            <a:ext cx="0" cy="2280737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99" name="Shape 99"/>
          <p:cNvSpPr/>
          <p:nvPr/>
        </p:nvSpPr>
        <p:spPr>
          <a:xfrm>
            <a:off x="1810494" y="2965450"/>
            <a:ext cx="1778757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i="1" sz="3000">
                <a:latin typeface="+mj-lt"/>
                <a:ea typeface="+mj-ea"/>
                <a:cs typeface="+mj-cs"/>
                <a:sym typeface="Gill Sans"/>
              </a:rPr>
              <a:t>Increasing</a:t>
            </a:r>
            <a:endParaRPr i="1" sz="3000">
              <a:latin typeface="+mj-lt"/>
              <a:ea typeface="+mj-ea"/>
              <a:cs typeface="+mj-cs"/>
              <a:sym typeface="Gill Sans"/>
            </a:endParaRPr>
          </a:p>
          <a:p>
            <a:pPr lvl="0" algn="ctr" defTabSz="584200">
              <a:defRPr sz="1800"/>
            </a:pPr>
            <a:r>
              <a:rPr i="1" sz="3000">
                <a:latin typeface="+mj-lt"/>
                <a:ea typeface="+mj-ea"/>
                <a:cs typeface="+mj-cs"/>
                <a:sym typeface="Gill Sans"/>
              </a:rPr>
              <a:t>applicability</a:t>
            </a:r>
          </a:p>
        </p:txBody>
      </p:sp>
      <p:sp>
        <p:nvSpPr>
          <p:cNvPr id="100" name="Shape 100"/>
          <p:cNvSpPr/>
          <p:nvPr/>
        </p:nvSpPr>
        <p:spPr>
          <a:xfrm>
            <a:off x="9477412" y="5480050"/>
            <a:ext cx="1492933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 defTabSz="584200">
              <a:defRPr sz="1800"/>
            </a:pPr>
            <a:r>
              <a:rPr i="1" sz="2700">
                <a:latin typeface="+mj-lt"/>
                <a:ea typeface="+mj-ea"/>
                <a:cs typeface="+mj-cs"/>
                <a:sym typeface="Gill Sans"/>
              </a:rPr>
              <a:t>Increasing</a:t>
            </a:r>
            <a:endParaRPr i="1" sz="2700">
              <a:latin typeface="+mj-lt"/>
              <a:ea typeface="+mj-ea"/>
              <a:cs typeface="+mj-cs"/>
              <a:sym typeface="Gill Sans"/>
            </a:endParaRPr>
          </a:p>
          <a:p>
            <a:pPr lvl="0" algn="ctr" defTabSz="584200">
              <a:defRPr sz="1800"/>
            </a:pPr>
            <a:r>
              <a:rPr i="1" sz="2700">
                <a:latin typeface="+mj-lt"/>
                <a:ea typeface="+mj-ea"/>
                <a:cs typeface="+mj-cs"/>
                <a:sym typeface="Gill Sans"/>
              </a:rPr>
              <a:t>semantic</a:t>
            </a:r>
            <a:endParaRPr i="1" sz="2700">
              <a:latin typeface="+mj-lt"/>
              <a:ea typeface="+mj-ea"/>
              <a:cs typeface="+mj-cs"/>
              <a:sym typeface="Gill Sans"/>
            </a:endParaRPr>
          </a:p>
          <a:p>
            <a:pPr lvl="0" algn="ctr" defTabSz="584200">
              <a:defRPr sz="1800"/>
            </a:pPr>
            <a:r>
              <a:rPr i="1" sz="2700">
                <a:latin typeface="+mj-lt"/>
                <a:ea typeface="+mj-ea"/>
                <a:cs typeface="+mj-cs"/>
                <a:sym typeface="Gill Sans"/>
              </a:rPr>
              <a:t>knowledge</a:t>
            </a:r>
          </a:p>
        </p:txBody>
      </p:sp>
      <p:sp>
        <p:nvSpPr>
          <p:cNvPr id="101" name="Shape 101"/>
          <p:cNvSpPr/>
          <p:nvPr/>
        </p:nvSpPr>
        <p:spPr>
          <a:xfrm>
            <a:off x="10223500" y="3732721"/>
            <a:ext cx="0" cy="1817579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02" name="Shape 102"/>
          <p:cNvSpPr/>
          <p:nvPr/>
        </p:nvSpPr>
        <p:spPr>
          <a:xfrm>
            <a:off x="890122" y="7448550"/>
            <a:ext cx="99314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42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Other considerations: ease of implementation, end user experience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