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br>
              <a:rPr lang="en-US" sz="4000"/>
            </a:br>
            <a:r>
              <a:rPr lang="en-US" sz="4000">
                <a:sym typeface="+mn-ea"/>
              </a:rPr>
              <a:t>NUMA</a:t>
            </a:r>
            <a:br>
              <a:rPr lang="en-US" sz="4000"/>
            </a:br>
            <a:r>
              <a:rPr lang="en-US" sz="4000">
                <a:sym typeface="+mn-ea"/>
              </a:rPr>
              <a:t>Non-Uniform Memory Access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/>
              <a:t>CS220 - Arhitektura Računara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407400" y="5604510"/>
          <a:ext cx="3261995" cy="6096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060450"/>
                <a:gridCol w="2201863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Open Sans" panose="020B0606030504020204" charset="0"/>
                          <a:cs typeface="Open Sans" panose="020B0606030504020204" charset="0"/>
                        </a:rPr>
                        <a:t>Profesor:</a:t>
                      </a:r>
                      <a:endParaRPr lang="en-US" sz="1000" b="0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Open Sans" panose="020B0606030504020204" charset="0"/>
                          <a:cs typeface="Open Sans" panose="020B0606030504020204" charset="0"/>
                        </a:rPr>
                        <a:t>Nemanja Zdravković</a:t>
                      </a:r>
                      <a:endParaRPr lang="en-US" sz="1000" b="1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Open Sans" panose="020B0606030504020204" charset="0"/>
                          <a:cs typeface="Open Sans" panose="020B0606030504020204" charset="0"/>
                        </a:rPr>
                        <a:t>Asistent:</a:t>
                      </a:r>
                      <a:endParaRPr lang="en-US" sz="1000" b="0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Open Sans" panose="020B0606030504020204" charset="0"/>
                          <a:cs typeface="Open Sans" panose="020B0606030504020204" charset="0"/>
                        </a:rPr>
                        <a:t>Goran Stamenović</a:t>
                      </a:r>
                      <a:r>
                        <a:rPr lang="en-US" sz="1000" b="0">
                          <a:latin typeface="Open Sans" panose="020B0606030504020204" charset="0"/>
                          <a:cs typeface="Open Sans" panose="020B0606030504020204" charset="0"/>
                        </a:rPr>
                        <a:t> </a:t>
                      </a:r>
                      <a:endParaRPr lang="en-US" sz="1000" b="1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Open Sans" panose="020B0606030504020204" charset="0"/>
                          <a:cs typeface="Open Sans" panose="020B0606030504020204" charset="0"/>
                        </a:rPr>
                        <a:t>Student:</a:t>
                      </a:r>
                      <a:endParaRPr lang="en-US" sz="1000" b="0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Open Sans" panose="020B0606030504020204" charset="0"/>
                          <a:cs typeface="Open Sans" panose="020B0606030504020204" charset="0"/>
                        </a:rPr>
                        <a:t>Nikola Tasić</a:t>
                      </a:r>
                      <a:endParaRPr lang="en-US" sz="1000" b="1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Open Sans" panose="020B0606030504020204" charset="0"/>
                          <a:cs typeface="Open Sans" panose="020B0606030504020204" charset="0"/>
                        </a:rPr>
                        <a:t>Indeks:</a:t>
                      </a:r>
                      <a:endParaRPr lang="en-US" sz="1000" b="0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Open Sans" panose="020B0606030504020204" charset="0"/>
                          <a:cs typeface="Open Sans" panose="020B0606030504020204" charset="0"/>
                        </a:rPr>
                        <a:t>3698</a:t>
                      </a:r>
                      <a:endParaRPr lang="en-US" sz="1000" b="1">
                        <a:latin typeface="Open Sans" panose="020B0606030504020204" charset="0"/>
                        <a:ea typeface="Open Sans" panose="020B0606030504020204" charset="0"/>
                        <a:cs typeface="Open Sans" panose="020B0606030504020204" charset="0"/>
                      </a:endParaRPr>
                    </a:p>
                  </a:txBody>
                  <a:tcPr marL="68580" marR="68580" marT="0" marB="0" vert="horz" anchor="t" anchorCtr="false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 Skalabilnosti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Rešenja:</a:t>
            </a:r>
            <a:endParaRPr lang="x-none" altLang="en-US"/>
          </a:p>
          <a:p>
            <a:r>
              <a:rPr lang="x-none" altLang="en-US"/>
              <a:t>Prefetch</a:t>
            </a:r>
            <a:endParaRPr lang="x-none" altLang="en-US"/>
          </a:p>
          <a:p>
            <a:pPr lvl="1"/>
            <a:r>
              <a:rPr lang="x-none" altLang="en-US" sz="1800"/>
              <a:t>Memory wall</a:t>
            </a:r>
            <a:endParaRPr lang="x-none" altLang="en-US"/>
          </a:p>
          <a:p>
            <a:r>
              <a:rPr lang="x-none" altLang="en-US"/>
              <a:t>Keširanje</a:t>
            </a:r>
            <a:endParaRPr lang="x-none" altLang="en-US"/>
          </a:p>
          <a:p>
            <a:pPr lvl="1"/>
            <a:r>
              <a:rPr lang="x-none" altLang="en-US" sz="1800"/>
              <a:t>Cache miss</a:t>
            </a:r>
            <a:endParaRPr lang="x-none" altLang="en-US"/>
          </a:p>
          <a:p>
            <a:r>
              <a:rPr lang="x-none" altLang="en-US"/>
              <a:t>Spekulativno izvršavanje</a:t>
            </a:r>
            <a:endParaRPr lang="x-none" altLang="en-US"/>
          </a:p>
          <a:p>
            <a:pPr lvl="1"/>
            <a:r>
              <a:rPr lang="x-none" altLang="en-US" sz="1800"/>
              <a:t>Eager, Predictive</a:t>
            </a:r>
            <a:endParaRPr lang="x-none" altLang="en-US" sz="1800"/>
          </a:p>
          <a:p>
            <a:pPr lvl="1"/>
            <a:r>
              <a:rPr lang="x-none" altLang="en-US" sz="1800"/>
              <a:t>Spectre, Meltdown</a:t>
            </a:r>
            <a:endParaRPr lang="x-none" altLang="en-US"/>
          </a:p>
          <a:p>
            <a:r>
              <a:rPr lang="x-none" altLang="en-US"/>
              <a:t>Multi-channel memorija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</p:txBody>
      </p:sp>
      <p:pic>
        <p:nvPicPr>
          <p:cNvPr id="17" name="Picture 10" descr="IMG_25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765" y="2073275"/>
            <a:ext cx="6224905" cy="2710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Varjante NUMA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45945"/>
            <a:ext cx="10515600" cy="4351338"/>
          </a:xfrm>
        </p:spPr>
        <p:txBody>
          <a:bodyPr/>
          <a:p>
            <a:r>
              <a:rPr lang="x-none" altLang="en-US" sz="2000">
                <a:sym typeface="+mn-ea"/>
              </a:rPr>
              <a:t>UMA</a:t>
            </a:r>
            <a:endParaRPr lang="x-none" altLang="en-US" sz="2000"/>
          </a:p>
          <a:p>
            <a:pPr lvl="1"/>
            <a:r>
              <a:rPr lang="x-none" altLang="en-US" sz="2000">
                <a:sym typeface="+mn-ea"/>
              </a:rPr>
              <a:t>FSB bottleneck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NUMA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/>
              <a:t>Interconnect</a:t>
            </a:r>
            <a:endParaRPr lang="x-none" altLang="en-US"/>
          </a:p>
          <a:p>
            <a:pPr lvl="1"/>
            <a:r>
              <a:rPr lang="x-none" altLang="en-US"/>
              <a:t>Domeni</a:t>
            </a:r>
            <a:endParaRPr lang="x-none" altLang="en-US"/>
          </a:p>
          <a:p>
            <a:pPr lvl="1"/>
            <a:r>
              <a:rPr lang="x-none" altLang="en-US"/>
              <a:t>Zasebni kontroleri</a:t>
            </a:r>
            <a:endParaRPr lang="x-none" altLang="en-US"/>
          </a:p>
          <a:p>
            <a:pPr lvl="1"/>
            <a:r>
              <a:rPr lang="x-none" altLang="en-US"/>
              <a:t>Afinitiet</a:t>
            </a:r>
            <a:endParaRPr lang="x-none" altLang="en-US"/>
          </a:p>
          <a:p>
            <a:r>
              <a:rPr lang="x-none" altLang="en-US"/>
              <a:t>ccNUMA</a:t>
            </a:r>
            <a:endParaRPr lang="x-none" altLang="en-US"/>
          </a:p>
          <a:p>
            <a:pPr lvl="1"/>
            <a:r>
              <a:rPr lang="x-none" altLang="en-US"/>
              <a:t>Interconnect</a:t>
            </a:r>
            <a:endParaRPr lang="x-none" altLang="en-US"/>
          </a:p>
          <a:p>
            <a:r>
              <a:rPr lang="x-none" altLang="en-US"/>
              <a:t>COMA</a:t>
            </a:r>
            <a:endParaRPr lang="x-none" altLang="en-US"/>
          </a:p>
          <a:p>
            <a:pPr lvl="1"/>
            <a:r>
              <a:rPr lang="x-none" altLang="en-US"/>
              <a:t>Migracija podataka</a:t>
            </a:r>
            <a:endParaRPr lang="x-none" altLang="en-US"/>
          </a:p>
          <a:p>
            <a:pPr lvl="1"/>
            <a:r>
              <a:rPr lang="x-none" altLang="en-US"/>
              <a:t>Optimalnost</a:t>
            </a:r>
            <a:endParaRPr lang="x-none" altLang="en-US"/>
          </a:p>
          <a:p>
            <a:endParaRPr lang="x-none" altLang="en-US" sz="2000"/>
          </a:p>
          <a:p>
            <a:endParaRPr lang="x-none" altLang="en-US"/>
          </a:p>
        </p:txBody>
      </p:sp>
      <p:pic>
        <p:nvPicPr>
          <p:cNvPr id="4" name="Picture 1" descr="IMG_25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960" y="3837305"/>
            <a:ext cx="7079615" cy="2786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3" descr="IMG_2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210" y="258445"/>
            <a:ext cx="4857115" cy="3626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Problematika</a:t>
            </a:r>
            <a:endParaRPr lang="x-none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x-none" altLang="en-US"/>
              <a:t>Virtuelizacija</a:t>
            </a:r>
            <a:endParaRPr lang="x-none" altLang="en-US"/>
          </a:p>
          <a:p>
            <a:r>
              <a:rPr lang="x-none" altLang="en-US"/>
              <a:t>Multithreading</a:t>
            </a:r>
            <a:endParaRPr lang="x-none" altLang="en-US"/>
          </a:p>
          <a:p>
            <a:r>
              <a:rPr lang="x-none" altLang="en-US"/>
              <a:t>Local device performanse</a:t>
            </a:r>
            <a:endParaRPr lang="x-none" altLang="en-US"/>
          </a:p>
        </p:txBody>
      </p:sp>
      <p:sp>
        <p:nvSpPr>
          <p:cNvPr id="4" name="Title 1"/>
          <p:cNvSpPr>
            <a:spLocks noGrp="true"/>
          </p:cNvSpPr>
          <p:nvPr/>
        </p:nvSpPr>
        <p:spPr>
          <a:xfrm>
            <a:off x="452755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/>
              <a:t>Topologija</a:t>
            </a:r>
            <a:endParaRPr lang="x-none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647700" y="3983990"/>
            <a:ext cx="11005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Ryzen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Threadripper, Xeon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EPYC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x-none" altLang="en-US"/>
              <a:t>Hvala na pažnji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Presentation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SimSun</vt:lpstr>
      <vt:lpstr>URW Bookman</vt:lpstr>
      <vt:lpstr>Standard Symbols PS</vt:lpstr>
      <vt:lpstr>Open Sans</vt:lpstr>
      <vt:lpstr>FiraCode Nerd Font</vt:lpstr>
      <vt:lpstr>Office Theme</vt:lpstr>
      <vt:lpstr>PowerPoint 演示文稿</vt:lpstr>
      <vt:lpstr>PowerPoint 演示文稿</vt:lpstr>
      <vt:lpstr>PowerPoint 演示文稿</vt:lpstr>
      <vt:lpstr>Problematika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</dc:creator>
  <cp:lastModifiedBy>nik</cp:lastModifiedBy>
  <cp:revision>9</cp:revision>
  <dcterms:created xsi:type="dcterms:W3CDTF">2021-06-25T16:38:10Z</dcterms:created>
  <dcterms:modified xsi:type="dcterms:W3CDTF">2021-06-25T16:38:10Z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