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inema.grain.7aske.xyz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Završni rad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Nikola Tasić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&lt;head&gt;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@Imports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br/>
            <a:r>
              <a:rPr>
                <a:latin typeface="Courier"/>
              </a:rPr>
              <a:t>    &lt;title&gt;Grain | </a:t>
            </a:r>
            <a:r>
              <a:rPr>
                <a:solidFill>
                  <a:srgbClr val="BC7A00"/>
                </a:solidFill>
                <a:latin typeface="Courier"/>
              </a:rPr>
              <a:t>${</a:t>
            </a:r>
            <a:r>
              <a:rPr>
                <a:latin typeface="Courier"/>
              </a:rPr>
              <a:t>title</a:t>
            </a:r>
            <a:r>
              <a:rPr>
                <a:solidFill>
                  <a:srgbClr val="BC7A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&lt;/title&gt;</a:t>
            </a:r>
            <a:br/>
            <a:r>
              <a:rPr>
                <a:latin typeface="Courier"/>
              </a:rPr>
              <a:t>&lt;/head&gt;</a:t>
            </a:r>
            <a:br/>
            <a:r>
              <a:rPr>
                <a:latin typeface="Courier"/>
              </a:rPr>
              <a:t>&lt;body&gt;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@Nav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br/>
            <a:r>
              <a:rPr>
                <a:latin typeface="Courier"/>
              </a:rPr>
              <a:t>    &lt;main</a:t>
            </a:r>
            <a:r>
              <a:rPr>
                <a:solidFill>
                  <a:srgbClr val="007020"/>
                </a:solidFill>
                <a:latin typeface="Courier"/>
              </a:rPr>
              <a:t> id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"index-page"</a:t>
            </a:r>
            <a:r>
              <a:rPr>
                <a:solidFill>
                  <a:srgbClr val="007020"/>
                </a:solidFill>
                <a:latin typeface="Courier"/>
              </a:rPr>
              <a:t> class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"container"</a:t>
            </a:r>
            <a:r>
              <a:rPr>
                <a:latin typeface="Courier"/>
              </a:rPr>
              <a:t>&gt;</a:t>
            </a:r>
            <a:br/>
            <a:r>
              <a:rPr>
                <a:latin typeface="Courier"/>
              </a:rPr>
              <a:t>        &lt;div</a:t>
            </a:r>
            <a:r>
              <a:rPr>
                <a:solidFill>
                  <a:srgbClr val="007020"/>
                </a:solidFill>
                <a:latin typeface="Courier"/>
              </a:rPr>
              <a:t> class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"row mb-0"</a:t>
            </a:r>
            <a:r>
              <a:rPr>
                <a:latin typeface="Courier"/>
              </a:rPr>
              <a:t>&gt;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@Pagination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r>
              <a:rPr>
                <a:latin typeface="Courier"/>
              </a:rPr>
              <a:t> &lt;/div&gt;</a:t>
            </a:r>
            <a:br/>
            <a:r>
              <a:rPr>
                <a:latin typeface="Courier"/>
              </a:rPr>
              <a:t>        &lt;div</a:t>
            </a:r>
            <a:r>
              <a:rPr>
                <a:solidFill>
                  <a:srgbClr val="007020"/>
                </a:solidFill>
                <a:latin typeface="Courier"/>
              </a:rPr>
              <a:t> class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"row"</a:t>
            </a:r>
            <a:r>
              <a:rPr>
                <a:latin typeface="Courier"/>
              </a:rPr>
              <a:t>&gt;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foreach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movie in movies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7D9029"/>
                </a:solidFill>
                <a:latin typeface="Courier"/>
              </a:rPr>
              <a:t>@MovieCard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movie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movie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r>
              <a:rPr>
                <a:latin typeface="Courier"/>
              </a:rPr>
              <a:t> &lt;/div&gt;</a:t>
            </a:r>
            <a:br/>
            <a:r>
              <a:rPr>
                <a:latin typeface="Courier"/>
              </a:rPr>
              <a:t>    &lt;/main&gt;</a:t>
            </a:r>
            <a:br/>
            <a:r>
              <a:rPr>
                <a:latin typeface="Courier"/>
              </a:rPr>
              <a:t>&lt;/body&gt;</a:t>
            </a:r>
            <a:br/>
            <a:r>
              <a:rPr>
                <a:latin typeface="Courier"/>
              </a:rPr>
              <a:t>&lt;/html&gt;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@Controller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@RequestMapping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IndexController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private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MovieService movieService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@GetMapping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index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@RequestParam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"page"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defaultValue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"0,3"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                    </a:t>
            </a:r>
            <a:r>
              <a:rPr>
                <a:solidFill>
                  <a:srgbClr val="008000"/>
                </a:solidFill>
                <a:latin typeface="Courier"/>
              </a:rPr>
              <a:t>Pageable</a:t>
            </a:r>
            <a:r>
              <a:rPr>
                <a:latin typeface="Courier"/>
              </a:rPr>
              <a:t> page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TemplateView view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TemplateView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"index.gtl"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view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addAttribute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"movies"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      movieService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findAll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page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view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Aplikacija u “produkciji”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Aplikacija je takođe dostupna na </a:t>
            </a:r>
            <a:r>
              <a:rPr>
                <a:hlinkClick r:id="rId2"/>
              </a:rPr>
              <a:t>http://cinema.grain.7aske.xyz/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Hvala na pažnji!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Pojam radnog okvira</a:t>
            </a:r>
          </a:p>
          <a:p>
            <a:pPr lvl="1" indent="0" marL="342900">
              <a:buNone/>
            </a:pPr>
            <a:r>
              <a:rPr/>
              <a:t>Alat koji omogućava lakši i brži razvoj aplikacija.</a:t>
            </a:r>
          </a:p>
          <a:p>
            <a:pPr lvl="0"/>
            <a:r>
              <a:rPr/>
              <a:t>Radni okviri u Javi</a:t>
            </a:r>
          </a:p>
          <a:p>
            <a:pPr lvl="1" indent="0" marL="342900">
              <a:buNone/>
            </a:pPr>
            <a:r>
              <a:rPr/>
              <a:t>Spring, Quarkus, Micronaut …</a:t>
            </a:r>
          </a:p>
          <a:p>
            <a:pPr lvl="0"/>
            <a:r>
              <a:rPr/>
              <a:t>Motivacija za kreiranje radnog okvira</a:t>
            </a:r>
          </a:p>
          <a:p>
            <a:pPr lvl="1" indent="0" marL="342900">
              <a:buNone/>
            </a:pPr>
            <a:r>
              <a:rPr/>
              <a:t>Prilika za učenje - otprilike samo to.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Zastupljenost radnih okvira</a:t>
            </a:r>
          </a:p>
        </p:txBody>
      </p:sp>
      <p:pic>
        <p:nvPicPr>
          <p:cNvPr descr="fig:  assets/2021_java_framework_percen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193800"/>
            <a:ext cx="580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Zastupljenost radnih okvira u Javi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 protokol</a:t>
            </a:r>
          </a:p>
          <a:p>
            <a:pPr lvl="1" indent="0" marL="342900">
              <a:buNone/>
            </a:pPr>
            <a:r>
              <a:rPr/>
              <a:t>Protokol za komunikaciju između klijenta i servera.</a:t>
            </a:r>
          </a:p>
          <a:p>
            <a:pPr lvl="0"/>
            <a:r>
              <a:rPr/>
              <a:t>HTTP zahtev i odgovor</a:t>
            </a:r>
          </a:p>
          <a:p>
            <a:pPr lvl="1" indent="0">
              <a:buNone/>
            </a:pPr>
            <a:r>
              <a:rPr>
                <a:latin typeface="Courier"/>
              </a:rPr>
              <a:t>-&gt; GET / HTTP/1.1
   ...</a:t>
            </a:r>
          </a:p>
          <a:p>
            <a:pPr lvl="1" indent="0">
              <a:buNone/>
            </a:pPr>
            <a:r>
              <a:rPr>
                <a:latin typeface="Courier"/>
              </a:rPr>
              <a:t>&lt;- HTTP/1.1 200 OK
   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HttpServerApplication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GrainApp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GrainAppRunner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run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HttpServerApplication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@Controller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@RequestMapping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HttpServerController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@GetMapping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String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index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Obrada HTTP zahteva</a:t>
            </a:r>
          </a:p>
        </p:txBody>
      </p:sp>
      <p:pic>
        <p:nvPicPr>
          <p:cNvPr descr="fig:  ./assets/RequestHandlerRunn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7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Dijagram obrade HTTP zahteva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Umetanje zavisnosti</a:t>
            </a:r>
          </a:p>
        </p:txBody>
      </p:sp>
      <p:pic>
        <p:nvPicPr>
          <p:cNvPr descr="fig:  ./assets/d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Dijagram šablona umetanja zavisnosti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Templejting 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Templejting jezik</a:t>
            </a:r>
          </a:p>
          <a:p>
            <a:pPr lvl="1" indent="0" marL="342900">
              <a:buNone/>
            </a:pPr>
            <a:r>
              <a:rPr/>
              <a:t>Jezik za generisanje dinamičkih veb stranica.</a:t>
            </a:r>
          </a:p>
          <a:p>
            <a:pPr lvl="0" indent="0">
              <a:buNone/>
            </a:pPr>
            <a:r>
              <a:rPr>
                <a:latin typeface="Courier"/>
              </a:rPr>
              <a:t>&lt;head&gt;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@Imports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r>
              <a:rPr>
                <a:latin typeface="Courier"/>
              </a:rPr>
              <a:t> &lt;/head&gt;</a:t>
            </a:r>
            <a:br/>
            <a:r>
              <a:rPr>
                <a:latin typeface="Courier"/>
              </a:rPr>
              <a:t>&lt;nav&gt;</a:t>
            </a:r>
            <a:br/>
            <a:r>
              <a:rPr>
                <a:latin typeface="Courier"/>
              </a:rPr>
              <a:t>    &lt;a</a:t>
            </a:r>
            <a:r>
              <a:rPr>
                <a:solidFill>
                  <a:srgbClr val="007020"/>
                </a:solidFill>
                <a:latin typeface="Courier"/>
              </a:rPr>
              <a:t> href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"/"</a:t>
            </a:r>
            <a:r>
              <a:rPr>
                <a:solidFill>
                  <a:srgbClr val="007020"/>
                </a:solidFill>
                <a:latin typeface="Courier"/>
              </a:rPr>
              <a:t> class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"brand-logo"</a:t>
            </a:r>
            <a:r>
              <a:rPr>
                <a:latin typeface="Courier"/>
              </a:rPr>
              <a:t>&gt;Grain&lt;/a&gt;</a:t>
            </a:r>
            <a:br/>
            <a:r>
              <a:rPr>
                <a:latin typeface="Courier"/>
              </a:rPr>
              <a:t>    &lt;ul&gt;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authentication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null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br/>
            <a:r>
              <a:rPr>
                <a:latin typeface="Courier"/>
              </a:rPr>
              <a:t>        &lt;li&gt;&lt;a</a:t>
            </a:r>
            <a:r>
              <a:rPr>
                <a:solidFill>
                  <a:srgbClr val="007020"/>
                </a:solidFill>
                <a:latin typeface="Courier"/>
              </a:rPr>
              <a:t> href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"/logout"</a:t>
            </a:r>
            <a:r>
              <a:rPr>
                <a:latin typeface="Courier"/>
              </a:rPr>
              <a:t>&gt;Logout&lt;/a&gt;&lt;/li&gt;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br/>
            <a:r>
              <a:rPr>
                <a:latin typeface="Courier"/>
              </a:rPr>
              <a:t>        &lt;li&gt;&lt;a</a:t>
            </a:r>
            <a:r>
              <a:rPr>
                <a:solidFill>
                  <a:srgbClr val="007020"/>
                </a:solidFill>
                <a:latin typeface="Courier"/>
              </a:rPr>
              <a:t> href</a:t>
            </a:r>
            <a:r>
              <a:rPr>
                <a:latin typeface="Courier"/>
              </a:rPr>
              <a:t>=</a:t>
            </a:r>
            <a:r>
              <a:rPr>
                <a:solidFill>
                  <a:srgbClr val="902000"/>
                </a:solidFill>
                <a:latin typeface="Courier"/>
              </a:rPr>
              <a:t>"/login"</a:t>
            </a:r>
            <a:r>
              <a:rPr>
                <a:latin typeface="Courier"/>
              </a:rPr>
              <a:t>&gt;Login&lt;/a&gt;&lt;/li&gt;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BC7A00"/>
                </a:solidFill>
                <a:latin typeface="Courier"/>
              </a:rPr>
              <a:t>&lt;%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%&gt;</a:t>
            </a:r>
            <a:br/>
            <a:r>
              <a:rPr>
                <a:latin typeface="Courier"/>
              </a:rPr>
              <a:t>    &lt;/ul&gt;</a:t>
            </a:r>
            <a:br/>
            <a:r>
              <a:rPr>
                <a:latin typeface="Courier"/>
              </a:rPr>
              <a:t>&lt;/nav&gt;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 aplikacije</a:t>
            </a:r>
          </a:p>
        </p:txBody>
      </p:sp>
      <p:pic>
        <p:nvPicPr>
          <p:cNvPr descr="./assets/app/ind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86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Završni rad</dc:title>
  <dc:creator>Nikola Tasić</dc:creator>
  <cp:keywords/>
  <dcterms:created xsi:type="dcterms:W3CDTF">2022-11-13T22:02:45Z</dcterms:created>
  <dcterms:modified xsi:type="dcterms:W3CDTF">2022-11-13T22:02:45Z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seahorse</vt:lpwstr>
  </property>
  <property fmtid="{D5CDD505-2E9C-101B-9397-08002B2CF9AE}" pid="3" name="fontsize">
    <vt:lpwstr>18pt</vt:lpwstr>
  </property>
  <property fmtid="{D5CDD505-2E9C-101B-9397-08002B2CF9AE}" pid="4" name="institute">
    <vt:lpwstr>Univerzitet Metropolitan</vt:lpwstr>
  </property>
  <property fmtid="{D5CDD505-2E9C-101B-9397-08002B2CF9AE}" pid="5" name="theme">
    <vt:lpwstr>Antibes</vt:lpwstr>
  </property>
</Properties>
</file>