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B93BD-4FBE-4BBD-82F9-D180CDECDC79}" type="datetimeFigureOut">
              <a:rPr lang="fr-MA" smtClean="0"/>
              <a:t>27/11/2019</a:t>
            </a:fld>
            <a:endParaRPr lang="fr-M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3C431-8B8A-4DE0-9463-A992E0E8CEE9}" type="slidenum">
              <a:rPr lang="fr-MA" smtClean="0"/>
              <a:t>‹#›</a:t>
            </a:fld>
            <a:endParaRPr lang="fr-MA"/>
          </a:p>
        </p:txBody>
      </p:sp>
    </p:spTree>
    <p:extLst>
      <p:ext uri="{BB962C8B-B14F-4D97-AF65-F5344CB8AC3E}">
        <p14:creationId xmlns:p14="http://schemas.microsoft.com/office/powerpoint/2010/main" val="2686984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D77A8D-38EC-4BCF-BB2F-A1E7E3ABB295}" type="datetimeFigureOut">
              <a:rPr lang="fr-MA" smtClean="0"/>
              <a:t>27/11/2019</a:t>
            </a:fld>
            <a:endParaRPr lang="fr-MA"/>
          </a:p>
        </p:txBody>
      </p:sp>
      <p:sp>
        <p:nvSpPr>
          <p:cNvPr id="5" name="Footer Placeholder 4"/>
          <p:cNvSpPr>
            <a:spLocks noGrp="1"/>
          </p:cNvSpPr>
          <p:nvPr>
            <p:ph type="ftr" sz="quarter" idx="11"/>
          </p:nvPr>
        </p:nvSpPr>
        <p:spPr>
          <a:xfrm>
            <a:off x="2416500" y="329307"/>
            <a:ext cx="4973915" cy="309201"/>
          </a:xfrm>
        </p:spPr>
        <p:txBody>
          <a:bodyPr/>
          <a:lstStyle/>
          <a:p>
            <a:endParaRPr lang="fr-MA"/>
          </a:p>
        </p:txBody>
      </p:sp>
      <p:sp>
        <p:nvSpPr>
          <p:cNvPr id="6" name="Slide Number Placeholder 5"/>
          <p:cNvSpPr>
            <a:spLocks noGrp="1"/>
          </p:cNvSpPr>
          <p:nvPr>
            <p:ph type="sldNum" sz="quarter" idx="12"/>
          </p:nvPr>
        </p:nvSpPr>
        <p:spPr>
          <a:xfrm>
            <a:off x="1437664" y="798973"/>
            <a:ext cx="811019" cy="503578"/>
          </a:xfrm>
        </p:spPr>
        <p:txBody>
          <a:bodyPr/>
          <a:lstStyle/>
          <a:p>
            <a:fld id="{FA5FFBD8-459E-44FC-9497-103A93208F00}" type="slidenum">
              <a:rPr lang="fr-MA" smtClean="0"/>
              <a:t>‹#›</a:t>
            </a:fld>
            <a:endParaRPr lang="fr-M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5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77A8D-38EC-4BCF-BB2F-A1E7E3ABB295}" type="datetimeFigureOut">
              <a:rPr lang="fr-MA" smtClean="0"/>
              <a:t>27/11/2019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FA5FFBD8-459E-44FC-9497-103A93208F00}" type="slidenum">
              <a:rPr lang="fr-MA" smtClean="0"/>
              <a:t>‹#›</a:t>
            </a:fld>
            <a:endParaRPr lang="fr-M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45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77A8D-38EC-4BCF-BB2F-A1E7E3ABB295}" type="datetimeFigureOut">
              <a:rPr lang="fr-MA" smtClean="0"/>
              <a:t>27/11/2019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FA5FFBD8-459E-44FC-9497-103A93208F00}" type="slidenum">
              <a:rPr lang="fr-MA" smtClean="0"/>
              <a:t>‹#›</a:t>
            </a:fld>
            <a:endParaRPr lang="fr-M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16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77A8D-38EC-4BCF-BB2F-A1E7E3ABB295}" type="datetimeFigureOut">
              <a:rPr lang="fr-MA" smtClean="0"/>
              <a:t>27/11/2019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FA5FFBD8-459E-44FC-9497-103A93208F00}" type="slidenum">
              <a:rPr lang="fr-MA" smtClean="0"/>
              <a:t>‹#›</a:t>
            </a:fld>
            <a:endParaRPr lang="fr-M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498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77A8D-38EC-4BCF-BB2F-A1E7E3ABB295}" type="datetimeFigureOut">
              <a:rPr lang="fr-MA" smtClean="0"/>
              <a:t>27/11/2019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FA5FFBD8-459E-44FC-9497-103A93208F00}" type="slidenum">
              <a:rPr lang="fr-MA" smtClean="0"/>
              <a:t>‹#›</a:t>
            </a:fld>
            <a:endParaRPr lang="fr-M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797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77A8D-38EC-4BCF-BB2F-A1E7E3ABB295}" type="datetimeFigureOut">
              <a:rPr lang="fr-MA" smtClean="0"/>
              <a:t>27/11/2019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FA5FFBD8-459E-44FC-9497-103A93208F00}" type="slidenum">
              <a:rPr lang="fr-MA" smtClean="0"/>
              <a:t>‹#›</a:t>
            </a:fld>
            <a:endParaRPr lang="fr-M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246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77A8D-38EC-4BCF-BB2F-A1E7E3ABB295}" type="datetimeFigureOut">
              <a:rPr lang="fr-MA" smtClean="0"/>
              <a:t>27/11/2019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FA5FFBD8-459E-44FC-9497-103A93208F00}" type="slidenum">
              <a:rPr lang="fr-MA" smtClean="0"/>
              <a:t>‹#›</a:t>
            </a:fld>
            <a:endParaRPr lang="fr-M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02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77A8D-38EC-4BCF-BB2F-A1E7E3ABB295}" type="datetimeFigureOut">
              <a:rPr lang="fr-MA" smtClean="0"/>
              <a:t>27/11/2019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FA5FFBD8-459E-44FC-9497-103A93208F00}" type="slidenum">
              <a:rPr lang="fr-MA" smtClean="0"/>
              <a:t>‹#›</a:t>
            </a:fld>
            <a:endParaRPr lang="fr-M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103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77A8D-38EC-4BCF-BB2F-A1E7E3ABB295}" type="datetimeFigureOut">
              <a:rPr lang="fr-MA" smtClean="0"/>
              <a:t>27/11/2019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FA5FFBD8-459E-44FC-9497-103A93208F00}" type="slidenum">
              <a:rPr lang="fr-MA" smtClean="0"/>
              <a:t>‹#›</a:t>
            </a:fld>
            <a:endParaRPr lang="fr-MA"/>
          </a:p>
        </p:txBody>
      </p:sp>
    </p:spTree>
    <p:extLst>
      <p:ext uri="{BB962C8B-B14F-4D97-AF65-F5344CB8AC3E}">
        <p14:creationId xmlns:p14="http://schemas.microsoft.com/office/powerpoint/2010/main" val="199568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77A8D-38EC-4BCF-BB2F-A1E7E3ABB295}" type="datetimeFigureOut">
              <a:rPr lang="fr-MA" smtClean="0"/>
              <a:t>27/11/2019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FA5FFBD8-459E-44FC-9497-103A93208F00}" type="slidenum">
              <a:rPr lang="fr-MA" smtClean="0"/>
              <a:t>‹#›</a:t>
            </a:fld>
            <a:endParaRPr lang="fr-M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4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D77A8D-38EC-4BCF-BB2F-A1E7E3ABB295}" type="datetimeFigureOut">
              <a:rPr lang="fr-MA" smtClean="0"/>
              <a:t>27/11/2019</a:t>
            </a:fld>
            <a:endParaRPr lang="fr-MA"/>
          </a:p>
        </p:txBody>
      </p:sp>
      <p:sp>
        <p:nvSpPr>
          <p:cNvPr id="6" name="Footer Placeholder 5"/>
          <p:cNvSpPr>
            <a:spLocks noGrp="1"/>
          </p:cNvSpPr>
          <p:nvPr>
            <p:ph type="ftr" sz="quarter" idx="11"/>
          </p:nvPr>
        </p:nvSpPr>
        <p:spPr>
          <a:xfrm>
            <a:off x="1447382" y="318640"/>
            <a:ext cx="5541004" cy="320931"/>
          </a:xfrm>
        </p:spPr>
        <p:txBody>
          <a:bodyPr/>
          <a:lstStyle/>
          <a:p>
            <a:endParaRPr lang="fr-MA"/>
          </a:p>
        </p:txBody>
      </p:sp>
      <p:sp>
        <p:nvSpPr>
          <p:cNvPr id="7" name="Slide Number Placeholder 6"/>
          <p:cNvSpPr>
            <a:spLocks noGrp="1"/>
          </p:cNvSpPr>
          <p:nvPr>
            <p:ph type="sldNum" sz="quarter" idx="12"/>
          </p:nvPr>
        </p:nvSpPr>
        <p:spPr/>
        <p:txBody>
          <a:bodyPr/>
          <a:lstStyle/>
          <a:p>
            <a:fld id="{FA5FFBD8-459E-44FC-9497-103A93208F00}" type="slidenum">
              <a:rPr lang="fr-MA" smtClean="0"/>
              <a:t>‹#›</a:t>
            </a:fld>
            <a:endParaRPr lang="fr-M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3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D77A8D-38EC-4BCF-BB2F-A1E7E3ABB295}" type="datetimeFigureOut">
              <a:rPr lang="fr-MA" smtClean="0"/>
              <a:t>27/11/2019</a:t>
            </a:fld>
            <a:endParaRPr lang="fr-M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M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A5FFBD8-459E-44FC-9497-103A93208F00}" type="slidenum">
              <a:rPr lang="fr-MA" smtClean="0"/>
              <a:t>‹#›</a:t>
            </a:fld>
            <a:endParaRPr lang="fr-M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13607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A9A6-FC32-4A3B-A6B5-47709144AFB5}"/>
              </a:ext>
            </a:extLst>
          </p:cNvPr>
          <p:cNvSpPr>
            <a:spLocks noGrp="1"/>
          </p:cNvSpPr>
          <p:nvPr>
            <p:ph type="ctrTitle"/>
          </p:nvPr>
        </p:nvSpPr>
        <p:spPr/>
        <p:txBody>
          <a:bodyPr>
            <a:normAutofit/>
          </a:bodyPr>
          <a:lstStyle/>
          <a:p>
            <a:pPr algn="ctr"/>
            <a:r>
              <a:rPr lang="fr-MA" u="sng" dirty="0"/>
              <a:t>L’outil </a:t>
            </a:r>
            <a:r>
              <a:rPr lang="fr-MA" u="sng"/>
              <a:t>dU </a:t>
            </a:r>
            <a:r>
              <a:rPr lang="fr-MA" u="sng" dirty="0"/>
              <a:t>maquettage:</a:t>
            </a:r>
            <a:endParaRPr lang="fr-MA" dirty="0">
              <a:solidFill>
                <a:srgbClr val="FF0000"/>
              </a:solidFill>
            </a:endParaRPr>
          </a:p>
        </p:txBody>
      </p:sp>
      <p:sp>
        <p:nvSpPr>
          <p:cNvPr id="4" name="TextBox 3">
            <a:extLst>
              <a:ext uri="{FF2B5EF4-FFF2-40B4-BE49-F238E27FC236}">
                <a16:creationId xmlns:a16="http://schemas.microsoft.com/office/drawing/2014/main" id="{1204884E-872F-48E0-AFDF-EEFCFCAC14C9}"/>
              </a:ext>
            </a:extLst>
          </p:cNvPr>
          <p:cNvSpPr txBox="1"/>
          <p:nvPr/>
        </p:nvSpPr>
        <p:spPr>
          <a:xfrm>
            <a:off x="4315146" y="3688423"/>
            <a:ext cx="7715892" cy="830997"/>
          </a:xfrm>
          <a:prstGeom prst="rect">
            <a:avLst/>
          </a:prstGeom>
          <a:noFill/>
        </p:spPr>
        <p:txBody>
          <a:bodyPr wrap="square" rtlCol="0">
            <a:spAutoFit/>
          </a:bodyPr>
          <a:lstStyle/>
          <a:p>
            <a:r>
              <a:rPr lang="fr-MA" sz="4800" dirty="0">
                <a:solidFill>
                  <a:srgbClr val="FF0000"/>
                </a:solidFill>
              </a:rPr>
              <a:t>BALSAMIQ </a:t>
            </a:r>
            <a:r>
              <a:rPr lang="fr-MA" sz="4800" dirty="0" err="1">
                <a:solidFill>
                  <a:srgbClr val="FF0000"/>
                </a:solidFill>
              </a:rPr>
              <a:t>Mockups</a:t>
            </a:r>
            <a:endParaRPr lang="fr-MA" sz="4800" dirty="0"/>
          </a:p>
        </p:txBody>
      </p:sp>
    </p:spTree>
    <p:extLst>
      <p:ext uri="{BB962C8B-B14F-4D97-AF65-F5344CB8AC3E}">
        <p14:creationId xmlns:p14="http://schemas.microsoft.com/office/powerpoint/2010/main" val="130645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167C8-08E2-46EF-A287-1B8E50074E2E}"/>
              </a:ext>
            </a:extLst>
          </p:cNvPr>
          <p:cNvSpPr txBox="1"/>
          <p:nvPr/>
        </p:nvSpPr>
        <p:spPr>
          <a:xfrm>
            <a:off x="544531" y="863028"/>
            <a:ext cx="6786596" cy="584775"/>
          </a:xfrm>
          <a:prstGeom prst="rect">
            <a:avLst/>
          </a:prstGeom>
          <a:noFill/>
        </p:spPr>
        <p:txBody>
          <a:bodyPr wrap="square" rtlCol="0">
            <a:spAutoFit/>
          </a:bodyPr>
          <a:lstStyle/>
          <a:p>
            <a:r>
              <a:rPr lang="fr-MA" sz="3200" b="1" u="sng" dirty="0" err="1">
                <a:solidFill>
                  <a:srgbClr val="FF0000"/>
                </a:solidFill>
              </a:rPr>
              <a:t>Definition</a:t>
            </a:r>
            <a:r>
              <a:rPr lang="fr-MA" sz="3200" b="1" dirty="0">
                <a:solidFill>
                  <a:srgbClr val="FF0000"/>
                </a:solidFill>
              </a:rPr>
              <a:t> :</a:t>
            </a:r>
          </a:p>
        </p:txBody>
      </p:sp>
      <p:sp>
        <p:nvSpPr>
          <p:cNvPr id="3" name="TextBox 2">
            <a:extLst>
              <a:ext uri="{FF2B5EF4-FFF2-40B4-BE49-F238E27FC236}">
                <a16:creationId xmlns:a16="http://schemas.microsoft.com/office/drawing/2014/main" id="{4615E930-A4F6-4CAC-B563-B5D61ECFCC25}"/>
              </a:ext>
            </a:extLst>
          </p:cNvPr>
          <p:cNvSpPr txBox="1"/>
          <p:nvPr/>
        </p:nvSpPr>
        <p:spPr>
          <a:xfrm>
            <a:off x="421240" y="2013735"/>
            <a:ext cx="11239929" cy="2954655"/>
          </a:xfrm>
          <a:prstGeom prst="rect">
            <a:avLst/>
          </a:prstGeom>
          <a:noFill/>
        </p:spPr>
        <p:txBody>
          <a:bodyPr wrap="square" rtlCol="0">
            <a:spAutoFit/>
          </a:bodyPr>
          <a:lstStyle/>
          <a:p>
            <a:r>
              <a:rPr lang="fr-FR" sz="2800" dirty="0" err="1"/>
              <a:t>Balsamiq</a:t>
            </a:r>
            <a:r>
              <a:rPr lang="fr-FR" sz="2800" dirty="0"/>
              <a:t> </a:t>
            </a:r>
            <a:r>
              <a:rPr lang="fr-FR" sz="2800" dirty="0" err="1"/>
              <a:t>Mockups</a:t>
            </a:r>
            <a:r>
              <a:rPr lang="fr-FR" sz="2800" dirty="0"/>
              <a:t>, édité par </a:t>
            </a:r>
            <a:r>
              <a:rPr lang="fr-FR" sz="2800" dirty="0" err="1"/>
              <a:t>Balsamiq</a:t>
            </a:r>
            <a:r>
              <a:rPr lang="fr-FR" sz="2800" dirty="0"/>
              <a:t> Studios, LLC, est un programme de développement de logiciel révolutionnaire dans son utilisation, mais terriblement efficace. le principe de ce logiciel est en effet de rendre la vie de tous les acteurs d’un projet plus simple pour un gagner un maximum d’efficacité, de clarté et de temps.</a:t>
            </a:r>
          </a:p>
          <a:p>
            <a:endParaRPr lang="fr-MA" sz="2800" dirty="0"/>
          </a:p>
          <a:p>
            <a:endParaRPr lang="fr-MA" dirty="0"/>
          </a:p>
        </p:txBody>
      </p:sp>
    </p:spTree>
    <p:extLst>
      <p:ext uri="{BB962C8B-B14F-4D97-AF65-F5344CB8AC3E}">
        <p14:creationId xmlns:p14="http://schemas.microsoft.com/office/powerpoint/2010/main" val="297396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0B409-FA49-43AE-9362-A3512C877A1E}"/>
              </a:ext>
            </a:extLst>
          </p:cNvPr>
          <p:cNvSpPr txBox="1"/>
          <p:nvPr/>
        </p:nvSpPr>
        <p:spPr>
          <a:xfrm>
            <a:off x="708917" y="606175"/>
            <a:ext cx="9339209" cy="523220"/>
          </a:xfrm>
          <a:prstGeom prst="rect">
            <a:avLst/>
          </a:prstGeom>
          <a:noFill/>
        </p:spPr>
        <p:txBody>
          <a:bodyPr wrap="square" rtlCol="0">
            <a:spAutoFit/>
          </a:bodyPr>
          <a:lstStyle/>
          <a:p>
            <a:r>
              <a:rPr lang="fr-MA" sz="2800" b="1" u="sng" dirty="0">
                <a:solidFill>
                  <a:srgbClr val="FF0000"/>
                </a:solidFill>
              </a:rPr>
              <a:t>Fonctionnalités :</a:t>
            </a:r>
          </a:p>
        </p:txBody>
      </p:sp>
      <p:sp>
        <p:nvSpPr>
          <p:cNvPr id="3" name="TextBox 2">
            <a:extLst>
              <a:ext uri="{FF2B5EF4-FFF2-40B4-BE49-F238E27FC236}">
                <a16:creationId xmlns:a16="http://schemas.microsoft.com/office/drawing/2014/main" id="{20BF5D7A-B377-4DF0-9F9E-A5D81875DD28}"/>
              </a:ext>
            </a:extLst>
          </p:cNvPr>
          <p:cNvSpPr txBox="1"/>
          <p:nvPr/>
        </p:nvSpPr>
        <p:spPr>
          <a:xfrm>
            <a:off x="708917" y="1528268"/>
            <a:ext cx="10757043" cy="3970318"/>
          </a:xfrm>
          <a:prstGeom prst="rect">
            <a:avLst/>
          </a:prstGeom>
          <a:noFill/>
        </p:spPr>
        <p:txBody>
          <a:bodyPr wrap="square" rtlCol="0">
            <a:spAutoFit/>
          </a:bodyPr>
          <a:lstStyle/>
          <a:p>
            <a:r>
              <a:rPr lang="fr-FR" sz="2800" dirty="0" err="1"/>
              <a:t>Balsamiq</a:t>
            </a:r>
            <a:r>
              <a:rPr lang="fr-FR" sz="2800" dirty="0"/>
              <a:t> </a:t>
            </a:r>
            <a:r>
              <a:rPr lang="fr-FR" sz="2800" dirty="0" err="1"/>
              <a:t>Mockups</a:t>
            </a:r>
            <a:r>
              <a:rPr lang="fr-FR" sz="2800" dirty="0"/>
              <a:t> permet aux développeurs et aux designers d’exprimer leur créativité et leurs idées sur leur machine, à base de croquis avancés, colorés, annotés, puis de travailler de manière collaborative, client y compris, afin de réitérer à volonté les idées mises en commun jusqu’à arriver à l’idée finale. Ils peuvent ainsi proposer des interfaces utilisateur, avec icônes, boutons, ombres et avec le choix de couleurs, des tailles etc. </a:t>
            </a:r>
            <a:r>
              <a:rPr lang="fr-FR" sz="2800" dirty="0" err="1"/>
              <a:t>Balsamiq</a:t>
            </a:r>
            <a:r>
              <a:rPr lang="fr-FR" sz="2800" dirty="0"/>
              <a:t> </a:t>
            </a:r>
            <a:r>
              <a:rPr lang="fr-FR" sz="2800" dirty="0" err="1"/>
              <a:t>Mockups</a:t>
            </a:r>
            <a:r>
              <a:rPr lang="fr-FR" sz="2800" dirty="0"/>
              <a:t> propose pour cela 75 composants d’interface utilisateur et 187 icônes, sans compter les éléments générés et partagés par la communauté d’utilisateurs.</a:t>
            </a:r>
          </a:p>
        </p:txBody>
      </p:sp>
    </p:spTree>
    <p:extLst>
      <p:ext uri="{BB962C8B-B14F-4D97-AF65-F5344CB8AC3E}">
        <p14:creationId xmlns:p14="http://schemas.microsoft.com/office/powerpoint/2010/main" val="393813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D5C0D-2312-42B7-9E73-88A007F69010}"/>
              </a:ext>
            </a:extLst>
          </p:cNvPr>
          <p:cNvSpPr txBox="1"/>
          <p:nvPr/>
        </p:nvSpPr>
        <p:spPr>
          <a:xfrm flipH="1">
            <a:off x="1011490" y="688368"/>
            <a:ext cx="7912130" cy="584775"/>
          </a:xfrm>
          <a:prstGeom prst="rect">
            <a:avLst/>
          </a:prstGeom>
          <a:noFill/>
        </p:spPr>
        <p:txBody>
          <a:bodyPr wrap="square" rtlCol="0">
            <a:spAutoFit/>
          </a:bodyPr>
          <a:lstStyle/>
          <a:p>
            <a:r>
              <a:rPr lang="fr-MA" sz="3200" b="1" u="sng" dirty="0">
                <a:solidFill>
                  <a:srgbClr val="FF0000"/>
                </a:solidFill>
              </a:rPr>
              <a:t>Avantages </a:t>
            </a:r>
            <a:r>
              <a:rPr lang="fr-MA" sz="2400" dirty="0">
                <a:solidFill>
                  <a:srgbClr val="FF0000"/>
                </a:solidFill>
              </a:rPr>
              <a:t> :</a:t>
            </a:r>
            <a:endParaRPr lang="fr-MA" dirty="0">
              <a:solidFill>
                <a:srgbClr val="FF0000"/>
              </a:solidFill>
            </a:endParaRPr>
          </a:p>
        </p:txBody>
      </p:sp>
      <p:sp>
        <p:nvSpPr>
          <p:cNvPr id="7" name="TextBox 6">
            <a:extLst>
              <a:ext uri="{FF2B5EF4-FFF2-40B4-BE49-F238E27FC236}">
                <a16:creationId xmlns:a16="http://schemas.microsoft.com/office/drawing/2014/main" id="{083F4020-C41C-4FEA-899E-EB64BDCA1D03}"/>
              </a:ext>
            </a:extLst>
          </p:cNvPr>
          <p:cNvSpPr txBox="1"/>
          <p:nvPr/>
        </p:nvSpPr>
        <p:spPr>
          <a:xfrm>
            <a:off x="1344202" y="1602768"/>
            <a:ext cx="9503596" cy="3416320"/>
          </a:xfrm>
          <a:prstGeom prst="rect">
            <a:avLst/>
          </a:prstGeom>
          <a:noFill/>
        </p:spPr>
        <p:txBody>
          <a:bodyPr wrap="square" rtlCol="0">
            <a:spAutoFit/>
          </a:bodyPr>
          <a:lstStyle/>
          <a:p>
            <a:pPr marL="342900" indent="-342900">
              <a:buFont typeface="Wingdings" panose="05000000000000000000" pitchFamily="2" charset="2"/>
              <a:buChar char="ü"/>
            </a:pPr>
            <a:r>
              <a:rPr lang="fr-FR" sz="2800" dirty="0"/>
              <a:t>raccourcis clavier.</a:t>
            </a:r>
          </a:p>
          <a:p>
            <a:pPr marL="342900" indent="-342900">
              <a:buFont typeface="Wingdings" panose="05000000000000000000" pitchFamily="2" charset="2"/>
              <a:buChar char="ü"/>
            </a:pPr>
            <a:r>
              <a:rPr lang="fr-FR" sz="2800" dirty="0"/>
              <a:t>glisser-déposer.</a:t>
            </a:r>
          </a:p>
          <a:p>
            <a:pPr marL="342900" indent="-342900">
              <a:buFont typeface="Wingdings" panose="05000000000000000000" pitchFamily="2" charset="2"/>
              <a:buChar char="ü"/>
            </a:pPr>
            <a:r>
              <a:rPr lang="fr-FR" sz="2800" dirty="0"/>
              <a:t> possibilité de créer une librairie de modèles et d’éléments réutilisables compatibilité multiplateforme et avec toutes les versions de </a:t>
            </a:r>
            <a:r>
              <a:rPr lang="fr-FR" sz="2800" dirty="0" err="1"/>
              <a:t>Mockups</a:t>
            </a:r>
            <a:r>
              <a:rPr lang="fr-FR" sz="2800" dirty="0"/>
              <a:t> ou encore travail hors ligne en sont de bons exemples.</a:t>
            </a:r>
          </a:p>
          <a:p>
            <a:pPr marL="342900" indent="-342900">
              <a:buFont typeface="Wingdings" panose="05000000000000000000" pitchFamily="2" charset="2"/>
              <a:buChar char="ü"/>
            </a:pPr>
            <a:endParaRPr lang="fr-FR" sz="2400" dirty="0"/>
          </a:p>
          <a:p>
            <a:pPr marL="342900" indent="-342900">
              <a:buFont typeface="Wingdings" panose="05000000000000000000" pitchFamily="2" charset="2"/>
              <a:buChar char="ü"/>
            </a:pPr>
            <a:endParaRPr lang="fr-MA" sz="2400" dirty="0"/>
          </a:p>
        </p:txBody>
      </p:sp>
    </p:spTree>
    <p:extLst>
      <p:ext uri="{BB962C8B-B14F-4D97-AF65-F5344CB8AC3E}">
        <p14:creationId xmlns:p14="http://schemas.microsoft.com/office/powerpoint/2010/main" val="408975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2027A4-5B40-4CD8-A1DE-B7E550F2B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903" y="625475"/>
            <a:ext cx="9188450" cy="5607050"/>
          </a:xfrm>
          <a:prstGeom prst="rect">
            <a:avLst/>
          </a:prstGeom>
        </p:spPr>
      </p:pic>
      <p:sp>
        <p:nvSpPr>
          <p:cNvPr id="4" name="TextBox 3">
            <a:extLst>
              <a:ext uri="{FF2B5EF4-FFF2-40B4-BE49-F238E27FC236}">
                <a16:creationId xmlns:a16="http://schemas.microsoft.com/office/drawing/2014/main" id="{20380FE6-B33E-489A-A1C5-6919B5DAAC33}"/>
              </a:ext>
            </a:extLst>
          </p:cNvPr>
          <p:cNvSpPr txBox="1"/>
          <p:nvPr/>
        </p:nvSpPr>
        <p:spPr>
          <a:xfrm>
            <a:off x="441789" y="174660"/>
            <a:ext cx="6601661" cy="461665"/>
          </a:xfrm>
          <a:prstGeom prst="rect">
            <a:avLst/>
          </a:prstGeom>
          <a:noFill/>
        </p:spPr>
        <p:txBody>
          <a:bodyPr wrap="square" rtlCol="0">
            <a:spAutoFit/>
          </a:bodyPr>
          <a:lstStyle/>
          <a:p>
            <a:r>
              <a:rPr lang="fr-MA" sz="2400" b="1" u="sng" dirty="0">
                <a:solidFill>
                  <a:srgbClr val="FF0000"/>
                </a:solidFill>
              </a:rPr>
              <a:t>Interface graphique : </a:t>
            </a:r>
          </a:p>
        </p:txBody>
      </p:sp>
    </p:spTree>
    <p:extLst>
      <p:ext uri="{BB962C8B-B14F-4D97-AF65-F5344CB8AC3E}">
        <p14:creationId xmlns:p14="http://schemas.microsoft.com/office/powerpoint/2010/main" val="2260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67E2D9-E8D3-4FCE-8D4F-E38C25565013}"/>
              </a:ext>
            </a:extLst>
          </p:cNvPr>
          <p:cNvSpPr txBox="1"/>
          <p:nvPr/>
        </p:nvSpPr>
        <p:spPr>
          <a:xfrm flipH="1">
            <a:off x="631346" y="462337"/>
            <a:ext cx="3514791" cy="461665"/>
          </a:xfrm>
          <a:prstGeom prst="rect">
            <a:avLst/>
          </a:prstGeom>
          <a:noFill/>
        </p:spPr>
        <p:txBody>
          <a:bodyPr wrap="square" rtlCol="0">
            <a:spAutoFit/>
          </a:bodyPr>
          <a:lstStyle/>
          <a:p>
            <a:r>
              <a:rPr lang="fr-MA" sz="2400" b="1" u="sng" dirty="0">
                <a:solidFill>
                  <a:srgbClr val="FF0000"/>
                </a:solidFill>
              </a:rPr>
              <a:t>Exemple</a:t>
            </a:r>
            <a:r>
              <a:rPr lang="fr-MA" sz="2400" dirty="0">
                <a:solidFill>
                  <a:srgbClr val="FF0000"/>
                </a:solidFill>
              </a:rPr>
              <a:t> :</a:t>
            </a:r>
            <a:endParaRPr lang="fr-MA" dirty="0">
              <a:solidFill>
                <a:srgbClr val="FF0000"/>
              </a:solidFill>
            </a:endParaRPr>
          </a:p>
        </p:txBody>
      </p:sp>
      <p:pic>
        <p:nvPicPr>
          <p:cNvPr id="4" name="Picture 3">
            <a:extLst>
              <a:ext uri="{FF2B5EF4-FFF2-40B4-BE49-F238E27FC236}">
                <a16:creationId xmlns:a16="http://schemas.microsoft.com/office/drawing/2014/main" id="{D1DF3676-FBEC-4950-ABA4-C34255CB6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741" y="693168"/>
            <a:ext cx="8019697" cy="5430229"/>
          </a:xfrm>
          <a:prstGeom prst="rect">
            <a:avLst/>
          </a:prstGeom>
        </p:spPr>
      </p:pic>
    </p:spTree>
    <p:extLst>
      <p:ext uri="{BB962C8B-B14F-4D97-AF65-F5344CB8AC3E}">
        <p14:creationId xmlns:p14="http://schemas.microsoft.com/office/powerpoint/2010/main" val="26276537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TotalTime>
  <Words>217</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Wingdings</vt:lpstr>
      <vt:lpstr>Gallery</vt:lpstr>
      <vt:lpstr>L’outil dU maquettage: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L’outil de maquettage:</dc:title>
  <dc:creator>elghaliakhzami@gmail.com</dc:creator>
  <cp:lastModifiedBy>elghaliakhzami@gmail.com</cp:lastModifiedBy>
  <cp:revision>4</cp:revision>
  <dcterms:created xsi:type="dcterms:W3CDTF">2019-11-27T10:26:00Z</dcterms:created>
  <dcterms:modified xsi:type="dcterms:W3CDTF">2019-11-27T10:51:46Z</dcterms:modified>
</cp:coreProperties>
</file>