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1" r:id="rId5"/>
    <p:sldMasterId id="214748367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</p:sldIdLst>
  <p:sldSz cy="6858000" cx="9144000"/>
  <p:notesSz cx="6735750" cy="9866300"/>
  <p:embeddedFontLst>
    <p:embeddedFont>
      <p:font typeface="Architects Daughter"/>
      <p:regular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vPhjQmD9Pep0D0dRVnwXmt5S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font" Target="fonts/ArchitectsDaughter-regular.fntdata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7425" lIns="94850" spcFirstLastPara="1" rIns="94850" wrap="square" tIns="47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374" y="1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7425" lIns="94850" spcFirstLastPara="1" rIns="94850" wrap="square" tIns="47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7425" lIns="94850" spcFirstLastPara="1" rIns="94850" wrap="square" tIns="47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1286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7425" lIns="94850" spcFirstLastPara="1" rIns="94850" wrap="square" tIns="47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374" y="9371286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7425" lIns="94850" spcFirstLastPara="1" rIns="94850" wrap="square" tIns="47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:notes"/>
          <p:cNvSpPr txBox="1"/>
          <p:nvPr>
            <p:ph idx="12" type="sldNum"/>
          </p:nvPr>
        </p:nvSpPr>
        <p:spPr>
          <a:xfrm>
            <a:off x="3815374" y="9371286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7425" lIns="94850" spcFirstLastPara="1" rIns="94850" wrap="square" tIns="47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:notes"/>
          <p:cNvSpPr txBox="1"/>
          <p:nvPr>
            <p:ph idx="1" type="body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:notes"/>
          <p:cNvSpPr txBox="1"/>
          <p:nvPr>
            <p:ph idx="1" type="body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:notes"/>
          <p:cNvSpPr txBox="1"/>
          <p:nvPr>
            <p:ph idx="1" type="body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 txBox="1"/>
          <p:nvPr>
            <p:ph idx="1" type="body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タイトル スライド">
  <p:cSld name="1_タイトル スライド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 rot="10800000">
            <a:off x="0" y="2460992"/>
            <a:ext cx="9144000" cy="3711208"/>
          </a:xfrm>
          <a:prstGeom prst="rect">
            <a:avLst/>
          </a:prstGeom>
          <a:gradFill>
            <a:gsLst>
              <a:gs pos="0">
                <a:schemeClr val="lt1"/>
              </a:gs>
              <a:gs pos="16000">
                <a:schemeClr val="lt1"/>
              </a:gs>
              <a:gs pos="77000">
                <a:srgbClr val="A7C5CF"/>
              </a:gs>
              <a:gs pos="100000">
                <a:srgbClr val="A7C5CF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4892309" y="3349893"/>
            <a:ext cx="4251691" cy="1415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4B7B8A"/>
              </a:buClr>
              <a:buSzPts val="2800"/>
              <a:buNone/>
              <a:defRPr sz="2800">
                <a:solidFill>
                  <a:srgbClr val="4B7B8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/>
        </p:nvSpPr>
        <p:spPr>
          <a:xfrm>
            <a:off x="5229275" y="6328163"/>
            <a:ext cx="4104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All Rights reserved LINKWIZ incorporated.</a:t>
            </a:r>
            <a:endParaRPr b="0" i="0" sz="1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5483666" y="5347301"/>
            <a:ext cx="3313112" cy="61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"/>
          <p:cNvGrpSpPr/>
          <p:nvPr/>
        </p:nvGrpSpPr>
        <p:grpSpPr>
          <a:xfrm>
            <a:off x="372849" y="700751"/>
            <a:ext cx="4452461" cy="1192526"/>
            <a:chOff x="237228" y="952279"/>
            <a:chExt cx="3447374" cy="923329"/>
          </a:xfrm>
        </p:grpSpPr>
        <p:pic>
          <p:nvPicPr>
            <p:cNvPr id="23" name="Google Shape;23;p6"/>
            <p:cNvPicPr preferRelativeResize="0"/>
            <p:nvPr/>
          </p:nvPicPr>
          <p:blipFill rotWithShape="1">
            <a:blip r:embed="rId2">
              <a:alphaModFix/>
            </a:blip>
            <a:srcRect b="41739" l="0" r="0" t="0"/>
            <a:stretch/>
          </p:blipFill>
          <p:spPr>
            <a:xfrm>
              <a:off x="237228" y="952279"/>
              <a:ext cx="3447374" cy="548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b="0" l="0" r="0" t="61194"/>
            <a:stretch/>
          </p:blipFill>
          <p:spPr>
            <a:xfrm>
              <a:off x="687373" y="1616051"/>
              <a:ext cx="2450639" cy="2595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p6"/>
          <p:cNvPicPr preferRelativeResize="0"/>
          <p:nvPr/>
        </p:nvPicPr>
        <p:blipFill rotWithShape="1">
          <a:blip r:embed="rId3">
            <a:alphaModFix/>
          </a:blip>
          <a:srcRect b="20931" l="0" r="0" t="0"/>
          <a:stretch/>
        </p:blipFill>
        <p:spPr>
          <a:xfrm>
            <a:off x="59921" y="2540184"/>
            <a:ext cx="5088143" cy="363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1" name="Google Shape;151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>
  <p:cSld name="タイトルとコンテンツ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107504" y="116632"/>
            <a:ext cx="8651304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4880"/>
              </a:buClr>
              <a:buSzPts val="3600"/>
              <a:buFont typeface="Arial Black"/>
              <a:buNone/>
              <a:defRPr sz="3600">
                <a:solidFill>
                  <a:srgbClr val="00488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6772503" y="6431771"/>
            <a:ext cx="19142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D696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 Simplicity first.</a:t>
            </a:r>
            <a:endParaRPr b="1" sz="1200">
              <a:solidFill>
                <a:srgbClr val="6D696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6" name="Google Shape;17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 rotWithShape="1">
          <a:blip r:embed="rId2">
            <a:alphaModFix/>
          </a:blip>
          <a:srcRect b="0" l="0" r="0" t="33874"/>
          <a:stretch/>
        </p:blipFill>
        <p:spPr>
          <a:xfrm>
            <a:off x="0" y="2276872"/>
            <a:ext cx="9143242" cy="4534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type="ctrTitle"/>
          </p:nvPr>
        </p:nvSpPr>
        <p:spPr>
          <a:xfrm>
            <a:off x="3886658" y="404664"/>
            <a:ext cx="5256584" cy="2448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4880"/>
              </a:buClr>
              <a:buSzPts val="4400"/>
              <a:buFont typeface="Arial Black"/>
              <a:buNone/>
              <a:defRPr b="1">
                <a:solidFill>
                  <a:srgbClr val="00488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3964525" y="2996952"/>
            <a:ext cx="5167855" cy="1415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/>
        </p:nvSpPr>
        <p:spPr>
          <a:xfrm>
            <a:off x="5364088" y="6433003"/>
            <a:ext cx="4104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Rights reserved Linkwiz incorporated., Inc.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idx="2" type="body"/>
          </p:nvPr>
        </p:nvSpPr>
        <p:spPr>
          <a:xfrm>
            <a:off x="5148064" y="4544106"/>
            <a:ext cx="3313112" cy="61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7" y="619693"/>
            <a:ext cx="3743824" cy="14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4003" y="937483"/>
            <a:ext cx="427540" cy="48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>
  <p:cSld name="タイトルとコンテンツ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6876256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 at work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107504" y="116632"/>
            <a:ext cx="8651304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4880"/>
              </a:buClr>
              <a:buSzPts val="3600"/>
              <a:buFont typeface="Arial Black"/>
              <a:buNone/>
              <a:defRPr sz="3600">
                <a:solidFill>
                  <a:srgbClr val="00488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9" name="Google Shape;229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9" name="Google Shape;239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1" name="Google Shape;241;p36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6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33874"/>
          <a:stretch/>
        </p:blipFill>
        <p:spPr>
          <a:xfrm>
            <a:off x="0" y="2276872"/>
            <a:ext cx="9143242" cy="45344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ctrTitle"/>
          </p:nvPr>
        </p:nvSpPr>
        <p:spPr>
          <a:xfrm>
            <a:off x="3886658" y="404664"/>
            <a:ext cx="5256584" cy="2448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4880"/>
              </a:buClr>
              <a:buSzPts val="4400"/>
              <a:buFont typeface="Arial Black"/>
              <a:buNone/>
              <a:defRPr b="1">
                <a:solidFill>
                  <a:srgbClr val="00488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3964525" y="2996952"/>
            <a:ext cx="5167855" cy="1415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/>
        </p:nvSpPr>
        <p:spPr>
          <a:xfrm>
            <a:off x="5364088" y="6433003"/>
            <a:ext cx="4104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Rights reserved Linkwiz incorporated., Inc.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5148064" y="4544106"/>
            <a:ext cx="3313112" cy="61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" name="Google Shape;41;p8"/>
          <p:cNvGrpSpPr/>
          <p:nvPr/>
        </p:nvGrpSpPr>
        <p:grpSpPr>
          <a:xfrm>
            <a:off x="71417" y="619693"/>
            <a:ext cx="3743824" cy="1442151"/>
            <a:chOff x="71417" y="619693"/>
            <a:chExt cx="3743824" cy="1442151"/>
          </a:xfrm>
        </p:grpSpPr>
        <p:pic>
          <p:nvPicPr>
            <p:cNvPr id="42" name="Google Shape;4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417" y="619693"/>
              <a:ext cx="3743824" cy="1442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4003" y="937483"/>
              <a:ext cx="427540" cy="4876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9" name="Google Shape;249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0" name="Google Shape;250;p37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9" name="Google Shape;259;p38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9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9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40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0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7" name="Google Shape;307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8" name="Google Shape;30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4" name="Google Shape;314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5" name="Google Shape;315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6" name="Google Shape;316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7" name="Google Shape;317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2" name="Google Shape;332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3" name="Google Shape;333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40" name="Google Shape;34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6453336"/>
            <a:ext cx="31759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6309320"/>
            <a:ext cx="633908" cy="47543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732240" y="639314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D6964"/>
                </a:solidFill>
                <a:latin typeface="Arial"/>
                <a:ea typeface="Arial"/>
                <a:cs typeface="Arial"/>
                <a:sym typeface="Arial"/>
              </a:rPr>
              <a:t>Emotional Robotics</a:t>
            </a:r>
            <a:endParaRPr sz="1400">
              <a:solidFill>
                <a:srgbClr val="6D69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0" type="dt"/>
          </p:nvPr>
        </p:nvSpPr>
        <p:spPr>
          <a:xfrm>
            <a:off x="35496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"/>
          <p:cNvSpPr txBox="1"/>
          <p:nvPr>
            <p:ph idx="4294967295" type="ctrTitle"/>
          </p:nvPr>
        </p:nvSpPr>
        <p:spPr>
          <a:xfrm>
            <a:off x="5870917" y="3913796"/>
            <a:ext cx="2817426" cy="80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2525C"/>
              </a:buClr>
              <a:buSzPts val="3200"/>
              <a:buFont typeface="Arial Black"/>
              <a:buNone/>
            </a:pPr>
            <a:br>
              <a:rPr b="0" i="0" lang="en-US" sz="3200" u="none" cap="none" strike="noStrike">
                <a:solidFill>
                  <a:srgbClr val="32525C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b="0" i="0" sz="3200" u="none" cap="none" strike="noStrike">
              <a:solidFill>
                <a:srgbClr val="32525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1" name="Google Shape;361;p1"/>
          <p:cNvSpPr txBox="1"/>
          <p:nvPr>
            <p:ph idx="1" type="subTitle"/>
          </p:nvPr>
        </p:nvSpPr>
        <p:spPr>
          <a:xfrm>
            <a:off x="4359415" y="3099865"/>
            <a:ext cx="4676860" cy="1415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7B8A"/>
              </a:buClr>
              <a:buSzPts val="2800"/>
              <a:buNone/>
            </a:pPr>
            <a:r>
              <a:rPr lang="en-US"/>
              <a:t>Skill Check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B7B8A"/>
              </a:buClr>
              <a:buSzPts val="2800"/>
              <a:buNone/>
            </a:pPr>
            <a:r>
              <a:rPr lang="en-US"/>
              <a:t>for algorithm programmer selection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"/>
          <p:cNvSpPr txBox="1"/>
          <p:nvPr>
            <p:ph type="title"/>
          </p:nvPr>
        </p:nvSpPr>
        <p:spPr>
          <a:xfrm>
            <a:off x="107504" y="38998"/>
            <a:ext cx="8651304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880"/>
              </a:buClr>
              <a:buSzPts val="3600"/>
              <a:buFont typeface="Arial Black"/>
              <a:buNone/>
            </a:pPr>
            <a:r>
              <a:rPr lang="en-US"/>
              <a:t>Developers to Create algorithms</a:t>
            </a:r>
            <a:endParaRPr/>
          </a:p>
        </p:txBody>
      </p:sp>
      <p:sp>
        <p:nvSpPr>
          <p:cNvPr id="367" name="Google Shape;367;p2"/>
          <p:cNvSpPr txBox="1"/>
          <p:nvPr>
            <p:ph idx="1" type="body"/>
          </p:nvPr>
        </p:nvSpPr>
        <p:spPr>
          <a:xfrm>
            <a:off x="422695" y="2942279"/>
            <a:ext cx="8522899" cy="3225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000" lvl="0" marL="18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LINKWIZ is a company that operates in evolving applications of robotics.</a:t>
            </a:r>
            <a:endParaRPr sz="2400"/>
          </a:p>
          <a:p>
            <a:pPr indent="-180000" lvl="0" marL="180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We provide new solutions for factories that have adopted robotic automation.</a:t>
            </a:r>
            <a:endParaRPr/>
          </a:p>
          <a:p>
            <a:pPr indent="-180000" lvl="0" marL="180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 We are looking for developers to help create algorithms that analyze and compare shapes and features from 3D point cloud data obtained from a scanner attached to a robot.</a:t>
            </a:r>
            <a:endParaRPr sz="2400"/>
          </a:p>
        </p:txBody>
      </p:sp>
      <p:pic>
        <p:nvPicPr>
          <p:cNvPr id="368" name="Google Shape;368;p2"/>
          <p:cNvPicPr preferRelativeResize="0"/>
          <p:nvPr/>
        </p:nvPicPr>
        <p:blipFill rotWithShape="1">
          <a:blip r:embed="rId3">
            <a:alphaModFix/>
          </a:blip>
          <a:srcRect b="0" l="0" r="1736" t="0"/>
          <a:stretch/>
        </p:blipFill>
        <p:spPr>
          <a:xfrm>
            <a:off x="539040" y="898166"/>
            <a:ext cx="6616687" cy="1749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"/>
          <p:cNvSpPr txBox="1"/>
          <p:nvPr/>
        </p:nvSpPr>
        <p:spPr>
          <a:xfrm>
            <a:off x="3382784" y="2087119"/>
            <a:ext cx="93006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 Scanner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"/>
          <p:cNvSpPr txBox="1"/>
          <p:nvPr/>
        </p:nvSpPr>
        <p:spPr>
          <a:xfrm>
            <a:off x="5854300" y="2087808"/>
            <a:ext cx="740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7835" y="1581714"/>
            <a:ext cx="1153213" cy="1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"/>
          <p:cNvSpPr/>
          <p:nvPr/>
        </p:nvSpPr>
        <p:spPr>
          <a:xfrm>
            <a:off x="649706" y="880050"/>
            <a:ext cx="7779804" cy="17484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"/>
          <p:cNvSpPr txBox="1"/>
          <p:nvPr/>
        </p:nvSpPr>
        <p:spPr>
          <a:xfrm>
            <a:off x="1022673" y="2084101"/>
            <a:ext cx="828000" cy="2162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9542" y="1102186"/>
            <a:ext cx="1328009" cy="98562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"/>
          <p:cNvSpPr txBox="1"/>
          <p:nvPr/>
        </p:nvSpPr>
        <p:spPr>
          <a:xfrm>
            <a:off x="7292036" y="2102189"/>
            <a:ext cx="85151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"/>
          <p:cNvSpPr txBox="1"/>
          <p:nvPr>
            <p:ph type="title"/>
          </p:nvPr>
        </p:nvSpPr>
        <p:spPr>
          <a:xfrm>
            <a:off x="107504" y="280529"/>
            <a:ext cx="8651304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880"/>
              </a:buClr>
              <a:buSzPts val="3600"/>
              <a:buFont typeface="Arial Black"/>
              <a:buNone/>
            </a:pPr>
            <a:r>
              <a:rPr lang="en-US"/>
              <a:t>-Challenge- </a:t>
            </a:r>
            <a:br>
              <a:rPr lang="en-US"/>
            </a:br>
            <a:r>
              <a:rPr lang="en-US"/>
              <a:t>  </a:t>
            </a:r>
            <a:r>
              <a:rPr lang="en-US" sz="2400"/>
              <a:t>C++ programing to identify holes </a:t>
            </a:r>
            <a:br>
              <a:rPr lang="en-US" sz="2400"/>
            </a:br>
            <a:r>
              <a:rPr lang="en-US" sz="2400"/>
              <a:t>   in 3D point cloud data</a:t>
            </a:r>
            <a:endParaRPr sz="2400"/>
          </a:p>
        </p:txBody>
      </p:sp>
      <p:sp>
        <p:nvSpPr>
          <p:cNvPr id="381" name="Google Shape;381;p3"/>
          <p:cNvSpPr txBox="1"/>
          <p:nvPr>
            <p:ph idx="1" type="body"/>
          </p:nvPr>
        </p:nvSpPr>
        <p:spPr>
          <a:xfrm>
            <a:off x="439948" y="16138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Attached is a sample of point cloud data. </a:t>
            </a:r>
            <a:r>
              <a:rPr lang="en-US" sz="1700"/>
              <a:t>(HoleDetectionTestData.txt)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The task is </a:t>
            </a:r>
            <a:r>
              <a:rPr b="1" lang="en-US" sz="2040"/>
              <a:t>to identify the radii, centers and normals of the two holes</a:t>
            </a:r>
            <a:r>
              <a:rPr lang="en-US" sz="2040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You may use any compiler you wish, but we would recommend Microsoft Visual C++, available free with any Visual Studio Community edition.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Any standard of the C++ language is acceptable, and any open-source point cloud processing library (eg. PCL) may be used.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In addition, we would also like you to </a:t>
            </a:r>
            <a:r>
              <a:rPr b="1" lang="en-US" sz="2040"/>
              <a:t>send us the source code for review</a:t>
            </a:r>
            <a:r>
              <a:rPr lang="en-US" sz="2040"/>
              <a:t>. There is no need to send us any library files.</a:t>
            </a:r>
            <a:endParaRPr sz="20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/>
          <p:nvPr>
            <p:ph idx="1" type="body"/>
          </p:nvPr>
        </p:nvSpPr>
        <p:spPr>
          <a:xfrm>
            <a:off x="457200" y="1113487"/>
            <a:ext cx="8229600" cy="4950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Submission Deadline:  2days  (48hours)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 is recommended that you submit even if no solution has been found.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How quickly you submit your solution (output) will also be taken into account for the evaluation.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send your source code to:</a:t>
            </a:r>
            <a:br>
              <a:rPr lang="en-US" sz="2400"/>
            </a:br>
            <a:br>
              <a:rPr lang="en-US" sz="2400"/>
            </a:br>
            <a:r>
              <a:rPr lang="en-US" sz="2400"/>
              <a:t>                          </a:t>
            </a:r>
            <a:r>
              <a:rPr b="0" i="0" lang="en-US" sz="2400">
                <a:solidFill>
                  <a:srgbClr val="404040"/>
                </a:solidFill>
              </a:rPr>
              <a:t>tech_primary@linkwiz.co.jp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LINKWIZ is looking forward to see you soon.</a:t>
            </a:r>
            <a:endParaRPr sz="3600"/>
          </a:p>
        </p:txBody>
      </p:sp>
      <p:sp>
        <p:nvSpPr>
          <p:cNvPr id="387" name="Google Shape;387;p4"/>
          <p:cNvSpPr txBox="1"/>
          <p:nvPr>
            <p:ph idx="12" type="sldNum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4"/>
          <p:cNvSpPr txBox="1"/>
          <p:nvPr>
            <p:ph type="title"/>
          </p:nvPr>
        </p:nvSpPr>
        <p:spPr>
          <a:xfrm>
            <a:off x="107504" y="116632"/>
            <a:ext cx="8651304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880"/>
              </a:buClr>
              <a:buSzPts val="3600"/>
              <a:buFont typeface="Arial Black"/>
              <a:buNone/>
            </a:pPr>
            <a:r>
              <a:rPr lang="en-US"/>
              <a:t>Skill Check Procedure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kwiz 基本PPTテーマ">
  <a:themeElements>
    <a:clrScheme name="テクノロジー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デザインの設定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Linkwiz 基本PPTテーマ">
  <a:themeElements>
    <a:clrScheme name="テクノロジー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デザインの設定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2015-06-03T21:59:27Z</dcterms:created>
  <dc:creator>Akinori Koto</dc:creator>
</cp:coreProperties>
</file>