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82" r:id="rId4"/>
    <p:sldId id="258" r:id="rId5"/>
    <p:sldId id="284" r:id="rId6"/>
    <p:sldId id="261" r:id="rId7"/>
    <p:sldId id="262" r:id="rId8"/>
    <p:sldId id="263" r:id="rId9"/>
    <p:sldId id="264" r:id="rId10"/>
    <p:sldId id="265" r:id="rId11"/>
    <p:sldId id="266" r:id="rId12"/>
    <p:sldId id="285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969696"/>
    <a:srgbClr val="CCCCCC"/>
    <a:srgbClr val="9C9C9C"/>
    <a:srgbClr val="828282"/>
    <a:srgbClr val="4E4E4E"/>
    <a:srgbClr val="E1E1E1"/>
    <a:srgbClr val="000000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47" autoAdjust="0"/>
  </p:normalViewPr>
  <p:slideViewPr>
    <p:cSldViewPr snapToGrid="0">
      <p:cViewPr>
        <p:scale>
          <a:sx n="100" d="100"/>
          <a:sy n="100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yushuuniv-my.sharepoint.com/personal/3he15033k_ms_kyushu-u_ac_jp/Documents/&#22320;&#19979;&#37444;/&#35745;&#31639;&#29992;&#12487;&#12540;&#12479;&#25972;&#29702;/&#26368;&#32066;&#12487;&#12540;&#12479;&#25972;&#29702;/&#19968;&#20123;&#26377;&#29992;&#30340;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Bandwidth_Selection!$D$1</c:f>
              <c:strCache>
                <c:ptCount val="1"/>
                <c:pt idx="0">
                  <c:v>AICc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Bandwidth_Selection!$A$2:$A$82</c:f>
              <c:numCache>
                <c:formatCode>0.0</c:formatCode>
                <c:ptCount val="81"/>
                <c:pt idx="0">
                  <c:v>2.0000000000000302</c:v>
                </c:pt>
                <c:pt idx="1">
                  <c:v>2.1000000000000298</c:v>
                </c:pt>
                <c:pt idx="2">
                  <c:v>2.2000000000000299</c:v>
                </c:pt>
                <c:pt idx="3">
                  <c:v>2.30000000000003</c:v>
                </c:pt>
                <c:pt idx="4">
                  <c:v>2.4000000000000301</c:v>
                </c:pt>
                <c:pt idx="5">
                  <c:v>2.5000000000000302</c:v>
                </c:pt>
                <c:pt idx="6">
                  <c:v>2.6000000000000298</c:v>
                </c:pt>
                <c:pt idx="7">
                  <c:v>2.7000000000000299</c:v>
                </c:pt>
                <c:pt idx="8">
                  <c:v>2.80000000000003</c:v>
                </c:pt>
                <c:pt idx="9">
                  <c:v>2.9000000000000301</c:v>
                </c:pt>
                <c:pt idx="10">
                  <c:v>3.00000000000002</c:v>
                </c:pt>
                <c:pt idx="11">
                  <c:v>3.1000000000000201</c:v>
                </c:pt>
                <c:pt idx="12">
                  <c:v>3.2000000000000202</c:v>
                </c:pt>
                <c:pt idx="13">
                  <c:v>3.3000000000000198</c:v>
                </c:pt>
                <c:pt idx="14">
                  <c:v>3.4000000000000199</c:v>
                </c:pt>
                <c:pt idx="15">
                  <c:v>3.50000000000002</c:v>
                </c:pt>
                <c:pt idx="16">
                  <c:v>3.6000000000000201</c:v>
                </c:pt>
                <c:pt idx="17">
                  <c:v>3.7000000000000202</c:v>
                </c:pt>
                <c:pt idx="18">
                  <c:v>3.8000000000000198</c:v>
                </c:pt>
                <c:pt idx="19">
                  <c:v>3.9000000000000199</c:v>
                </c:pt>
                <c:pt idx="20">
                  <c:v>4.0000000000000204</c:v>
                </c:pt>
                <c:pt idx="21">
                  <c:v>4.1000000000000201</c:v>
                </c:pt>
                <c:pt idx="22">
                  <c:v>4.2000000000000197</c:v>
                </c:pt>
                <c:pt idx="23">
                  <c:v>4.3000000000000203</c:v>
                </c:pt>
                <c:pt idx="24">
                  <c:v>4.4000000000000199</c:v>
                </c:pt>
                <c:pt idx="25">
                  <c:v>4.5000000000000204</c:v>
                </c:pt>
                <c:pt idx="26">
                  <c:v>4.6000000000000201</c:v>
                </c:pt>
                <c:pt idx="27">
                  <c:v>4.7000000000000197</c:v>
                </c:pt>
                <c:pt idx="28">
                  <c:v>4.8000000000000203</c:v>
                </c:pt>
                <c:pt idx="29">
                  <c:v>4.9000000000000199</c:v>
                </c:pt>
                <c:pt idx="30">
                  <c:v>5.0000000000000204</c:v>
                </c:pt>
                <c:pt idx="31">
                  <c:v>5.1000000000000201</c:v>
                </c:pt>
                <c:pt idx="32">
                  <c:v>5.2000000000000197</c:v>
                </c:pt>
                <c:pt idx="33">
                  <c:v>5.3000000000000203</c:v>
                </c:pt>
                <c:pt idx="34">
                  <c:v>5.4000000000000199</c:v>
                </c:pt>
                <c:pt idx="35">
                  <c:v>5.5000000000000204</c:v>
                </c:pt>
                <c:pt idx="36">
                  <c:v>5.6000000000000201</c:v>
                </c:pt>
                <c:pt idx="37">
                  <c:v>5.7000000000000197</c:v>
                </c:pt>
                <c:pt idx="38">
                  <c:v>5.8000000000000096</c:v>
                </c:pt>
                <c:pt idx="39">
                  <c:v>5.9000000000000101</c:v>
                </c:pt>
                <c:pt idx="40">
                  <c:v>6.0000000000000098</c:v>
                </c:pt>
                <c:pt idx="41">
                  <c:v>6.1000000000000103</c:v>
                </c:pt>
                <c:pt idx="42">
                  <c:v>6.2000000000000099</c:v>
                </c:pt>
                <c:pt idx="43">
                  <c:v>6.3000000000000096</c:v>
                </c:pt>
                <c:pt idx="44">
                  <c:v>6.4000000000000101</c:v>
                </c:pt>
                <c:pt idx="45">
                  <c:v>6.5000000000000098</c:v>
                </c:pt>
                <c:pt idx="46">
                  <c:v>6.6000000000000103</c:v>
                </c:pt>
                <c:pt idx="47">
                  <c:v>6.7000000000000099</c:v>
                </c:pt>
                <c:pt idx="48">
                  <c:v>6.8000000000000096</c:v>
                </c:pt>
                <c:pt idx="49">
                  <c:v>6.9000000000000101</c:v>
                </c:pt>
                <c:pt idx="50">
                  <c:v>7.0000000000000098</c:v>
                </c:pt>
                <c:pt idx="51">
                  <c:v>7.1000000000000103</c:v>
                </c:pt>
                <c:pt idx="52">
                  <c:v>7.2000000000000099</c:v>
                </c:pt>
                <c:pt idx="53">
                  <c:v>7.3000000000000096</c:v>
                </c:pt>
                <c:pt idx="54">
                  <c:v>7.4000000000000101</c:v>
                </c:pt>
                <c:pt idx="55">
                  <c:v>7.5000000000000098</c:v>
                </c:pt>
                <c:pt idx="56">
                  <c:v>7.6000000000000103</c:v>
                </c:pt>
                <c:pt idx="57">
                  <c:v>7.7000000000000099</c:v>
                </c:pt>
                <c:pt idx="58">
                  <c:v>7.8000000000000096</c:v>
                </c:pt>
                <c:pt idx="59">
                  <c:v>7.9000000000000101</c:v>
                </c:pt>
                <c:pt idx="60">
                  <c:v>8.0000000000000107</c:v>
                </c:pt>
                <c:pt idx="61">
                  <c:v>8.1000000000000103</c:v>
                </c:pt>
                <c:pt idx="62">
                  <c:v>8.2000000000000099</c:v>
                </c:pt>
                <c:pt idx="63">
                  <c:v>8.3000000000000096</c:v>
                </c:pt>
                <c:pt idx="64">
                  <c:v>8.4000000000000092</c:v>
                </c:pt>
                <c:pt idx="65">
                  <c:v>8.5000000000000107</c:v>
                </c:pt>
                <c:pt idx="66">
                  <c:v>8.6</c:v>
                </c:pt>
                <c:pt idx="67">
                  <c:v>8.6999999999999993</c:v>
                </c:pt>
                <c:pt idx="68">
                  <c:v>8.8000000000000007</c:v>
                </c:pt>
                <c:pt idx="69">
                  <c:v>8.9</c:v>
                </c:pt>
                <c:pt idx="70">
                  <c:v>9</c:v>
                </c:pt>
                <c:pt idx="71">
                  <c:v>9.1</c:v>
                </c:pt>
                <c:pt idx="72">
                  <c:v>9.1999999999999993</c:v>
                </c:pt>
                <c:pt idx="73">
                  <c:v>9.3000000000000007</c:v>
                </c:pt>
                <c:pt idx="74">
                  <c:v>9.4</c:v>
                </c:pt>
                <c:pt idx="75">
                  <c:v>9.5</c:v>
                </c:pt>
                <c:pt idx="76">
                  <c:v>9.6</c:v>
                </c:pt>
                <c:pt idx="77">
                  <c:v>9.6999999999999993</c:v>
                </c:pt>
                <c:pt idx="78">
                  <c:v>9.8000000000000007</c:v>
                </c:pt>
                <c:pt idx="79">
                  <c:v>9.9</c:v>
                </c:pt>
                <c:pt idx="80">
                  <c:v>10</c:v>
                </c:pt>
              </c:numCache>
            </c:numRef>
          </c:cat>
          <c:val>
            <c:numRef>
              <c:f>Bandwidth_Selection!$D$2:$D$82</c:f>
              <c:numCache>
                <c:formatCode>General</c:formatCode>
                <c:ptCount val="81"/>
                <c:pt idx="0">
                  <c:v>710.79300000000001</c:v>
                </c:pt>
                <c:pt idx="1">
                  <c:v>707.88</c:v>
                </c:pt>
                <c:pt idx="2">
                  <c:v>705.48500000000001</c:v>
                </c:pt>
                <c:pt idx="3">
                  <c:v>703.49099999999999</c:v>
                </c:pt>
                <c:pt idx="4">
                  <c:v>701.81</c:v>
                </c:pt>
                <c:pt idx="5">
                  <c:v>700.37900000000002</c:v>
                </c:pt>
                <c:pt idx="6">
                  <c:v>699.15200000000004</c:v>
                </c:pt>
                <c:pt idx="7">
                  <c:v>698.09100000000001</c:v>
                </c:pt>
                <c:pt idx="8">
                  <c:v>697.17</c:v>
                </c:pt>
                <c:pt idx="9">
                  <c:v>696.36599999999999</c:v>
                </c:pt>
                <c:pt idx="10">
                  <c:v>695.66099999999994</c:v>
                </c:pt>
                <c:pt idx="11">
                  <c:v>695.04100000000005</c:v>
                </c:pt>
                <c:pt idx="12">
                  <c:v>694.49300000000005</c:v>
                </c:pt>
                <c:pt idx="13">
                  <c:v>694.00900000000001</c:v>
                </c:pt>
                <c:pt idx="14">
                  <c:v>693.57899999999995</c:v>
                </c:pt>
                <c:pt idx="15">
                  <c:v>693.197</c:v>
                </c:pt>
                <c:pt idx="16">
                  <c:v>692.85799999999995</c:v>
                </c:pt>
                <c:pt idx="17">
                  <c:v>692.55799999999999</c:v>
                </c:pt>
                <c:pt idx="18">
                  <c:v>692.29300000000001</c:v>
                </c:pt>
                <c:pt idx="19">
                  <c:v>692.06</c:v>
                </c:pt>
                <c:pt idx="20">
                  <c:v>691.85599999999999</c:v>
                </c:pt>
                <c:pt idx="21">
                  <c:v>691.67899999999997</c:v>
                </c:pt>
                <c:pt idx="22">
                  <c:v>691.52599999999995</c:v>
                </c:pt>
                <c:pt idx="23">
                  <c:v>691.39400000000001</c:v>
                </c:pt>
                <c:pt idx="24">
                  <c:v>691.28200000000004</c:v>
                </c:pt>
                <c:pt idx="25">
                  <c:v>691.18799999999999</c:v>
                </c:pt>
                <c:pt idx="26">
                  <c:v>691.10900000000004</c:v>
                </c:pt>
                <c:pt idx="27">
                  <c:v>691.04300000000001</c:v>
                </c:pt>
                <c:pt idx="28">
                  <c:v>690.98900000000003</c:v>
                </c:pt>
                <c:pt idx="29">
                  <c:v>690.94500000000005</c:v>
                </c:pt>
                <c:pt idx="30">
                  <c:v>690.91</c:v>
                </c:pt>
                <c:pt idx="31">
                  <c:v>690.88300000000004</c:v>
                </c:pt>
                <c:pt idx="32">
                  <c:v>690.86199999999997</c:v>
                </c:pt>
                <c:pt idx="33">
                  <c:v>690.846</c:v>
                </c:pt>
                <c:pt idx="34">
                  <c:v>690.83500000000004</c:v>
                </c:pt>
                <c:pt idx="35">
                  <c:v>690.827</c:v>
                </c:pt>
                <c:pt idx="36">
                  <c:v>690.82299999999998</c:v>
                </c:pt>
                <c:pt idx="37">
                  <c:v>690.82100000000003</c:v>
                </c:pt>
                <c:pt idx="38">
                  <c:v>690.822</c:v>
                </c:pt>
                <c:pt idx="39">
                  <c:v>690.82399999999996</c:v>
                </c:pt>
                <c:pt idx="40">
                  <c:v>690.82799999999997</c:v>
                </c:pt>
                <c:pt idx="41">
                  <c:v>690.83399999999995</c:v>
                </c:pt>
                <c:pt idx="42">
                  <c:v>690.84</c:v>
                </c:pt>
                <c:pt idx="43">
                  <c:v>690.84699999999998</c:v>
                </c:pt>
                <c:pt idx="44">
                  <c:v>690.85500000000002</c:v>
                </c:pt>
                <c:pt idx="45">
                  <c:v>690.86300000000006</c:v>
                </c:pt>
                <c:pt idx="46">
                  <c:v>690.87099999999998</c:v>
                </c:pt>
                <c:pt idx="47">
                  <c:v>690.88</c:v>
                </c:pt>
                <c:pt idx="48">
                  <c:v>690.88900000000001</c:v>
                </c:pt>
                <c:pt idx="49">
                  <c:v>690.89800000000002</c:v>
                </c:pt>
                <c:pt idx="50">
                  <c:v>690.90800000000002</c:v>
                </c:pt>
                <c:pt idx="51">
                  <c:v>690.91700000000003</c:v>
                </c:pt>
                <c:pt idx="52">
                  <c:v>690.92600000000004</c:v>
                </c:pt>
                <c:pt idx="53">
                  <c:v>690.93600000000004</c:v>
                </c:pt>
                <c:pt idx="54">
                  <c:v>690.94500000000005</c:v>
                </c:pt>
                <c:pt idx="55">
                  <c:v>690.95399999999995</c:v>
                </c:pt>
                <c:pt idx="56">
                  <c:v>690.96299999999997</c:v>
                </c:pt>
                <c:pt idx="57">
                  <c:v>690.97199999999998</c:v>
                </c:pt>
                <c:pt idx="58">
                  <c:v>690.98099999999999</c:v>
                </c:pt>
                <c:pt idx="59">
                  <c:v>690.99</c:v>
                </c:pt>
                <c:pt idx="60">
                  <c:v>690.99900000000002</c:v>
                </c:pt>
                <c:pt idx="61">
                  <c:v>691.00699999999995</c:v>
                </c:pt>
                <c:pt idx="62">
                  <c:v>691.01499999999999</c:v>
                </c:pt>
                <c:pt idx="63">
                  <c:v>691.024</c:v>
                </c:pt>
                <c:pt idx="64">
                  <c:v>691.03200000000004</c:v>
                </c:pt>
                <c:pt idx="65">
                  <c:v>691.04</c:v>
                </c:pt>
                <c:pt idx="66">
                  <c:v>691.04700000000003</c:v>
                </c:pt>
                <c:pt idx="67">
                  <c:v>691.05499999999995</c:v>
                </c:pt>
                <c:pt idx="68">
                  <c:v>691.06299999999999</c:v>
                </c:pt>
                <c:pt idx="69">
                  <c:v>691.07</c:v>
                </c:pt>
                <c:pt idx="70">
                  <c:v>691.077</c:v>
                </c:pt>
                <c:pt idx="71">
                  <c:v>691.08399999999995</c:v>
                </c:pt>
                <c:pt idx="72">
                  <c:v>691.09100000000001</c:v>
                </c:pt>
                <c:pt idx="73">
                  <c:v>691.09799999999996</c:v>
                </c:pt>
                <c:pt idx="74">
                  <c:v>691.10500000000002</c:v>
                </c:pt>
                <c:pt idx="75">
                  <c:v>691.11099999999999</c:v>
                </c:pt>
                <c:pt idx="76">
                  <c:v>691.11800000000005</c:v>
                </c:pt>
                <c:pt idx="77">
                  <c:v>691.12400000000002</c:v>
                </c:pt>
                <c:pt idx="78">
                  <c:v>691.13</c:v>
                </c:pt>
                <c:pt idx="79">
                  <c:v>691.13599999999997</c:v>
                </c:pt>
                <c:pt idx="80">
                  <c:v>691.14200000000005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F9-4DA8-8FC1-C221C0F80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0577552"/>
        <c:axId val="450572144"/>
      </c:lineChart>
      <c:catAx>
        <c:axId val="450577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Bandwidth</a:t>
                </a:r>
                <a:endParaRPr lang="zh-CN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450572144"/>
        <c:crosses val="autoZero"/>
        <c:auto val="1"/>
        <c:lblAlgn val="ctr"/>
        <c:lblOffset val="100"/>
        <c:tickLblSkip val="10"/>
        <c:noMultiLvlLbl val="0"/>
      </c:catAx>
      <c:valAx>
        <c:axId val="45057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AICc</a:t>
                </a:r>
                <a:endParaRPr lang="zh-CN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45057755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406A0-EE1A-49AB-B68D-2ACF92AFDF07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AC6F1-E641-4F92-8B50-FEF74FBD0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1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C6F1-E641-4F92-8B50-FEF74FBD0F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8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共线性诊断，各变量同时出现共线性的概率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C6F1-E641-4F92-8B50-FEF74FBD0F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1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2B0-D377-4FD1-9D4C-65D22916AB9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D1C3-A6A0-4CAC-A90C-77512B5D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6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2B0-D377-4FD1-9D4C-65D22916AB9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D1C3-A6A0-4CAC-A90C-77512B5D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1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2B0-D377-4FD1-9D4C-65D22916AB9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D1C3-A6A0-4CAC-A90C-77512B5D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2B0-D377-4FD1-9D4C-65D22916AB9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D1C3-A6A0-4CAC-A90C-77512B5D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2B0-D377-4FD1-9D4C-65D22916AB9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D1C3-A6A0-4CAC-A90C-77512B5D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2B0-D377-4FD1-9D4C-65D22916AB9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D1C3-A6A0-4CAC-A90C-77512B5D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2B0-D377-4FD1-9D4C-65D22916AB9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D1C3-A6A0-4CAC-A90C-77512B5D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3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2B0-D377-4FD1-9D4C-65D22916AB9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D1C3-A6A0-4CAC-A90C-77512B5D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2B0-D377-4FD1-9D4C-65D22916AB9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D1C3-A6A0-4CAC-A90C-77512B5D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2B0-D377-4FD1-9D4C-65D22916AB9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D1C3-A6A0-4CAC-A90C-77512B5D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7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2B0-D377-4FD1-9D4C-65D22916AB9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D1C3-A6A0-4CAC-A90C-77512B5D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3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52B0-D377-4FD1-9D4C-65D22916AB9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BD1C3-A6A0-4CAC-A90C-77512B5D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57081"/>
              </p:ext>
            </p:extLst>
          </p:nvPr>
        </p:nvGraphicFramePr>
        <p:xfrm>
          <a:off x="7075127" y="2418013"/>
          <a:ext cx="1301902" cy="152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4075583120"/>
                    </a:ext>
                  </a:extLst>
                </a:gridCol>
                <a:gridCol w="771677">
                  <a:extLst>
                    <a:ext uri="{9D8B030D-6E8A-4147-A177-3AD203B41FA5}">
                      <a16:colId xmlns:a16="http://schemas.microsoft.com/office/drawing/2014/main" val="2812472574"/>
                    </a:ext>
                  </a:extLst>
                </a:gridCol>
              </a:tblGrid>
              <a:tr h="3897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凡例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74115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地下鉄駅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721520"/>
                  </a:ext>
                </a:extLst>
              </a:tr>
              <a:tr h="3724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1" dirty="0"/>
                        <a:t>鉄道路線</a:t>
                      </a:r>
                      <a:endParaRPr 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41138"/>
                  </a:ext>
                </a:extLst>
              </a:tr>
              <a:tr h="3724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1" dirty="0"/>
                        <a:t>区域境界</a:t>
                      </a:r>
                      <a:endParaRPr 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90160"/>
                  </a:ext>
                </a:extLst>
              </a:tr>
            </a:tbl>
          </a:graphicData>
        </a:graphic>
      </p:graphicFrame>
      <p:sp>
        <p:nvSpPr>
          <p:cNvPr id="27" name="椭圆 26"/>
          <p:cNvSpPr/>
          <p:nvPr/>
        </p:nvSpPr>
        <p:spPr>
          <a:xfrm>
            <a:off x="7279003" y="2943640"/>
            <a:ext cx="125128" cy="125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193930" y="3379404"/>
            <a:ext cx="295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219719" y="3690041"/>
            <a:ext cx="254020" cy="114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905844" y="995078"/>
            <a:ext cx="5400000" cy="3803774"/>
            <a:chOff x="1959944" y="1115728"/>
            <a:chExt cx="5400000" cy="380377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9944" y="1115728"/>
              <a:ext cx="5400000" cy="3803774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2"/>
            <a:srcRect l="69185" t="79179" r="21995" b="12140"/>
            <a:stretch/>
          </p:blipFill>
          <p:spPr>
            <a:xfrm>
              <a:off x="5124450" y="4388583"/>
              <a:ext cx="476250" cy="3302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5757796" y="4178300"/>
              <a:ext cx="4445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133" y="3333715"/>
            <a:ext cx="1211907" cy="1412961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51691"/>
              </p:ext>
            </p:extLst>
          </p:nvPr>
        </p:nvGraphicFramePr>
        <p:xfrm>
          <a:off x="7060154" y="4547079"/>
          <a:ext cx="1523013" cy="152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78">
                  <a:extLst>
                    <a:ext uri="{9D8B030D-6E8A-4147-A177-3AD203B41FA5}">
                      <a16:colId xmlns:a16="http://schemas.microsoft.com/office/drawing/2014/main" val="4075583120"/>
                    </a:ext>
                  </a:extLst>
                </a:gridCol>
                <a:gridCol w="1011935">
                  <a:extLst>
                    <a:ext uri="{9D8B030D-6E8A-4147-A177-3AD203B41FA5}">
                      <a16:colId xmlns:a16="http://schemas.microsoft.com/office/drawing/2014/main" val="2812472574"/>
                    </a:ext>
                  </a:extLst>
                </a:gridCol>
              </a:tblGrid>
              <a:tr h="3897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凡例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74115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Subway</a:t>
                      </a:r>
                      <a:r>
                        <a:rPr lang="en-US" altLang="zh-CN" sz="10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Station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721520"/>
                  </a:ext>
                </a:extLst>
              </a:tr>
              <a:tr h="3724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dirty="0"/>
                        <a:t>Subway Line</a:t>
                      </a:r>
                      <a:endParaRPr 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41138"/>
                  </a:ext>
                </a:extLst>
              </a:tr>
              <a:tr h="3724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District</a:t>
                      </a:r>
                      <a:r>
                        <a:rPr lang="en-US" sz="1000" b="1" baseline="0" dirty="0"/>
                        <a:t> Line</a:t>
                      </a:r>
                      <a:endParaRPr 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90160"/>
                  </a:ext>
                </a:extLst>
              </a:tr>
            </a:tbl>
          </a:graphicData>
        </a:graphic>
      </p:graphicFrame>
      <p:sp>
        <p:nvSpPr>
          <p:cNvPr id="13" name="椭圆 12"/>
          <p:cNvSpPr/>
          <p:nvPr/>
        </p:nvSpPr>
        <p:spPr>
          <a:xfrm>
            <a:off x="7264031" y="5072706"/>
            <a:ext cx="125128" cy="125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7178958" y="5508470"/>
            <a:ext cx="295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04747" y="5819107"/>
            <a:ext cx="254020" cy="114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4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" r="10834" b="448"/>
          <a:stretch/>
        </p:blipFill>
        <p:spPr>
          <a:xfrm>
            <a:off x="1123951" y="507186"/>
            <a:ext cx="7029450" cy="58174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460853" y="871479"/>
            <a:ext cx="2355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entury" panose="02040604050505020304" pitchFamily="18" charset="0"/>
              </a:rPr>
              <a:t>Tenant Proportion</a:t>
            </a:r>
          </a:p>
        </p:txBody>
      </p:sp>
      <p:sp>
        <p:nvSpPr>
          <p:cNvPr id="18" name="矩形 17"/>
          <p:cNvSpPr/>
          <p:nvPr/>
        </p:nvSpPr>
        <p:spPr>
          <a:xfrm>
            <a:off x="4962526" y="4720711"/>
            <a:ext cx="333374" cy="22859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62526" y="5111236"/>
            <a:ext cx="333374" cy="228599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962526" y="5501761"/>
            <a:ext cx="333374" cy="228599"/>
          </a:xfrm>
          <a:prstGeom prst="rect">
            <a:avLst/>
          </a:prstGeom>
          <a:solidFill>
            <a:srgbClr val="9C9C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962526" y="5892286"/>
            <a:ext cx="333374" cy="228599"/>
          </a:xfrm>
          <a:prstGeom prst="rect">
            <a:avLst/>
          </a:prstGeom>
          <a:solidFill>
            <a:srgbClr val="4E4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29250" y="4681121"/>
            <a:ext cx="2193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" panose="02040604050505020304" pitchFamily="18" charset="0"/>
              </a:rPr>
              <a:t>Not Significance</a:t>
            </a:r>
            <a:endParaRPr lang="zh-CN" altLang="en-US" sz="1600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429250" y="5071646"/>
                <a:ext cx="21939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99%</m:t>
                      </m:r>
                    </m:oMath>
                  </m:oMathPara>
                </a14:m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5071646"/>
                <a:ext cx="219395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429250" y="5462171"/>
                <a:ext cx="21939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60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sz="1600" dirty="0">
                    <a:latin typeface="Century" panose="02040604050505020304" pitchFamily="18" charset="0"/>
                  </a:rPr>
                  <a:t>5%</a:t>
                </a:r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5462171"/>
                <a:ext cx="2193957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423764" y="5852696"/>
                <a:ext cx="21994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sz="1600" dirty="0">
                    <a:latin typeface="Century" panose="02040604050505020304" pitchFamily="18" charset="0"/>
                  </a:rPr>
                  <a:t>0%</a:t>
                </a:r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64" y="5852696"/>
                <a:ext cx="2199443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4962526" y="425981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" panose="02040604050505020304" pitchFamily="18" charset="0"/>
              </a:rPr>
              <a:t>Confidence Level</a:t>
            </a:r>
            <a:endParaRPr lang="zh-CN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1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652" r="10834" b="3283"/>
          <a:stretch/>
        </p:blipFill>
        <p:spPr>
          <a:xfrm>
            <a:off x="1123951" y="507186"/>
            <a:ext cx="7029450" cy="561369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962526" y="4720711"/>
            <a:ext cx="333374" cy="228599"/>
          </a:xfrm>
          <a:prstGeom prst="rect">
            <a:avLst/>
          </a:prstGeom>
          <a:solidFill>
            <a:srgbClr val="4E4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62526" y="5111236"/>
            <a:ext cx="333374" cy="228599"/>
          </a:xfrm>
          <a:prstGeom prst="rect">
            <a:avLst/>
          </a:prstGeom>
          <a:solidFill>
            <a:srgbClr val="8282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62526" y="5501761"/>
            <a:ext cx="333374" cy="228599"/>
          </a:xfrm>
          <a:prstGeom prst="rect">
            <a:avLst/>
          </a:prstGeom>
          <a:solidFill>
            <a:srgbClr val="9C9C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62526" y="5892286"/>
            <a:ext cx="333374" cy="228599"/>
          </a:xfrm>
          <a:prstGeom prst="rect">
            <a:avLst/>
          </a:prstGeom>
          <a:solidFill>
            <a:srgbClr val="CC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29250" y="4681121"/>
            <a:ext cx="170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" panose="02040604050505020304" pitchFamily="18" charset="0"/>
              </a:rPr>
              <a:t>0.960 - 0.965</a:t>
            </a:r>
            <a:endParaRPr lang="zh-CN" altLang="en-US" sz="1600" dirty="0">
              <a:latin typeface="Century" panose="020406040505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29250" y="5071646"/>
            <a:ext cx="170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" panose="02040604050505020304" pitchFamily="18" charset="0"/>
              </a:rPr>
              <a:t>0.965 – 0.970</a:t>
            </a:r>
            <a:endParaRPr lang="zh-CN" altLang="en-US" sz="1600" dirty="0">
              <a:latin typeface="Century" panose="020406040505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29250" y="5462171"/>
            <a:ext cx="170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" panose="02040604050505020304" pitchFamily="18" charset="0"/>
              </a:rPr>
              <a:t>0.970 – 0.975</a:t>
            </a:r>
            <a:endParaRPr lang="zh-CN" altLang="en-US" sz="1600" dirty="0">
              <a:latin typeface="Century" panose="020406040505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23764" y="5852696"/>
            <a:ext cx="1708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" panose="02040604050505020304" pitchFamily="18" charset="0"/>
              </a:rPr>
              <a:t>0.975 – 0.980</a:t>
            </a:r>
            <a:endParaRPr lang="zh-CN" altLang="en-US" sz="1600" dirty="0">
              <a:latin typeface="Century" panose="020406040505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62526" y="425981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" panose="02040604050505020304" pitchFamily="18" charset="0"/>
              </a:rPr>
              <a:t>Local R</a:t>
            </a:r>
            <a:r>
              <a:rPr lang="en-US" altLang="zh-CN" baseline="30000" dirty="0">
                <a:latin typeface="Century" panose="02040604050505020304" pitchFamily="18" charset="0"/>
              </a:rPr>
              <a:t>2</a:t>
            </a:r>
            <a:endParaRPr lang="zh-CN" altLang="en-US" dirty="0">
              <a:latin typeface="Century" panose="020406040505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47722" y="833379"/>
            <a:ext cx="2981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entury" panose="02040604050505020304" pitchFamily="18" charset="0"/>
              </a:rPr>
              <a:t>Distribution of Local R</a:t>
            </a:r>
            <a:r>
              <a:rPr lang="en-US" altLang="zh-CN" sz="2000" baseline="30000" dirty="0">
                <a:latin typeface="Century" panose="02040604050505020304" pitchFamily="18" charset="0"/>
              </a:rPr>
              <a:t>2</a:t>
            </a:r>
            <a:endParaRPr lang="en-US" altLang="zh-CN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8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061545" y="977462"/>
            <a:ext cx="6526924" cy="4824247"/>
            <a:chOff x="1061545" y="977462"/>
            <a:chExt cx="6526924" cy="482424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9" r="17011"/>
            <a:stretch/>
          </p:blipFill>
          <p:spPr>
            <a:xfrm>
              <a:off x="1061545" y="1149622"/>
              <a:ext cx="6526924" cy="4558756"/>
            </a:xfrm>
            <a:prstGeom prst="rect">
              <a:avLst/>
            </a:prstGeom>
          </p:spPr>
        </p:pic>
        <p:grpSp>
          <p:nvGrpSpPr>
            <p:cNvPr id="35" name="组合 34"/>
            <p:cNvGrpSpPr/>
            <p:nvPr/>
          </p:nvGrpSpPr>
          <p:grpSpPr>
            <a:xfrm>
              <a:off x="5256000" y="4068000"/>
              <a:ext cx="2332469" cy="1631788"/>
              <a:chOff x="5585989" y="4076590"/>
              <a:chExt cx="2332469" cy="1631788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5585989" y="4447211"/>
                <a:ext cx="1272041" cy="1261167"/>
                <a:chOff x="2033198" y="1497310"/>
                <a:chExt cx="1272041" cy="1261167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2033198" y="1497310"/>
                  <a:ext cx="1269483" cy="246221"/>
                  <a:chOff x="2075144" y="1039845"/>
                  <a:chExt cx="1269483" cy="246221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2075144" y="1068976"/>
                    <a:ext cx="374686" cy="187960"/>
                  </a:xfrm>
                  <a:prstGeom prst="rect">
                    <a:avLst/>
                  </a:prstGeom>
                  <a:solidFill>
                    <a:srgbClr val="DBDBDB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2449830" y="1039845"/>
                    <a:ext cx="89479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0.057 ~ 0.074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" name="组合 20"/>
                <p:cNvGrpSpPr/>
                <p:nvPr/>
              </p:nvGrpSpPr>
              <p:grpSpPr>
                <a:xfrm>
                  <a:off x="2035756" y="1751047"/>
                  <a:ext cx="1269483" cy="246221"/>
                  <a:chOff x="3373719" y="1043103"/>
                  <a:chExt cx="1269483" cy="246221"/>
                </a:xfrm>
              </p:grpSpPr>
              <p:sp>
                <p:nvSpPr>
                  <p:cNvPr id="22" name="矩形 21"/>
                  <p:cNvSpPr/>
                  <p:nvPr/>
                </p:nvSpPr>
                <p:spPr>
                  <a:xfrm>
                    <a:off x="3373719" y="1068975"/>
                    <a:ext cx="374686" cy="187960"/>
                  </a:xfrm>
                  <a:prstGeom prst="rect">
                    <a:avLst/>
                  </a:prstGeom>
                  <a:solidFill>
                    <a:srgbClr val="B0B0B0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748405" y="1043103"/>
                    <a:ext cx="89479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0.057 ~ 0.074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>
                  <a:off x="2035756" y="2004783"/>
                  <a:ext cx="1269483" cy="246221"/>
                  <a:chOff x="2075144" y="1378226"/>
                  <a:chExt cx="1269483" cy="246221"/>
                </a:xfrm>
              </p:grpSpPr>
              <p:sp>
                <p:nvSpPr>
                  <p:cNvPr id="25" name="矩形 24"/>
                  <p:cNvSpPr/>
                  <p:nvPr/>
                </p:nvSpPr>
                <p:spPr>
                  <a:xfrm>
                    <a:off x="2075144" y="1411500"/>
                    <a:ext cx="374686" cy="187960"/>
                  </a:xfrm>
                  <a:prstGeom prst="rect">
                    <a:avLst/>
                  </a:prstGeom>
                  <a:solidFill>
                    <a:srgbClr val="878787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449830" y="1378226"/>
                    <a:ext cx="89479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0.095 ~ 0.110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2033198" y="2258519"/>
                  <a:ext cx="1269483" cy="246221"/>
                  <a:chOff x="3373719" y="1380248"/>
                  <a:chExt cx="1269483" cy="246221"/>
                </a:xfrm>
              </p:grpSpPr>
              <p:sp>
                <p:nvSpPr>
                  <p:cNvPr id="28" name="矩形 27"/>
                  <p:cNvSpPr/>
                  <p:nvPr/>
                </p:nvSpPr>
                <p:spPr>
                  <a:xfrm>
                    <a:off x="3373719" y="1411500"/>
                    <a:ext cx="374686" cy="187960"/>
                  </a:xfrm>
                  <a:prstGeom prst="rect">
                    <a:avLst/>
                  </a:prstGeom>
                  <a:solidFill>
                    <a:srgbClr val="636363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3748405" y="1380248"/>
                    <a:ext cx="89479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0.095 ~ 0.110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" name="组合 29"/>
                <p:cNvGrpSpPr/>
                <p:nvPr/>
              </p:nvGrpSpPr>
              <p:grpSpPr>
                <a:xfrm>
                  <a:off x="2035757" y="2512256"/>
                  <a:ext cx="1269482" cy="246221"/>
                  <a:chOff x="2075144" y="1716607"/>
                  <a:chExt cx="1269482" cy="246221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2075144" y="1749881"/>
                    <a:ext cx="374686" cy="187960"/>
                  </a:xfrm>
                  <a:prstGeom prst="rect">
                    <a:avLst/>
                  </a:prstGeom>
                  <a:solidFill>
                    <a:srgbClr val="454545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2449829" y="1716607"/>
                    <a:ext cx="89479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0.121 ~ 0.130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4" name="文本框 33"/>
              <p:cNvSpPr txBox="1"/>
              <p:nvPr/>
            </p:nvSpPr>
            <p:spPr>
              <a:xfrm>
                <a:off x="5585989" y="4076590"/>
                <a:ext cx="23324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Transportation Coefficient</a:t>
                </a: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1061545" y="977462"/>
              <a:ext cx="6526924" cy="482424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179422" y="1034008"/>
              <a:ext cx="22911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Coefficient Map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Transportation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95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061545" y="977462"/>
            <a:ext cx="6526924" cy="4824247"/>
            <a:chOff x="1061545" y="977462"/>
            <a:chExt cx="6526924" cy="48242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9" r="17011"/>
            <a:stretch/>
          </p:blipFill>
          <p:spPr>
            <a:xfrm>
              <a:off x="1061545" y="1149622"/>
              <a:ext cx="6526924" cy="4558756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5256000" y="4068000"/>
              <a:ext cx="2216855" cy="1631788"/>
              <a:chOff x="5585989" y="4076590"/>
              <a:chExt cx="2216855" cy="1631788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5585989" y="4447211"/>
                <a:ext cx="1038002" cy="1261167"/>
                <a:chOff x="2033198" y="1497310"/>
                <a:chExt cx="1038002" cy="1261167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2033198" y="1497310"/>
                  <a:ext cx="1035444" cy="246221"/>
                  <a:chOff x="2075144" y="1039845"/>
                  <a:chExt cx="1035444" cy="246221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2075144" y="1068976"/>
                    <a:ext cx="374686" cy="187960"/>
                  </a:xfrm>
                  <a:prstGeom prst="rect">
                    <a:avLst/>
                  </a:prstGeom>
                  <a:solidFill>
                    <a:srgbClr val="DBDBDB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2449830" y="1039845"/>
                    <a:ext cx="6607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-65 ~ -62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2035756" y="1751047"/>
                  <a:ext cx="1035444" cy="246221"/>
                  <a:chOff x="3373719" y="1043103"/>
                  <a:chExt cx="1035444" cy="246221"/>
                </a:xfrm>
              </p:grpSpPr>
              <p:sp>
                <p:nvSpPr>
                  <p:cNvPr id="22" name="矩形 21"/>
                  <p:cNvSpPr/>
                  <p:nvPr/>
                </p:nvSpPr>
                <p:spPr>
                  <a:xfrm>
                    <a:off x="3373719" y="1068975"/>
                    <a:ext cx="374686" cy="187960"/>
                  </a:xfrm>
                  <a:prstGeom prst="rect">
                    <a:avLst/>
                  </a:prstGeom>
                  <a:solidFill>
                    <a:srgbClr val="B0B0B0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748405" y="1043103"/>
                    <a:ext cx="6607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-62 ~ -60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2035756" y="2004783"/>
                  <a:ext cx="1035444" cy="246221"/>
                  <a:chOff x="2075144" y="1378226"/>
                  <a:chExt cx="1035444" cy="246221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2075144" y="1411500"/>
                    <a:ext cx="374686" cy="187960"/>
                  </a:xfrm>
                  <a:prstGeom prst="rect">
                    <a:avLst/>
                  </a:prstGeom>
                  <a:solidFill>
                    <a:srgbClr val="878787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2449830" y="1378226"/>
                    <a:ext cx="6607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-60 ~ -55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" name="组合 13"/>
                <p:cNvGrpSpPr/>
                <p:nvPr/>
              </p:nvGrpSpPr>
              <p:grpSpPr>
                <a:xfrm>
                  <a:off x="2033198" y="2258519"/>
                  <a:ext cx="1035444" cy="246221"/>
                  <a:chOff x="3373719" y="1380248"/>
                  <a:chExt cx="1035444" cy="246221"/>
                </a:xfrm>
              </p:grpSpPr>
              <p:sp>
                <p:nvSpPr>
                  <p:cNvPr id="18" name="矩形 17"/>
                  <p:cNvSpPr/>
                  <p:nvPr/>
                </p:nvSpPr>
                <p:spPr>
                  <a:xfrm>
                    <a:off x="3373719" y="1411500"/>
                    <a:ext cx="374686" cy="187960"/>
                  </a:xfrm>
                  <a:prstGeom prst="rect">
                    <a:avLst/>
                  </a:prstGeom>
                  <a:solidFill>
                    <a:srgbClr val="636363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748405" y="1380248"/>
                    <a:ext cx="6607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-55 ~ -55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2035757" y="2512256"/>
                  <a:ext cx="1035443" cy="246221"/>
                  <a:chOff x="2075144" y="1716607"/>
                  <a:chExt cx="1035443" cy="246221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2075144" y="1749881"/>
                    <a:ext cx="374686" cy="187960"/>
                  </a:xfrm>
                  <a:prstGeom prst="rect">
                    <a:avLst/>
                  </a:prstGeom>
                  <a:solidFill>
                    <a:srgbClr val="454545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2449829" y="1716607"/>
                    <a:ext cx="66075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-55 ~ -44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0" name="文本框 9"/>
              <p:cNvSpPr txBox="1"/>
              <p:nvPr/>
            </p:nvSpPr>
            <p:spPr>
              <a:xfrm>
                <a:off x="5585989" y="4076590"/>
                <a:ext cx="22168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Bus Capacity Coefficient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1061545" y="977462"/>
              <a:ext cx="6526924" cy="482424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179422" y="1034008"/>
              <a:ext cx="22911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Coefficient Map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Bus Capacity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34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061545" y="977462"/>
            <a:ext cx="6526924" cy="4824247"/>
            <a:chOff x="1061545" y="977462"/>
            <a:chExt cx="6526924" cy="48242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9" r="17011"/>
            <a:stretch/>
          </p:blipFill>
          <p:spPr>
            <a:xfrm>
              <a:off x="1061545" y="1149622"/>
              <a:ext cx="6526924" cy="4558756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5256000" y="4068000"/>
              <a:ext cx="2293091" cy="1631788"/>
              <a:chOff x="5585989" y="4076590"/>
              <a:chExt cx="2293091" cy="1631788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5585989" y="4447211"/>
                <a:ext cx="951440" cy="1261167"/>
                <a:chOff x="2033198" y="1497310"/>
                <a:chExt cx="951440" cy="1261167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2033198" y="1497310"/>
                  <a:ext cx="948882" cy="246221"/>
                  <a:chOff x="2075144" y="1039845"/>
                  <a:chExt cx="948882" cy="246221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2075144" y="1068976"/>
                    <a:ext cx="374686" cy="187960"/>
                  </a:xfrm>
                  <a:prstGeom prst="rect">
                    <a:avLst/>
                  </a:prstGeom>
                  <a:solidFill>
                    <a:srgbClr val="DBDBDB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2449830" y="1039845"/>
                    <a:ext cx="574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47 ~ 48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2035756" y="1751047"/>
                  <a:ext cx="948882" cy="246221"/>
                  <a:chOff x="3373719" y="1043103"/>
                  <a:chExt cx="948882" cy="246221"/>
                </a:xfrm>
              </p:grpSpPr>
              <p:sp>
                <p:nvSpPr>
                  <p:cNvPr id="22" name="矩形 21"/>
                  <p:cNvSpPr/>
                  <p:nvPr/>
                </p:nvSpPr>
                <p:spPr>
                  <a:xfrm>
                    <a:off x="3373719" y="1068975"/>
                    <a:ext cx="374686" cy="187960"/>
                  </a:xfrm>
                  <a:prstGeom prst="rect">
                    <a:avLst/>
                  </a:prstGeom>
                  <a:solidFill>
                    <a:srgbClr val="B0B0B0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748405" y="1043103"/>
                    <a:ext cx="574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48 ~ 49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2035756" y="2004783"/>
                  <a:ext cx="948882" cy="246221"/>
                  <a:chOff x="2075144" y="1378226"/>
                  <a:chExt cx="948882" cy="246221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2075144" y="1411500"/>
                    <a:ext cx="374686" cy="187960"/>
                  </a:xfrm>
                  <a:prstGeom prst="rect">
                    <a:avLst/>
                  </a:prstGeom>
                  <a:solidFill>
                    <a:srgbClr val="878787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2449830" y="1378226"/>
                    <a:ext cx="574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49 ~ 51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" name="组合 13"/>
                <p:cNvGrpSpPr/>
                <p:nvPr/>
              </p:nvGrpSpPr>
              <p:grpSpPr>
                <a:xfrm>
                  <a:off x="2033198" y="2258519"/>
                  <a:ext cx="948882" cy="246221"/>
                  <a:chOff x="3373719" y="1380248"/>
                  <a:chExt cx="948882" cy="246221"/>
                </a:xfrm>
              </p:grpSpPr>
              <p:sp>
                <p:nvSpPr>
                  <p:cNvPr id="18" name="矩形 17"/>
                  <p:cNvSpPr/>
                  <p:nvPr/>
                </p:nvSpPr>
                <p:spPr>
                  <a:xfrm>
                    <a:off x="3373719" y="1411500"/>
                    <a:ext cx="374686" cy="187960"/>
                  </a:xfrm>
                  <a:prstGeom prst="rect">
                    <a:avLst/>
                  </a:prstGeom>
                  <a:solidFill>
                    <a:srgbClr val="636363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748405" y="1380248"/>
                    <a:ext cx="574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51 ~ 52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2035757" y="2512256"/>
                  <a:ext cx="948881" cy="246221"/>
                  <a:chOff x="2075144" y="1716607"/>
                  <a:chExt cx="948881" cy="246221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2075144" y="1749881"/>
                    <a:ext cx="374686" cy="187960"/>
                  </a:xfrm>
                  <a:prstGeom prst="rect">
                    <a:avLst/>
                  </a:prstGeom>
                  <a:solidFill>
                    <a:srgbClr val="454545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2449829" y="1716607"/>
                    <a:ext cx="574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52 ~ 54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0" name="文本框 9"/>
              <p:cNvSpPr txBox="1"/>
              <p:nvPr/>
            </p:nvSpPr>
            <p:spPr>
              <a:xfrm>
                <a:off x="5585989" y="4076590"/>
                <a:ext cx="2293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Bus Accessibility Coefficient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1061545" y="977462"/>
              <a:ext cx="6526924" cy="482424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179422" y="1034008"/>
              <a:ext cx="22911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Coefficient Map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Bus Accessibility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74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061545" y="977462"/>
            <a:ext cx="6526924" cy="4824247"/>
            <a:chOff x="1061545" y="977462"/>
            <a:chExt cx="6526924" cy="48242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9" r="17011"/>
            <a:stretch/>
          </p:blipFill>
          <p:spPr>
            <a:xfrm>
              <a:off x="1061545" y="1149622"/>
              <a:ext cx="6526924" cy="4558756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5256000" y="4068000"/>
              <a:ext cx="2223198" cy="1633144"/>
              <a:chOff x="5585989" y="4075234"/>
              <a:chExt cx="2223198" cy="1633144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5585989" y="4447211"/>
                <a:ext cx="1326543" cy="1261167"/>
                <a:chOff x="2033198" y="1497310"/>
                <a:chExt cx="1326543" cy="1261167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2033198" y="1497310"/>
                  <a:ext cx="1291925" cy="246221"/>
                  <a:chOff x="2075144" y="1039845"/>
                  <a:chExt cx="1291925" cy="246221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2075144" y="1068976"/>
                    <a:ext cx="374686" cy="187960"/>
                  </a:xfrm>
                  <a:prstGeom prst="rect">
                    <a:avLst/>
                  </a:prstGeom>
                  <a:solidFill>
                    <a:srgbClr val="DBDBDB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2449830" y="1039845"/>
                    <a:ext cx="91723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-3092 ~ -2920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2035756" y="1751047"/>
                  <a:ext cx="1323985" cy="246221"/>
                  <a:chOff x="3373719" y="1043103"/>
                  <a:chExt cx="1323985" cy="246221"/>
                </a:xfrm>
              </p:grpSpPr>
              <p:sp>
                <p:nvSpPr>
                  <p:cNvPr id="25" name="矩形 24"/>
                  <p:cNvSpPr/>
                  <p:nvPr/>
                </p:nvSpPr>
                <p:spPr>
                  <a:xfrm>
                    <a:off x="3373719" y="1068975"/>
                    <a:ext cx="374686" cy="187960"/>
                  </a:xfrm>
                  <a:prstGeom prst="rect">
                    <a:avLst/>
                  </a:prstGeom>
                  <a:solidFill>
                    <a:srgbClr val="B0B0B0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3748405" y="1043103"/>
                    <a:ext cx="94929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-2920 ~ -2644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2035756" y="2004783"/>
                  <a:ext cx="1291925" cy="246221"/>
                  <a:chOff x="2075144" y="1378226"/>
                  <a:chExt cx="1291925" cy="246221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2075144" y="1411500"/>
                    <a:ext cx="374686" cy="187960"/>
                  </a:xfrm>
                  <a:prstGeom prst="rect">
                    <a:avLst/>
                  </a:prstGeom>
                  <a:solidFill>
                    <a:srgbClr val="878787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2449830" y="1378226"/>
                    <a:ext cx="91723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-2644 ~ -2356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2033198" y="2258519"/>
                  <a:ext cx="1323985" cy="246221"/>
                  <a:chOff x="3373719" y="1380248"/>
                  <a:chExt cx="1323985" cy="246221"/>
                </a:xfrm>
              </p:grpSpPr>
              <p:sp>
                <p:nvSpPr>
                  <p:cNvPr id="21" name="矩形 20"/>
                  <p:cNvSpPr/>
                  <p:nvPr/>
                </p:nvSpPr>
                <p:spPr>
                  <a:xfrm>
                    <a:off x="3373719" y="1411500"/>
                    <a:ext cx="374686" cy="187960"/>
                  </a:xfrm>
                  <a:prstGeom prst="rect">
                    <a:avLst/>
                  </a:prstGeom>
                  <a:solidFill>
                    <a:srgbClr val="636363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748405" y="1380248"/>
                    <a:ext cx="94929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-2356 ~ -2124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2035757" y="2512256"/>
                  <a:ext cx="1291924" cy="246221"/>
                  <a:chOff x="2075144" y="1716607"/>
                  <a:chExt cx="1291924" cy="246221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2075144" y="1749881"/>
                    <a:ext cx="374686" cy="187960"/>
                  </a:xfrm>
                  <a:prstGeom prst="rect">
                    <a:avLst/>
                  </a:prstGeom>
                  <a:solidFill>
                    <a:srgbClr val="454545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2449829" y="1716607"/>
                    <a:ext cx="91723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-2124 ~ -1873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" name="文本框 12"/>
              <p:cNvSpPr txBox="1"/>
              <p:nvPr/>
            </p:nvSpPr>
            <p:spPr>
              <a:xfrm>
                <a:off x="5585989" y="4075234"/>
                <a:ext cx="22231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Population/Job Coefficient</a:t>
                </a: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1061545" y="977462"/>
              <a:ext cx="6526924" cy="482424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179422" y="1034008"/>
              <a:ext cx="22911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Coefficient Map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Population/Job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65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061545" y="977462"/>
            <a:ext cx="6526924" cy="4824247"/>
            <a:chOff x="1061545" y="977462"/>
            <a:chExt cx="6526924" cy="48242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9" r="17011"/>
            <a:stretch/>
          </p:blipFill>
          <p:spPr>
            <a:xfrm>
              <a:off x="1061545" y="1149622"/>
              <a:ext cx="6526924" cy="4558756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5256000" y="4068000"/>
              <a:ext cx="2002480" cy="1631788"/>
              <a:chOff x="5585989" y="4076590"/>
              <a:chExt cx="2002480" cy="1631788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5585989" y="4447211"/>
                <a:ext cx="1422723" cy="1261167"/>
                <a:chOff x="2033198" y="1497310"/>
                <a:chExt cx="1422723" cy="1261167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2033198" y="1497310"/>
                  <a:ext cx="1420165" cy="246221"/>
                  <a:chOff x="2075144" y="1039845"/>
                  <a:chExt cx="1420165" cy="246221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2075144" y="1068976"/>
                    <a:ext cx="374686" cy="187960"/>
                  </a:xfrm>
                  <a:prstGeom prst="rect">
                    <a:avLst/>
                  </a:prstGeom>
                  <a:solidFill>
                    <a:srgbClr val="DBDBDB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2449830" y="1039845"/>
                    <a:ext cx="104547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-11807 ~ -11357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" name="组合 11"/>
                <p:cNvGrpSpPr/>
                <p:nvPr/>
              </p:nvGrpSpPr>
              <p:grpSpPr>
                <a:xfrm>
                  <a:off x="2035756" y="1751047"/>
                  <a:ext cx="1420165" cy="246221"/>
                  <a:chOff x="3373719" y="1043103"/>
                  <a:chExt cx="1420165" cy="246221"/>
                </a:xfrm>
              </p:grpSpPr>
              <p:sp>
                <p:nvSpPr>
                  <p:cNvPr id="22" name="矩形 21"/>
                  <p:cNvSpPr/>
                  <p:nvPr/>
                </p:nvSpPr>
                <p:spPr>
                  <a:xfrm>
                    <a:off x="3373719" y="1068975"/>
                    <a:ext cx="374686" cy="187960"/>
                  </a:xfrm>
                  <a:prstGeom prst="rect">
                    <a:avLst/>
                  </a:prstGeom>
                  <a:solidFill>
                    <a:srgbClr val="B0B0B0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748405" y="1043103"/>
                    <a:ext cx="104547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-11357 ~ -10948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2035756" y="2004783"/>
                  <a:ext cx="1420165" cy="246221"/>
                  <a:chOff x="2075144" y="1378226"/>
                  <a:chExt cx="1420165" cy="246221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2075144" y="1411500"/>
                    <a:ext cx="374686" cy="187960"/>
                  </a:xfrm>
                  <a:prstGeom prst="rect">
                    <a:avLst/>
                  </a:prstGeom>
                  <a:solidFill>
                    <a:srgbClr val="878787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2449830" y="1378226"/>
                    <a:ext cx="104547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-10948 ~ -10487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" name="组合 13"/>
                <p:cNvGrpSpPr/>
                <p:nvPr/>
              </p:nvGrpSpPr>
              <p:grpSpPr>
                <a:xfrm>
                  <a:off x="2033198" y="2258519"/>
                  <a:ext cx="1356045" cy="246221"/>
                  <a:chOff x="3373719" y="1380248"/>
                  <a:chExt cx="1356045" cy="246221"/>
                </a:xfrm>
              </p:grpSpPr>
              <p:sp>
                <p:nvSpPr>
                  <p:cNvPr id="18" name="矩形 17"/>
                  <p:cNvSpPr/>
                  <p:nvPr/>
                </p:nvSpPr>
                <p:spPr>
                  <a:xfrm>
                    <a:off x="3373719" y="1411500"/>
                    <a:ext cx="374686" cy="187960"/>
                  </a:xfrm>
                  <a:prstGeom prst="rect">
                    <a:avLst/>
                  </a:prstGeom>
                  <a:solidFill>
                    <a:srgbClr val="636363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748405" y="1380248"/>
                    <a:ext cx="98135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-10487 ~ -9850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" name="组合 14"/>
                <p:cNvGrpSpPr/>
                <p:nvPr/>
              </p:nvGrpSpPr>
              <p:grpSpPr>
                <a:xfrm>
                  <a:off x="2035757" y="2512256"/>
                  <a:ext cx="1291924" cy="246221"/>
                  <a:chOff x="2075144" y="1716607"/>
                  <a:chExt cx="1291924" cy="246221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2075144" y="1749881"/>
                    <a:ext cx="374686" cy="187960"/>
                  </a:xfrm>
                  <a:prstGeom prst="rect">
                    <a:avLst/>
                  </a:prstGeom>
                  <a:solidFill>
                    <a:srgbClr val="454545"/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2449829" y="1716607"/>
                    <a:ext cx="91723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-9850 ~ -9393</a:t>
                    </a:r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0" name="文本框 9"/>
              <p:cNvSpPr txBox="1"/>
              <p:nvPr/>
            </p:nvSpPr>
            <p:spPr>
              <a:xfrm>
                <a:off x="5585989" y="4076590"/>
                <a:ext cx="20024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Rental House Coefficient</a:t>
                </a: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1061545" y="977462"/>
              <a:ext cx="6526924" cy="482424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79422" y="1034008"/>
              <a:ext cx="22911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Coefficient Map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Rental House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58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格 24"/>
          <p:cNvGraphicFramePr>
            <a:graphicFrameLocks noGrp="1"/>
          </p:cNvGraphicFramePr>
          <p:nvPr>
            <p:extLst/>
          </p:nvPr>
        </p:nvGraphicFramePr>
        <p:xfrm>
          <a:off x="7075127" y="2418013"/>
          <a:ext cx="1301902" cy="152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4075583120"/>
                    </a:ext>
                  </a:extLst>
                </a:gridCol>
                <a:gridCol w="771677">
                  <a:extLst>
                    <a:ext uri="{9D8B030D-6E8A-4147-A177-3AD203B41FA5}">
                      <a16:colId xmlns:a16="http://schemas.microsoft.com/office/drawing/2014/main" val="2812472574"/>
                    </a:ext>
                  </a:extLst>
                </a:gridCol>
              </a:tblGrid>
              <a:tr h="3897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凡例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74115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地下鉄駅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721520"/>
                  </a:ext>
                </a:extLst>
              </a:tr>
              <a:tr h="3724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1" dirty="0"/>
                        <a:t>鉄道路線</a:t>
                      </a:r>
                      <a:endParaRPr 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41138"/>
                  </a:ext>
                </a:extLst>
              </a:tr>
              <a:tr h="3724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1" dirty="0"/>
                        <a:t>区域境界</a:t>
                      </a:r>
                      <a:endParaRPr lang="en-US" sz="10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90160"/>
                  </a:ext>
                </a:extLst>
              </a:tr>
            </a:tbl>
          </a:graphicData>
        </a:graphic>
      </p:graphicFrame>
      <p:sp>
        <p:nvSpPr>
          <p:cNvPr id="27" name="椭圆 26"/>
          <p:cNvSpPr/>
          <p:nvPr/>
        </p:nvSpPr>
        <p:spPr>
          <a:xfrm>
            <a:off x="7279003" y="2943640"/>
            <a:ext cx="125128" cy="125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193930" y="3379404"/>
            <a:ext cx="295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219719" y="3690041"/>
            <a:ext cx="254020" cy="114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48742"/>
              </p:ext>
            </p:extLst>
          </p:nvPr>
        </p:nvGraphicFramePr>
        <p:xfrm>
          <a:off x="6837903" y="4388583"/>
          <a:ext cx="1635113" cy="152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95">
                  <a:extLst>
                    <a:ext uri="{9D8B030D-6E8A-4147-A177-3AD203B41FA5}">
                      <a16:colId xmlns:a16="http://schemas.microsoft.com/office/drawing/2014/main" val="4075583120"/>
                    </a:ext>
                  </a:extLst>
                </a:gridCol>
                <a:gridCol w="1086418">
                  <a:extLst>
                    <a:ext uri="{9D8B030D-6E8A-4147-A177-3AD203B41FA5}">
                      <a16:colId xmlns:a16="http://schemas.microsoft.com/office/drawing/2014/main" val="2812472574"/>
                    </a:ext>
                  </a:extLst>
                </a:gridCol>
              </a:tblGrid>
              <a:tr h="3897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Legend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74115"/>
                  </a:ext>
                </a:extLst>
              </a:tr>
              <a:tr h="389732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Subway</a:t>
                      </a:r>
                      <a:r>
                        <a:rPr lang="en-US" altLang="zh-CN" sz="10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Station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721520"/>
                  </a:ext>
                </a:extLst>
              </a:tr>
              <a:tr h="372401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Subway Line</a:t>
                      </a:r>
                      <a:endPara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41138"/>
                  </a:ext>
                </a:extLst>
              </a:tr>
              <a:tr h="372401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</a:t>
                      </a:r>
                      <a:r>
                        <a:rPr lang="en-US" sz="1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Line</a:t>
                      </a:r>
                      <a:endPara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90160"/>
                  </a:ext>
                </a:extLst>
              </a:tr>
            </a:tbl>
          </a:graphicData>
        </a:graphic>
      </p:graphicFrame>
      <p:sp>
        <p:nvSpPr>
          <p:cNvPr id="13" name="椭圆 12"/>
          <p:cNvSpPr/>
          <p:nvPr/>
        </p:nvSpPr>
        <p:spPr>
          <a:xfrm>
            <a:off x="7041781" y="4914210"/>
            <a:ext cx="125128" cy="125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6956708" y="5349974"/>
            <a:ext cx="295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982497" y="5660611"/>
            <a:ext cx="254020" cy="114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905844" y="995078"/>
            <a:ext cx="5400000" cy="3803774"/>
            <a:chOff x="905844" y="995078"/>
            <a:chExt cx="5400000" cy="3803774"/>
          </a:xfrm>
        </p:grpSpPr>
        <p:grpSp>
          <p:nvGrpSpPr>
            <p:cNvPr id="32" name="组合 31"/>
            <p:cNvGrpSpPr/>
            <p:nvPr/>
          </p:nvGrpSpPr>
          <p:grpSpPr>
            <a:xfrm>
              <a:off x="905844" y="995078"/>
              <a:ext cx="5400000" cy="3803774"/>
              <a:chOff x="1959944" y="1115728"/>
              <a:chExt cx="5400000" cy="3803774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9944" y="1115728"/>
                <a:ext cx="5400000" cy="3803774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 rotWithShape="1">
              <a:blip r:embed="rId3"/>
              <a:srcRect l="69185" t="79179" r="21995" b="12140"/>
              <a:stretch/>
            </p:blipFill>
            <p:spPr>
              <a:xfrm>
                <a:off x="5124450" y="4388583"/>
                <a:ext cx="476250" cy="330200"/>
              </a:xfrm>
              <a:prstGeom prst="rect">
                <a:avLst/>
              </a:prstGeom>
            </p:spPr>
          </p:pic>
          <p:sp>
            <p:nvSpPr>
              <p:cNvPr id="31" name="矩形 30"/>
              <p:cNvSpPr/>
              <p:nvPr/>
            </p:nvSpPr>
            <p:spPr>
              <a:xfrm>
                <a:off x="5757796" y="4178300"/>
                <a:ext cx="444500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766733" y="2980287"/>
              <a:ext cx="1081617" cy="176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Hakata District</a:t>
              </a:r>
              <a:endParaRPr lang="zh-CN" alt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21965" y="3017183"/>
              <a:ext cx="971550" cy="176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Chuo District</a:t>
              </a:r>
              <a:endParaRPr lang="zh-CN" alt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5222" y="3220048"/>
              <a:ext cx="1652159" cy="1536325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3835939" y="4261479"/>
              <a:ext cx="739972" cy="333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Minami District</a:t>
              </a:r>
              <a:endParaRPr lang="zh-CN" alt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45737" y="4330700"/>
              <a:ext cx="739972" cy="333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Sawara District</a:t>
              </a:r>
              <a:endParaRPr lang="zh-CN" alt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10213" y="3581734"/>
              <a:ext cx="739972" cy="330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Jyonan</a:t>
              </a:r>
              <a:r>
                <a: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District</a:t>
              </a:r>
              <a:endParaRPr lang="zh-CN" alt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92504" y="3286760"/>
              <a:ext cx="311114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05844" y="3212743"/>
              <a:ext cx="617221" cy="3309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Nishi District</a:t>
              </a:r>
              <a:endParaRPr lang="zh-CN" alt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531783" y="1427613"/>
              <a:ext cx="338668" cy="206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431198" y="1286167"/>
              <a:ext cx="617221" cy="3309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Higashi District</a:t>
              </a:r>
              <a:endParaRPr lang="zh-CN" alt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62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DE19306-6783-465B-9398-F871FAA32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t="45001" r="6428" b="12360"/>
          <a:stretch/>
        </p:blipFill>
        <p:spPr>
          <a:xfrm>
            <a:off x="952501" y="1369695"/>
            <a:ext cx="5404104" cy="3805183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F63856E-B23A-4FAF-9A38-2DB40D26F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044284"/>
              </p:ext>
            </p:extLst>
          </p:nvPr>
        </p:nvGraphicFramePr>
        <p:xfrm>
          <a:off x="6660103" y="1603473"/>
          <a:ext cx="182349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11">
                  <a:extLst>
                    <a:ext uri="{9D8B030D-6E8A-4147-A177-3AD203B41FA5}">
                      <a16:colId xmlns:a16="http://schemas.microsoft.com/office/drawing/2014/main" val="4075583120"/>
                    </a:ext>
                  </a:extLst>
                </a:gridCol>
                <a:gridCol w="1211586">
                  <a:extLst>
                    <a:ext uri="{9D8B030D-6E8A-4147-A177-3AD203B41FA5}">
                      <a16:colId xmlns:a16="http://schemas.microsoft.com/office/drawing/2014/main" val="2812472574"/>
                    </a:ext>
                  </a:extLst>
                </a:gridCol>
              </a:tblGrid>
              <a:tr h="12257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Legend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74115"/>
                  </a:ext>
                </a:extLst>
              </a:tr>
              <a:tr h="163426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Subway</a:t>
                      </a:r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Station</a:t>
                      </a:r>
                      <a:endParaRPr lang="en-US" sz="12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721520"/>
                  </a:ext>
                </a:extLst>
              </a:tr>
              <a:tr h="163426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Subway Line </a:t>
                      </a:r>
                      <a:r>
                        <a:rPr lang="en-US" altLang="zh-C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ja-JP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641138"/>
                  </a:ext>
                </a:extLst>
              </a:tr>
              <a:tr h="163426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Subway Line </a:t>
                      </a:r>
                      <a:r>
                        <a:rPr lang="en-US" altLang="zh-C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ja-JP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702252"/>
                  </a:ext>
                </a:extLst>
              </a:tr>
              <a:tr h="163426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Subway Line </a:t>
                      </a:r>
                      <a:r>
                        <a:rPr lang="en-US" altLang="zh-C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ja-JP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07859"/>
                  </a:ext>
                </a:extLst>
              </a:tr>
              <a:tr h="163426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District</a:t>
                      </a:r>
                      <a:r>
                        <a:rPr lang="en-US" sz="1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Line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90160"/>
                  </a:ext>
                </a:extLst>
              </a:tr>
            </a:tbl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4B2A5091-6A6D-4521-A86E-33A17305BE0B}"/>
              </a:ext>
            </a:extLst>
          </p:cNvPr>
          <p:cNvSpPr/>
          <p:nvPr/>
        </p:nvSpPr>
        <p:spPr>
          <a:xfrm>
            <a:off x="6863981" y="2015222"/>
            <a:ext cx="125128" cy="125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7860110-0021-4F54-A801-6133A5FA24E8}"/>
              </a:ext>
            </a:extLst>
          </p:cNvPr>
          <p:cNvCxnSpPr/>
          <p:nvPr/>
        </p:nvCxnSpPr>
        <p:spPr>
          <a:xfrm>
            <a:off x="6778908" y="2443518"/>
            <a:ext cx="2952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17BEA7B-3973-4A75-BC14-854BA1896A78}"/>
              </a:ext>
            </a:extLst>
          </p:cNvPr>
          <p:cNvSpPr/>
          <p:nvPr/>
        </p:nvSpPr>
        <p:spPr>
          <a:xfrm>
            <a:off x="6804697" y="3480021"/>
            <a:ext cx="254020" cy="114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CAE8AED-2482-48D0-BC11-3745EDD1C5D6}"/>
              </a:ext>
            </a:extLst>
          </p:cNvPr>
          <p:cNvCxnSpPr/>
          <p:nvPr/>
        </p:nvCxnSpPr>
        <p:spPr>
          <a:xfrm>
            <a:off x="6797250" y="2816536"/>
            <a:ext cx="295275" cy="0"/>
          </a:xfrm>
          <a:prstGeom prst="line">
            <a:avLst/>
          </a:prstGeom>
          <a:ln w="3810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FF39F95-5643-409F-9653-5CDFD5C7652C}"/>
              </a:ext>
            </a:extLst>
          </p:cNvPr>
          <p:cNvCxnSpPr/>
          <p:nvPr/>
        </p:nvCxnSpPr>
        <p:spPr>
          <a:xfrm>
            <a:off x="6797251" y="3176854"/>
            <a:ext cx="295275" cy="0"/>
          </a:xfrm>
          <a:prstGeom prst="line">
            <a:avLst/>
          </a:prstGeom>
          <a:ln w="38100">
            <a:solidFill>
              <a:srgbClr val="B4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ACE21C55-854D-4011-A13B-CB29FBDD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3404394"/>
            <a:ext cx="1471301" cy="17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0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48829" y="1861600"/>
            <a:ext cx="1332451" cy="4822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 area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51755" y="1861600"/>
            <a:ext cx="1420539" cy="48224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Residence area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48830" y="2952925"/>
            <a:ext cx="1332450" cy="4822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Population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51755" y="2952925"/>
            <a:ext cx="1420536" cy="4822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Commerce area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曲线连接符 7"/>
          <p:cNvCxnSpPr>
            <a:stCxn id="4" idx="0"/>
            <a:endCxn id="5" idx="0"/>
          </p:cNvCxnSpPr>
          <p:nvPr/>
        </p:nvCxnSpPr>
        <p:spPr>
          <a:xfrm rot="5400000" flipH="1" flipV="1">
            <a:off x="4088540" y="788115"/>
            <a:ext cx="12700" cy="2146970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6" idx="1"/>
            <a:endCxn id="4" idx="1"/>
          </p:cNvCxnSpPr>
          <p:nvPr/>
        </p:nvCxnSpPr>
        <p:spPr>
          <a:xfrm rot="10800000">
            <a:off x="2348830" y="2102726"/>
            <a:ext cx="1" cy="1091325"/>
          </a:xfrm>
          <a:prstGeom prst="curvedConnector3">
            <a:avLst>
              <a:gd name="adj1" fmla="val 2286010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6" idx="2"/>
            <a:endCxn id="7" idx="2"/>
          </p:cNvCxnSpPr>
          <p:nvPr/>
        </p:nvCxnSpPr>
        <p:spPr>
          <a:xfrm rot="16200000" flipH="1">
            <a:off x="4088539" y="2361691"/>
            <a:ext cx="12700" cy="214696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7" idx="3"/>
            <a:endCxn id="5" idx="3"/>
          </p:cNvCxnSpPr>
          <p:nvPr/>
        </p:nvCxnSpPr>
        <p:spPr>
          <a:xfrm flipV="1">
            <a:off x="5872291" y="2102724"/>
            <a:ext cx="3" cy="1091326"/>
          </a:xfrm>
          <a:prstGeom prst="curvedConnector3">
            <a:avLst>
              <a:gd name="adj1" fmla="val 762010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4" idx="2"/>
            <a:endCxn id="7" idx="0"/>
          </p:cNvCxnSpPr>
          <p:nvPr/>
        </p:nvCxnSpPr>
        <p:spPr>
          <a:xfrm rot="16200000" flipH="1">
            <a:off x="3784002" y="1574903"/>
            <a:ext cx="609075" cy="214696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6" idx="3"/>
            <a:endCxn id="5" idx="1"/>
          </p:cNvCxnSpPr>
          <p:nvPr/>
        </p:nvCxnSpPr>
        <p:spPr>
          <a:xfrm flipV="1">
            <a:off x="3681280" y="2102724"/>
            <a:ext cx="770475" cy="109132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742550" y="1412849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24.64%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42550" y="370417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14.86%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106146" y="2509888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24.65%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22999" y="2498661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14.86%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 rot="17719106">
            <a:off x="3761576" y="218439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100%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rot="423580">
            <a:off x="4157093" y="245989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15.38%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0000000-0008-0000-1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197100" y="2033587"/>
          <a:ext cx="4749800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等腰三角形 4"/>
          <p:cNvSpPr/>
          <p:nvPr/>
        </p:nvSpPr>
        <p:spPr>
          <a:xfrm>
            <a:off x="4603006" y="3697844"/>
            <a:ext cx="202258" cy="174360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68721" y="369784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5.7km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3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r="10833" b="447"/>
          <a:stretch/>
        </p:blipFill>
        <p:spPr>
          <a:xfrm>
            <a:off x="1123950" y="507186"/>
            <a:ext cx="7029451" cy="58174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62526" y="4720711"/>
            <a:ext cx="333374" cy="22859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62526" y="5111236"/>
            <a:ext cx="333374" cy="228599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62526" y="5501761"/>
            <a:ext cx="333374" cy="228599"/>
          </a:xfrm>
          <a:prstGeom prst="rect">
            <a:avLst/>
          </a:prstGeom>
          <a:solidFill>
            <a:srgbClr val="9C9C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62526" y="5892286"/>
            <a:ext cx="333374" cy="228599"/>
          </a:xfrm>
          <a:prstGeom prst="rect">
            <a:avLst/>
          </a:prstGeom>
          <a:solidFill>
            <a:srgbClr val="4E4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54722" y="871479"/>
            <a:ext cx="3572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entury" panose="02040604050505020304" pitchFamily="18" charset="0"/>
              </a:rPr>
              <a:t>Transportation Facility Area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29251" y="4681121"/>
            <a:ext cx="17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" panose="02040604050505020304" pitchFamily="18" charset="0"/>
              </a:rPr>
              <a:t>Not Significance</a:t>
            </a:r>
            <a:endParaRPr lang="zh-CN" altLang="en-US" sz="1600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5429250" y="5071646"/>
                <a:ext cx="17487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99%</m:t>
                      </m:r>
                    </m:oMath>
                  </m:oMathPara>
                </a14:m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5071646"/>
                <a:ext cx="174879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429250" y="5462171"/>
                <a:ext cx="17487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60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sz="1600" dirty="0">
                    <a:latin typeface="Century" panose="02040604050505020304" pitchFamily="18" charset="0"/>
                  </a:rPr>
                  <a:t>5%</a:t>
                </a:r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5462171"/>
                <a:ext cx="1748791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5423764" y="5852696"/>
                <a:ext cx="1754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sz="1600" dirty="0">
                    <a:latin typeface="Century" panose="02040604050505020304" pitchFamily="18" charset="0"/>
                  </a:rPr>
                  <a:t>0%</a:t>
                </a:r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64" y="5852696"/>
                <a:ext cx="1754277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4962526" y="425981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" panose="02040604050505020304" pitchFamily="18" charset="0"/>
              </a:rPr>
              <a:t>Confidence Level</a:t>
            </a:r>
            <a:endParaRPr lang="zh-CN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9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2" r="10832" b="449"/>
          <a:stretch/>
        </p:blipFill>
        <p:spPr>
          <a:xfrm>
            <a:off x="1123950" y="507186"/>
            <a:ext cx="7029451" cy="5817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755260" y="871479"/>
            <a:ext cx="1766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entury" panose="02040604050505020304" pitchFamily="18" charset="0"/>
              </a:rPr>
              <a:t>Bus Capacity</a:t>
            </a:r>
          </a:p>
        </p:txBody>
      </p:sp>
      <p:sp>
        <p:nvSpPr>
          <p:cNvPr id="29" name="矩形 28"/>
          <p:cNvSpPr/>
          <p:nvPr/>
        </p:nvSpPr>
        <p:spPr>
          <a:xfrm>
            <a:off x="4962526" y="4720711"/>
            <a:ext cx="333374" cy="22859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962526" y="5111236"/>
            <a:ext cx="333374" cy="228599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962526" y="5501761"/>
            <a:ext cx="333374" cy="228599"/>
          </a:xfrm>
          <a:prstGeom prst="rect">
            <a:avLst/>
          </a:prstGeom>
          <a:solidFill>
            <a:srgbClr val="9C9C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962526" y="5892286"/>
            <a:ext cx="333374" cy="228599"/>
          </a:xfrm>
          <a:prstGeom prst="rect">
            <a:avLst/>
          </a:prstGeom>
          <a:solidFill>
            <a:srgbClr val="4E4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429250" y="4681121"/>
            <a:ext cx="2193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" panose="02040604050505020304" pitchFamily="18" charset="0"/>
              </a:rPr>
              <a:t>Not Significance</a:t>
            </a:r>
            <a:endParaRPr lang="zh-CN" altLang="en-US" sz="1600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429250" y="5071646"/>
                <a:ext cx="21939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99%</m:t>
                      </m:r>
                    </m:oMath>
                  </m:oMathPara>
                </a14:m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5071646"/>
                <a:ext cx="219395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429250" y="5462171"/>
                <a:ext cx="21939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60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sz="1600" dirty="0">
                    <a:latin typeface="Century" panose="02040604050505020304" pitchFamily="18" charset="0"/>
                  </a:rPr>
                  <a:t>5%</a:t>
                </a:r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5462171"/>
                <a:ext cx="2193957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423764" y="5852696"/>
                <a:ext cx="21994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sz="1600" dirty="0">
                    <a:latin typeface="Century" panose="02040604050505020304" pitchFamily="18" charset="0"/>
                  </a:rPr>
                  <a:t>0%</a:t>
                </a:r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64" y="5852696"/>
                <a:ext cx="2199443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4962526" y="425981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" panose="02040604050505020304" pitchFamily="18" charset="0"/>
              </a:rPr>
              <a:t>Confidence Level</a:t>
            </a:r>
            <a:endParaRPr lang="zh-CN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3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" r="10834" b="448"/>
          <a:stretch/>
        </p:blipFill>
        <p:spPr>
          <a:xfrm>
            <a:off x="1123951" y="507187"/>
            <a:ext cx="7029450" cy="581741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547544" y="871479"/>
            <a:ext cx="2182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entury" panose="02040604050505020304" pitchFamily="18" charset="0"/>
              </a:rPr>
              <a:t>Bus Accessibility</a:t>
            </a:r>
          </a:p>
        </p:txBody>
      </p:sp>
      <p:sp>
        <p:nvSpPr>
          <p:cNvPr id="26" name="矩形 25"/>
          <p:cNvSpPr/>
          <p:nvPr/>
        </p:nvSpPr>
        <p:spPr>
          <a:xfrm>
            <a:off x="4962526" y="4720711"/>
            <a:ext cx="333374" cy="22859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962526" y="5111236"/>
            <a:ext cx="333374" cy="228599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62526" y="5501761"/>
            <a:ext cx="333374" cy="228599"/>
          </a:xfrm>
          <a:prstGeom prst="rect">
            <a:avLst/>
          </a:prstGeom>
          <a:solidFill>
            <a:srgbClr val="9C9C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962526" y="5892286"/>
            <a:ext cx="333374" cy="228599"/>
          </a:xfrm>
          <a:prstGeom prst="rect">
            <a:avLst/>
          </a:prstGeom>
          <a:solidFill>
            <a:srgbClr val="4E4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29250" y="4681121"/>
            <a:ext cx="2193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" panose="02040604050505020304" pitchFamily="18" charset="0"/>
              </a:rPr>
              <a:t>Not Significance</a:t>
            </a:r>
            <a:endParaRPr lang="zh-CN" altLang="en-US" sz="1600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429250" y="5071646"/>
                <a:ext cx="21939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99%</m:t>
                      </m:r>
                    </m:oMath>
                  </m:oMathPara>
                </a14:m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5071646"/>
                <a:ext cx="219395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429250" y="5462171"/>
                <a:ext cx="21939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60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sz="1600" dirty="0">
                    <a:latin typeface="Century" panose="02040604050505020304" pitchFamily="18" charset="0"/>
                  </a:rPr>
                  <a:t>5%</a:t>
                </a:r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5462171"/>
                <a:ext cx="2193957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423764" y="5852696"/>
                <a:ext cx="21994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sz="1600" dirty="0">
                    <a:latin typeface="Century" panose="02040604050505020304" pitchFamily="18" charset="0"/>
                  </a:rPr>
                  <a:t>0%</a:t>
                </a:r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64" y="5852696"/>
                <a:ext cx="2199443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962526" y="425981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" panose="02040604050505020304" pitchFamily="18" charset="0"/>
              </a:rPr>
              <a:t>Confidence Level</a:t>
            </a:r>
            <a:endParaRPr lang="zh-CN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7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1" t="1" r="10834" b="448"/>
          <a:stretch/>
        </p:blipFill>
        <p:spPr>
          <a:xfrm>
            <a:off x="1123951" y="507186"/>
            <a:ext cx="7029450" cy="581741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112456" y="871479"/>
            <a:ext cx="3052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entury" panose="02040604050505020304" pitchFamily="18" charset="0"/>
              </a:rPr>
              <a:t> Population Job Balance</a:t>
            </a:r>
            <a:endParaRPr lang="zh-CN" altLang="en-US" sz="2000" dirty="0">
              <a:latin typeface="Century" panose="020406040505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62526" y="4720711"/>
            <a:ext cx="333374" cy="22859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962526" y="5111236"/>
            <a:ext cx="333374" cy="228599"/>
          </a:xfrm>
          <a:prstGeom prst="rect">
            <a:avLst/>
          </a:prstGeom>
          <a:solidFill>
            <a:srgbClr val="E1E1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62526" y="5501761"/>
            <a:ext cx="333374" cy="228599"/>
          </a:xfrm>
          <a:prstGeom prst="rect">
            <a:avLst/>
          </a:prstGeom>
          <a:solidFill>
            <a:srgbClr val="9C9C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962526" y="5892286"/>
            <a:ext cx="333374" cy="228599"/>
          </a:xfrm>
          <a:prstGeom prst="rect">
            <a:avLst/>
          </a:prstGeom>
          <a:solidFill>
            <a:srgbClr val="4E4E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29250" y="4681121"/>
            <a:ext cx="2193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" panose="02040604050505020304" pitchFamily="18" charset="0"/>
              </a:rPr>
              <a:t>Not Significance</a:t>
            </a:r>
            <a:endParaRPr lang="zh-CN" altLang="en-US" sz="1600" dirty="0">
              <a:latin typeface="Century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429250" y="5071646"/>
                <a:ext cx="21939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99%</m:t>
                      </m:r>
                    </m:oMath>
                  </m:oMathPara>
                </a14:m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5071646"/>
                <a:ext cx="219395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429250" y="5462171"/>
                <a:ext cx="21939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60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sz="1600" dirty="0">
                    <a:latin typeface="Century" panose="02040604050505020304" pitchFamily="18" charset="0"/>
                  </a:rPr>
                  <a:t>5%</a:t>
                </a:r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5462171"/>
                <a:ext cx="2193957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423764" y="5852696"/>
                <a:ext cx="21994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sz="1600" dirty="0">
                    <a:latin typeface="Century" panose="02040604050505020304" pitchFamily="18" charset="0"/>
                  </a:rPr>
                  <a:t>0%</a:t>
                </a:r>
                <a:endParaRPr lang="zh-CN" altLang="en-US" sz="1600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64" y="5852696"/>
                <a:ext cx="2199443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962526" y="425981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" panose="02040604050505020304" pitchFamily="18" charset="0"/>
              </a:rPr>
              <a:t>Confidence Level</a:t>
            </a:r>
            <a:endParaRPr lang="zh-CN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2408</TotalTime>
  <Words>362</Words>
  <Application>Microsoft Office PowerPoint</Application>
  <PresentationFormat>全屏显示(4:3)</PresentationFormat>
  <Paragraphs>121</Paragraphs>
  <Slides>16</Slides>
  <Notes>2</Notes>
  <HiddenSlides>5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Cambria Math</vt:lpstr>
      <vt:lpstr>Century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Chen</dc:creator>
  <cp:lastModifiedBy>Qi Chen</cp:lastModifiedBy>
  <cp:revision>229</cp:revision>
  <dcterms:created xsi:type="dcterms:W3CDTF">2016-06-15T05:32:27Z</dcterms:created>
  <dcterms:modified xsi:type="dcterms:W3CDTF">2018-03-19T08:29:53Z</dcterms:modified>
</cp:coreProperties>
</file>