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9" r:id="rId3"/>
    <p:sldId id="258" r:id="rId4"/>
    <p:sldId id="257" r:id="rId5"/>
    <p:sldId id="262" r:id="rId6"/>
    <p:sldId id="260" r:id="rId7"/>
    <p:sldId id="261" r:id="rId8"/>
    <p:sldId id="263" r:id="rId9"/>
    <p:sldId id="264" r:id="rId10"/>
    <p:sldId id="265" r:id="rId11"/>
    <p:sldId id="269" r:id="rId12"/>
    <p:sldId id="298" r:id="rId13"/>
    <p:sldId id="299" r:id="rId14"/>
    <p:sldId id="302" r:id="rId15"/>
    <p:sldId id="303" r:id="rId16"/>
    <p:sldId id="266" r:id="rId17"/>
    <p:sldId id="300" r:id="rId18"/>
    <p:sldId id="301" r:id="rId19"/>
    <p:sldId id="268" r:id="rId20"/>
    <p:sldId id="311" r:id="rId21"/>
    <p:sldId id="308" r:id="rId22"/>
    <p:sldId id="304" r:id="rId23"/>
    <p:sldId id="270" r:id="rId24"/>
    <p:sldId id="310" r:id="rId25"/>
    <p:sldId id="309" r:id="rId26"/>
    <p:sldId id="271" r:id="rId27"/>
    <p:sldId id="272" r:id="rId28"/>
    <p:sldId id="273" r:id="rId29"/>
    <p:sldId id="312" r:id="rId30"/>
    <p:sldId id="314" r:id="rId31"/>
    <p:sldId id="274" r:id="rId32"/>
    <p:sldId id="315" r:id="rId33"/>
    <p:sldId id="316" r:id="rId34"/>
    <p:sldId id="275" r:id="rId35"/>
    <p:sldId id="318" r:id="rId36"/>
    <p:sldId id="338" r:id="rId37"/>
    <p:sldId id="341" r:id="rId38"/>
    <p:sldId id="339" r:id="rId39"/>
    <p:sldId id="340" r:id="rId40"/>
    <p:sldId id="342" r:id="rId41"/>
    <p:sldId id="343" r:id="rId42"/>
    <p:sldId id="344" r:id="rId43"/>
    <p:sldId id="345" r:id="rId44"/>
    <p:sldId id="276" r:id="rId45"/>
    <p:sldId id="346" r:id="rId46"/>
    <p:sldId id="277" r:id="rId47"/>
    <p:sldId id="278" r:id="rId48"/>
    <p:sldId id="279" r:id="rId49"/>
    <p:sldId id="280" r:id="rId50"/>
    <p:sldId id="281" r:id="rId51"/>
    <p:sldId id="320" r:id="rId52"/>
    <p:sldId id="321" r:id="rId53"/>
    <p:sldId id="322" r:id="rId54"/>
    <p:sldId id="323" r:id="rId55"/>
    <p:sldId id="282" r:id="rId56"/>
    <p:sldId id="325" r:id="rId57"/>
    <p:sldId id="324" r:id="rId58"/>
    <p:sldId id="283" r:id="rId59"/>
    <p:sldId id="326" r:id="rId60"/>
    <p:sldId id="284" r:id="rId61"/>
    <p:sldId id="286" r:id="rId62"/>
    <p:sldId id="287" r:id="rId63"/>
    <p:sldId id="288" r:id="rId64"/>
    <p:sldId id="327" r:id="rId65"/>
    <p:sldId id="289" r:id="rId66"/>
    <p:sldId id="328" r:id="rId67"/>
    <p:sldId id="290" r:id="rId68"/>
    <p:sldId id="330" r:id="rId69"/>
    <p:sldId id="329" r:id="rId70"/>
    <p:sldId id="333" r:id="rId71"/>
    <p:sldId id="332" r:id="rId72"/>
    <p:sldId id="331" r:id="rId73"/>
    <p:sldId id="291" r:id="rId74"/>
    <p:sldId id="294" r:id="rId75"/>
    <p:sldId id="295" r:id="rId76"/>
    <p:sldId id="296" r:id="rId77"/>
    <p:sldId id="334" r:id="rId78"/>
    <p:sldId id="335" r:id="rId79"/>
    <p:sldId id="336" r:id="rId80"/>
    <p:sldId id="297" r:id="rId81"/>
    <p:sldId id="337"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openxmlformats.org/officeDocument/2006/relationships/oleObject" Target="https://kyushuuniv-my.sharepoint.com/personal/3he15033k_ms_kyushu-u_ac_jp/Documents/&#22320;&#19979;&#37444;/&#35745;&#31639;&#29992;/2016&#12363;&#12425;&#12398;&#12487;&#12540;&#12479;/&#35336;&#31639;/&#19968;&#20123;&#26377;&#29992;&#30340;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ltLang="zh-CN" dirty="0" err="1">
                <a:solidFill>
                  <a:schemeClr val="tx1"/>
                </a:solidFill>
              </a:rPr>
              <a:t>AICc</a:t>
            </a:r>
            <a:endParaRPr lang="en-US" altLang="zh-CN" dirty="0">
              <a:solidFill>
                <a:schemeClr val="tx1"/>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Bandwidth_Selection!$D$1</c:f>
              <c:strCache>
                <c:ptCount val="1"/>
                <c:pt idx="0">
                  <c:v>AICc</c:v>
                </c:pt>
              </c:strCache>
            </c:strRef>
          </c:tx>
          <c:spPr>
            <a:ln w="28575" cap="rnd">
              <a:solidFill>
                <a:schemeClr val="tx1">
                  <a:lumMod val="50000"/>
                  <a:lumOff val="50000"/>
                </a:schemeClr>
              </a:solidFill>
              <a:round/>
            </a:ln>
            <a:effectLst/>
          </c:spPr>
          <c:marker>
            <c:symbol val="none"/>
          </c:marker>
          <c:cat>
            <c:numRef>
              <c:f>Bandwidth_Selection!$A$2:$A$82</c:f>
              <c:numCache>
                <c:formatCode>0.0</c:formatCode>
                <c:ptCount val="81"/>
                <c:pt idx="0">
                  <c:v>2.0000000000000302</c:v>
                </c:pt>
                <c:pt idx="1">
                  <c:v>2.1000000000000298</c:v>
                </c:pt>
                <c:pt idx="2">
                  <c:v>2.2000000000000299</c:v>
                </c:pt>
                <c:pt idx="3">
                  <c:v>2.30000000000003</c:v>
                </c:pt>
                <c:pt idx="4">
                  <c:v>2.4000000000000301</c:v>
                </c:pt>
                <c:pt idx="5">
                  <c:v>2.5000000000000302</c:v>
                </c:pt>
                <c:pt idx="6">
                  <c:v>2.6000000000000298</c:v>
                </c:pt>
                <c:pt idx="7">
                  <c:v>2.7000000000000299</c:v>
                </c:pt>
                <c:pt idx="8">
                  <c:v>2.80000000000003</c:v>
                </c:pt>
                <c:pt idx="9">
                  <c:v>2.9000000000000301</c:v>
                </c:pt>
                <c:pt idx="10">
                  <c:v>3.00000000000002</c:v>
                </c:pt>
                <c:pt idx="11">
                  <c:v>3.1000000000000201</c:v>
                </c:pt>
                <c:pt idx="12">
                  <c:v>3.2000000000000202</c:v>
                </c:pt>
                <c:pt idx="13">
                  <c:v>3.3000000000000198</c:v>
                </c:pt>
                <c:pt idx="14">
                  <c:v>3.4000000000000199</c:v>
                </c:pt>
                <c:pt idx="15">
                  <c:v>3.50000000000002</c:v>
                </c:pt>
                <c:pt idx="16">
                  <c:v>3.6000000000000201</c:v>
                </c:pt>
                <c:pt idx="17">
                  <c:v>3.7000000000000202</c:v>
                </c:pt>
                <c:pt idx="18">
                  <c:v>3.8000000000000198</c:v>
                </c:pt>
                <c:pt idx="19">
                  <c:v>3.9000000000000199</c:v>
                </c:pt>
                <c:pt idx="20">
                  <c:v>4.0000000000000204</c:v>
                </c:pt>
                <c:pt idx="21">
                  <c:v>4.1000000000000201</c:v>
                </c:pt>
                <c:pt idx="22">
                  <c:v>4.2000000000000197</c:v>
                </c:pt>
                <c:pt idx="23">
                  <c:v>4.3000000000000203</c:v>
                </c:pt>
                <c:pt idx="24">
                  <c:v>4.4000000000000199</c:v>
                </c:pt>
                <c:pt idx="25">
                  <c:v>4.5000000000000204</c:v>
                </c:pt>
                <c:pt idx="26">
                  <c:v>4.6000000000000201</c:v>
                </c:pt>
                <c:pt idx="27">
                  <c:v>4.7000000000000197</c:v>
                </c:pt>
                <c:pt idx="28">
                  <c:v>4.8000000000000203</c:v>
                </c:pt>
                <c:pt idx="29">
                  <c:v>4.9000000000000199</c:v>
                </c:pt>
                <c:pt idx="30">
                  <c:v>5.0000000000000204</c:v>
                </c:pt>
                <c:pt idx="31">
                  <c:v>5.1000000000000201</c:v>
                </c:pt>
                <c:pt idx="32">
                  <c:v>5.2000000000000197</c:v>
                </c:pt>
                <c:pt idx="33">
                  <c:v>5.3000000000000203</c:v>
                </c:pt>
                <c:pt idx="34">
                  <c:v>5.4000000000000199</c:v>
                </c:pt>
                <c:pt idx="35">
                  <c:v>5.5000000000000204</c:v>
                </c:pt>
                <c:pt idx="36">
                  <c:v>5.6000000000000201</c:v>
                </c:pt>
                <c:pt idx="37">
                  <c:v>5.7000000000000197</c:v>
                </c:pt>
                <c:pt idx="38">
                  <c:v>5.8000000000000096</c:v>
                </c:pt>
                <c:pt idx="39">
                  <c:v>5.9000000000000101</c:v>
                </c:pt>
                <c:pt idx="40">
                  <c:v>6.0000000000000098</c:v>
                </c:pt>
                <c:pt idx="41">
                  <c:v>6.1000000000000103</c:v>
                </c:pt>
                <c:pt idx="42">
                  <c:v>6.2000000000000099</c:v>
                </c:pt>
                <c:pt idx="43">
                  <c:v>6.3000000000000096</c:v>
                </c:pt>
                <c:pt idx="44">
                  <c:v>6.4000000000000101</c:v>
                </c:pt>
                <c:pt idx="45">
                  <c:v>6.5000000000000098</c:v>
                </c:pt>
                <c:pt idx="46">
                  <c:v>6.6000000000000103</c:v>
                </c:pt>
                <c:pt idx="47">
                  <c:v>6.7000000000000099</c:v>
                </c:pt>
                <c:pt idx="48">
                  <c:v>6.8000000000000096</c:v>
                </c:pt>
                <c:pt idx="49">
                  <c:v>6.9000000000000101</c:v>
                </c:pt>
                <c:pt idx="50">
                  <c:v>7.0000000000000098</c:v>
                </c:pt>
                <c:pt idx="51">
                  <c:v>7.1000000000000103</c:v>
                </c:pt>
                <c:pt idx="52">
                  <c:v>7.2000000000000099</c:v>
                </c:pt>
                <c:pt idx="53">
                  <c:v>7.3000000000000096</c:v>
                </c:pt>
                <c:pt idx="54">
                  <c:v>7.4000000000000101</c:v>
                </c:pt>
                <c:pt idx="55">
                  <c:v>7.5000000000000098</c:v>
                </c:pt>
                <c:pt idx="56">
                  <c:v>7.6000000000000103</c:v>
                </c:pt>
                <c:pt idx="57">
                  <c:v>7.7000000000000099</c:v>
                </c:pt>
                <c:pt idx="58">
                  <c:v>7.8000000000000096</c:v>
                </c:pt>
                <c:pt idx="59">
                  <c:v>7.9000000000000101</c:v>
                </c:pt>
                <c:pt idx="60">
                  <c:v>8.0000000000000107</c:v>
                </c:pt>
                <c:pt idx="61">
                  <c:v>8.1000000000000103</c:v>
                </c:pt>
                <c:pt idx="62">
                  <c:v>8.2000000000000099</c:v>
                </c:pt>
                <c:pt idx="63">
                  <c:v>8.3000000000000096</c:v>
                </c:pt>
                <c:pt idx="64">
                  <c:v>8.4000000000000092</c:v>
                </c:pt>
                <c:pt idx="65">
                  <c:v>8.5000000000000107</c:v>
                </c:pt>
                <c:pt idx="66">
                  <c:v>8.6</c:v>
                </c:pt>
                <c:pt idx="67">
                  <c:v>8.6999999999999993</c:v>
                </c:pt>
                <c:pt idx="68">
                  <c:v>8.8000000000000007</c:v>
                </c:pt>
                <c:pt idx="69">
                  <c:v>8.9</c:v>
                </c:pt>
                <c:pt idx="70">
                  <c:v>9</c:v>
                </c:pt>
                <c:pt idx="71">
                  <c:v>9.1</c:v>
                </c:pt>
                <c:pt idx="72">
                  <c:v>9.1999999999999993</c:v>
                </c:pt>
                <c:pt idx="73">
                  <c:v>9.3000000000000007</c:v>
                </c:pt>
                <c:pt idx="74">
                  <c:v>9.4</c:v>
                </c:pt>
                <c:pt idx="75">
                  <c:v>9.5</c:v>
                </c:pt>
                <c:pt idx="76">
                  <c:v>9.6</c:v>
                </c:pt>
                <c:pt idx="77">
                  <c:v>9.6999999999999993</c:v>
                </c:pt>
                <c:pt idx="78">
                  <c:v>9.8000000000000007</c:v>
                </c:pt>
                <c:pt idx="79">
                  <c:v>9.9</c:v>
                </c:pt>
                <c:pt idx="80">
                  <c:v>10</c:v>
                </c:pt>
              </c:numCache>
            </c:numRef>
          </c:cat>
          <c:val>
            <c:numRef>
              <c:f>Bandwidth_Selection!$D$2:$D$82</c:f>
              <c:numCache>
                <c:formatCode>General</c:formatCode>
                <c:ptCount val="81"/>
                <c:pt idx="0">
                  <c:v>710.79300000000001</c:v>
                </c:pt>
                <c:pt idx="1">
                  <c:v>707.88</c:v>
                </c:pt>
                <c:pt idx="2">
                  <c:v>705.48500000000001</c:v>
                </c:pt>
                <c:pt idx="3">
                  <c:v>703.49099999999999</c:v>
                </c:pt>
                <c:pt idx="4">
                  <c:v>701.81</c:v>
                </c:pt>
                <c:pt idx="5">
                  <c:v>700.37900000000002</c:v>
                </c:pt>
                <c:pt idx="6">
                  <c:v>699.15200000000004</c:v>
                </c:pt>
                <c:pt idx="7">
                  <c:v>698.09100000000001</c:v>
                </c:pt>
                <c:pt idx="8">
                  <c:v>697.17</c:v>
                </c:pt>
                <c:pt idx="9">
                  <c:v>696.36599999999999</c:v>
                </c:pt>
                <c:pt idx="10">
                  <c:v>695.66099999999994</c:v>
                </c:pt>
                <c:pt idx="11">
                  <c:v>695.04100000000005</c:v>
                </c:pt>
                <c:pt idx="12">
                  <c:v>694.49300000000005</c:v>
                </c:pt>
                <c:pt idx="13">
                  <c:v>694.00900000000001</c:v>
                </c:pt>
                <c:pt idx="14">
                  <c:v>693.57899999999995</c:v>
                </c:pt>
                <c:pt idx="15">
                  <c:v>693.197</c:v>
                </c:pt>
                <c:pt idx="16">
                  <c:v>692.85799999999995</c:v>
                </c:pt>
                <c:pt idx="17">
                  <c:v>692.55799999999999</c:v>
                </c:pt>
                <c:pt idx="18">
                  <c:v>692.29300000000001</c:v>
                </c:pt>
                <c:pt idx="19">
                  <c:v>692.06</c:v>
                </c:pt>
                <c:pt idx="20">
                  <c:v>691.85599999999999</c:v>
                </c:pt>
                <c:pt idx="21">
                  <c:v>691.67899999999997</c:v>
                </c:pt>
                <c:pt idx="22">
                  <c:v>691.52599999999995</c:v>
                </c:pt>
                <c:pt idx="23">
                  <c:v>691.39400000000001</c:v>
                </c:pt>
                <c:pt idx="24">
                  <c:v>691.28200000000004</c:v>
                </c:pt>
                <c:pt idx="25">
                  <c:v>691.18799999999999</c:v>
                </c:pt>
                <c:pt idx="26">
                  <c:v>691.10900000000004</c:v>
                </c:pt>
                <c:pt idx="27">
                  <c:v>691.04300000000001</c:v>
                </c:pt>
                <c:pt idx="28">
                  <c:v>690.98900000000003</c:v>
                </c:pt>
                <c:pt idx="29">
                  <c:v>690.94500000000005</c:v>
                </c:pt>
                <c:pt idx="30">
                  <c:v>690.91</c:v>
                </c:pt>
                <c:pt idx="31">
                  <c:v>690.88300000000004</c:v>
                </c:pt>
                <c:pt idx="32">
                  <c:v>690.86199999999997</c:v>
                </c:pt>
                <c:pt idx="33">
                  <c:v>690.846</c:v>
                </c:pt>
                <c:pt idx="34">
                  <c:v>690.83500000000004</c:v>
                </c:pt>
                <c:pt idx="35">
                  <c:v>690.827</c:v>
                </c:pt>
                <c:pt idx="36">
                  <c:v>690.82299999999998</c:v>
                </c:pt>
                <c:pt idx="37">
                  <c:v>690.82100000000003</c:v>
                </c:pt>
                <c:pt idx="38">
                  <c:v>690.822</c:v>
                </c:pt>
                <c:pt idx="39">
                  <c:v>690.82399999999996</c:v>
                </c:pt>
                <c:pt idx="40">
                  <c:v>690.82799999999997</c:v>
                </c:pt>
                <c:pt idx="41">
                  <c:v>690.83399999999995</c:v>
                </c:pt>
                <c:pt idx="42">
                  <c:v>690.84</c:v>
                </c:pt>
                <c:pt idx="43">
                  <c:v>690.84699999999998</c:v>
                </c:pt>
                <c:pt idx="44">
                  <c:v>690.85500000000002</c:v>
                </c:pt>
                <c:pt idx="45">
                  <c:v>690.86300000000006</c:v>
                </c:pt>
                <c:pt idx="46">
                  <c:v>690.87099999999998</c:v>
                </c:pt>
                <c:pt idx="47">
                  <c:v>690.88</c:v>
                </c:pt>
                <c:pt idx="48">
                  <c:v>690.88900000000001</c:v>
                </c:pt>
                <c:pt idx="49">
                  <c:v>690.89800000000002</c:v>
                </c:pt>
                <c:pt idx="50">
                  <c:v>690.90800000000002</c:v>
                </c:pt>
                <c:pt idx="51">
                  <c:v>690.91700000000003</c:v>
                </c:pt>
                <c:pt idx="52">
                  <c:v>690.92600000000004</c:v>
                </c:pt>
                <c:pt idx="53">
                  <c:v>690.93600000000004</c:v>
                </c:pt>
                <c:pt idx="54">
                  <c:v>690.94500000000005</c:v>
                </c:pt>
                <c:pt idx="55">
                  <c:v>690.95399999999995</c:v>
                </c:pt>
                <c:pt idx="56">
                  <c:v>690.96299999999997</c:v>
                </c:pt>
                <c:pt idx="57">
                  <c:v>690.97199999999998</c:v>
                </c:pt>
                <c:pt idx="58">
                  <c:v>690.98099999999999</c:v>
                </c:pt>
                <c:pt idx="59">
                  <c:v>690.99</c:v>
                </c:pt>
                <c:pt idx="60">
                  <c:v>690.99900000000002</c:v>
                </c:pt>
                <c:pt idx="61">
                  <c:v>691.00699999999995</c:v>
                </c:pt>
                <c:pt idx="62">
                  <c:v>691.01499999999999</c:v>
                </c:pt>
                <c:pt idx="63">
                  <c:v>691.024</c:v>
                </c:pt>
                <c:pt idx="64">
                  <c:v>691.03200000000004</c:v>
                </c:pt>
                <c:pt idx="65">
                  <c:v>691.04</c:v>
                </c:pt>
                <c:pt idx="66">
                  <c:v>691.04700000000003</c:v>
                </c:pt>
                <c:pt idx="67">
                  <c:v>691.05499999999995</c:v>
                </c:pt>
                <c:pt idx="68">
                  <c:v>691.06299999999999</c:v>
                </c:pt>
                <c:pt idx="69">
                  <c:v>691.07</c:v>
                </c:pt>
                <c:pt idx="70">
                  <c:v>691.077</c:v>
                </c:pt>
                <c:pt idx="71">
                  <c:v>691.08399999999995</c:v>
                </c:pt>
                <c:pt idx="72">
                  <c:v>691.09100000000001</c:v>
                </c:pt>
                <c:pt idx="73">
                  <c:v>691.09799999999996</c:v>
                </c:pt>
                <c:pt idx="74">
                  <c:v>691.10500000000002</c:v>
                </c:pt>
                <c:pt idx="75">
                  <c:v>691.11099999999999</c:v>
                </c:pt>
                <c:pt idx="76">
                  <c:v>691.11800000000005</c:v>
                </c:pt>
                <c:pt idx="77">
                  <c:v>691.12400000000002</c:v>
                </c:pt>
                <c:pt idx="78">
                  <c:v>691.13</c:v>
                </c:pt>
                <c:pt idx="79">
                  <c:v>691.13599999999997</c:v>
                </c:pt>
                <c:pt idx="80">
                  <c:v>691.14200000000005</c:v>
                </c:pt>
              </c:numCache>
            </c:numRef>
          </c:val>
          <c:smooth val="0"/>
          <c:extLst>
            <c:ext xmlns:c16="http://schemas.microsoft.com/office/drawing/2014/chart" uri="{C3380CC4-5D6E-409C-BE32-E72D297353CC}">
              <c16:uniqueId val="{00000000-12BE-4D16-A841-60477BA97E1E}"/>
            </c:ext>
          </c:extLst>
        </c:ser>
        <c:dLbls>
          <c:showLegendKey val="0"/>
          <c:showVal val="0"/>
          <c:showCatName val="0"/>
          <c:showSerName val="0"/>
          <c:showPercent val="0"/>
          <c:showBubbleSize val="0"/>
        </c:dLbls>
        <c:smooth val="0"/>
        <c:axId val="450577552"/>
        <c:axId val="450572144"/>
      </c:lineChart>
      <c:catAx>
        <c:axId val="450577552"/>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2144"/>
        <c:crosses val="autoZero"/>
        <c:auto val="1"/>
        <c:lblAlgn val="ctr"/>
        <c:lblOffset val="100"/>
        <c:tickLblSkip val="10"/>
        <c:noMultiLvlLbl val="0"/>
      </c:catAx>
      <c:valAx>
        <c:axId val="4505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7552"/>
        <c:crosses val="autoZero"/>
        <c:crossBetween val="between"/>
        <c:majorUnit val="10"/>
      </c:valAx>
      <c:spPr>
        <a:noFill/>
        <a:ln>
          <a:noFill/>
        </a:ln>
        <a:effectLst/>
      </c:spPr>
    </c:plotArea>
    <c:plotVisOnly val="1"/>
    <c:dispBlanksAs val="gap"/>
    <c:showDLblsOverMax val="0"/>
  </c:chart>
  <c:spPr>
    <a:noFill/>
    <a:ln>
      <a:solidFill>
        <a:schemeClr val="bg1">
          <a:lumMod val="50000"/>
        </a:schemeClr>
      </a:solidFill>
    </a:ln>
    <a:effectLst/>
  </c:spPr>
  <c:txPr>
    <a:bodyPr/>
    <a:lstStyle/>
    <a:p>
      <a:pPr>
        <a:defRPr sz="1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94AD7-B486-4DCC-9838-9E3747E3BF24}" type="datetimeFigureOut">
              <a:rPr lang="zh-CN" altLang="en-US" smtClean="0"/>
              <a:t>2018/11/16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4C0E2-1D0C-42A4-BDCB-2B1A014CE7EC}" type="slidenum">
              <a:rPr lang="zh-CN" altLang="en-US" smtClean="0"/>
              <a:t>‹#›</a:t>
            </a:fld>
            <a:endParaRPr lang="zh-CN" altLang="en-US"/>
          </a:p>
        </p:txBody>
      </p:sp>
    </p:spTree>
    <p:extLst>
      <p:ext uri="{BB962C8B-B14F-4D97-AF65-F5344CB8AC3E}">
        <p14:creationId xmlns:p14="http://schemas.microsoft.com/office/powerpoint/2010/main" val="44453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E97516CB-703E-4447-80F7-F5C1782E10C7}" type="datetime1">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58200" y="6492874"/>
            <a:ext cx="685800" cy="365125"/>
          </a:xfrm>
        </p:spPr>
        <p:txBody>
          <a:bodyPr/>
          <a:lstStyle>
            <a:lvl1pPr algn="ctr">
              <a:defRPr/>
            </a:lvl1pPr>
          </a:lstStyle>
          <a:p>
            <a:fld id="{A17BB91D-344C-44E0-9148-DFE0CFF5CFC9}" type="slidenum">
              <a:rPr lang="zh-CN" altLang="en-US" smtClean="0"/>
              <a:pPr/>
              <a:t>‹#›</a:t>
            </a:fld>
            <a:endParaRPr lang="zh-CN" altLang="en-US" dirty="0"/>
          </a:p>
        </p:txBody>
      </p:sp>
    </p:spTree>
    <p:extLst>
      <p:ext uri="{BB962C8B-B14F-4D97-AF65-F5344CB8AC3E}">
        <p14:creationId xmlns:p14="http://schemas.microsoft.com/office/powerpoint/2010/main" val="21174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D3153-F3BF-4547-BFA1-C0EAFBEA9C35}" type="datetime1">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89228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47B4B1C-5174-4572-A99C-FF3182395B3B}" type="datetime1">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15237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209EBFB-045F-48B7-B9BD-67091600B0CF}" type="datetime1">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302166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02B0E-8852-4C7F-B141-735A45048A11}" type="datetime1">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59587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432F9ED-D4FA-456A-B093-2AE6A43541AF}" type="datetime1">
              <a:rPr lang="zh-CN" altLang="en-US" smtClean="0"/>
              <a:t>2018/11/16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140920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033811-09C7-4BF1-8BD6-AB7FFC05C8F4}" type="datetime1">
              <a:rPr lang="zh-CN" altLang="en-US" smtClean="0"/>
              <a:t>2018/11/16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31419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9EAA49-AD84-4759-9AB5-18E2E73F2898}" type="datetime1">
              <a:rPr lang="zh-CN" altLang="en-US" smtClean="0"/>
              <a:t>2018/11/16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34029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38F09-E9D9-48BE-9344-7C042213698F}" type="datetime1">
              <a:rPr lang="zh-CN" altLang="en-US" smtClean="0"/>
              <a:t>2018/11/16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32631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70D3D5F-4B2D-4074-ACED-9B2AA13355C1}" type="datetime1">
              <a:rPr lang="zh-CN" altLang="en-US" smtClean="0"/>
              <a:t>2018/11/16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46942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8E35913-5F1A-4B9E-A03E-87BF3D808411}" type="datetime1">
              <a:rPr lang="zh-CN" altLang="en-US" smtClean="0"/>
              <a:t>2018/11/16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142182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6DA80-CA18-4D14-BF9B-EA03F8719977}" type="datetime1">
              <a:rPr lang="zh-CN" altLang="en-US" smtClean="0"/>
              <a:t>2018/11/16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86600" y="6492874"/>
            <a:ext cx="20574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A17BB91D-344C-44E0-9148-DFE0CFF5CFC9}" type="slidenum">
              <a:rPr lang="zh-CN" altLang="en-US" smtClean="0"/>
              <a:pPr/>
              <a:t>‹#›</a:t>
            </a:fld>
            <a:endParaRPr lang="zh-CN" altLang="en-US" dirty="0"/>
          </a:p>
        </p:txBody>
      </p:sp>
    </p:spTree>
    <p:extLst>
      <p:ext uri="{BB962C8B-B14F-4D97-AF65-F5344CB8AC3E}">
        <p14:creationId xmlns:p14="http://schemas.microsoft.com/office/powerpoint/2010/main" val="2340215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C2C369D-BB36-402C-8DA8-883A3EDF221A}"/>
              </a:ext>
            </a:extLst>
          </p:cNvPr>
          <p:cNvSpPr txBox="1"/>
          <p:nvPr/>
        </p:nvSpPr>
        <p:spPr>
          <a:xfrm>
            <a:off x="630315" y="1680554"/>
            <a:ext cx="7945514" cy="1200329"/>
          </a:xfrm>
          <a:prstGeom prst="rect">
            <a:avLst/>
          </a:prstGeom>
          <a:noFill/>
        </p:spPr>
        <p:txBody>
          <a:bodyPr wrap="square" rtlCol="0">
            <a:spAutoFit/>
          </a:bodyPr>
          <a:lstStyle/>
          <a:p>
            <a:pPr algn="ctr"/>
            <a:r>
              <a:rPr lang="en-US" altLang="zh-CN" sz="3600" b="1" dirty="0">
                <a:latin typeface="SansSerif" panose="00000400000000000000" pitchFamily="2" charset="2"/>
                <a:cs typeface="Times New Roman" panose="02020603050405020304" pitchFamily="18" charset="0"/>
              </a:rPr>
              <a:t>Research on Factors Influencing the Use of Rail Transit</a:t>
            </a:r>
            <a:endParaRPr lang="zh-CN" altLang="en-US" sz="3600" b="1" dirty="0">
              <a:latin typeface="SansSerif" panose="00000400000000000000" pitchFamily="2" charset="2"/>
              <a:cs typeface="Times New Roman" panose="02020603050405020304" pitchFamily="18" charset="0"/>
            </a:endParaRPr>
          </a:p>
        </p:txBody>
      </p:sp>
      <p:sp>
        <p:nvSpPr>
          <p:cNvPr id="7" name="文本框 6">
            <a:extLst>
              <a:ext uri="{FF2B5EF4-FFF2-40B4-BE49-F238E27FC236}">
                <a16:creationId xmlns:a16="http://schemas.microsoft.com/office/drawing/2014/main" id="{A14D10A1-5F4F-4F9B-983F-78FFCBF12022}"/>
              </a:ext>
            </a:extLst>
          </p:cNvPr>
          <p:cNvSpPr txBox="1"/>
          <p:nvPr/>
        </p:nvSpPr>
        <p:spPr>
          <a:xfrm>
            <a:off x="860103" y="4499021"/>
            <a:ext cx="7485938" cy="1877437"/>
          </a:xfrm>
          <a:prstGeom prst="rect">
            <a:avLst/>
          </a:prstGeom>
          <a:noFill/>
        </p:spPr>
        <p:txBody>
          <a:bodyPr wrap="square" rtlCol="0">
            <a:spAutoFit/>
          </a:bodyPr>
          <a:lstStyle/>
          <a:p>
            <a:pPr algn="r"/>
            <a:r>
              <a:rPr lang="en-US" altLang="zh-CN" sz="2000" i="1" dirty="0">
                <a:latin typeface="Arial" panose="020B0604020202020204" pitchFamily="34" charset="0"/>
                <a:ea typeface="MS Mincho" panose="02020609040205080304" pitchFamily="49" charset="-128"/>
                <a:cs typeface="Arial" panose="020B0604020202020204" pitchFamily="34" charset="0"/>
              </a:rPr>
              <a:t>CHEN Qi</a:t>
            </a:r>
          </a:p>
          <a:p>
            <a:pPr algn="ctr"/>
            <a:endParaRPr lang="en-US" altLang="ja-JP" sz="2000" b="1" dirty="0">
              <a:latin typeface="Times New Roman" panose="02020603050405020304" pitchFamily="18" charset="0"/>
              <a:ea typeface="MS Mincho" panose="02020609040205080304" pitchFamily="49" charset="-128"/>
              <a:cs typeface="Times New Roman" panose="02020603050405020304" pitchFamily="18" charset="0"/>
            </a:endParaRPr>
          </a:p>
          <a:p>
            <a:pPr algn="r"/>
            <a:r>
              <a:rPr lang="en-US" altLang="ja-JP" dirty="0">
                <a:latin typeface="Arial" panose="020B0604020202020204" pitchFamily="34" charset="0"/>
                <a:ea typeface="Verdana" panose="020B0604030504040204" pitchFamily="34" charset="0"/>
                <a:cs typeface="Arial" panose="020B0604020202020204" pitchFamily="34" charset="0"/>
              </a:rPr>
              <a:t>Graduate School of Human-Environment Studies,</a:t>
            </a:r>
          </a:p>
          <a:p>
            <a:pPr algn="r"/>
            <a:r>
              <a:rPr lang="en-US" altLang="ja-JP" dirty="0">
                <a:latin typeface="Arial" panose="020B0604020202020204" pitchFamily="34" charset="0"/>
                <a:ea typeface="Verdana" panose="020B0604030504040204" pitchFamily="34" charset="0"/>
                <a:cs typeface="Arial" panose="020B0604020202020204" pitchFamily="34" charset="0"/>
              </a:rPr>
              <a:t>Kyushu University, Japan</a:t>
            </a:r>
          </a:p>
          <a:p>
            <a:pPr algn="ctr"/>
            <a:endParaRPr lang="en-US" altLang="zh-CN" sz="2000" b="1" dirty="0">
              <a:latin typeface="Times New Roman" panose="02020603050405020304" pitchFamily="18" charset="0"/>
              <a:ea typeface="MS Mincho" panose="02020609040205080304" pitchFamily="49" charset="-128"/>
              <a:cs typeface="Times New Roman" panose="02020603050405020304" pitchFamily="18" charset="0"/>
            </a:endParaRPr>
          </a:p>
          <a:p>
            <a:pPr algn="r"/>
            <a:r>
              <a:rPr lang="en-US" altLang="zh-CN" sz="1600" dirty="0">
                <a:latin typeface="Arial" panose="020B0604020202020204" pitchFamily="34" charset="0"/>
                <a:ea typeface="MS Mincho" panose="02020609040205080304" pitchFamily="49" charset="-128"/>
                <a:cs typeface="Arial" panose="020B0604020202020204" pitchFamily="34" charset="0"/>
              </a:rPr>
              <a:t>May 22, 2018</a:t>
            </a:r>
          </a:p>
        </p:txBody>
      </p:sp>
      <p:sp>
        <p:nvSpPr>
          <p:cNvPr id="5" name="灯片编号占位符 4">
            <a:extLst>
              <a:ext uri="{FF2B5EF4-FFF2-40B4-BE49-F238E27FC236}">
                <a16:creationId xmlns:a16="http://schemas.microsoft.com/office/drawing/2014/main" id="{81A2082C-7BF1-41B1-A1BA-8E65516611E2}"/>
              </a:ext>
            </a:extLst>
          </p:cNvPr>
          <p:cNvSpPr>
            <a:spLocks noGrp="1"/>
          </p:cNvSpPr>
          <p:nvPr>
            <p:ph type="sldNum" sz="quarter" idx="12"/>
          </p:nvPr>
        </p:nvSpPr>
        <p:spPr/>
        <p:txBody>
          <a:bodyPr/>
          <a:lstStyle/>
          <a:p>
            <a:fld id="{A17BB91D-344C-44E0-9148-DFE0CFF5CFC9}" type="slidenum">
              <a:rPr lang="zh-CN" altLang="en-US" smtClean="0"/>
              <a:t>1</a:t>
            </a:fld>
            <a:endParaRPr lang="zh-CN" altLang="en-US"/>
          </a:p>
        </p:txBody>
      </p:sp>
    </p:spTree>
    <p:extLst>
      <p:ext uri="{BB962C8B-B14F-4D97-AF65-F5344CB8AC3E}">
        <p14:creationId xmlns:p14="http://schemas.microsoft.com/office/powerpoint/2010/main" val="381513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DDE6760-BFBE-4654-BCD4-E435553AC41F}"/>
              </a:ext>
            </a:extLst>
          </p:cNvPr>
          <p:cNvSpPr>
            <a:spLocks noGrp="1"/>
          </p:cNvSpPr>
          <p:nvPr>
            <p:ph type="sldNum" sz="quarter" idx="12"/>
          </p:nvPr>
        </p:nvSpPr>
        <p:spPr/>
        <p:txBody>
          <a:bodyPr/>
          <a:lstStyle/>
          <a:p>
            <a:fld id="{A17BB91D-344C-44E0-9148-DFE0CFF5CFC9}" type="slidenum">
              <a:rPr lang="zh-CN" altLang="en-US" smtClean="0"/>
              <a:t>10</a:t>
            </a:fld>
            <a:endParaRPr lang="zh-CN" altLang="en-US"/>
          </a:p>
        </p:txBody>
      </p:sp>
      <p:sp>
        <p:nvSpPr>
          <p:cNvPr id="10" name="文本框 9">
            <a:extLst>
              <a:ext uri="{FF2B5EF4-FFF2-40B4-BE49-F238E27FC236}">
                <a16:creationId xmlns:a16="http://schemas.microsoft.com/office/drawing/2014/main" id="{C422CA38-25FF-4D54-9C86-A02908B28044}"/>
              </a:ext>
            </a:extLst>
          </p:cNvPr>
          <p:cNvSpPr txBox="1"/>
          <p:nvPr/>
        </p:nvSpPr>
        <p:spPr>
          <a:xfrm>
            <a:off x="1480584" y="2219543"/>
            <a:ext cx="4977293" cy="369332"/>
          </a:xfrm>
          <a:prstGeom prst="rect">
            <a:avLst/>
          </a:prstGeom>
          <a:noFill/>
        </p:spPr>
        <p:txBody>
          <a:bodyPr wrap="square" rtlCol="0">
            <a:spAutoFit/>
          </a:bodyPr>
          <a:lstStyle/>
          <a:p>
            <a:r>
              <a:rPr lang="en-US" altLang="zh-CN" dirty="0">
                <a:latin typeface="+mn-ea"/>
              </a:rPr>
              <a:t>Catchment area</a:t>
            </a:r>
            <a:endParaRPr lang="zh-CN" altLang="en-US" dirty="0">
              <a:latin typeface="+mn-ea"/>
            </a:endParaRPr>
          </a:p>
        </p:txBody>
      </p:sp>
      <p:sp>
        <p:nvSpPr>
          <p:cNvPr id="11" name="矩形 10">
            <a:extLst>
              <a:ext uri="{FF2B5EF4-FFF2-40B4-BE49-F238E27FC236}">
                <a16:creationId xmlns:a16="http://schemas.microsoft.com/office/drawing/2014/main" id="{7B60CFBC-A3FD-4DA5-AB6F-E96C4D0BE55F}"/>
              </a:ext>
            </a:extLst>
          </p:cNvPr>
          <p:cNvSpPr/>
          <p:nvPr/>
        </p:nvSpPr>
        <p:spPr>
          <a:xfrm>
            <a:off x="1539231" y="1349780"/>
            <a:ext cx="1175322" cy="400110"/>
          </a:xfrm>
          <a:prstGeom prst="rect">
            <a:avLst/>
          </a:prstGeom>
        </p:spPr>
        <p:txBody>
          <a:bodyPr wrap="none">
            <a:spAutoFit/>
          </a:bodyPr>
          <a:lstStyle/>
          <a:p>
            <a:pPr algn="ctr"/>
            <a:r>
              <a:rPr lang="en-US" altLang="zh-CN" sz="2000" dirty="0">
                <a:latin typeface="+mn-ea"/>
              </a:rPr>
              <a:t>objective</a:t>
            </a:r>
          </a:p>
        </p:txBody>
      </p:sp>
      <p:sp>
        <p:nvSpPr>
          <p:cNvPr id="15" name="矩形 14">
            <a:extLst>
              <a:ext uri="{FF2B5EF4-FFF2-40B4-BE49-F238E27FC236}">
                <a16:creationId xmlns:a16="http://schemas.microsoft.com/office/drawing/2014/main" id="{B0518561-3742-4027-8817-A6C9687EDABB}"/>
              </a:ext>
            </a:extLst>
          </p:cNvPr>
          <p:cNvSpPr/>
          <p:nvPr/>
        </p:nvSpPr>
        <p:spPr>
          <a:xfrm>
            <a:off x="6237283" y="1337921"/>
            <a:ext cx="2103460" cy="400110"/>
          </a:xfrm>
          <a:prstGeom prst="rect">
            <a:avLst/>
          </a:prstGeom>
        </p:spPr>
        <p:txBody>
          <a:bodyPr wrap="none">
            <a:spAutoFit/>
          </a:bodyPr>
          <a:lstStyle/>
          <a:p>
            <a:pPr algn="ctr"/>
            <a:r>
              <a:rPr lang="en-US" altLang="zh-CN" sz="2000" dirty="0">
                <a:latin typeface="+mn-ea"/>
              </a:rPr>
              <a:t>Influencing factor</a:t>
            </a:r>
          </a:p>
        </p:txBody>
      </p:sp>
      <p:sp>
        <p:nvSpPr>
          <p:cNvPr id="16" name="文本框 15">
            <a:extLst>
              <a:ext uri="{FF2B5EF4-FFF2-40B4-BE49-F238E27FC236}">
                <a16:creationId xmlns:a16="http://schemas.microsoft.com/office/drawing/2014/main" id="{86793F66-ACE0-488A-B2B4-6539C00770B5}"/>
              </a:ext>
            </a:extLst>
          </p:cNvPr>
          <p:cNvSpPr txBox="1"/>
          <p:nvPr/>
        </p:nvSpPr>
        <p:spPr>
          <a:xfrm>
            <a:off x="6185185" y="1988547"/>
            <a:ext cx="2332690" cy="923330"/>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mn-ea"/>
              </a:rPr>
              <a:t>Built-environment</a:t>
            </a:r>
          </a:p>
          <a:p>
            <a:pPr marL="342900" indent="-342900">
              <a:buFont typeface="Arial" panose="020B0604020202020204" pitchFamily="34" charset="0"/>
              <a:buChar char="•"/>
            </a:pPr>
            <a:r>
              <a:rPr lang="en-US" altLang="zh-CN" dirty="0">
                <a:latin typeface="+mn-ea"/>
              </a:rPr>
              <a:t>Facilities</a:t>
            </a:r>
          </a:p>
          <a:p>
            <a:pPr marL="342900" indent="-342900">
              <a:buFont typeface="Arial" panose="020B0604020202020204" pitchFamily="34" charset="0"/>
              <a:buChar char="•"/>
            </a:pPr>
            <a:r>
              <a:rPr lang="en-US" altLang="zh-CN" dirty="0">
                <a:latin typeface="+mn-ea"/>
              </a:rPr>
              <a:t>Behaviors</a:t>
            </a:r>
            <a:endParaRPr lang="zh-CN" altLang="en-US" dirty="0">
              <a:latin typeface="+mn-ea"/>
            </a:endParaRPr>
          </a:p>
        </p:txBody>
      </p:sp>
      <p:sp>
        <p:nvSpPr>
          <p:cNvPr id="17" name="矩形 16">
            <a:extLst>
              <a:ext uri="{FF2B5EF4-FFF2-40B4-BE49-F238E27FC236}">
                <a16:creationId xmlns:a16="http://schemas.microsoft.com/office/drawing/2014/main" id="{04A5912F-C105-495C-9917-B32A5D80E130}"/>
              </a:ext>
            </a:extLst>
          </p:cNvPr>
          <p:cNvSpPr/>
          <p:nvPr/>
        </p:nvSpPr>
        <p:spPr>
          <a:xfrm>
            <a:off x="958945" y="5411451"/>
            <a:ext cx="2127672" cy="707886"/>
          </a:xfrm>
          <a:prstGeom prst="rect">
            <a:avLst/>
          </a:prstGeom>
        </p:spPr>
        <p:txBody>
          <a:bodyPr wrap="square">
            <a:spAutoFit/>
          </a:bodyPr>
          <a:lstStyle/>
          <a:p>
            <a:pPr algn="ctr"/>
            <a:r>
              <a:rPr lang="en-US" altLang="zh-CN" sz="2000" dirty="0">
                <a:solidFill>
                  <a:srgbClr val="FF0000"/>
                </a:solidFill>
                <a:latin typeface="+mn-ea"/>
              </a:rPr>
              <a:t>Research Point</a:t>
            </a:r>
          </a:p>
          <a:p>
            <a:pPr algn="ctr"/>
            <a:r>
              <a:rPr lang="en-US" altLang="zh-CN" sz="2000" dirty="0">
                <a:solidFill>
                  <a:srgbClr val="FF0000"/>
                </a:solidFill>
                <a:latin typeface="+mn-ea"/>
              </a:rPr>
              <a:t>(This Study) </a:t>
            </a:r>
          </a:p>
        </p:txBody>
      </p:sp>
      <p:sp>
        <p:nvSpPr>
          <p:cNvPr id="18" name="矩形: 圆角 17">
            <a:extLst>
              <a:ext uri="{FF2B5EF4-FFF2-40B4-BE49-F238E27FC236}">
                <a16:creationId xmlns:a16="http://schemas.microsoft.com/office/drawing/2014/main" id="{8BE33850-A2F0-422E-BC19-C3E561AD0073}"/>
              </a:ext>
            </a:extLst>
          </p:cNvPr>
          <p:cNvSpPr/>
          <p:nvPr/>
        </p:nvSpPr>
        <p:spPr>
          <a:xfrm>
            <a:off x="6457877" y="2565120"/>
            <a:ext cx="1727200" cy="380803"/>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mn-ea"/>
            </a:endParaRPr>
          </a:p>
        </p:txBody>
      </p:sp>
      <p:sp>
        <p:nvSpPr>
          <p:cNvPr id="19" name="文本框 18">
            <a:extLst>
              <a:ext uri="{FF2B5EF4-FFF2-40B4-BE49-F238E27FC236}">
                <a16:creationId xmlns:a16="http://schemas.microsoft.com/office/drawing/2014/main" id="{23C64E1B-EA5A-436C-AEFD-C3EA6B8F1245}"/>
              </a:ext>
            </a:extLst>
          </p:cNvPr>
          <p:cNvSpPr txBox="1"/>
          <p:nvPr/>
        </p:nvSpPr>
        <p:spPr>
          <a:xfrm>
            <a:off x="5061480" y="3934803"/>
            <a:ext cx="4580100" cy="646331"/>
          </a:xfrm>
          <a:prstGeom prst="rect">
            <a:avLst/>
          </a:prstGeom>
          <a:noFill/>
        </p:spPr>
        <p:txBody>
          <a:bodyPr wrap="none" rtlCol="0">
            <a:spAutoFit/>
          </a:bodyPr>
          <a:lstStyle/>
          <a:p>
            <a:r>
              <a:rPr lang="en-US" altLang="zh-CN" dirty="0">
                <a:latin typeface="+mn-ea"/>
              </a:rPr>
              <a:t>Personal Socio-Demographic Characteristics</a:t>
            </a:r>
          </a:p>
          <a:p>
            <a:pPr algn="ctr"/>
            <a:r>
              <a:rPr lang="en-US" altLang="zh-CN" dirty="0">
                <a:latin typeface="+mn-ea"/>
              </a:rPr>
              <a:t>(</a:t>
            </a:r>
            <a:r>
              <a:rPr lang="en-US" altLang="zh-CN" dirty="0">
                <a:solidFill>
                  <a:srgbClr val="FF0000"/>
                </a:solidFill>
                <a:latin typeface="+mn-ea"/>
              </a:rPr>
              <a:t>abbreviated as PSDC</a:t>
            </a:r>
            <a:r>
              <a:rPr lang="en-US" altLang="zh-CN" dirty="0">
                <a:latin typeface="+mn-ea"/>
              </a:rPr>
              <a:t>)</a:t>
            </a:r>
            <a:endParaRPr lang="zh-CN" altLang="en-US" dirty="0">
              <a:latin typeface="+mn-ea"/>
            </a:endParaRPr>
          </a:p>
        </p:txBody>
      </p:sp>
      <p:sp>
        <p:nvSpPr>
          <p:cNvPr id="20" name="文本框 19">
            <a:extLst>
              <a:ext uri="{FF2B5EF4-FFF2-40B4-BE49-F238E27FC236}">
                <a16:creationId xmlns:a16="http://schemas.microsoft.com/office/drawing/2014/main" id="{0D633486-7447-4E38-84D7-11022200BCF2}"/>
              </a:ext>
            </a:extLst>
          </p:cNvPr>
          <p:cNvSpPr txBox="1"/>
          <p:nvPr/>
        </p:nvSpPr>
        <p:spPr>
          <a:xfrm>
            <a:off x="691681" y="4088377"/>
            <a:ext cx="3655168" cy="369332"/>
          </a:xfrm>
          <a:prstGeom prst="rect">
            <a:avLst/>
          </a:prstGeom>
          <a:noFill/>
        </p:spPr>
        <p:txBody>
          <a:bodyPr wrap="none" rtlCol="0">
            <a:spAutoFit/>
          </a:bodyPr>
          <a:lstStyle/>
          <a:p>
            <a:r>
              <a:rPr lang="en-US" altLang="zh-CN" dirty="0">
                <a:solidFill>
                  <a:srgbClr val="FF0000"/>
                </a:solidFill>
                <a:latin typeface="+mn-ea"/>
              </a:rPr>
              <a:t>Walking duration </a:t>
            </a:r>
            <a:r>
              <a:rPr lang="en-US" altLang="zh-CN" dirty="0">
                <a:latin typeface="+mn-ea"/>
              </a:rPr>
              <a:t>to transit stations</a:t>
            </a:r>
            <a:endParaRPr lang="zh-CN" altLang="en-US" dirty="0">
              <a:latin typeface="+mn-ea"/>
            </a:endParaRPr>
          </a:p>
        </p:txBody>
      </p:sp>
      <p:sp>
        <p:nvSpPr>
          <p:cNvPr id="21" name="矩形: 圆角 20">
            <a:extLst>
              <a:ext uri="{FF2B5EF4-FFF2-40B4-BE49-F238E27FC236}">
                <a16:creationId xmlns:a16="http://schemas.microsoft.com/office/drawing/2014/main" id="{A08221F3-4A92-453C-B0D2-EC98D8592FCB}"/>
              </a:ext>
            </a:extLst>
          </p:cNvPr>
          <p:cNvSpPr/>
          <p:nvPr/>
        </p:nvSpPr>
        <p:spPr>
          <a:xfrm>
            <a:off x="4197880" y="5565408"/>
            <a:ext cx="1727200" cy="44334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Relationship</a:t>
            </a:r>
            <a:endParaRPr lang="zh-CN" altLang="en-US" dirty="0">
              <a:solidFill>
                <a:schemeClr val="tx1"/>
              </a:solidFill>
              <a:latin typeface="+mn-ea"/>
            </a:endParaRPr>
          </a:p>
        </p:txBody>
      </p:sp>
      <p:sp>
        <p:nvSpPr>
          <p:cNvPr id="25" name="文本框 24">
            <a:extLst>
              <a:ext uri="{FF2B5EF4-FFF2-40B4-BE49-F238E27FC236}">
                <a16:creationId xmlns:a16="http://schemas.microsoft.com/office/drawing/2014/main" id="{ACDE9B6E-4193-44B6-B2AC-C55764189D60}"/>
              </a:ext>
            </a:extLst>
          </p:cNvPr>
          <p:cNvSpPr txBox="1"/>
          <p:nvPr/>
        </p:nvSpPr>
        <p:spPr>
          <a:xfrm>
            <a:off x="489527" y="697636"/>
            <a:ext cx="2781531" cy="430887"/>
          </a:xfrm>
          <a:prstGeom prst="rect">
            <a:avLst/>
          </a:prstGeom>
          <a:noFill/>
        </p:spPr>
        <p:txBody>
          <a:bodyPr wrap="none" rtlCol="0">
            <a:spAutoFit/>
          </a:bodyPr>
          <a:lstStyle/>
          <a:p>
            <a:pPr marL="457200" indent="-457200">
              <a:buFont typeface="Wingdings" panose="05000000000000000000" pitchFamily="2" charset="2"/>
              <a:buChar char="n"/>
            </a:pPr>
            <a:r>
              <a:rPr lang="en-US" altLang="zh-CN" sz="2200" dirty="0">
                <a:latin typeface="+mn-ea"/>
              </a:rPr>
              <a:t>Research position</a:t>
            </a:r>
            <a:endParaRPr lang="zh-CN" altLang="en-US" sz="2200" dirty="0">
              <a:latin typeface="+mn-ea"/>
            </a:endParaRPr>
          </a:p>
        </p:txBody>
      </p:sp>
      <p:sp>
        <p:nvSpPr>
          <p:cNvPr id="26" name="文本框 25">
            <a:extLst>
              <a:ext uri="{FF2B5EF4-FFF2-40B4-BE49-F238E27FC236}">
                <a16:creationId xmlns:a16="http://schemas.microsoft.com/office/drawing/2014/main" id="{FBF21CB5-D8AA-4325-851A-FD1E9AE85381}"/>
              </a:ext>
            </a:extLst>
          </p:cNvPr>
          <p:cNvSpPr txBox="1"/>
          <p:nvPr/>
        </p:nvSpPr>
        <p:spPr>
          <a:xfrm>
            <a:off x="489527" y="2827107"/>
            <a:ext cx="4977293" cy="369332"/>
          </a:xfrm>
          <a:prstGeom prst="rect">
            <a:avLst/>
          </a:prstGeom>
          <a:noFill/>
        </p:spPr>
        <p:txBody>
          <a:bodyPr wrap="square" rtlCol="0">
            <a:spAutoFit/>
          </a:bodyPr>
          <a:lstStyle/>
          <a:p>
            <a:r>
              <a:rPr lang="en-US" altLang="zh-CN" dirty="0">
                <a:latin typeface="+mn-ea"/>
              </a:rPr>
              <a:t>Acceptable walking distance/duration</a:t>
            </a:r>
            <a:endParaRPr lang="zh-CN" altLang="en-US" dirty="0">
              <a:latin typeface="+mn-ea"/>
            </a:endParaRPr>
          </a:p>
        </p:txBody>
      </p:sp>
      <p:cxnSp>
        <p:nvCxnSpPr>
          <p:cNvPr id="4" name="直接箭头连接符 3">
            <a:extLst>
              <a:ext uri="{FF2B5EF4-FFF2-40B4-BE49-F238E27FC236}">
                <a16:creationId xmlns:a16="http://schemas.microsoft.com/office/drawing/2014/main" id="{78DA6624-100D-408A-A7C3-AE8276A8D788}"/>
              </a:ext>
            </a:extLst>
          </p:cNvPr>
          <p:cNvCxnSpPr>
            <a:cxnSpLocks/>
            <a:endCxn id="19" idx="0"/>
          </p:cNvCxnSpPr>
          <p:nvPr/>
        </p:nvCxnSpPr>
        <p:spPr>
          <a:xfrm>
            <a:off x="7321477" y="3196439"/>
            <a:ext cx="30053" cy="73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715AC35-3A44-4EC4-A9B8-A025D059E640}"/>
              </a:ext>
            </a:extLst>
          </p:cNvPr>
          <p:cNvCxnSpPr>
            <a:cxnSpLocks/>
          </p:cNvCxnSpPr>
          <p:nvPr/>
        </p:nvCxnSpPr>
        <p:spPr>
          <a:xfrm>
            <a:off x="2373130" y="3353980"/>
            <a:ext cx="0" cy="70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DDA6CEE-C45E-4A32-AEFB-022C9E27EEC3}"/>
              </a:ext>
            </a:extLst>
          </p:cNvPr>
          <p:cNvCxnSpPr>
            <a:cxnSpLocks/>
          </p:cNvCxnSpPr>
          <p:nvPr/>
        </p:nvCxnSpPr>
        <p:spPr>
          <a:xfrm>
            <a:off x="2855730" y="4457709"/>
            <a:ext cx="1830570" cy="95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FDAB4BC-87C6-44D2-AEE4-0BDAD40B05A1}"/>
              </a:ext>
            </a:extLst>
          </p:cNvPr>
          <p:cNvCxnSpPr>
            <a:cxnSpLocks/>
          </p:cNvCxnSpPr>
          <p:nvPr/>
        </p:nvCxnSpPr>
        <p:spPr>
          <a:xfrm flipH="1">
            <a:off x="5466820" y="4694623"/>
            <a:ext cx="1569524" cy="71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31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C2BD084-AD7B-46A7-96B7-AE4D344A4CEB}"/>
              </a:ext>
            </a:extLst>
          </p:cNvPr>
          <p:cNvSpPr>
            <a:spLocks noGrp="1"/>
          </p:cNvSpPr>
          <p:nvPr>
            <p:ph type="sldNum" sz="quarter" idx="12"/>
          </p:nvPr>
        </p:nvSpPr>
        <p:spPr/>
        <p:txBody>
          <a:bodyPr/>
          <a:lstStyle/>
          <a:p>
            <a:fld id="{A17BB91D-344C-44E0-9148-DFE0CFF5CFC9}" type="slidenum">
              <a:rPr lang="zh-CN" altLang="en-US" smtClean="0"/>
              <a:t>11</a:t>
            </a:fld>
            <a:endParaRPr lang="zh-CN" altLang="en-US"/>
          </a:p>
        </p:txBody>
      </p:sp>
      <p:sp>
        <p:nvSpPr>
          <p:cNvPr id="10" name="文本框 9">
            <a:extLst>
              <a:ext uri="{FF2B5EF4-FFF2-40B4-BE49-F238E27FC236}">
                <a16:creationId xmlns:a16="http://schemas.microsoft.com/office/drawing/2014/main" id="{48C6609B-EEF8-4D8F-A52F-4E113740F53A}"/>
              </a:ext>
            </a:extLst>
          </p:cNvPr>
          <p:cNvSpPr txBox="1"/>
          <p:nvPr/>
        </p:nvSpPr>
        <p:spPr>
          <a:xfrm>
            <a:off x="489527" y="2362638"/>
            <a:ext cx="1872629" cy="369332"/>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dirty="0">
                <a:solidFill>
                  <a:srgbClr val="FF0000"/>
                </a:solidFill>
                <a:latin typeface="+mn-ea"/>
              </a:rPr>
              <a:t>Realistic issue</a:t>
            </a:r>
            <a:endParaRPr lang="zh-CN" altLang="en-US" dirty="0">
              <a:solidFill>
                <a:srgbClr val="FF0000"/>
              </a:solidFill>
              <a:latin typeface="+mn-ea"/>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410512CB-CD5D-4E33-8B31-1B423482E693}"/>
                  </a:ext>
                </a:extLst>
              </p:cNvPr>
              <p:cNvSpPr txBox="1"/>
              <p:nvPr/>
            </p:nvSpPr>
            <p:spPr>
              <a:xfrm>
                <a:off x="489527" y="1254465"/>
                <a:ext cx="8201891" cy="880241"/>
              </a:xfrm>
              <a:prstGeom prst="rect">
                <a:avLst/>
              </a:prstGeom>
              <a:noFill/>
              <a:ln w="19050">
                <a:solidFill>
                  <a:schemeClr val="tx1"/>
                </a:solidFill>
              </a:ln>
            </p:spPr>
            <p:txBody>
              <a:bodyPr wrap="square" rtlCol="0">
                <a:spAutoFit/>
              </a:bodyPr>
              <a:lstStyle/>
              <a:p>
                <a:pPr>
                  <a:lnSpc>
                    <a:spcPct val="150000"/>
                  </a:lnSpc>
                </a:pPr>
                <a:r>
                  <a:rPr lang="en-US" altLang="zh-CN" dirty="0">
                    <a:latin typeface="+mn-ea"/>
                  </a:rPr>
                  <a:t>As an example, for one person who has the attributes:</a:t>
                </a:r>
              </a:p>
              <a:p>
                <a:pPr algn="ctr">
                  <a:lnSpc>
                    <a:spcPct val="150000"/>
                  </a:lnSpc>
                </a:pP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𝑀𝑎𝑙𝑒</m:t>
                        </m:r>
                        <m:r>
                          <a:rPr lang="en-US" altLang="zh-CN" b="0" i="1" smtClean="0">
                            <a:latin typeface="Cambria Math" panose="02040503050406030204" pitchFamily="18" charset="0"/>
                          </a:rPr>
                          <m:t>,  25 </m:t>
                        </m:r>
                        <m:r>
                          <a:rPr lang="en-US" altLang="zh-CN" b="0" i="1" smtClean="0">
                            <a:latin typeface="Cambria Math" panose="02040503050406030204" pitchFamily="18" charset="0"/>
                          </a:rPr>
                          <m:t>𝑦𝑒𝑎𝑟𝑠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𝑜𝑙𝑑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𝑠𝑡𝑢𝑑𝑒𝑛𝑡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𝑝𝑒𝑎𝑘</m:t>
                        </m:r>
                        <m:r>
                          <a:rPr lang="en-US" altLang="zh-CN" b="0" i="1" smtClean="0">
                            <a:latin typeface="Cambria Math" panose="02040503050406030204" pitchFamily="18" charset="0"/>
                          </a:rPr>
                          <m:t> </m:t>
                        </m:r>
                        <m:r>
                          <a:rPr lang="en-US" altLang="zh-CN" b="0" i="1" smtClean="0">
                            <a:latin typeface="Cambria Math" panose="02040503050406030204" pitchFamily="18" charset="0"/>
                          </a:rPr>
                          <m:t>h𝑜𝑢𝑟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𝑔𝑜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𝑠𝑐h𝑜𝑜𝑙</m:t>
                        </m:r>
                      </m:e>
                    </m:d>
                  </m:oMath>
                </a14:m>
                <a:r>
                  <a:rPr lang="en-US" altLang="zh-CN" dirty="0">
                    <a:latin typeface="+mn-ea"/>
                  </a:rPr>
                  <a:t> </a:t>
                </a:r>
                <a:endParaRPr lang="zh-CN" altLang="en-US" dirty="0">
                  <a:latin typeface="+mn-ea"/>
                </a:endParaRPr>
              </a:p>
            </p:txBody>
          </p:sp>
        </mc:Choice>
        <mc:Fallback>
          <p:sp>
            <p:nvSpPr>
              <p:cNvPr id="11" name="文本框 10">
                <a:extLst>
                  <a:ext uri="{FF2B5EF4-FFF2-40B4-BE49-F238E27FC236}">
                    <a16:creationId xmlns:a16="http://schemas.microsoft.com/office/drawing/2014/main" id="{410512CB-CD5D-4E33-8B31-1B423482E693}"/>
                  </a:ext>
                </a:extLst>
              </p:cNvPr>
              <p:cNvSpPr txBox="1">
                <a:spLocks noRot="1" noChangeAspect="1" noMove="1" noResize="1" noEditPoints="1" noAdjustHandles="1" noChangeArrowheads="1" noChangeShapeType="1" noTextEdit="1"/>
              </p:cNvSpPr>
              <p:nvPr/>
            </p:nvSpPr>
            <p:spPr>
              <a:xfrm>
                <a:off x="489527" y="1254465"/>
                <a:ext cx="8201891" cy="880241"/>
              </a:xfrm>
              <a:prstGeom prst="rect">
                <a:avLst/>
              </a:prstGeom>
              <a:blipFill>
                <a:blip r:embed="rId2"/>
                <a:stretch>
                  <a:fillRect l="-519" b="-3401"/>
                </a:stretch>
              </a:blipFill>
              <a:ln w="19050">
                <a:solidFill>
                  <a:schemeClr val="tx1"/>
                </a:solidFill>
              </a:ln>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7971BB73-1C3B-4511-8B5F-4637037B1401}"/>
              </a:ext>
            </a:extLst>
          </p:cNvPr>
          <p:cNvGrpSpPr/>
          <p:nvPr/>
        </p:nvGrpSpPr>
        <p:grpSpPr>
          <a:xfrm>
            <a:off x="662222" y="2825170"/>
            <a:ext cx="7514560" cy="1656329"/>
            <a:chOff x="662222" y="3094358"/>
            <a:chExt cx="7514560" cy="1656329"/>
          </a:xfrm>
        </p:grpSpPr>
        <p:grpSp>
          <p:nvGrpSpPr>
            <p:cNvPr id="16" name="组合 15">
              <a:extLst>
                <a:ext uri="{FF2B5EF4-FFF2-40B4-BE49-F238E27FC236}">
                  <a16:creationId xmlns:a16="http://schemas.microsoft.com/office/drawing/2014/main" id="{D370CD61-7775-4FA7-9531-227F3A5604D2}"/>
                </a:ext>
              </a:extLst>
            </p:cNvPr>
            <p:cNvGrpSpPr/>
            <p:nvPr/>
          </p:nvGrpSpPr>
          <p:grpSpPr>
            <a:xfrm>
              <a:off x="1140980" y="3565958"/>
              <a:ext cx="7035802" cy="1184729"/>
              <a:chOff x="1270578" y="2140333"/>
              <a:chExt cx="7035802" cy="1184729"/>
            </a:xfrm>
          </p:grpSpPr>
          <p:grpSp>
            <p:nvGrpSpPr>
              <p:cNvPr id="19" name="组合 18">
                <a:extLst>
                  <a:ext uri="{FF2B5EF4-FFF2-40B4-BE49-F238E27FC236}">
                    <a16:creationId xmlns:a16="http://schemas.microsoft.com/office/drawing/2014/main" id="{467E557A-AE18-4D88-8B07-2FCE27A6A023}"/>
                  </a:ext>
                </a:extLst>
              </p:cNvPr>
              <p:cNvGrpSpPr/>
              <p:nvPr/>
            </p:nvGrpSpPr>
            <p:grpSpPr>
              <a:xfrm>
                <a:off x="1270578" y="2140333"/>
                <a:ext cx="5915312" cy="1184729"/>
                <a:chOff x="1270578" y="2140333"/>
                <a:chExt cx="5915312" cy="1184729"/>
              </a:xfrm>
            </p:grpSpPr>
            <p:grpSp>
              <p:nvGrpSpPr>
                <p:cNvPr id="21" name="组合 20">
                  <a:extLst>
                    <a:ext uri="{FF2B5EF4-FFF2-40B4-BE49-F238E27FC236}">
                      <a16:creationId xmlns:a16="http://schemas.microsoft.com/office/drawing/2014/main" id="{3060C201-23CA-4721-9A69-76E3704C59D1}"/>
                    </a:ext>
                  </a:extLst>
                </p:cNvPr>
                <p:cNvGrpSpPr/>
                <p:nvPr/>
              </p:nvGrpSpPr>
              <p:grpSpPr>
                <a:xfrm>
                  <a:off x="1270578" y="2523739"/>
                  <a:ext cx="188767" cy="372559"/>
                  <a:chOff x="1198707" y="1578336"/>
                  <a:chExt cx="188767" cy="372559"/>
                </a:xfrm>
              </p:grpSpPr>
              <p:sp>
                <p:nvSpPr>
                  <p:cNvPr id="36" name="椭圆 35">
                    <a:extLst>
                      <a:ext uri="{FF2B5EF4-FFF2-40B4-BE49-F238E27FC236}">
                        <a16:creationId xmlns:a16="http://schemas.microsoft.com/office/drawing/2014/main" id="{DC65A26B-C190-48F0-B938-2B6EEB7A3B19}"/>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37" name="直接连接符 36">
                    <a:extLst>
                      <a:ext uri="{FF2B5EF4-FFF2-40B4-BE49-F238E27FC236}">
                        <a16:creationId xmlns:a16="http://schemas.microsoft.com/office/drawing/2014/main" id="{10DF8FAF-0140-449B-AADE-66CB4A77F329}"/>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6B83046-A26B-4F43-9AE8-4F5B1AE36355}"/>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1057683-D5C5-4EEE-AC54-83A672D55E5A}"/>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FB51970-38E3-4CC8-AD3E-1193837C3259}"/>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75AFBC24-A036-46D6-A6FA-8797B96B589B}"/>
                    </a:ext>
                  </a:extLst>
                </p:cNvPr>
                <p:cNvGrpSpPr/>
                <p:nvPr/>
              </p:nvGrpSpPr>
              <p:grpSpPr>
                <a:xfrm>
                  <a:off x="1708726" y="2771941"/>
                  <a:ext cx="5477163" cy="146038"/>
                  <a:chOff x="1708727" y="2373747"/>
                  <a:chExt cx="4156944" cy="110837"/>
                </a:xfrm>
              </p:grpSpPr>
              <p:cxnSp>
                <p:nvCxnSpPr>
                  <p:cNvPr id="27" name="直接连接符 26">
                    <a:extLst>
                      <a:ext uri="{FF2B5EF4-FFF2-40B4-BE49-F238E27FC236}">
                        <a16:creationId xmlns:a16="http://schemas.microsoft.com/office/drawing/2014/main" id="{394C1ADD-A49D-4E7E-8A36-B638AE983C44}"/>
                      </a:ext>
                    </a:extLst>
                  </p:cNvPr>
                  <p:cNvCxnSpPr>
                    <a:cxnSpLocks/>
                  </p:cNvCxnSpPr>
                  <p:nvPr/>
                </p:nvCxnSpPr>
                <p:spPr>
                  <a:xfrm>
                    <a:off x="1708727"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171015D-2D21-4601-B433-E1DD0DD2BD05}"/>
                      </a:ext>
                    </a:extLst>
                  </p:cNvPr>
                  <p:cNvCxnSpPr/>
                  <p:nvPr/>
                </p:nvCxnSpPr>
                <p:spPr>
                  <a:xfrm>
                    <a:off x="1708727"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64B23D1-64C0-404B-98B1-4E330832A632}"/>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7A8C238-BEE8-4BF4-802F-053828574B42}"/>
                      </a:ext>
                    </a:extLst>
                  </p:cNvPr>
                  <p:cNvCxnSpPr>
                    <a:cxnSpLocks/>
                  </p:cNvCxnSpPr>
                  <p:nvPr/>
                </p:nvCxnSpPr>
                <p:spPr>
                  <a:xfrm>
                    <a:off x="2747963"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37E215E-73D3-4635-98F8-3C8BCEC248F9}"/>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2EE385D-ADAA-4005-A2B7-40C77B5E2E87}"/>
                      </a:ext>
                    </a:extLst>
                  </p:cNvPr>
                  <p:cNvCxnSpPr>
                    <a:cxnSpLocks/>
                  </p:cNvCxnSpPr>
                  <p:nvPr/>
                </p:nvCxnSpPr>
                <p:spPr>
                  <a:xfrm>
                    <a:off x="3787199"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3A3DFE7-DA18-4A56-9837-C679C21B16EC}"/>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9CE8AC9-F5FB-4E9A-BB4B-71D25C4C0584}"/>
                      </a:ext>
                    </a:extLst>
                  </p:cNvPr>
                  <p:cNvCxnSpPr>
                    <a:cxnSpLocks/>
                  </p:cNvCxnSpPr>
                  <p:nvPr/>
                </p:nvCxnSpPr>
                <p:spPr>
                  <a:xfrm>
                    <a:off x="4826435"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29FE133-4550-468F-A462-439A893D5A67}"/>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右大括号 22">
                  <a:extLst>
                    <a:ext uri="{FF2B5EF4-FFF2-40B4-BE49-F238E27FC236}">
                      <a16:creationId xmlns:a16="http://schemas.microsoft.com/office/drawing/2014/main" id="{D8F3F7BF-1610-40E5-A1D8-65A5BFD41DC4}"/>
                    </a:ext>
                  </a:extLst>
                </p:cNvPr>
                <p:cNvSpPr/>
                <p:nvPr/>
              </p:nvSpPr>
              <p:spPr>
                <a:xfrm rot="16200000">
                  <a:off x="4355015" y="-143964"/>
                  <a:ext cx="184588" cy="5477163"/>
                </a:xfrm>
                <a:prstGeom prst="rightBrace">
                  <a:avLst>
                    <a:gd name="adj1" fmla="val 372123"/>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sp>
              <p:nvSpPr>
                <p:cNvPr id="24" name="文本框 23">
                  <a:extLst>
                    <a:ext uri="{FF2B5EF4-FFF2-40B4-BE49-F238E27FC236}">
                      <a16:creationId xmlns:a16="http://schemas.microsoft.com/office/drawing/2014/main" id="{AE9E3ED4-73DE-4458-BA43-89A663B4B75F}"/>
                    </a:ext>
                  </a:extLst>
                </p:cNvPr>
                <p:cNvSpPr txBox="1"/>
                <p:nvPr/>
              </p:nvSpPr>
              <p:spPr>
                <a:xfrm>
                  <a:off x="1351897" y="2955730"/>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25" name="文本框 24">
                  <a:extLst>
                    <a:ext uri="{FF2B5EF4-FFF2-40B4-BE49-F238E27FC236}">
                      <a16:creationId xmlns:a16="http://schemas.microsoft.com/office/drawing/2014/main" id="{26AB51D7-E4AB-4520-94A0-E5BD0F150F2A}"/>
                    </a:ext>
                  </a:extLst>
                </p:cNvPr>
                <p:cNvSpPr txBox="1"/>
                <p:nvPr/>
              </p:nvSpPr>
              <p:spPr>
                <a:xfrm>
                  <a:off x="4090479" y="2955730"/>
                  <a:ext cx="740908" cy="369332"/>
                </a:xfrm>
                <a:prstGeom prst="rect">
                  <a:avLst/>
                </a:prstGeom>
                <a:noFill/>
              </p:spPr>
              <p:txBody>
                <a:bodyPr wrap="none" rtlCol="0">
                  <a:spAutoFit/>
                </a:bodyPr>
                <a:lstStyle/>
                <a:p>
                  <a:r>
                    <a:rPr lang="en-US" altLang="zh-CN" dirty="0">
                      <a:latin typeface="+mn-ea"/>
                    </a:rPr>
                    <a:t>4 min</a:t>
                  </a:r>
                  <a:endParaRPr lang="zh-CN" altLang="en-US" dirty="0">
                    <a:latin typeface="+mn-ea"/>
                  </a:endParaRPr>
                </a:p>
              </p:txBody>
            </p:sp>
            <p:sp>
              <p:nvSpPr>
                <p:cNvPr id="26" name="文本框 25">
                  <a:extLst>
                    <a:ext uri="{FF2B5EF4-FFF2-40B4-BE49-F238E27FC236}">
                      <a16:creationId xmlns:a16="http://schemas.microsoft.com/office/drawing/2014/main" id="{945C15B2-5A66-48ED-8AE3-10A1F1CCBCBB}"/>
                    </a:ext>
                  </a:extLst>
                </p:cNvPr>
                <p:cNvSpPr txBox="1"/>
                <p:nvPr/>
              </p:nvSpPr>
              <p:spPr>
                <a:xfrm>
                  <a:off x="4447307" y="2140333"/>
                  <a:ext cx="487634" cy="369332"/>
                </a:xfrm>
                <a:prstGeom prst="rect">
                  <a:avLst/>
                </a:prstGeom>
                <a:noFill/>
              </p:spPr>
              <p:txBody>
                <a:bodyPr wrap="none" rtlCol="0">
                  <a:spAutoFit/>
                </a:bodyPr>
                <a:lstStyle/>
                <a:p>
                  <a:r>
                    <a:rPr lang="en-US" altLang="zh-CN" dirty="0">
                      <a:latin typeface="+mn-ea"/>
                    </a:rPr>
                    <a:t>OK</a:t>
                  </a:r>
                  <a:endParaRPr lang="zh-CN" altLang="en-US" dirty="0">
                    <a:latin typeface="+mn-ea"/>
                  </a:endParaRPr>
                </a:p>
              </p:txBody>
            </p:sp>
          </p:grpSp>
          <p:pic>
            <p:nvPicPr>
              <p:cNvPr id="20" name="Picture 2" descr="Image result for station mark simple">
                <a:extLst>
                  <a:ext uri="{FF2B5EF4-FFF2-40B4-BE49-F238E27FC236}">
                    <a16:creationId xmlns:a16="http://schemas.microsoft.com/office/drawing/2014/main" id="{5667808C-F44E-42DA-A7F0-22DD16621C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12" t="27487" r="23530" b="29922"/>
              <a:stretch/>
            </p:blipFill>
            <p:spPr bwMode="auto">
              <a:xfrm>
                <a:off x="7435271" y="2305503"/>
                <a:ext cx="871109" cy="650227"/>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对话气泡: 圆角矩形 16">
              <a:extLst>
                <a:ext uri="{FF2B5EF4-FFF2-40B4-BE49-F238E27FC236}">
                  <a16:creationId xmlns:a16="http://schemas.microsoft.com/office/drawing/2014/main" id="{8BF5CFB3-A3EA-4964-887F-0B1AF4C1114C}"/>
                </a:ext>
              </a:extLst>
            </p:cNvPr>
            <p:cNvSpPr/>
            <p:nvPr/>
          </p:nvSpPr>
          <p:spPr>
            <a:xfrm>
              <a:off x="662222" y="3094358"/>
              <a:ext cx="3502245" cy="595533"/>
            </a:xfrm>
            <a:prstGeom prst="wedgeRoundRectCallout">
              <a:avLst>
                <a:gd name="adj1" fmla="val -32101"/>
                <a:gd name="adj2" fmla="val 82569"/>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I can accept a walking duration less than </a:t>
              </a:r>
              <a:r>
                <a:rPr lang="en-US" altLang="zh-CN" dirty="0">
                  <a:solidFill>
                    <a:srgbClr val="FF0000"/>
                  </a:solidFill>
                  <a:latin typeface="+mn-ea"/>
                </a:rPr>
                <a:t>8 minutes</a:t>
              </a:r>
              <a:endParaRPr lang="zh-CN" altLang="en-US" dirty="0">
                <a:solidFill>
                  <a:srgbClr val="FF0000"/>
                </a:solidFill>
                <a:latin typeface="+mn-ea"/>
              </a:endParaRPr>
            </a:p>
          </p:txBody>
        </p:sp>
        <p:sp>
          <p:nvSpPr>
            <p:cNvPr id="18" name="文本框 17">
              <a:extLst>
                <a:ext uri="{FF2B5EF4-FFF2-40B4-BE49-F238E27FC236}">
                  <a16:creationId xmlns:a16="http://schemas.microsoft.com/office/drawing/2014/main" id="{A7238A4E-6D21-4D55-BC4F-2B5E4DD04BAF}"/>
                </a:ext>
              </a:extLst>
            </p:cNvPr>
            <p:cNvSpPr txBox="1"/>
            <p:nvPr/>
          </p:nvSpPr>
          <p:spPr>
            <a:xfrm>
              <a:off x="6681470" y="4381355"/>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sp>
        <p:nvSpPr>
          <p:cNvPr id="41" name="文本框 40">
            <a:extLst>
              <a:ext uri="{FF2B5EF4-FFF2-40B4-BE49-F238E27FC236}">
                <a16:creationId xmlns:a16="http://schemas.microsoft.com/office/drawing/2014/main" id="{1B2CB227-1EEF-4DB9-B0E0-68637E79B338}"/>
              </a:ext>
            </a:extLst>
          </p:cNvPr>
          <p:cNvSpPr txBox="1"/>
          <p:nvPr/>
        </p:nvSpPr>
        <p:spPr>
          <a:xfrm>
            <a:off x="489527" y="4402038"/>
            <a:ext cx="3100529" cy="369332"/>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dirty="0">
                <a:solidFill>
                  <a:srgbClr val="FF0000"/>
                </a:solidFill>
                <a:latin typeface="+mn-ea"/>
              </a:rPr>
              <a:t>Reflected in questionnaire</a:t>
            </a:r>
            <a:endParaRPr lang="zh-CN" altLang="en-US" dirty="0">
              <a:solidFill>
                <a:srgbClr val="FF0000"/>
              </a:solidFill>
              <a:latin typeface="+mn-ea"/>
            </a:endParaRPr>
          </a:p>
        </p:txBody>
      </p:sp>
      <p:grpSp>
        <p:nvGrpSpPr>
          <p:cNvPr id="42" name="组合 41">
            <a:extLst>
              <a:ext uri="{FF2B5EF4-FFF2-40B4-BE49-F238E27FC236}">
                <a16:creationId xmlns:a16="http://schemas.microsoft.com/office/drawing/2014/main" id="{43EB320A-A36D-4967-BD1B-AFF2B9C056CF}"/>
              </a:ext>
            </a:extLst>
          </p:cNvPr>
          <p:cNvGrpSpPr/>
          <p:nvPr/>
        </p:nvGrpSpPr>
        <p:grpSpPr>
          <a:xfrm>
            <a:off x="1614578" y="4867676"/>
            <a:ext cx="6562204" cy="1551774"/>
            <a:chOff x="1614578" y="5306835"/>
            <a:chExt cx="6562204" cy="1551774"/>
          </a:xfrm>
        </p:grpSpPr>
        <p:sp>
          <p:nvSpPr>
            <p:cNvPr id="43" name="对话气泡: 圆角矩形 42">
              <a:extLst>
                <a:ext uri="{FF2B5EF4-FFF2-40B4-BE49-F238E27FC236}">
                  <a16:creationId xmlns:a16="http://schemas.microsoft.com/office/drawing/2014/main" id="{BFF6320F-4E39-461E-A250-C3002A92622E}"/>
                </a:ext>
              </a:extLst>
            </p:cNvPr>
            <p:cNvSpPr/>
            <p:nvPr/>
          </p:nvSpPr>
          <p:spPr>
            <a:xfrm>
              <a:off x="1614578" y="5306835"/>
              <a:ext cx="2989594" cy="595533"/>
            </a:xfrm>
            <a:prstGeom prst="wedgeRoundRectCallout">
              <a:avLst>
                <a:gd name="adj1" fmla="val -17521"/>
                <a:gd name="adj2" fmla="val 7056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This time I walked </a:t>
              </a:r>
              <a:r>
                <a:rPr lang="en-US" altLang="zh-CN" dirty="0">
                  <a:solidFill>
                    <a:srgbClr val="FF0000"/>
                  </a:solidFill>
                  <a:latin typeface="+mn-ea"/>
                </a:rPr>
                <a:t>6 minutes</a:t>
              </a:r>
              <a:r>
                <a:rPr lang="en-US" altLang="zh-CN" dirty="0">
                  <a:solidFill>
                    <a:schemeClr val="tx1"/>
                  </a:solidFill>
                  <a:latin typeface="+mn-ea"/>
                </a:rPr>
                <a:t> to the station</a:t>
              </a:r>
              <a:endParaRPr lang="zh-CN" altLang="en-US" dirty="0">
                <a:solidFill>
                  <a:schemeClr val="tx1"/>
                </a:solidFill>
                <a:latin typeface="+mn-ea"/>
              </a:endParaRPr>
            </a:p>
          </p:txBody>
        </p:sp>
        <p:sp>
          <p:nvSpPr>
            <p:cNvPr id="44" name="文本框 43">
              <a:extLst>
                <a:ext uri="{FF2B5EF4-FFF2-40B4-BE49-F238E27FC236}">
                  <a16:creationId xmlns:a16="http://schemas.microsoft.com/office/drawing/2014/main" id="{0C46F37C-802E-4345-92CC-6EC3B41FF81E}"/>
                </a:ext>
              </a:extLst>
            </p:cNvPr>
            <p:cNvSpPr txBox="1"/>
            <p:nvPr/>
          </p:nvSpPr>
          <p:spPr>
            <a:xfrm>
              <a:off x="6681470" y="6489277"/>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nvGrpSpPr>
            <p:cNvPr id="45" name="组合 44">
              <a:extLst>
                <a:ext uri="{FF2B5EF4-FFF2-40B4-BE49-F238E27FC236}">
                  <a16:creationId xmlns:a16="http://schemas.microsoft.com/office/drawing/2014/main" id="{5A75A60C-41C4-4CD7-AECC-BB94B68B5CD7}"/>
                </a:ext>
              </a:extLst>
            </p:cNvPr>
            <p:cNvGrpSpPr/>
            <p:nvPr/>
          </p:nvGrpSpPr>
          <p:grpSpPr>
            <a:xfrm>
              <a:off x="2510271" y="5838441"/>
              <a:ext cx="5666511" cy="1019559"/>
              <a:chOff x="2639869" y="4896078"/>
              <a:chExt cx="5666511" cy="1019559"/>
            </a:xfrm>
          </p:grpSpPr>
          <p:grpSp>
            <p:nvGrpSpPr>
              <p:cNvPr id="46" name="组合 45">
                <a:extLst>
                  <a:ext uri="{FF2B5EF4-FFF2-40B4-BE49-F238E27FC236}">
                    <a16:creationId xmlns:a16="http://schemas.microsoft.com/office/drawing/2014/main" id="{58D9A66F-4D47-40C0-9500-9166EDF902EA}"/>
                  </a:ext>
                </a:extLst>
              </p:cNvPr>
              <p:cNvGrpSpPr/>
              <p:nvPr/>
            </p:nvGrpSpPr>
            <p:grpSpPr>
              <a:xfrm>
                <a:off x="2639869" y="5135995"/>
                <a:ext cx="188767" cy="372559"/>
                <a:chOff x="1198707" y="1578336"/>
                <a:chExt cx="188767" cy="372559"/>
              </a:xfrm>
            </p:grpSpPr>
            <p:sp>
              <p:nvSpPr>
                <p:cNvPr id="57" name="椭圆 56">
                  <a:extLst>
                    <a:ext uri="{FF2B5EF4-FFF2-40B4-BE49-F238E27FC236}">
                      <a16:creationId xmlns:a16="http://schemas.microsoft.com/office/drawing/2014/main" id="{09342BAA-4860-479B-BFBA-CAA90F2CFE7F}"/>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58" name="直接连接符 57">
                  <a:extLst>
                    <a:ext uri="{FF2B5EF4-FFF2-40B4-BE49-F238E27FC236}">
                      <a16:creationId xmlns:a16="http://schemas.microsoft.com/office/drawing/2014/main" id="{BBE0E6E3-B64F-4475-A527-3185C35F7397}"/>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7410D5E7-FD2A-4511-B8E0-D0A99CB97DAB}"/>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A9870A0-A765-4FD0-BA24-7046E137A86E}"/>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650A4AE-A11A-423C-9AFC-15F586428E7E}"/>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1507DD60-5DB7-4391-968C-356B55BFA7FE}"/>
                  </a:ext>
                </a:extLst>
              </p:cNvPr>
              <p:cNvGrpSpPr/>
              <p:nvPr/>
            </p:nvGrpSpPr>
            <p:grpSpPr>
              <a:xfrm>
                <a:off x="3078017" y="5362516"/>
                <a:ext cx="4107872" cy="146038"/>
                <a:chOff x="2747963" y="2373747"/>
                <a:chExt cx="3117708" cy="110837"/>
              </a:xfrm>
            </p:grpSpPr>
            <p:cxnSp>
              <p:nvCxnSpPr>
                <p:cNvPr id="50" name="直接连接符 49">
                  <a:extLst>
                    <a:ext uri="{FF2B5EF4-FFF2-40B4-BE49-F238E27FC236}">
                      <a16:creationId xmlns:a16="http://schemas.microsoft.com/office/drawing/2014/main" id="{404C1F11-BD44-4D77-BBEC-6AA9B9C7CF72}"/>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A53B798-E768-44F8-A41D-4317F12B97E1}"/>
                    </a:ext>
                  </a:extLst>
                </p:cNvPr>
                <p:cNvCxnSpPr>
                  <a:cxnSpLocks/>
                </p:cNvCxnSpPr>
                <p:nvPr/>
              </p:nvCxnSpPr>
              <p:spPr>
                <a:xfrm>
                  <a:off x="2747963" y="2468129"/>
                  <a:ext cx="103923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6C7058ED-B03B-4EFE-97D2-7695EA71459D}"/>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276F855-E1CA-4D8E-8341-DDD5B7E3CFE0}"/>
                    </a:ext>
                  </a:extLst>
                </p:cNvPr>
                <p:cNvCxnSpPr>
                  <a:cxnSpLocks/>
                </p:cNvCxnSpPr>
                <p:nvPr/>
              </p:nvCxnSpPr>
              <p:spPr>
                <a:xfrm>
                  <a:off x="3787199"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59192FA-FEC9-4AF0-B5B6-850C2098AD5D}"/>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5B97E0F6-1D46-4485-9EE4-EC2CDE9AE9E9}"/>
                    </a:ext>
                  </a:extLst>
                </p:cNvPr>
                <p:cNvCxnSpPr>
                  <a:cxnSpLocks/>
                </p:cNvCxnSpPr>
                <p:nvPr/>
              </p:nvCxnSpPr>
              <p:spPr>
                <a:xfrm>
                  <a:off x="4826435"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5DC8AC0-30D8-4FE7-9131-6204B8CCCF96}"/>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62828C29-9B1A-4F74-8FE8-556982C55128}"/>
                  </a:ext>
                </a:extLst>
              </p:cNvPr>
              <p:cNvSpPr txBox="1"/>
              <p:nvPr/>
            </p:nvSpPr>
            <p:spPr>
              <a:xfrm>
                <a:off x="2721187" y="5546305"/>
                <a:ext cx="740908" cy="369332"/>
              </a:xfrm>
              <a:prstGeom prst="rect">
                <a:avLst/>
              </a:prstGeom>
              <a:noFill/>
            </p:spPr>
            <p:txBody>
              <a:bodyPr wrap="none" rtlCol="0">
                <a:spAutoFit/>
              </a:bodyPr>
              <a:lstStyle/>
              <a:p>
                <a:r>
                  <a:rPr lang="en-US" altLang="zh-CN" dirty="0">
                    <a:latin typeface="+mn-ea"/>
                  </a:rPr>
                  <a:t>6 min</a:t>
                </a:r>
                <a:endParaRPr lang="zh-CN" altLang="en-US" dirty="0">
                  <a:latin typeface="+mn-ea"/>
                </a:endParaRPr>
              </a:p>
            </p:txBody>
          </p:sp>
          <p:pic>
            <p:nvPicPr>
              <p:cNvPr id="49" name="Picture 2" descr="Image result for station mark simple">
                <a:extLst>
                  <a:ext uri="{FF2B5EF4-FFF2-40B4-BE49-F238E27FC236}">
                    <a16:creationId xmlns:a16="http://schemas.microsoft.com/office/drawing/2014/main" id="{C88D65F5-9F69-456C-922C-B4633ABAC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12" t="27487" r="23530" b="29922"/>
              <a:stretch/>
            </p:blipFill>
            <p:spPr bwMode="auto">
              <a:xfrm>
                <a:off x="7435271" y="4896078"/>
                <a:ext cx="871109" cy="65022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2" name="文本框 61">
            <a:extLst>
              <a:ext uri="{FF2B5EF4-FFF2-40B4-BE49-F238E27FC236}">
                <a16:creationId xmlns:a16="http://schemas.microsoft.com/office/drawing/2014/main" id="{D82E8B2F-BE44-44BC-A340-213B57F36018}"/>
              </a:ext>
            </a:extLst>
          </p:cNvPr>
          <p:cNvSpPr txBox="1"/>
          <p:nvPr/>
        </p:nvSpPr>
        <p:spPr>
          <a:xfrm>
            <a:off x="489527" y="697636"/>
            <a:ext cx="2863284" cy="400110"/>
          </a:xfrm>
          <a:prstGeom prst="rect">
            <a:avLst/>
          </a:prstGeom>
          <a:noFill/>
        </p:spPr>
        <p:txBody>
          <a:bodyPr wrap="none" rtlCol="0">
            <a:spAutoFit/>
          </a:bodyPr>
          <a:lstStyle/>
          <a:p>
            <a:pPr marL="457200" indent="-457200">
              <a:buFont typeface="Wingdings" panose="05000000000000000000" pitchFamily="2" charset="2"/>
              <a:buChar char="n"/>
            </a:pPr>
            <a:r>
              <a:rPr lang="en-US" altLang="zh-CN" sz="2000" dirty="0">
                <a:latin typeface="+mn-ea"/>
              </a:rPr>
              <a:t>Problem description</a:t>
            </a:r>
          </a:p>
        </p:txBody>
      </p:sp>
    </p:spTree>
    <p:extLst>
      <p:ext uri="{BB962C8B-B14F-4D97-AF65-F5344CB8AC3E}">
        <p14:creationId xmlns:p14="http://schemas.microsoft.com/office/powerpoint/2010/main" val="119119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D79D58-80AE-45A3-9A2E-1372CF3EB021}"/>
              </a:ext>
            </a:extLst>
          </p:cNvPr>
          <p:cNvSpPr txBox="1"/>
          <p:nvPr/>
        </p:nvSpPr>
        <p:spPr>
          <a:xfrm>
            <a:off x="489527" y="697636"/>
            <a:ext cx="2443298" cy="400110"/>
          </a:xfrm>
          <a:prstGeom prst="rect">
            <a:avLst/>
          </a:prstGeom>
          <a:noFill/>
        </p:spPr>
        <p:txBody>
          <a:bodyPr wrap="none" rtlCol="0">
            <a:spAutoFit/>
          </a:bodyPr>
          <a:lstStyle/>
          <a:p>
            <a:pPr marL="457200" indent="-457200">
              <a:buFont typeface="Wingdings" panose="05000000000000000000" pitchFamily="2" charset="2"/>
              <a:buChar char="n"/>
            </a:pPr>
            <a:r>
              <a:rPr lang="en-US" altLang="zh-CN" sz="2000" dirty="0">
                <a:latin typeface="+mn-ea"/>
              </a:rPr>
              <a:t>In a general way</a:t>
            </a:r>
          </a:p>
        </p:txBody>
      </p:sp>
      <p:sp>
        <p:nvSpPr>
          <p:cNvPr id="6" name="文本框 5">
            <a:extLst>
              <a:ext uri="{FF2B5EF4-FFF2-40B4-BE49-F238E27FC236}">
                <a16:creationId xmlns:a16="http://schemas.microsoft.com/office/drawing/2014/main" id="{5A9EAE3A-214D-4138-B54B-8A4377D67CDB}"/>
              </a:ext>
            </a:extLst>
          </p:cNvPr>
          <p:cNvSpPr txBox="1"/>
          <p:nvPr/>
        </p:nvSpPr>
        <p:spPr>
          <a:xfrm>
            <a:off x="489523" y="2514509"/>
            <a:ext cx="2844803" cy="923330"/>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ea"/>
              </a:rPr>
              <a:t>Walking duration obtained from </a:t>
            </a:r>
            <a:r>
              <a:rPr lang="en-US" altLang="zh-CN" dirty="0">
                <a:solidFill>
                  <a:srgbClr val="FF0000"/>
                </a:solidFill>
                <a:latin typeface="+mn-ea"/>
              </a:rPr>
              <a:t>questionnaire</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7E53A6F-D776-40D5-9144-BDB33C7A781F}"/>
                  </a:ext>
                </a:extLst>
              </p:cNvPr>
              <p:cNvSpPr txBox="1"/>
              <p:nvPr/>
            </p:nvSpPr>
            <p:spPr>
              <a:xfrm>
                <a:off x="3832979" y="2585474"/>
                <a:ext cx="4969273" cy="276999"/>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mn-ea"/>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17E53A6F-D776-40D5-9144-BDB33C7A781F}"/>
                  </a:ext>
                </a:extLst>
              </p:cNvPr>
              <p:cNvSpPr txBox="1">
                <a:spLocks noRot="1" noChangeAspect="1" noMove="1" noResize="1" noEditPoints="1" noAdjustHandles="1" noChangeArrowheads="1" noChangeShapeType="1" noTextEdit="1"/>
              </p:cNvSpPr>
              <p:nvPr/>
            </p:nvSpPr>
            <p:spPr>
              <a:xfrm>
                <a:off x="3832979" y="2585474"/>
                <a:ext cx="4969273" cy="276999"/>
              </a:xfrm>
              <a:prstGeom prst="rect">
                <a:avLst/>
              </a:prstGeom>
              <a:blipFill>
                <a:blip r:embed="rId2"/>
                <a:stretch>
                  <a:fillRect l="-736" t="-2174" b="-3260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765441B-2834-4CAD-9D91-1E323C68525E}"/>
              </a:ext>
            </a:extLst>
          </p:cNvPr>
          <p:cNvSpPr txBox="1"/>
          <p:nvPr/>
        </p:nvSpPr>
        <p:spPr>
          <a:xfrm>
            <a:off x="489523" y="5014107"/>
            <a:ext cx="2844803" cy="646331"/>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ea"/>
              </a:rPr>
              <a:t> </a:t>
            </a:r>
            <a:r>
              <a:rPr lang="en-US" altLang="zh-CN" dirty="0">
                <a:solidFill>
                  <a:srgbClr val="FF0000"/>
                </a:solidFill>
                <a:latin typeface="+mn-ea"/>
              </a:rPr>
              <a:t>Acceptable</a:t>
            </a:r>
            <a:r>
              <a:rPr lang="en-US" altLang="zh-CN" dirty="0">
                <a:latin typeface="+mn-ea"/>
              </a:rPr>
              <a:t> walking duration</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9E725C4-8B15-43CB-931A-21A5C4CCBCC9}"/>
                  </a:ext>
                </a:extLst>
              </p:cNvPr>
              <p:cNvSpPr txBox="1"/>
              <p:nvPr/>
            </p:nvSpPr>
            <p:spPr>
              <a:xfrm>
                <a:off x="3722143" y="2952513"/>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1</m:t>
                        </m:r>
                      </m:sub>
                    </m:sSub>
                  </m:oMath>
                </a14:m>
                <a:r>
                  <a:rPr lang="en-US" altLang="zh-CN" dirty="0">
                    <a:solidFill>
                      <a:schemeClr val="tx1">
                        <a:alpha val="75000"/>
                      </a:schemeClr>
                    </a:solidFill>
                    <a:latin typeface="+mn-ea"/>
                  </a:rPr>
                  <a:t> minutes is the reflection of the duration between </a:t>
                </a:r>
                <a:r>
                  <a:rPr lang="en-US" altLang="zh-CN" dirty="0">
                    <a:solidFill>
                      <a:srgbClr val="FF0000">
                        <a:alpha val="75000"/>
                      </a:srgbClr>
                    </a:solidFill>
                    <a:latin typeface="+mn-ea"/>
                  </a:rPr>
                  <a:t>departures and stations </a:t>
                </a:r>
              </a:p>
            </p:txBody>
          </p:sp>
        </mc:Choice>
        <mc:Fallback>
          <p:sp>
            <p:nvSpPr>
              <p:cNvPr id="9" name="文本框 8">
                <a:extLst>
                  <a:ext uri="{FF2B5EF4-FFF2-40B4-BE49-F238E27FC236}">
                    <a16:creationId xmlns:a16="http://schemas.microsoft.com/office/drawing/2014/main" id="{49E725C4-8B15-43CB-931A-21A5C4CCBCC9}"/>
                  </a:ext>
                </a:extLst>
              </p:cNvPr>
              <p:cNvSpPr txBox="1">
                <a:spLocks noRot="1" noChangeAspect="1" noMove="1" noResize="1" noEditPoints="1" noAdjustHandles="1" noChangeArrowheads="1" noChangeShapeType="1" noTextEdit="1"/>
              </p:cNvSpPr>
              <p:nvPr/>
            </p:nvSpPr>
            <p:spPr>
              <a:xfrm>
                <a:off x="3722143" y="2952513"/>
                <a:ext cx="5224379" cy="669992"/>
              </a:xfrm>
              <a:prstGeom prst="rect">
                <a:avLst/>
              </a:prstGeom>
              <a:blipFill>
                <a:blip r:embed="rId3"/>
                <a:stretch>
                  <a:fillRect l="-1050" t="-4545"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B5C556F-7D64-46D9-BD4E-4C5ABC7F5FD3}"/>
                  </a:ext>
                </a:extLst>
              </p:cNvPr>
              <p:cNvSpPr txBox="1"/>
              <p:nvPr/>
            </p:nvSpPr>
            <p:spPr>
              <a:xfrm>
                <a:off x="3832980" y="5137217"/>
                <a:ext cx="4969272" cy="276999"/>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mn-ea"/>
                </a:endParaRPr>
              </a:p>
            </p:txBody>
          </p:sp>
        </mc:Choice>
        <mc:Fallback>
          <p:sp>
            <p:nvSpPr>
              <p:cNvPr id="10" name="文本框 9">
                <a:extLst>
                  <a:ext uri="{FF2B5EF4-FFF2-40B4-BE49-F238E27FC236}">
                    <a16:creationId xmlns:a16="http://schemas.microsoft.com/office/drawing/2014/main" id="{6B5C556F-7D64-46D9-BD4E-4C5ABC7F5FD3}"/>
                  </a:ext>
                </a:extLst>
              </p:cNvPr>
              <p:cNvSpPr txBox="1">
                <a:spLocks noRot="1" noChangeAspect="1" noMove="1" noResize="1" noEditPoints="1" noAdjustHandles="1" noChangeArrowheads="1" noChangeShapeType="1" noTextEdit="1"/>
              </p:cNvSpPr>
              <p:nvPr/>
            </p:nvSpPr>
            <p:spPr>
              <a:xfrm>
                <a:off x="3832980" y="5137217"/>
                <a:ext cx="4969272" cy="276999"/>
              </a:xfrm>
              <a:prstGeom prst="rect">
                <a:avLst/>
              </a:prstGeom>
              <a:blipFill>
                <a:blip r:embed="rId4"/>
                <a:stretch>
                  <a:fillRect l="-736" t="-4444"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9980B24-4FB3-40B9-AB90-D623AD89539A}"/>
                  </a:ext>
                </a:extLst>
              </p:cNvPr>
              <p:cNvSpPr txBox="1"/>
              <p:nvPr/>
            </p:nvSpPr>
            <p:spPr>
              <a:xfrm>
                <a:off x="3722143" y="5552130"/>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2</m:t>
                        </m:r>
                      </m:sub>
                    </m:sSub>
                  </m:oMath>
                </a14:m>
                <a:r>
                  <a:rPr lang="en-US" altLang="zh-CN" dirty="0">
                    <a:solidFill>
                      <a:schemeClr val="tx1">
                        <a:alpha val="75000"/>
                      </a:schemeClr>
                    </a:solidFill>
                    <a:latin typeface="+mn-ea"/>
                  </a:rPr>
                  <a:t> minutes is the </a:t>
                </a:r>
                <a:r>
                  <a:rPr lang="en-US" altLang="zh-CN" dirty="0">
                    <a:solidFill>
                      <a:srgbClr val="FF0000">
                        <a:alpha val="75000"/>
                      </a:srgbClr>
                    </a:solidFill>
                    <a:latin typeface="+mn-ea"/>
                  </a:rPr>
                  <a:t>acceptable</a:t>
                </a:r>
                <a:r>
                  <a:rPr lang="en-US" altLang="zh-CN" dirty="0">
                    <a:solidFill>
                      <a:schemeClr val="tx1">
                        <a:alpha val="75000"/>
                      </a:schemeClr>
                    </a:solidFill>
                    <a:latin typeface="+mn-ea"/>
                  </a:rPr>
                  <a:t> walking duration for the people with those factors</a:t>
                </a:r>
              </a:p>
            </p:txBody>
          </p:sp>
        </mc:Choice>
        <mc:Fallback>
          <p:sp>
            <p:nvSpPr>
              <p:cNvPr id="11" name="文本框 10">
                <a:extLst>
                  <a:ext uri="{FF2B5EF4-FFF2-40B4-BE49-F238E27FC236}">
                    <a16:creationId xmlns:a16="http://schemas.microsoft.com/office/drawing/2014/main" id="{F9980B24-4FB3-40B9-AB90-D623AD89539A}"/>
                  </a:ext>
                </a:extLst>
              </p:cNvPr>
              <p:cNvSpPr txBox="1">
                <a:spLocks noRot="1" noChangeAspect="1" noMove="1" noResize="1" noEditPoints="1" noAdjustHandles="1" noChangeArrowheads="1" noChangeShapeType="1" noTextEdit="1"/>
              </p:cNvSpPr>
              <p:nvPr/>
            </p:nvSpPr>
            <p:spPr>
              <a:xfrm>
                <a:off x="3722143" y="5552130"/>
                <a:ext cx="5224379" cy="669992"/>
              </a:xfrm>
              <a:prstGeom prst="rect">
                <a:avLst/>
              </a:prstGeom>
              <a:blipFill>
                <a:blip r:embed="rId5"/>
                <a:stretch>
                  <a:fillRect l="-1050" t="-5455"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圆角 11">
                <a:extLst>
                  <a:ext uri="{FF2B5EF4-FFF2-40B4-BE49-F238E27FC236}">
                    <a16:creationId xmlns:a16="http://schemas.microsoft.com/office/drawing/2014/main" id="{D7AB62B9-CAB0-4C2F-A47C-A5C12E2B6E01}"/>
                  </a:ext>
                </a:extLst>
              </p:cNvPr>
              <p:cNvSpPr/>
              <p:nvPr/>
            </p:nvSpPr>
            <p:spPr>
              <a:xfrm>
                <a:off x="3214255" y="3985694"/>
                <a:ext cx="2650840" cy="6704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𝑌</m:t>
                          </m:r>
                        </m:e>
                        <m:sub>
                          <m:r>
                            <a:rPr lang="en-US" altLang="zh-CN" b="0" i="1" dirty="0" smtClean="0">
                              <a:solidFill>
                                <a:schemeClr val="tx1"/>
                              </a:solidFill>
                              <a:latin typeface="Cambria Math" panose="02040503050406030204" pitchFamily="18" charset="0"/>
                            </a:rPr>
                            <m:t>1</m:t>
                          </m:r>
                        </m:sub>
                      </m:sSub>
                      <m:r>
                        <a:rPr lang="en-US" altLang="zh-CN" b="0" i="1" dirty="0" smtClean="0">
                          <a:solidFill>
                            <a:schemeClr val="tx1"/>
                          </a:solidFill>
                          <a:latin typeface="Cambria Math" panose="02040503050406030204" pitchFamily="18" charset="0"/>
                        </a:rPr>
                        <m:t> ~ </m:t>
                      </m:r>
                      <m:sSub>
                        <m:sSubPr>
                          <m:ctrlPr>
                            <a:rPr lang="en-US" altLang="zh-CN" b="0"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𝑌</m:t>
                          </m:r>
                        </m:e>
                        <m:sub>
                          <m:r>
                            <a:rPr lang="en-US" altLang="zh-CN" b="0" i="1" dirty="0" smtClean="0">
                              <a:solidFill>
                                <a:schemeClr val="tx1"/>
                              </a:solidFill>
                              <a:latin typeface="Cambria Math" panose="02040503050406030204" pitchFamily="18" charset="0"/>
                            </a:rPr>
                            <m:t>2</m:t>
                          </m:r>
                        </m:sub>
                      </m:sSub>
                    </m:oMath>
                  </m:oMathPara>
                </a14:m>
                <a:endParaRPr lang="en-US" altLang="zh-CN" dirty="0">
                  <a:solidFill>
                    <a:schemeClr val="tx1"/>
                  </a:solidFill>
                  <a:latin typeface="+mn-ea"/>
                </a:endParaRPr>
              </a:p>
              <a:p>
                <a:pPr algn="ctr"/>
                <a:r>
                  <a:rPr lang="en-US" altLang="zh-CN" dirty="0">
                    <a:solidFill>
                      <a:schemeClr val="tx1"/>
                    </a:solidFill>
                    <a:latin typeface="+mn-ea"/>
                  </a:rPr>
                  <a:t>Deviation is appeared</a:t>
                </a:r>
                <a:endParaRPr lang="zh-CN" altLang="en-US" dirty="0">
                  <a:solidFill>
                    <a:schemeClr val="tx1"/>
                  </a:solidFill>
                  <a:latin typeface="+mn-ea"/>
                </a:endParaRPr>
              </a:p>
            </p:txBody>
          </p:sp>
        </mc:Choice>
        <mc:Fallback>
          <p:sp>
            <p:nvSpPr>
              <p:cNvPr id="12" name="矩形: 圆角 11">
                <a:extLst>
                  <a:ext uri="{FF2B5EF4-FFF2-40B4-BE49-F238E27FC236}">
                    <a16:creationId xmlns:a16="http://schemas.microsoft.com/office/drawing/2014/main" id="{D7AB62B9-CAB0-4C2F-A47C-A5C12E2B6E01}"/>
                  </a:ext>
                </a:extLst>
              </p:cNvPr>
              <p:cNvSpPr>
                <a:spLocks noRot="1" noChangeAspect="1" noMove="1" noResize="1" noEditPoints="1" noAdjustHandles="1" noChangeArrowheads="1" noChangeShapeType="1" noTextEdit="1"/>
              </p:cNvSpPr>
              <p:nvPr/>
            </p:nvSpPr>
            <p:spPr>
              <a:xfrm>
                <a:off x="3214255" y="3985694"/>
                <a:ext cx="2650840" cy="670416"/>
              </a:xfrm>
              <a:prstGeom prst="roundRect">
                <a:avLst/>
              </a:prstGeom>
              <a:blipFill>
                <a:blip r:embed="rId6"/>
                <a:stretch>
                  <a:fillRect b="-9735"/>
                </a:stretch>
              </a:blipFill>
              <a:ln w="19050">
                <a:solidFill>
                  <a:schemeClr val="tx1"/>
                </a:solidFill>
              </a:ln>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9AA27D17-39BC-4588-BC9A-534192A42B5B}"/>
              </a:ext>
            </a:extLst>
          </p:cNvPr>
          <p:cNvGrpSpPr/>
          <p:nvPr/>
        </p:nvGrpSpPr>
        <p:grpSpPr>
          <a:xfrm>
            <a:off x="406397" y="1405503"/>
            <a:ext cx="8395855" cy="801249"/>
            <a:chOff x="406400" y="1328578"/>
            <a:chExt cx="8395855" cy="1032073"/>
          </a:xfrm>
        </p:grpSpPr>
        <p:sp>
          <p:nvSpPr>
            <p:cNvPr id="14" name="文本框 13">
              <a:extLst>
                <a:ext uri="{FF2B5EF4-FFF2-40B4-BE49-F238E27FC236}">
                  <a16:creationId xmlns:a16="http://schemas.microsoft.com/office/drawing/2014/main" id="{182BF757-9DAF-4564-B5AD-9CDE990D6DF3}"/>
                </a:ext>
              </a:extLst>
            </p:cNvPr>
            <p:cNvSpPr txBox="1"/>
            <p:nvPr/>
          </p:nvSpPr>
          <p:spPr>
            <a:xfrm>
              <a:off x="489527" y="1379998"/>
              <a:ext cx="8128000" cy="369332"/>
            </a:xfrm>
            <a:prstGeom prst="rect">
              <a:avLst/>
            </a:prstGeom>
            <a:noFill/>
          </p:spPr>
          <p:txBody>
            <a:bodyPr wrap="square" rtlCol="0">
              <a:spAutoFit/>
            </a:bodyPr>
            <a:lstStyle/>
            <a:p>
              <a:r>
                <a:rPr lang="en-US" altLang="zh-CN" dirty="0">
                  <a:latin typeface="+mn-ea"/>
                </a:rPr>
                <a:t>The </a:t>
              </a:r>
              <a:r>
                <a:rPr lang="en-US" altLang="zh-CN" dirty="0">
                  <a:solidFill>
                    <a:srgbClr val="FF0000"/>
                  </a:solidFill>
                  <a:latin typeface="+mn-ea"/>
                </a:rPr>
                <a:t>general expression </a:t>
              </a:r>
              <a:r>
                <a:rPr lang="en-US" altLang="zh-CN" dirty="0">
                  <a:latin typeface="+mn-ea"/>
                </a:rPr>
                <a:t>can be:</a:t>
              </a:r>
              <a:endParaRPr lang="zh-CN" altLang="en-US" dirty="0">
                <a:latin typeface="+mn-ea"/>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D9E5C276-40B0-4309-9547-CBAAE0E04A44}"/>
                    </a:ext>
                  </a:extLst>
                </p:cNvPr>
                <p:cNvSpPr txBox="1"/>
                <p:nvPr/>
              </p:nvSpPr>
              <p:spPr>
                <a:xfrm>
                  <a:off x="1468323" y="1953044"/>
                  <a:ext cx="55610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𝑊𝑎𝑙𝑘𝑖𝑛𝑔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𝑑𝑢𝑟𝑎𝑡𝑖𝑜𝑛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mn-ea"/>
                  </a:endParaRPr>
                </a:p>
              </p:txBody>
            </p:sp>
          </mc:Choice>
          <mc:Fallback>
            <p:sp>
              <p:nvSpPr>
                <p:cNvPr id="15" name="文本框 14">
                  <a:extLst>
                    <a:ext uri="{FF2B5EF4-FFF2-40B4-BE49-F238E27FC236}">
                      <a16:creationId xmlns:a16="http://schemas.microsoft.com/office/drawing/2014/main" id="{D9E5C276-40B0-4309-9547-CBAAE0E04A44}"/>
                    </a:ext>
                  </a:extLst>
                </p:cNvPr>
                <p:cNvSpPr txBox="1">
                  <a:spLocks noRot="1" noChangeAspect="1" noMove="1" noResize="1" noEditPoints="1" noAdjustHandles="1" noChangeArrowheads="1" noChangeShapeType="1" noTextEdit="1"/>
                </p:cNvSpPr>
                <p:nvPr/>
              </p:nvSpPr>
              <p:spPr>
                <a:xfrm>
                  <a:off x="1468323" y="1953044"/>
                  <a:ext cx="5561073" cy="276999"/>
                </a:xfrm>
                <a:prstGeom prst="rect">
                  <a:avLst/>
                </a:prstGeom>
                <a:blipFill>
                  <a:blip r:embed="rId7"/>
                  <a:stretch>
                    <a:fillRect l="-987" t="-2857" b="-74286"/>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E5175AA4-24AD-4034-9BE0-C8723A2998DD}"/>
                </a:ext>
              </a:extLst>
            </p:cNvPr>
            <p:cNvSpPr/>
            <p:nvPr/>
          </p:nvSpPr>
          <p:spPr>
            <a:xfrm>
              <a:off x="406400" y="1328578"/>
              <a:ext cx="8395855" cy="1032073"/>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mn-ea"/>
              </a:endParaRPr>
            </a:p>
          </p:txBody>
        </p:sp>
      </p:grpSp>
      <p:sp>
        <p:nvSpPr>
          <p:cNvPr id="17" name="箭头: 五边形 16">
            <a:extLst>
              <a:ext uri="{FF2B5EF4-FFF2-40B4-BE49-F238E27FC236}">
                <a16:creationId xmlns:a16="http://schemas.microsoft.com/office/drawing/2014/main" id="{76CE2618-841F-46C5-AAA6-9F96A90C05F2}"/>
              </a:ext>
            </a:extLst>
          </p:cNvPr>
          <p:cNvSpPr/>
          <p:nvPr/>
        </p:nvSpPr>
        <p:spPr>
          <a:xfrm rot="16200000">
            <a:off x="4428986" y="3632092"/>
            <a:ext cx="221378" cy="36459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箭头: 五边形 17">
            <a:extLst>
              <a:ext uri="{FF2B5EF4-FFF2-40B4-BE49-F238E27FC236}">
                <a16:creationId xmlns:a16="http://schemas.microsoft.com/office/drawing/2014/main" id="{15439F75-78D7-48AD-A2F5-FC5A8615FCAD}"/>
              </a:ext>
            </a:extLst>
          </p:cNvPr>
          <p:cNvSpPr/>
          <p:nvPr/>
        </p:nvSpPr>
        <p:spPr>
          <a:xfrm rot="5400000">
            <a:off x="4428987" y="4645116"/>
            <a:ext cx="221378" cy="364596"/>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 name="文本框 21">
            <a:extLst>
              <a:ext uri="{FF2B5EF4-FFF2-40B4-BE49-F238E27FC236}">
                <a16:creationId xmlns:a16="http://schemas.microsoft.com/office/drawing/2014/main" id="{2635EDD2-6351-461F-BC4D-0686B92785E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3" name="直接连接符 22">
            <a:extLst>
              <a:ext uri="{FF2B5EF4-FFF2-40B4-BE49-F238E27FC236}">
                <a16:creationId xmlns:a16="http://schemas.microsoft.com/office/drawing/2014/main" id="{CD4E51CE-507A-4665-9B9D-D690746D93B2}"/>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灯片编号占位符 1">
            <a:extLst>
              <a:ext uri="{FF2B5EF4-FFF2-40B4-BE49-F238E27FC236}">
                <a16:creationId xmlns:a16="http://schemas.microsoft.com/office/drawing/2014/main" id="{693813F8-B87F-44E1-B872-661F4991FB90}"/>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12</a:t>
            </a:fld>
            <a:endParaRPr lang="zh-CN" altLang="en-US"/>
          </a:p>
        </p:txBody>
      </p:sp>
      <p:sp>
        <p:nvSpPr>
          <p:cNvPr id="25" name="文本框 24">
            <a:extLst>
              <a:ext uri="{FF2B5EF4-FFF2-40B4-BE49-F238E27FC236}">
                <a16:creationId xmlns:a16="http://schemas.microsoft.com/office/drawing/2014/main" id="{1D13A7A7-2D57-43C6-A07C-00B945F8BEF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26" name="矩形 25">
            <a:extLst>
              <a:ext uri="{FF2B5EF4-FFF2-40B4-BE49-F238E27FC236}">
                <a16:creationId xmlns:a16="http://schemas.microsoft.com/office/drawing/2014/main" id="{812C8204-FDF0-4D69-BFBB-B33AA8629D25}"/>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27" name="直接连接符 26">
            <a:extLst>
              <a:ext uri="{FF2B5EF4-FFF2-40B4-BE49-F238E27FC236}">
                <a16:creationId xmlns:a16="http://schemas.microsoft.com/office/drawing/2014/main" id="{A4C22249-E12D-4709-BF3A-7227A09FBAEC}"/>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73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F167AB-3B35-40B1-A3A7-2C55229E54A3}"/>
              </a:ext>
            </a:extLst>
          </p:cNvPr>
          <p:cNvSpPr txBox="1"/>
          <p:nvPr/>
        </p:nvSpPr>
        <p:spPr>
          <a:xfrm>
            <a:off x="489527" y="842759"/>
            <a:ext cx="3070071" cy="400110"/>
          </a:xfrm>
          <a:prstGeom prst="rect">
            <a:avLst/>
          </a:prstGeom>
          <a:noFill/>
        </p:spPr>
        <p:txBody>
          <a:bodyPr wrap="none" rtlCol="0">
            <a:spAutoFit/>
          </a:bodyPr>
          <a:lstStyle/>
          <a:p>
            <a:pPr marL="457200" indent="-457200">
              <a:buFont typeface="Wingdings" panose="05000000000000000000" pitchFamily="2" charset="2"/>
              <a:buChar char="n"/>
            </a:pPr>
            <a:r>
              <a:rPr lang="en-US" altLang="zh-CN" sz="2000" dirty="0">
                <a:latin typeface="+mn-ea"/>
              </a:rPr>
              <a:t>The work of this study</a:t>
            </a:r>
          </a:p>
        </p:txBody>
      </p:sp>
      <p:sp>
        <p:nvSpPr>
          <p:cNvPr id="6" name="文本框 5">
            <a:extLst>
              <a:ext uri="{FF2B5EF4-FFF2-40B4-BE49-F238E27FC236}">
                <a16:creationId xmlns:a16="http://schemas.microsoft.com/office/drawing/2014/main" id="{B8180B19-4839-4814-B5B3-C2ABF798BCDE}"/>
              </a:ext>
            </a:extLst>
          </p:cNvPr>
          <p:cNvSpPr txBox="1"/>
          <p:nvPr/>
        </p:nvSpPr>
        <p:spPr>
          <a:xfrm>
            <a:off x="858982" y="1847334"/>
            <a:ext cx="7389091" cy="646331"/>
          </a:xfrm>
          <a:prstGeom prst="rect">
            <a:avLst/>
          </a:prstGeom>
          <a:noFill/>
        </p:spPr>
        <p:txBody>
          <a:bodyPr wrap="square" rtlCol="0">
            <a:spAutoFit/>
          </a:bodyPr>
          <a:lstStyle/>
          <a:p>
            <a:r>
              <a:rPr lang="en-US" altLang="zh-CN" dirty="0">
                <a:latin typeface="+mn-ea"/>
              </a:rPr>
              <a:t>Explorer how the </a:t>
            </a:r>
            <a:r>
              <a:rPr lang="en-US" altLang="zh-CN" dirty="0">
                <a:solidFill>
                  <a:srgbClr val="FF0000"/>
                </a:solidFill>
                <a:latin typeface="+mn-ea"/>
              </a:rPr>
              <a:t>PSDC</a:t>
            </a:r>
            <a:r>
              <a:rPr lang="en-US" altLang="zh-CN" dirty="0">
                <a:latin typeface="+mn-ea"/>
              </a:rPr>
              <a:t> can affect the </a:t>
            </a:r>
            <a:r>
              <a:rPr lang="en-US" altLang="zh-CN" dirty="0">
                <a:solidFill>
                  <a:srgbClr val="FF0000"/>
                </a:solidFill>
                <a:latin typeface="+mn-ea"/>
              </a:rPr>
              <a:t>acceptable walking duration </a:t>
            </a:r>
            <a:r>
              <a:rPr lang="en-US" altLang="zh-CN" dirty="0">
                <a:latin typeface="+mn-ea"/>
              </a:rPr>
              <a:t>to transit stations.</a:t>
            </a:r>
          </a:p>
        </p:txBody>
      </p:sp>
      <p:grpSp>
        <p:nvGrpSpPr>
          <p:cNvPr id="7" name="组合 6">
            <a:extLst>
              <a:ext uri="{FF2B5EF4-FFF2-40B4-BE49-F238E27FC236}">
                <a16:creationId xmlns:a16="http://schemas.microsoft.com/office/drawing/2014/main" id="{D79B7D41-1501-494C-9270-2117053F5D7F}"/>
              </a:ext>
            </a:extLst>
          </p:cNvPr>
          <p:cNvGrpSpPr/>
          <p:nvPr/>
        </p:nvGrpSpPr>
        <p:grpSpPr>
          <a:xfrm>
            <a:off x="763383" y="5121727"/>
            <a:ext cx="7814862" cy="865514"/>
            <a:chOff x="827937" y="3111299"/>
            <a:chExt cx="7814862" cy="865514"/>
          </a:xfrm>
        </p:grpSpPr>
        <p:sp>
          <p:nvSpPr>
            <p:cNvPr id="8" name="文本框 7">
              <a:extLst>
                <a:ext uri="{FF2B5EF4-FFF2-40B4-BE49-F238E27FC236}">
                  <a16:creationId xmlns:a16="http://schemas.microsoft.com/office/drawing/2014/main" id="{C9EBCA00-FC92-46DE-A002-9C58D0936A04}"/>
                </a:ext>
              </a:extLst>
            </p:cNvPr>
            <p:cNvSpPr txBox="1"/>
            <p:nvPr/>
          </p:nvSpPr>
          <p:spPr>
            <a:xfrm>
              <a:off x="5380334" y="3118655"/>
              <a:ext cx="3262465" cy="369332"/>
            </a:xfrm>
            <a:prstGeom prst="rect">
              <a:avLst/>
            </a:prstGeom>
            <a:noFill/>
          </p:spPr>
          <p:txBody>
            <a:bodyPr wrap="square" rtlCol="0">
              <a:spAutoFit/>
            </a:bodyPr>
            <a:lstStyle/>
            <a:p>
              <a:r>
                <a:rPr lang="en-US" altLang="zh-CN" dirty="0">
                  <a:solidFill>
                    <a:srgbClr val="FF0000"/>
                  </a:solidFill>
                  <a:latin typeface="+mn-ea"/>
                </a:rPr>
                <a:t>Threshold</a:t>
              </a:r>
              <a:r>
                <a:rPr lang="en-US" altLang="zh-CN" dirty="0">
                  <a:latin typeface="+mn-ea"/>
                </a:rPr>
                <a:t> of walking duration</a:t>
              </a:r>
              <a:endParaRPr lang="zh-CN" altLang="en-US" dirty="0">
                <a:latin typeface="+mn-ea"/>
              </a:endParaRPr>
            </a:p>
          </p:txBody>
        </p:sp>
        <p:grpSp>
          <p:nvGrpSpPr>
            <p:cNvPr id="9" name="组合 8">
              <a:extLst>
                <a:ext uri="{FF2B5EF4-FFF2-40B4-BE49-F238E27FC236}">
                  <a16:creationId xmlns:a16="http://schemas.microsoft.com/office/drawing/2014/main" id="{4D4C9F7B-CECF-485E-A765-94F2F3183E5F}"/>
                </a:ext>
              </a:extLst>
            </p:cNvPr>
            <p:cNvGrpSpPr/>
            <p:nvPr/>
          </p:nvGrpSpPr>
          <p:grpSpPr>
            <a:xfrm>
              <a:off x="827937" y="3111299"/>
              <a:ext cx="7561532" cy="865514"/>
              <a:chOff x="827937" y="3111299"/>
              <a:chExt cx="7561532" cy="865514"/>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C04CE0C-B37C-4B2B-8208-1B1D8B053402}"/>
                      </a:ext>
                    </a:extLst>
                  </p:cNvPr>
                  <p:cNvSpPr txBox="1"/>
                  <p:nvPr/>
                </p:nvSpPr>
                <p:spPr>
                  <a:xfrm>
                    <a:off x="6501050" y="3445134"/>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mn-ea"/>
                    </a:endParaRPr>
                  </a:p>
                </p:txBody>
              </p:sp>
            </mc:Choice>
            <mc:Fallback>
              <p:sp>
                <p:nvSpPr>
                  <p:cNvPr id="10" name="文本框 9">
                    <a:extLst>
                      <a:ext uri="{FF2B5EF4-FFF2-40B4-BE49-F238E27FC236}">
                        <a16:creationId xmlns:a16="http://schemas.microsoft.com/office/drawing/2014/main" id="{BC04CE0C-B37C-4B2B-8208-1B1D8B053402}"/>
                      </a:ext>
                    </a:extLst>
                  </p:cNvPr>
                  <p:cNvSpPr txBox="1">
                    <a:spLocks noRot="1" noChangeAspect="1" noMove="1" noResize="1" noEditPoints="1" noAdjustHandles="1" noChangeArrowheads="1" noChangeShapeType="1" noTextEdit="1"/>
                  </p:cNvSpPr>
                  <p:nvPr/>
                </p:nvSpPr>
                <p:spPr>
                  <a:xfrm>
                    <a:off x="6501050" y="3445134"/>
                    <a:ext cx="1414490" cy="369332"/>
                  </a:xfrm>
                  <a:prstGeom prst="rect">
                    <a:avLst/>
                  </a:prstGeom>
                  <a:blipFill>
                    <a:blip r:embed="rId2"/>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83B8496-8381-4344-88AD-41F9450554BA}"/>
                  </a:ext>
                </a:extLst>
              </p:cNvPr>
              <p:cNvSpPr txBox="1"/>
              <p:nvPr/>
            </p:nvSpPr>
            <p:spPr>
              <a:xfrm>
                <a:off x="827937" y="3111299"/>
                <a:ext cx="3996082" cy="369332"/>
              </a:xfrm>
              <a:prstGeom prst="rect">
                <a:avLst/>
              </a:prstGeom>
              <a:noFill/>
            </p:spPr>
            <p:txBody>
              <a:bodyPr wrap="square" rtlCol="0">
                <a:spAutoFit/>
              </a:bodyPr>
              <a:lstStyle/>
              <a:p>
                <a:r>
                  <a:rPr lang="en-US" altLang="zh-CN" dirty="0">
                    <a:solidFill>
                      <a:srgbClr val="FF0000"/>
                    </a:solidFill>
                    <a:latin typeface="+mn-ea"/>
                  </a:rPr>
                  <a:t>Continuous</a:t>
                </a:r>
                <a:r>
                  <a:rPr lang="en-US" altLang="zh-CN" dirty="0">
                    <a:latin typeface="+mn-ea"/>
                  </a:rPr>
                  <a:t> value of Walking duration</a:t>
                </a:r>
                <a:endParaRPr lang="zh-CN" altLang="en-US" dirty="0">
                  <a:latin typeface="+mn-ea"/>
                </a:endParaRPr>
              </a:p>
            </p:txBody>
          </p:sp>
          <p:sp>
            <p:nvSpPr>
              <p:cNvPr id="12" name="乘号 11">
                <a:extLst>
                  <a:ext uri="{FF2B5EF4-FFF2-40B4-BE49-F238E27FC236}">
                    <a16:creationId xmlns:a16="http://schemas.microsoft.com/office/drawing/2014/main" id="{A769FABF-40F6-4B77-B2DD-AD40A49AB635}"/>
                  </a:ext>
                </a:extLst>
              </p:cNvPr>
              <p:cNvSpPr/>
              <p:nvPr/>
            </p:nvSpPr>
            <p:spPr>
              <a:xfrm>
                <a:off x="4199401" y="3389730"/>
                <a:ext cx="587083" cy="587083"/>
              </a:xfrm>
              <a:prstGeom prst="mathMultiply">
                <a:avLst>
                  <a:gd name="adj1" fmla="val 112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3" name="椭圆 12">
                <a:extLst>
                  <a:ext uri="{FF2B5EF4-FFF2-40B4-BE49-F238E27FC236}">
                    <a16:creationId xmlns:a16="http://schemas.microsoft.com/office/drawing/2014/main" id="{91215282-FE62-431F-971C-88463BD63BBE}"/>
                  </a:ext>
                </a:extLst>
              </p:cNvPr>
              <p:cNvSpPr/>
              <p:nvPr/>
            </p:nvSpPr>
            <p:spPr>
              <a:xfrm>
                <a:off x="8080714" y="3528893"/>
                <a:ext cx="308755" cy="3087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819561E4-1D83-4ABE-950E-462F21BDF82F}"/>
                      </a:ext>
                    </a:extLst>
                  </p:cNvPr>
                  <p:cNvSpPr txBox="1"/>
                  <p:nvPr/>
                </p:nvSpPr>
                <p:spPr>
                  <a:xfrm>
                    <a:off x="2304840" y="3457209"/>
                    <a:ext cx="797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mn-ea"/>
                    </a:endParaRPr>
                  </a:p>
                </p:txBody>
              </p:sp>
            </mc:Choice>
            <mc:Fallback>
              <p:sp>
                <p:nvSpPr>
                  <p:cNvPr id="14" name="文本框 13">
                    <a:extLst>
                      <a:ext uri="{FF2B5EF4-FFF2-40B4-BE49-F238E27FC236}">
                        <a16:creationId xmlns:a16="http://schemas.microsoft.com/office/drawing/2014/main" id="{819561E4-1D83-4ABE-950E-462F21BDF82F}"/>
                      </a:ext>
                    </a:extLst>
                  </p:cNvPr>
                  <p:cNvSpPr txBox="1">
                    <a:spLocks noRot="1" noChangeAspect="1" noMove="1" noResize="1" noEditPoints="1" noAdjustHandles="1" noChangeArrowheads="1" noChangeShapeType="1" noTextEdit="1"/>
                  </p:cNvSpPr>
                  <p:nvPr/>
                </p:nvSpPr>
                <p:spPr>
                  <a:xfrm>
                    <a:off x="2304840" y="3457209"/>
                    <a:ext cx="797591" cy="369332"/>
                  </a:xfrm>
                  <a:prstGeom prst="rect">
                    <a:avLst/>
                  </a:prstGeom>
                  <a:blipFill>
                    <a:blip r:embed="rId3"/>
                    <a:stretch>
                      <a:fillRect/>
                    </a:stretch>
                  </a:blipFill>
                </p:spPr>
                <p:txBody>
                  <a:bodyPr/>
                  <a:lstStyle/>
                  <a:p>
                    <a:r>
                      <a:rPr lang="zh-CN" altLang="en-US">
                        <a:noFill/>
                      </a:rPr>
                      <a:t> </a:t>
                    </a:r>
                  </a:p>
                </p:txBody>
              </p:sp>
            </mc:Fallback>
          </mc:AlternateContent>
          <p:sp>
            <p:nvSpPr>
              <p:cNvPr id="15" name="箭头: V 形 14">
                <a:extLst>
                  <a:ext uri="{FF2B5EF4-FFF2-40B4-BE49-F238E27FC236}">
                    <a16:creationId xmlns:a16="http://schemas.microsoft.com/office/drawing/2014/main" id="{E3BDFF63-0048-4E7A-A865-921ED6F1B4A9}"/>
                  </a:ext>
                </a:extLst>
              </p:cNvPr>
              <p:cNvSpPr/>
              <p:nvPr/>
            </p:nvSpPr>
            <p:spPr>
              <a:xfrm>
                <a:off x="4934020" y="3251819"/>
                <a:ext cx="308752" cy="504531"/>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grpSp>
      <p:sp>
        <p:nvSpPr>
          <p:cNvPr id="16" name="文本框 15">
            <a:extLst>
              <a:ext uri="{FF2B5EF4-FFF2-40B4-BE49-F238E27FC236}">
                <a16:creationId xmlns:a16="http://schemas.microsoft.com/office/drawing/2014/main" id="{B2AE1217-9FCA-45FD-B581-DD46FBF37126}"/>
              </a:ext>
            </a:extLst>
          </p:cNvPr>
          <p:cNvSpPr txBox="1"/>
          <p:nvPr/>
        </p:nvSpPr>
        <p:spPr>
          <a:xfrm>
            <a:off x="514901" y="1416447"/>
            <a:ext cx="8063345" cy="36933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ea"/>
              </a:rPr>
              <a:t>Research purpose</a:t>
            </a:r>
          </a:p>
        </p:txBody>
      </p:sp>
      <p:sp>
        <p:nvSpPr>
          <p:cNvPr id="17" name="文本框 16">
            <a:extLst>
              <a:ext uri="{FF2B5EF4-FFF2-40B4-BE49-F238E27FC236}">
                <a16:creationId xmlns:a16="http://schemas.microsoft.com/office/drawing/2014/main" id="{162E7B65-29E8-433A-B5C2-F103F0C90343}"/>
              </a:ext>
            </a:extLst>
          </p:cNvPr>
          <p:cNvSpPr txBox="1"/>
          <p:nvPr/>
        </p:nvSpPr>
        <p:spPr>
          <a:xfrm>
            <a:off x="514901" y="3827442"/>
            <a:ext cx="8063345" cy="36933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ea"/>
              </a:rPr>
              <a:t>Research object</a:t>
            </a:r>
          </a:p>
        </p:txBody>
      </p:sp>
      <p:sp>
        <p:nvSpPr>
          <p:cNvPr id="18" name="矩形: 圆角 17">
            <a:extLst>
              <a:ext uri="{FF2B5EF4-FFF2-40B4-BE49-F238E27FC236}">
                <a16:creationId xmlns:a16="http://schemas.microsoft.com/office/drawing/2014/main" id="{E9530304-A1E0-4ABA-8D9A-2639B06E35CF}"/>
              </a:ext>
            </a:extLst>
          </p:cNvPr>
          <p:cNvSpPr/>
          <p:nvPr/>
        </p:nvSpPr>
        <p:spPr>
          <a:xfrm>
            <a:off x="715123" y="4972481"/>
            <a:ext cx="4044342"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9" name="矩形: 圆角 18">
            <a:extLst>
              <a:ext uri="{FF2B5EF4-FFF2-40B4-BE49-F238E27FC236}">
                <a16:creationId xmlns:a16="http://schemas.microsoft.com/office/drawing/2014/main" id="{F9C95366-DA8D-4EC5-BEEF-ECC8E4B658BD}"/>
              </a:ext>
            </a:extLst>
          </p:cNvPr>
          <p:cNvSpPr/>
          <p:nvPr/>
        </p:nvSpPr>
        <p:spPr>
          <a:xfrm>
            <a:off x="5288219" y="4972481"/>
            <a:ext cx="3229981"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0" name="文本框 19">
            <a:extLst>
              <a:ext uri="{FF2B5EF4-FFF2-40B4-BE49-F238E27FC236}">
                <a16:creationId xmlns:a16="http://schemas.microsoft.com/office/drawing/2014/main" id="{2645C0DE-3F8C-4203-B060-EAD63FF63194}"/>
              </a:ext>
            </a:extLst>
          </p:cNvPr>
          <p:cNvSpPr txBox="1"/>
          <p:nvPr/>
        </p:nvSpPr>
        <p:spPr>
          <a:xfrm>
            <a:off x="514901" y="2774719"/>
            <a:ext cx="8063345" cy="36933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ea"/>
              </a:rPr>
              <a:t>Entry point</a:t>
            </a:r>
          </a:p>
        </p:txBody>
      </p:sp>
      <p:sp>
        <p:nvSpPr>
          <p:cNvPr id="21" name="文本框 20">
            <a:extLst>
              <a:ext uri="{FF2B5EF4-FFF2-40B4-BE49-F238E27FC236}">
                <a16:creationId xmlns:a16="http://schemas.microsoft.com/office/drawing/2014/main" id="{CE4E16B8-B776-422C-913D-345423C72D19}"/>
              </a:ext>
            </a:extLst>
          </p:cNvPr>
          <p:cNvSpPr txBox="1"/>
          <p:nvPr/>
        </p:nvSpPr>
        <p:spPr>
          <a:xfrm>
            <a:off x="858982" y="3205606"/>
            <a:ext cx="7389091" cy="369332"/>
          </a:xfrm>
          <a:prstGeom prst="rect">
            <a:avLst/>
          </a:prstGeom>
          <a:noFill/>
        </p:spPr>
        <p:txBody>
          <a:bodyPr wrap="square" rtlCol="0">
            <a:spAutoFit/>
          </a:bodyPr>
          <a:lstStyle/>
          <a:p>
            <a:r>
              <a:rPr lang="en-US" altLang="zh-CN" dirty="0">
                <a:latin typeface="+mn-ea"/>
              </a:rPr>
              <a:t>Try to explain the acceptable walking duration using </a:t>
            </a:r>
            <a:r>
              <a:rPr lang="en-US" altLang="zh-CN" dirty="0">
                <a:solidFill>
                  <a:srgbClr val="FF0000"/>
                </a:solidFill>
                <a:latin typeface="+mn-ea"/>
              </a:rPr>
              <a:t>probability</a:t>
            </a:r>
            <a:r>
              <a:rPr lang="en-US" altLang="zh-CN" dirty="0">
                <a:latin typeface="+mn-ea"/>
              </a:rPr>
              <a:t>.</a:t>
            </a:r>
          </a:p>
        </p:txBody>
      </p:sp>
      <p:sp>
        <p:nvSpPr>
          <p:cNvPr id="22" name="文本框 21">
            <a:extLst>
              <a:ext uri="{FF2B5EF4-FFF2-40B4-BE49-F238E27FC236}">
                <a16:creationId xmlns:a16="http://schemas.microsoft.com/office/drawing/2014/main" id="{4BE932A4-C59E-472B-B87D-9AA94257ECEA}"/>
              </a:ext>
            </a:extLst>
          </p:cNvPr>
          <p:cNvSpPr txBox="1"/>
          <p:nvPr/>
        </p:nvSpPr>
        <p:spPr>
          <a:xfrm>
            <a:off x="858982" y="4255992"/>
            <a:ext cx="7389091" cy="369332"/>
          </a:xfrm>
          <a:prstGeom prst="rect">
            <a:avLst/>
          </a:prstGeom>
          <a:noFill/>
        </p:spPr>
        <p:txBody>
          <a:bodyPr wrap="square" rtlCol="0">
            <a:spAutoFit/>
          </a:bodyPr>
          <a:lstStyle/>
          <a:p>
            <a:r>
              <a:rPr lang="en-US" altLang="zh-CN" dirty="0">
                <a:latin typeface="+mn-ea"/>
              </a:rPr>
              <a:t>Examine the probability at the </a:t>
            </a:r>
            <a:r>
              <a:rPr lang="en-US" altLang="zh-CN" dirty="0">
                <a:solidFill>
                  <a:srgbClr val="FF0000"/>
                </a:solidFill>
                <a:latin typeface="+mn-ea"/>
              </a:rPr>
              <a:t>given threshold</a:t>
            </a:r>
            <a:r>
              <a:rPr lang="en-US" altLang="zh-CN" dirty="0">
                <a:latin typeface="+mn-ea"/>
              </a:rPr>
              <a:t> of walking duration</a:t>
            </a:r>
          </a:p>
        </p:txBody>
      </p:sp>
      <p:sp>
        <p:nvSpPr>
          <p:cNvPr id="26" name="文本框 25">
            <a:extLst>
              <a:ext uri="{FF2B5EF4-FFF2-40B4-BE49-F238E27FC236}">
                <a16:creationId xmlns:a16="http://schemas.microsoft.com/office/drawing/2014/main" id="{2F2DC060-D47A-4470-8367-864E18116F9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D18F1554-3EE6-46BE-B191-5CE2C3FA0591}"/>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灯片编号占位符 1">
            <a:extLst>
              <a:ext uri="{FF2B5EF4-FFF2-40B4-BE49-F238E27FC236}">
                <a16:creationId xmlns:a16="http://schemas.microsoft.com/office/drawing/2014/main" id="{DFBA74ED-AE48-4DDD-A856-32DD3A214567}"/>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13</a:t>
            </a:fld>
            <a:endParaRPr lang="zh-CN" altLang="en-US"/>
          </a:p>
        </p:txBody>
      </p:sp>
      <p:sp>
        <p:nvSpPr>
          <p:cNvPr id="29" name="文本框 28">
            <a:extLst>
              <a:ext uri="{FF2B5EF4-FFF2-40B4-BE49-F238E27FC236}">
                <a16:creationId xmlns:a16="http://schemas.microsoft.com/office/drawing/2014/main" id="{4E0DEDFF-4DC6-46FE-8347-96EC798F876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30" name="矩形 29">
            <a:extLst>
              <a:ext uri="{FF2B5EF4-FFF2-40B4-BE49-F238E27FC236}">
                <a16:creationId xmlns:a16="http://schemas.microsoft.com/office/drawing/2014/main" id="{D30907A3-16BB-4EC7-A324-810C21DF0D6B}"/>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31" name="直接连接符 30">
            <a:extLst>
              <a:ext uri="{FF2B5EF4-FFF2-40B4-BE49-F238E27FC236}">
                <a16:creationId xmlns:a16="http://schemas.microsoft.com/office/drawing/2014/main" id="{CB526F7B-2250-4283-B345-177879EF7F1A}"/>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6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9A6CF82-2490-49FD-824A-572F80D9A78C}"/>
              </a:ext>
            </a:extLst>
          </p:cNvPr>
          <p:cNvGrpSpPr/>
          <p:nvPr/>
        </p:nvGrpSpPr>
        <p:grpSpPr>
          <a:xfrm>
            <a:off x="489799" y="897691"/>
            <a:ext cx="8164674" cy="3328508"/>
            <a:chOff x="638503" y="1012952"/>
            <a:chExt cx="8164674" cy="3328508"/>
          </a:xfrm>
        </p:grpSpPr>
        <p:pic>
          <p:nvPicPr>
            <p:cNvPr id="10" name="图片 9">
              <a:extLst>
                <a:ext uri="{FF2B5EF4-FFF2-40B4-BE49-F238E27FC236}">
                  <a16:creationId xmlns:a16="http://schemas.microsoft.com/office/drawing/2014/main" id="{DF6CDC8E-811B-423C-9B4F-6FA7653F8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57" y="1012952"/>
              <a:ext cx="4849448" cy="3232965"/>
            </a:xfrm>
            <a:prstGeom prst="rect">
              <a:avLst/>
            </a:prstGeom>
          </p:spPr>
        </p:pic>
        <p:grpSp>
          <p:nvGrpSpPr>
            <p:cNvPr id="11" name="组合 10">
              <a:extLst>
                <a:ext uri="{FF2B5EF4-FFF2-40B4-BE49-F238E27FC236}">
                  <a16:creationId xmlns:a16="http://schemas.microsoft.com/office/drawing/2014/main" id="{3DCFC35E-E7E0-45A0-BBF7-D39B8DBB79AB}"/>
                </a:ext>
              </a:extLst>
            </p:cNvPr>
            <p:cNvGrpSpPr/>
            <p:nvPr/>
          </p:nvGrpSpPr>
          <p:grpSpPr>
            <a:xfrm>
              <a:off x="1939037" y="1368139"/>
              <a:ext cx="822342" cy="2403999"/>
              <a:chOff x="3095643" y="1295922"/>
              <a:chExt cx="822342" cy="2403999"/>
            </a:xfrm>
          </p:grpSpPr>
          <p:cxnSp>
            <p:nvCxnSpPr>
              <p:cNvPr id="15" name="直接连接符 14">
                <a:extLst>
                  <a:ext uri="{FF2B5EF4-FFF2-40B4-BE49-F238E27FC236}">
                    <a16:creationId xmlns:a16="http://schemas.microsoft.com/office/drawing/2014/main" id="{889CA7D3-431F-4056-A5DF-F7FC5979A708}"/>
                  </a:ext>
                </a:extLst>
              </p:cNvPr>
              <p:cNvCxnSpPr>
                <a:cxnSpLocks/>
              </p:cNvCxnSpPr>
              <p:nvPr/>
            </p:nvCxnSpPr>
            <p:spPr>
              <a:xfrm flipV="1">
                <a:off x="3507522" y="1295922"/>
                <a:ext cx="0" cy="240399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68A24B7-A791-4B7E-8B69-8AF230C62C97}"/>
                  </a:ext>
                </a:extLst>
              </p:cNvPr>
              <p:cNvSpPr txBox="1"/>
              <p:nvPr/>
            </p:nvSpPr>
            <p:spPr>
              <a:xfrm>
                <a:off x="3095643" y="3298001"/>
                <a:ext cx="822342" cy="400110"/>
              </a:xfrm>
              <a:prstGeom prst="rect">
                <a:avLst/>
              </a:prstGeom>
              <a:solidFill>
                <a:schemeClr val="bg1"/>
              </a:solidFill>
              <a:ln>
                <a:solidFill>
                  <a:schemeClr val="tx1"/>
                </a:solidFill>
              </a:ln>
            </p:spPr>
            <p:txBody>
              <a:bodyPr wrap="square" rtlCol="0">
                <a:spAutoFit/>
              </a:bodyPr>
              <a:lstStyle/>
              <a:p>
                <a:r>
                  <a:rPr lang="en-US" altLang="zh-CN" sz="2000" dirty="0">
                    <a:latin typeface="+mn-ea"/>
                  </a:rPr>
                  <a:t>6 min</a:t>
                </a:r>
                <a:endParaRPr lang="zh-CN" altLang="en-US" sz="2000" dirty="0">
                  <a:latin typeface="+mn-ea"/>
                </a:endParaRPr>
              </a:p>
            </p:txBody>
          </p:sp>
        </p:grpSp>
        <p:sp>
          <p:nvSpPr>
            <p:cNvPr id="19" name="文本框 18">
              <a:extLst>
                <a:ext uri="{FF2B5EF4-FFF2-40B4-BE49-F238E27FC236}">
                  <a16:creationId xmlns:a16="http://schemas.microsoft.com/office/drawing/2014/main" id="{6B8E04CF-4C48-4BD2-976F-5E829BE04D40}"/>
                </a:ext>
              </a:extLst>
            </p:cNvPr>
            <p:cNvSpPr txBox="1"/>
            <p:nvPr/>
          </p:nvSpPr>
          <p:spPr>
            <a:xfrm>
              <a:off x="5943483" y="3370124"/>
              <a:ext cx="2859694" cy="646331"/>
            </a:xfrm>
            <a:prstGeom prst="rect">
              <a:avLst/>
            </a:prstGeom>
            <a:noFill/>
            <a:ln>
              <a:solidFill>
                <a:schemeClr val="tx1"/>
              </a:solidFill>
            </a:ln>
          </p:spPr>
          <p:txBody>
            <a:bodyPr wrap="square" rtlCol="0">
              <a:spAutoFit/>
            </a:bodyPr>
            <a:lstStyle/>
            <a:p>
              <a:pPr algn="ctr"/>
              <a:r>
                <a:rPr lang="en-US" altLang="zh-CN" dirty="0">
                  <a:latin typeface="+mn-ea"/>
                </a:rPr>
                <a:t>If considering the threshold of </a:t>
              </a:r>
              <a:r>
                <a:rPr lang="en-US" altLang="zh-CN" dirty="0">
                  <a:solidFill>
                    <a:srgbClr val="FF0000"/>
                  </a:solidFill>
                  <a:latin typeface="+mn-ea"/>
                </a:rPr>
                <a:t>6 minutes</a:t>
              </a:r>
              <a:endParaRPr lang="zh-CN" altLang="en-US" dirty="0">
                <a:solidFill>
                  <a:srgbClr val="FF0000"/>
                </a:solidFill>
                <a:latin typeface="+mn-ea"/>
              </a:endParaRPr>
            </a:p>
          </p:txBody>
        </p:sp>
        <p:grpSp>
          <p:nvGrpSpPr>
            <p:cNvPr id="20" name="组合 19">
              <a:extLst>
                <a:ext uri="{FF2B5EF4-FFF2-40B4-BE49-F238E27FC236}">
                  <a16:creationId xmlns:a16="http://schemas.microsoft.com/office/drawing/2014/main" id="{E4C038C9-FFA2-4FCB-8779-264F50904171}"/>
                </a:ext>
              </a:extLst>
            </p:cNvPr>
            <p:cNvGrpSpPr/>
            <p:nvPr/>
          </p:nvGrpSpPr>
          <p:grpSpPr>
            <a:xfrm>
              <a:off x="6322132" y="1368139"/>
              <a:ext cx="1595283" cy="369332"/>
              <a:chOff x="6357645" y="1337086"/>
              <a:chExt cx="1595283" cy="369332"/>
            </a:xfrm>
          </p:grpSpPr>
          <p:cxnSp>
            <p:nvCxnSpPr>
              <p:cNvPr id="21" name="直接连接符 20">
                <a:extLst>
                  <a:ext uri="{FF2B5EF4-FFF2-40B4-BE49-F238E27FC236}">
                    <a16:creationId xmlns:a16="http://schemas.microsoft.com/office/drawing/2014/main" id="{A48D82D7-7BE9-4828-BF78-E9390B734BF3}"/>
                  </a:ext>
                </a:extLst>
              </p:cNvPr>
              <p:cNvCxnSpPr/>
              <p:nvPr/>
            </p:nvCxnSpPr>
            <p:spPr>
              <a:xfrm>
                <a:off x="6357645" y="1527422"/>
                <a:ext cx="4189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6B5316B-1D72-488C-8D9C-F01394301AD6}"/>
                  </a:ext>
                </a:extLst>
              </p:cNvPr>
              <p:cNvSpPr txBox="1"/>
              <p:nvPr/>
            </p:nvSpPr>
            <p:spPr>
              <a:xfrm>
                <a:off x="6957143" y="1337086"/>
                <a:ext cx="995785" cy="369332"/>
              </a:xfrm>
              <a:prstGeom prst="rect">
                <a:avLst/>
              </a:prstGeom>
              <a:noFill/>
            </p:spPr>
            <p:txBody>
              <a:bodyPr wrap="none" rtlCol="0">
                <a:spAutoFit/>
              </a:bodyPr>
              <a:lstStyle/>
              <a:p>
                <a:r>
                  <a:rPr lang="en-US" altLang="zh-CN" dirty="0">
                    <a:latin typeface="+mn-ea"/>
                  </a:rPr>
                  <a:t>Group 1</a:t>
                </a:r>
                <a:endParaRPr lang="zh-CN" altLang="en-US" dirty="0">
                  <a:latin typeface="+mn-ea"/>
                </a:endParaRPr>
              </a:p>
            </p:txBody>
          </p:sp>
        </p:grpSp>
        <p:grpSp>
          <p:nvGrpSpPr>
            <p:cNvPr id="23" name="组合 22">
              <a:extLst>
                <a:ext uri="{FF2B5EF4-FFF2-40B4-BE49-F238E27FC236}">
                  <a16:creationId xmlns:a16="http://schemas.microsoft.com/office/drawing/2014/main" id="{5916538F-88B7-45E2-B0B7-31E7A21DBEA6}"/>
                </a:ext>
              </a:extLst>
            </p:cNvPr>
            <p:cNvGrpSpPr/>
            <p:nvPr/>
          </p:nvGrpSpPr>
          <p:grpSpPr>
            <a:xfrm>
              <a:off x="6322132" y="2009028"/>
              <a:ext cx="1595283" cy="369332"/>
              <a:chOff x="6357645" y="1977975"/>
              <a:chExt cx="1595283" cy="369332"/>
            </a:xfrm>
          </p:grpSpPr>
          <p:cxnSp>
            <p:nvCxnSpPr>
              <p:cNvPr id="24" name="直接连接符 23">
                <a:extLst>
                  <a:ext uri="{FF2B5EF4-FFF2-40B4-BE49-F238E27FC236}">
                    <a16:creationId xmlns:a16="http://schemas.microsoft.com/office/drawing/2014/main" id="{23423F08-262B-49BE-A347-2334E51EFB10}"/>
                  </a:ext>
                </a:extLst>
              </p:cNvPr>
              <p:cNvCxnSpPr/>
              <p:nvPr/>
            </p:nvCxnSpPr>
            <p:spPr>
              <a:xfrm>
                <a:off x="6357645" y="2162641"/>
                <a:ext cx="41892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5CEF971-B3AB-4A78-A139-5DA5BAE6E86C}"/>
                  </a:ext>
                </a:extLst>
              </p:cNvPr>
              <p:cNvSpPr txBox="1"/>
              <p:nvPr/>
            </p:nvSpPr>
            <p:spPr>
              <a:xfrm>
                <a:off x="6957143" y="1977975"/>
                <a:ext cx="995785" cy="369332"/>
              </a:xfrm>
              <a:prstGeom prst="rect">
                <a:avLst/>
              </a:prstGeom>
              <a:noFill/>
            </p:spPr>
            <p:txBody>
              <a:bodyPr wrap="none" rtlCol="0">
                <a:spAutoFit/>
              </a:bodyPr>
              <a:lstStyle/>
              <a:p>
                <a:r>
                  <a:rPr lang="en-US" altLang="zh-CN" dirty="0">
                    <a:latin typeface="+mn-ea"/>
                  </a:rPr>
                  <a:t>Group 2</a:t>
                </a:r>
                <a:endParaRPr lang="zh-CN" altLang="en-US" dirty="0">
                  <a:latin typeface="+mn-ea"/>
                </a:endParaRPr>
              </a:p>
            </p:txBody>
          </p:sp>
        </p:grpSp>
        <p:grpSp>
          <p:nvGrpSpPr>
            <p:cNvPr id="26" name="组合 25">
              <a:extLst>
                <a:ext uri="{FF2B5EF4-FFF2-40B4-BE49-F238E27FC236}">
                  <a16:creationId xmlns:a16="http://schemas.microsoft.com/office/drawing/2014/main" id="{2AA445B4-3E9F-4677-AE77-1A75A2264006}"/>
                </a:ext>
              </a:extLst>
            </p:cNvPr>
            <p:cNvGrpSpPr/>
            <p:nvPr/>
          </p:nvGrpSpPr>
          <p:grpSpPr>
            <a:xfrm>
              <a:off x="6322132" y="2649917"/>
              <a:ext cx="1920336" cy="369332"/>
              <a:chOff x="6357645" y="2618864"/>
              <a:chExt cx="1920336" cy="369332"/>
            </a:xfrm>
          </p:grpSpPr>
          <p:cxnSp>
            <p:nvCxnSpPr>
              <p:cNvPr id="27" name="直接连接符 26">
                <a:extLst>
                  <a:ext uri="{FF2B5EF4-FFF2-40B4-BE49-F238E27FC236}">
                    <a16:creationId xmlns:a16="http://schemas.microsoft.com/office/drawing/2014/main" id="{FCB99C3F-03F7-4BAC-8B35-9B408F4167F2}"/>
                  </a:ext>
                </a:extLst>
              </p:cNvPr>
              <p:cNvCxnSpPr/>
              <p:nvPr/>
            </p:nvCxnSpPr>
            <p:spPr>
              <a:xfrm>
                <a:off x="6357645" y="2803848"/>
                <a:ext cx="418920"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C7FB0CB-E42C-44AD-B0FB-34EC66188C1C}"/>
                  </a:ext>
                </a:extLst>
              </p:cNvPr>
              <p:cNvSpPr txBox="1"/>
              <p:nvPr/>
            </p:nvSpPr>
            <p:spPr>
              <a:xfrm>
                <a:off x="6955183" y="2618864"/>
                <a:ext cx="1322798" cy="369332"/>
              </a:xfrm>
              <a:prstGeom prst="rect">
                <a:avLst/>
              </a:prstGeom>
              <a:noFill/>
            </p:spPr>
            <p:txBody>
              <a:bodyPr wrap="none" rtlCol="0">
                <a:spAutoFit/>
              </a:bodyPr>
              <a:lstStyle/>
              <a:p>
                <a:r>
                  <a:rPr lang="en-US" altLang="zh-CN" dirty="0">
                    <a:latin typeface="+mn-ea"/>
                  </a:rPr>
                  <a:t>All Samples</a:t>
                </a:r>
                <a:endParaRPr lang="zh-CN" altLang="en-US" dirty="0">
                  <a:latin typeface="+mn-ea"/>
                </a:endParaRPr>
              </a:p>
            </p:txBody>
          </p:sp>
        </p:grpSp>
        <p:sp>
          <p:nvSpPr>
            <p:cNvPr id="29" name="文本框 28">
              <a:extLst>
                <a:ext uri="{FF2B5EF4-FFF2-40B4-BE49-F238E27FC236}">
                  <a16:creationId xmlns:a16="http://schemas.microsoft.com/office/drawing/2014/main" id="{48FE070E-C82A-4B5C-B900-B80C18AD7DA5}"/>
                </a:ext>
              </a:extLst>
            </p:cNvPr>
            <p:cNvSpPr txBox="1"/>
            <p:nvPr/>
          </p:nvSpPr>
          <p:spPr>
            <a:xfrm>
              <a:off x="2900400" y="3972128"/>
              <a:ext cx="875561" cy="369332"/>
            </a:xfrm>
            <a:prstGeom prst="rect">
              <a:avLst/>
            </a:prstGeom>
            <a:noFill/>
          </p:spPr>
          <p:txBody>
            <a:bodyPr wrap="none" rtlCol="0">
              <a:spAutoFit/>
            </a:bodyPr>
            <a:lstStyle/>
            <a:p>
              <a:pPr algn="ctr"/>
              <a:r>
                <a:rPr lang="en-US" altLang="zh-CN" dirty="0">
                  <a:latin typeface="+mn-ea"/>
                </a:rPr>
                <a:t>minute</a:t>
              </a:r>
              <a:endParaRPr lang="zh-CN" altLang="en-US" dirty="0">
                <a:latin typeface="+mn-ea"/>
              </a:endParaRPr>
            </a:p>
          </p:txBody>
        </p:sp>
        <p:sp>
          <p:nvSpPr>
            <p:cNvPr id="30" name="文本框 29">
              <a:extLst>
                <a:ext uri="{FF2B5EF4-FFF2-40B4-BE49-F238E27FC236}">
                  <a16:creationId xmlns:a16="http://schemas.microsoft.com/office/drawing/2014/main" id="{1C3329C8-D485-4A47-9242-FA992F25F4A7}"/>
                </a:ext>
              </a:extLst>
            </p:cNvPr>
            <p:cNvSpPr txBox="1"/>
            <p:nvPr/>
          </p:nvSpPr>
          <p:spPr>
            <a:xfrm rot="16200000">
              <a:off x="203448" y="2444767"/>
              <a:ext cx="1239442" cy="369332"/>
            </a:xfrm>
            <a:prstGeom prst="rect">
              <a:avLst/>
            </a:prstGeom>
            <a:noFill/>
          </p:spPr>
          <p:txBody>
            <a:bodyPr wrap="none" rtlCol="0">
              <a:spAutoFit/>
            </a:bodyPr>
            <a:lstStyle/>
            <a:p>
              <a:r>
                <a:rPr lang="en-US" altLang="zh-CN" dirty="0">
                  <a:latin typeface="+mn-ea"/>
                </a:rPr>
                <a:t>Probability</a:t>
              </a:r>
              <a:endParaRPr lang="zh-CN" altLang="en-US" dirty="0">
                <a:latin typeface="+mn-ea"/>
              </a:endParaRPr>
            </a:p>
          </p:txBody>
        </p:sp>
      </p:gr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Methods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88B0261-FE75-4375-AB50-9A0561D412A9}"/>
              </a:ext>
            </a:extLst>
          </p:cNvPr>
          <p:cNvSpPr>
            <a:spLocks noGrp="1"/>
          </p:cNvSpPr>
          <p:nvPr>
            <p:ph type="sldNum" sz="quarter" idx="12"/>
          </p:nvPr>
        </p:nvSpPr>
        <p:spPr/>
        <p:txBody>
          <a:bodyPr/>
          <a:lstStyle/>
          <a:p>
            <a:fld id="{A17BB91D-344C-44E0-9148-DFE0CFF5CFC9}" type="slidenum">
              <a:rPr lang="zh-CN" altLang="en-US" smtClean="0"/>
              <a:t>14</a:t>
            </a:fld>
            <a:endParaRPr lang="zh-CN" altLang="en-US"/>
          </a:p>
        </p:txBody>
      </p:sp>
      <p:sp>
        <p:nvSpPr>
          <p:cNvPr id="17" name="文本框 16">
            <a:extLst>
              <a:ext uri="{FF2B5EF4-FFF2-40B4-BE49-F238E27FC236}">
                <a16:creationId xmlns:a16="http://schemas.microsoft.com/office/drawing/2014/main" id="{16805892-8647-42F7-A1D8-0FBFE3D5C32E}"/>
              </a:ext>
            </a:extLst>
          </p:cNvPr>
          <p:cNvSpPr txBox="1"/>
          <p:nvPr/>
        </p:nvSpPr>
        <p:spPr>
          <a:xfrm>
            <a:off x="-2" y="4285788"/>
            <a:ext cx="9144001" cy="21852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mn-ea"/>
              </a:rPr>
              <a:t>Assuming the walking duration distribution of the passengers with the </a:t>
            </a:r>
            <a:r>
              <a:rPr lang="en-US" altLang="zh-CN" dirty="0">
                <a:solidFill>
                  <a:srgbClr val="FF0000"/>
                </a:solidFill>
                <a:latin typeface="+mn-ea"/>
              </a:rPr>
              <a:t>same attributions</a:t>
            </a:r>
            <a:r>
              <a:rPr lang="en-US" altLang="zh-CN" dirty="0">
                <a:latin typeface="+mn-ea"/>
              </a:rPr>
              <a:t> subject to the </a:t>
            </a:r>
            <a:r>
              <a:rPr lang="en-US" altLang="zh-CN" dirty="0">
                <a:solidFill>
                  <a:srgbClr val="FF0000"/>
                </a:solidFill>
                <a:latin typeface="+mn-ea"/>
              </a:rPr>
              <a:t>normal distribution</a:t>
            </a:r>
            <a:r>
              <a:rPr lang="en-US" altLang="zh-CN" dirty="0">
                <a:latin typeface="+mn-ea"/>
              </a:rPr>
              <a:t>.</a:t>
            </a:r>
          </a:p>
          <a:p>
            <a:pPr marL="342900" indent="-342900">
              <a:spcAft>
                <a:spcPts val="600"/>
              </a:spcAft>
              <a:buFont typeface="Wingdings" panose="05000000000000000000" pitchFamily="2" charset="2"/>
              <a:buChar char="l"/>
            </a:pPr>
            <a:r>
              <a:rPr lang="en-US" altLang="zh-CN" dirty="0">
                <a:latin typeface="+mn-ea"/>
              </a:rPr>
              <a:t>If the survey result obtained from the questionnaire showed one group of passengers with a specific PSDC </a:t>
            </a:r>
            <a:r>
              <a:rPr lang="en-US" altLang="zh-CN" dirty="0">
                <a:solidFill>
                  <a:srgbClr val="FF0000"/>
                </a:solidFill>
                <a:latin typeface="+mn-ea"/>
              </a:rPr>
              <a:t>tend to walk longer</a:t>
            </a:r>
            <a:r>
              <a:rPr lang="en-US" altLang="zh-CN" dirty="0">
                <a:latin typeface="+mn-ea"/>
              </a:rPr>
              <a:t>, it means this group of passengers can </a:t>
            </a:r>
            <a:r>
              <a:rPr lang="en-US" altLang="zh-CN" dirty="0">
                <a:solidFill>
                  <a:srgbClr val="FF0000"/>
                </a:solidFill>
                <a:latin typeface="+mn-ea"/>
              </a:rPr>
              <a:t>accept a longer walking duration.</a:t>
            </a:r>
          </a:p>
          <a:p>
            <a:pPr marL="342900" indent="-342900">
              <a:buFont typeface="Wingdings" panose="05000000000000000000" pitchFamily="2" charset="2"/>
              <a:buChar char="l"/>
            </a:pPr>
            <a:r>
              <a:rPr lang="en-US" altLang="zh-CN" dirty="0">
                <a:latin typeface="+mn-ea"/>
              </a:rPr>
              <a:t>In this graph it can be considered that </a:t>
            </a:r>
            <a:r>
              <a:rPr lang="en-US" altLang="zh-CN" dirty="0">
                <a:solidFill>
                  <a:srgbClr val="FF0000"/>
                </a:solidFill>
                <a:latin typeface="+mn-ea"/>
              </a:rPr>
              <a:t>Group 1</a:t>
            </a:r>
            <a:r>
              <a:rPr lang="en-US" altLang="zh-CN" dirty="0">
                <a:latin typeface="+mn-ea"/>
              </a:rPr>
              <a:t> can accept a </a:t>
            </a:r>
            <a:r>
              <a:rPr lang="en-US" altLang="zh-CN" dirty="0">
                <a:solidFill>
                  <a:srgbClr val="FF0000"/>
                </a:solidFill>
                <a:latin typeface="+mn-ea"/>
              </a:rPr>
              <a:t>longer</a:t>
            </a:r>
            <a:r>
              <a:rPr lang="en-US" altLang="zh-CN" dirty="0">
                <a:latin typeface="+mn-ea"/>
              </a:rPr>
              <a:t> walking duration </a:t>
            </a:r>
            <a:r>
              <a:rPr lang="en-US" altLang="zh-CN" dirty="0">
                <a:solidFill>
                  <a:srgbClr val="FF0000"/>
                </a:solidFill>
                <a:latin typeface="+mn-ea"/>
              </a:rPr>
              <a:t>than Group 2</a:t>
            </a:r>
            <a:endParaRPr lang="zh-CN" altLang="en-US" dirty="0">
              <a:solidFill>
                <a:srgbClr val="FF0000"/>
              </a:solidFill>
              <a:latin typeface="+mn-ea"/>
            </a:endParaRPr>
          </a:p>
        </p:txBody>
      </p:sp>
      <p:sp>
        <p:nvSpPr>
          <p:cNvPr id="18" name="文本框 17">
            <a:extLst>
              <a:ext uri="{FF2B5EF4-FFF2-40B4-BE49-F238E27FC236}">
                <a16:creationId xmlns:a16="http://schemas.microsoft.com/office/drawing/2014/main" id="{61C817D4-8F75-4A2A-9B4D-C1AAA4906857}"/>
              </a:ext>
            </a:extLst>
          </p:cNvPr>
          <p:cNvSpPr txBox="1"/>
          <p:nvPr/>
        </p:nvSpPr>
        <p:spPr>
          <a:xfrm>
            <a:off x="489527" y="697636"/>
            <a:ext cx="3081293" cy="400110"/>
          </a:xfrm>
          <a:prstGeom prst="rect">
            <a:avLst/>
          </a:prstGeom>
          <a:noFill/>
        </p:spPr>
        <p:txBody>
          <a:bodyPr wrap="none" rtlCol="0">
            <a:spAutoFit/>
          </a:bodyPr>
          <a:lstStyle/>
          <a:p>
            <a:pPr marL="457200" indent="-457200">
              <a:buFont typeface="Wingdings" panose="05000000000000000000" pitchFamily="2" charset="2"/>
              <a:buChar char="n"/>
            </a:pPr>
            <a:r>
              <a:rPr lang="en-US" altLang="zh-CN" sz="2000" dirty="0">
                <a:latin typeface="+mn-ea"/>
              </a:rPr>
              <a:t>Important assumption</a:t>
            </a:r>
          </a:p>
        </p:txBody>
      </p:sp>
    </p:spTree>
    <p:extLst>
      <p:ext uri="{BB962C8B-B14F-4D97-AF65-F5344CB8AC3E}">
        <p14:creationId xmlns:p14="http://schemas.microsoft.com/office/powerpoint/2010/main" val="219856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Methods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88B0261-FE75-4375-AB50-9A0561D412A9}"/>
              </a:ext>
            </a:extLst>
          </p:cNvPr>
          <p:cNvSpPr>
            <a:spLocks noGrp="1"/>
          </p:cNvSpPr>
          <p:nvPr>
            <p:ph type="sldNum" sz="quarter" idx="12"/>
          </p:nvPr>
        </p:nvSpPr>
        <p:spPr/>
        <p:txBody>
          <a:bodyPr/>
          <a:lstStyle/>
          <a:p>
            <a:fld id="{A17BB91D-344C-44E0-9148-DFE0CFF5CFC9}" type="slidenum">
              <a:rPr lang="zh-CN" altLang="en-US" smtClean="0"/>
              <a:t>15</a:t>
            </a:fld>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EAA773F-5953-40C1-8B2E-2A2B485E4DAD}"/>
                  </a:ext>
                </a:extLst>
              </p:cNvPr>
              <p:cNvSpPr txBox="1"/>
              <p:nvPr/>
            </p:nvSpPr>
            <p:spPr>
              <a:xfrm>
                <a:off x="750571" y="3279055"/>
                <a:ext cx="7642857" cy="2521075"/>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m:rPr>
                              <m:sty m:val="p"/>
                            </m:rPr>
                            <a:rPr lang="en-US" altLang="zh-CN" i="1">
                              <a:latin typeface="Cambria Math" panose="02040503050406030204" pitchFamily="18" charset="0"/>
                            </a:rPr>
                            <m:t>y</m:t>
                          </m:r>
                          <m:r>
                            <a:rPr lang="en-US" altLang="zh-CN" i="1">
                              <a:latin typeface="Cambria Math" panose="02040503050406030204" pitchFamily="18" charset="0"/>
                            </a:rPr>
                            <m:t> </m:t>
                          </m:r>
                          <m:r>
                            <a:rPr lang="en-US" altLang="zh-CN" i="1">
                              <a:latin typeface="Cambria Math" panose="02040503050406030204" pitchFamily="18" charset="0"/>
                            </a:rPr>
                            <m:t>𝑚𝑖𝑛</m:t>
                          </m:r>
                        </m:sub>
                      </m:sSub>
                      <m:r>
                        <a:rPr lang="en-US" altLang="zh-CN" i="1">
                          <a:latin typeface="Cambria Math" panose="02040503050406030204" pitchFamily="18" charset="0"/>
                        </a:rPr>
                        <m:t> ∈ </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0, 1</m:t>
                          </m:r>
                        </m:e>
                      </m:d>
                    </m:oMath>
                  </m:oMathPara>
                </a14:m>
                <a:endParaRPr lang="en-US" altLang="zh-CN" dirty="0">
                  <a:latin typeface="+mn-ea"/>
                </a:endParaRPr>
              </a:p>
              <a:p>
                <a:pPr algn="ctr">
                  <a:lnSpc>
                    <a:spcPct val="150000"/>
                  </a:lnSpc>
                </a:pPr>
                <a:endParaRPr lang="en-US" altLang="zh-CN" b="0" dirty="0">
                  <a:latin typeface="+mn-ea"/>
                </a:endParaRPr>
              </a:p>
              <a:p>
                <a:pPr algn="ctr">
                  <a:lnSpc>
                    <a:spcPct val="150000"/>
                  </a:lnSpc>
                </a:pPr>
                <a:endParaRPr lang="en-US" altLang="zh-CN" b="0" dirty="0">
                  <a:latin typeface="+mn-ea"/>
                </a:endParaRPr>
              </a:p>
              <a:p>
                <a:pPr>
                  <a:lnSpc>
                    <a:spcPct val="150000"/>
                  </a:lnSpc>
                </a:pPr>
                <a:r>
                  <a:rPr lang="en-US" altLang="zh-CN" b="0" dirty="0">
                    <a:latin typeface="+mn-ea"/>
                  </a:rPr>
                  <a:t>Where: 	</a:t>
                </a:r>
                <a14:m>
                  <m:oMath xmlns:m="http://schemas.openxmlformats.org/officeDocument/2006/math">
                    <m:r>
                      <a:rPr lang="en-US" altLang="zh-CN" b="0" i="1" smtClean="0">
                        <a:solidFill>
                          <a:srgbClr val="FF0000"/>
                        </a:solidFill>
                        <a:latin typeface="Cambria Math" panose="02040503050406030204" pitchFamily="18" charset="0"/>
                      </a:rPr>
                      <m:t>𝑦</m:t>
                    </m:r>
                  </m:oMath>
                </a14:m>
                <a:r>
                  <a:rPr lang="en-US" altLang="zh-CN" b="0" dirty="0">
                    <a:latin typeface="+mn-ea"/>
                  </a:rPr>
                  <a:t> means the </a:t>
                </a:r>
                <a:r>
                  <a:rPr lang="en-US" altLang="zh-CN" b="0" dirty="0">
                    <a:solidFill>
                      <a:srgbClr val="FF0000"/>
                    </a:solidFill>
                    <a:latin typeface="+mn-ea"/>
                  </a:rPr>
                  <a:t>given threshold</a:t>
                </a:r>
                <a:r>
                  <a:rPr lang="en-US" altLang="zh-CN" b="0" dirty="0">
                    <a:latin typeface="+mn-ea"/>
                  </a:rPr>
                  <a:t> of walking duration</a:t>
                </a:r>
              </a:p>
              <a:p>
                <a:pPr>
                  <a:lnSpc>
                    <a:spcPct val="150000"/>
                  </a:lnSpc>
                </a:pPr>
                <a:r>
                  <a:rPr lang="en-US" altLang="zh-CN" dirty="0"/>
                  <a: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𝐷</m:t>
                        </m:r>
                      </m:e>
                      <m:sub>
                        <m:r>
                          <a:rPr lang="en-US" altLang="zh-CN" b="0" i="1" smtClean="0">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𝑚𝑖𝑛</m:t>
                        </m:r>
                      </m:sub>
                    </m:sSub>
                  </m:oMath>
                </a14:m>
                <a:r>
                  <a:rPr lang="en-US" altLang="zh-CN" dirty="0">
                    <a:latin typeface="+mn-ea"/>
                  </a:rPr>
                  <a:t> represent</a:t>
                </a:r>
                <a:r>
                  <a:rPr lang="en-US" altLang="zh-CN" b="0" dirty="0">
                    <a:latin typeface="+mn-ea"/>
                  </a:rPr>
                  <a:t>s the </a:t>
                </a:r>
                <a:r>
                  <a:rPr lang="en-US" altLang="zh-CN" b="0" dirty="0">
                    <a:solidFill>
                      <a:srgbClr val="FF0000"/>
                    </a:solidFill>
                    <a:latin typeface="+mn-ea"/>
                  </a:rPr>
                  <a:t>probability</a:t>
                </a:r>
                <a:r>
                  <a:rPr lang="en-US" altLang="zh-CN" b="0" dirty="0">
                    <a:latin typeface="+mn-ea"/>
                  </a:rPr>
                  <a:t> of accepting or not at the 	threshold of </a:t>
                </a:r>
                <a14:m>
                  <m:oMath xmlns:m="http://schemas.openxmlformats.org/officeDocument/2006/math">
                    <m:r>
                      <a:rPr lang="en-US" altLang="zh-CN" b="0" i="1" smtClean="0">
                        <a:solidFill>
                          <a:srgbClr val="FF0000"/>
                        </a:solidFill>
                        <a:latin typeface="Cambria Math" panose="02040503050406030204" pitchFamily="18" charset="0"/>
                      </a:rPr>
                      <m:t>𝑦</m:t>
                    </m:r>
                  </m:oMath>
                </a14:m>
                <a:r>
                  <a:rPr lang="en-US" altLang="zh-CN" b="0" dirty="0">
                    <a:latin typeface="+mn-ea"/>
                  </a:rPr>
                  <a:t> minutes. </a:t>
                </a:r>
              </a:p>
            </p:txBody>
          </p:sp>
        </mc:Choice>
        <mc:Fallback>
          <p:sp>
            <p:nvSpPr>
              <p:cNvPr id="10" name="文本框 9">
                <a:extLst>
                  <a:ext uri="{FF2B5EF4-FFF2-40B4-BE49-F238E27FC236}">
                    <a16:creationId xmlns:a16="http://schemas.microsoft.com/office/drawing/2014/main" id="{0EAA773F-5953-40C1-8B2E-2A2B485E4DAD}"/>
                  </a:ext>
                </a:extLst>
              </p:cNvPr>
              <p:cNvSpPr txBox="1">
                <a:spLocks noRot="1" noChangeAspect="1" noMove="1" noResize="1" noEditPoints="1" noAdjustHandles="1" noChangeArrowheads="1" noChangeShapeType="1" noTextEdit="1"/>
              </p:cNvSpPr>
              <p:nvPr/>
            </p:nvSpPr>
            <p:spPr>
              <a:xfrm>
                <a:off x="750571" y="3279055"/>
                <a:ext cx="7642857" cy="2521075"/>
              </a:xfrm>
              <a:prstGeom prst="rect">
                <a:avLst/>
              </a:prstGeom>
              <a:blipFill>
                <a:blip r:embed="rId2"/>
                <a:stretch>
                  <a:fillRect l="-1834" r="-1994" b="-484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ADE62E4-8EA1-4783-B7F5-6D01B8A5DF49}"/>
              </a:ext>
            </a:extLst>
          </p:cNvPr>
          <p:cNvSpPr txBox="1"/>
          <p:nvPr/>
        </p:nvSpPr>
        <p:spPr>
          <a:xfrm>
            <a:off x="489527" y="697636"/>
            <a:ext cx="2783134" cy="400110"/>
          </a:xfrm>
          <a:prstGeom prst="rect">
            <a:avLst/>
          </a:prstGeom>
          <a:noFill/>
        </p:spPr>
        <p:txBody>
          <a:bodyPr wrap="none" rtlCol="0">
            <a:spAutoFit/>
          </a:bodyPr>
          <a:lstStyle/>
          <a:p>
            <a:pPr marL="457200" indent="-457200">
              <a:buFont typeface="Wingdings" panose="05000000000000000000" pitchFamily="2" charset="2"/>
              <a:buChar char="n"/>
            </a:pPr>
            <a:r>
              <a:rPr lang="en-US" altLang="zh-CN" sz="2000" dirty="0">
                <a:latin typeface="+mn-ea"/>
              </a:rPr>
              <a:t>Model construction</a:t>
            </a:r>
          </a:p>
        </p:txBody>
      </p:sp>
      <p:sp>
        <p:nvSpPr>
          <p:cNvPr id="15" name="文本框 14">
            <a:extLst>
              <a:ext uri="{FF2B5EF4-FFF2-40B4-BE49-F238E27FC236}">
                <a16:creationId xmlns:a16="http://schemas.microsoft.com/office/drawing/2014/main" id="{15B60D5D-DA94-495E-BBF9-D96A83D51A8F}"/>
              </a:ext>
            </a:extLst>
          </p:cNvPr>
          <p:cNvSpPr txBox="1"/>
          <p:nvPr/>
        </p:nvSpPr>
        <p:spPr>
          <a:xfrm>
            <a:off x="489527" y="1774665"/>
            <a:ext cx="3339376" cy="369332"/>
          </a:xfrm>
          <a:prstGeom prst="rect">
            <a:avLst/>
          </a:prstGeom>
          <a:noFill/>
        </p:spPr>
        <p:txBody>
          <a:bodyPr wrap="none" rtlCol="0">
            <a:spAutoFit/>
          </a:bodyPr>
          <a:lstStyle/>
          <a:p>
            <a:pPr marL="457200" indent="-457200">
              <a:buFont typeface="Wingdings" panose="05000000000000000000" pitchFamily="2" charset="2"/>
              <a:buChar char="l"/>
            </a:pPr>
            <a:r>
              <a:rPr lang="en-US" altLang="zh-CN" dirty="0">
                <a:latin typeface="+mn-ea"/>
              </a:rPr>
              <a:t>Abstract form of the model</a:t>
            </a:r>
            <a:endParaRPr lang="zh-CN" altLang="en-US" dirty="0">
              <a:latin typeface="+mn-ea"/>
            </a:endParaRPr>
          </a:p>
        </p:txBody>
      </p:sp>
      <p:sp>
        <p:nvSpPr>
          <p:cNvPr id="16" name="文本框 15">
            <a:extLst>
              <a:ext uri="{FF2B5EF4-FFF2-40B4-BE49-F238E27FC236}">
                <a16:creationId xmlns:a16="http://schemas.microsoft.com/office/drawing/2014/main" id="{D122E412-8ED8-4FD0-B978-FBEB940A187A}"/>
              </a:ext>
            </a:extLst>
          </p:cNvPr>
          <p:cNvSpPr txBox="1"/>
          <p:nvPr/>
        </p:nvSpPr>
        <p:spPr>
          <a:xfrm>
            <a:off x="3695533" y="2645061"/>
            <a:ext cx="731290" cy="369332"/>
          </a:xfrm>
          <a:prstGeom prst="rect">
            <a:avLst/>
          </a:prstGeom>
          <a:noFill/>
        </p:spPr>
        <p:txBody>
          <a:bodyPr wrap="none" rtlCol="0">
            <a:spAutoFit/>
          </a:bodyPr>
          <a:lstStyle/>
          <a:p>
            <a:r>
              <a:rPr lang="en-US" altLang="zh-CN" dirty="0">
                <a:solidFill>
                  <a:srgbClr val="FF0000"/>
                </a:solidFill>
                <a:latin typeface="+mn-ea"/>
              </a:rPr>
              <a:t>PSCD</a:t>
            </a:r>
            <a:endParaRPr lang="zh-CN" altLang="en-US" dirty="0">
              <a:solidFill>
                <a:srgbClr val="FF0000"/>
              </a:solidFill>
              <a:latin typeface="+mn-ea"/>
            </a:endParaRPr>
          </a:p>
        </p:txBody>
      </p:sp>
      <p:sp>
        <p:nvSpPr>
          <p:cNvPr id="17" name="左大括号 16">
            <a:extLst>
              <a:ext uri="{FF2B5EF4-FFF2-40B4-BE49-F238E27FC236}">
                <a16:creationId xmlns:a16="http://schemas.microsoft.com/office/drawing/2014/main" id="{190A86FC-4490-4243-B206-35619BA9E8C1}"/>
              </a:ext>
            </a:extLst>
          </p:cNvPr>
          <p:cNvSpPr/>
          <p:nvPr/>
        </p:nvSpPr>
        <p:spPr>
          <a:xfrm rot="5400000">
            <a:off x="3924232" y="1903964"/>
            <a:ext cx="273890" cy="2656505"/>
          </a:xfrm>
          <a:prstGeom prst="leftBrace">
            <a:avLst>
              <a:gd name="adj1" fmla="val 8020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6268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 description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4FD4EBC-6A66-4F9D-8EF3-CE48D75D4CE5}"/>
              </a:ext>
            </a:extLst>
          </p:cNvPr>
          <p:cNvSpPr>
            <a:spLocks noGrp="1"/>
          </p:cNvSpPr>
          <p:nvPr>
            <p:ph type="sldNum" sz="quarter" idx="12"/>
          </p:nvPr>
        </p:nvSpPr>
        <p:spPr/>
        <p:txBody>
          <a:bodyPr/>
          <a:lstStyle/>
          <a:p>
            <a:fld id="{A17BB91D-344C-44E0-9148-DFE0CFF5CFC9}" type="slidenum">
              <a:rPr lang="zh-CN" altLang="en-US" smtClean="0"/>
              <a:t>16</a:t>
            </a:fld>
            <a:endParaRPr lang="zh-CN" altLang="en-US"/>
          </a:p>
        </p:txBody>
      </p:sp>
      <p:pic>
        <p:nvPicPr>
          <p:cNvPr id="15" name="图片 14">
            <a:extLst>
              <a:ext uri="{FF2B5EF4-FFF2-40B4-BE49-F238E27FC236}">
                <a16:creationId xmlns:a16="http://schemas.microsoft.com/office/drawing/2014/main" id="{883492D6-C976-4A8E-B864-44441CF1C960}"/>
              </a:ext>
            </a:extLst>
          </p:cNvPr>
          <p:cNvPicPr>
            <a:picLocks noChangeAspect="1"/>
          </p:cNvPicPr>
          <p:nvPr/>
        </p:nvPicPr>
        <p:blipFill rotWithShape="1">
          <a:blip r:embed="rId2"/>
          <a:srcRect t="69269" r="52524"/>
          <a:stretch/>
        </p:blipFill>
        <p:spPr>
          <a:xfrm>
            <a:off x="4686997" y="2474314"/>
            <a:ext cx="4068491" cy="3796146"/>
          </a:xfrm>
          <a:prstGeom prst="rect">
            <a:avLst/>
          </a:prstGeom>
        </p:spPr>
      </p:pic>
      <p:pic>
        <p:nvPicPr>
          <p:cNvPr id="16" name="图片 15">
            <a:extLst>
              <a:ext uri="{FF2B5EF4-FFF2-40B4-BE49-F238E27FC236}">
                <a16:creationId xmlns:a16="http://schemas.microsoft.com/office/drawing/2014/main" id="{4FC01681-D49F-47E0-BA2A-DB38955EBFDF}"/>
              </a:ext>
            </a:extLst>
          </p:cNvPr>
          <p:cNvPicPr>
            <a:picLocks noChangeAspect="1"/>
          </p:cNvPicPr>
          <p:nvPr/>
        </p:nvPicPr>
        <p:blipFill>
          <a:blip r:embed="rId3"/>
          <a:stretch>
            <a:fillRect/>
          </a:stretch>
        </p:blipFill>
        <p:spPr>
          <a:xfrm>
            <a:off x="359741" y="2643332"/>
            <a:ext cx="4000559" cy="3458111"/>
          </a:xfrm>
          <a:prstGeom prst="rect">
            <a:avLst/>
          </a:prstGeom>
        </p:spPr>
      </p:pic>
      <p:sp>
        <p:nvSpPr>
          <p:cNvPr id="17" name="文本框 16">
            <a:extLst>
              <a:ext uri="{FF2B5EF4-FFF2-40B4-BE49-F238E27FC236}">
                <a16:creationId xmlns:a16="http://schemas.microsoft.com/office/drawing/2014/main" id="{947E81A0-431A-44CF-BE38-6F8317561952}"/>
              </a:ext>
            </a:extLst>
          </p:cNvPr>
          <p:cNvSpPr txBox="1"/>
          <p:nvPr/>
        </p:nvSpPr>
        <p:spPr>
          <a:xfrm>
            <a:off x="506243" y="1675660"/>
            <a:ext cx="3852337" cy="400110"/>
          </a:xfrm>
          <a:prstGeom prst="rect">
            <a:avLst/>
          </a:prstGeom>
          <a:noFill/>
        </p:spPr>
        <p:txBody>
          <a:bodyPr wrap="none" rtlCol="0">
            <a:spAutoFit/>
          </a:bodyPr>
          <a:lstStyle/>
          <a:p>
            <a:r>
              <a:rPr lang="en-US" altLang="zh-CN" sz="2000" dirty="0">
                <a:latin typeface="+mn-ea"/>
              </a:rPr>
              <a:t>Distribution of the transit stations</a:t>
            </a:r>
            <a:endParaRPr lang="zh-CN" altLang="en-US" sz="2000" dirty="0">
              <a:latin typeface="+mn-ea"/>
            </a:endParaRPr>
          </a:p>
        </p:txBody>
      </p:sp>
      <p:sp>
        <p:nvSpPr>
          <p:cNvPr id="18" name="文本框 17">
            <a:extLst>
              <a:ext uri="{FF2B5EF4-FFF2-40B4-BE49-F238E27FC236}">
                <a16:creationId xmlns:a16="http://schemas.microsoft.com/office/drawing/2014/main" id="{A3081018-F13D-46AB-A28F-8D1FD3540248}"/>
              </a:ext>
            </a:extLst>
          </p:cNvPr>
          <p:cNvSpPr txBox="1"/>
          <p:nvPr/>
        </p:nvSpPr>
        <p:spPr>
          <a:xfrm>
            <a:off x="5598979" y="1660272"/>
            <a:ext cx="2244525" cy="430887"/>
          </a:xfrm>
          <a:prstGeom prst="rect">
            <a:avLst/>
          </a:prstGeom>
          <a:noFill/>
        </p:spPr>
        <p:txBody>
          <a:bodyPr wrap="none" rtlCol="0">
            <a:spAutoFit/>
          </a:bodyPr>
          <a:lstStyle/>
          <a:p>
            <a:r>
              <a:rPr lang="en-US" altLang="zh-CN" sz="2200" dirty="0">
                <a:latin typeface="+mn-ea"/>
              </a:rPr>
              <a:t>data in this study</a:t>
            </a:r>
            <a:endParaRPr lang="zh-CN" altLang="en-US" sz="2200" dirty="0">
              <a:latin typeface="+mn-ea"/>
            </a:endParaRPr>
          </a:p>
        </p:txBody>
      </p:sp>
      <p:sp>
        <p:nvSpPr>
          <p:cNvPr id="19" name="文本框 18">
            <a:extLst>
              <a:ext uri="{FF2B5EF4-FFF2-40B4-BE49-F238E27FC236}">
                <a16:creationId xmlns:a16="http://schemas.microsoft.com/office/drawing/2014/main" id="{F9C4A92B-69E0-4235-8C26-48585C745583}"/>
              </a:ext>
            </a:extLst>
          </p:cNvPr>
          <p:cNvSpPr txBox="1"/>
          <p:nvPr/>
        </p:nvSpPr>
        <p:spPr>
          <a:xfrm>
            <a:off x="489527" y="697636"/>
            <a:ext cx="3749744"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Study case: Fukuoka</a:t>
            </a:r>
          </a:p>
        </p:txBody>
      </p:sp>
      <p:cxnSp>
        <p:nvCxnSpPr>
          <p:cNvPr id="20" name="直接连接符 19">
            <a:extLst>
              <a:ext uri="{FF2B5EF4-FFF2-40B4-BE49-F238E27FC236}">
                <a16:creationId xmlns:a16="http://schemas.microsoft.com/office/drawing/2014/main" id="{4FEFF7F3-BF83-4669-9872-2F9EB289C0B7}"/>
              </a:ext>
            </a:extLst>
          </p:cNvPr>
          <p:cNvCxnSpPr/>
          <p:nvPr/>
        </p:nvCxnSpPr>
        <p:spPr>
          <a:xfrm>
            <a:off x="4562475" y="1428750"/>
            <a:ext cx="0" cy="5105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2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AEB919-1A34-467B-A66C-47369963425C}"/>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 description</a:t>
            </a:r>
          </a:p>
        </p:txBody>
      </p:sp>
      <p:sp>
        <p:nvSpPr>
          <p:cNvPr id="6" name="矩形 5">
            <a:extLst>
              <a:ext uri="{FF2B5EF4-FFF2-40B4-BE49-F238E27FC236}">
                <a16:creationId xmlns:a16="http://schemas.microsoft.com/office/drawing/2014/main" id="{D30A53E8-B5C3-405E-8E6F-E687C629833F}"/>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7" name="直接连接符 6">
            <a:extLst>
              <a:ext uri="{FF2B5EF4-FFF2-40B4-BE49-F238E27FC236}">
                <a16:creationId xmlns:a16="http://schemas.microsoft.com/office/drawing/2014/main" id="{FED7A80E-320C-4090-8B93-D9D68B505FDC}"/>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7794AA-1503-4FCD-BD03-BB804A032CB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FE7C763A-95D2-468B-A45B-A618BA7C6628}"/>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灯片编号占位符 1">
            <a:extLst>
              <a:ext uri="{FF2B5EF4-FFF2-40B4-BE49-F238E27FC236}">
                <a16:creationId xmlns:a16="http://schemas.microsoft.com/office/drawing/2014/main" id="{48452865-7F7D-4DC9-A921-2F476525AD7B}"/>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17</a:t>
            </a:fld>
            <a:endParaRPr lang="zh-CN" altLang="en-US"/>
          </a:p>
        </p:txBody>
      </p:sp>
      <p:pic>
        <p:nvPicPr>
          <p:cNvPr id="13" name="图片 12">
            <a:extLst>
              <a:ext uri="{FF2B5EF4-FFF2-40B4-BE49-F238E27FC236}">
                <a16:creationId xmlns:a16="http://schemas.microsoft.com/office/drawing/2014/main" id="{5637D842-EB17-45BD-B230-CC4DC7C3F4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594" y="1777436"/>
            <a:ext cx="6349715" cy="4713335"/>
          </a:xfrm>
          <a:prstGeom prst="rect">
            <a:avLst/>
          </a:prstGeom>
          <a:noFill/>
          <a:ln>
            <a:noFill/>
          </a:ln>
        </p:spPr>
      </p:pic>
      <p:sp>
        <p:nvSpPr>
          <p:cNvPr id="14" name="文本框 13">
            <a:extLst>
              <a:ext uri="{FF2B5EF4-FFF2-40B4-BE49-F238E27FC236}">
                <a16:creationId xmlns:a16="http://schemas.microsoft.com/office/drawing/2014/main" id="{9F33A718-18C5-42D6-8E50-0D15FDAEFEAE}"/>
              </a:ext>
            </a:extLst>
          </p:cNvPr>
          <p:cNvSpPr txBox="1"/>
          <p:nvPr/>
        </p:nvSpPr>
        <p:spPr>
          <a:xfrm>
            <a:off x="489527" y="697636"/>
            <a:ext cx="271420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Data disposal</a:t>
            </a:r>
          </a:p>
        </p:txBody>
      </p:sp>
      <p:sp>
        <p:nvSpPr>
          <p:cNvPr id="15" name="文本框 14">
            <a:extLst>
              <a:ext uri="{FF2B5EF4-FFF2-40B4-BE49-F238E27FC236}">
                <a16:creationId xmlns:a16="http://schemas.microsoft.com/office/drawing/2014/main" id="{41B1A0AF-D34B-490A-BC47-D2E0C50D22E0}"/>
              </a:ext>
            </a:extLst>
          </p:cNvPr>
          <p:cNvSpPr txBox="1"/>
          <p:nvPr/>
        </p:nvSpPr>
        <p:spPr>
          <a:xfrm>
            <a:off x="2933731" y="1233610"/>
            <a:ext cx="3483646" cy="430887"/>
          </a:xfrm>
          <a:prstGeom prst="rect">
            <a:avLst/>
          </a:prstGeom>
          <a:noFill/>
          <a:ln w="19050">
            <a:solidFill>
              <a:schemeClr val="tx1"/>
            </a:solidFill>
          </a:ln>
        </p:spPr>
        <p:txBody>
          <a:bodyPr wrap="none" rtlCol="0">
            <a:spAutoFit/>
          </a:bodyPr>
          <a:lstStyle/>
          <a:p>
            <a:r>
              <a:rPr lang="en-US" altLang="zh-CN" sz="2200" dirty="0">
                <a:solidFill>
                  <a:srgbClr val="FF0000"/>
                </a:solidFill>
                <a:latin typeface="+mn-ea"/>
              </a:rPr>
              <a:t>Source:</a:t>
            </a:r>
            <a:r>
              <a:rPr lang="en-US" altLang="zh-CN" sz="2200" dirty="0">
                <a:latin typeface="+mn-ea"/>
              </a:rPr>
              <a:t> Person Trip Survey </a:t>
            </a:r>
            <a:endParaRPr lang="zh-CN" altLang="en-US" sz="2200" dirty="0">
              <a:latin typeface="+mn-ea"/>
            </a:endParaRPr>
          </a:p>
        </p:txBody>
      </p:sp>
    </p:spTree>
    <p:extLst>
      <p:ext uri="{BB962C8B-B14F-4D97-AF65-F5344CB8AC3E}">
        <p14:creationId xmlns:p14="http://schemas.microsoft.com/office/powerpoint/2010/main" val="108189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AEB919-1A34-467B-A66C-47369963425C}"/>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 description</a:t>
            </a:r>
          </a:p>
        </p:txBody>
      </p:sp>
      <p:sp>
        <p:nvSpPr>
          <p:cNvPr id="6" name="矩形 5">
            <a:extLst>
              <a:ext uri="{FF2B5EF4-FFF2-40B4-BE49-F238E27FC236}">
                <a16:creationId xmlns:a16="http://schemas.microsoft.com/office/drawing/2014/main" id="{D30A53E8-B5C3-405E-8E6F-E687C629833F}"/>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7" name="直接连接符 6">
            <a:extLst>
              <a:ext uri="{FF2B5EF4-FFF2-40B4-BE49-F238E27FC236}">
                <a16:creationId xmlns:a16="http://schemas.microsoft.com/office/drawing/2014/main" id="{FED7A80E-320C-4090-8B93-D9D68B505FDC}"/>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7794AA-1503-4FCD-BD03-BB804A032CB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sp>
        <p:nvSpPr>
          <p:cNvPr id="10" name="灯片编号占位符 1">
            <a:extLst>
              <a:ext uri="{FF2B5EF4-FFF2-40B4-BE49-F238E27FC236}">
                <a16:creationId xmlns:a16="http://schemas.microsoft.com/office/drawing/2014/main" id="{48452865-7F7D-4DC9-A921-2F476525AD7B}"/>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18</a:t>
            </a:fld>
            <a:endParaRPr lang="zh-CN" altLang="en-US"/>
          </a:p>
        </p:txBody>
      </p:sp>
      <p:cxnSp>
        <p:nvCxnSpPr>
          <p:cNvPr id="14" name="直接连接符 13">
            <a:extLst>
              <a:ext uri="{FF2B5EF4-FFF2-40B4-BE49-F238E27FC236}">
                <a16:creationId xmlns:a16="http://schemas.microsoft.com/office/drawing/2014/main" id="{EC22A8B9-832D-4508-A424-B73A4D75368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图片 14" descr="age distribution_for subway">
            <a:extLst>
              <a:ext uri="{FF2B5EF4-FFF2-40B4-BE49-F238E27FC236}">
                <a16:creationId xmlns:a16="http://schemas.microsoft.com/office/drawing/2014/main" id="{CD91A1D3-B693-4F34-AFE2-3782E3110A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953" y="1474487"/>
            <a:ext cx="3892336" cy="2700000"/>
          </a:xfrm>
          <a:prstGeom prst="rect">
            <a:avLst/>
          </a:prstGeom>
          <a:noFill/>
          <a:ln>
            <a:noFill/>
          </a:ln>
        </p:spPr>
      </p:pic>
      <p:pic>
        <p:nvPicPr>
          <p:cNvPr id="16" name="图片 15" descr="walking duration distribution">
            <a:extLst>
              <a:ext uri="{FF2B5EF4-FFF2-40B4-BE49-F238E27FC236}">
                <a16:creationId xmlns:a16="http://schemas.microsoft.com/office/drawing/2014/main" id="{6893AF36-7A5E-4AF9-8A19-403261F63E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7702" y="1474487"/>
            <a:ext cx="3892336" cy="2700000"/>
          </a:xfrm>
          <a:prstGeom prst="rect">
            <a:avLst/>
          </a:prstGeom>
          <a:noFill/>
          <a:ln>
            <a:noFill/>
          </a:ln>
        </p:spPr>
      </p:pic>
      <p:sp>
        <p:nvSpPr>
          <p:cNvPr id="17" name="矩形 16">
            <a:extLst>
              <a:ext uri="{FF2B5EF4-FFF2-40B4-BE49-F238E27FC236}">
                <a16:creationId xmlns:a16="http://schemas.microsoft.com/office/drawing/2014/main" id="{789DA0AE-287D-43C4-8497-B30A3027F608}"/>
              </a:ext>
            </a:extLst>
          </p:cNvPr>
          <p:cNvSpPr/>
          <p:nvPr/>
        </p:nvSpPr>
        <p:spPr>
          <a:xfrm>
            <a:off x="530937" y="4174487"/>
            <a:ext cx="3980577" cy="400110"/>
          </a:xfrm>
          <a:prstGeom prst="rect">
            <a:avLst/>
          </a:prstGeom>
        </p:spPr>
        <p:txBody>
          <a:bodyPr wrap="none">
            <a:spAutoFit/>
          </a:bodyPr>
          <a:lstStyle/>
          <a:p>
            <a:r>
              <a:rPr lang="en-US" altLang="zh-CN" sz="2000" kern="100" dirty="0">
                <a:latin typeface="+mn-ea"/>
              </a:rPr>
              <a:t>The age distribution of passengers</a:t>
            </a:r>
            <a:endParaRPr lang="zh-CN" altLang="en-US" sz="2000" dirty="0">
              <a:latin typeface="+mn-ea"/>
            </a:endParaRPr>
          </a:p>
        </p:txBody>
      </p:sp>
      <p:sp>
        <p:nvSpPr>
          <p:cNvPr id="18" name="矩形 17">
            <a:extLst>
              <a:ext uri="{FF2B5EF4-FFF2-40B4-BE49-F238E27FC236}">
                <a16:creationId xmlns:a16="http://schemas.microsoft.com/office/drawing/2014/main" id="{276B8C5D-EB85-48CD-A523-828C2637B26A}"/>
              </a:ext>
            </a:extLst>
          </p:cNvPr>
          <p:cNvSpPr/>
          <p:nvPr/>
        </p:nvSpPr>
        <p:spPr>
          <a:xfrm>
            <a:off x="5127076" y="4174487"/>
            <a:ext cx="3663182" cy="400110"/>
          </a:xfrm>
          <a:prstGeom prst="rect">
            <a:avLst/>
          </a:prstGeom>
        </p:spPr>
        <p:txBody>
          <a:bodyPr wrap="none">
            <a:spAutoFit/>
          </a:bodyPr>
          <a:lstStyle/>
          <a:p>
            <a:r>
              <a:rPr lang="en-US" altLang="zh-CN" sz="2000" kern="100" dirty="0">
                <a:latin typeface="+mn-ea"/>
              </a:rPr>
              <a:t>Distribution of walking duration</a:t>
            </a:r>
            <a:endParaRPr lang="zh-CN" altLang="en-US" sz="2000" dirty="0">
              <a:latin typeface="+mn-ea"/>
            </a:endParaRPr>
          </a:p>
        </p:txBody>
      </p:sp>
      <p:sp>
        <p:nvSpPr>
          <p:cNvPr id="19" name="文本框 18">
            <a:extLst>
              <a:ext uri="{FF2B5EF4-FFF2-40B4-BE49-F238E27FC236}">
                <a16:creationId xmlns:a16="http://schemas.microsoft.com/office/drawing/2014/main" id="{1F91773C-94BE-4F17-AEE8-7EDF72335EB2}"/>
              </a:ext>
            </a:extLst>
          </p:cNvPr>
          <p:cNvSpPr txBox="1"/>
          <p:nvPr/>
        </p:nvSpPr>
        <p:spPr>
          <a:xfrm>
            <a:off x="489527" y="697636"/>
            <a:ext cx="420980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Distribution verification</a:t>
            </a:r>
          </a:p>
        </p:txBody>
      </p:sp>
      <p:sp>
        <p:nvSpPr>
          <p:cNvPr id="20" name="文本框 19">
            <a:extLst>
              <a:ext uri="{FF2B5EF4-FFF2-40B4-BE49-F238E27FC236}">
                <a16:creationId xmlns:a16="http://schemas.microsoft.com/office/drawing/2014/main" id="{12CC69C9-3DDB-4491-9588-AC4A79DFF6B6}"/>
              </a:ext>
            </a:extLst>
          </p:cNvPr>
          <p:cNvSpPr txBox="1"/>
          <p:nvPr/>
        </p:nvSpPr>
        <p:spPr>
          <a:xfrm>
            <a:off x="575057" y="5480534"/>
            <a:ext cx="3892336" cy="707886"/>
          </a:xfrm>
          <a:prstGeom prst="rect">
            <a:avLst/>
          </a:prstGeom>
          <a:noFill/>
        </p:spPr>
        <p:txBody>
          <a:bodyPr wrap="square" rtlCol="0">
            <a:spAutoFit/>
          </a:bodyPr>
          <a:lstStyle/>
          <a:p>
            <a:r>
              <a:rPr lang="en-US" altLang="zh-CN" sz="2000" dirty="0">
                <a:latin typeface="+mn-ea"/>
              </a:rPr>
              <a:t>Subject to </a:t>
            </a:r>
            <a:r>
              <a:rPr lang="en-US" altLang="zh-CN" sz="2000" dirty="0">
                <a:solidFill>
                  <a:srgbClr val="FF0000"/>
                </a:solidFill>
                <a:latin typeface="+mn-ea"/>
              </a:rPr>
              <a:t>normal distribution</a:t>
            </a:r>
            <a:r>
              <a:rPr lang="en-US" altLang="zh-CN" sz="2000" dirty="0">
                <a:latin typeface="+mn-ea"/>
              </a:rPr>
              <a:t>, the samples can be viewed valid.</a:t>
            </a:r>
            <a:endParaRPr lang="zh-CN" altLang="en-US" sz="2000" dirty="0">
              <a:latin typeface="+mn-ea"/>
            </a:endParaRPr>
          </a:p>
        </p:txBody>
      </p:sp>
      <p:sp>
        <p:nvSpPr>
          <p:cNvPr id="21" name="文本框 20">
            <a:extLst>
              <a:ext uri="{FF2B5EF4-FFF2-40B4-BE49-F238E27FC236}">
                <a16:creationId xmlns:a16="http://schemas.microsoft.com/office/drawing/2014/main" id="{AA0E8E7F-108F-4428-A1CF-C978E350EED7}"/>
              </a:ext>
            </a:extLst>
          </p:cNvPr>
          <p:cNvSpPr txBox="1"/>
          <p:nvPr/>
        </p:nvSpPr>
        <p:spPr>
          <a:xfrm>
            <a:off x="4869528" y="5326645"/>
            <a:ext cx="4178279" cy="1015663"/>
          </a:xfrm>
          <a:prstGeom prst="rect">
            <a:avLst/>
          </a:prstGeom>
          <a:noFill/>
        </p:spPr>
        <p:txBody>
          <a:bodyPr wrap="square" rtlCol="0">
            <a:spAutoFit/>
          </a:bodyPr>
          <a:lstStyle/>
          <a:p>
            <a:r>
              <a:rPr lang="en-US" altLang="zh-CN" sz="2000" dirty="0">
                <a:latin typeface="+mn-ea"/>
              </a:rPr>
              <a:t>People are inclined to reply a </a:t>
            </a:r>
            <a:r>
              <a:rPr lang="en-US" altLang="zh-CN" sz="2000" dirty="0">
                <a:solidFill>
                  <a:srgbClr val="FF0000"/>
                </a:solidFill>
                <a:latin typeface="+mn-ea"/>
              </a:rPr>
              <a:t>looser answer</a:t>
            </a:r>
            <a:r>
              <a:rPr lang="en-US" altLang="zh-CN" sz="2000" dirty="0">
                <a:latin typeface="+mn-ea"/>
              </a:rPr>
              <a:t> when they are being asked some questions about details.</a:t>
            </a:r>
            <a:endParaRPr lang="zh-CN" altLang="en-US" sz="2000" dirty="0">
              <a:latin typeface="+mn-ea"/>
            </a:endParaRPr>
          </a:p>
        </p:txBody>
      </p:sp>
      <p:cxnSp>
        <p:nvCxnSpPr>
          <p:cNvPr id="22" name="直接箭头连接符 21">
            <a:extLst>
              <a:ext uri="{FF2B5EF4-FFF2-40B4-BE49-F238E27FC236}">
                <a16:creationId xmlns:a16="http://schemas.microsoft.com/office/drawing/2014/main" id="{E5008548-C6CF-4420-B52F-96AB1AE162EB}"/>
              </a:ext>
            </a:extLst>
          </p:cNvPr>
          <p:cNvCxnSpPr>
            <a:cxnSpLocks/>
          </p:cNvCxnSpPr>
          <p:nvPr/>
        </p:nvCxnSpPr>
        <p:spPr>
          <a:xfrm flipH="1">
            <a:off x="5843071" y="21336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620AA73-294A-4C6F-BEAA-43C22A26B303}"/>
              </a:ext>
            </a:extLst>
          </p:cNvPr>
          <p:cNvCxnSpPr>
            <a:cxnSpLocks/>
          </p:cNvCxnSpPr>
          <p:nvPr/>
        </p:nvCxnSpPr>
        <p:spPr>
          <a:xfrm flipH="1">
            <a:off x="6147870" y="2333625"/>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DDD7D7-CD03-4E47-93C9-56886EE5B3F0}"/>
              </a:ext>
            </a:extLst>
          </p:cNvPr>
          <p:cNvCxnSpPr>
            <a:cxnSpLocks/>
          </p:cNvCxnSpPr>
          <p:nvPr/>
        </p:nvCxnSpPr>
        <p:spPr>
          <a:xfrm flipH="1">
            <a:off x="6653869" y="32385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7E74BFDC-6ED4-49C4-9845-163C3C22435F}"/>
              </a:ext>
            </a:extLst>
          </p:cNvPr>
          <p:cNvSpPr txBox="1"/>
          <p:nvPr/>
        </p:nvSpPr>
        <p:spPr>
          <a:xfrm>
            <a:off x="6452669" y="2447342"/>
            <a:ext cx="2295525" cy="923330"/>
          </a:xfrm>
          <a:prstGeom prst="rect">
            <a:avLst/>
          </a:prstGeom>
          <a:solidFill>
            <a:schemeClr val="bg1">
              <a:lumMod val="85000"/>
            </a:schemeClr>
          </a:solidFill>
          <a:ln w="19050">
            <a:solidFill>
              <a:schemeClr val="tx1"/>
            </a:solidFill>
          </a:ln>
        </p:spPr>
        <p:txBody>
          <a:bodyPr wrap="square" rtlCol="0">
            <a:spAutoFit/>
          </a:bodyPr>
          <a:lstStyle/>
          <a:p>
            <a:r>
              <a:rPr lang="en-US" altLang="zh-CN" dirty="0">
                <a:latin typeface="+mn-ea"/>
              </a:rPr>
              <a:t>There are </a:t>
            </a:r>
            <a:r>
              <a:rPr lang="en-US" altLang="zh-CN" dirty="0">
                <a:solidFill>
                  <a:srgbClr val="FF0000"/>
                </a:solidFill>
                <a:latin typeface="+mn-ea"/>
              </a:rPr>
              <a:t>peak</a:t>
            </a:r>
            <a:r>
              <a:rPr lang="en-US" altLang="zh-CN" dirty="0">
                <a:latin typeface="+mn-ea"/>
              </a:rPr>
              <a:t> values at </a:t>
            </a:r>
            <a:r>
              <a:rPr lang="en-US" altLang="zh-CN" dirty="0">
                <a:solidFill>
                  <a:srgbClr val="FF0000"/>
                </a:solidFill>
                <a:latin typeface="+mn-ea"/>
              </a:rPr>
              <a:t>5</a:t>
            </a:r>
            <a:r>
              <a:rPr lang="en-US" altLang="zh-CN" dirty="0">
                <a:latin typeface="+mn-ea"/>
              </a:rPr>
              <a:t>, </a:t>
            </a:r>
            <a:r>
              <a:rPr lang="en-US" altLang="zh-CN" dirty="0">
                <a:solidFill>
                  <a:srgbClr val="FF0000"/>
                </a:solidFill>
                <a:latin typeface="+mn-ea"/>
              </a:rPr>
              <a:t>10</a:t>
            </a:r>
            <a:r>
              <a:rPr lang="en-US" altLang="zh-CN" dirty="0">
                <a:latin typeface="+mn-ea"/>
              </a:rPr>
              <a:t>, </a:t>
            </a:r>
            <a:r>
              <a:rPr lang="en-US" altLang="zh-CN" dirty="0">
                <a:solidFill>
                  <a:srgbClr val="FF0000"/>
                </a:solidFill>
                <a:latin typeface="+mn-ea"/>
              </a:rPr>
              <a:t>15</a:t>
            </a:r>
            <a:r>
              <a:rPr lang="en-US" altLang="zh-CN" dirty="0">
                <a:latin typeface="+mn-ea"/>
              </a:rPr>
              <a:t> min</a:t>
            </a:r>
            <a:endParaRPr lang="zh-CN" altLang="en-US" dirty="0">
              <a:latin typeface="+mn-ea"/>
            </a:endParaRPr>
          </a:p>
        </p:txBody>
      </p:sp>
      <p:sp>
        <p:nvSpPr>
          <p:cNvPr id="26" name="箭头: 下 25">
            <a:extLst>
              <a:ext uri="{FF2B5EF4-FFF2-40B4-BE49-F238E27FC236}">
                <a16:creationId xmlns:a16="http://schemas.microsoft.com/office/drawing/2014/main" id="{F20440AB-BABE-46DE-92D0-F7D513CD6686}"/>
              </a:ext>
            </a:extLst>
          </p:cNvPr>
          <p:cNvSpPr/>
          <p:nvPr/>
        </p:nvSpPr>
        <p:spPr>
          <a:xfrm>
            <a:off x="2383837" y="4812911"/>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7" name="箭头: 下 26">
            <a:extLst>
              <a:ext uri="{FF2B5EF4-FFF2-40B4-BE49-F238E27FC236}">
                <a16:creationId xmlns:a16="http://schemas.microsoft.com/office/drawing/2014/main" id="{CCD39276-DEC1-4A16-B48E-D95798420670}"/>
              </a:ext>
            </a:extLst>
          </p:cNvPr>
          <p:cNvSpPr/>
          <p:nvPr/>
        </p:nvSpPr>
        <p:spPr>
          <a:xfrm>
            <a:off x="6821279" y="4665483"/>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Tree>
    <p:extLst>
      <p:ext uri="{BB962C8B-B14F-4D97-AF65-F5344CB8AC3E}">
        <p14:creationId xmlns:p14="http://schemas.microsoft.com/office/powerpoint/2010/main" val="92459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Selection for Valid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19</a:t>
            </a:fld>
            <a:endParaRPr lang="zh-CN" altLang="en-US"/>
          </a:p>
        </p:txBody>
      </p:sp>
      <p:sp>
        <p:nvSpPr>
          <p:cNvPr id="21" name="文本框 20">
            <a:extLst>
              <a:ext uri="{FF2B5EF4-FFF2-40B4-BE49-F238E27FC236}">
                <a16:creationId xmlns:a16="http://schemas.microsoft.com/office/drawing/2014/main" id="{CB4EA464-953A-4843-A464-B2EB24DAE170}"/>
              </a:ext>
            </a:extLst>
          </p:cNvPr>
          <p:cNvSpPr txBox="1"/>
          <p:nvPr/>
        </p:nvSpPr>
        <p:spPr>
          <a:xfrm>
            <a:off x="489527" y="697636"/>
            <a:ext cx="4142481"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Selection of thresholds</a:t>
            </a:r>
          </a:p>
        </p:txBody>
      </p:sp>
      <p:sp>
        <p:nvSpPr>
          <p:cNvPr id="22" name="文本框 21">
            <a:extLst>
              <a:ext uri="{FF2B5EF4-FFF2-40B4-BE49-F238E27FC236}">
                <a16:creationId xmlns:a16="http://schemas.microsoft.com/office/drawing/2014/main" id="{05D3C464-66FB-4DF7-AC50-77C9BCEC0521}"/>
              </a:ext>
            </a:extLst>
          </p:cNvPr>
          <p:cNvSpPr txBox="1"/>
          <p:nvPr/>
        </p:nvSpPr>
        <p:spPr>
          <a:xfrm>
            <a:off x="1441976" y="2341523"/>
            <a:ext cx="6260047" cy="400110"/>
          </a:xfrm>
          <a:prstGeom prst="rect">
            <a:avLst/>
          </a:prstGeom>
          <a:noFill/>
          <a:ln w="19050">
            <a:solidFill>
              <a:schemeClr val="tx1"/>
            </a:solidFill>
          </a:ln>
        </p:spPr>
        <p:txBody>
          <a:bodyPr wrap="none" rtlCol="0">
            <a:spAutoFit/>
          </a:bodyPr>
          <a:lstStyle/>
          <a:p>
            <a:r>
              <a:rPr lang="en-US" altLang="zh-CN" sz="2000" dirty="0">
                <a:latin typeface="+mn-ea"/>
              </a:rPr>
              <a:t>The thresholds selected in this study is </a:t>
            </a:r>
            <a:r>
              <a:rPr lang="en-US" altLang="zh-CN" sz="2000" dirty="0">
                <a:solidFill>
                  <a:srgbClr val="FF0000"/>
                </a:solidFill>
                <a:latin typeface="+mn-ea"/>
              </a:rPr>
              <a:t>5, 8, 13 minutes</a:t>
            </a:r>
            <a:r>
              <a:rPr lang="en-US" altLang="zh-CN" sz="2000" dirty="0">
                <a:latin typeface="+mn-ea"/>
              </a:rPr>
              <a:t>.</a:t>
            </a:r>
            <a:endParaRPr lang="zh-CN" altLang="en-US" sz="2000" dirty="0">
              <a:latin typeface="+mn-ea"/>
            </a:endParaRPr>
          </a:p>
        </p:txBody>
      </p:sp>
      <p:sp>
        <p:nvSpPr>
          <p:cNvPr id="23" name="文本框 22">
            <a:extLst>
              <a:ext uri="{FF2B5EF4-FFF2-40B4-BE49-F238E27FC236}">
                <a16:creationId xmlns:a16="http://schemas.microsoft.com/office/drawing/2014/main" id="{1C291614-4F66-4303-9BBC-8A7DE40299C6}"/>
              </a:ext>
            </a:extLst>
          </p:cNvPr>
          <p:cNvSpPr txBox="1"/>
          <p:nvPr/>
        </p:nvSpPr>
        <p:spPr>
          <a:xfrm>
            <a:off x="942974" y="1186697"/>
            <a:ext cx="7381875"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mn-ea"/>
              </a:rPr>
              <a:t>According to the existing studies, the acceptable walking duration mainly range from </a:t>
            </a:r>
            <a:r>
              <a:rPr lang="en-US" altLang="zh-CN" sz="2000" dirty="0">
                <a:solidFill>
                  <a:srgbClr val="FF0000"/>
                </a:solidFill>
                <a:latin typeface="+mn-ea"/>
              </a:rPr>
              <a:t>5 – 13 minutes</a:t>
            </a:r>
            <a:r>
              <a:rPr lang="en-US" altLang="zh-CN" sz="2000" dirty="0">
                <a:latin typeface="+mn-ea"/>
              </a:rPr>
              <a:t>. </a:t>
            </a:r>
          </a:p>
          <a:p>
            <a:pPr marL="285750" indent="-285750">
              <a:buFont typeface="Wingdings" panose="05000000000000000000" pitchFamily="2" charset="2"/>
              <a:buChar char="l"/>
            </a:pPr>
            <a:r>
              <a:rPr lang="en-US" altLang="zh-CN" sz="2000" dirty="0">
                <a:latin typeface="+mn-ea"/>
              </a:rPr>
              <a:t>In</a:t>
            </a:r>
            <a:r>
              <a:rPr lang="zh-CN" altLang="en-US" sz="2000" dirty="0">
                <a:latin typeface="+mn-ea"/>
              </a:rPr>
              <a:t> </a:t>
            </a:r>
            <a:r>
              <a:rPr lang="en-US" altLang="zh-CN" sz="2000" dirty="0">
                <a:latin typeface="+mn-ea"/>
              </a:rPr>
              <a:t>this</a:t>
            </a:r>
            <a:r>
              <a:rPr lang="zh-CN" altLang="en-US" sz="2000" dirty="0">
                <a:latin typeface="+mn-ea"/>
              </a:rPr>
              <a:t> </a:t>
            </a:r>
            <a:r>
              <a:rPr lang="en-US" altLang="zh-CN" sz="2000" dirty="0">
                <a:latin typeface="+mn-ea"/>
              </a:rPr>
              <a:t>study,</a:t>
            </a:r>
            <a:r>
              <a:rPr lang="zh-CN" altLang="en-US" sz="2000" dirty="0">
                <a:latin typeface="+mn-ea"/>
              </a:rPr>
              <a:t> </a:t>
            </a:r>
            <a:r>
              <a:rPr lang="en-US" altLang="zh-CN" sz="2000" dirty="0">
                <a:latin typeface="+mn-ea"/>
              </a:rPr>
              <a:t>the</a:t>
            </a:r>
            <a:r>
              <a:rPr lang="zh-CN" altLang="en-US" sz="2000" dirty="0">
                <a:latin typeface="+mn-ea"/>
              </a:rPr>
              <a:t> </a:t>
            </a:r>
            <a:r>
              <a:rPr lang="en-US" altLang="zh-CN" sz="2000" dirty="0">
                <a:latin typeface="+mn-ea"/>
              </a:rPr>
              <a:t>average</a:t>
            </a:r>
            <a:r>
              <a:rPr lang="zh-CN" altLang="en-US" sz="2000" dirty="0">
                <a:latin typeface="+mn-ea"/>
              </a:rPr>
              <a:t> </a:t>
            </a:r>
            <a:r>
              <a:rPr lang="en-US" altLang="zh-CN" sz="2000" dirty="0">
                <a:latin typeface="+mn-ea"/>
              </a:rPr>
              <a:t>walking duration is about </a:t>
            </a:r>
            <a:r>
              <a:rPr lang="en-US" altLang="zh-CN" sz="2000" dirty="0">
                <a:solidFill>
                  <a:srgbClr val="FF0000"/>
                </a:solidFill>
                <a:latin typeface="+mn-ea"/>
              </a:rPr>
              <a:t>8 minutes</a:t>
            </a:r>
            <a:r>
              <a:rPr lang="en-US" altLang="zh-CN" sz="2000" dirty="0">
                <a:latin typeface="+mn-ea"/>
              </a:rPr>
              <a:t>.</a:t>
            </a:r>
          </a:p>
        </p:txBody>
      </p:sp>
      <p:sp>
        <p:nvSpPr>
          <p:cNvPr id="24" name="文本框 23">
            <a:extLst>
              <a:ext uri="{FF2B5EF4-FFF2-40B4-BE49-F238E27FC236}">
                <a16:creationId xmlns:a16="http://schemas.microsoft.com/office/drawing/2014/main" id="{90B30931-D29B-4B9C-A9FD-0247231F0E59}"/>
              </a:ext>
            </a:extLst>
          </p:cNvPr>
          <p:cNvSpPr txBox="1"/>
          <p:nvPr/>
        </p:nvSpPr>
        <p:spPr>
          <a:xfrm>
            <a:off x="489527" y="3450132"/>
            <a:ext cx="365035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Analysis of variance</a:t>
            </a:r>
          </a:p>
        </p:txBody>
      </p:sp>
      <p:pic>
        <p:nvPicPr>
          <p:cNvPr id="25" name="图片 24">
            <a:extLst>
              <a:ext uri="{FF2B5EF4-FFF2-40B4-BE49-F238E27FC236}">
                <a16:creationId xmlns:a16="http://schemas.microsoft.com/office/drawing/2014/main" id="{13340F4D-098E-4208-AC19-799269624D15}"/>
              </a:ext>
            </a:extLst>
          </p:cNvPr>
          <p:cNvPicPr>
            <a:picLocks noChangeAspect="1"/>
          </p:cNvPicPr>
          <p:nvPr/>
        </p:nvPicPr>
        <p:blipFill rotWithShape="1">
          <a:blip r:embed="rId2"/>
          <a:srcRect l="1923" t="5989" r="3269" b="21466"/>
          <a:stretch/>
        </p:blipFill>
        <p:spPr>
          <a:xfrm>
            <a:off x="76855" y="4207893"/>
            <a:ext cx="9019710" cy="2609704"/>
          </a:xfrm>
          <a:prstGeom prst="rect">
            <a:avLst/>
          </a:prstGeom>
        </p:spPr>
      </p:pic>
      <p:cxnSp>
        <p:nvCxnSpPr>
          <p:cNvPr id="26" name="直接连接符 25">
            <a:extLst>
              <a:ext uri="{FF2B5EF4-FFF2-40B4-BE49-F238E27FC236}">
                <a16:creationId xmlns:a16="http://schemas.microsoft.com/office/drawing/2014/main" id="{65569553-B558-4D34-8945-B8DA790CE8BA}"/>
              </a:ext>
            </a:extLst>
          </p:cNvPr>
          <p:cNvCxnSpPr>
            <a:cxnSpLocks/>
          </p:cNvCxnSpPr>
          <p:nvPr/>
        </p:nvCxnSpPr>
        <p:spPr>
          <a:xfrm>
            <a:off x="489527" y="3045329"/>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E241AB4-E9BE-42AE-B427-1593FE09155A}"/>
              </a:ext>
            </a:extLst>
          </p:cNvPr>
          <p:cNvSpPr txBox="1"/>
          <p:nvPr/>
        </p:nvSpPr>
        <p:spPr>
          <a:xfrm>
            <a:off x="4139885" y="3357799"/>
            <a:ext cx="4895892" cy="707886"/>
          </a:xfrm>
          <a:prstGeom prst="rect">
            <a:avLst/>
          </a:prstGeom>
          <a:noFill/>
          <a:ln w="19050">
            <a:solidFill>
              <a:schemeClr val="tx1"/>
            </a:solidFill>
          </a:ln>
        </p:spPr>
        <p:txBody>
          <a:bodyPr wrap="none" rtlCol="0">
            <a:spAutoFit/>
          </a:bodyPr>
          <a:lstStyle/>
          <a:p>
            <a:r>
              <a:rPr lang="en-US" altLang="zh-CN" sz="2000" dirty="0">
                <a:latin typeface="+mn-ea"/>
              </a:rPr>
              <a:t>L  :  tend to spend </a:t>
            </a:r>
            <a:r>
              <a:rPr lang="en-US" altLang="zh-CN" sz="2000" dirty="0">
                <a:solidFill>
                  <a:srgbClr val="FF0000"/>
                </a:solidFill>
                <a:latin typeface="+mn-ea"/>
              </a:rPr>
              <a:t>Less</a:t>
            </a:r>
            <a:r>
              <a:rPr lang="en-US" altLang="zh-CN" sz="2000" dirty="0">
                <a:latin typeface="+mn-ea"/>
              </a:rPr>
              <a:t> than the threshold</a:t>
            </a:r>
          </a:p>
          <a:p>
            <a:r>
              <a:rPr lang="en-US" altLang="zh-CN" sz="2000" dirty="0">
                <a:latin typeface="+mn-ea"/>
              </a:rPr>
              <a:t>M:  tend to spend </a:t>
            </a:r>
            <a:r>
              <a:rPr lang="en-US" altLang="zh-CN" sz="2000" dirty="0">
                <a:solidFill>
                  <a:srgbClr val="FF0000"/>
                </a:solidFill>
                <a:latin typeface="+mn-ea"/>
              </a:rPr>
              <a:t>more </a:t>
            </a:r>
            <a:r>
              <a:rPr lang="en-US" altLang="zh-CN" sz="2000" dirty="0">
                <a:latin typeface="+mn-ea"/>
              </a:rPr>
              <a:t>than the threshold</a:t>
            </a:r>
            <a:endParaRPr lang="zh-CN" altLang="en-US" sz="2000" dirty="0">
              <a:solidFill>
                <a:srgbClr val="FF0000"/>
              </a:solidFill>
              <a:latin typeface="+mn-ea"/>
            </a:endParaRPr>
          </a:p>
        </p:txBody>
      </p:sp>
      <p:sp>
        <p:nvSpPr>
          <p:cNvPr id="28" name="文本框 27">
            <a:extLst>
              <a:ext uri="{FF2B5EF4-FFF2-40B4-BE49-F238E27FC236}">
                <a16:creationId xmlns:a16="http://schemas.microsoft.com/office/drawing/2014/main" id="{36677E78-3802-49AB-B7A6-22A97EC96339}"/>
              </a:ext>
            </a:extLst>
          </p:cNvPr>
          <p:cNvSpPr txBox="1"/>
          <p:nvPr/>
        </p:nvSpPr>
        <p:spPr>
          <a:xfrm>
            <a:off x="6127172" y="6025001"/>
            <a:ext cx="2798694" cy="646331"/>
          </a:xfrm>
          <a:prstGeom prst="rect">
            <a:avLst/>
          </a:prstGeom>
          <a:noFill/>
          <a:ln w="19050">
            <a:solidFill>
              <a:schemeClr val="tx1"/>
            </a:solidFill>
          </a:ln>
        </p:spPr>
        <p:txBody>
          <a:bodyPr wrap="square" rtlCol="0">
            <a:spAutoFit/>
          </a:bodyPr>
          <a:lstStyle/>
          <a:p>
            <a:pPr algn="ctr"/>
            <a:r>
              <a:rPr lang="en-US" altLang="zh-CN" dirty="0">
                <a:latin typeface="+mn-ea"/>
              </a:rPr>
              <a:t>Valid Features at each threshold</a:t>
            </a:r>
            <a:endParaRPr lang="zh-CN" altLang="en-US" dirty="0">
              <a:latin typeface="+mn-ea"/>
            </a:endParaRPr>
          </a:p>
        </p:txBody>
      </p:sp>
    </p:spTree>
    <p:extLst>
      <p:ext uri="{BB962C8B-B14F-4D97-AF65-F5344CB8AC3E}">
        <p14:creationId xmlns:p14="http://schemas.microsoft.com/office/powerpoint/2010/main" val="91790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95D9520-B6DB-480F-BDF0-95C430F347BC}"/>
              </a:ext>
            </a:extLst>
          </p:cNvPr>
          <p:cNvGrpSpPr/>
          <p:nvPr/>
        </p:nvGrpSpPr>
        <p:grpSpPr>
          <a:xfrm>
            <a:off x="1567931" y="677568"/>
            <a:ext cx="5923800" cy="6011358"/>
            <a:chOff x="1567931" y="775226"/>
            <a:chExt cx="5923800" cy="6011358"/>
          </a:xfrm>
        </p:grpSpPr>
        <p:pic>
          <p:nvPicPr>
            <p:cNvPr id="13" name="图片 12" descr="图片包含 屏幕截图&#10;&#10;自动生成的说明">
              <a:extLst>
                <a:ext uri="{FF2B5EF4-FFF2-40B4-BE49-F238E27FC236}">
                  <a16:creationId xmlns:a16="http://schemas.microsoft.com/office/drawing/2014/main" id="{2B1FD3C3-9DC1-4F85-8B89-7BE042764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343" y="775226"/>
              <a:ext cx="5430388" cy="6011358"/>
            </a:xfrm>
            <a:prstGeom prst="rect">
              <a:avLst/>
            </a:prstGeom>
          </p:spPr>
        </p:pic>
        <p:sp>
          <p:nvSpPr>
            <p:cNvPr id="16" name="椭圆 15">
              <a:extLst>
                <a:ext uri="{FF2B5EF4-FFF2-40B4-BE49-F238E27FC236}">
                  <a16:creationId xmlns:a16="http://schemas.microsoft.com/office/drawing/2014/main" id="{C9F36839-7312-4FD1-A6D7-3D31FA319919}"/>
                </a:ext>
              </a:extLst>
            </p:cNvPr>
            <p:cNvSpPr/>
            <p:nvPr/>
          </p:nvSpPr>
          <p:spPr>
            <a:xfrm>
              <a:off x="1571348" y="1504596"/>
              <a:ext cx="168676" cy="1686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D4141B0-E977-4B0E-9BD1-000C46CEDAD2}"/>
                </a:ext>
              </a:extLst>
            </p:cNvPr>
            <p:cNvSpPr/>
            <p:nvPr/>
          </p:nvSpPr>
          <p:spPr>
            <a:xfrm>
              <a:off x="1572370" y="3006569"/>
              <a:ext cx="168676" cy="1686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3F779DF-D903-49AE-87CD-E29EBD075926}"/>
                </a:ext>
              </a:extLst>
            </p:cNvPr>
            <p:cNvSpPr/>
            <p:nvPr/>
          </p:nvSpPr>
          <p:spPr>
            <a:xfrm>
              <a:off x="1571348" y="5431819"/>
              <a:ext cx="168676" cy="1686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00BD938-A7EE-4DF3-B286-AD9FCB05456C}"/>
                </a:ext>
              </a:extLst>
            </p:cNvPr>
            <p:cNvSpPr/>
            <p:nvPr/>
          </p:nvSpPr>
          <p:spPr>
            <a:xfrm>
              <a:off x="1567931" y="6460420"/>
              <a:ext cx="168676" cy="1686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E945F6A6-3323-4AAF-BB6E-797F85492493}"/>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General flowchart of the dissertation</a:t>
            </a:r>
          </a:p>
        </p:txBody>
      </p:sp>
      <p:sp>
        <p:nvSpPr>
          <p:cNvPr id="27" name="矩形 26">
            <a:extLst>
              <a:ext uri="{FF2B5EF4-FFF2-40B4-BE49-F238E27FC236}">
                <a16:creationId xmlns:a16="http://schemas.microsoft.com/office/drawing/2014/main" id="{9502C587-19EB-4B2A-B838-E0A9171D17BE}"/>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0.0</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28" name="直接连接符 27">
            <a:extLst>
              <a:ext uri="{FF2B5EF4-FFF2-40B4-BE49-F238E27FC236}">
                <a16:creationId xmlns:a16="http://schemas.microsoft.com/office/drawing/2014/main" id="{4E4870F8-6D8C-455F-BDD5-388585850A24}"/>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灯片编号占位符 28">
            <a:extLst>
              <a:ext uri="{FF2B5EF4-FFF2-40B4-BE49-F238E27FC236}">
                <a16:creationId xmlns:a16="http://schemas.microsoft.com/office/drawing/2014/main" id="{28BCC89E-F397-429F-B935-29D5EF7C9EF3}"/>
              </a:ext>
            </a:extLst>
          </p:cNvPr>
          <p:cNvSpPr>
            <a:spLocks noGrp="1"/>
          </p:cNvSpPr>
          <p:nvPr>
            <p:ph type="sldNum" sz="quarter" idx="12"/>
          </p:nvPr>
        </p:nvSpPr>
        <p:spPr/>
        <p:txBody>
          <a:bodyPr/>
          <a:lstStyle/>
          <a:p>
            <a:fld id="{A17BB91D-344C-44E0-9148-DFE0CFF5CFC9}" type="slidenum">
              <a:rPr lang="zh-CN" altLang="en-US" smtClean="0"/>
              <a:t>2</a:t>
            </a:fld>
            <a:endParaRPr lang="zh-CN" altLang="en-US"/>
          </a:p>
        </p:txBody>
      </p:sp>
    </p:spTree>
    <p:extLst>
      <p:ext uri="{BB962C8B-B14F-4D97-AF65-F5344CB8AC3E}">
        <p14:creationId xmlns:p14="http://schemas.microsoft.com/office/powerpoint/2010/main" val="367224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55C1D85-62AF-4FE2-86F8-9A054337295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CBC6C870-3D6D-438F-BBBA-E0C7935FD680}"/>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47B735F-5373-4C74-9E3B-69C7CD843C7A}"/>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Selection for Valid Features</a:t>
            </a:r>
          </a:p>
        </p:txBody>
      </p:sp>
      <p:sp>
        <p:nvSpPr>
          <p:cNvPr id="8" name="矩形 7">
            <a:extLst>
              <a:ext uri="{FF2B5EF4-FFF2-40B4-BE49-F238E27FC236}">
                <a16:creationId xmlns:a16="http://schemas.microsoft.com/office/drawing/2014/main" id="{DE48FE2B-CE20-4646-83C8-2B57217B1712}"/>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9" name="直接连接符 8">
            <a:extLst>
              <a:ext uri="{FF2B5EF4-FFF2-40B4-BE49-F238E27FC236}">
                <a16:creationId xmlns:a16="http://schemas.microsoft.com/office/drawing/2014/main" id="{E73AABDC-264A-4A3F-A31A-D61E21E7553D}"/>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灯片编号占位符 1">
            <a:extLst>
              <a:ext uri="{FF2B5EF4-FFF2-40B4-BE49-F238E27FC236}">
                <a16:creationId xmlns:a16="http://schemas.microsoft.com/office/drawing/2014/main" id="{2BE3EDFB-A9D4-4AEC-897E-D38BE72282F0}"/>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20</a:t>
            </a:fld>
            <a:endParaRPr lang="zh-CN" altLang="en-US"/>
          </a:p>
        </p:txBody>
      </p:sp>
      <p:sp>
        <p:nvSpPr>
          <p:cNvPr id="14" name="文本框 13">
            <a:extLst>
              <a:ext uri="{FF2B5EF4-FFF2-40B4-BE49-F238E27FC236}">
                <a16:creationId xmlns:a16="http://schemas.microsoft.com/office/drawing/2014/main" id="{EEE5642C-0851-4D9C-8EF6-C3A114CA19FF}"/>
              </a:ext>
            </a:extLst>
          </p:cNvPr>
          <p:cNvSpPr txBox="1"/>
          <p:nvPr/>
        </p:nvSpPr>
        <p:spPr>
          <a:xfrm>
            <a:off x="489527" y="1468932"/>
            <a:ext cx="365035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Analysis of variance</a:t>
            </a:r>
          </a:p>
        </p:txBody>
      </p:sp>
      <p:pic>
        <p:nvPicPr>
          <p:cNvPr id="15" name="图片 14">
            <a:extLst>
              <a:ext uri="{FF2B5EF4-FFF2-40B4-BE49-F238E27FC236}">
                <a16:creationId xmlns:a16="http://schemas.microsoft.com/office/drawing/2014/main" id="{8DB242ED-4BD7-4309-8F91-46B95A588A09}"/>
              </a:ext>
            </a:extLst>
          </p:cNvPr>
          <p:cNvPicPr>
            <a:picLocks noChangeAspect="1"/>
          </p:cNvPicPr>
          <p:nvPr/>
        </p:nvPicPr>
        <p:blipFill rotWithShape="1">
          <a:blip r:embed="rId2"/>
          <a:srcRect l="1923" t="5989" r="3269" b="21466"/>
          <a:stretch/>
        </p:blipFill>
        <p:spPr>
          <a:xfrm>
            <a:off x="76855" y="2572010"/>
            <a:ext cx="9019710" cy="2609704"/>
          </a:xfrm>
          <a:prstGeom prst="rect">
            <a:avLst/>
          </a:prstGeom>
        </p:spPr>
      </p:pic>
      <p:sp>
        <p:nvSpPr>
          <p:cNvPr id="17" name="文本框 16">
            <a:extLst>
              <a:ext uri="{FF2B5EF4-FFF2-40B4-BE49-F238E27FC236}">
                <a16:creationId xmlns:a16="http://schemas.microsoft.com/office/drawing/2014/main" id="{2ACAA9C3-652A-4387-9131-126BE7A8F0DE}"/>
              </a:ext>
            </a:extLst>
          </p:cNvPr>
          <p:cNvSpPr txBox="1"/>
          <p:nvPr/>
        </p:nvSpPr>
        <p:spPr>
          <a:xfrm>
            <a:off x="4139885" y="1376599"/>
            <a:ext cx="4895892" cy="707886"/>
          </a:xfrm>
          <a:prstGeom prst="rect">
            <a:avLst/>
          </a:prstGeom>
          <a:noFill/>
          <a:ln w="19050">
            <a:solidFill>
              <a:schemeClr val="tx1"/>
            </a:solidFill>
          </a:ln>
        </p:spPr>
        <p:txBody>
          <a:bodyPr wrap="none" rtlCol="0">
            <a:spAutoFit/>
          </a:bodyPr>
          <a:lstStyle/>
          <a:p>
            <a:r>
              <a:rPr lang="en-US" altLang="zh-CN" sz="2000" dirty="0">
                <a:latin typeface="+mn-ea"/>
              </a:rPr>
              <a:t>L  :  tend to spend </a:t>
            </a:r>
            <a:r>
              <a:rPr lang="en-US" altLang="zh-CN" sz="2000" dirty="0">
                <a:solidFill>
                  <a:srgbClr val="FF0000"/>
                </a:solidFill>
                <a:latin typeface="+mn-ea"/>
              </a:rPr>
              <a:t>Less</a:t>
            </a:r>
            <a:r>
              <a:rPr lang="en-US" altLang="zh-CN" sz="2000" dirty="0">
                <a:latin typeface="+mn-ea"/>
              </a:rPr>
              <a:t> than the threshold</a:t>
            </a:r>
          </a:p>
          <a:p>
            <a:r>
              <a:rPr lang="en-US" altLang="zh-CN" sz="2000" dirty="0">
                <a:latin typeface="+mn-ea"/>
              </a:rPr>
              <a:t>M:  tend to spend </a:t>
            </a:r>
            <a:r>
              <a:rPr lang="en-US" altLang="zh-CN" sz="2000" dirty="0">
                <a:solidFill>
                  <a:srgbClr val="FF0000"/>
                </a:solidFill>
                <a:latin typeface="+mn-ea"/>
              </a:rPr>
              <a:t>more </a:t>
            </a:r>
            <a:r>
              <a:rPr lang="en-US" altLang="zh-CN" sz="2000" dirty="0">
                <a:latin typeface="+mn-ea"/>
              </a:rPr>
              <a:t>than the threshold</a:t>
            </a:r>
            <a:endParaRPr lang="zh-CN" altLang="en-US" sz="2000" dirty="0">
              <a:solidFill>
                <a:srgbClr val="FF0000"/>
              </a:solidFill>
              <a:latin typeface="+mn-ea"/>
            </a:endParaRPr>
          </a:p>
        </p:txBody>
      </p:sp>
      <p:sp>
        <p:nvSpPr>
          <p:cNvPr id="18" name="文本框 17">
            <a:extLst>
              <a:ext uri="{FF2B5EF4-FFF2-40B4-BE49-F238E27FC236}">
                <a16:creationId xmlns:a16="http://schemas.microsoft.com/office/drawing/2014/main" id="{05FAC97D-2C0B-43E0-8D8A-CDA666F6791C}"/>
              </a:ext>
            </a:extLst>
          </p:cNvPr>
          <p:cNvSpPr txBox="1"/>
          <p:nvPr/>
        </p:nvSpPr>
        <p:spPr>
          <a:xfrm>
            <a:off x="6114472" y="4396883"/>
            <a:ext cx="2798694" cy="646331"/>
          </a:xfrm>
          <a:prstGeom prst="rect">
            <a:avLst/>
          </a:prstGeom>
          <a:noFill/>
          <a:ln w="19050">
            <a:solidFill>
              <a:schemeClr val="tx1"/>
            </a:solidFill>
          </a:ln>
        </p:spPr>
        <p:txBody>
          <a:bodyPr wrap="square" rtlCol="0">
            <a:spAutoFit/>
          </a:bodyPr>
          <a:lstStyle/>
          <a:p>
            <a:pPr algn="ctr"/>
            <a:r>
              <a:rPr lang="en-US" altLang="zh-CN" dirty="0">
                <a:latin typeface="+mn-ea"/>
              </a:rPr>
              <a:t>Valid Features at each threshold</a:t>
            </a:r>
            <a:endParaRPr lang="zh-CN" altLang="en-US" dirty="0">
              <a:latin typeface="+mn-ea"/>
            </a:endParaRPr>
          </a:p>
        </p:txBody>
      </p:sp>
    </p:spTree>
    <p:extLst>
      <p:ext uri="{BB962C8B-B14F-4D97-AF65-F5344CB8AC3E}">
        <p14:creationId xmlns:p14="http://schemas.microsoft.com/office/powerpoint/2010/main" val="270533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Estimation of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21</a:t>
            </a:fld>
            <a:endParaRPr lang="zh-CN" altLang="en-US"/>
          </a:p>
        </p:txBody>
      </p:sp>
      <p:pic>
        <p:nvPicPr>
          <p:cNvPr id="10" name="图片 9">
            <a:extLst>
              <a:ext uri="{FF2B5EF4-FFF2-40B4-BE49-F238E27FC236}">
                <a16:creationId xmlns:a16="http://schemas.microsoft.com/office/drawing/2014/main" id="{D91568E4-3F3A-4005-8367-01B76D1A7C7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4800" y="4501575"/>
            <a:ext cx="3640578" cy="2122145"/>
          </a:xfrm>
          <a:prstGeom prst="rect">
            <a:avLst/>
          </a:prstGeom>
          <a:noFill/>
          <a:ln>
            <a:noFill/>
          </a:ln>
        </p:spPr>
      </p:pic>
      <p:sp>
        <p:nvSpPr>
          <p:cNvPr id="11" name="文本框 10">
            <a:extLst>
              <a:ext uri="{FF2B5EF4-FFF2-40B4-BE49-F238E27FC236}">
                <a16:creationId xmlns:a16="http://schemas.microsoft.com/office/drawing/2014/main" id="{5362F9B6-3F47-486B-95A8-5441B3AC77DA}"/>
              </a:ext>
            </a:extLst>
          </p:cNvPr>
          <p:cNvSpPr txBox="1"/>
          <p:nvPr/>
        </p:nvSpPr>
        <p:spPr>
          <a:xfrm>
            <a:off x="489527" y="697636"/>
            <a:ext cx="5766322"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rationality of model selection</a:t>
            </a:r>
          </a:p>
        </p:txBody>
      </p:sp>
      <p:sp>
        <p:nvSpPr>
          <p:cNvPr id="15" name="文本框 14">
            <a:extLst>
              <a:ext uri="{FF2B5EF4-FFF2-40B4-BE49-F238E27FC236}">
                <a16:creationId xmlns:a16="http://schemas.microsoft.com/office/drawing/2014/main" id="{C77011BC-AD9C-4257-AF4F-F4DD685A70A3}"/>
              </a:ext>
            </a:extLst>
          </p:cNvPr>
          <p:cNvSpPr txBox="1"/>
          <p:nvPr/>
        </p:nvSpPr>
        <p:spPr>
          <a:xfrm>
            <a:off x="489526" y="3857373"/>
            <a:ext cx="683712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Decision tree and forest random models</a:t>
            </a:r>
          </a:p>
        </p:txBody>
      </p:sp>
      <p:sp>
        <p:nvSpPr>
          <p:cNvPr id="16" name="文本框 15">
            <a:extLst>
              <a:ext uri="{FF2B5EF4-FFF2-40B4-BE49-F238E27FC236}">
                <a16:creationId xmlns:a16="http://schemas.microsoft.com/office/drawing/2014/main" id="{F7E5CB7F-A39D-4515-845A-14717187C4FF}"/>
              </a:ext>
            </a:extLst>
          </p:cNvPr>
          <p:cNvSpPr txBox="1"/>
          <p:nvPr/>
        </p:nvSpPr>
        <p:spPr>
          <a:xfrm>
            <a:off x="291174" y="2130070"/>
            <a:ext cx="2257913" cy="400110"/>
          </a:xfrm>
          <a:prstGeom prst="rect">
            <a:avLst/>
          </a:prstGeom>
          <a:noFill/>
        </p:spPr>
        <p:txBody>
          <a:bodyPr wrap="square" rtlCol="0">
            <a:spAutoFit/>
          </a:bodyPr>
          <a:lstStyle/>
          <a:p>
            <a:r>
              <a:rPr lang="en-US" altLang="zh-CN" sz="2000" dirty="0">
                <a:latin typeface="+mn-ea"/>
              </a:rPr>
              <a:t>Binary choice issue</a:t>
            </a:r>
          </a:p>
        </p:txBody>
      </p:sp>
      <p:sp>
        <p:nvSpPr>
          <p:cNvPr id="17" name="文本框 16">
            <a:extLst>
              <a:ext uri="{FF2B5EF4-FFF2-40B4-BE49-F238E27FC236}">
                <a16:creationId xmlns:a16="http://schemas.microsoft.com/office/drawing/2014/main" id="{4B7A0F56-FBB2-4B93-ACD7-2A891AF85C2A}"/>
              </a:ext>
            </a:extLst>
          </p:cNvPr>
          <p:cNvSpPr txBox="1"/>
          <p:nvPr/>
        </p:nvSpPr>
        <p:spPr>
          <a:xfrm>
            <a:off x="6395375" y="1613222"/>
            <a:ext cx="2457450" cy="1015663"/>
          </a:xfrm>
          <a:prstGeom prst="rect">
            <a:avLst/>
          </a:prstGeom>
          <a:noFill/>
        </p:spPr>
        <p:txBody>
          <a:bodyPr wrap="square" rtlCol="0">
            <a:spAutoFit/>
          </a:bodyPr>
          <a:lstStyle/>
          <a:p>
            <a:r>
              <a:rPr lang="en-US" altLang="zh-CN" sz="2000" dirty="0">
                <a:latin typeface="+mn-ea"/>
              </a:rPr>
              <a:t>Good generalization for different forms of data</a:t>
            </a:r>
            <a:endParaRPr lang="zh-CN" altLang="en-US" sz="2000" dirty="0">
              <a:latin typeface="+mn-ea"/>
            </a:endParaRPr>
          </a:p>
        </p:txBody>
      </p:sp>
      <p:cxnSp>
        <p:nvCxnSpPr>
          <p:cNvPr id="18" name="连接符: 肘形 17">
            <a:extLst>
              <a:ext uri="{FF2B5EF4-FFF2-40B4-BE49-F238E27FC236}">
                <a16:creationId xmlns:a16="http://schemas.microsoft.com/office/drawing/2014/main" id="{01E5163F-4170-4631-B005-A957C6CC4A76}"/>
              </a:ext>
            </a:extLst>
          </p:cNvPr>
          <p:cNvCxnSpPr>
            <a:cxnSpLocks/>
          </p:cNvCxnSpPr>
          <p:nvPr/>
        </p:nvCxnSpPr>
        <p:spPr>
          <a:xfrm>
            <a:off x="4919133" y="1866308"/>
            <a:ext cx="1336716" cy="31684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左大括号 18">
            <a:extLst>
              <a:ext uri="{FF2B5EF4-FFF2-40B4-BE49-F238E27FC236}">
                <a16:creationId xmlns:a16="http://schemas.microsoft.com/office/drawing/2014/main" id="{058FB396-D856-420A-AD7D-465DEDF728A2}"/>
              </a:ext>
            </a:extLst>
          </p:cNvPr>
          <p:cNvSpPr/>
          <p:nvPr/>
        </p:nvSpPr>
        <p:spPr>
          <a:xfrm>
            <a:off x="2573832" y="1345452"/>
            <a:ext cx="254468" cy="2172427"/>
          </a:xfrm>
          <a:prstGeom prst="leftBrace">
            <a:avLst>
              <a:gd name="adj1" fmla="val 850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cxnSp>
        <p:nvCxnSpPr>
          <p:cNvPr id="20" name="直接连接符 19">
            <a:extLst>
              <a:ext uri="{FF2B5EF4-FFF2-40B4-BE49-F238E27FC236}">
                <a16:creationId xmlns:a16="http://schemas.microsoft.com/office/drawing/2014/main" id="{CD65A560-56EC-404F-878C-601BB2291376}"/>
              </a:ext>
            </a:extLst>
          </p:cNvPr>
          <p:cNvCxnSpPr>
            <a:cxnSpLocks/>
          </p:cNvCxnSpPr>
          <p:nvPr/>
        </p:nvCxnSpPr>
        <p:spPr>
          <a:xfrm>
            <a:off x="489526" y="3736774"/>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E5F2C28-8E09-42B7-9F39-BC0703A825A4}"/>
              </a:ext>
            </a:extLst>
          </p:cNvPr>
          <p:cNvSpPr/>
          <p:nvPr/>
        </p:nvSpPr>
        <p:spPr>
          <a:xfrm>
            <a:off x="485134" y="4628976"/>
            <a:ext cx="4733411" cy="1938992"/>
          </a:xfrm>
          <a:prstGeom prst="rect">
            <a:avLst/>
          </a:prstGeom>
        </p:spPr>
        <p:txBody>
          <a:bodyPr wrap="square">
            <a:spAutoFit/>
          </a:bodyPr>
          <a:lstStyle/>
          <a:p>
            <a:pPr marL="342900" indent="-342900">
              <a:buFont typeface="Wingdings" panose="05000000000000000000" pitchFamily="2" charset="2"/>
              <a:buChar char="l"/>
            </a:pPr>
            <a:r>
              <a:rPr lang="en-US" altLang="zh-CN" sz="2000" kern="100" dirty="0">
                <a:latin typeface="+mn-ea"/>
              </a:rPr>
              <a:t>Forest random model is constructed by random selection of features and samples based on decision tree model.</a:t>
            </a:r>
          </a:p>
          <a:p>
            <a:pPr marL="342900" indent="-342900">
              <a:buFont typeface="Wingdings" panose="05000000000000000000" pitchFamily="2" charset="2"/>
              <a:buChar char="l"/>
            </a:pPr>
            <a:endParaRPr lang="en-US" altLang="zh-CN" sz="2000" kern="100" dirty="0">
              <a:latin typeface="+mn-ea"/>
            </a:endParaRPr>
          </a:p>
          <a:p>
            <a:pPr marL="342900" indent="-342900">
              <a:buFont typeface="Wingdings" panose="05000000000000000000" pitchFamily="2" charset="2"/>
              <a:buChar char="l"/>
            </a:pPr>
            <a:r>
              <a:rPr lang="en-US" altLang="zh-CN" sz="2000" kern="100" dirty="0">
                <a:latin typeface="+mn-ea"/>
              </a:rPr>
              <a:t>The result is obtained by the average value of multiple decision trees.</a:t>
            </a:r>
            <a:endParaRPr lang="zh-CN" altLang="en-US" sz="2000" dirty="0">
              <a:latin typeface="+mn-ea"/>
            </a:endParaRPr>
          </a:p>
        </p:txBody>
      </p:sp>
      <p:grpSp>
        <p:nvGrpSpPr>
          <p:cNvPr id="22" name="组合 21">
            <a:extLst>
              <a:ext uri="{FF2B5EF4-FFF2-40B4-BE49-F238E27FC236}">
                <a16:creationId xmlns:a16="http://schemas.microsoft.com/office/drawing/2014/main" id="{F724A0CC-3801-4D03-A559-8582E7B4EBE5}"/>
              </a:ext>
            </a:extLst>
          </p:cNvPr>
          <p:cNvGrpSpPr/>
          <p:nvPr/>
        </p:nvGrpSpPr>
        <p:grpSpPr>
          <a:xfrm>
            <a:off x="3000540" y="1258719"/>
            <a:ext cx="3222593" cy="2259161"/>
            <a:chOff x="3000540" y="1258719"/>
            <a:chExt cx="3222593" cy="2259161"/>
          </a:xfrm>
        </p:grpSpPr>
        <p:grpSp>
          <p:nvGrpSpPr>
            <p:cNvPr id="23" name="组合 22">
              <a:extLst>
                <a:ext uri="{FF2B5EF4-FFF2-40B4-BE49-F238E27FC236}">
                  <a16:creationId xmlns:a16="http://schemas.microsoft.com/office/drawing/2014/main" id="{2101E3E8-5AD3-427A-886B-59BA83BF1331}"/>
                </a:ext>
              </a:extLst>
            </p:cNvPr>
            <p:cNvGrpSpPr/>
            <p:nvPr/>
          </p:nvGrpSpPr>
          <p:grpSpPr>
            <a:xfrm>
              <a:off x="3000540" y="1636300"/>
              <a:ext cx="3222593" cy="1881580"/>
              <a:chOff x="3319755" y="1615339"/>
              <a:chExt cx="3222593" cy="1881580"/>
            </a:xfrm>
          </p:grpSpPr>
          <p:sp>
            <p:nvSpPr>
              <p:cNvPr id="25" name="矩形 24">
                <a:extLst>
                  <a:ext uri="{FF2B5EF4-FFF2-40B4-BE49-F238E27FC236}">
                    <a16:creationId xmlns:a16="http://schemas.microsoft.com/office/drawing/2014/main" id="{2A31D038-71DF-4A48-8AB5-3C668DD2EFCF}"/>
                  </a:ext>
                </a:extLst>
              </p:cNvPr>
              <p:cNvSpPr/>
              <p:nvPr/>
            </p:nvSpPr>
            <p:spPr>
              <a:xfrm>
                <a:off x="3319756" y="1615339"/>
                <a:ext cx="2807050" cy="400110"/>
              </a:xfrm>
              <a:prstGeom prst="rect">
                <a:avLst/>
              </a:prstGeom>
            </p:spPr>
            <p:txBody>
              <a:bodyPr wrap="square">
                <a:spAutoFit/>
              </a:bodyPr>
              <a:lstStyle/>
              <a:p>
                <a:r>
                  <a:rPr lang="en-US" altLang="zh-CN" sz="2000" dirty="0">
                    <a:latin typeface="+mn-ea"/>
                  </a:rPr>
                  <a:t>Decision tree </a:t>
                </a:r>
              </a:p>
            </p:txBody>
          </p:sp>
          <p:sp>
            <p:nvSpPr>
              <p:cNvPr id="26" name="矩形 25">
                <a:extLst>
                  <a:ext uri="{FF2B5EF4-FFF2-40B4-BE49-F238E27FC236}">
                    <a16:creationId xmlns:a16="http://schemas.microsoft.com/office/drawing/2014/main" id="{DAD2A5EE-504B-44B3-8D67-3900AEA8F12A}"/>
                  </a:ext>
                </a:extLst>
              </p:cNvPr>
              <p:cNvSpPr/>
              <p:nvPr/>
            </p:nvSpPr>
            <p:spPr>
              <a:xfrm>
                <a:off x="3319756" y="1992920"/>
                <a:ext cx="2807050" cy="400110"/>
              </a:xfrm>
              <a:prstGeom prst="rect">
                <a:avLst/>
              </a:prstGeom>
            </p:spPr>
            <p:txBody>
              <a:bodyPr wrap="square">
                <a:spAutoFit/>
              </a:bodyPr>
              <a:lstStyle/>
              <a:p>
                <a:r>
                  <a:rPr lang="en-US" altLang="zh-CN" sz="2000" dirty="0">
                    <a:latin typeface="+mn-ea"/>
                  </a:rPr>
                  <a:t>Bayesian model</a:t>
                </a:r>
              </a:p>
            </p:txBody>
          </p:sp>
          <p:sp>
            <p:nvSpPr>
              <p:cNvPr id="27" name="矩形 26">
                <a:extLst>
                  <a:ext uri="{FF2B5EF4-FFF2-40B4-BE49-F238E27FC236}">
                    <a16:creationId xmlns:a16="http://schemas.microsoft.com/office/drawing/2014/main" id="{3F8819BA-DCD0-49BD-BAF3-13FC164B5C66}"/>
                  </a:ext>
                </a:extLst>
              </p:cNvPr>
              <p:cNvSpPr/>
              <p:nvPr/>
            </p:nvSpPr>
            <p:spPr>
              <a:xfrm>
                <a:off x="3319756" y="2370501"/>
                <a:ext cx="2807050" cy="400110"/>
              </a:xfrm>
              <a:prstGeom prst="rect">
                <a:avLst/>
              </a:prstGeom>
            </p:spPr>
            <p:txBody>
              <a:bodyPr wrap="square">
                <a:spAutoFit/>
              </a:bodyPr>
              <a:lstStyle/>
              <a:p>
                <a:r>
                  <a:rPr lang="en-US" altLang="zh-CN" sz="2000" dirty="0">
                    <a:latin typeface="+mn-ea"/>
                  </a:rPr>
                  <a:t>Support vector machine</a:t>
                </a:r>
              </a:p>
            </p:txBody>
          </p:sp>
          <p:sp>
            <p:nvSpPr>
              <p:cNvPr id="28" name="矩形 27">
                <a:extLst>
                  <a:ext uri="{FF2B5EF4-FFF2-40B4-BE49-F238E27FC236}">
                    <a16:creationId xmlns:a16="http://schemas.microsoft.com/office/drawing/2014/main" id="{5EA04D18-2021-47B5-8E6A-8A44E0404C97}"/>
                  </a:ext>
                </a:extLst>
              </p:cNvPr>
              <p:cNvSpPr/>
              <p:nvPr/>
            </p:nvSpPr>
            <p:spPr>
              <a:xfrm>
                <a:off x="3319755" y="2748082"/>
                <a:ext cx="3222593" cy="400110"/>
              </a:xfrm>
              <a:prstGeom prst="rect">
                <a:avLst/>
              </a:prstGeom>
            </p:spPr>
            <p:txBody>
              <a:bodyPr wrap="square">
                <a:spAutoFit/>
              </a:bodyPr>
              <a:lstStyle/>
              <a:p>
                <a:r>
                  <a:rPr lang="en-US" altLang="zh-CN" sz="2000" dirty="0">
                    <a:latin typeface="+mn-ea"/>
                  </a:rPr>
                  <a:t>Artificial neural networks</a:t>
                </a:r>
              </a:p>
            </p:txBody>
          </p:sp>
          <p:sp>
            <p:nvSpPr>
              <p:cNvPr id="29" name="文本框 28">
                <a:extLst>
                  <a:ext uri="{FF2B5EF4-FFF2-40B4-BE49-F238E27FC236}">
                    <a16:creationId xmlns:a16="http://schemas.microsoft.com/office/drawing/2014/main" id="{014A30DC-3894-4F16-A3F7-003C1D7B6121}"/>
                  </a:ext>
                </a:extLst>
              </p:cNvPr>
              <p:cNvSpPr txBox="1"/>
              <p:nvPr/>
            </p:nvSpPr>
            <p:spPr>
              <a:xfrm>
                <a:off x="3634727" y="3125664"/>
                <a:ext cx="492443" cy="371255"/>
              </a:xfrm>
              <a:prstGeom prst="rect">
                <a:avLst/>
              </a:prstGeom>
              <a:noFill/>
            </p:spPr>
            <p:txBody>
              <a:bodyPr vert="eaVert" wrap="none" rtlCol="0">
                <a:spAutoFit/>
              </a:bodyPr>
              <a:lstStyle/>
              <a:p>
                <a:pPr algn="ctr"/>
                <a:r>
                  <a:rPr lang="en-US" altLang="zh-CN" sz="2000" b="1" dirty="0">
                    <a:latin typeface="+mn-ea"/>
                  </a:rPr>
                  <a:t> …</a:t>
                </a:r>
                <a:endParaRPr lang="zh-CN" altLang="en-US" sz="2000" b="1" dirty="0">
                  <a:latin typeface="+mn-ea"/>
                </a:endParaRPr>
              </a:p>
            </p:txBody>
          </p:sp>
          <p:sp>
            <p:nvSpPr>
              <p:cNvPr id="30" name="矩形: 圆角 29">
                <a:extLst>
                  <a:ext uri="{FF2B5EF4-FFF2-40B4-BE49-F238E27FC236}">
                    <a16:creationId xmlns:a16="http://schemas.microsoft.com/office/drawing/2014/main" id="{43DC1207-7813-4F88-A2D4-09E4CE924297}"/>
                  </a:ext>
                </a:extLst>
              </p:cNvPr>
              <p:cNvSpPr/>
              <p:nvPr/>
            </p:nvSpPr>
            <p:spPr>
              <a:xfrm>
                <a:off x="3330455" y="1638783"/>
                <a:ext cx="1585619" cy="3673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sp>
          <p:nvSpPr>
            <p:cNvPr id="24" name="矩形 23">
              <a:extLst>
                <a:ext uri="{FF2B5EF4-FFF2-40B4-BE49-F238E27FC236}">
                  <a16:creationId xmlns:a16="http://schemas.microsoft.com/office/drawing/2014/main" id="{187E9DFB-FEBA-4598-A9DC-419EACAE01AE}"/>
                </a:ext>
              </a:extLst>
            </p:cNvPr>
            <p:cNvSpPr/>
            <p:nvPr/>
          </p:nvSpPr>
          <p:spPr>
            <a:xfrm>
              <a:off x="3000540" y="1258719"/>
              <a:ext cx="2807050" cy="400110"/>
            </a:xfrm>
            <a:prstGeom prst="rect">
              <a:avLst/>
            </a:prstGeom>
          </p:spPr>
          <p:txBody>
            <a:bodyPr wrap="square">
              <a:spAutoFit/>
            </a:bodyPr>
            <a:lstStyle/>
            <a:p>
              <a:r>
                <a:rPr lang="en-US" altLang="zh-CN" sz="2000" dirty="0">
                  <a:latin typeface="+mn-ea"/>
                </a:rPr>
                <a:t>Logistic regression</a:t>
              </a:r>
            </a:p>
          </p:txBody>
        </p:sp>
      </p:grpSp>
    </p:spTree>
    <p:extLst>
      <p:ext uri="{BB962C8B-B14F-4D97-AF65-F5344CB8AC3E}">
        <p14:creationId xmlns:p14="http://schemas.microsoft.com/office/powerpoint/2010/main" val="1026319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Estimation of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22</a:t>
            </a:fld>
            <a:endParaRPr lang="zh-CN" altLang="en-US"/>
          </a:p>
        </p:txBody>
      </p:sp>
      <p:graphicFrame>
        <p:nvGraphicFramePr>
          <p:cNvPr id="10" name="表格 9">
            <a:extLst>
              <a:ext uri="{FF2B5EF4-FFF2-40B4-BE49-F238E27FC236}">
                <a16:creationId xmlns:a16="http://schemas.microsoft.com/office/drawing/2014/main" id="{10721C46-5CB2-4BB5-8131-FAD093E7E4B4}"/>
              </a:ext>
            </a:extLst>
          </p:cNvPr>
          <p:cNvGraphicFramePr>
            <a:graphicFrameLocks noGrp="1"/>
          </p:cNvGraphicFramePr>
          <p:nvPr>
            <p:extLst/>
          </p:nvPr>
        </p:nvGraphicFramePr>
        <p:xfrm>
          <a:off x="4954359" y="1220856"/>
          <a:ext cx="3955143" cy="4787454"/>
        </p:xfrm>
        <a:graphic>
          <a:graphicData uri="http://schemas.openxmlformats.org/drawingml/2006/table">
            <a:tbl>
              <a:tblPr>
                <a:tableStyleId>{5C22544A-7EE6-4342-B048-85BDC9FD1C3A}</a:tableStyleId>
              </a:tblPr>
              <a:tblGrid>
                <a:gridCol w="843424">
                  <a:extLst>
                    <a:ext uri="{9D8B030D-6E8A-4147-A177-3AD203B41FA5}">
                      <a16:colId xmlns:a16="http://schemas.microsoft.com/office/drawing/2014/main" val="247633410"/>
                    </a:ext>
                  </a:extLst>
                </a:gridCol>
                <a:gridCol w="1021392">
                  <a:extLst>
                    <a:ext uri="{9D8B030D-6E8A-4147-A177-3AD203B41FA5}">
                      <a16:colId xmlns:a16="http://schemas.microsoft.com/office/drawing/2014/main" val="3112362989"/>
                    </a:ext>
                  </a:extLst>
                </a:gridCol>
                <a:gridCol w="909634">
                  <a:extLst>
                    <a:ext uri="{9D8B030D-6E8A-4147-A177-3AD203B41FA5}">
                      <a16:colId xmlns:a16="http://schemas.microsoft.com/office/drawing/2014/main" val="1676357567"/>
                    </a:ext>
                  </a:extLst>
                </a:gridCol>
                <a:gridCol w="1180693">
                  <a:extLst>
                    <a:ext uri="{9D8B030D-6E8A-4147-A177-3AD203B41FA5}">
                      <a16:colId xmlns:a16="http://schemas.microsoft.com/office/drawing/2014/main" val="1800049001"/>
                    </a:ext>
                  </a:extLst>
                </a:gridCol>
              </a:tblGrid>
              <a:tr h="58895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rgbClr val="FF0000"/>
                          </a:solidFill>
                          <a:effectLst/>
                          <a:latin typeface="+mn-ea"/>
                          <a:ea typeface="+mn-ea"/>
                          <a:cs typeface="+mn-cs"/>
                        </a:rPr>
                        <a:t>Individual Value</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1800" u="none" strike="noStrike" kern="1200" dirty="0">
                        <a:solidFill>
                          <a:schemeClr val="accent1"/>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altLang="zh-CN" sz="1800" u="none" strike="noStrike" kern="1200" dirty="0">
                          <a:solidFill>
                            <a:srgbClr val="FF0000"/>
                          </a:solidFill>
                          <a:effectLst/>
                          <a:latin typeface="+mn-ea"/>
                          <a:ea typeface="+mn-ea"/>
                          <a:cs typeface="+mn-cs"/>
                        </a:rPr>
                        <a:t>Group Trend</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altLang="zh-CN" sz="1800" u="none" strike="noStrike" kern="1200" dirty="0">
                        <a:solidFill>
                          <a:srgbClr val="FF0000"/>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227936"/>
                  </a:ext>
                </a:extLst>
              </a:tr>
              <a:tr h="5889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4007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1.000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0.654</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05929"/>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754546"/>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582049"/>
                  </a:ext>
                </a:extLst>
              </a:tr>
              <a:tr h="300795">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93362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0.580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28116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64167"/>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31079"/>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547627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0.498</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0.435</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202412"/>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253416"/>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338150"/>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8836529"/>
                  </a:ext>
                </a:extLst>
              </a:tr>
            </a:tbl>
          </a:graphicData>
        </a:graphic>
      </p:graphicFrame>
      <p:sp>
        <p:nvSpPr>
          <p:cNvPr id="11" name="文本框 10">
            <a:extLst>
              <a:ext uri="{FF2B5EF4-FFF2-40B4-BE49-F238E27FC236}">
                <a16:creationId xmlns:a16="http://schemas.microsoft.com/office/drawing/2014/main" id="{1413BFF8-7F3E-45EC-B893-D58E66CE4CAD}"/>
              </a:ext>
            </a:extLst>
          </p:cNvPr>
          <p:cNvSpPr txBox="1"/>
          <p:nvPr/>
        </p:nvSpPr>
        <p:spPr>
          <a:xfrm>
            <a:off x="489527" y="697636"/>
            <a:ext cx="219643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Prediction</a:t>
            </a:r>
          </a:p>
        </p:txBody>
      </p:sp>
      <p:sp>
        <p:nvSpPr>
          <p:cNvPr id="15" name="文本框 14">
            <a:extLst>
              <a:ext uri="{FF2B5EF4-FFF2-40B4-BE49-F238E27FC236}">
                <a16:creationId xmlns:a16="http://schemas.microsoft.com/office/drawing/2014/main" id="{B87A2EEB-5A72-49DE-937D-A01B9C9A2066}"/>
              </a:ext>
            </a:extLst>
          </p:cNvPr>
          <p:cNvSpPr txBox="1"/>
          <p:nvPr/>
        </p:nvSpPr>
        <p:spPr>
          <a:xfrm>
            <a:off x="489527" y="2620139"/>
            <a:ext cx="4174548" cy="2862322"/>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mn-ea"/>
              </a:rPr>
              <a:t>The predicted result is </a:t>
            </a:r>
            <a:r>
              <a:rPr lang="en-US" altLang="zh-CN" sz="2000" dirty="0">
                <a:solidFill>
                  <a:srgbClr val="FF0000"/>
                </a:solidFill>
                <a:latin typeface="+mn-ea"/>
              </a:rPr>
              <a:t>probabilities</a:t>
            </a:r>
            <a:r>
              <a:rPr lang="en-US" altLang="zh-CN" sz="2000" dirty="0">
                <a:latin typeface="+mn-ea"/>
              </a:rPr>
              <a:t> of accepting the giving threshold of walking duration.</a:t>
            </a:r>
          </a:p>
          <a:p>
            <a:endParaRPr lang="en-US" altLang="zh-CN" sz="2000" dirty="0">
              <a:latin typeface="+mn-ea"/>
            </a:endParaRPr>
          </a:p>
          <a:p>
            <a:endParaRPr lang="en-US" altLang="zh-CN" sz="2000" dirty="0">
              <a:latin typeface="+mn-ea"/>
            </a:endParaRPr>
          </a:p>
          <a:p>
            <a:pPr marL="342900" indent="-342900">
              <a:buFont typeface="Wingdings" panose="05000000000000000000" pitchFamily="2" charset="2"/>
              <a:buChar char="l"/>
            </a:pPr>
            <a:r>
              <a:rPr lang="en-US" altLang="zh-CN" sz="2000" dirty="0">
                <a:latin typeface="+mn-ea"/>
              </a:rPr>
              <a:t>The accuracy of results are evaluated by using the method of </a:t>
            </a:r>
            <a:r>
              <a:rPr lang="en-US" altLang="zh-CN" sz="2000" dirty="0">
                <a:solidFill>
                  <a:srgbClr val="FF0000"/>
                </a:solidFill>
                <a:latin typeface="+mn-ea"/>
              </a:rPr>
              <a:t>simple moving average</a:t>
            </a:r>
            <a:r>
              <a:rPr lang="en-US" altLang="zh-CN" sz="2000" dirty="0">
                <a:latin typeface="+mn-ea"/>
              </a:rPr>
              <a:t>.</a:t>
            </a:r>
          </a:p>
        </p:txBody>
      </p:sp>
      <p:sp>
        <p:nvSpPr>
          <p:cNvPr id="16" name="矩形: 圆角 15">
            <a:extLst>
              <a:ext uri="{FF2B5EF4-FFF2-40B4-BE49-F238E27FC236}">
                <a16:creationId xmlns:a16="http://schemas.microsoft.com/office/drawing/2014/main" id="{B012F793-2A6E-4788-B43C-E74A2211CF88}"/>
              </a:ext>
            </a:extLst>
          </p:cNvPr>
          <p:cNvSpPr/>
          <p:nvPr/>
        </p:nvSpPr>
        <p:spPr>
          <a:xfrm>
            <a:off x="6870700" y="2336800"/>
            <a:ext cx="1967923" cy="3429000"/>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7" name="文本框 16">
            <a:extLst>
              <a:ext uri="{FF2B5EF4-FFF2-40B4-BE49-F238E27FC236}">
                <a16:creationId xmlns:a16="http://schemas.microsoft.com/office/drawing/2014/main" id="{BF4769D8-FC92-4B9D-8DB6-18ABE9B4F2B4}"/>
              </a:ext>
            </a:extLst>
          </p:cNvPr>
          <p:cNvSpPr txBox="1"/>
          <p:nvPr/>
        </p:nvSpPr>
        <p:spPr>
          <a:xfrm>
            <a:off x="6372087" y="6262174"/>
            <a:ext cx="2771913" cy="400110"/>
          </a:xfrm>
          <a:prstGeom prst="rect">
            <a:avLst/>
          </a:prstGeom>
          <a:noFill/>
          <a:ln>
            <a:solidFill>
              <a:schemeClr val="tx1"/>
            </a:solidFill>
          </a:ln>
        </p:spPr>
        <p:txBody>
          <a:bodyPr wrap="none" rtlCol="0">
            <a:spAutoFit/>
          </a:bodyPr>
          <a:lstStyle/>
          <a:p>
            <a:r>
              <a:rPr lang="en-US" altLang="zh-CN" sz="2000" dirty="0">
                <a:latin typeface="+mn-ea"/>
              </a:rPr>
              <a:t>Simple moving average</a:t>
            </a:r>
            <a:endParaRPr lang="zh-CN" altLang="en-US" sz="2000" dirty="0">
              <a:latin typeface="+mn-ea"/>
            </a:endParaRPr>
          </a:p>
        </p:txBody>
      </p:sp>
      <p:cxnSp>
        <p:nvCxnSpPr>
          <p:cNvPr id="18" name="直接连接符 17">
            <a:extLst>
              <a:ext uri="{FF2B5EF4-FFF2-40B4-BE49-F238E27FC236}">
                <a16:creationId xmlns:a16="http://schemas.microsoft.com/office/drawing/2014/main" id="{09BEB806-BC7F-48ED-B571-0F5400623570}"/>
              </a:ext>
            </a:extLst>
          </p:cNvPr>
          <p:cNvCxnSpPr>
            <a:cxnSpLocks/>
          </p:cNvCxnSpPr>
          <p:nvPr/>
        </p:nvCxnSpPr>
        <p:spPr>
          <a:xfrm>
            <a:off x="4600575" y="1220856"/>
            <a:ext cx="0" cy="53831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89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2.6</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23</a:t>
            </a:fld>
            <a:endParaRPr lang="zh-CN" altLang="en-US"/>
          </a:p>
        </p:txBody>
      </p:sp>
      <p:sp>
        <p:nvSpPr>
          <p:cNvPr id="10" name="文本框 9">
            <a:extLst>
              <a:ext uri="{FF2B5EF4-FFF2-40B4-BE49-F238E27FC236}">
                <a16:creationId xmlns:a16="http://schemas.microsoft.com/office/drawing/2014/main" id="{9369FD8A-B372-411A-8149-785329E3E063}"/>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11" name="图片 10">
            <a:extLst>
              <a:ext uri="{FF2B5EF4-FFF2-40B4-BE49-F238E27FC236}">
                <a16:creationId xmlns:a16="http://schemas.microsoft.com/office/drawing/2014/main" id="{A0788FE8-DAD6-4E2B-B6CF-1DAFEDC89F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927" y="1938651"/>
            <a:ext cx="5040000" cy="3031579"/>
          </a:xfrm>
          <a:prstGeom prst="rect">
            <a:avLst/>
          </a:prstGeom>
          <a:noFill/>
          <a:ln>
            <a:noFill/>
          </a:ln>
        </p:spPr>
      </p:pic>
      <p:sp>
        <p:nvSpPr>
          <p:cNvPr id="15" name="文本框 14">
            <a:extLst>
              <a:ext uri="{FF2B5EF4-FFF2-40B4-BE49-F238E27FC236}">
                <a16:creationId xmlns:a16="http://schemas.microsoft.com/office/drawing/2014/main" id="{3A101D1B-15B4-41C8-AD97-5C731CE71A3E}"/>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5 minutes threshold </a:t>
            </a:r>
            <a:endParaRPr lang="zh-CN" altLang="en-US" sz="2200" dirty="0">
              <a:latin typeface="+mn-ea"/>
            </a:endParaRPr>
          </a:p>
        </p:txBody>
      </p:sp>
      <p:sp>
        <p:nvSpPr>
          <p:cNvPr id="16" name="文本框 15">
            <a:extLst>
              <a:ext uri="{FF2B5EF4-FFF2-40B4-BE49-F238E27FC236}">
                <a16:creationId xmlns:a16="http://schemas.microsoft.com/office/drawing/2014/main" id="{3F1D0C21-8F8F-408F-8C50-9C4CA7A87C24}"/>
              </a:ext>
            </a:extLst>
          </p:cNvPr>
          <p:cNvSpPr txBox="1"/>
          <p:nvPr/>
        </p:nvSpPr>
        <p:spPr>
          <a:xfrm>
            <a:off x="685800" y="5113684"/>
            <a:ext cx="7772400" cy="1323439"/>
          </a:xfrm>
          <a:prstGeom prst="rect">
            <a:avLst/>
          </a:prstGeom>
          <a:noFill/>
        </p:spPr>
        <p:txBody>
          <a:bodyPr wrap="square" rtlCol="0">
            <a:spAutoFit/>
          </a:bodyPr>
          <a:lstStyle/>
          <a:p>
            <a:r>
              <a:rPr lang="en-US" altLang="zh-CN" sz="2000" kern="100" dirty="0">
                <a:latin typeface="+mn-ea"/>
              </a:rPr>
              <a:t>Possible explanation: </a:t>
            </a:r>
            <a:r>
              <a:rPr lang="en-US" altLang="zh-CN" sz="2000" dirty="0">
                <a:latin typeface="+mn-ea"/>
              </a:rPr>
              <a:t>The threshold of 5 minute is a commonly acceptable walking duration, some one who </a:t>
            </a:r>
            <a:r>
              <a:rPr lang="en-US" altLang="zh-CN" sz="2000" dirty="0">
                <a:solidFill>
                  <a:srgbClr val="FF0000"/>
                </a:solidFill>
                <a:latin typeface="+mn-ea"/>
              </a:rPr>
              <a:t>cannot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endParaRPr lang="zh-CN" altLang="en-US" sz="2000" dirty="0"/>
          </a:p>
        </p:txBody>
      </p:sp>
      <p:sp>
        <p:nvSpPr>
          <p:cNvPr id="17" name="矩形 16">
            <a:extLst>
              <a:ext uri="{FF2B5EF4-FFF2-40B4-BE49-F238E27FC236}">
                <a16:creationId xmlns:a16="http://schemas.microsoft.com/office/drawing/2014/main" id="{6B788979-70A4-4ED2-A60A-F2A4E940489A}"/>
              </a:ext>
            </a:extLst>
          </p:cNvPr>
          <p:cNvSpPr/>
          <p:nvPr/>
        </p:nvSpPr>
        <p:spPr>
          <a:xfrm>
            <a:off x="6571300" y="3268665"/>
            <a:ext cx="1768433" cy="400110"/>
          </a:xfrm>
          <a:prstGeom prst="rect">
            <a:avLst/>
          </a:prstGeom>
        </p:spPr>
        <p:txBody>
          <a:bodyPr wrap="none">
            <a:spAutoFit/>
          </a:bodyPr>
          <a:lstStyle/>
          <a:p>
            <a:pPr>
              <a:spcAft>
                <a:spcPts val="600"/>
              </a:spcAft>
            </a:pPr>
            <a:r>
              <a:rPr lang="en-US" altLang="zh-CN" sz="2000" kern="100" dirty="0">
                <a:latin typeface="+mn-ea"/>
              </a:rPr>
              <a:t>High precision</a:t>
            </a:r>
          </a:p>
        </p:txBody>
      </p:sp>
    </p:spTree>
    <p:extLst>
      <p:ext uri="{BB962C8B-B14F-4D97-AF65-F5344CB8AC3E}">
        <p14:creationId xmlns:p14="http://schemas.microsoft.com/office/powerpoint/2010/main" val="230319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2.6</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24</a:t>
            </a:fld>
            <a:endParaRPr lang="zh-CN" altLang="en-US"/>
          </a:p>
        </p:txBody>
      </p:sp>
      <p:sp>
        <p:nvSpPr>
          <p:cNvPr id="10" name="文本框 9">
            <a:extLst>
              <a:ext uri="{FF2B5EF4-FFF2-40B4-BE49-F238E27FC236}">
                <a16:creationId xmlns:a16="http://schemas.microsoft.com/office/drawing/2014/main" id="{3811E7CB-DA77-4B04-A9F3-3BD1E9FE146D}"/>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11" name="图片 10">
            <a:extLst>
              <a:ext uri="{FF2B5EF4-FFF2-40B4-BE49-F238E27FC236}">
                <a16:creationId xmlns:a16="http://schemas.microsoft.com/office/drawing/2014/main" id="{12EE7403-6155-4B1E-A0F5-DF07CB7E50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927" y="1938651"/>
            <a:ext cx="5040000" cy="3029361"/>
          </a:xfrm>
          <a:prstGeom prst="rect">
            <a:avLst/>
          </a:prstGeom>
          <a:noFill/>
          <a:ln>
            <a:noFill/>
          </a:ln>
        </p:spPr>
      </p:pic>
      <p:sp>
        <p:nvSpPr>
          <p:cNvPr id="15" name="文本框 14">
            <a:extLst>
              <a:ext uri="{FF2B5EF4-FFF2-40B4-BE49-F238E27FC236}">
                <a16:creationId xmlns:a16="http://schemas.microsoft.com/office/drawing/2014/main" id="{00F609CB-8285-42C3-AB76-12AF654C5002}"/>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8 minutes threshold </a:t>
            </a:r>
            <a:endParaRPr lang="zh-CN" altLang="en-US" sz="2200" dirty="0">
              <a:latin typeface="+mn-ea"/>
            </a:endParaRPr>
          </a:p>
        </p:txBody>
      </p:sp>
      <p:sp>
        <p:nvSpPr>
          <p:cNvPr id="16" name="矩形 15">
            <a:extLst>
              <a:ext uri="{FF2B5EF4-FFF2-40B4-BE49-F238E27FC236}">
                <a16:creationId xmlns:a16="http://schemas.microsoft.com/office/drawing/2014/main" id="{B3918E42-6332-41D9-8887-46E39854EE29}"/>
              </a:ext>
            </a:extLst>
          </p:cNvPr>
          <p:cNvSpPr/>
          <p:nvPr/>
        </p:nvSpPr>
        <p:spPr>
          <a:xfrm>
            <a:off x="673100" y="5111466"/>
            <a:ext cx="7797800" cy="1323439"/>
          </a:xfrm>
          <a:prstGeom prst="rect">
            <a:avLst/>
          </a:prstGeom>
        </p:spPr>
        <p:txBody>
          <a:bodyPr wrap="square">
            <a:spAutoFit/>
          </a:bodyPr>
          <a:lstStyle/>
          <a:p>
            <a:r>
              <a:rPr lang="en-US" altLang="zh-CN" sz="2000" kern="100" dirty="0">
                <a:latin typeface="+mn-ea"/>
              </a:rPr>
              <a:t>Possible explanation: There may be some </a:t>
            </a:r>
            <a:r>
              <a:rPr lang="en-US" altLang="zh-CN" sz="2000" kern="100" dirty="0">
                <a:solidFill>
                  <a:srgbClr val="FF0000"/>
                </a:solidFill>
                <a:latin typeface="+mn-ea"/>
              </a:rPr>
              <a:t>randomness</a:t>
            </a:r>
            <a:r>
              <a:rPr lang="en-US" altLang="zh-CN" sz="2000" kern="100" dirty="0">
                <a:latin typeface="+mn-ea"/>
              </a:rPr>
              <a:t> in making the decision of whether walking to transit stations at the 8 minutes threshold. People may have some </a:t>
            </a:r>
            <a:r>
              <a:rPr lang="en-US" altLang="zh-CN" sz="2000" kern="100" dirty="0">
                <a:solidFill>
                  <a:srgbClr val="FF0000"/>
                </a:solidFill>
                <a:latin typeface="+mn-ea"/>
              </a:rPr>
              <a:t>ambiguity</a:t>
            </a:r>
            <a:r>
              <a:rPr lang="en-US" altLang="zh-CN" sz="2000" kern="100" dirty="0">
                <a:latin typeface="+mn-ea"/>
              </a:rPr>
              <a:t> in choosing whether to accept or not. </a:t>
            </a:r>
            <a:r>
              <a:rPr lang="en-US" altLang="zh-CN" sz="2000" dirty="0">
                <a:latin typeface="+mn-ea"/>
              </a:rPr>
              <a:t>The features are </a:t>
            </a:r>
            <a:r>
              <a:rPr lang="en-US" altLang="zh-CN" sz="2000" dirty="0">
                <a:solidFill>
                  <a:srgbClr val="FF0000"/>
                </a:solidFill>
                <a:latin typeface="+mn-ea"/>
              </a:rPr>
              <a:t>not significant </a:t>
            </a:r>
            <a:r>
              <a:rPr lang="en-US" altLang="zh-CN" sz="2000" dirty="0">
                <a:latin typeface="+mn-ea"/>
              </a:rPr>
              <a:t>at this threshold.</a:t>
            </a:r>
            <a:endParaRPr lang="en-US" altLang="zh-CN" sz="2000" kern="100" dirty="0">
              <a:latin typeface="+mn-ea"/>
            </a:endParaRPr>
          </a:p>
        </p:txBody>
      </p:sp>
      <p:sp>
        <p:nvSpPr>
          <p:cNvPr id="17" name="矩形 16">
            <a:extLst>
              <a:ext uri="{FF2B5EF4-FFF2-40B4-BE49-F238E27FC236}">
                <a16:creationId xmlns:a16="http://schemas.microsoft.com/office/drawing/2014/main" id="{F751DA39-F1B3-467B-943D-5D03666D6D4D}"/>
              </a:ext>
            </a:extLst>
          </p:cNvPr>
          <p:cNvSpPr/>
          <p:nvPr/>
        </p:nvSpPr>
        <p:spPr>
          <a:xfrm>
            <a:off x="6571300" y="3268665"/>
            <a:ext cx="1689886" cy="400110"/>
          </a:xfrm>
          <a:prstGeom prst="rect">
            <a:avLst/>
          </a:prstGeom>
        </p:spPr>
        <p:txBody>
          <a:bodyPr wrap="none">
            <a:spAutoFit/>
          </a:bodyPr>
          <a:lstStyle/>
          <a:p>
            <a:pPr>
              <a:spcAft>
                <a:spcPts val="600"/>
              </a:spcAft>
            </a:pPr>
            <a:r>
              <a:rPr lang="en-US" altLang="zh-CN" sz="2000" kern="100" dirty="0">
                <a:latin typeface="+mn-ea"/>
              </a:rPr>
              <a:t>Low precision</a:t>
            </a:r>
          </a:p>
        </p:txBody>
      </p:sp>
    </p:spTree>
    <p:extLst>
      <p:ext uri="{BB962C8B-B14F-4D97-AF65-F5344CB8AC3E}">
        <p14:creationId xmlns:p14="http://schemas.microsoft.com/office/powerpoint/2010/main" val="32007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2.6</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25</a:t>
            </a:fld>
            <a:endParaRPr lang="zh-CN" altLang="en-US"/>
          </a:p>
        </p:txBody>
      </p:sp>
      <p:sp>
        <p:nvSpPr>
          <p:cNvPr id="18" name="文本框 17">
            <a:extLst>
              <a:ext uri="{FF2B5EF4-FFF2-40B4-BE49-F238E27FC236}">
                <a16:creationId xmlns:a16="http://schemas.microsoft.com/office/drawing/2014/main" id="{397941DE-A996-4762-9652-23DC7D7586E0}"/>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19" name="图片 18">
            <a:extLst>
              <a:ext uri="{FF2B5EF4-FFF2-40B4-BE49-F238E27FC236}">
                <a16:creationId xmlns:a16="http://schemas.microsoft.com/office/drawing/2014/main" id="{984A5816-BF89-4F5F-AEFD-534E9EE91A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512" y="1938650"/>
            <a:ext cx="5040000" cy="3029361"/>
          </a:xfrm>
          <a:prstGeom prst="rect">
            <a:avLst/>
          </a:prstGeom>
          <a:noFill/>
          <a:ln>
            <a:noFill/>
          </a:ln>
        </p:spPr>
      </p:pic>
      <p:sp>
        <p:nvSpPr>
          <p:cNvPr id="20" name="文本框 19">
            <a:extLst>
              <a:ext uri="{FF2B5EF4-FFF2-40B4-BE49-F238E27FC236}">
                <a16:creationId xmlns:a16="http://schemas.microsoft.com/office/drawing/2014/main" id="{BED6488B-0252-4227-A910-0BEF39B255EA}"/>
              </a:ext>
            </a:extLst>
          </p:cNvPr>
          <p:cNvSpPr txBox="1"/>
          <p:nvPr/>
        </p:nvSpPr>
        <p:spPr>
          <a:xfrm>
            <a:off x="489527" y="1364310"/>
            <a:ext cx="492154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13 minutes threshold </a:t>
            </a:r>
            <a:endParaRPr lang="zh-CN" altLang="en-US" sz="2200" dirty="0">
              <a:latin typeface="+mn-ea"/>
            </a:endParaRPr>
          </a:p>
        </p:txBody>
      </p:sp>
      <p:sp>
        <p:nvSpPr>
          <p:cNvPr id="21" name="文本框 20">
            <a:extLst>
              <a:ext uri="{FF2B5EF4-FFF2-40B4-BE49-F238E27FC236}">
                <a16:creationId xmlns:a16="http://schemas.microsoft.com/office/drawing/2014/main" id="{EBE7E7F4-FCFD-4BDC-B4D1-0759E802FEC9}"/>
              </a:ext>
            </a:extLst>
          </p:cNvPr>
          <p:cNvSpPr txBox="1"/>
          <p:nvPr/>
        </p:nvSpPr>
        <p:spPr>
          <a:xfrm>
            <a:off x="685800" y="5111464"/>
            <a:ext cx="7772400" cy="1323439"/>
          </a:xfrm>
          <a:prstGeom prst="rect">
            <a:avLst/>
          </a:prstGeom>
          <a:noFill/>
        </p:spPr>
        <p:txBody>
          <a:bodyPr wrap="square" rtlCol="0">
            <a:spAutoFit/>
          </a:bodyPr>
          <a:lstStyle/>
          <a:p>
            <a:r>
              <a:rPr lang="en-US" altLang="zh-CN" sz="2000" dirty="0">
                <a:latin typeface="+mn-ea"/>
              </a:rPr>
              <a:t>Possible explanation: The threshold of 13 minute is not a commonly acceptable walking duration, some one who </a:t>
            </a:r>
            <a:r>
              <a:rPr lang="en-US" altLang="zh-CN" sz="2000" dirty="0">
                <a:solidFill>
                  <a:srgbClr val="FF0000"/>
                </a:solidFill>
                <a:latin typeface="+mn-ea"/>
              </a:rPr>
              <a:t>can accept </a:t>
            </a:r>
            <a:r>
              <a:rPr lang="en-US" altLang="zh-CN" sz="2000" dirty="0">
                <a:latin typeface="+mn-ea"/>
              </a:rPr>
              <a:t>this threshold can be considered to have some </a:t>
            </a:r>
            <a:r>
              <a:rPr lang="en-US" altLang="zh-CN" sz="2000" dirty="0">
                <a:solidFill>
                  <a:srgbClr val="FF0000"/>
                </a:solidFill>
                <a:latin typeface="+mn-ea"/>
              </a:rPr>
              <a:t>specific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p>
        </p:txBody>
      </p:sp>
      <p:sp>
        <p:nvSpPr>
          <p:cNvPr id="22" name="矩形 21">
            <a:extLst>
              <a:ext uri="{FF2B5EF4-FFF2-40B4-BE49-F238E27FC236}">
                <a16:creationId xmlns:a16="http://schemas.microsoft.com/office/drawing/2014/main" id="{3B93EC11-731A-4A31-A930-ABA3B66D046E}"/>
              </a:ext>
            </a:extLst>
          </p:cNvPr>
          <p:cNvSpPr/>
          <p:nvPr/>
        </p:nvSpPr>
        <p:spPr>
          <a:xfrm>
            <a:off x="6156412" y="3253275"/>
            <a:ext cx="2597186" cy="400110"/>
          </a:xfrm>
          <a:prstGeom prst="rect">
            <a:avLst/>
          </a:prstGeom>
        </p:spPr>
        <p:txBody>
          <a:bodyPr wrap="none">
            <a:spAutoFit/>
          </a:bodyPr>
          <a:lstStyle/>
          <a:p>
            <a:pPr>
              <a:spcAft>
                <a:spcPts val="600"/>
              </a:spcAft>
            </a:pPr>
            <a:r>
              <a:rPr lang="en-US" altLang="zh-CN" sz="2000" dirty="0">
                <a:latin typeface="+mn-ea"/>
              </a:rPr>
              <a:t>Slightly high precision</a:t>
            </a:r>
          </a:p>
        </p:txBody>
      </p:sp>
    </p:spTree>
    <p:extLst>
      <p:ext uri="{BB962C8B-B14F-4D97-AF65-F5344CB8AC3E}">
        <p14:creationId xmlns:p14="http://schemas.microsoft.com/office/powerpoint/2010/main" val="4021895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2.7</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F79DA0D-5797-4C14-AE53-834FB381BE05}"/>
              </a:ext>
            </a:extLst>
          </p:cNvPr>
          <p:cNvSpPr>
            <a:spLocks noGrp="1"/>
          </p:cNvSpPr>
          <p:nvPr>
            <p:ph type="sldNum" sz="quarter" idx="12"/>
          </p:nvPr>
        </p:nvSpPr>
        <p:spPr/>
        <p:txBody>
          <a:bodyPr/>
          <a:lstStyle/>
          <a:p>
            <a:fld id="{A17BB91D-344C-44E0-9148-DFE0CFF5CFC9}" type="slidenum">
              <a:rPr lang="zh-CN" altLang="en-US" smtClean="0"/>
              <a:t>26</a:t>
            </a:fld>
            <a:endParaRPr lang="zh-CN" altLang="en-US"/>
          </a:p>
        </p:txBody>
      </p:sp>
      <p:cxnSp>
        <p:nvCxnSpPr>
          <p:cNvPr id="10" name="直接连接符 9">
            <a:extLst>
              <a:ext uri="{FF2B5EF4-FFF2-40B4-BE49-F238E27FC236}">
                <a16:creationId xmlns:a16="http://schemas.microsoft.com/office/drawing/2014/main" id="{225AAAC8-994A-47DB-86BF-F49C1D427177}"/>
              </a:ext>
            </a:extLst>
          </p:cNvPr>
          <p:cNvCxnSpPr>
            <a:cxnSpLocks/>
          </p:cNvCxnSpPr>
          <p:nvPr/>
        </p:nvCxnSpPr>
        <p:spPr>
          <a:xfrm>
            <a:off x="1120140" y="1906018"/>
            <a:ext cx="755919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1F57A3B-16B7-4291-B6F8-89E88264AE8D}"/>
              </a:ext>
            </a:extLst>
          </p:cNvPr>
          <p:cNvCxnSpPr>
            <a:cxnSpLocks/>
          </p:cNvCxnSpPr>
          <p:nvPr/>
        </p:nvCxnSpPr>
        <p:spPr>
          <a:xfrm>
            <a:off x="1120140" y="5512083"/>
            <a:ext cx="766256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BD47007-05EE-44A6-BE42-3346112C030A}"/>
              </a:ext>
            </a:extLst>
          </p:cNvPr>
          <p:cNvSpPr txBox="1"/>
          <p:nvPr/>
        </p:nvSpPr>
        <p:spPr>
          <a:xfrm>
            <a:off x="1085358" y="5612681"/>
            <a:ext cx="8063345" cy="723275"/>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mn-ea"/>
              </a:rPr>
              <a:t>Achievement in this study</a:t>
            </a:r>
          </a:p>
          <a:p>
            <a:pPr lvl="0"/>
            <a:r>
              <a:rPr lang="en-US" altLang="zh-CN" dirty="0">
                <a:solidFill>
                  <a:prstClr val="black"/>
                </a:solidFill>
                <a:latin typeface="等线" panose="02010600030101010101" pitchFamily="2" charset="-122"/>
              </a:rPr>
              <a:t>	Probability of accepting the given threshold of walking duration</a:t>
            </a:r>
            <a:endParaRPr lang="zh-CN" altLang="en-US" dirty="0">
              <a:solidFill>
                <a:prstClr val="black"/>
              </a:solidFill>
              <a:latin typeface="等线" panose="02010600030101010101" pitchFamily="2" charset="-122"/>
            </a:endParaRPr>
          </a:p>
        </p:txBody>
      </p:sp>
      <p:grpSp>
        <p:nvGrpSpPr>
          <p:cNvPr id="16" name="组合 15">
            <a:extLst>
              <a:ext uri="{FF2B5EF4-FFF2-40B4-BE49-F238E27FC236}">
                <a16:creationId xmlns:a16="http://schemas.microsoft.com/office/drawing/2014/main" id="{A413D375-7EDC-44F5-A186-562466E74B2B}"/>
              </a:ext>
            </a:extLst>
          </p:cNvPr>
          <p:cNvGrpSpPr/>
          <p:nvPr/>
        </p:nvGrpSpPr>
        <p:grpSpPr>
          <a:xfrm>
            <a:off x="1278116" y="2935108"/>
            <a:ext cx="3790294" cy="2315233"/>
            <a:chOff x="964442" y="2773025"/>
            <a:chExt cx="3790294" cy="2315233"/>
          </a:xfrm>
        </p:grpSpPr>
        <p:grpSp>
          <p:nvGrpSpPr>
            <p:cNvPr id="17" name="组合 16">
              <a:extLst>
                <a:ext uri="{FF2B5EF4-FFF2-40B4-BE49-F238E27FC236}">
                  <a16:creationId xmlns:a16="http://schemas.microsoft.com/office/drawing/2014/main" id="{09837B43-DA52-4117-99C2-370EC91E9517}"/>
                </a:ext>
              </a:extLst>
            </p:cNvPr>
            <p:cNvGrpSpPr/>
            <p:nvPr/>
          </p:nvGrpSpPr>
          <p:grpSpPr>
            <a:xfrm>
              <a:off x="964442" y="2773025"/>
              <a:ext cx="3790294" cy="2315233"/>
              <a:chOff x="348346" y="2740668"/>
              <a:chExt cx="3790294" cy="2315233"/>
            </a:xfrm>
          </p:grpSpPr>
          <p:sp>
            <p:nvSpPr>
              <p:cNvPr id="21" name="椭圆 20">
                <a:extLst>
                  <a:ext uri="{FF2B5EF4-FFF2-40B4-BE49-F238E27FC236}">
                    <a16:creationId xmlns:a16="http://schemas.microsoft.com/office/drawing/2014/main" id="{70E5E682-C95B-420D-83F2-49A61D660736}"/>
                  </a:ext>
                </a:extLst>
              </p:cNvPr>
              <p:cNvSpPr/>
              <p:nvPr/>
            </p:nvSpPr>
            <p:spPr>
              <a:xfrm>
                <a:off x="2097087" y="3250489"/>
                <a:ext cx="215900" cy="2159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BC27F8F-E763-4D7A-B162-AD3D1132854C}"/>
                  </a:ext>
                </a:extLst>
              </p:cNvPr>
              <p:cNvSpPr txBox="1"/>
              <p:nvPr/>
            </p:nvSpPr>
            <p:spPr>
              <a:xfrm>
                <a:off x="3031275" y="3959716"/>
                <a:ext cx="877163" cy="369332"/>
              </a:xfrm>
              <a:prstGeom prst="rect">
                <a:avLst/>
              </a:prstGeom>
              <a:noFill/>
            </p:spPr>
            <p:txBody>
              <a:bodyPr wrap="none" rtlCol="0">
                <a:spAutoFit/>
              </a:bodyPr>
              <a:lstStyle/>
              <a:p>
                <a:r>
                  <a:rPr lang="en-US" altLang="zh-CN" dirty="0">
                    <a:latin typeface="+mn-ea"/>
                  </a:rPr>
                  <a:t>Station</a:t>
                </a:r>
                <a:endParaRPr lang="zh-CN" altLang="en-US" dirty="0">
                  <a:latin typeface="+mn-ea"/>
                </a:endParaRPr>
              </a:p>
            </p:txBody>
          </p:sp>
          <p:sp>
            <p:nvSpPr>
              <p:cNvPr id="23" name="矩形 22">
                <a:extLst>
                  <a:ext uri="{FF2B5EF4-FFF2-40B4-BE49-F238E27FC236}">
                    <a16:creationId xmlns:a16="http://schemas.microsoft.com/office/drawing/2014/main" id="{E76B522F-AB9C-43F2-A176-27ED521160F4}"/>
                  </a:ext>
                </a:extLst>
              </p:cNvPr>
              <p:cNvSpPr/>
              <p:nvPr/>
            </p:nvSpPr>
            <p:spPr>
              <a:xfrm>
                <a:off x="704864" y="2740668"/>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a:t>
                </a:r>
                <a:endParaRPr lang="zh-CN" altLang="en-US" dirty="0">
                  <a:solidFill>
                    <a:schemeClr val="tx1"/>
                  </a:solidFill>
                  <a:latin typeface="+mn-ea"/>
                </a:endParaRPr>
              </a:p>
            </p:txBody>
          </p:sp>
          <p:sp>
            <p:nvSpPr>
              <p:cNvPr id="24" name="矩形 23">
                <a:extLst>
                  <a:ext uri="{FF2B5EF4-FFF2-40B4-BE49-F238E27FC236}">
                    <a16:creationId xmlns:a16="http://schemas.microsoft.com/office/drawing/2014/main" id="{D519793D-207F-4EC2-84D3-A845624A6A1F}"/>
                  </a:ext>
                </a:extLst>
              </p:cNvPr>
              <p:cNvSpPr/>
              <p:nvPr/>
            </p:nvSpPr>
            <p:spPr>
              <a:xfrm>
                <a:off x="348346" y="4628152"/>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C</a:t>
                </a:r>
                <a:endParaRPr lang="zh-CN" altLang="en-US" dirty="0">
                  <a:solidFill>
                    <a:schemeClr val="tx1"/>
                  </a:solidFill>
                  <a:latin typeface="+mn-ea"/>
                </a:endParaRPr>
              </a:p>
            </p:txBody>
          </p:sp>
          <p:sp>
            <p:nvSpPr>
              <p:cNvPr id="25" name="矩形 24">
                <a:extLst>
                  <a:ext uri="{FF2B5EF4-FFF2-40B4-BE49-F238E27FC236}">
                    <a16:creationId xmlns:a16="http://schemas.microsoft.com/office/drawing/2014/main" id="{97EF3A3B-99C4-4CF5-B799-A32ED22FA518}"/>
                  </a:ext>
                </a:extLst>
              </p:cNvPr>
              <p:cNvSpPr/>
              <p:nvPr/>
            </p:nvSpPr>
            <p:spPr>
              <a:xfrm>
                <a:off x="3643340" y="3061085"/>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B</a:t>
                </a:r>
                <a:endParaRPr lang="zh-CN" altLang="en-US" dirty="0">
                  <a:solidFill>
                    <a:schemeClr val="tx1"/>
                  </a:solidFill>
                  <a:latin typeface="+mn-ea"/>
                </a:endParaRPr>
              </a:p>
            </p:txBody>
          </p:sp>
          <p:cxnSp>
            <p:nvCxnSpPr>
              <p:cNvPr id="26" name="直接箭头连接符 25">
                <a:extLst>
                  <a:ext uri="{FF2B5EF4-FFF2-40B4-BE49-F238E27FC236}">
                    <a16:creationId xmlns:a16="http://schemas.microsoft.com/office/drawing/2014/main" id="{16BCFDAB-2721-428A-981B-7B23B1DCC1F3}"/>
                  </a:ext>
                </a:extLst>
              </p:cNvPr>
              <p:cNvCxnSpPr>
                <a:cxnSpLocks/>
                <a:stCxn id="23" idx="3"/>
                <a:endCxn id="21" idx="2"/>
              </p:cNvCxnSpPr>
              <p:nvPr/>
            </p:nvCxnSpPr>
            <p:spPr>
              <a:xfrm>
                <a:off x="1200164" y="2954543"/>
                <a:ext cx="896923" cy="40389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C7DC55F-0289-4D0C-B72A-8F487088FBD0}"/>
                  </a:ext>
                </a:extLst>
              </p:cNvPr>
              <p:cNvCxnSpPr>
                <a:cxnSpLocks/>
                <a:stCxn id="21" idx="6"/>
                <a:endCxn id="25" idx="1"/>
              </p:cNvCxnSpPr>
              <p:nvPr/>
            </p:nvCxnSpPr>
            <p:spPr>
              <a:xfrm flipV="1">
                <a:off x="2312987" y="3274960"/>
                <a:ext cx="1330353" cy="834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F1B762C-DD3D-4369-A2E4-2EEB4B7D7E7B}"/>
                  </a:ext>
                </a:extLst>
              </p:cNvPr>
              <p:cNvCxnSpPr>
                <a:cxnSpLocks/>
                <a:stCxn id="21" idx="3"/>
                <a:endCxn id="24" idx="0"/>
              </p:cNvCxnSpPr>
              <p:nvPr/>
            </p:nvCxnSpPr>
            <p:spPr>
              <a:xfrm flipH="1">
                <a:off x="595996" y="3434771"/>
                <a:ext cx="1532709" cy="119338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B1F779A-6F28-4D6F-B3BD-49F10E5939A3}"/>
                  </a:ext>
                </a:extLst>
              </p:cNvPr>
              <p:cNvSpPr txBox="1"/>
              <p:nvPr/>
            </p:nvSpPr>
            <p:spPr>
              <a:xfrm rot="19184409">
                <a:off x="759190" y="3713169"/>
                <a:ext cx="862737" cy="369332"/>
              </a:xfrm>
              <a:prstGeom prst="rect">
                <a:avLst/>
              </a:prstGeom>
              <a:noFill/>
            </p:spPr>
            <p:txBody>
              <a:bodyPr wrap="none" rtlCol="0">
                <a:spAutoFit/>
              </a:bodyPr>
              <a:lstStyle/>
              <a:p>
                <a:r>
                  <a:rPr lang="en-US" altLang="zh-CN" dirty="0">
                    <a:latin typeface="+mn-ea"/>
                  </a:rPr>
                  <a:t>13 min</a:t>
                </a:r>
                <a:endParaRPr lang="zh-CN" altLang="en-US" dirty="0">
                  <a:latin typeface="+mn-ea"/>
                </a:endParaRPr>
              </a:p>
            </p:txBody>
          </p:sp>
          <p:sp>
            <p:nvSpPr>
              <p:cNvPr id="30" name="文本框 29">
                <a:extLst>
                  <a:ext uri="{FF2B5EF4-FFF2-40B4-BE49-F238E27FC236}">
                    <a16:creationId xmlns:a16="http://schemas.microsoft.com/office/drawing/2014/main" id="{2B74427D-6714-43BC-9DAD-A30375A1CC62}"/>
                  </a:ext>
                </a:extLst>
              </p:cNvPr>
              <p:cNvSpPr txBox="1"/>
              <p:nvPr/>
            </p:nvSpPr>
            <p:spPr>
              <a:xfrm rot="21357573">
                <a:off x="2617387" y="2946856"/>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31" name="文本框 30">
                <a:extLst>
                  <a:ext uri="{FF2B5EF4-FFF2-40B4-BE49-F238E27FC236}">
                    <a16:creationId xmlns:a16="http://schemas.microsoft.com/office/drawing/2014/main" id="{566652DA-29E4-4B4F-BF3D-FDD4A6E4535B}"/>
                  </a:ext>
                </a:extLst>
              </p:cNvPr>
              <p:cNvSpPr txBox="1"/>
              <p:nvPr/>
            </p:nvSpPr>
            <p:spPr>
              <a:xfrm rot="1470219">
                <a:off x="1375940" y="2812690"/>
                <a:ext cx="740908" cy="369332"/>
              </a:xfrm>
              <a:prstGeom prst="rect">
                <a:avLst/>
              </a:prstGeom>
              <a:noFill/>
            </p:spPr>
            <p:txBody>
              <a:bodyPr wrap="none" rtlCol="0">
                <a:spAutoFit/>
              </a:bodyPr>
              <a:lstStyle/>
              <a:p>
                <a:r>
                  <a:rPr lang="en-US" altLang="zh-CN" dirty="0">
                    <a:latin typeface="+mn-ea"/>
                  </a:rPr>
                  <a:t>5 min</a:t>
                </a:r>
                <a:endParaRPr lang="zh-CN" altLang="en-US" dirty="0">
                  <a:latin typeface="+mn-ea"/>
                </a:endParaRPr>
              </a:p>
            </p:txBody>
          </p:sp>
        </p:grpSp>
        <p:sp>
          <p:nvSpPr>
            <p:cNvPr id="18" name="椭圆 17">
              <a:extLst>
                <a:ext uri="{FF2B5EF4-FFF2-40B4-BE49-F238E27FC236}">
                  <a16:creationId xmlns:a16="http://schemas.microsoft.com/office/drawing/2014/main" id="{C2E7D2CE-B5F7-44AC-A178-62971AF3F47F}"/>
                </a:ext>
              </a:extLst>
            </p:cNvPr>
            <p:cNvSpPr/>
            <p:nvPr/>
          </p:nvSpPr>
          <p:spPr>
            <a:xfrm>
              <a:off x="3261273" y="4083020"/>
              <a:ext cx="191300" cy="191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7CEB518-0995-4B29-8F1F-187F68AA09A6}"/>
                </a:ext>
              </a:extLst>
            </p:cNvPr>
            <p:cNvSpPr/>
            <p:nvPr/>
          </p:nvSpPr>
          <p:spPr>
            <a:xfrm>
              <a:off x="3221391" y="4568176"/>
              <a:ext cx="271064"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B620D37A-DEA3-432A-8973-D90A804CF53B}"/>
                </a:ext>
              </a:extLst>
            </p:cNvPr>
            <p:cNvSpPr txBox="1"/>
            <p:nvPr/>
          </p:nvSpPr>
          <p:spPr>
            <a:xfrm>
              <a:off x="3729629" y="4473724"/>
              <a:ext cx="710451" cy="369332"/>
            </a:xfrm>
            <a:prstGeom prst="rect">
              <a:avLst/>
            </a:prstGeom>
            <a:noFill/>
          </p:spPr>
          <p:txBody>
            <a:bodyPr wrap="none" rtlCol="0">
              <a:spAutoFit/>
            </a:bodyPr>
            <a:lstStyle/>
            <a:p>
              <a:r>
                <a:rPr lang="en-US" altLang="zh-CN" dirty="0">
                  <a:latin typeface="+mn-ea"/>
                </a:rPr>
                <a:t>Block</a:t>
              </a:r>
              <a:endParaRPr lang="zh-CN" altLang="en-US" dirty="0">
                <a:latin typeface="+mn-ea"/>
              </a:endParaRPr>
            </a:p>
          </p:txBody>
        </p:sp>
      </p:grpSp>
      <p:sp>
        <p:nvSpPr>
          <p:cNvPr id="32" name="文本框 31">
            <a:extLst>
              <a:ext uri="{FF2B5EF4-FFF2-40B4-BE49-F238E27FC236}">
                <a16:creationId xmlns:a16="http://schemas.microsoft.com/office/drawing/2014/main" id="{B47B5C64-C2CF-4E30-A936-FFA3C4B37257}"/>
              </a:ext>
            </a:extLst>
          </p:cNvPr>
          <p:cNvSpPr txBox="1"/>
          <p:nvPr/>
        </p:nvSpPr>
        <p:spPr>
          <a:xfrm>
            <a:off x="1085358" y="2050371"/>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Application of this achievement</a:t>
            </a:r>
          </a:p>
        </p:txBody>
      </p:sp>
      <p:sp>
        <p:nvSpPr>
          <p:cNvPr id="33" name="文本框 32">
            <a:extLst>
              <a:ext uri="{FF2B5EF4-FFF2-40B4-BE49-F238E27FC236}">
                <a16:creationId xmlns:a16="http://schemas.microsoft.com/office/drawing/2014/main" id="{3B0C291D-B8E7-4924-89ED-CDD5A0F776A8}"/>
              </a:ext>
            </a:extLst>
          </p:cNvPr>
          <p:cNvSpPr txBox="1"/>
          <p:nvPr/>
        </p:nvSpPr>
        <p:spPr>
          <a:xfrm>
            <a:off x="1076071" y="929340"/>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Superior Topic</a:t>
            </a:r>
          </a:p>
          <a:p>
            <a:r>
              <a:rPr lang="en-US" altLang="zh-CN" sz="2000" dirty="0">
                <a:solidFill>
                  <a:prstClr val="black"/>
                </a:solidFill>
                <a:latin typeface="等线" panose="02010600030101010101" pitchFamily="2" charset="-122"/>
              </a:rPr>
              <a:t>	</a:t>
            </a:r>
            <a:r>
              <a:rPr lang="en-US" altLang="zh-CN" sz="2000" dirty="0">
                <a:latin typeface="+mn-ea"/>
              </a:rPr>
              <a:t>Exploring the use tendencies of urban rail transit</a:t>
            </a:r>
            <a:endParaRPr lang="zh-CN" altLang="en-US" sz="2000" dirty="0">
              <a:latin typeface="+mn-ea"/>
            </a:endParaRPr>
          </a:p>
        </p:txBody>
      </p:sp>
      <p:sp>
        <p:nvSpPr>
          <p:cNvPr id="34" name="箭头: 上 33">
            <a:extLst>
              <a:ext uri="{FF2B5EF4-FFF2-40B4-BE49-F238E27FC236}">
                <a16:creationId xmlns:a16="http://schemas.microsoft.com/office/drawing/2014/main" id="{98F58C34-172C-4E26-8BB5-7F42370E06BE}"/>
              </a:ext>
            </a:extLst>
          </p:cNvPr>
          <p:cNvSpPr/>
          <p:nvPr/>
        </p:nvSpPr>
        <p:spPr>
          <a:xfrm>
            <a:off x="263807" y="1092200"/>
            <a:ext cx="546100" cy="5091045"/>
          </a:xfrm>
          <a:prstGeom prst="upArrow">
            <a:avLst>
              <a:gd name="adj1" fmla="val 40698"/>
              <a:gd name="adj2" fmla="val 1360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a:extLst>
              <a:ext uri="{FF2B5EF4-FFF2-40B4-BE49-F238E27FC236}">
                <a16:creationId xmlns:a16="http://schemas.microsoft.com/office/drawing/2014/main" id="{8E84290C-848F-447F-AAD4-CC48B4D2C902}"/>
              </a:ext>
            </a:extLst>
          </p:cNvPr>
          <p:cNvGrpSpPr/>
          <p:nvPr/>
        </p:nvGrpSpPr>
        <p:grpSpPr>
          <a:xfrm>
            <a:off x="5720658" y="2158336"/>
            <a:ext cx="2958674" cy="3353747"/>
            <a:chOff x="5720658" y="2211496"/>
            <a:chExt cx="2958674" cy="3353747"/>
          </a:xfrm>
        </p:grpSpPr>
        <p:sp>
          <p:nvSpPr>
            <p:cNvPr id="36" name="矩形: 圆角 35">
              <a:extLst>
                <a:ext uri="{FF2B5EF4-FFF2-40B4-BE49-F238E27FC236}">
                  <a16:creationId xmlns:a16="http://schemas.microsoft.com/office/drawing/2014/main" id="{824D0F06-57A7-4457-A59C-9A598CFBE86F}"/>
                </a:ext>
              </a:extLst>
            </p:cNvPr>
            <p:cNvSpPr/>
            <p:nvPr/>
          </p:nvSpPr>
          <p:spPr>
            <a:xfrm>
              <a:off x="6430635" y="3315918"/>
              <a:ext cx="1257803" cy="3858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Model</a:t>
              </a:r>
              <a:endParaRPr lang="zh-CN" altLang="en-US" dirty="0">
                <a:solidFill>
                  <a:schemeClr val="tx1"/>
                </a:solidFill>
                <a:latin typeface="+mn-ea"/>
              </a:endParaRPr>
            </a:p>
          </p:txBody>
        </p:sp>
        <p:sp>
          <p:nvSpPr>
            <p:cNvPr id="37" name="箭头: 右 36">
              <a:extLst>
                <a:ext uri="{FF2B5EF4-FFF2-40B4-BE49-F238E27FC236}">
                  <a16:creationId xmlns:a16="http://schemas.microsoft.com/office/drawing/2014/main" id="{10C15181-4067-447E-8B20-37F366B114F6}"/>
                </a:ext>
              </a:extLst>
            </p:cNvPr>
            <p:cNvSpPr/>
            <p:nvPr/>
          </p:nvSpPr>
          <p:spPr>
            <a:xfrm rot="5400000">
              <a:off x="6898567" y="2955520"/>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角 37">
              <a:extLst>
                <a:ext uri="{FF2B5EF4-FFF2-40B4-BE49-F238E27FC236}">
                  <a16:creationId xmlns:a16="http://schemas.microsoft.com/office/drawing/2014/main" id="{1DDE8714-D8D7-4EA3-B244-82F724613B22}"/>
                </a:ext>
              </a:extLst>
            </p:cNvPr>
            <p:cNvSpPr/>
            <p:nvPr/>
          </p:nvSpPr>
          <p:spPr>
            <a:xfrm>
              <a:off x="5720658" y="4145885"/>
              <a:ext cx="2747340" cy="105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The </a:t>
              </a:r>
              <a:r>
                <a:rPr lang="en-US" altLang="zh-CN" dirty="0">
                  <a:solidFill>
                    <a:srgbClr val="FF0000"/>
                  </a:solidFill>
                  <a:latin typeface="+mn-ea"/>
                </a:rPr>
                <a:t>trend</a:t>
              </a:r>
              <a:r>
                <a:rPr lang="en-US" altLang="zh-CN" dirty="0">
                  <a:solidFill>
                    <a:schemeClr val="tx1"/>
                  </a:solidFill>
                  <a:latin typeface="+mn-ea"/>
                </a:rPr>
                <a:t> (probability) of using this station in the blocks can be grasped.</a:t>
              </a:r>
              <a:endParaRPr lang="zh-CN" altLang="en-US" dirty="0">
                <a:solidFill>
                  <a:schemeClr val="tx1"/>
                </a:solidFill>
                <a:latin typeface="+mn-ea"/>
              </a:endParaRPr>
            </a:p>
          </p:txBody>
        </p:sp>
        <p:sp>
          <p:nvSpPr>
            <p:cNvPr id="39" name="箭头: 右 38">
              <a:extLst>
                <a:ext uri="{FF2B5EF4-FFF2-40B4-BE49-F238E27FC236}">
                  <a16:creationId xmlns:a16="http://schemas.microsoft.com/office/drawing/2014/main" id="{C275BA55-6734-4CD5-9A38-8F103294EEDF}"/>
                </a:ext>
              </a:extLst>
            </p:cNvPr>
            <p:cNvSpPr/>
            <p:nvPr/>
          </p:nvSpPr>
          <p:spPr>
            <a:xfrm rot="5400000">
              <a:off x="6898567" y="3796926"/>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角 39">
              <a:extLst>
                <a:ext uri="{FF2B5EF4-FFF2-40B4-BE49-F238E27FC236}">
                  <a16:creationId xmlns:a16="http://schemas.microsoft.com/office/drawing/2014/main" id="{B3AE9055-E233-4EFE-A350-5D505FB4711D}"/>
                </a:ext>
              </a:extLst>
            </p:cNvPr>
            <p:cNvSpPr/>
            <p:nvPr/>
          </p:nvSpPr>
          <p:spPr>
            <a:xfrm>
              <a:off x="5999086" y="2211496"/>
              <a:ext cx="2120900" cy="6320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PSDC</a:t>
              </a:r>
              <a:r>
                <a:rPr lang="en-US" altLang="zh-CN" dirty="0">
                  <a:latin typeface="+mn-ea"/>
                </a:rPr>
                <a:t> </a:t>
              </a:r>
              <a:r>
                <a:rPr lang="en-US" altLang="zh-CN" dirty="0">
                  <a:solidFill>
                    <a:schemeClr val="tx1"/>
                  </a:solidFill>
                  <a:latin typeface="+mn-ea"/>
                </a:rPr>
                <a:t>data in the</a:t>
              </a:r>
              <a:r>
                <a:rPr lang="zh-CN" altLang="en-US" dirty="0">
                  <a:solidFill>
                    <a:schemeClr val="tx1"/>
                  </a:solidFill>
                  <a:latin typeface="+mn-ea"/>
                </a:rPr>
                <a:t> </a:t>
              </a:r>
              <a:r>
                <a:rPr lang="en-US" altLang="zh-CN" dirty="0">
                  <a:solidFill>
                    <a:schemeClr val="tx1"/>
                  </a:solidFill>
                  <a:latin typeface="+mn-ea"/>
                </a:rPr>
                <a:t>blocks</a:t>
              </a:r>
              <a:r>
                <a:rPr lang="zh-CN" altLang="en-US" dirty="0">
                  <a:solidFill>
                    <a:schemeClr val="tx1"/>
                  </a:solidFill>
                  <a:latin typeface="+mn-ea"/>
                </a:rPr>
                <a:t> </a:t>
              </a:r>
              <a:r>
                <a:rPr lang="en-US" altLang="zh-CN" dirty="0">
                  <a:solidFill>
                    <a:schemeClr val="tx1"/>
                  </a:solidFill>
                  <a:latin typeface="+mn-ea"/>
                </a:rPr>
                <a:t>(e.g. A/B/C)</a:t>
              </a:r>
              <a:endParaRPr lang="zh-CN" altLang="en-US" dirty="0">
                <a:solidFill>
                  <a:schemeClr val="tx1"/>
                </a:solidFill>
                <a:latin typeface="+mn-ea"/>
              </a:endParaRPr>
            </a:p>
          </p:txBody>
        </p:sp>
        <p:sp>
          <p:nvSpPr>
            <p:cNvPr id="41" name="文本框 40">
              <a:extLst>
                <a:ext uri="{FF2B5EF4-FFF2-40B4-BE49-F238E27FC236}">
                  <a16:creationId xmlns:a16="http://schemas.microsoft.com/office/drawing/2014/main" id="{8EAE74A7-27A1-46CE-B127-7494B70F71DC}"/>
                </a:ext>
              </a:extLst>
            </p:cNvPr>
            <p:cNvSpPr txBox="1"/>
            <p:nvPr/>
          </p:nvSpPr>
          <p:spPr>
            <a:xfrm>
              <a:off x="7693670" y="2838565"/>
              <a:ext cx="985661" cy="369332"/>
            </a:xfrm>
            <a:prstGeom prst="rect">
              <a:avLst/>
            </a:prstGeom>
            <a:noFill/>
          </p:spPr>
          <p:txBody>
            <a:bodyPr wrap="square" rtlCol="0">
              <a:spAutoFit/>
            </a:bodyPr>
            <a:lstStyle/>
            <a:p>
              <a:r>
                <a:rPr lang="en-US" altLang="zh-CN" dirty="0">
                  <a:solidFill>
                    <a:srgbClr val="FF0000"/>
                  </a:solidFill>
                  <a:latin typeface="+mn-ea"/>
                </a:rPr>
                <a:t>input</a:t>
              </a:r>
              <a:endParaRPr lang="zh-CN" altLang="en-US" dirty="0">
                <a:solidFill>
                  <a:srgbClr val="FF0000"/>
                </a:solidFill>
                <a:latin typeface="+mn-ea"/>
              </a:endParaRPr>
            </a:p>
          </p:txBody>
        </p:sp>
        <p:sp>
          <p:nvSpPr>
            <p:cNvPr id="42" name="文本框 41">
              <a:extLst>
                <a:ext uri="{FF2B5EF4-FFF2-40B4-BE49-F238E27FC236}">
                  <a16:creationId xmlns:a16="http://schemas.microsoft.com/office/drawing/2014/main" id="{4662BF19-3B97-46AE-BA54-115FA91A3F21}"/>
                </a:ext>
              </a:extLst>
            </p:cNvPr>
            <p:cNvSpPr txBox="1"/>
            <p:nvPr/>
          </p:nvSpPr>
          <p:spPr>
            <a:xfrm>
              <a:off x="7688437" y="5195911"/>
              <a:ext cx="990895" cy="369332"/>
            </a:xfrm>
            <a:prstGeom prst="rect">
              <a:avLst/>
            </a:prstGeom>
            <a:noFill/>
          </p:spPr>
          <p:txBody>
            <a:bodyPr wrap="square" rtlCol="0">
              <a:spAutoFit/>
            </a:bodyPr>
            <a:lstStyle/>
            <a:p>
              <a:r>
                <a:rPr lang="en-US" altLang="zh-CN" dirty="0">
                  <a:solidFill>
                    <a:srgbClr val="FF0000"/>
                  </a:solidFill>
                  <a:latin typeface="+mn-ea"/>
                </a:rPr>
                <a:t>output</a:t>
              </a:r>
              <a:endParaRPr lang="zh-CN" altLang="en-US" dirty="0">
                <a:solidFill>
                  <a:srgbClr val="FF0000"/>
                </a:solidFill>
                <a:latin typeface="+mn-ea"/>
              </a:endParaRPr>
            </a:p>
          </p:txBody>
        </p:sp>
      </p:grpSp>
    </p:spTree>
    <p:extLst>
      <p:ext uri="{BB962C8B-B14F-4D97-AF65-F5344CB8AC3E}">
        <p14:creationId xmlns:p14="http://schemas.microsoft.com/office/powerpoint/2010/main" val="1691699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3</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Analysis on the characteristics of transit ridership and land use</a:t>
            </a:r>
          </a:p>
        </p:txBody>
      </p:sp>
      <p:grpSp>
        <p:nvGrpSpPr>
          <p:cNvPr id="32" name="组合 31">
            <a:extLst>
              <a:ext uri="{FF2B5EF4-FFF2-40B4-BE49-F238E27FC236}">
                <a16:creationId xmlns:a16="http://schemas.microsoft.com/office/drawing/2014/main" id="{C5CCFEBF-0E36-4EBC-90F8-12D964936378}"/>
              </a:ext>
            </a:extLst>
          </p:cNvPr>
          <p:cNvGrpSpPr/>
          <p:nvPr/>
        </p:nvGrpSpPr>
        <p:grpSpPr>
          <a:xfrm>
            <a:off x="2182083" y="3339780"/>
            <a:ext cx="4779834" cy="324303"/>
            <a:chOff x="2130084" y="3124941"/>
            <a:chExt cx="4779834" cy="324303"/>
          </a:xfrm>
        </p:grpSpPr>
        <p:sp>
          <p:nvSpPr>
            <p:cNvPr id="33" name="椭圆 32">
              <a:extLst>
                <a:ext uri="{FF2B5EF4-FFF2-40B4-BE49-F238E27FC236}">
                  <a16:creationId xmlns:a16="http://schemas.microsoft.com/office/drawing/2014/main" id="{2FBBA5EE-FE68-45E4-BBA4-7E0BED1F0CF2}"/>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9BC16CEE-52CD-43CC-BCB0-8E9196FDFBA1}"/>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37" name="直接连接符 36">
              <a:extLst>
                <a:ext uri="{FF2B5EF4-FFF2-40B4-BE49-F238E27FC236}">
                  <a16:creationId xmlns:a16="http://schemas.microsoft.com/office/drawing/2014/main" id="{12BFE496-8973-4B33-AB2F-2BC9873AA98C}"/>
                </a:ext>
              </a:extLst>
            </p:cNvPr>
            <p:cNvCxnSpPr>
              <a:cxnSpLocks/>
              <a:stCxn id="3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46D9651C-17EB-44EC-AC62-ACE595AC0028}"/>
              </a:ext>
            </a:extLst>
          </p:cNvPr>
          <p:cNvGrpSpPr/>
          <p:nvPr/>
        </p:nvGrpSpPr>
        <p:grpSpPr>
          <a:xfrm>
            <a:off x="2182083" y="3928837"/>
            <a:ext cx="4779834" cy="326119"/>
            <a:chOff x="2130084" y="3123125"/>
            <a:chExt cx="4779834" cy="326119"/>
          </a:xfrm>
        </p:grpSpPr>
        <p:sp>
          <p:nvSpPr>
            <p:cNvPr id="39" name="椭圆 38">
              <a:extLst>
                <a:ext uri="{FF2B5EF4-FFF2-40B4-BE49-F238E27FC236}">
                  <a16:creationId xmlns:a16="http://schemas.microsoft.com/office/drawing/2014/main" id="{C590419E-B4FC-4B47-89A1-C5615FCFF8A4}"/>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1BF2E757-9575-4E30-A125-58094857FDD5}"/>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Data</a:t>
              </a:r>
            </a:p>
          </p:txBody>
        </p:sp>
        <p:cxnSp>
          <p:nvCxnSpPr>
            <p:cNvPr id="41" name="直接连接符 40">
              <a:extLst>
                <a:ext uri="{FF2B5EF4-FFF2-40B4-BE49-F238E27FC236}">
                  <a16:creationId xmlns:a16="http://schemas.microsoft.com/office/drawing/2014/main" id="{C21AB2EB-4857-44D4-9D14-CC2178631CD1}"/>
                </a:ext>
              </a:extLst>
            </p:cNvPr>
            <p:cNvCxnSpPr>
              <a:cxnSpLocks/>
              <a:stCxn id="3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43" name="椭圆 42">
            <a:extLst>
              <a:ext uri="{FF2B5EF4-FFF2-40B4-BE49-F238E27FC236}">
                <a16:creationId xmlns:a16="http://schemas.microsoft.com/office/drawing/2014/main" id="{35ED8B91-201C-45DD-B0BD-64D8009B5D69}"/>
              </a:ext>
            </a:extLst>
          </p:cNvPr>
          <p:cNvSpPr/>
          <p:nvPr/>
        </p:nvSpPr>
        <p:spPr>
          <a:xfrm>
            <a:off x="2182083" y="4615009"/>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C929B423-44CB-4D1C-888C-C51DCD42ABA6}"/>
              </a:ext>
            </a:extLst>
          </p:cNvPr>
          <p:cNvSpPr/>
          <p:nvPr/>
        </p:nvSpPr>
        <p:spPr>
          <a:xfrm>
            <a:off x="2406920" y="4519710"/>
            <a:ext cx="5024474"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Characteristics of transit ridership and land use</a:t>
            </a:r>
          </a:p>
        </p:txBody>
      </p:sp>
      <p:cxnSp>
        <p:nvCxnSpPr>
          <p:cNvPr id="45" name="直接连接符 44">
            <a:extLst>
              <a:ext uri="{FF2B5EF4-FFF2-40B4-BE49-F238E27FC236}">
                <a16:creationId xmlns:a16="http://schemas.microsoft.com/office/drawing/2014/main" id="{D925D678-19FD-4894-BA9B-4A67A9D77B8E}"/>
              </a:ext>
            </a:extLst>
          </p:cNvPr>
          <p:cNvCxnSpPr>
            <a:cxnSpLocks/>
            <a:stCxn id="43" idx="4"/>
          </p:cNvCxnSpPr>
          <p:nvPr/>
        </p:nvCxnSpPr>
        <p:spPr>
          <a:xfrm>
            <a:off x="2297493" y="4845829"/>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B7C35DE5-0BC4-4DAB-8B8E-AA15BA89C781}"/>
              </a:ext>
            </a:extLst>
          </p:cNvPr>
          <p:cNvGrpSpPr/>
          <p:nvPr/>
        </p:nvGrpSpPr>
        <p:grpSpPr>
          <a:xfrm>
            <a:off x="2182083" y="5110583"/>
            <a:ext cx="4779834" cy="326119"/>
            <a:chOff x="2130084" y="3123125"/>
            <a:chExt cx="4779834" cy="326119"/>
          </a:xfrm>
        </p:grpSpPr>
        <p:sp>
          <p:nvSpPr>
            <p:cNvPr id="47" name="椭圆 46">
              <a:extLst>
                <a:ext uri="{FF2B5EF4-FFF2-40B4-BE49-F238E27FC236}">
                  <a16:creationId xmlns:a16="http://schemas.microsoft.com/office/drawing/2014/main" id="{A61D2A7E-187D-41DA-A405-6D1F25124305}"/>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a:extLst>
                <a:ext uri="{FF2B5EF4-FFF2-40B4-BE49-F238E27FC236}">
                  <a16:creationId xmlns:a16="http://schemas.microsoft.com/office/drawing/2014/main" id="{BAFCF95D-AB17-4AC5-BB40-8DA5FE65E819}"/>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Influencing factors of transit ridership</a:t>
              </a:r>
            </a:p>
          </p:txBody>
        </p:sp>
        <p:cxnSp>
          <p:nvCxnSpPr>
            <p:cNvPr id="49" name="直接连接符 48">
              <a:extLst>
                <a:ext uri="{FF2B5EF4-FFF2-40B4-BE49-F238E27FC236}">
                  <a16:creationId xmlns:a16="http://schemas.microsoft.com/office/drawing/2014/main" id="{85418834-762E-4336-A47E-E32D3FAC3C6D}"/>
                </a:ext>
              </a:extLst>
            </p:cNvPr>
            <p:cNvCxnSpPr>
              <a:cxnSpLocks/>
              <a:stCxn id="4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21E92E39-2D09-45EA-A9DC-51601271E989}"/>
              </a:ext>
            </a:extLst>
          </p:cNvPr>
          <p:cNvGrpSpPr/>
          <p:nvPr/>
        </p:nvGrpSpPr>
        <p:grpSpPr>
          <a:xfrm>
            <a:off x="2182083" y="5701458"/>
            <a:ext cx="4779834" cy="327938"/>
            <a:chOff x="2130084" y="3121306"/>
            <a:chExt cx="4779834" cy="327938"/>
          </a:xfrm>
        </p:grpSpPr>
        <p:sp>
          <p:nvSpPr>
            <p:cNvPr id="51" name="椭圆 50">
              <a:extLst>
                <a:ext uri="{FF2B5EF4-FFF2-40B4-BE49-F238E27FC236}">
                  <a16:creationId xmlns:a16="http://schemas.microsoft.com/office/drawing/2014/main" id="{EC53B31D-2B2D-45EB-AD91-042BCD733409}"/>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a:extLst>
                <a:ext uri="{FF2B5EF4-FFF2-40B4-BE49-F238E27FC236}">
                  <a16:creationId xmlns:a16="http://schemas.microsoft.com/office/drawing/2014/main" id="{44260AE4-E1E5-4722-8C4B-38C1408530D0}"/>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53" name="直接连接符 52">
              <a:extLst>
                <a:ext uri="{FF2B5EF4-FFF2-40B4-BE49-F238E27FC236}">
                  <a16:creationId xmlns:a16="http://schemas.microsoft.com/office/drawing/2014/main" id="{EA0057E7-C845-4293-AF74-15C498870A9D}"/>
                </a:ext>
              </a:extLst>
            </p:cNvPr>
            <p:cNvCxnSpPr>
              <a:cxnSpLocks/>
              <a:stCxn id="51"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CA16F7EA-BFF0-475D-9015-C6704F1B6D6A}"/>
              </a:ext>
            </a:extLst>
          </p:cNvPr>
          <p:cNvSpPr>
            <a:spLocks noGrp="1"/>
          </p:cNvSpPr>
          <p:nvPr>
            <p:ph type="sldNum" sz="quarter" idx="12"/>
          </p:nvPr>
        </p:nvSpPr>
        <p:spPr/>
        <p:txBody>
          <a:bodyPr/>
          <a:lstStyle/>
          <a:p>
            <a:fld id="{A17BB91D-344C-44E0-9148-DFE0CFF5CFC9}" type="slidenum">
              <a:rPr lang="zh-CN" altLang="en-US" smtClean="0"/>
              <a:t>27</a:t>
            </a:fld>
            <a:endParaRPr lang="zh-CN" altLang="en-US"/>
          </a:p>
        </p:txBody>
      </p:sp>
    </p:spTree>
    <p:extLst>
      <p:ext uri="{BB962C8B-B14F-4D97-AF65-F5344CB8AC3E}">
        <p14:creationId xmlns:p14="http://schemas.microsoft.com/office/powerpoint/2010/main" val="304871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3.1</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28</a:t>
            </a:fld>
            <a:endParaRPr lang="zh-CN" altLang="en-US"/>
          </a:p>
        </p:txBody>
      </p:sp>
      <p:sp>
        <p:nvSpPr>
          <p:cNvPr id="3" name="文本框 2">
            <a:extLst>
              <a:ext uri="{FF2B5EF4-FFF2-40B4-BE49-F238E27FC236}">
                <a16:creationId xmlns:a16="http://schemas.microsoft.com/office/drawing/2014/main" id="{57AD7839-17CD-42D4-9616-DFB01BB5341F}"/>
              </a:ext>
            </a:extLst>
          </p:cNvPr>
          <p:cNvSpPr txBox="1"/>
          <p:nvPr/>
        </p:nvSpPr>
        <p:spPr>
          <a:xfrm>
            <a:off x="583600" y="1433037"/>
            <a:ext cx="976036" cy="369332"/>
          </a:xfrm>
          <a:prstGeom prst="rect">
            <a:avLst/>
          </a:prstGeom>
          <a:noFill/>
        </p:spPr>
        <p:txBody>
          <a:bodyPr wrap="none" rtlCol="0">
            <a:spAutoFit/>
          </a:bodyPr>
          <a:lstStyle/>
          <a:p>
            <a:r>
              <a:rPr lang="en-US" altLang="zh-CN" dirty="0"/>
              <a:t>Problem</a:t>
            </a:r>
            <a:endParaRPr lang="zh-CN" altLang="en-US" dirty="0"/>
          </a:p>
        </p:txBody>
      </p:sp>
      <p:sp>
        <p:nvSpPr>
          <p:cNvPr id="10" name="文本框 9">
            <a:extLst>
              <a:ext uri="{FF2B5EF4-FFF2-40B4-BE49-F238E27FC236}">
                <a16:creationId xmlns:a16="http://schemas.microsoft.com/office/drawing/2014/main" id="{924757EB-6A60-4B3E-94AD-20727D68A758}"/>
              </a:ext>
            </a:extLst>
          </p:cNvPr>
          <p:cNvSpPr txBox="1"/>
          <p:nvPr/>
        </p:nvSpPr>
        <p:spPr>
          <a:xfrm>
            <a:off x="368424" y="1882260"/>
            <a:ext cx="4228722" cy="923330"/>
          </a:xfrm>
          <a:prstGeom prst="rect">
            <a:avLst/>
          </a:prstGeom>
          <a:noFill/>
        </p:spPr>
        <p:txBody>
          <a:bodyPr wrap="none" rtlCol="0">
            <a:spAutoFit/>
          </a:bodyPr>
          <a:lstStyle/>
          <a:p>
            <a:pPr marL="342900" indent="-342900">
              <a:buAutoNum type="arabicPeriod"/>
            </a:pPr>
            <a:r>
              <a:rPr lang="en-US" altLang="zh-CN" dirty="0"/>
              <a:t>Aging population</a:t>
            </a:r>
          </a:p>
          <a:p>
            <a:pPr marL="342900" indent="-342900">
              <a:buAutoNum type="arabicPeriod"/>
            </a:pPr>
            <a:r>
              <a:rPr lang="en-US" altLang="zh-CN" dirty="0"/>
              <a:t>Reduction in share rate of public transit</a:t>
            </a:r>
          </a:p>
          <a:p>
            <a:pPr marL="342900" indent="-342900">
              <a:buAutoNum type="arabicPeriod"/>
            </a:pPr>
            <a:r>
              <a:rPr lang="en-US" altLang="zh-CN" dirty="0"/>
              <a:t>Traffic congestion</a:t>
            </a:r>
            <a:endParaRPr lang="zh-CN" altLang="en-US" dirty="0"/>
          </a:p>
        </p:txBody>
      </p:sp>
      <p:sp>
        <p:nvSpPr>
          <p:cNvPr id="11" name="文本框 10">
            <a:extLst>
              <a:ext uri="{FF2B5EF4-FFF2-40B4-BE49-F238E27FC236}">
                <a16:creationId xmlns:a16="http://schemas.microsoft.com/office/drawing/2014/main" id="{9B394B13-F159-4495-9282-07C498FCD157}"/>
              </a:ext>
            </a:extLst>
          </p:cNvPr>
          <p:cNvSpPr txBox="1"/>
          <p:nvPr/>
        </p:nvSpPr>
        <p:spPr>
          <a:xfrm>
            <a:off x="788547" y="3429000"/>
            <a:ext cx="981359" cy="369332"/>
          </a:xfrm>
          <a:prstGeom prst="rect">
            <a:avLst/>
          </a:prstGeom>
          <a:noFill/>
        </p:spPr>
        <p:txBody>
          <a:bodyPr wrap="none" rtlCol="0">
            <a:spAutoFit/>
          </a:bodyPr>
          <a:lstStyle/>
          <a:p>
            <a:r>
              <a:rPr lang="en-US" altLang="zh-CN" dirty="0"/>
              <a:t>Demand</a:t>
            </a:r>
            <a:endParaRPr lang="zh-CN" altLang="en-US" dirty="0"/>
          </a:p>
        </p:txBody>
      </p:sp>
      <p:sp>
        <p:nvSpPr>
          <p:cNvPr id="15" name="文本框 14">
            <a:extLst>
              <a:ext uri="{FF2B5EF4-FFF2-40B4-BE49-F238E27FC236}">
                <a16:creationId xmlns:a16="http://schemas.microsoft.com/office/drawing/2014/main" id="{CD9F32D5-D0CE-427E-BDCB-5145368F0555}"/>
              </a:ext>
            </a:extLst>
          </p:cNvPr>
          <p:cNvSpPr txBox="1"/>
          <p:nvPr/>
        </p:nvSpPr>
        <p:spPr>
          <a:xfrm>
            <a:off x="788547" y="4421742"/>
            <a:ext cx="5065554" cy="923330"/>
          </a:xfrm>
          <a:prstGeom prst="rect">
            <a:avLst/>
          </a:prstGeom>
          <a:noFill/>
        </p:spPr>
        <p:txBody>
          <a:bodyPr wrap="none" rtlCol="0">
            <a:spAutoFit/>
          </a:bodyPr>
          <a:lstStyle/>
          <a:p>
            <a:pPr marL="342900" indent="-342900">
              <a:buAutoNum type="arabicPeriod"/>
            </a:pPr>
            <a:r>
              <a:rPr lang="en-US" altLang="zh-CN" dirty="0"/>
              <a:t>Promoting the use of rail transit</a:t>
            </a:r>
          </a:p>
          <a:p>
            <a:pPr marL="342900" indent="-342900">
              <a:buAutoNum type="arabicPeriod"/>
            </a:pPr>
            <a:r>
              <a:rPr lang="en-US" altLang="zh-CN" dirty="0"/>
              <a:t>Alleviating the pressure on government finances</a:t>
            </a:r>
          </a:p>
          <a:p>
            <a:pPr marL="342900" indent="-342900">
              <a:buAutoNum type="arabicPeriod"/>
            </a:pPr>
            <a:r>
              <a:rPr lang="en-US" altLang="zh-CN" dirty="0"/>
              <a:t>Making a better living environment for residents</a:t>
            </a:r>
          </a:p>
        </p:txBody>
      </p:sp>
      <p:sp>
        <p:nvSpPr>
          <p:cNvPr id="16" name="文本框 15">
            <a:extLst>
              <a:ext uri="{FF2B5EF4-FFF2-40B4-BE49-F238E27FC236}">
                <a16:creationId xmlns:a16="http://schemas.microsoft.com/office/drawing/2014/main" id="{BB87E0CE-B626-464E-9DDB-A1CAF17125E9}"/>
              </a:ext>
            </a:extLst>
          </p:cNvPr>
          <p:cNvSpPr txBox="1"/>
          <p:nvPr/>
        </p:nvSpPr>
        <p:spPr>
          <a:xfrm>
            <a:off x="725165" y="685314"/>
            <a:ext cx="1295035" cy="369332"/>
          </a:xfrm>
          <a:prstGeom prst="rect">
            <a:avLst/>
          </a:prstGeom>
          <a:noFill/>
        </p:spPr>
        <p:txBody>
          <a:bodyPr wrap="none" rtlCol="0">
            <a:spAutoFit/>
          </a:bodyPr>
          <a:lstStyle/>
          <a:p>
            <a:r>
              <a:rPr lang="en-US" altLang="zh-CN" dirty="0"/>
              <a:t>Background</a:t>
            </a:r>
            <a:endParaRPr lang="zh-CN" altLang="en-US" dirty="0"/>
          </a:p>
        </p:txBody>
      </p:sp>
    </p:spTree>
    <p:extLst>
      <p:ext uri="{BB962C8B-B14F-4D97-AF65-F5344CB8AC3E}">
        <p14:creationId xmlns:p14="http://schemas.microsoft.com/office/powerpoint/2010/main" val="140016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3.1</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29</a:t>
            </a:fld>
            <a:endParaRPr lang="zh-CN" altLang="en-US"/>
          </a:p>
        </p:txBody>
      </p:sp>
      <p:sp>
        <p:nvSpPr>
          <p:cNvPr id="17" name="文本框 16">
            <a:extLst>
              <a:ext uri="{FF2B5EF4-FFF2-40B4-BE49-F238E27FC236}">
                <a16:creationId xmlns:a16="http://schemas.microsoft.com/office/drawing/2014/main" id="{7CAAC992-65B2-47B7-8775-DADCA58F6DE5}"/>
              </a:ext>
            </a:extLst>
          </p:cNvPr>
          <p:cNvSpPr txBox="1"/>
          <p:nvPr/>
        </p:nvSpPr>
        <p:spPr>
          <a:xfrm>
            <a:off x="736847" y="786914"/>
            <a:ext cx="1845955" cy="369332"/>
          </a:xfrm>
          <a:prstGeom prst="rect">
            <a:avLst/>
          </a:prstGeom>
          <a:noFill/>
        </p:spPr>
        <p:txBody>
          <a:bodyPr wrap="none" rtlCol="0">
            <a:spAutoFit/>
          </a:bodyPr>
          <a:lstStyle/>
          <a:p>
            <a:r>
              <a:rPr lang="en-US" altLang="zh-CN" dirty="0"/>
              <a:t>Research position</a:t>
            </a:r>
          </a:p>
        </p:txBody>
      </p:sp>
      <p:sp>
        <p:nvSpPr>
          <p:cNvPr id="18" name="文本框 17">
            <a:extLst>
              <a:ext uri="{FF2B5EF4-FFF2-40B4-BE49-F238E27FC236}">
                <a16:creationId xmlns:a16="http://schemas.microsoft.com/office/drawing/2014/main" id="{FE609A80-B250-4224-A4B1-95ED0A0DAC4F}"/>
              </a:ext>
            </a:extLst>
          </p:cNvPr>
          <p:cNvSpPr txBox="1"/>
          <p:nvPr/>
        </p:nvSpPr>
        <p:spPr>
          <a:xfrm>
            <a:off x="6024736" y="2148263"/>
            <a:ext cx="2611164" cy="369332"/>
          </a:xfrm>
          <a:prstGeom prst="rect">
            <a:avLst/>
          </a:prstGeom>
          <a:noFill/>
        </p:spPr>
        <p:txBody>
          <a:bodyPr wrap="none" rtlCol="0">
            <a:spAutoFit/>
          </a:bodyPr>
          <a:lstStyle/>
          <a:p>
            <a:r>
              <a:rPr lang="en-US" altLang="zh-CN" dirty="0"/>
              <a:t>Master the characteristics</a:t>
            </a:r>
          </a:p>
        </p:txBody>
      </p:sp>
      <p:sp>
        <p:nvSpPr>
          <p:cNvPr id="4" name="矩形 3">
            <a:extLst>
              <a:ext uri="{FF2B5EF4-FFF2-40B4-BE49-F238E27FC236}">
                <a16:creationId xmlns:a16="http://schemas.microsoft.com/office/drawing/2014/main" id="{2208909A-2184-46AF-92AE-56CE243ED330}"/>
              </a:ext>
            </a:extLst>
          </p:cNvPr>
          <p:cNvSpPr/>
          <p:nvPr/>
        </p:nvSpPr>
        <p:spPr>
          <a:xfrm>
            <a:off x="3220275" y="1454101"/>
            <a:ext cx="169709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Preliminary study</a:t>
            </a:r>
            <a:endParaRPr lang="zh-CN" altLang="en-US" dirty="0"/>
          </a:p>
        </p:txBody>
      </p:sp>
      <p:sp>
        <p:nvSpPr>
          <p:cNvPr id="19" name="矩形 18">
            <a:extLst>
              <a:ext uri="{FF2B5EF4-FFF2-40B4-BE49-F238E27FC236}">
                <a16:creationId xmlns:a16="http://schemas.microsoft.com/office/drawing/2014/main" id="{181C270D-AC35-46ED-8CAC-40BB26BBE221}"/>
              </a:ext>
            </a:extLst>
          </p:cNvPr>
          <p:cNvSpPr/>
          <p:nvPr/>
        </p:nvSpPr>
        <p:spPr>
          <a:xfrm>
            <a:off x="2057314" y="2626983"/>
            <a:ext cx="169709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Transit ridership</a:t>
            </a:r>
            <a:endParaRPr lang="zh-CN" altLang="en-US" dirty="0"/>
          </a:p>
        </p:txBody>
      </p:sp>
      <p:sp>
        <p:nvSpPr>
          <p:cNvPr id="20" name="矩形 19">
            <a:extLst>
              <a:ext uri="{FF2B5EF4-FFF2-40B4-BE49-F238E27FC236}">
                <a16:creationId xmlns:a16="http://schemas.microsoft.com/office/drawing/2014/main" id="{8FFE6B75-AECA-4E1E-B8CD-1197BF3F82E8}"/>
              </a:ext>
            </a:extLst>
          </p:cNvPr>
          <p:cNvSpPr/>
          <p:nvPr/>
        </p:nvSpPr>
        <p:spPr>
          <a:xfrm>
            <a:off x="4336261" y="2602458"/>
            <a:ext cx="169709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Influencing factor</a:t>
            </a:r>
            <a:endParaRPr lang="zh-CN" altLang="en-US" dirty="0"/>
          </a:p>
        </p:txBody>
      </p:sp>
      <p:sp>
        <p:nvSpPr>
          <p:cNvPr id="21" name="矩形 20">
            <a:extLst>
              <a:ext uri="{FF2B5EF4-FFF2-40B4-BE49-F238E27FC236}">
                <a16:creationId xmlns:a16="http://schemas.microsoft.com/office/drawing/2014/main" id="{05C3AE17-1C92-4EFB-8B4E-32E26CD2B85A}"/>
              </a:ext>
            </a:extLst>
          </p:cNvPr>
          <p:cNvSpPr/>
          <p:nvPr/>
        </p:nvSpPr>
        <p:spPr>
          <a:xfrm>
            <a:off x="2057314" y="4974523"/>
            <a:ext cx="1697098" cy="58477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Station level</a:t>
            </a:r>
            <a:endParaRPr lang="zh-CN" altLang="en-US" dirty="0">
              <a:solidFill>
                <a:schemeClr val="tx1"/>
              </a:solidFill>
            </a:endParaRPr>
          </a:p>
        </p:txBody>
      </p:sp>
      <p:sp>
        <p:nvSpPr>
          <p:cNvPr id="22" name="矩形 21">
            <a:extLst>
              <a:ext uri="{FF2B5EF4-FFF2-40B4-BE49-F238E27FC236}">
                <a16:creationId xmlns:a16="http://schemas.microsoft.com/office/drawing/2014/main" id="{3A185CD7-3FEA-4BF7-9492-0C0A1A93E43B}"/>
              </a:ext>
            </a:extLst>
          </p:cNvPr>
          <p:cNvSpPr/>
          <p:nvPr/>
        </p:nvSpPr>
        <p:spPr>
          <a:xfrm>
            <a:off x="4336261" y="5077219"/>
            <a:ext cx="1697098" cy="58477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Station-to-station level</a:t>
            </a:r>
            <a:endParaRPr lang="zh-CN" altLang="en-US" dirty="0">
              <a:solidFill>
                <a:schemeClr val="tx1"/>
              </a:solidFill>
            </a:endParaRPr>
          </a:p>
        </p:txBody>
      </p:sp>
      <p:sp>
        <p:nvSpPr>
          <p:cNvPr id="24" name="文本框 23">
            <a:extLst>
              <a:ext uri="{FF2B5EF4-FFF2-40B4-BE49-F238E27FC236}">
                <a16:creationId xmlns:a16="http://schemas.microsoft.com/office/drawing/2014/main" id="{AB617597-F733-4B23-A044-03B474EB0065}"/>
              </a:ext>
            </a:extLst>
          </p:cNvPr>
          <p:cNvSpPr txBox="1"/>
          <p:nvPr/>
        </p:nvSpPr>
        <p:spPr>
          <a:xfrm>
            <a:off x="5323439" y="3385769"/>
            <a:ext cx="2174441" cy="369332"/>
          </a:xfrm>
          <a:prstGeom prst="rect">
            <a:avLst/>
          </a:prstGeom>
          <a:noFill/>
        </p:spPr>
        <p:txBody>
          <a:bodyPr wrap="none" rtlCol="0">
            <a:spAutoFit/>
          </a:bodyPr>
          <a:lstStyle/>
          <a:p>
            <a:r>
              <a:rPr lang="en-US" altLang="zh-CN" dirty="0"/>
              <a:t>Explore the influence</a:t>
            </a:r>
          </a:p>
        </p:txBody>
      </p:sp>
      <p:sp>
        <p:nvSpPr>
          <p:cNvPr id="5" name="椭圆 4">
            <a:extLst>
              <a:ext uri="{FF2B5EF4-FFF2-40B4-BE49-F238E27FC236}">
                <a16:creationId xmlns:a16="http://schemas.microsoft.com/office/drawing/2014/main" id="{5782CBA5-8DEF-4828-ABA5-47D6D64D5BF9}"/>
              </a:ext>
            </a:extLst>
          </p:cNvPr>
          <p:cNvSpPr/>
          <p:nvPr/>
        </p:nvSpPr>
        <p:spPr>
          <a:xfrm>
            <a:off x="3216187" y="3680481"/>
            <a:ext cx="1968623" cy="61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Relationship</a:t>
            </a:r>
            <a:endParaRPr lang="zh-CN" altLang="en-US" dirty="0"/>
          </a:p>
        </p:txBody>
      </p:sp>
      <p:cxnSp>
        <p:nvCxnSpPr>
          <p:cNvPr id="7" name="直接箭头连接符 6">
            <a:extLst>
              <a:ext uri="{FF2B5EF4-FFF2-40B4-BE49-F238E27FC236}">
                <a16:creationId xmlns:a16="http://schemas.microsoft.com/office/drawing/2014/main" id="{4540DBC3-4632-42C5-A253-8B82D091B941}"/>
              </a:ext>
            </a:extLst>
          </p:cNvPr>
          <p:cNvCxnSpPr>
            <a:stCxn id="4" idx="2"/>
            <a:endCxn id="19" idx="0"/>
          </p:cNvCxnSpPr>
          <p:nvPr/>
        </p:nvCxnSpPr>
        <p:spPr>
          <a:xfrm flipH="1">
            <a:off x="2905863" y="2038876"/>
            <a:ext cx="1162961" cy="58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D9F07E6-72C9-4ED0-9CBF-E3207944A380}"/>
              </a:ext>
            </a:extLst>
          </p:cNvPr>
          <p:cNvCxnSpPr>
            <a:cxnSpLocks/>
            <a:stCxn id="4" idx="2"/>
            <a:endCxn id="20" idx="0"/>
          </p:cNvCxnSpPr>
          <p:nvPr/>
        </p:nvCxnSpPr>
        <p:spPr>
          <a:xfrm>
            <a:off x="4068824" y="2038876"/>
            <a:ext cx="1115986" cy="56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8D09598-4E27-49F3-B777-1BA44F50459F}"/>
              </a:ext>
            </a:extLst>
          </p:cNvPr>
          <p:cNvCxnSpPr>
            <a:cxnSpLocks/>
            <a:stCxn id="19" idx="2"/>
            <a:endCxn id="5" idx="0"/>
          </p:cNvCxnSpPr>
          <p:nvPr/>
        </p:nvCxnSpPr>
        <p:spPr>
          <a:xfrm>
            <a:off x="2905863" y="3211758"/>
            <a:ext cx="1294636" cy="46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8D21835-6531-4342-A11E-D8FE04101BC9}"/>
              </a:ext>
            </a:extLst>
          </p:cNvPr>
          <p:cNvCxnSpPr>
            <a:cxnSpLocks/>
            <a:stCxn id="20" idx="2"/>
            <a:endCxn id="5" idx="0"/>
          </p:cNvCxnSpPr>
          <p:nvPr/>
        </p:nvCxnSpPr>
        <p:spPr>
          <a:xfrm flipH="1">
            <a:off x="4200499" y="3187233"/>
            <a:ext cx="984311" cy="49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911C059-0872-4697-978D-F277DBB6303A}"/>
              </a:ext>
            </a:extLst>
          </p:cNvPr>
          <p:cNvCxnSpPr>
            <a:cxnSpLocks/>
            <a:stCxn id="5" idx="4"/>
            <a:endCxn id="21" idx="0"/>
          </p:cNvCxnSpPr>
          <p:nvPr/>
        </p:nvCxnSpPr>
        <p:spPr>
          <a:xfrm flipH="1">
            <a:off x="2905863" y="4292496"/>
            <a:ext cx="1294636" cy="682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21DB4F0-C222-4B21-BA88-340EEAF5A396}"/>
              </a:ext>
            </a:extLst>
          </p:cNvPr>
          <p:cNvCxnSpPr>
            <a:cxnSpLocks/>
            <a:stCxn id="5" idx="4"/>
            <a:endCxn id="22" idx="0"/>
          </p:cNvCxnSpPr>
          <p:nvPr/>
        </p:nvCxnSpPr>
        <p:spPr>
          <a:xfrm>
            <a:off x="4200499" y="4292496"/>
            <a:ext cx="984311" cy="784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64F2E7C-2F67-4205-AB69-75798406A659}"/>
              </a:ext>
            </a:extLst>
          </p:cNvPr>
          <p:cNvSpPr txBox="1"/>
          <p:nvPr/>
        </p:nvSpPr>
        <p:spPr>
          <a:xfrm>
            <a:off x="1914808" y="5701754"/>
            <a:ext cx="1101264" cy="369332"/>
          </a:xfrm>
          <a:prstGeom prst="rect">
            <a:avLst/>
          </a:prstGeom>
          <a:noFill/>
        </p:spPr>
        <p:txBody>
          <a:bodyPr wrap="none" rtlCol="0">
            <a:spAutoFit/>
          </a:bodyPr>
          <a:lstStyle/>
          <a:p>
            <a:r>
              <a:rPr lang="en-US" altLang="zh-CN" dirty="0"/>
              <a:t>Chapter 4</a:t>
            </a:r>
          </a:p>
        </p:txBody>
      </p:sp>
      <p:sp>
        <p:nvSpPr>
          <p:cNvPr id="43" name="文本框 42">
            <a:extLst>
              <a:ext uri="{FF2B5EF4-FFF2-40B4-BE49-F238E27FC236}">
                <a16:creationId xmlns:a16="http://schemas.microsoft.com/office/drawing/2014/main" id="{C9C0C953-A298-4B46-B1A7-FB43B5BE3A3C}"/>
              </a:ext>
            </a:extLst>
          </p:cNvPr>
          <p:cNvSpPr txBox="1"/>
          <p:nvPr/>
        </p:nvSpPr>
        <p:spPr>
          <a:xfrm>
            <a:off x="4626817" y="5758625"/>
            <a:ext cx="1101264" cy="369332"/>
          </a:xfrm>
          <a:prstGeom prst="rect">
            <a:avLst/>
          </a:prstGeom>
          <a:noFill/>
        </p:spPr>
        <p:txBody>
          <a:bodyPr wrap="none" rtlCol="0">
            <a:spAutoFit/>
          </a:bodyPr>
          <a:lstStyle/>
          <a:p>
            <a:r>
              <a:rPr lang="en-US" altLang="zh-CN" dirty="0"/>
              <a:t>Chapter 5</a:t>
            </a:r>
          </a:p>
        </p:txBody>
      </p:sp>
      <p:sp>
        <p:nvSpPr>
          <p:cNvPr id="44" name="文本框 43">
            <a:extLst>
              <a:ext uri="{FF2B5EF4-FFF2-40B4-BE49-F238E27FC236}">
                <a16:creationId xmlns:a16="http://schemas.microsoft.com/office/drawing/2014/main" id="{BF8DBA0F-918B-4E17-BDBD-ED42DEA7ABB7}"/>
              </a:ext>
            </a:extLst>
          </p:cNvPr>
          <p:cNvSpPr txBox="1"/>
          <p:nvPr/>
        </p:nvSpPr>
        <p:spPr>
          <a:xfrm>
            <a:off x="5805417" y="4438695"/>
            <a:ext cx="2830483" cy="646331"/>
          </a:xfrm>
          <a:prstGeom prst="rect">
            <a:avLst/>
          </a:prstGeom>
          <a:noFill/>
        </p:spPr>
        <p:txBody>
          <a:bodyPr wrap="square" rtlCol="0">
            <a:spAutoFit/>
          </a:bodyPr>
          <a:lstStyle/>
          <a:p>
            <a:r>
              <a:rPr lang="en-US" altLang="zh-CN" dirty="0"/>
              <a:t>Provide foundation for estimating the influence</a:t>
            </a:r>
          </a:p>
        </p:txBody>
      </p:sp>
    </p:spTree>
    <p:extLst>
      <p:ext uri="{BB962C8B-B14F-4D97-AF65-F5344CB8AC3E}">
        <p14:creationId xmlns:p14="http://schemas.microsoft.com/office/powerpoint/2010/main" val="4370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1</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953868"/>
          </a:xfrm>
          <a:prstGeom prst="rect">
            <a:avLst/>
          </a:prstGeom>
          <a:noFill/>
        </p:spPr>
        <p:txBody>
          <a:bodyPr wrap="square" rtlCol="0">
            <a:spAutoFit/>
          </a:bodyPr>
          <a:lstStyle/>
          <a:p>
            <a:pPr>
              <a:lnSpc>
                <a:spcPct val="150000"/>
              </a:lnSpc>
            </a:pPr>
            <a:endParaRPr lang="en-US" altLang="zh-CN" sz="2800" i="1" dirty="0">
              <a:latin typeface="Times New Roman" panose="02020603050405020304" pitchFamily="18" charset="0"/>
              <a:cs typeface="Times New Roman" panose="02020603050405020304" pitchFamily="18" charset="0"/>
            </a:endParaRPr>
          </a:p>
          <a:p>
            <a:pPr>
              <a:lnSpc>
                <a:spcPct val="150000"/>
              </a:lnSpc>
            </a:pPr>
            <a:r>
              <a:rPr lang="en-US" altLang="zh-CN" sz="2800" i="1" dirty="0">
                <a:latin typeface="Times New Roman" panose="02020603050405020304" pitchFamily="18" charset="0"/>
                <a:cs typeface="Times New Roman" panose="02020603050405020304" pitchFamily="18" charset="0"/>
              </a:rPr>
              <a:t>Introduction</a:t>
            </a:r>
          </a:p>
          <a:p>
            <a:pPr>
              <a:lnSpc>
                <a:spcPct val="150000"/>
              </a:lnSpc>
            </a:pPr>
            <a:endParaRPr lang="zh-CN" altLang="en-US" sz="2800" i="1"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721E3B1D-7D7D-4CFB-B915-D12B87B3976F}"/>
              </a:ext>
            </a:extLst>
          </p:cNvPr>
          <p:cNvGrpSpPr/>
          <p:nvPr/>
        </p:nvGrpSpPr>
        <p:grpSpPr>
          <a:xfrm>
            <a:off x="2182083" y="2974020"/>
            <a:ext cx="4779834" cy="324303"/>
            <a:chOff x="2130084" y="3124941"/>
            <a:chExt cx="4779834" cy="324303"/>
          </a:xfrm>
        </p:grpSpPr>
        <p:sp>
          <p:nvSpPr>
            <p:cNvPr id="32" name="椭圆 31">
              <a:extLst>
                <a:ext uri="{FF2B5EF4-FFF2-40B4-BE49-F238E27FC236}">
                  <a16:creationId xmlns:a16="http://schemas.microsoft.com/office/drawing/2014/main" id="{9EEBABC9-6910-4796-82DC-7A472B459A8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A4A5BF10-0D39-48A9-AF91-77AE6CC2562E}"/>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Background</a:t>
              </a:r>
            </a:p>
          </p:txBody>
        </p:sp>
        <p:cxnSp>
          <p:nvCxnSpPr>
            <p:cNvPr id="34" name="直接连接符 33">
              <a:extLst>
                <a:ext uri="{FF2B5EF4-FFF2-40B4-BE49-F238E27FC236}">
                  <a16:creationId xmlns:a16="http://schemas.microsoft.com/office/drawing/2014/main" id="{5AB3E479-0EC2-4F74-B23C-6C160A38B6B5}"/>
                </a:ext>
              </a:extLst>
            </p:cNvPr>
            <p:cNvCxnSpPr>
              <a:cxnSpLocks/>
              <a:stCxn id="32"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D65959E1-3CF9-4A74-8351-C889798B730B}"/>
              </a:ext>
            </a:extLst>
          </p:cNvPr>
          <p:cNvGrpSpPr/>
          <p:nvPr/>
        </p:nvGrpSpPr>
        <p:grpSpPr>
          <a:xfrm>
            <a:off x="2182083" y="3563077"/>
            <a:ext cx="4779834" cy="326119"/>
            <a:chOff x="2130084" y="3123125"/>
            <a:chExt cx="4779834" cy="326119"/>
          </a:xfrm>
        </p:grpSpPr>
        <p:sp>
          <p:nvSpPr>
            <p:cNvPr id="39" name="椭圆 38">
              <a:extLst>
                <a:ext uri="{FF2B5EF4-FFF2-40B4-BE49-F238E27FC236}">
                  <a16:creationId xmlns:a16="http://schemas.microsoft.com/office/drawing/2014/main" id="{6BB9820D-8A27-413C-BFEB-32A19519FD83}"/>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85688F1E-2375-451C-AD84-E1B08C379E49}"/>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Research purpose</a:t>
              </a:r>
            </a:p>
          </p:txBody>
        </p:sp>
        <p:cxnSp>
          <p:nvCxnSpPr>
            <p:cNvPr id="41" name="直接连接符 40">
              <a:extLst>
                <a:ext uri="{FF2B5EF4-FFF2-40B4-BE49-F238E27FC236}">
                  <a16:creationId xmlns:a16="http://schemas.microsoft.com/office/drawing/2014/main" id="{E5DB896D-BCFA-477A-AC73-695BBB8B0F72}"/>
                </a:ext>
              </a:extLst>
            </p:cNvPr>
            <p:cNvCxnSpPr>
              <a:cxnSpLocks/>
              <a:stCxn id="3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C38D6F87-3483-402D-BE5B-EB3DAEE15B71}"/>
              </a:ext>
            </a:extLst>
          </p:cNvPr>
          <p:cNvGrpSpPr/>
          <p:nvPr/>
        </p:nvGrpSpPr>
        <p:grpSpPr>
          <a:xfrm>
            <a:off x="2182083" y="4153950"/>
            <a:ext cx="4779834" cy="326119"/>
            <a:chOff x="2130084" y="3123125"/>
            <a:chExt cx="4779834" cy="326119"/>
          </a:xfrm>
        </p:grpSpPr>
        <p:sp>
          <p:nvSpPr>
            <p:cNvPr id="43" name="椭圆 42">
              <a:extLst>
                <a:ext uri="{FF2B5EF4-FFF2-40B4-BE49-F238E27FC236}">
                  <a16:creationId xmlns:a16="http://schemas.microsoft.com/office/drawing/2014/main" id="{FC7084BA-FDD5-4697-9FDF-51EBB14CB965}"/>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4EC5D881-FAA1-441D-B81F-3EE46521B7B3}"/>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Literature review</a:t>
              </a:r>
            </a:p>
          </p:txBody>
        </p:sp>
        <p:cxnSp>
          <p:nvCxnSpPr>
            <p:cNvPr id="45" name="直接连接符 44">
              <a:extLst>
                <a:ext uri="{FF2B5EF4-FFF2-40B4-BE49-F238E27FC236}">
                  <a16:creationId xmlns:a16="http://schemas.microsoft.com/office/drawing/2014/main" id="{528A1333-1B09-4077-B9E1-75608417038F}"/>
                </a:ext>
              </a:extLst>
            </p:cNvPr>
            <p:cNvCxnSpPr>
              <a:cxnSpLocks/>
              <a:stCxn id="4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63EB2742-60A6-492A-9426-812A83F2E600}"/>
              </a:ext>
            </a:extLst>
          </p:cNvPr>
          <p:cNvGrpSpPr/>
          <p:nvPr/>
        </p:nvGrpSpPr>
        <p:grpSpPr>
          <a:xfrm>
            <a:off x="2182083" y="4744823"/>
            <a:ext cx="4779834" cy="326119"/>
            <a:chOff x="2130084" y="3123125"/>
            <a:chExt cx="4779834" cy="326119"/>
          </a:xfrm>
        </p:grpSpPr>
        <p:sp>
          <p:nvSpPr>
            <p:cNvPr id="47" name="椭圆 46">
              <a:extLst>
                <a:ext uri="{FF2B5EF4-FFF2-40B4-BE49-F238E27FC236}">
                  <a16:creationId xmlns:a16="http://schemas.microsoft.com/office/drawing/2014/main" id="{0CF64E4D-9F11-4C3F-8E9C-47F7C96AACE7}"/>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a:extLst>
                <a:ext uri="{FF2B5EF4-FFF2-40B4-BE49-F238E27FC236}">
                  <a16:creationId xmlns:a16="http://schemas.microsoft.com/office/drawing/2014/main" id="{DE4CE84D-10EC-4019-BFF0-2653BFF47D2E}"/>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Primary research questions</a:t>
              </a:r>
            </a:p>
          </p:txBody>
        </p:sp>
        <p:cxnSp>
          <p:nvCxnSpPr>
            <p:cNvPr id="49" name="直接连接符 48">
              <a:extLst>
                <a:ext uri="{FF2B5EF4-FFF2-40B4-BE49-F238E27FC236}">
                  <a16:creationId xmlns:a16="http://schemas.microsoft.com/office/drawing/2014/main" id="{A4BA13F7-4ABA-4CCF-9AD0-BD221AFD5E3B}"/>
                </a:ext>
              </a:extLst>
            </p:cNvPr>
            <p:cNvCxnSpPr>
              <a:cxnSpLocks/>
              <a:stCxn id="4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1DA09132-714C-49EE-91DD-CCA4706C9BD4}"/>
              </a:ext>
            </a:extLst>
          </p:cNvPr>
          <p:cNvGrpSpPr/>
          <p:nvPr/>
        </p:nvGrpSpPr>
        <p:grpSpPr>
          <a:xfrm>
            <a:off x="2182083" y="5335698"/>
            <a:ext cx="4779834" cy="327938"/>
            <a:chOff x="2130084" y="3121306"/>
            <a:chExt cx="4779834" cy="327938"/>
          </a:xfrm>
        </p:grpSpPr>
        <p:sp>
          <p:nvSpPr>
            <p:cNvPr id="51" name="椭圆 50">
              <a:extLst>
                <a:ext uri="{FF2B5EF4-FFF2-40B4-BE49-F238E27FC236}">
                  <a16:creationId xmlns:a16="http://schemas.microsoft.com/office/drawing/2014/main" id="{B04E1A73-06B1-4595-87F7-67AA62C8F9E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a:extLst>
                <a:ext uri="{FF2B5EF4-FFF2-40B4-BE49-F238E27FC236}">
                  <a16:creationId xmlns:a16="http://schemas.microsoft.com/office/drawing/2014/main" id="{09039563-7A54-4894-A151-D5FD3FB16BA3}"/>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Dissertation organization</a:t>
              </a:r>
            </a:p>
          </p:txBody>
        </p:sp>
        <p:cxnSp>
          <p:nvCxnSpPr>
            <p:cNvPr id="53" name="直接连接符 52">
              <a:extLst>
                <a:ext uri="{FF2B5EF4-FFF2-40B4-BE49-F238E27FC236}">
                  <a16:creationId xmlns:a16="http://schemas.microsoft.com/office/drawing/2014/main" id="{C9564EB5-F07F-4BE3-A886-7BED8E61B887}"/>
                </a:ext>
              </a:extLst>
            </p:cNvPr>
            <p:cNvCxnSpPr>
              <a:cxnSpLocks/>
              <a:stCxn id="51"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60" name="灯片编号占位符 59">
            <a:extLst>
              <a:ext uri="{FF2B5EF4-FFF2-40B4-BE49-F238E27FC236}">
                <a16:creationId xmlns:a16="http://schemas.microsoft.com/office/drawing/2014/main" id="{3CB48316-9E4D-4F6D-A755-4C5ED40BC402}"/>
              </a:ext>
            </a:extLst>
          </p:cNvPr>
          <p:cNvSpPr>
            <a:spLocks noGrp="1"/>
          </p:cNvSpPr>
          <p:nvPr>
            <p:ph type="sldNum" sz="quarter" idx="12"/>
          </p:nvPr>
        </p:nvSpPr>
        <p:spPr/>
        <p:txBody>
          <a:bodyPr/>
          <a:lstStyle/>
          <a:p>
            <a:fld id="{A17BB91D-344C-44E0-9148-DFE0CFF5CFC9}" type="slidenum">
              <a:rPr lang="zh-CN" altLang="en-US" smtClean="0"/>
              <a:t>3</a:t>
            </a:fld>
            <a:endParaRPr lang="zh-CN" altLang="en-US"/>
          </a:p>
        </p:txBody>
      </p:sp>
    </p:spTree>
    <p:extLst>
      <p:ext uri="{BB962C8B-B14F-4D97-AF65-F5344CB8AC3E}">
        <p14:creationId xmlns:p14="http://schemas.microsoft.com/office/powerpoint/2010/main" val="365125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3.1</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30</a:t>
            </a:fld>
            <a:endParaRPr lang="zh-CN" altLang="en-US"/>
          </a:p>
        </p:txBody>
      </p:sp>
      <p:sp>
        <p:nvSpPr>
          <p:cNvPr id="10" name="文本框 9">
            <a:extLst>
              <a:ext uri="{FF2B5EF4-FFF2-40B4-BE49-F238E27FC236}">
                <a16:creationId xmlns:a16="http://schemas.microsoft.com/office/drawing/2014/main" id="{924757EB-6A60-4B3E-94AD-20727D68A758}"/>
              </a:ext>
            </a:extLst>
          </p:cNvPr>
          <p:cNvSpPr txBox="1"/>
          <p:nvPr/>
        </p:nvSpPr>
        <p:spPr>
          <a:xfrm>
            <a:off x="1202218" y="2217442"/>
            <a:ext cx="5800858" cy="1477328"/>
          </a:xfrm>
          <a:prstGeom prst="rect">
            <a:avLst/>
          </a:prstGeom>
          <a:noFill/>
        </p:spPr>
        <p:txBody>
          <a:bodyPr wrap="square" rtlCol="0">
            <a:spAutoFit/>
          </a:bodyPr>
          <a:lstStyle/>
          <a:p>
            <a:pPr marL="342900" indent="-342900">
              <a:buAutoNum type="arabicPeriod"/>
            </a:pPr>
            <a:r>
              <a:rPr lang="en-US" altLang="zh-CN" dirty="0"/>
              <a:t>To describe the characteristics of transit stations in terms of both transit ridership and land use</a:t>
            </a:r>
          </a:p>
          <a:p>
            <a:pPr marL="342900" indent="-342900">
              <a:buAutoNum type="arabicPeriod"/>
            </a:pPr>
            <a:r>
              <a:rPr lang="en-US" altLang="zh-CN" dirty="0"/>
              <a:t>To explore the relationship between transit ridership and land use on the base of intensive description on the characteristics of transit stations.</a:t>
            </a:r>
            <a:endParaRPr lang="zh-CN" altLang="en-US" dirty="0"/>
          </a:p>
        </p:txBody>
      </p:sp>
      <p:sp>
        <p:nvSpPr>
          <p:cNvPr id="16" name="文本框 15">
            <a:extLst>
              <a:ext uri="{FF2B5EF4-FFF2-40B4-BE49-F238E27FC236}">
                <a16:creationId xmlns:a16="http://schemas.microsoft.com/office/drawing/2014/main" id="{BB87E0CE-B626-464E-9DDB-A1CAF17125E9}"/>
              </a:ext>
            </a:extLst>
          </p:cNvPr>
          <p:cNvSpPr txBox="1"/>
          <p:nvPr/>
        </p:nvSpPr>
        <p:spPr>
          <a:xfrm>
            <a:off x="725165" y="685314"/>
            <a:ext cx="954107" cy="369332"/>
          </a:xfrm>
          <a:prstGeom prst="rect">
            <a:avLst/>
          </a:prstGeom>
          <a:noFill/>
        </p:spPr>
        <p:txBody>
          <a:bodyPr wrap="none" rtlCol="0">
            <a:spAutoFit/>
          </a:bodyPr>
          <a:lstStyle/>
          <a:p>
            <a:r>
              <a:rPr lang="en-US" altLang="zh-CN" dirty="0"/>
              <a:t>Purpose</a:t>
            </a:r>
            <a:endParaRPr lang="zh-CN" altLang="en-US" dirty="0"/>
          </a:p>
        </p:txBody>
      </p:sp>
    </p:spTree>
    <p:extLst>
      <p:ext uri="{BB962C8B-B14F-4D97-AF65-F5344CB8AC3E}">
        <p14:creationId xmlns:p14="http://schemas.microsoft.com/office/powerpoint/2010/main" val="2017988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3.2</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84C2F3-BAEF-4CF0-B995-814A37079C0B}"/>
              </a:ext>
            </a:extLst>
          </p:cNvPr>
          <p:cNvSpPr>
            <a:spLocks noGrp="1"/>
          </p:cNvSpPr>
          <p:nvPr>
            <p:ph type="sldNum" sz="quarter" idx="12"/>
          </p:nvPr>
        </p:nvSpPr>
        <p:spPr/>
        <p:txBody>
          <a:bodyPr/>
          <a:lstStyle/>
          <a:p>
            <a:fld id="{A17BB91D-344C-44E0-9148-DFE0CFF5CFC9}" type="slidenum">
              <a:rPr lang="zh-CN" altLang="en-US" smtClean="0"/>
              <a:t>31</a:t>
            </a:fld>
            <a:endParaRPr lang="zh-CN" altLang="en-US"/>
          </a:p>
        </p:txBody>
      </p:sp>
      <p:sp>
        <p:nvSpPr>
          <p:cNvPr id="3" name="文本框 2">
            <a:extLst>
              <a:ext uri="{FF2B5EF4-FFF2-40B4-BE49-F238E27FC236}">
                <a16:creationId xmlns:a16="http://schemas.microsoft.com/office/drawing/2014/main" id="{64BDAF24-3C68-48A0-BCA9-1B3B8EFC0A44}"/>
              </a:ext>
            </a:extLst>
          </p:cNvPr>
          <p:cNvSpPr txBox="1"/>
          <p:nvPr/>
        </p:nvSpPr>
        <p:spPr>
          <a:xfrm>
            <a:off x="736847" y="1080850"/>
            <a:ext cx="1726242" cy="369332"/>
          </a:xfrm>
          <a:prstGeom prst="rect">
            <a:avLst/>
          </a:prstGeom>
          <a:noFill/>
        </p:spPr>
        <p:txBody>
          <a:bodyPr wrap="none" rtlCol="0">
            <a:spAutoFit/>
          </a:bodyPr>
          <a:lstStyle/>
          <a:p>
            <a:r>
              <a:rPr lang="en-US" altLang="zh-CN" dirty="0"/>
              <a:t>Fukuoka subway</a:t>
            </a:r>
            <a:endParaRPr lang="zh-CN" altLang="en-US" dirty="0"/>
          </a:p>
        </p:txBody>
      </p:sp>
      <p:pic>
        <p:nvPicPr>
          <p:cNvPr id="6" name="图片 5">
            <a:extLst>
              <a:ext uri="{FF2B5EF4-FFF2-40B4-BE49-F238E27FC236}">
                <a16:creationId xmlns:a16="http://schemas.microsoft.com/office/drawing/2014/main" id="{9445FB55-F4B6-4A8C-ABE8-6CD73C089455}"/>
              </a:ext>
            </a:extLst>
          </p:cNvPr>
          <p:cNvPicPr>
            <a:picLocks noChangeAspect="1"/>
          </p:cNvPicPr>
          <p:nvPr/>
        </p:nvPicPr>
        <p:blipFill rotWithShape="1">
          <a:blip r:embed="rId2"/>
          <a:srcRect b="30434"/>
          <a:stretch/>
        </p:blipFill>
        <p:spPr>
          <a:xfrm>
            <a:off x="368424" y="1542988"/>
            <a:ext cx="5189988" cy="3936169"/>
          </a:xfrm>
          <a:prstGeom prst="rect">
            <a:avLst/>
          </a:prstGeom>
        </p:spPr>
      </p:pic>
      <p:sp>
        <p:nvSpPr>
          <p:cNvPr id="7" name="矩形 6">
            <a:extLst>
              <a:ext uri="{FF2B5EF4-FFF2-40B4-BE49-F238E27FC236}">
                <a16:creationId xmlns:a16="http://schemas.microsoft.com/office/drawing/2014/main" id="{E17FE263-0223-43EC-B815-F23A8F99403D}"/>
              </a:ext>
            </a:extLst>
          </p:cNvPr>
          <p:cNvSpPr/>
          <p:nvPr/>
        </p:nvSpPr>
        <p:spPr>
          <a:xfrm>
            <a:off x="5706612" y="2690336"/>
            <a:ext cx="3437388" cy="1477328"/>
          </a:xfrm>
          <a:prstGeom prst="rect">
            <a:avLst/>
          </a:prstGeom>
        </p:spPr>
        <p:txBody>
          <a:bodyPr wrap="square">
            <a:spAutoFit/>
          </a:bodyPr>
          <a:lstStyle/>
          <a:p>
            <a:r>
              <a:rPr lang="en-US" altLang="zh-CN" dirty="0"/>
              <a:t>3		Lines</a:t>
            </a:r>
          </a:p>
          <a:p>
            <a:r>
              <a:rPr lang="en-US" altLang="zh-CN" dirty="0"/>
              <a:t>35 		Stations</a:t>
            </a:r>
          </a:p>
          <a:p>
            <a:r>
              <a:rPr lang="en-US" altLang="zh-CN" dirty="0"/>
              <a:t>30km 	operating distance</a:t>
            </a:r>
          </a:p>
          <a:p>
            <a:r>
              <a:rPr lang="en-US" altLang="zh-CN" dirty="0"/>
              <a:t>600, 000	passengers per day</a:t>
            </a:r>
          </a:p>
          <a:p>
            <a:r>
              <a:rPr lang="en-US" altLang="zh-CN" dirty="0"/>
              <a:t>20%		of total motorized travel</a:t>
            </a:r>
          </a:p>
        </p:txBody>
      </p:sp>
      <p:sp>
        <p:nvSpPr>
          <p:cNvPr id="11" name="矩形 10">
            <a:extLst>
              <a:ext uri="{FF2B5EF4-FFF2-40B4-BE49-F238E27FC236}">
                <a16:creationId xmlns:a16="http://schemas.microsoft.com/office/drawing/2014/main" id="{DCE391FC-518B-4430-9684-8034CD113119}"/>
              </a:ext>
            </a:extLst>
          </p:cNvPr>
          <p:cNvSpPr/>
          <p:nvPr/>
        </p:nvSpPr>
        <p:spPr>
          <a:xfrm>
            <a:off x="630980" y="596288"/>
            <a:ext cx="1179810" cy="369332"/>
          </a:xfrm>
          <a:prstGeom prst="rect">
            <a:avLst/>
          </a:prstGeom>
        </p:spPr>
        <p:txBody>
          <a:bodyPr wrap="none">
            <a:spAutoFit/>
          </a:bodyPr>
          <a:lstStyle/>
          <a:p>
            <a:r>
              <a:rPr lang="en-US" altLang="zh-CN" dirty="0"/>
              <a:t>Study case</a:t>
            </a:r>
            <a:endParaRPr lang="zh-CN" altLang="en-US" dirty="0"/>
          </a:p>
        </p:txBody>
      </p:sp>
    </p:spTree>
    <p:extLst>
      <p:ext uri="{BB962C8B-B14F-4D97-AF65-F5344CB8AC3E}">
        <p14:creationId xmlns:p14="http://schemas.microsoft.com/office/powerpoint/2010/main" val="34305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3.2</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84C2F3-BAEF-4CF0-B995-814A37079C0B}"/>
              </a:ext>
            </a:extLst>
          </p:cNvPr>
          <p:cNvSpPr>
            <a:spLocks noGrp="1"/>
          </p:cNvSpPr>
          <p:nvPr>
            <p:ph type="sldNum" sz="quarter" idx="12"/>
          </p:nvPr>
        </p:nvSpPr>
        <p:spPr/>
        <p:txBody>
          <a:bodyPr/>
          <a:lstStyle/>
          <a:p>
            <a:fld id="{A17BB91D-344C-44E0-9148-DFE0CFF5CFC9}" type="slidenum">
              <a:rPr lang="zh-CN" altLang="en-US" smtClean="0"/>
              <a:t>32</a:t>
            </a:fld>
            <a:endParaRPr lang="zh-CN" altLang="en-US"/>
          </a:p>
        </p:txBody>
      </p:sp>
      <p:sp>
        <p:nvSpPr>
          <p:cNvPr id="4" name="文本框 3">
            <a:extLst>
              <a:ext uri="{FF2B5EF4-FFF2-40B4-BE49-F238E27FC236}">
                <a16:creationId xmlns:a16="http://schemas.microsoft.com/office/drawing/2014/main" id="{4B3E4680-31C9-4018-B9DB-3F327A6306B3}"/>
              </a:ext>
            </a:extLst>
          </p:cNvPr>
          <p:cNvSpPr txBox="1"/>
          <p:nvPr/>
        </p:nvSpPr>
        <p:spPr>
          <a:xfrm>
            <a:off x="901700" y="1092200"/>
            <a:ext cx="1583639" cy="369332"/>
          </a:xfrm>
          <a:prstGeom prst="rect">
            <a:avLst/>
          </a:prstGeom>
          <a:noFill/>
        </p:spPr>
        <p:txBody>
          <a:bodyPr wrap="none" rtlCol="0">
            <a:spAutoFit/>
          </a:bodyPr>
          <a:lstStyle/>
          <a:p>
            <a:r>
              <a:rPr lang="en-US" altLang="zh-CN" dirty="0"/>
              <a:t>Data collection</a:t>
            </a:r>
            <a:endParaRPr lang="zh-CN" altLang="en-US" dirty="0"/>
          </a:p>
        </p:txBody>
      </p:sp>
      <p:pic>
        <p:nvPicPr>
          <p:cNvPr id="10" name="图片 9">
            <a:extLst>
              <a:ext uri="{FF2B5EF4-FFF2-40B4-BE49-F238E27FC236}">
                <a16:creationId xmlns:a16="http://schemas.microsoft.com/office/drawing/2014/main" id="{A8AF7E48-F4AC-47C5-B3ED-52E51AF76C8D}"/>
              </a:ext>
            </a:extLst>
          </p:cNvPr>
          <p:cNvPicPr>
            <a:picLocks noChangeAspect="1"/>
          </p:cNvPicPr>
          <p:nvPr/>
        </p:nvPicPr>
        <p:blipFill>
          <a:blip r:embed="rId2"/>
          <a:stretch>
            <a:fillRect/>
          </a:stretch>
        </p:blipFill>
        <p:spPr>
          <a:xfrm>
            <a:off x="377450" y="2806723"/>
            <a:ext cx="8389100" cy="1614194"/>
          </a:xfrm>
          <a:prstGeom prst="rect">
            <a:avLst/>
          </a:prstGeom>
        </p:spPr>
      </p:pic>
    </p:spTree>
    <p:extLst>
      <p:ext uri="{BB962C8B-B14F-4D97-AF65-F5344CB8AC3E}">
        <p14:creationId xmlns:p14="http://schemas.microsoft.com/office/powerpoint/2010/main" val="512100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Data</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3.2</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84C2F3-BAEF-4CF0-B995-814A37079C0B}"/>
              </a:ext>
            </a:extLst>
          </p:cNvPr>
          <p:cNvSpPr>
            <a:spLocks noGrp="1"/>
          </p:cNvSpPr>
          <p:nvPr>
            <p:ph type="sldNum" sz="quarter" idx="12"/>
          </p:nvPr>
        </p:nvSpPr>
        <p:spPr/>
        <p:txBody>
          <a:bodyPr/>
          <a:lstStyle/>
          <a:p>
            <a:fld id="{A17BB91D-344C-44E0-9148-DFE0CFF5CFC9}" type="slidenum">
              <a:rPr lang="zh-CN" altLang="en-US" smtClean="0"/>
              <a:t>33</a:t>
            </a:fld>
            <a:endParaRPr lang="zh-CN" altLang="en-US"/>
          </a:p>
        </p:txBody>
      </p:sp>
      <p:sp>
        <p:nvSpPr>
          <p:cNvPr id="4" name="文本框 3">
            <a:extLst>
              <a:ext uri="{FF2B5EF4-FFF2-40B4-BE49-F238E27FC236}">
                <a16:creationId xmlns:a16="http://schemas.microsoft.com/office/drawing/2014/main" id="{4B3E4680-31C9-4018-B9DB-3F327A6306B3}"/>
              </a:ext>
            </a:extLst>
          </p:cNvPr>
          <p:cNvSpPr txBox="1"/>
          <p:nvPr/>
        </p:nvSpPr>
        <p:spPr>
          <a:xfrm>
            <a:off x="456431" y="741007"/>
            <a:ext cx="1583639" cy="369332"/>
          </a:xfrm>
          <a:prstGeom prst="rect">
            <a:avLst/>
          </a:prstGeom>
          <a:noFill/>
        </p:spPr>
        <p:txBody>
          <a:bodyPr wrap="square" rtlCol="0">
            <a:spAutoFit/>
          </a:bodyPr>
          <a:lstStyle/>
          <a:p>
            <a:r>
              <a:rPr lang="en-US" altLang="zh-CN" dirty="0"/>
              <a:t>Data collection</a:t>
            </a:r>
            <a:endParaRPr lang="zh-CN" altLang="en-US" dirty="0"/>
          </a:p>
        </p:txBody>
      </p:sp>
      <p:pic>
        <p:nvPicPr>
          <p:cNvPr id="3" name="图片 2">
            <a:extLst>
              <a:ext uri="{FF2B5EF4-FFF2-40B4-BE49-F238E27FC236}">
                <a16:creationId xmlns:a16="http://schemas.microsoft.com/office/drawing/2014/main" id="{FEDB3870-A8BC-4744-8A36-7230B2116098}"/>
              </a:ext>
            </a:extLst>
          </p:cNvPr>
          <p:cNvPicPr>
            <a:picLocks noChangeAspect="1"/>
          </p:cNvPicPr>
          <p:nvPr/>
        </p:nvPicPr>
        <p:blipFill>
          <a:blip r:embed="rId2"/>
          <a:stretch>
            <a:fillRect/>
          </a:stretch>
        </p:blipFill>
        <p:spPr>
          <a:xfrm>
            <a:off x="1555656" y="1271114"/>
            <a:ext cx="6032685" cy="3550185"/>
          </a:xfrm>
          <a:prstGeom prst="rect">
            <a:avLst/>
          </a:prstGeom>
        </p:spPr>
      </p:pic>
      <p:sp>
        <p:nvSpPr>
          <p:cNvPr id="5" name="矩形 4">
            <a:extLst>
              <a:ext uri="{FF2B5EF4-FFF2-40B4-BE49-F238E27FC236}">
                <a16:creationId xmlns:a16="http://schemas.microsoft.com/office/drawing/2014/main" id="{96D15C0C-8197-4540-8E39-82A6CD3B0B36}"/>
              </a:ext>
            </a:extLst>
          </p:cNvPr>
          <p:cNvSpPr/>
          <p:nvPr/>
        </p:nvSpPr>
        <p:spPr>
          <a:xfrm>
            <a:off x="1097280" y="5264309"/>
            <a:ext cx="5328171" cy="923330"/>
          </a:xfrm>
          <a:prstGeom prst="rect">
            <a:avLst/>
          </a:prstGeom>
        </p:spPr>
        <p:txBody>
          <a:bodyPr wrap="square">
            <a:spAutoFit/>
          </a:bodyPr>
          <a:lstStyle/>
          <a:p>
            <a:r>
              <a:rPr lang="en-US" altLang="zh-CN" dirty="0"/>
              <a:t>1. </a:t>
            </a:r>
            <a:r>
              <a:rPr lang="zh-CN" altLang="en-US" dirty="0"/>
              <a:t>Matching the region of data. </a:t>
            </a:r>
            <a:endParaRPr lang="en-US" altLang="zh-CN" dirty="0"/>
          </a:p>
          <a:p>
            <a:r>
              <a:rPr lang="en-US" altLang="zh-CN" dirty="0"/>
              <a:t>2. Matching the time points of data. </a:t>
            </a:r>
          </a:p>
          <a:p>
            <a:r>
              <a:rPr lang="en-US" altLang="zh-CN" dirty="0"/>
              <a:t>3. Extracting the data within the catchment area.</a:t>
            </a:r>
          </a:p>
        </p:txBody>
      </p:sp>
    </p:spTree>
    <p:extLst>
      <p:ext uri="{BB962C8B-B14F-4D97-AF65-F5344CB8AC3E}">
        <p14:creationId xmlns:p14="http://schemas.microsoft.com/office/powerpoint/2010/main" val="3668520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34</a:t>
            </a:fld>
            <a:endParaRPr lang="zh-CN" altLang="en-US"/>
          </a:p>
        </p:txBody>
      </p:sp>
      <p:pic>
        <p:nvPicPr>
          <p:cNvPr id="3" name="图片 2">
            <a:extLst>
              <a:ext uri="{FF2B5EF4-FFF2-40B4-BE49-F238E27FC236}">
                <a16:creationId xmlns:a16="http://schemas.microsoft.com/office/drawing/2014/main" id="{AAC9D290-EEDD-44CB-A4A6-E00ECFBB596E}"/>
              </a:ext>
            </a:extLst>
          </p:cNvPr>
          <p:cNvPicPr>
            <a:picLocks noChangeAspect="1"/>
          </p:cNvPicPr>
          <p:nvPr/>
        </p:nvPicPr>
        <p:blipFill rotWithShape="1">
          <a:blip r:embed="rId2"/>
          <a:srcRect t="11894"/>
          <a:stretch/>
        </p:blipFill>
        <p:spPr>
          <a:xfrm>
            <a:off x="368424" y="1372885"/>
            <a:ext cx="4423853" cy="2081543"/>
          </a:xfrm>
          <a:prstGeom prst="rect">
            <a:avLst/>
          </a:prstGeom>
        </p:spPr>
      </p:pic>
      <p:sp>
        <p:nvSpPr>
          <p:cNvPr id="4" name="文本框 3">
            <a:extLst>
              <a:ext uri="{FF2B5EF4-FFF2-40B4-BE49-F238E27FC236}">
                <a16:creationId xmlns:a16="http://schemas.microsoft.com/office/drawing/2014/main" id="{A290A9AB-6532-4707-8D78-884ADBD81491}"/>
              </a:ext>
            </a:extLst>
          </p:cNvPr>
          <p:cNvSpPr txBox="1"/>
          <p:nvPr/>
        </p:nvSpPr>
        <p:spPr>
          <a:xfrm>
            <a:off x="5085907" y="1698785"/>
            <a:ext cx="382644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Three line carries more than 0.5 million passengers per day</a:t>
            </a:r>
          </a:p>
          <a:p>
            <a:pPr marL="285750" indent="-285750">
              <a:buFont typeface="Arial" panose="020B0604020202020204" pitchFamily="34" charset="0"/>
              <a:buChar char="•"/>
            </a:pPr>
            <a:r>
              <a:rPr lang="en-US" altLang="zh-CN" dirty="0"/>
              <a:t>Line 1 accounts for the most reaching about 0.5 million</a:t>
            </a:r>
            <a:endParaRPr lang="zh-CN" altLang="en-US" dirty="0"/>
          </a:p>
        </p:txBody>
      </p:sp>
      <p:sp>
        <p:nvSpPr>
          <p:cNvPr id="10" name="文本框 9">
            <a:extLst>
              <a:ext uri="{FF2B5EF4-FFF2-40B4-BE49-F238E27FC236}">
                <a16:creationId xmlns:a16="http://schemas.microsoft.com/office/drawing/2014/main" id="{E2BF6B99-2D89-444B-9FF1-A315BFECD5F3}"/>
              </a:ext>
            </a:extLst>
          </p:cNvPr>
          <p:cNvSpPr txBox="1"/>
          <p:nvPr/>
        </p:nvSpPr>
        <p:spPr>
          <a:xfrm>
            <a:off x="562675" y="679181"/>
            <a:ext cx="3090141" cy="369332"/>
          </a:xfrm>
          <a:prstGeom prst="rect">
            <a:avLst/>
          </a:prstGeom>
          <a:noFill/>
        </p:spPr>
        <p:txBody>
          <a:bodyPr wrap="none" rtlCol="0">
            <a:spAutoFit/>
          </a:bodyPr>
          <a:lstStyle/>
          <a:p>
            <a:r>
              <a:rPr lang="en-US" altLang="zh-CN" dirty="0"/>
              <a:t>Transit ridership characteristics</a:t>
            </a:r>
            <a:endParaRPr lang="zh-CN" altLang="en-US" dirty="0"/>
          </a:p>
        </p:txBody>
      </p:sp>
      <p:pic>
        <p:nvPicPr>
          <p:cNvPr id="11" name="图片 10">
            <a:extLst>
              <a:ext uri="{FF2B5EF4-FFF2-40B4-BE49-F238E27FC236}">
                <a16:creationId xmlns:a16="http://schemas.microsoft.com/office/drawing/2014/main" id="{D901BB3B-D282-4A73-A14D-20C840498F5C}"/>
              </a:ext>
            </a:extLst>
          </p:cNvPr>
          <p:cNvPicPr>
            <a:picLocks noChangeAspect="1"/>
          </p:cNvPicPr>
          <p:nvPr/>
        </p:nvPicPr>
        <p:blipFill rotWithShape="1">
          <a:blip r:embed="rId3"/>
          <a:srcRect t="12898"/>
          <a:stretch/>
        </p:blipFill>
        <p:spPr>
          <a:xfrm>
            <a:off x="3795825" y="3778800"/>
            <a:ext cx="5362209" cy="2268434"/>
          </a:xfrm>
          <a:prstGeom prst="rect">
            <a:avLst/>
          </a:prstGeom>
        </p:spPr>
      </p:pic>
      <p:sp>
        <p:nvSpPr>
          <p:cNvPr id="15" name="文本框 14">
            <a:extLst>
              <a:ext uri="{FF2B5EF4-FFF2-40B4-BE49-F238E27FC236}">
                <a16:creationId xmlns:a16="http://schemas.microsoft.com/office/drawing/2014/main" id="{276439C3-296D-4699-90A3-290EB3D78171}"/>
              </a:ext>
            </a:extLst>
          </p:cNvPr>
          <p:cNvSpPr txBox="1"/>
          <p:nvPr/>
        </p:nvSpPr>
        <p:spPr>
          <a:xfrm>
            <a:off x="0" y="4292908"/>
            <a:ext cx="3413760"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Line 3 had a much higher growth rate at the first few years of the opening</a:t>
            </a:r>
          </a:p>
          <a:p>
            <a:pPr marL="285750" indent="-285750">
              <a:buFont typeface="Arial" panose="020B0604020202020204" pitchFamily="34" charset="0"/>
              <a:buChar char="•"/>
            </a:pPr>
            <a:r>
              <a:rPr lang="en-US" altLang="zh-CN" dirty="0"/>
              <a:t>The growth rate of three lines tend to be stable after the year of 2009</a:t>
            </a:r>
            <a:endParaRPr lang="zh-CN" altLang="en-US" dirty="0"/>
          </a:p>
        </p:txBody>
      </p:sp>
    </p:spTree>
    <p:extLst>
      <p:ext uri="{BB962C8B-B14F-4D97-AF65-F5344CB8AC3E}">
        <p14:creationId xmlns:p14="http://schemas.microsoft.com/office/powerpoint/2010/main" val="3151156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35</a:t>
            </a:fld>
            <a:endParaRPr lang="zh-CN" altLang="en-US"/>
          </a:p>
        </p:txBody>
      </p:sp>
      <p:graphicFrame>
        <p:nvGraphicFramePr>
          <p:cNvPr id="10" name="表格 9">
            <a:extLst>
              <a:ext uri="{FF2B5EF4-FFF2-40B4-BE49-F238E27FC236}">
                <a16:creationId xmlns:a16="http://schemas.microsoft.com/office/drawing/2014/main" id="{BFF92D7C-84E0-49CD-84BF-AC6BD49D8CF9}"/>
              </a:ext>
            </a:extLst>
          </p:cNvPr>
          <p:cNvGraphicFramePr>
            <a:graphicFrameLocks noGrp="1"/>
          </p:cNvGraphicFramePr>
          <p:nvPr>
            <p:extLst>
              <p:ext uri="{D42A27DB-BD31-4B8C-83A1-F6EECF244321}">
                <p14:modId xmlns:p14="http://schemas.microsoft.com/office/powerpoint/2010/main" val="1192150373"/>
              </p:ext>
            </p:extLst>
          </p:nvPr>
        </p:nvGraphicFramePr>
        <p:xfrm>
          <a:off x="5828457" y="1197639"/>
          <a:ext cx="3282014" cy="1239329"/>
        </p:xfrm>
        <a:graphic>
          <a:graphicData uri="http://schemas.openxmlformats.org/drawingml/2006/table">
            <a:tbl>
              <a:tblPr firstRow="1" firstCol="1" bandRow="1">
                <a:tableStyleId>{7E9639D4-E3E2-4D34-9284-5A2195B3D0D7}</a:tableStyleId>
              </a:tblPr>
              <a:tblGrid>
                <a:gridCol w="916598">
                  <a:extLst>
                    <a:ext uri="{9D8B030D-6E8A-4147-A177-3AD203B41FA5}">
                      <a16:colId xmlns:a16="http://schemas.microsoft.com/office/drawing/2014/main" val="4237279918"/>
                    </a:ext>
                  </a:extLst>
                </a:gridCol>
                <a:gridCol w="591354">
                  <a:extLst>
                    <a:ext uri="{9D8B030D-6E8A-4147-A177-3AD203B41FA5}">
                      <a16:colId xmlns:a16="http://schemas.microsoft.com/office/drawing/2014/main" val="3302288928"/>
                    </a:ext>
                  </a:extLst>
                </a:gridCol>
                <a:gridCol w="591354">
                  <a:extLst>
                    <a:ext uri="{9D8B030D-6E8A-4147-A177-3AD203B41FA5}">
                      <a16:colId xmlns:a16="http://schemas.microsoft.com/office/drawing/2014/main" val="4118407101"/>
                    </a:ext>
                  </a:extLst>
                </a:gridCol>
                <a:gridCol w="591354">
                  <a:extLst>
                    <a:ext uri="{9D8B030D-6E8A-4147-A177-3AD203B41FA5}">
                      <a16:colId xmlns:a16="http://schemas.microsoft.com/office/drawing/2014/main" val="3268175649"/>
                    </a:ext>
                  </a:extLst>
                </a:gridCol>
                <a:gridCol w="591354">
                  <a:extLst>
                    <a:ext uri="{9D8B030D-6E8A-4147-A177-3AD203B41FA5}">
                      <a16:colId xmlns:a16="http://schemas.microsoft.com/office/drawing/2014/main" val="2810566788"/>
                    </a:ext>
                  </a:extLst>
                </a:gridCol>
              </a:tblGrid>
              <a:tr h="372553">
                <a:tc>
                  <a:txBody>
                    <a:bodyPr/>
                    <a:lstStyle/>
                    <a:p>
                      <a:pPr algn="ctr"/>
                      <a:r>
                        <a:rPr lang="en-US" altLang="zh-CN" sz="1200" b="0" kern="100" dirty="0">
                          <a:effectLst/>
                          <a:latin typeface="Arial" panose="020B0604020202020204" pitchFamily="34" charset="0"/>
                          <a:ea typeface="+mn-ea"/>
                          <a:cs typeface="Arial" panose="020B0604020202020204" pitchFamily="34" charset="0"/>
                        </a:rPr>
                        <a:t>Transit ridership</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Total</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1</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2</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3</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extLst>
                  <a:ext uri="{0D108BD9-81ED-4DB2-BD59-A6C34878D82A}">
                    <a16:rowId xmlns:a16="http://schemas.microsoft.com/office/drawing/2014/main" val="412027874"/>
                  </a:ext>
                </a:extLst>
              </a:tr>
              <a:tr h="216694">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Hub</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2</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2</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0</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extLst>
                  <a:ext uri="{0D108BD9-81ED-4DB2-BD59-A6C34878D82A}">
                    <a16:rowId xmlns:a16="http://schemas.microsoft.com/office/drawing/2014/main" val="1309582667"/>
                  </a:ext>
                </a:extLst>
              </a:tr>
              <a:tr h="216694">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Large</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4</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3</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0</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1</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extLst>
                  <a:ext uri="{0D108BD9-81ED-4DB2-BD59-A6C34878D82A}">
                    <a16:rowId xmlns:a16="http://schemas.microsoft.com/office/drawing/2014/main" val="2198295667"/>
                  </a:ext>
                </a:extLst>
              </a:tr>
              <a:tr h="216694">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Medium</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11</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8</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1</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2</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extLst>
                  <a:ext uri="{0D108BD9-81ED-4DB2-BD59-A6C34878D82A}">
                    <a16:rowId xmlns:a16="http://schemas.microsoft.com/office/drawing/2014/main" val="916999108"/>
                  </a:ext>
                </a:extLst>
              </a:tr>
              <a:tr h="216694">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Small</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18</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4</a:t>
                      </a:r>
                      <a:endParaRPr lang="zh-CN" sz="1200" b="0" kern="100">
                        <a:effectLst/>
                        <a:latin typeface="Arial" panose="020B0604020202020204" pitchFamily="34" charset="0"/>
                        <a:ea typeface="+mn-ea"/>
                        <a:cs typeface="Arial" panose="020B0604020202020204" pitchFamily="34" charset="0"/>
                      </a:endParaRPr>
                    </a:p>
                  </a:txBody>
                  <a:tcPr marL="82115" marR="82115"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4</a:t>
                      </a:r>
                      <a:endParaRPr lang="zh-CN" sz="1200" b="0" kern="100" dirty="0">
                        <a:effectLst/>
                        <a:latin typeface="Arial" panose="020B0604020202020204" pitchFamily="34" charset="0"/>
                        <a:ea typeface="+mn-ea"/>
                        <a:cs typeface="Arial" panose="020B0604020202020204" pitchFamily="34" charset="0"/>
                      </a:endParaRPr>
                    </a:p>
                  </a:txBody>
                  <a:tcPr marL="82115" marR="82115" marT="0" marB="0" anchor="ctr"/>
                </a:tc>
                <a:extLst>
                  <a:ext uri="{0D108BD9-81ED-4DB2-BD59-A6C34878D82A}">
                    <a16:rowId xmlns:a16="http://schemas.microsoft.com/office/drawing/2014/main" val="1420202667"/>
                  </a:ext>
                </a:extLst>
              </a:tr>
            </a:tbl>
          </a:graphicData>
        </a:graphic>
      </p:graphicFrame>
      <p:graphicFrame>
        <p:nvGraphicFramePr>
          <p:cNvPr id="11" name="表格 10">
            <a:extLst>
              <a:ext uri="{FF2B5EF4-FFF2-40B4-BE49-F238E27FC236}">
                <a16:creationId xmlns:a16="http://schemas.microsoft.com/office/drawing/2014/main" id="{14594510-D437-4402-ABB2-010AE409567C}"/>
              </a:ext>
            </a:extLst>
          </p:cNvPr>
          <p:cNvGraphicFramePr>
            <a:graphicFrameLocks noGrp="1"/>
          </p:cNvGraphicFramePr>
          <p:nvPr>
            <p:extLst>
              <p:ext uri="{D42A27DB-BD31-4B8C-83A1-F6EECF244321}">
                <p14:modId xmlns:p14="http://schemas.microsoft.com/office/powerpoint/2010/main" val="2632359260"/>
              </p:ext>
            </p:extLst>
          </p:nvPr>
        </p:nvGraphicFramePr>
        <p:xfrm>
          <a:off x="5862020" y="3841480"/>
          <a:ext cx="3281979" cy="1242675"/>
        </p:xfrm>
        <a:graphic>
          <a:graphicData uri="http://schemas.openxmlformats.org/drawingml/2006/table">
            <a:tbl>
              <a:tblPr firstRow="1" firstCol="1" bandRow="1">
                <a:tableStyleId>{7E9639D4-E3E2-4D34-9284-5A2195B3D0D7}</a:tableStyleId>
              </a:tblPr>
              <a:tblGrid>
                <a:gridCol w="912551">
                  <a:extLst>
                    <a:ext uri="{9D8B030D-6E8A-4147-A177-3AD203B41FA5}">
                      <a16:colId xmlns:a16="http://schemas.microsoft.com/office/drawing/2014/main" val="2102970945"/>
                    </a:ext>
                  </a:extLst>
                </a:gridCol>
                <a:gridCol w="592357">
                  <a:extLst>
                    <a:ext uri="{9D8B030D-6E8A-4147-A177-3AD203B41FA5}">
                      <a16:colId xmlns:a16="http://schemas.microsoft.com/office/drawing/2014/main" val="1217244906"/>
                    </a:ext>
                  </a:extLst>
                </a:gridCol>
                <a:gridCol w="592357">
                  <a:extLst>
                    <a:ext uri="{9D8B030D-6E8A-4147-A177-3AD203B41FA5}">
                      <a16:colId xmlns:a16="http://schemas.microsoft.com/office/drawing/2014/main" val="3105321433"/>
                    </a:ext>
                  </a:extLst>
                </a:gridCol>
                <a:gridCol w="592357">
                  <a:extLst>
                    <a:ext uri="{9D8B030D-6E8A-4147-A177-3AD203B41FA5}">
                      <a16:colId xmlns:a16="http://schemas.microsoft.com/office/drawing/2014/main" val="2500632455"/>
                    </a:ext>
                  </a:extLst>
                </a:gridCol>
                <a:gridCol w="592357">
                  <a:extLst>
                    <a:ext uri="{9D8B030D-6E8A-4147-A177-3AD203B41FA5}">
                      <a16:colId xmlns:a16="http://schemas.microsoft.com/office/drawing/2014/main" val="4121508892"/>
                    </a:ext>
                  </a:extLst>
                </a:gridCol>
              </a:tblGrid>
              <a:tr h="373559">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Growth rate</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Total</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1</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2</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Line 3</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1258475945"/>
                  </a:ext>
                </a:extLst>
              </a:tr>
              <a:tr h="217279">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0-2.5</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12</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8</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4</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2430118970"/>
                  </a:ext>
                </a:extLst>
              </a:tr>
              <a:tr h="217279">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2.5-4.5</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11</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5</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2</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4</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1188544164"/>
                  </a:ext>
                </a:extLst>
              </a:tr>
              <a:tr h="217279">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4.5-6.0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6</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6</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2988123740"/>
                  </a:ext>
                </a:extLst>
              </a:tr>
              <a:tr h="217279">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6.0-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6</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a:effectLst/>
                          <a:latin typeface="Arial" panose="020B0604020202020204" pitchFamily="34" charset="0"/>
                          <a:ea typeface="+mn-ea"/>
                          <a:cs typeface="Arial" panose="020B0604020202020204" pitchFamily="34" charset="0"/>
                        </a:rPr>
                        <a:t>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200" b="0" kern="100" dirty="0">
                          <a:effectLst/>
                          <a:latin typeface="Arial" panose="020B0604020202020204" pitchFamily="34" charset="0"/>
                          <a:ea typeface="+mn-ea"/>
                          <a:cs typeface="Arial" panose="020B0604020202020204" pitchFamily="34" charset="0"/>
                        </a:rPr>
                        <a:t>6</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1192377084"/>
                  </a:ext>
                </a:extLst>
              </a:tr>
            </a:tbl>
          </a:graphicData>
        </a:graphic>
      </p:graphicFrame>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3090141" cy="369332"/>
          </a:xfrm>
          <a:prstGeom prst="rect">
            <a:avLst/>
          </a:prstGeom>
          <a:noFill/>
        </p:spPr>
        <p:txBody>
          <a:bodyPr wrap="none" rtlCol="0">
            <a:spAutoFit/>
          </a:bodyPr>
          <a:lstStyle/>
          <a:p>
            <a:r>
              <a:rPr lang="en-US" altLang="zh-CN" dirty="0"/>
              <a:t>Transit ridership characteristics</a:t>
            </a:r>
            <a:endParaRPr lang="zh-CN" altLang="en-US" dirty="0"/>
          </a:p>
        </p:txBody>
      </p:sp>
      <p:pic>
        <p:nvPicPr>
          <p:cNvPr id="17" name="图片 16">
            <a:extLst>
              <a:ext uri="{FF2B5EF4-FFF2-40B4-BE49-F238E27FC236}">
                <a16:creationId xmlns:a16="http://schemas.microsoft.com/office/drawing/2014/main" id="{DC3D2184-D82C-4419-9223-151F42EF7BF2}"/>
              </a:ext>
            </a:extLst>
          </p:cNvPr>
          <p:cNvPicPr>
            <a:picLocks noChangeAspect="1"/>
          </p:cNvPicPr>
          <p:nvPr/>
        </p:nvPicPr>
        <p:blipFill rotWithShape="1">
          <a:blip r:embed="rId2"/>
          <a:srcRect l="21802" t="10219" r="21803" b="10144"/>
          <a:stretch/>
        </p:blipFill>
        <p:spPr>
          <a:xfrm>
            <a:off x="243839" y="1613285"/>
            <a:ext cx="4828032" cy="3835030"/>
          </a:xfrm>
          <a:prstGeom prst="rect">
            <a:avLst/>
          </a:prstGeom>
        </p:spPr>
      </p:pic>
    </p:spTree>
    <p:extLst>
      <p:ext uri="{BB962C8B-B14F-4D97-AF65-F5344CB8AC3E}">
        <p14:creationId xmlns:p14="http://schemas.microsoft.com/office/powerpoint/2010/main" val="2342341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36</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411045" cy="369332"/>
          </a:xfrm>
          <a:prstGeom prst="rect">
            <a:avLst/>
          </a:prstGeom>
          <a:noFill/>
        </p:spPr>
        <p:txBody>
          <a:bodyPr wrap="none" rtlCol="0">
            <a:spAutoFit/>
          </a:bodyPr>
          <a:lstStyle/>
          <a:p>
            <a:r>
              <a:rPr lang="en-US" altLang="zh-CN" dirty="0"/>
              <a:t>Land use characteristics</a:t>
            </a:r>
            <a:endParaRPr lang="zh-CN" altLang="en-US" dirty="0"/>
          </a:p>
        </p:txBody>
      </p:sp>
      <p:pic>
        <p:nvPicPr>
          <p:cNvPr id="3" name="图片 2">
            <a:extLst>
              <a:ext uri="{FF2B5EF4-FFF2-40B4-BE49-F238E27FC236}">
                <a16:creationId xmlns:a16="http://schemas.microsoft.com/office/drawing/2014/main" id="{61E31E36-AD48-485C-AE02-CC3F8437CD8C}"/>
              </a:ext>
            </a:extLst>
          </p:cNvPr>
          <p:cNvPicPr>
            <a:picLocks noChangeAspect="1"/>
          </p:cNvPicPr>
          <p:nvPr/>
        </p:nvPicPr>
        <p:blipFill>
          <a:blip r:embed="rId2"/>
          <a:stretch>
            <a:fillRect/>
          </a:stretch>
        </p:blipFill>
        <p:spPr>
          <a:xfrm>
            <a:off x="736847" y="1569262"/>
            <a:ext cx="4523624" cy="4334632"/>
          </a:xfrm>
          <a:prstGeom prst="rect">
            <a:avLst/>
          </a:prstGeom>
          <a:ln>
            <a:solidFill>
              <a:schemeClr val="tx1"/>
            </a:solidFill>
          </a:ln>
        </p:spPr>
      </p:pic>
    </p:spTree>
    <p:extLst>
      <p:ext uri="{BB962C8B-B14F-4D97-AF65-F5344CB8AC3E}">
        <p14:creationId xmlns:p14="http://schemas.microsoft.com/office/powerpoint/2010/main" val="4206125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37</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411045" cy="369332"/>
          </a:xfrm>
          <a:prstGeom prst="rect">
            <a:avLst/>
          </a:prstGeom>
          <a:noFill/>
        </p:spPr>
        <p:txBody>
          <a:bodyPr wrap="none" rtlCol="0">
            <a:spAutoFit/>
          </a:bodyPr>
          <a:lstStyle/>
          <a:p>
            <a:r>
              <a:rPr lang="en-US" altLang="zh-CN" dirty="0"/>
              <a:t>Land use characteristics</a:t>
            </a:r>
            <a:endParaRPr lang="zh-CN" altLang="en-US" dirty="0"/>
          </a:p>
        </p:txBody>
      </p:sp>
      <p:pic>
        <p:nvPicPr>
          <p:cNvPr id="7" name="图片 6">
            <a:extLst>
              <a:ext uri="{FF2B5EF4-FFF2-40B4-BE49-F238E27FC236}">
                <a16:creationId xmlns:a16="http://schemas.microsoft.com/office/drawing/2014/main" id="{45D967E0-DA46-4C58-8534-C58C8414DB0C}"/>
              </a:ext>
            </a:extLst>
          </p:cNvPr>
          <p:cNvPicPr>
            <a:picLocks noChangeAspect="1"/>
          </p:cNvPicPr>
          <p:nvPr/>
        </p:nvPicPr>
        <p:blipFill rotWithShape="1">
          <a:blip r:embed="rId2"/>
          <a:srcRect l="26909" t="16410" r="30589" b="16292"/>
          <a:stretch/>
        </p:blipFill>
        <p:spPr>
          <a:xfrm rot="16200000">
            <a:off x="2721968" y="-632874"/>
            <a:ext cx="3700061" cy="8287893"/>
          </a:xfrm>
          <a:prstGeom prst="rect">
            <a:avLst/>
          </a:prstGeom>
        </p:spPr>
      </p:pic>
    </p:spTree>
    <p:extLst>
      <p:ext uri="{BB962C8B-B14F-4D97-AF65-F5344CB8AC3E}">
        <p14:creationId xmlns:p14="http://schemas.microsoft.com/office/powerpoint/2010/main" val="3301760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38</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411045" cy="369332"/>
          </a:xfrm>
          <a:prstGeom prst="rect">
            <a:avLst/>
          </a:prstGeom>
          <a:noFill/>
        </p:spPr>
        <p:txBody>
          <a:bodyPr wrap="none" rtlCol="0">
            <a:spAutoFit/>
          </a:bodyPr>
          <a:lstStyle/>
          <a:p>
            <a:r>
              <a:rPr lang="en-US" altLang="zh-CN" dirty="0"/>
              <a:t>Land use characteristics</a:t>
            </a:r>
            <a:endParaRPr lang="zh-CN" altLang="en-US" dirty="0"/>
          </a:p>
        </p:txBody>
      </p:sp>
      <p:pic>
        <p:nvPicPr>
          <p:cNvPr id="4" name="图片 3">
            <a:extLst>
              <a:ext uri="{FF2B5EF4-FFF2-40B4-BE49-F238E27FC236}">
                <a16:creationId xmlns:a16="http://schemas.microsoft.com/office/drawing/2014/main" id="{EF67162D-6EB3-4389-A96A-914F6877B13C}"/>
              </a:ext>
            </a:extLst>
          </p:cNvPr>
          <p:cNvPicPr>
            <a:picLocks noChangeAspect="1"/>
          </p:cNvPicPr>
          <p:nvPr/>
        </p:nvPicPr>
        <p:blipFill>
          <a:blip r:embed="rId2"/>
          <a:stretch>
            <a:fillRect/>
          </a:stretch>
        </p:blipFill>
        <p:spPr>
          <a:xfrm>
            <a:off x="712167" y="1090569"/>
            <a:ext cx="4228256" cy="1510091"/>
          </a:xfrm>
          <a:prstGeom prst="rect">
            <a:avLst/>
          </a:prstGeom>
        </p:spPr>
      </p:pic>
      <p:pic>
        <p:nvPicPr>
          <p:cNvPr id="5" name="图片 4">
            <a:extLst>
              <a:ext uri="{FF2B5EF4-FFF2-40B4-BE49-F238E27FC236}">
                <a16:creationId xmlns:a16="http://schemas.microsoft.com/office/drawing/2014/main" id="{3BEA4E1B-B6C2-4E8A-A945-B368FE8F548D}"/>
              </a:ext>
            </a:extLst>
          </p:cNvPr>
          <p:cNvPicPr>
            <a:picLocks noChangeAspect="1"/>
          </p:cNvPicPr>
          <p:nvPr/>
        </p:nvPicPr>
        <p:blipFill>
          <a:blip r:embed="rId3"/>
          <a:stretch>
            <a:fillRect/>
          </a:stretch>
        </p:blipFill>
        <p:spPr>
          <a:xfrm>
            <a:off x="5686087" y="706287"/>
            <a:ext cx="2895238" cy="2866667"/>
          </a:xfrm>
          <a:prstGeom prst="rect">
            <a:avLst/>
          </a:prstGeom>
        </p:spPr>
      </p:pic>
      <p:pic>
        <p:nvPicPr>
          <p:cNvPr id="6" name="图片 5">
            <a:extLst>
              <a:ext uri="{FF2B5EF4-FFF2-40B4-BE49-F238E27FC236}">
                <a16:creationId xmlns:a16="http://schemas.microsoft.com/office/drawing/2014/main" id="{E55102D0-E7AE-442B-8D9A-1E726EC4B500}"/>
              </a:ext>
            </a:extLst>
          </p:cNvPr>
          <p:cNvPicPr>
            <a:picLocks noChangeAspect="1"/>
          </p:cNvPicPr>
          <p:nvPr/>
        </p:nvPicPr>
        <p:blipFill>
          <a:blip r:embed="rId4"/>
          <a:stretch>
            <a:fillRect/>
          </a:stretch>
        </p:blipFill>
        <p:spPr>
          <a:xfrm>
            <a:off x="456431" y="2779152"/>
            <a:ext cx="3323809" cy="1657143"/>
          </a:xfrm>
          <a:prstGeom prst="rect">
            <a:avLst/>
          </a:prstGeom>
        </p:spPr>
      </p:pic>
      <p:sp>
        <p:nvSpPr>
          <p:cNvPr id="7" name="矩形 6">
            <a:extLst>
              <a:ext uri="{FF2B5EF4-FFF2-40B4-BE49-F238E27FC236}">
                <a16:creationId xmlns:a16="http://schemas.microsoft.com/office/drawing/2014/main" id="{FF0B2591-E0FE-4DAF-850B-EC9CAD768EE0}"/>
              </a:ext>
            </a:extLst>
          </p:cNvPr>
          <p:cNvSpPr/>
          <p:nvPr/>
        </p:nvSpPr>
        <p:spPr>
          <a:xfrm>
            <a:off x="161159" y="4772098"/>
            <a:ext cx="4572000" cy="1077218"/>
          </a:xfrm>
          <a:prstGeom prst="rect">
            <a:avLst/>
          </a:prstGeom>
        </p:spPr>
        <p:txBody>
          <a:bodyPr>
            <a:spAutoFit/>
          </a:bodyPr>
          <a:lstStyle/>
          <a:p>
            <a:r>
              <a:rPr lang="zh-CN" altLang="en-US" sz="1600" dirty="0"/>
              <a:t>Factor 1: Ofﬁce &amp; commerce</a:t>
            </a:r>
          </a:p>
          <a:p>
            <a:r>
              <a:rPr lang="zh-CN" altLang="en-US" sz="1600" dirty="0"/>
              <a:t>This factor represents the land use mainly including ofﬁce area, large commercial area, and some commercial supporting facilities.</a:t>
            </a:r>
          </a:p>
        </p:txBody>
      </p:sp>
      <p:sp>
        <p:nvSpPr>
          <p:cNvPr id="10" name="矩形 9">
            <a:extLst>
              <a:ext uri="{FF2B5EF4-FFF2-40B4-BE49-F238E27FC236}">
                <a16:creationId xmlns:a16="http://schemas.microsoft.com/office/drawing/2014/main" id="{BDAE709C-D0AB-453C-B08E-3B72D15DD9AF}"/>
              </a:ext>
            </a:extLst>
          </p:cNvPr>
          <p:cNvSpPr/>
          <p:nvPr/>
        </p:nvSpPr>
        <p:spPr>
          <a:xfrm>
            <a:off x="4115569" y="3673697"/>
            <a:ext cx="4572000" cy="1077218"/>
          </a:xfrm>
          <a:prstGeom prst="rect">
            <a:avLst/>
          </a:prstGeom>
        </p:spPr>
        <p:txBody>
          <a:bodyPr>
            <a:spAutoFit/>
          </a:bodyPr>
          <a:lstStyle/>
          <a:p>
            <a:r>
              <a:rPr lang="zh-CN" altLang="en-US" sz="1600" dirty="0"/>
              <a:t> Factor 2: Mixed residence</a:t>
            </a:r>
          </a:p>
          <a:p>
            <a:r>
              <a:rPr lang="zh-CN" altLang="en-US" sz="1600" dirty="0"/>
              <a:t>The indicators of apartment, residence, and culture mainly attribute to this factor, which can reﬂect the attribute of residence with supporting facilities.</a:t>
            </a:r>
          </a:p>
        </p:txBody>
      </p:sp>
      <p:sp>
        <p:nvSpPr>
          <p:cNvPr id="11" name="矩形 10">
            <a:extLst>
              <a:ext uri="{FF2B5EF4-FFF2-40B4-BE49-F238E27FC236}">
                <a16:creationId xmlns:a16="http://schemas.microsoft.com/office/drawing/2014/main" id="{4C2FD7FE-04DE-4353-A5E9-431289DDCB4D}"/>
              </a:ext>
            </a:extLst>
          </p:cNvPr>
          <p:cNvSpPr/>
          <p:nvPr/>
        </p:nvSpPr>
        <p:spPr>
          <a:xfrm>
            <a:off x="4571999" y="4929298"/>
            <a:ext cx="4572000" cy="1323439"/>
          </a:xfrm>
          <a:prstGeom prst="rect">
            <a:avLst/>
          </a:prstGeom>
        </p:spPr>
        <p:txBody>
          <a:bodyPr>
            <a:spAutoFit/>
          </a:bodyPr>
          <a:lstStyle/>
          <a:p>
            <a:r>
              <a:rPr lang="zh-CN" altLang="en-US" sz="1600" dirty="0"/>
              <a:t>Factor 3: Education</a:t>
            </a:r>
          </a:p>
          <a:p>
            <a:r>
              <a:rPr lang="zh-CN" altLang="en-US" sz="1600" dirty="0"/>
              <a:t>Except for the indicator of education, the indicator of government also at </a:t>
            </a:r>
            <a:r>
              <a:rPr lang="en-US" altLang="zh-CN" sz="1600" dirty="0"/>
              <a:t>tributes a large part of this factor. It means that the land use of education and government have a relatively strong correlation.</a:t>
            </a:r>
            <a:endParaRPr lang="zh-CN" altLang="en-US" sz="1600" dirty="0"/>
          </a:p>
        </p:txBody>
      </p:sp>
    </p:spTree>
    <p:extLst>
      <p:ext uri="{BB962C8B-B14F-4D97-AF65-F5344CB8AC3E}">
        <p14:creationId xmlns:p14="http://schemas.microsoft.com/office/powerpoint/2010/main" val="3045345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39</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387961" cy="369332"/>
          </a:xfrm>
          <a:prstGeom prst="rect">
            <a:avLst/>
          </a:prstGeom>
          <a:noFill/>
        </p:spPr>
        <p:txBody>
          <a:bodyPr wrap="none" rtlCol="0">
            <a:spAutoFit/>
          </a:bodyPr>
          <a:lstStyle/>
          <a:p>
            <a:r>
              <a:rPr lang="en-US" altLang="zh-CN" dirty="0"/>
              <a:t>Land use - classification</a:t>
            </a:r>
            <a:endParaRPr lang="zh-CN" altLang="en-US" dirty="0"/>
          </a:p>
        </p:txBody>
      </p:sp>
      <p:graphicFrame>
        <p:nvGraphicFramePr>
          <p:cNvPr id="11" name="表格 10">
            <a:extLst>
              <a:ext uri="{FF2B5EF4-FFF2-40B4-BE49-F238E27FC236}">
                <a16:creationId xmlns:a16="http://schemas.microsoft.com/office/drawing/2014/main" id="{092D37FB-9524-4690-8D9C-D5BAFF74C649}"/>
              </a:ext>
            </a:extLst>
          </p:cNvPr>
          <p:cNvGraphicFramePr>
            <a:graphicFrameLocks noGrp="1"/>
          </p:cNvGraphicFramePr>
          <p:nvPr>
            <p:extLst>
              <p:ext uri="{D42A27DB-BD31-4B8C-83A1-F6EECF244321}">
                <p14:modId xmlns:p14="http://schemas.microsoft.com/office/powerpoint/2010/main" val="289613790"/>
              </p:ext>
            </p:extLst>
          </p:nvPr>
        </p:nvGraphicFramePr>
        <p:xfrm>
          <a:off x="1352686" y="1649274"/>
          <a:ext cx="6438626" cy="2571536"/>
        </p:xfrm>
        <a:graphic>
          <a:graphicData uri="http://schemas.openxmlformats.org/drawingml/2006/table">
            <a:tbl>
              <a:tblPr/>
              <a:tblGrid>
                <a:gridCol w="536287">
                  <a:extLst>
                    <a:ext uri="{9D8B030D-6E8A-4147-A177-3AD203B41FA5}">
                      <a16:colId xmlns:a16="http://schemas.microsoft.com/office/drawing/2014/main" val="3948310603"/>
                    </a:ext>
                  </a:extLst>
                </a:gridCol>
                <a:gridCol w="793702">
                  <a:extLst>
                    <a:ext uri="{9D8B030D-6E8A-4147-A177-3AD203B41FA5}">
                      <a16:colId xmlns:a16="http://schemas.microsoft.com/office/drawing/2014/main" val="3782086755"/>
                    </a:ext>
                  </a:extLst>
                </a:gridCol>
                <a:gridCol w="922412">
                  <a:extLst>
                    <a:ext uri="{9D8B030D-6E8A-4147-A177-3AD203B41FA5}">
                      <a16:colId xmlns:a16="http://schemas.microsoft.com/office/drawing/2014/main" val="1718070881"/>
                    </a:ext>
                  </a:extLst>
                </a:gridCol>
                <a:gridCol w="707898">
                  <a:extLst>
                    <a:ext uri="{9D8B030D-6E8A-4147-A177-3AD203B41FA5}">
                      <a16:colId xmlns:a16="http://schemas.microsoft.com/office/drawing/2014/main" val="2778408328"/>
                    </a:ext>
                  </a:extLst>
                </a:gridCol>
                <a:gridCol w="858058">
                  <a:extLst>
                    <a:ext uri="{9D8B030D-6E8A-4147-A177-3AD203B41FA5}">
                      <a16:colId xmlns:a16="http://schemas.microsoft.com/office/drawing/2014/main" val="1106791722"/>
                    </a:ext>
                  </a:extLst>
                </a:gridCol>
                <a:gridCol w="782976">
                  <a:extLst>
                    <a:ext uri="{9D8B030D-6E8A-4147-A177-3AD203B41FA5}">
                      <a16:colId xmlns:a16="http://schemas.microsoft.com/office/drawing/2014/main" val="1531589913"/>
                    </a:ext>
                  </a:extLst>
                </a:gridCol>
                <a:gridCol w="976041">
                  <a:extLst>
                    <a:ext uri="{9D8B030D-6E8A-4147-A177-3AD203B41FA5}">
                      <a16:colId xmlns:a16="http://schemas.microsoft.com/office/drawing/2014/main" val="1913005776"/>
                    </a:ext>
                  </a:extLst>
                </a:gridCol>
                <a:gridCol w="861252">
                  <a:extLst>
                    <a:ext uri="{9D8B030D-6E8A-4147-A177-3AD203B41FA5}">
                      <a16:colId xmlns:a16="http://schemas.microsoft.com/office/drawing/2014/main" val="1318883608"/>
                    </a:ext>
                  </a:extLst>
                </a:gridCol>
              </a:tblGrid>
              <a:tr h="409727">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Type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Population-density</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Government</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15049">
                <a:tc rowSpan="10">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Low-density residence</a:t>
                      </a:r>
                    </a:p>
                  </a:txBody>
                  <a:tcPr marL="102341" marR="102341" marT="51170" marB="51170" vert="vert270" anchor="ctr">
                    <a:lnL>
                      <a:noFill/>
                    </a:lnL>
                    <a:lnR w="635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a:t>
                      </a:r>
                    </a:p>
                  </a:txBody>
                  <a:tcPr marL="11319" marR="11319" marT="11319" marB="0" anchor="b">
                    <a:lnL w="635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1.70%</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41.50%</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44.95%</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0.18%</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4604622"/>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54</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1.23%</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58.26%</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2.85%</a:t>
                      </a:r>
                    </a:p>
                  </a:txBody>
                  <a:tcPr marL="11319" marR="11319" marT="11319" marB="0" anchor="ctr">
                    <a:lnL>
                      <a:noFill/>
                    </a:lnL>
                    <a:lnR>
                      <a:noFill/>
                    </a:lnR>
                    <a:lnT>
                      <a:noFill/>
                    </a:lnT>
                    <a:lnB>
                      <a:noFill/>
                    </a:lnB>
                  </a:tcPr>
                </a:tc>
                <a:extLst>
                  <a:ext uri="{0D108BD9-81ED-4DB2-BD59-A6C34878D82A}">
                    <a16:rowId xmlns:a16="http://schemas.microsoft.com/office/drawing/2014/main" val="572642212"/>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29</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3.02%</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5.40%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75.86%</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6.94%</a:t>
                      </a:r>
                    </a:p>
                  </a:txBody>
                  <a:tcPr marL="11319" marR="11319" marT="11319" marB="0" anchor="ctr">
                    <a:lnL>
                      <a:noFill/>
                    </a:lnL>
                    <a:lnR>
                      <a:noFill/>
                    </a:lnR>
                    <a:lnT>
                      <a:noFill/>
                    </a:lnT>
                    <a:lnB>
                      <a:noFill/>
                    </a:lnB>
                  </a:tcPr>
                </a:tc>
                <a:extLst>
                  <a:ext uri="{0D108BD9-81ED-4DB2-BD59-A6C34878D82A}">
                    <a16:rowId xmlns:a16="http://schemas.microsoft.com/office/drawing/2014/main" val="3698602937"/>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79</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4.30%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4.24%</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75.87%</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0.07%</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0.77%</a:t>
                      </a:r>
                    </a:p>
                  </a:txBody>
                  <a:tcPr marL="11319" marR="11319" marT="11319" marB="0" anchor="ctr">
                    <a:lnL>
                      <a:noFill/>
                    </a:lnL>
                    <a:lnR>
                      <a:noFill/>
                    </a:lnR>
                    <a:lnT>
                      <a:noFill/>
                    </a:lnT>
                    <a:lnB>
                      <a:noFill/>
                    </a:lnB>
                  </a:tcPr>
                </a:tc>
                <a:extLst>
                  <a:ext uri="{0D108BD9-81ED-4DB2-BD59-A6C34878D82A}">
                    <a16:rowId xmlns:a16="http://schemas.microsoft.com/office/drawing/2014/main" val="1345586302"/>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3.55%</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3.42%</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73.46%</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6.24%</a:t>
                      </a:r>
                    </a:p>
                  </a:txBody>
                  <a:tcPr marL="11319" marR="11319" marT="11319" marB="0" anchor="ctr">
                    <a:lnL>
                      <a:noFill/>
                    </a:lnL>
                    <a:lnR>
                      <a:noFill/>
                    </a:lnR>
                    <a:lnT>
                      <a:noFill/>
                    </a:lnT>
                    <a:lnB>
                      <a:noFill/>
                    </a:lnB>
                  </a:tcPr>
                </a:tc>
                <a:extLst>
                  <a:ext uri="{0D108BD9-81ED-4DB2-BD59-A6C34878D82A}">
                    <a16:rowId xmlns:a16="http://schemas.microsoft.com/office/drawing/2014/main" val="4084992299"/>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4.01%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8.58%</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59.97%</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3.04%</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6.25%</a:t>
                      </a:r>
                    </a:p>
                  </a:txBody>
                  <a:tcPr marL="11319" marR="11319" marT="11319" marB="0" anchor="ctr">
                    <a:lnL>
                      <a:noFill/>
                    </a:lnL>
                    <a:lnR>
                      <a:noFill/>
                    </a:lnR>
                    <a:lnT>
                      <a:noFill/>
                    </a:lnT>
                    <a:lnB>
                      <a:noFill/>
                    </a:lnB>
                  </a:tcPr>
                </a:tc>
                <a:extLst>
                  <a:ext uri="{0D108BD9-81ED-4DB2-BD59-A6C34878D82A}">
                    <a16:rowId xmlns:a16="http://schemas.microsoft.com/office/drawing/2014/main" val="702282678"/>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1.74%</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81.71%</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7.84%</a:t>
                      </a:r>
                    </a:p>
                  </a:txBody>
                  <a:tcPr marL="11319" marR="11319" marT="11319" marB="0" anchor="ctr">
                    <a:lnL>
                      <a:noFill/>
                    </a:lnL>
                    <a:lnR>
                      <a:noFill/>
                    </a:lnR>
                    <a:lnT>
                      <a:noFill/>
                    </a:lnT>
                    <a:lnB>
                      <a:noFill/>
                    </a:lnB>
                  </a:tcPr>
                </a:tc>
                <a:extLst>
                  <a:ext uri="{0D108BD9-81ED-4DB2-BD59-A6C34878D82A}">
                    <a16:rowId xmlns:a16="http://schemas.microsoft.com/office/drawing/2014/main" val="1791471334"/>
                  </a:ext>
                </a:extLst>
              </a:tr>
              <a:tr h="215049">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103</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2.14%</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2.17%</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66.82%</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a:t>
                      </a:r>
                    </a:p>
                  </a:txBody>
                  <a:tcPr marL="11319" marR="11319" marT="11319"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8.30%</a:t>
                      </a:r>
                    </a:p>
                  </a:txBody>
                  <a:tcPr marL="11319" marR="11319" marT="11319" marB="0" anchor="ctr">
                    <a:lnL>
                      <a:noFill/>
                    </a:lnL>
                    <a:lnR>
                      <a:noFill/>
                    </a:lnR>
                    <a:lnT>
                      <a:noFill/>
                    </a:lnT>
                    <a:lnB>
                      <a:noFill/>
                    </a:lnB>
                  </a:tcPr>
                </a:tc>
                <a:extLst>
                  <a:ext uri="{0D108BD9-81ED-4DB2-BD59-A6C34878D82A}">
                    <a16:rowId xmlns:a16="http://schemas.microsoft.com/office/drawing/2014/main" val="1914296207"/>
                  </a:ext>
                </a:extLst>
              </a:tr>
              <a:tr h="215049">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a:t>
                      </a:r>
                    </a:p>
                  </a:txBody>
                  <a:tcPr marL="11319" marR="11319" marT="11319" marB="0" anchor="b">
                    <a:lnL w="63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109</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2.38%</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3.28%</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86.12%</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318217"/>
                  </a:ext>
                </a:extLst>
              </a:tr>
              <a:tr h="226368">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mn-ea"/>
                          <a:cs typeface="Times New Roman" panose="02020603050405020304" pitchFamily="18" charset="0"/>
                        </a:rPr>
                        <a:t>Average</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11319" marR="11319" marT="11319" marB="0" anchor="b">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81</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2.85%</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7.99%</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69.23%</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0.36%</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4.47%</a:t>
                      </a:r>
                    </a:p>
                  </a:txBody>
                  <a:tcPr marL="11319" marR="11319" marT="11319"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80621261"/>
                  </a:ext>
                </a:extLst>
              </a:tr>
            </a:tbl>
          </a:graphicData>
        </a:graphic>
      </p:graphicFrame>
      <p:sp>
        <p:nvSpPr>
          <p:cNvPr id="5" name="矩形 4">
            <a:extLst>
              <a:ext uri="{FF2B5EF4-FFF2-40B4-BE49-F238E27FC236}">
                <a16:creationId xmlns:a16="http://schemas.microsoft.com/office/drawing/2014/main" id="{22339397-997A-42F6-8571-ED200FE85DE1}"/>
              </a:ext>
            </a:extLst>
          </p:cNvPr>
          <p:cNvSpPr/>
          <p:nvPr/>
        </p:nvSpPr>
        <p:spPr>
          <a:xfrm>
            <a:off x="1552575" y="4608561"/>
            <a:ext cx="4572000" cy="923330"/>
          </a:xfrm>
          <a:prstGeom prst="rect">
            <a:avLst/>
          </a:prstGeom>
        </p:spPr>
        <p:txBody>
          <a:bodyPr>
            <a:spAutoFit/>
          </a:bodyPr>
          <a:lstStyle/>
          <a:p>
            <a:r>
              <a:rPr lang="zh-CN" altLang="en-US" dirty="0"/>
              <a:t>This factor represents the land use mainly including ofﬁce area, large commercial area, and some commercial supporting facilities.</a:t>
            </a:r>
          </a:p>
        </p:txBody>
      </p:sp>
    </p:spTree>
    <p:extLst>
      <p:ext uri="{BB962C8B-B14F-4D97-AF65-F5344CB8AC3E}">
        <p14:creationId xmlns:p14="http://schemas.microsoft.com/office/powerpoint/2010/main" val="146925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1.1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a16="http://schemas.microsoft.com/office/drawing/2014/main" id="{E93E85A9-80CB-438B-ABB3-BF951FE249C6}"/>
              </a:ext>
            </a:extLst>
          </p:cNvPr>
          <p:cNvSpPr>
            <a:spLocks noGrp="1"/>
          </p:cNvSpPr>
          <p:nvPr>
            <p:ph type="sldNum" sz="quarter" idx="12"/>
          </p:nvPr>
        </p:nvSpPr>
        <p:spPr/>
        <p:txBody>
          <a:bodyPr/>
          <a:lstStyle/>
          <a:p>
            <a:fld id="{A17BB91D-344C-44E0-9148-DFE0CFF5CFC9}" type="slidenum">
              <a:rPr lang="zh-CN" altLang="en-US" smtClean="0"/>
              <a:t>4</a:t>
            </a:fld>
            <a:endParaRPr lang="zh-CN" altLang="en-US"/>
          </a:p>
        </p:txBody>
      </p:sp>
      <p:sp>
        <p:nvSpPr>
          <p:cNvPr id="2" name="文本框 1">
            <a:extLst>
              <a:ext uri="{FF2B5EF4-FFF2-40B4-BE49-F238E27FC236}">
                <a16:creationId xmlns:a16="http://schemas.microsoft.com/office/drawing/2014/main" id="{1973AF57-B3FD-45B9-AF7A-93ADDAC0D1FA}"/>
              </a:ext>
            </a:extLst>
          </p:cNvPr>
          <p:cNvSpPr txBox="1"/>
          <p:nvPr/>
        </p:nvSpPr>
        <p:spPr>
          <a:xfrm>
            <a:off x="736847" y="874796"/>
            <a:ext cx="3608232" cy="369332"/>
          </a:xfrm>
          <a:prstGeom prst="rect">
            <a:avLst/>
          </a:prstGeom>
          <a:noFill/>
        </p:spPr>
        <p:txBody>
          <a:bodyPr wrap="none" rtlCol="0">
            <a:spAutoFit/>
          </a:bodyPr>
          <a:lstStyle/>
          <a:p>
            <a:r>
              <a:rPr lang="en-US" altLang="zh-CN" dirty="0"/>
              <a:t>How is the research topic proposed?</a:t>
            </a:r>
            <a:endParaRPr lang="zh-CN" altLang="en-US" dirty="0"/>
          </a:p>
        </p:txBody>
      </p:sp>
      <p:sp>
        <p:nvSpPr>
          <p:cNvPr id="3" name="文本框 2">
            <a:extLst>
              <a:ext uri="{FF2B5EF4-FFF2-40B4-BE49-F238E27FC236}">
                <a16:creationId xmlns:a16="http://schemas.microsoft.com/office/drawing/2014/main" id="{15510C81-B834-4180-860E-54E7F137DE89}"/>
              </a:ext>
            </a:extLst>
          </p:cNvPr>
          <p:cNvSpPr txBox="1"/>
          <p:nvPr/>
        </p:nvSpPr>
        <p:spPr>
          <a:xfrm>
            <a:off x="905066" y="2074460"/>
            <a:ext cx="1775614" cy="369332"/>
          </a:xfrm>
          <a:prstGeom prst="rect">
            <a:avLst/>
          </a:prstGeom>
          <a:noFill/>
        </p:spPr>
        <p:txBody>
          <a:bodyPr wrap="none" rtlCol="0">
            <a:spAutoFit/>
          </a:bodyPr>
          <a:lstStyle/>
          <a:p>
            <a:r>
              <a:rPr lang="en-US" altLang="zh-CN" dirty="0"/>
              <a:t>Current situation</a:t>
            </a:r>
            <a:endParaRPr lang="zh-CN" altLang="en-US" dirty="0"/>
          </a:p>
        </p:txBody>
      </p:sp>
      <p:sp>
        <p:nvSpPr>
          <p:cNvPr id="10" name="文本框 9">
            <a:extLst>
              <a:ext uri="{FF2B5EF4-FFF2-40B4-BE49-F238E27FC236}">
                <a16:creationId xmlns:a16="http://schemas.microsoft.com/office/drawing/2014/main" id="{BFCC1901-0F31-40A9-A265-EC16B2CAA6E7}"/>
              </a:ext>
            </a:extLst>
          </p:cNvPr>
          <p:cNvSpPr txBox="1"/>
          <p:nvPr/>
        </p:nvSpPr>
        <p:spPr>
          <a:xfrm>
            <a:off x="258280" y="3487469"/>
            <a:ext cx="3860993" cy="369332"/>
          </a:xfrm>
          <a:prstGeom prst="rect">
            <a:avLst/>
          </a:prstGeom>
          <a:noFill/>
        </p:spPr>
        <p:txBody>
          <a:bodyPr wrap="none" rtlCol="0">
            <a:spAutoFit/>
          </a:bodyPr>
          <a:lstStyle/>
          <a:p>
            <a:r>
              <a:rPr lang="en-US" altLang="zh-CN" dirty="0"/>
              <a:t>Requirement according to the situation</a:t>
            </a:r>
            <a:endParaRPr lang="zh-CN" altLang="en-US" dirty="0"/>
          </a:p>
        </p:txBody>
      </p:sp>
      <p:sp>
        <p:nvSpPr>
          <p:cNvPr id="11" name="文本框 10">
            <a:extLst>
              <a:ext uri="{FF2B5EF4-FFF2-40B4-BE49-F238E27FC236}">
                <a16:creationId xmlns:a16="http://schemas.microsoft.com/office/drawing/2014/main" id="{DF06F04C-1C65-4D12-8211-57FF1D358050}"/>
              </a:ext>
            </a:extLst>
          </p:cNvPr>
          <p:cNvSpPr txBox="1"/>
          <p:nvPr/>
        </p:nvSpPr>
        <p:spPr>
          <a:xfrm>
            <a:off x="379257" y="4890993"/>
            <a:ext cx="3110147" cy="369332"/>
          </a:xfrm>
          <a:prstGeom prst="rect">
            <a:avLst/>
          </a:prstGeom>
          <a:noFill/>
        </p:spPr>
        <p:txBody>
          <a:bodyPr wrap="none" rtlCol="0">
            <a:spAutoFit/>
          </a:bodyPr>
          <a:lstStyle/>
          <a:p>
            <a:r>
              <a:rPr lang="en-US" altLang="zh-CN" dirty="0"/>
              <a:t>Measures for the requirement</a:t>
            </a:r>
            <a:endParaRPr lang="zh-CN" altLang="en-US" dirty="0"/>
          </a:p>
        </p:txBody>
      </p:sp>
      <p:sp>
        <p:nvSpPr>
          <p:cNvPr id="4" name="文本框 3">
            <a:extLst>
              <a:ext uri="{FF2B5EF4-FFF2-40B4-BE49-F238E27FC236}">
                <a16:creationId xmlns:a16="http://schemas.microsoft.com/office/drawing/2014/main" id="{0D9648B6-CD41-4CA2-9045-F73FAE37C41C}"/>
              </a:ext>
            </a:extLst>
          </p:cNvPr>
          <p:cNvSpPr txBox="1"/>
          <p:nvPr/>
        </p:nvSpPr>
        <p:spPr>
          <a:xfrm>
            <a:off x="6858000" y="1473892"/>
            <a:ext cx="2120068" cy="369332"/>
          </a:xfrm>
          <a:prstGeom prst="rect">
            <a:avLst/>
          </a:prstGeom>
          <a:noFill/>
        </p:spPr>
        <p:txBody>
          <a:bodyPr wrap="none" rtlCol="0">
            <a:spAutoFit/>
          </a:bodyPr>
          <a:lstStyle/>
          <a:p>
            <a:r>
              <a:rPr lang="en-US" altLang="zh-CN" dirty="0"/>
              <a:t>Developed countries</a:t>
            </a:r>
            <a:endParaRPr lang="zh-CN" altLang="en-US" dirty="0"/>
          </a:p>
        </p:txBody>
      </p:sp>
      <p:sp>
        <p:nvSpPr>
          <p:cNvPr id="15" name="文本框 14">
            <a:extLst>
              <a:ext uri="{FF2B5EF4-FFF2-40B4-BE49-F238E27FC236}">
                <a16:creationId xmlns:a16="http://schemas.microsoft.com/office/drawing/2014/main" id="{BB697E64-7843-4E6D-9530-7290B967D120}"/>
              </a:ext>
            </a:extLst>
          </p:cNvPr>
          <p:cNvSpPr txBox="1"/>
          <p:nvPr/>
        </p:nvSpPr>
        <p:spPr>
          <a:xfrm>
            <a:off x="4039671" y="1477797"/>
            <a:ext cx="2166555" cy="369332"/>
          </a:xfrm>
          <a:prstGeom prst="rect">
            <a:avLst/>
          </a:prstGeom>
          <a:noFill/>
        </p:spPr>
        <p:txBody>
          <a:bodyPr wrap="none" rtlCol="0">
            <a:spAutoFit/>
          </a:bodyPr>
          <a:lstStyle/>
          <a:p>
            <a:r>
              <a:rPr lang="en-US" altLang="zh-CN" dirty="0"/>
              <a:t>Developing countries</a:t>
            </a:r>
            <a:endParaRPr lang="zh-CN" altLang="en-US" dirty="0"/>
          </a:p>
        </p:txBody>
      </p:sp>
      <p:sp>
        <p:nvSpPr>
          <p:cNvPr id="5" name="文本框 4">
            <a:extLst>
              <a:ext uri="{FF2B5EF4-FFF2-40B4-BE49-F238E27FC236}">
                <a16:creationId xmlns:a16="http://schemas.microsoft.com/office/drawing/2014/main" id="{9FFD3ABE-882F-40ED-8269-1FEC6832E0F3}"/>
              </a:ext>
            </a:extLst>
          </p:cNvPr>
          <p:cNvSpPr txBox="1"/>
          <p:nvPr/>
        </p:nvSpPr>
        <p:spPr>
          <a:xfrm>
            <a:off x="3463289" y="2100469"/>
            <a:ext cx="3008532" cy="923330"/>
          </a:xfrm>
          <a:prstGeom prst="rect">
            <a:avLst/>
          </a:prstGeom>
          <a:noFill/>
        </p:spPr>
        <p:txBody>
          <a:bodyPr wrap="square" rtlCol="0">
            <a:spAutoFit/>
          </a:bodyPr>
          <a:lstStyle/>
          <a:p>
            <a:r>
              <a:rPr lang="en-US" altLang="zh-CN" dirty="0"/>
              <a:t>Rapid urbanization, severe congestion, pollution.</a:t>
            </a:r>
          </a:p>
          <a:p>
            <a:r>
              <a:rPr lang="en-US" altLang="zh-CN" dirty="0"/>
              <a:t>lack of resources</a:t>
            </a:r>
            <a:endParaRPr lang="zh-CN" altLang="en-US" dirty="0"/>
          </a:p>
        </p:txBody>
      </p:sp>
      <p:sp>
        <p:nvSpPr>
          <p:cNvPr id="16" name="文本框 15">
            <a:extLst>
              <a:ext uri="{FF2B5EF4-FFF2-40B4-BE49-F238E27FC236}">
                <a16:creationId xmlns:a16="http://schemas.microsoft.com/office/drawing/2014/main" id="{066AEB2A-E14D-4F32-B90B-7133EE350CEB}"/>
              </a:ext>
            </a:extLst>
          </p:cNvPr>
          <p:cNvSpPr txBox="1"/>
          <p:nvPr/>
        </p:nvSpPr>
        <p:spPr>
          <a:xfrm>
            <a:off x="6436500" y="2017406"/>
            <a:ext cx="3320250" cy="923330"/>
          </a:xfrm>
          <a:prstGeom prst="rect">
            <a:avLst/>
          </a:prstGeom>
          <a:noFill/>
        </p:spPr>
        <p:txBody>
          <a:bodyPr wrap="square" rtlCol="0">
            <a:spAutoFit/>
          </a:bodyPr>
          <a:lstStyle/>
          <a:p>
            <a:r>
              <a:rPr lang="en-US" altLang="zh-CN" dirty="0"/>
              <a:t>Aged society, low birthrate, high public financial expenditure</a:t>
            </a:r>
          </a:p>
          <a:p>
            <a:r>
              <a:rPr lang="en-US" altLang="zh-CN" dirty="0"/>
              <a:t>fiscal burden</a:t>
            </a:r>
            <a:endParaRPr lang="zh-CN" altLang="en-US" dirty="0"/>
          </a:p>
        </p:txBody>
      </p:sp>
      <p:sp>
        <p:nvSpPr>
          <p:cNvPr id="18" name="文本框 17">
            <a:extLst>
              <a:ext uri="{FF2B5EF4-FFF2-40B4-BE49-F238E27FC236}">
                <a16:creationId xmlns:a16="http://schemas.microsoft.com/office/drawing/2014/main" id="{382BCAEA-E0CD-40E3-91B0-F1251D82FF15}"/>
              </a:ext>
            </a:extLst>
          </p:cNvPr>
          <p:cNvSpPr txBox="1"/>
          <p:nvPr/>
        </p:nvSpPr>
        <p:spPr>
          <a:xfrm>
            <a:off x="5706968" y="4082994"/>
            <a:ext cx="1846521" cy="369332"/>
          </a:xfrm>
          <a:prstGeom prst="rect">
            <a:avLst/>
          </a:prstGeom>
          <a:noFill/>
        </p:spPr>
        <p:txBody>
          <a:bodyPr wrap="square" rtlCol="0">
            <a:spAutoFit/>
          </a:bodyPr>
          <a:lstStyle/>
          <a:p>
            <a:r>
              <a:rPr lang="en-US" altLang="zh-CN" dirty="0"/>
              <a:t>sustainability</a:t>
            </a:r>
            <a:endParaRPr lang="zh-CN" altLang="en-US" dirty="0"/>
          </a:p>
        </p:txBody>
      </p:sp>
      <p:sp>
        <p:nvSpPr>
          <p:cNvPr id="19" name="文本框 18">
            <a:extLst>
              <a:ext uri="{FF2B5EF4-FFF2-40B4-BE49-F238E27FC236}">
                <a16:creationId xmlns:a16="http://schemas.microsoft.com/office/drawing/2014/main" id="{12513BDC-3767-4B2E-BD34-B4144552D805}"/>
              </a:ext>
            </a:extLst>
          </p:cNvPr>
          <p:cNvSpPr txBox="1"/>
          <p:nvPr/>
        </p:nvSpPr>
        <p:spPr>
          <a:xfrm>
            <a:off x="4434964" y="3484250"/>
            <a:ext cx="1846521" cy="369332"/>
          </a:xfrm>
          <a:prstGeom prst="rect">
            <a:avLst/>
          </a:prstGeom>
          <a:noFill/>
        </p:spPr>
        <p:txBody>
          <a:bodyPr wrap="square" rtlCol="0">
            <a:spAutoFit/>
          </a:bodyPr>
          <a:lstStyle/>
          <a:p>
            <a:r>
              <a:rPr lang="en-US" altLang="zh-CN" dirty="0"/>
              <a:t>Increase supply</a:t>
            </a:r>
            <a:endParaRPr lang="zh-CN" altLang="en-US" dirty="0"/>
          </a:p>
        </p:txBody>
      </p:sp>
      <p:sp>
        <p:nvSpPr>
          <p:cNvPr id="21" name="文本框 20">
            <a:extLst>
              <a:ext uri="{FF2B5EF4-FFF2-40B4-BE49-F238E27FC236}">
                <a16:creationId xmlns:a16="http://schemas.microsoft.com/office/drawing/2014/main" id="{2A96DC4E-9C82-4A89-BE9E-9C21F0E76D5E}"/>
              </a:ext>
            </a:extLst>
          </p:cNvPr>
          <p:cNvSpPr txBox="1"/>
          <p:nvPr/>
        </p:nvSpPr>
        <p:spPr>
          <a:xfrm>
            <a:off x="6597176" y="3484250"/>
            <a:ext cx="2796218" cy="369332"/>
          </a:xfrm>
          <a:prstGeom prst="rect">
            <a:avLst/>
          </a:prstGeom>
          <a:noFill/>
        </p:spPr>
        <p:txBody>
          <a:bodyPr wrap="square" rtlCol="0">
            <a:spAutoFit/>
          </a:bodyPr>
          <a:lstStyle/>
          <a:p>
            <a:r>
              <a:rPr lang="en-US" altLang="zh-CN" dirty="0"/>
              <a:t>Improve financial situation</a:t>
            </a:r>
            <a:endParaRPr lang="zh-CN" altLang="en-US" dirty="0"/>
          </a:p>
        </p:txBody>
      </p:sp>
      <p:sp>
        <p:nvSpPr>
          <p:cNvPr id="6" name="文本框 5">
            <a:extLst>
              <a:ext uri="{FF2B5EF4-FFF2-40B4-BE49-F238E27FC236}">
                <a16:creationId xmlns:a16="http://schemas.microsoft.com/office/drawing/2014/main" id="{A498050D-CCAF-428F-B552-05306D933A77}"/>
              </a:ext>
            </a:extLst>
          </p:cNvPr>
          <p:cNvSpPr txBox="1"/>
          <p:nvPr/>
        </p:nvSpPr>
        <p:spPr>
          <a:xfrm>
            <a:off x="1518080" y="5701001"/>
            <a:ext cx="670696" cy="369332"/>
          </a:xfrm>
          <a:prstGeom prst="rect">
            <a:avLst/>
          </a:prstGeom>
          <a:noFill/>
        </p:spPr>
        <p:txBody>
          <a:bodyPr wrap="none" rtlCol="0">
            <a:spAutoFit/>
          </a:bodyPr>
          <a:lstStyle/>
          <a:p>
            <a:r>
              <a:rPr lang="en-US" altLang="zh-CN" dirty="0"/>
              <a:t>Topic</a:t>
            </a:r>
            <a:endParaRPr lang="zh-CN" altLang="en-US" dirty="0"/>
          </a:p>
        </p:txBody>
      </p:sp>
      <p:sp>
        <p:nvSpPr>
          <p:cNvPr id="22" name="文本框 21">
            <a:extLst>
              <a:ext uri="{FF2B5EF4-FFF2-40B4-BE49-F238E27FC236}">
                <a16:creationId xmlns:a16="http://schemas.microsoft.com/office/drawing/2014/main" id="{C6835EF3-6E73-48C0-B4D5-74202CE865F9}"/>
              </a:ext>
            </a:extLst>
          </p:cNvPr>
          <p:cNvSpPr txBox="1"/>
          <p:nvPr/>
        </p:nvSpPr>
        <p:spPr>
          <a:xfrm>
            <a:off x="4039671" y="5736857"/>
            <a:ext cx="5181116" cy="369332"/>
          </a:xfrm>
          <a:prstGeom prst="rect">
            <a:avLst/>
          </a:prstGeom>
          <a:noFill/>
        </p:spPr>
        <p:txBody>
          <a:bodyPr wrap="square" rtlCol="0">
            <a:spAutoFit/>
          </a:bodyPr>
          <a:lstStyle/>
          <a:p>
            <a:r>
              <a:rPr lang="en-US" altLang="zh-CN" dirty="0"/>
              <a:t>explore the determinants of rail transit ridership</a:t>
            </a:r>
            <a:endParaRPr lang="zh-CN" altLang="en-US" dirty="0"/>
          </a:p>
        </p:txBody>
      </p:sp>
      <p:sp>
        <p:nvSpPr>
          <p:cNvPr id="7" name="矩形 6">
            <a:extLst>
              <a:ext uri="{FF2B5EF4-FFF2-40B4-BE49-F238E27FC236}">
                <a16:creationId xmlns:a16="http://schemas.microsoft.com/office/drawing/2014/main" id="{6F2829E5-ED65-433A-92F2-529D42F16DCD}"/>
              </a:ext>
            </a:extLst>
          </p:cNvPr>
          <p:cNvSpPr/>
          <p:nvPr/>
        </p:nvSpPr>
        <p:spPr>
          <a:xfrm>
            <a:off x="4485636" y="4901055"/>
            <a:ext cx="3979551" cy="369332"/>
          </a:xfrm>
          <a:prstGeom prst="rect">
            <a:avLst/>
          </a:prstGeom>
        </p:spPr>
        <p:txBody>
          <a:bodyPr wrap="none">
            <a:spAutoFit/>
          </a:bodyPr>
          <a:lstStyle/>
          <a:p>
            <a:r>
              <a:rPr lang="en-US" altLang="zh-CN" dirty="0"/>
              <a:t>Increase</a:t>
            </a:r>
            <a:r>
              <a:rPr lang="zh-CN" altLang="en-US" dirty="0"/>
              <a:t> public transportation utilization</a:t>
            </a:r>
          </a:p>
        </p:txBody>
      </p:sp>
      <p:cxnSp>
        <p:nvCxnSpPr>
          <p:cNvPr id="24" name="直接箭头连接符 23">
            <a:extLst>
              <a:ext uri="{FF2B5EF4-FFF2-40B4-BE49-F238E27FC236}">
                <a16:creationId xmlns:a16="http://schemas.microsoft.com/office/drawing/2014/main" id="{4BE46AEC-F545-4D71-A7A3-C8E20DD1AF2A}"/>
              </a:ext>
            </a:extLst>
          </p:cNvPr>
          <p:cNvCxnSpPr>
            <a:stCxn id="19" idx="2"/>
            <a:endCxn id="18" idx="0"/>
          </p:cNvCxnSpPr>
          <p:nvPr/>
        </p:nvCxnSpPr>
        <p:spPr>
          <a:xfrm>
            <a:off x="5358225" y="3853582"/>
            <a:ext cx="1272004" cy="22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6F4070F-F507-472A-A99F-8B5BDCAE41C3}"/>
              </a:ext>
            </a:extLst>
          </p:cNvPr>
          <p:cNvCxnSpPr>
            <a:stCxn id="21" idx="2"/>
            <a:endCxn id="18" idx="0"/>
          </p:cNvCxnSpPr>
          <p:nvPr/>
        </p:nvCxnSpPr>
        <p:spPr>
          <a:xfrm flipH="1">
            <a:off x="6630229" y="3853582"/>
            <a:ext cx="1365056" cy="22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6B801E-DE00-4E17-92D9-2BC3CDC2443A}"/>
              </a:ext>
            </a:extLst>
          </p:cNvPr>
          <p:cNvCxnSpPr>
            <a:stCxn id="18" idx="2"/>
            <a:endCxn id="7" idx="0"/>
          </p:cNvCxnSpPr>
          <p:nvPr/>
        </p:nvCxnSpPr>
        <p:spPr>
          <a:xfrm flipH="1">
            <a:off x="6475412" y="4452326"/>
            <a:ext cx="154817" cy="44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0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40</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387961" cy="369332"/>
          </a:xfrm>
          <a:prstGeom prst="rect">
            <a:avLst/>
          </a:prstGeom>
          <a:noFill/>
        </p:spPr>
        <p:txBody>
          <a:bodyPr wrap="none" rtlCol="0">
            <a:spAutoFit/>
          </a:bodyPr>
          <a:lstStyle/>
          <a:p>
            <a:r>
              <a:rPr lang="en-US" altLang="zh-CN" dirty="0"/>
              <a:t>Land use - classification</a:t>
            </a:r>
            <a:endParaRPr lang="zh-CN" altLang="en-US" dirty="0"/>
          </a:p>
        </p:txBody>
      </p:sp>
      <p:graphicFrame>
        <p:nvGraphicFramePr>
          <p:cNvPr id="10" name="表格 9">
            <a:extLst>
              <a:ext uri="{FF2B5EF4-FFF2-40B4-BE49-F238E27FC236}">
                <a16:creationId xmlns:a16="http://schemas.microsoft.com/office/drawing/2014/main" id="{55ACBB56-FD70-4332-927F-7DE6D5946DCC}"/>
              </a:ext>
            </a:extLst>
          </p:cNvPr>
          <p:cNvGraphicFramePr>
            <a:graphicFrameLocks noGrp="1"/>
          </p:cNvGraphicFramePr>
          <p:nvPr>
            <p:extLst>
              <p:ext uri="{D42A27DB-BD31-4B8C-83A1-F6EECF244321}">
                <p14:modId xmlns:p14="http://schemas.microsoft.com/office/powerpoint/2010/main" val="1900021651"/>
              </p:ext>
            </p:extLst>
          </p:nvPr>
        </p:nvGraphicFramePr>
        <p:xfrm>
          <a:off x="1548129" y="1859718"/>
          <a:ext cx="6047739" cy="2436679"/>
        </p:xfrm>
        <a:graphic>
          <a:graphicData uri="http://schemas.openxmlformats.org/drawingml/2006/table">
            <a:tbl>
              <a:tblPr/>
              <a:tblGrid>
                <a:gridCol w="503728">
                  <a:extLst>
                    <a:ext uri="{9D8B030D-6E8A-4147-A177-3AD203B41FA5}">
                      <a16:colId xmlns:a16="http://schemas.microsoft.com/office/drawing/2014/main" val="3948310603"/>
                    </a:ext>
                  </a:extLst>
                </a:gridCol>
                <a:gridCol w="745517">
                  <a:extLst>
                    <a:ext uri="{9D8B030D-6E8A-4147-A177-3AD203B41FA5}">
                      <a16:colId xmlns:a16="http://schemas.microsoft.com/office/drawing/2014/main" val="3782086755"/>
                    </a:ext>
                  </a:extLst>
                </a:gridCol>
                <a:gridCol w="866413">
                  <a:extLst>
                    <a:ext uri="{9D8B030D-6E8A-4147-A177-3AD203B41FA5}">
                      <a16:colId xmlns:a16="http://schemas.microsoft.com/office/drawing/2014/main" val="1718070881"/>
                    </a:ext>
                  </a:extLst>
                </a:gridCol>
                <a:gridCol w="664922">
                  <a:extLst>
                    <a:ext uri="{9D8B030D-6E8A-4147-A177-3AD203B41FA5}">
                      <a16:colId xmlns:a16="http://schemas.microsoft.com/office/drawing/2014/main" val="2778408328"/>
                    </a:ext>
                  </a:extLst>
                </a:gridCol>
                <a:gridCol w="805966">
                  <a:extLst>
                    <a:ext uri="{9D8B030D-6E8A-4147-A177-3AD203B41FA5}">
                      <a16:colId xmlns:a16="http://schemas.microsoft.com/office/drawing/2014/main" val="1106791722"/>
                    </a:ext>
                  </a:extLst>
                </a:gridCol>
                <a:gridCol w="735442">
                  <a:extLst>
                    <a:ext uri="{9D8B030D-6E8A-4147-A177-3AD203B41FA5}">
                      <a16:colId xmlns:a16="http://schemas.microsoft.com/office/drawing/2014/main" val="1531589913"/>
                    </a:ext>
                  </a:extLst>
                </a:gridCol>
                <a:gridCol w="916786">
                  <a:extLst>
                    <a:ext uri="{9D8B030D-6E8A-4147-A177-3AD203B41FA5}">
                      <a16:colId xmlns:a16="http://schemas.microsoft.com/office/drawing/2014/main" val="1913005776"/>
                    </a:ext>
                  </a:extLst>
                </a:gridCol>
                <a:gridCol w="808965">
                  <a:extLst>
                    <a:ext uri="{9D8B030D-6E8A-4147-A177-3AD203B41FA5}">
                      <a16:colId xmlns:a16="http://schemas.microsoft.com/office/drawing/2014/main" val="1318883608"/>
                    </a:ext>
                  </a:extLst>
                </a:gridCol>
              </a:tblGrid>
              <a:tr h="384853">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Type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Population-density</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Government</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12625">
                <a:tc rowSpan="10">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High-density residence</a:t>
                      </a:r>
                    </a:p>
                  </a:txBody>
                  <a:tcPr marL="98244" marR="98244" marT="49122" marB="49122" vert="vert27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a:t>
                      </a:r>
                    </a:p>
                  </a:txBody>
                  <a:tcPr marL="10631" marR="10631" marT="10631"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121</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2.17%</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3.15%</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76.63%</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2.77%</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0.12%</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60210363"/>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125</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11.11%</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6.48%</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46.08%</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1.29%</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4.51%</a:t>
                      </a:r>
                    </a:p>
                  </a:txBody>
                  <a:tcPr marL="10631" marR="10631" marT="10631" marB="0" anchor="ctr">
                    <a:lnL>
                      <a:noFill/>
                    </a:lnL>
                    <a:lnR>
                      <a:noFill/>
                    </a:lnR>
                    <a:lnT>
                      <a:noFill/>
                    </a:lnT>
                    <a:lnB>
                      <a:noFill/>
                    </a:lnB>
                  </a:tcPr>
                </a:tc>
                <a:extLst>
                  <a:ext uri="{0D108BD9-81ED-4DB2-BD59-A6C34878D82A}">
                    <a16:rowId xmlns:a16="http://schemas.microsoft.com/office/drawing/2014/main" val="3700856986"/>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142</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4.59%</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5.03%</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72.75%</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1.43%</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2.68%</a:t>
                      </a:r>
                    </a:p>
                  </a:txBody>
                  <a:tcPr marL="10631" marR="10631" marT="10631" marB="0" anchor="ctr">
                    <a:lnL>
                      <a:noFill/>
                    </a:lnL>
                    <a:lnR>
                      <a:noFill/>
                    </a:lnR>
                    <a:lnT>
                      <a:noFill/>
                    </a:lnT>
                    <a:lnB>
                      <a:noFill/>
                    </a:lnB>
                  </a:tcPr>
                </a:tc>
                <a:extLst>
                  <a:ext uri="{0D108BD9-81ED-4DB2-BD59-A6C34878D82A}">
                    <a16:rowId xmlns:a16="http://schemas.microsoft.com/office/drawing/2014/main" val="3579155653"/>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142</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2.27%</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1.96%</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64.58%</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4.81%</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6.80%</a:t>
                      </a:r>
                    </a:p>
                  </a:txBody>
                  <a:tcPr marL="10631" marR="10631" marT="10631" marB="0" anchor="ctr">
                    <a:lnL>
                      <a:noFill/>
                    </a:lnL>
                    <a:lnR>
                      <a:noFill/>
                    </a:lnR>
                    <a:lnT>
                      <a:noFill/>
                    </a:lnT>
                    <a:lnB>
                      <a:noFill/>
                    </a:lnB>
                  </a:tcPr>
                </a:tc>
                <a:extLst>
                  <a:ext uri="{0D108BD9-81ED-4DB2-BD59-A6C34878D82A}">
                    <a16:rowId xmlns:a16="http://schemas.microsoft.com/office/drawing/2014/main" val="558477555"/>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143</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4.14%</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2.26%</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54.17%</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0.51%</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18.28%</a:t>
                      </a:r>
                    </a:p>
                  </a:txBody>
                  <a:tcPr marL="10631" marR="10631" marT="10631" marB="0" anchor="ctr">
                    <a:lnL>
                      <a:noFill/>
                    </a:lnL>
                    <a:lnR>
                      <a:noFill/>
                    </a:lnR>
                    <a:lnT>
                      <a:noFill/>
                    </a:lnT>
                    <a:lnB>
                      <a:noFill/>
                    </a:lnB>
                  </a:tcPr>
                </a:tc>
                <a:extLst>
                  <a:ext uri="{0D108BD9-81ED-4DB2-BD59-A6C34878D82A}">
                    <a16:rowId xmlns:a16="http://schemas.microsoft.com/office/drawing/2014/main" val="3512203756"/>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144</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6.02%</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7.28%</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55.45%</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10.60%</a:t>
                      </a:r>
                    </a:p>
                  </a:txBody>
                  <a:tcPr marL="10631" marR="10631" marT="10631" marB="0" anchor="ctr">
                    <a:lnL>
                      <a:noFill/>
                    </a:lnL>
                    <a:lnR>
                      <a:noFill/>
                    </a:lnR>
                    <a:lnT>
                      <a:noFill/>
                    </a:lnT>
                    <a:lnB>
                      <a:noFill/>
                    </a:lnB>
                  </a:tcPr>
                </a:tc>
                <a:extLst>
                  <a:ext uri="{0D108BD9-81ED-4DB2-BD59-A6C34878D82A}">
                    <a16:rowId xmlns:a16="http://schemas.microsoft.com/office/drawing/2014/main" val="281205394"/>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145</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4.16%</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1.77%</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66.22%</a:t>
                      </a:r>
                    </a:p>
                  </a:txBody>
                  <a:tcPr marL="10631" marR="10631" marT="10631" marB="0" anchor="ctr">
                    <a:lnL>
                      <a:noFill/>
                    </a:lnL>
                    <a:lnR>
                      <a:noFill/>
                    </a:lnR>
                    <a:lnT>
                      <a:noFill/>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0.19%</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4.39%</a:t>
                      </a:r>
                    </a:p>
                  </a:txBody>
                  <a:tcPr marL="10631" marR="10631" marT="10631" marB="0" anchor="ctr">
                    <a:lnL>
                      <a:noFill/>
                    </a:lnL>
                    <a:lnR>
                      <a:noFill/>
                    </a:lnR>
                    <a:lnT>
                      <a:noFill/>
                    </a:lnT>
                    <a:lnB>
                      <a:noFill/>
                    </a:lnB>
                  </a:tcPr>
                </a:tc>
                <a:extLst>
                  <a:ext uri="{0D108BD9-81ED-4DB2-BD59-A6C34878D82A}">
                    <a16:rowId xmlns:a16="http://schemas.microsoft.com/office/drawing/2014/main" val="1242905821"/>
                  </a:ext>
                </a:extLst>
              </a:tr>
              <a:tr h="201993">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170</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1.17%</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1.28%</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73.54%</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0.73%</a:t>
                      </a:r>
                    </a:p>
                  </a:txBody>
                  <a:tcPr marL="10631" marR="10631" marT="1063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9.93%</a:t>
                      </a:r>
                    </a:p>
                  </a:txBody>
                  <a:tcPr marL="10631" marR="10631" marT="10631" marB="0" anchor="ctr">
                    <a:lnL>
                      <a:noFill/>
                    </a:lnL>
                    <a:lnR>
                      <a:noFill/>
                    </a:lnR>
                    <a:lnT>
                      <a:noFill/>
                    </a:lnT>
                    <a:lnB>
                      <a:noFill/>
                    </a:lnB>
                  </a:tcPr>
                </a:tc>
                <a:extLst>
                  <a:ext uri="{0D108BD9-81ED-4DB2-BD59-A6C34878D82A}">
                    <a16:rowId xmlns:a16="http://schemas.microsoft.com/office/drawing/2014/main" val="795242475"/>
                  </a:ext>
                </a:extLst>
              </a:tr>
              <a:tr h="212625">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a:t>
                      </a:r>
                    </a:p>
                  </a:txBody>
                  <a:tcPr marL="10631" marR="10631" marT="10631" marB="0" anchor="b">
                    <a:lnL w="1270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6.18%</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44.52%</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0.04%</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2.56%</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710673"/>
                  </a:ext>
                </a:extLst>
              </a:tr>
              <a:tr h="212625">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10631" marR="10631" marT="10631" marB="0" anchor="b">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151</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5.43%</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4.03%</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59.66%</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1.22%</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7.47%</a:t>
                      </a:r>
                    </a:p>
                  </a:txBody>
                  <a:tcPr marL="10631" marR="10631" marT="1063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494666458"/>
                  </a:ext>
                </a:extLst>
              </a:tr>
            </a:tbl>
          </a:graphicData>
        </a:graphic>
      </p:graphicFrame>
      <p:sp>
        <p:nvSpPr>
          <p:cNvPr id="3" name="矩形 2">
            <a:extLst>
              <a:ext uri="{FF2B5EF4-FFF2-40B4-BE49-F238E27FC236}">
                <a16:creationId xmlns:a16="http://schemas.microsoft.com/office/drawing/2014/main" id="{88CE34F1-7C22-4FFA-B4F7-35D0313AF024}"/>
              </a:ext>
            </a:extLst>
          </p:cNvPr>
          <p:cNvSpPr/>
          <p:nvPr/>
        </p:nvSpPr>
        <p:spPr>
          <a:xfrm>
            <a:off x="2152650" y="4883240"/>
            <a:ext cx="4933950" cy="1200329"/>
          </a:xfrm>
          <a:prstGeom prst="rect">
            <a:avLst/>
          </a:prstGeom>
        </p:spPr>
        <p:txBody>
          <a:bodyPr wrap="square">
            <a:spAutoFit/>
          </a:bodyPr>
          <a:lstStyle/>
          <a:p>
            <a:r>
              <a:rPr lang="zh-CN" altLang="en-US" dirty="0"/>
              <a:t>The indicators of apartment, residence, and culture mainly attribute to this factor, which can reﬂect the attribute of residence with supporting facilities.</a:t>
            </a:r>
          </a:p>
        </p:txBody>
      </p:sp>
    </p:spTree>
    <p:extLst>
      <p:ext uri="{BB962C8B-B14F-4D97-AF65-F5344CB8AC3E}">
        <p14:creationId xmlns:p14="http://schemas.microsoft.com/office/powerpoint/2010/main" val="1277705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41</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387961" cy="369332"/>
          </a:xfrm>
          <a:prstGeom prst="rect">
            <a:avLst/>
          </a:prstGeom>
          <a:noFill/>
        </p:spPr>
        <p:txBody>
          <a:bodyPr wrap="none" rtlCol="0">
            <a:spAutoFit/>
          </a:bodyPr>
          <a:lstStyle/>
          <a:p>
            <a:r>
              <a:rPr lang="en-US" altLang="zh-CN" dirty="0"/>
              <a:t>Land use - classification</a:t>
            </a:r>
            <a:endParaRPr lang="zh-CN" altLang="en-US" dirty="0"/>
          </a:p>
        </p:txBody>
      </p:sp>
      <p:graphicFrame>
        <p:nvGraphicFramePr>
          <p:cNvPr id="11" name="表格 10">
            <a:extLst>
              <a:ext uri="{FF2B5EF4-FFF2-40B4-BE49-F238E27FC236}">
                <a16:creationId xmlns:a16="http://schemas.microsoft.com/office/drawing/2014/main" id="{87B257D1-3992-4098-AB94-581914547A65}"/>
              </a:ext>
            </a:extLst>
          </p:cNvPr>
          <p:cNvGraphicFramePr>
            <a:graphicFrameLocks noGrp="1"/>
          </p:cNvGraphicFramePr>
          <p:nvPr>
            <p:extLst>
              <p:ext uri="{D42A27DB-BD31-4B8C-83A1-F6EECF244321}">
                <p14:modId xmlns:p14="http://schemas.microsoft.com/office/powerpoint/2010/main" val="1359524778"/>
              </p:ext>
            </p:extLst>
          </p:nvPr>
        </p:nvGraphicFramePr>
        <p:xfrm>
          <a:off x="1192847" y="1993924"/>
          <a:ext cx="6922453" cy="2095477"/>
        </p:xfrm>
        <a:graphic>
          <a:graphicData uri="http://schemas.openxmlformats.org/drawingml/2006/table">
            <a:tbl>
              <a:tblPr/>
              <a:tblGrid>
                <a:gridCol w="576585">
                  <a:extLst>
                    <a:ext uri="{9D8B030D-6E8A-4147-A177-3AD203B41FA5}">
                      <a16:colId xmlns:a16="http://schemas.microsoft.com/office/drawing/2014/main" val="3948310603"/>
                    </a:ext>
                  </a:extLst>
                </a:gridCol>
                <a:gridCol w="853345">
                  <a:extLst>
                    <a:ext uri="{9D8B030D-6E8A-4147-A177-3AD203B41FA5}">
                      <a16:colId xmlns:a16="http://schemas.microsoft.com/office/drawing/2014/main" val="3782086755"/>
                    </a:ext>
                  </a:extLst>
                </a:gridCol>
                <a:gridCol w="991727">
                  <a:extLst>
                    <a:ext uri="{9D8B030D-6E8A-4147-A177-3AD203B41FA5}">
                      <a16:colId xmlns:a16="http://schemas.microsoft.com/office/drawing/2014/main" val="1718070881"/>
                    </a:ext>
                  </a:extLst>
                </a:gridCol>
                <a:gridCol w="761092">
                  <a:extLst>
                    <a:ext uri="{9D8B030D-6E8A-4147-A177-3AD203B41FA5}">
                      <a16:colId xmlns:a16="http://schemas.microsoft.com/office/drawing/2014/main" val="2778408328"/>
                    </a:ext>
                  </a:extLst>
                </a:gridCol>
                <a:gridCol w="922536">
                  <a:extLst>
                    <a:ext uri="{9D8B030D-6E8A-4147-A177-3AD203B41FA5}">
                      <a16:colId xmlns:a16="http://schemas.microsoft.com/office/drawing/2014/main" val="1106791722"/>
                    </a:ext>
                  </a:extLst>
                </a:gridCol>
                <a:gridCol w="841813">
                  <a:extLst>
                    <a:ext uri="{9D8B030D-6E8A-4147-A177-3AD203B41FA5}">
                      <a16:colId xmlns:a16="http://schemas.microsoft.com/office/drawing/2014/main" val="1531589913"/>
                    </a:ext>
                  </a:extLst>
                </a:gridCol>
                <a:gridCol w="1049385">
                  <a:extLst>
                    <a:ext uri="{9D8B030D-6E8A-4147-A177-3AD203B41FA5}">
                      <a16:colId xmlns:a16="http://schemas.microsoft.com/office/drawing/2014/main" val="1913005776"/>
                    </a:ext>
                  </a:extLst>
                </a:gridCol>
                <a:gridCol w="925970">
                  <a:extLst>
                    <a:ext uri="{9D8B030D-6E8A-4147-A177-3AD203B41FA5}">
                      <a16:colId xmlns:a16="http://schemas.microsoft.com/office/drawing/2014/main" val="1318883608"/>
                    </a:ext>
                  </a:extLst>
                </a:gridCol>
              </a:tblGrid>
              <a:tr h="440515">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Type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Population-density</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Government</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31207">
                <a:tc rowSpan="7">
                  <a:txBody>
                    <a:bodyPr/>
                    <a:lstStyle/>
                    <a:p>
                      <a:pPr algn="ctr" fontAlgn="ctr"/>
                      <a:r>
                        <a:rPr 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79681" marR="79681" marT="39840" marB="39840" vert="vert27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a:t>
                      </a:r>
                    </a:p>
                  </a:txBody>
                  <a:tcPr marL="12168" marR="12168" marT="12168"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2.31%</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30.04%</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39.83%</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127914"/>
                  </a:ext>
                </a:extLst>
              </a:tr>
              <a:tr h="231207">
                <a:tc vMerge="1">
                  <a:txBody>
                    <a:bodyPr/>
                    <a:lstStyle/>
                    <a:p>
                      <a:endParaRPr lang="zh-CN" altLang="en-US"/>
                    </a:p>
                  </a:txBody>
                  <a:tcPr>
                    <a:lnT w="12700" cap="flat" cmpd="sng" algn="ctr">
                      <a:solidFill>
                        <a:srgbClr val="000000"/>
                      </a:solidFill>
                      <a:prstDash val="solid"/>
                      <a:round/>
                      <a:headEnd type="none" w="med" len="med"/>
                      <a:tailEnd type="none" w="med" len="med"/>
                    </a:lnT>
                  </a:tcPr>
                </a:tc>
                <a:tc>
                  <a:txBody>
                    <a:bodyPr/>
                    <a:lstStyle/>
                    <a:p>
                      <a:pPr algn="ctr" fontAlgn="b"/>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56</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8.70%</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1.91%</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48.01%</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0.53%</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17.89%</a:t>
                      </a:r>
                    </a:p>
                  </a:txBody>
                  <a:tcPr marL="12168" marR="12168" marT="12168" marB="0" anchor="ctr">
                    <a:lnL>
                      <a:noFill/>
                    </a:lnL>
                    <a:lnR>
                      <a:noFill/>
                    </a:lnR>
                    <a:lnT>
                      <a:noFill/>
                    </a:lnT>
                    <a:lnB>
                      <a:noFill/>
                    </a:lnB>
                  </a:tcPr>
                </a:tc>
                <a:extLst>
                  <a:ext uri="{0D108BD9-81ED-4DB2-BD59-A6C34878D82A}">
                    <a16:rowId xmlns:a16="http://schemas.microsoft.com/office/drawing/2014/main" val="1476199605"/>
                  </a:ext>
                </a:extLst>
              </a:tr>
              <a:tr h="231207">
                <a:tc vMerge="1">
                  <a:txBody>
                    <a:bodyPr/>
                    <a:lstStyle/>
                    <a:p>
                      <a:endParaRPr lang="zh-CN" altLang="en-US"/>
                    </a:p>
                  </a:txBody>
                  <a:tcPr/>
                </a:tc>
                <a:tc>
                  <a:txBody>
                    <a:bodyPr/>
                    <a:lstStyle/>
                    <a:p>
                      <a:pPr algn="ctr" fontAlgn="b"/>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58</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5.63%</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3.78%</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55.18%</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0.07%</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21.37%</a:t>
                      </a:r>
                    </a:p>
                  </a:txBody>
                  <a:tcPr marL="12168" marR="12168" marT="12168" marB="0" anchor="ctr">
                    <a:lnL>
                      <a:noFill/>
                    </a:lnL>
                    <a:lnR>
                      <a:noFill/>
                    </a:lnR>
                    <a:lnT>
                      <a:noFill/>
                    </a:lnT>
                    <a:lnB>
                      <a:noFill/>
                    </a:lnB>
                  </a:tcPr>
                </a:tc>
                <a:extLst>
                  <a:ext uri="{0D108BD9-81ED-4DB2-BD59-A6C34878D82A}">
                    <a16:rowId xmlns:a16="http://schemas.microsoft.com/office/drawing/2014/main" val="2127667795"/>
                  </a:ext>
                </a:extLst>
              </a:tr>
              <a:tr h="231207">
                <a:tc vMerge="1">
                  <a:txBody>
                    <a:bodyPr/>
                    <a:lstStyle/>
                    <a:p>
                      <a:endParaRPr lang="zh-CN" altLang="en-US"/>
                    </a:p>
                  </a:txBody>
                  <a:tcPr/>
                </a:tc>
                <a:tc>
                  <a:txBody>
                    <a:bodyPr/>
                    <a:lstStyle/>
                    <a:p>
                      <a:pPr algn="ctr" fontAlgn="b"/>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67</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4.93%</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3.49%</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33.52%</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13.55%</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14.63%</a:t>
                      </a:r>
                    </a:p>
                  </a:txBody>
                  <a:tcPr marL="12168" marR="12168" marT="12168" marB="0" anchor="ctr">
                    <a:lnL>
                      <a:noFill/>
                    </a:lnL>
                    <a:lnR>
                      <a:noFill/>
                    </a:lnR>
                    <a:lnT>
                      <a:noFill/>
                    </a:lnT>
                    <a:lnB>
                      <a:noFill/>
                    </a:lnB>
                  </a:tcPr>
                </a:tc>
                <a:extLst>
                  <a:ext uri="{0D108BD9-81ED-4DB2-BD59-A6C34878D82A}">
                    <a16:rowId xmlns:a16="http://schemas.microsoft.com/office/drawing/2014/main" val="2965180958"/>
                  </a:ext>
                </a:extLst>
              </a:tr>
              <a:tr h="243378">
                <a:tc vMerge="1">
                  <a:txBody>
                    <a:bodyPr/>
                    <a:lstStyle/>
                    <a:p>
                      <a:endParaRPr lang="zh-CN" altLang="en-US"/>
                    </a:p>
                  </a:txBody>
                  <a:tcPr/>
                </a:tc>
                <a:tc>
                  <a:txBody>
                    <a:bodyPr/>
                    <a:lstStyle/>
                    <a:p>
                      <a:pPr algn="ctr" fontAlgn="b"/>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77</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4.03%</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11.75%</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44.03%</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a:t>
                      </a:r>
                    </a:p>
                  </a:txBody>
                  <a:tcPr marL="12168" marR="12168" marT="12168" marB="0" anchor="ctr">
                    <a:lnL>
                      <a:noFill/>
                    </a:lnL>
                    <a:lnR>
                      <a:noFill/>
                    </a:lnR>
                    <a:lnT>
                      <a:noFill/>
                    </a:lnT>
                    <a:lnB>
                      <a:noFill/>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23.24%</a:t>
                      </a:r>
                    </a:p>
                  </a:txBody>
                  <a:tcPr marL="12168" marR="12168" marT="12168" marB="0" anchor="ctr">
                    <a:lnL>
                      <a:noFill/>
                    </a:lnL>
                    <a:lnR>
                      <a:noFill/>
                    </a:lnR>
                    <a:lnT>
                      <a:noFill/>
                    </a:lnT>
                    <a:lnB>
                      <a:noFill/>
                    </a:lnB>
                  </a:tcPr>
                </a:tc>
                <a:extLst>
                  <a:ext uri="{0D108BD9-81ED-4DB2-BD59-A6C34878D82A}">
                    <a16:rowId xmlns:a16="http://schemas.microsoft.com/office/drawing/2014/main" val="2498372705"/>
                  </a:ext>
                </a:extLst>
              </a:tr>
              <a:tr h="243378">
                <a:tc vMerge="1">
                  <a:txBody>
                    <a:bodyPr/>
                    <a:lstStyle/>
                    <a:p>
                      <a:endParaRPr lang="zh-CN" altLang="en-US"/>
                    </a:p>
                  </a:txBody>
                  <a:tcPr/>
                </a:tc>
                <a:tc>
                  <a:txBody>
                    <a:bodyPr/>
                    <a:lstStyle/>
                    <a:p>
                      <a:pPr algn="ctr" fontAlgn="b"/>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p>
                  </a:txBody>
                  <a:tcPr marL="12168" marR="12168" marT="12168" marB="0" anchor="b">
                    <a:lnL w="1270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89</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11.53%</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7.26%</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30.51%</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8.90%</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7.30%</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514059"/>
                  </a:ext>
                </a:extLst>
              </a:tr>
              <a:tr h="243378">
                <a:tc vMerge="1">
                  <a:txBody>
                    <a:bodyPr/>
                    <a:lstStyle/>
                    <a:p>
                      <a:endParaRPr lang="zh-CN" altLang="en-US"/>
                    </a:p>
                  </a:txBody>
                  <a:tcPr/>
                </a:tc>
                <a:tc>
                  <a:txBody>
                    <a:bodyPr/>
                    <a:lstStyle/>
                    <a:p>
                      <a:pPr algn="ctr" fontAlgn="b"/>
                      <a:r>
                        <a:rPr lang="en-US" altLang="zh-CN" sz="1300" b="0" i="0" u="none" strike="noStrike" dirty="0">
                          <a:solidFill>
                            <a:srgbClr val="000000"/>
                          </a:solidFill>
                          <a:effectLst/>
                          <a:latin typeface="Times New Roman" panose="02020603050405020304" pitchFamily="18" charset="0"/>
                          <a:ea typeface="+mn-ea"/>
                          <a:cs typeface="Times New Roman" panose="02020603050405020304" pitchFamily="18" charset="0"/>
                        </a:rPr>
                        <a:t>Average</a:t>
                      </a:r>
                      <a:endParaRPr lang="zh-CN" altLang="en-US"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12168" marR="12168" marT="12168" marB="0" anchor="b">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6.03%</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3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5.08%</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40.22%</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3.98%</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20.71%</a:t>
                      </a:r>
                    </a:p>
                  </a:txBody>
                  <a:tcPr marL="12168" marR="12168" marT="12168"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35657068"/>
                  </a:ext>
                </a:extLst>
              </a:tr>
            </a:tbl>
          </a:graphicData>
        </a:graphic>
      </p:graphicFrame>
      <p:sp>
        <p:nvSpPr>
          <p:cNvPr id="3" name="矩形 2">
            <a:extLst>
              <a:ext uri="{FF2B5EF4-FFF2-40B4-BE49-F238E27FC236}">
                <a16:creationId xmlns:a16="http://schemas.microsoft.com/office/drawing/2014/main" id="{66D39C9B-9D8E-4374-8BB6-6AD48309D337}"/>
              </a:ext>
            </a:extLst>
          </p:cNvPr>
          <p:cNvSpPr/>
          <p:nvPr/>
        </p:nvSpPr>
        <p:spPr>
          <a:xfrm>
            <a:off x="1766886" y="4507121"/>
            <a:ext cx="5610225" cy="1200329"/>
          </a:xfrm>
          <a:prstGeom prst="rect">
            <a:avLst/>
          </a:prstGeom>
        </p:spPr>
        <p:txBody>
          <a:bodyPr wrap="square">
            <a:spAutoFit/>
          </a:bodyPr>
          <a:lstStyle/>
          <a:p>
            <a:r>
              <a:rPr lang="zh-CN" altLang="en-US" dirty="0"/>
              <a:t>Except for the indicator of education, the indicator of government also attributes a large part of this factor. It means that the land use of education and government have a relatively strong correlation.</a:t>
            </a:r>
          </a:p>
        </p:txBody>
      </p:sp>
    </p:spTree>
    <p:extLst>
      <p:ext uri="{BB962C8B-B14F-4D97-AF65-F5344CB8AC3E}">
        <p14:creationId xmlns:p14="http://schemas.microsoft.com/office/powerpoint/2010/main" val="1795779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42</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387961" cy="369332"/>
          </a:xfrm>
          <a:prstGeom prst="rect">
            <a:avLst/>
          </a:prstGeom>
          <a:noFill/>
        </p:spPr>
        <p:txBody>
          <a:bodyPr wrap="none" rtlCol="0">
            <a:spAutoFit/>
          </a:bodyPr>
          <a:lstStyle/>
          <a:p>
            <a:r>
              <a:rPr lang="en-US" altLang="zh-CN" dirty="0"/>
              <a:t>Land use - classification</a:t>
            </a:r>
            <a:endParaRPr lang="zh-CN" altLang="en-US" dirty="0"/>
          </a:p>
        </p:txBody>
      </p:sp>
      <p:graphicFrame>
        <p:nvGraphicFramePr>
          <p:cNvPr id="11" name="表格 10">
            <a:extLst>
              <a:ext uri="{FF2B5EF4-FFF2-40B4-BE49-F238E27FC236}">
                <a16:creationId xmlns:a16="http://schemas.microsoft.com/office/drawing/2014/main" id="{D443CBB6-373F-4AF0-A170-05A6E0BC5742}"/>
              </a:ext>
            </a:extLst>
          </p:cNvPr>
          <p:cNvGraphicFramePr>
            <a:graphicFrameLocks noGrp="1"/>
          </p:cNvGraphicFramePr>
          <p:nvPr>
            <p:extLst>
              <p:ext uri="{D42A27DB-BD31-4B8C-83A1-F6EECF244321}">
                <p14:modId xmlns:p14="http://schemas.microsoft.com/office/powerpoint/2010/main" val="1012996557"/>
              </p:ext>
            </p:extLst>
          </p:nvPr>
        </p:nvGraphicFramePr>
        <p:xfrm>
          <a:off x="1292225" y="2161595"/>
          <a:ext cx="6178744" cy="1663986"/>
        </p:xfrm>
        <a:graphic>
          <a:graphicData uri="http://schemas.openxmlformats.org/drawingml/2006/table">
            <a:tbl>
              <a:tblPr/>
              <a:tblGrid>
                <a:gridCol w="514640">
                  <a:extLst>
                    <a:ext uri="{9D8B030D-6E8A-4147-A177-3AD203B41FA5}">
                      <a16:colId xmlns:a16="http://schemas.microsoft.com/office/drawing/2014/main" val="3948310603"/>
                    </a:ext>
                  </a:extLst>
                </a:gridCol>
                <a:gridCol w="761666">
                  <a:extLst>
                    <a:ext uri="{9D8B030D-6E8A-4147-A177-3AD203B41FA5}">
                      <a16:colId xmlns:a16="http://schemas.microsoft.com/office/drawing/2014/main" val="3782086755"/>
                    </a:ext>
                  </a:extLst>
                </a:gridCol>
                <a:gridCol w="885181">
                  <a:extLst>
                    <a:ext uri="{9D8B030D-6E8A-4147-A177-3AD203B41FA5}">
                      <a16:colId xmlns:a16="http://schemas.microsoft.com/office/drawing/2014/main" val="1718070881"/>
                    </a:ext>
                  </a:extLst>
                </a:gridCol>
                <a:gridCol w="679326">
                  <a:extLst>
                    <a:ext uri="{9D8B030D-6E8A-4147-A177-3AD203B41FA5}">
                      <a16:colId xmlns:a16="http://schemas.microsoft.com/office/drawing/2014/main" val="2778408328"/>
                    </a:ext>
                  </a:extLst>
                </a:gridCol>
                <a:gridCol w="823424">
                  <a:extLst>
                    <a:ext uri="{9D8B030D-6E8A-4147-A177-3AD203B41FA5}">
                      <a16:colId xmlns:a16="http://schemas.microsoft.com/office/drawing/2014/main" val="1106791722"/>
                    </a:ext>
                  </a:extLst>
                </a:gridCol>
                <a:gridCol w="751373">
                  <a:extLst>
                    <a:ext uri="{9D8B030D-6E8A-4147-A177-3AD203B41FA5}">
                      <a16:colId xmlns:a16="http://schemas.microsoft.com/office/drawing/2014/main" val="1531589913"/>
                    </a:ext>
                  </a:extLst>
                </a:gridCol>
                <a:gridCol w="936645">
                  <a:extLst>
                    <a:ext uri="{9D8B030D-6E8A-4147-A177-3AD203B41FA5}">
                      <a16:colId xmlns:a16="http://schemas.microsoft.com/office/drawing/2014/main" val="1913005776"/>
                    </a:ext>
                  </a:extLst>
                </a:gridCol>
                <a:gridCol w="826489">
                  <a:extLst>
                    <a:ext uri="{9D8B030D-6E8A-4147-A177-3AD203B41FA5}">
                      <a16:colId xmlns:a16="http://schemas.microsoft.com/office/drawing/2014/main" val="1318883608"/>
                    </a:ext>
                  </a:extLst>
                </a:gridCol>
              </a:tblGrid>
              <a:tr h="393189">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Type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Population-density</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Government</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06368">
                <a:tc rowSpan="6">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Downtown commerce</a:t>
                      </a:r>
                    </a:p>
                  </a:txBody>
                  <a:tcPr marL="98645" marR="98645" marT="49323" marB="49323" vert="vert270" anchor="ctr">
                    <a:lnL>
                      <a:noFill/>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a:t>
                      </a:r>
                    </a:p>
                  </a:txBody>
                  <a:tcPr marL="10861" marR="10861" marT="10861"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44.97%</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20.55%</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10.62%</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2.17%</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0.70%</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63441045"/>
                  </a:ext>
                </a:extLst>
              </a:tr>
              <a:tr h="206368">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p>
                  </a:txBody>
                  <a:tcPr marL="10861" marR="10861" marT="10861" marB="0" anchor="b">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67</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34.60%</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36.74%</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11.34%</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3.01%</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1.26%</a:t>
                      </a:r>
                    </a:p>
                  </a:txBody>
                  <a:tcPr marL="10861" marR="10861" marT="10861" marB="0" anchor="ctr">
                    <a:lnL>
                      <a:noFill/>
                    </a:lnL>
                    <a:lnR>
                      <a:noFill/>
                    </a:lnR>
                    <a:lnT>
                      <a:noFill/>
                    </a:lnT>
                    <a:lnB>
                      <a:noFill/>
                    </a:lnB>
                  </a:tcPr>
                </a:tc>
                <a:extLst>
                  <a:ext uri="{0D108BD9-81ED-4DB2-BD59-A6C34878D82A}">
                    <a16:rowId xmlns:a16="http://schemas.microsoft.com/office/drawing/2014/main" val="2039420067"/>
                  </a:ext>
                </a:extLst>
              </a:tr>
              <a:tr h="217231">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p>
                  </a:txBody>
                  <a:tcPr marL="10861" marR="10861" marT="10861" marB="0" anchor="b">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67</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42.97%</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27.86%</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12.23%</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0.16%</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0.59%</a:t>
                      </a:r>
                    </a:p>
                  </a:txBody>
                  <a:tcPr marL="10861" marR="10861" marT="10861" marB="0" anchor="ctr">
                    <a:lnL>
                      <a:noFill/>
                    </a:lnL>
                    <a:lnR>
                      <a:noFill/>
                    </a:lnR>
                    <a:lnT>
                      <a:noFill/>
                    </a:lnT>
                    <a:lnB>
                      <a:noFill/>
                    </a:lnB>
                  </a:tcPr>
                </a:tc>
                <a:extLst>
                  <a:ext uri="{0D108BD9-81ED-4DB2-BD59-A6C34878D82A}">
                    <a16:rowId xmlns:a16="http://schemas.microsoft.com/office/drawing/2014/main" val="53891053"/>
                  </a:ext>
                </a:extLst>
              </a:tr>
              <a:tr h="206368">
                <a:tc vMerge="1">
                  <a:txBody>
                    <a:bodyPr/>
                    <a:lstStyle/>
                    <a:p>
                      <a:endParaRPr lang="zh-CN" altLang="en-US"/>
                    </a:p>
                  </a:txBody>
                  <a:tcPr/>
                </a:tc>
                <a:tc>
                  <a:txBody>
                    <a:bodyPr/>
                    <a:lstStyle/>
                    <a:p>
                      <a:pPr algn="ctr" fontAlgn="b"/>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a:t>
                      </a:r>
                    </a:p>
                  </a:txBody>
                  <a:tcPr marL="10861" marR="10861" marT="10861" marB="0" anchor="b">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79</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37.12%</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17.38%</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18.47%</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2.50%</a:t>
                      </a:r>
                    </a:p>
                  </a:txBody>
                  <a:tcPr marL="10861" marR="10861" marT="10861" marB="0" anchor="ctr">
                    <a:lnL>
                      <a:noFill/>
                    </a:lnL>
                    <a:lnR>
                      <a:noFill/>
                    </a:lnR>
                    <a:lnT>
                      <a:noFill/>
                    </a:lnT>
                    <a:lnB>
                      <a:noFill/>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1.89%</a:t>
                      </a:r>
                    </a:p>
                  </a:txBody>
                  <a:tcPr marL="10861" marR="10861" marT="10861" marB="0" anchor="ctr">
                    <a:lnL>
                      <a:noFill/>
                    </a:lnL>
                    <a:lnR>
                      <a:noFill/>
                    </a:lnR>
                    <a:lnT>
                      <a:noFill/>
                    </a:lnT>
                    <a:lnB>
                      <a:noFill/>
                    </a:lnB>
                  </a:tcPr>
                </a:tc>
                <a:extLst>
                  <a:ext uri="{0D108BD9-81ED-4DB2-BD59-A6C34878D82A}">
                    <a16:rowId xmlns:a16="http://schemas.microsoft.com/office/drawing/2014/main" val="613950808"/>
                  </a:ext>
                </a:extLst>
              </a:tr>
              <a:tr h="217231">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a:t>
                      </a:r>
                    </a:p>
                  </a:txBody>
                  <a:tcPr marL="10861" marR="10861" marT="10861" marB="0" anchor="b">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30.76%</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26.26%</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15.72%</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2.55%</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1.74%</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872786"/>
                  </a:ext>
                </a:extLst>
              </a:tr>
              <a:tr h="217231">
                <a:tc vMerge="1">
                  <a:txBody>
                    <a:bodyPr/>
                    <a:lstStyle/>
                    <a:p>
                      <a:endParaRPr lang="zh-CN" altLang="en-US"/>
                    </a:p>
                  </a:txBody>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mn-ea"/>
                          <a:cs typeface="Times New Roman" panose="02020603050405020304" pitchFamily="18" charset="0"/>
                        </a:rPr>
                        <a:t>Average</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10861" marR="10861" marT="10861"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74</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38.08%</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25.76%</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13.68%</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2.08%</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1.24%</a:t>
                      </a:r>
                    </a:p>
                  </a:txBody>
                  <a:tcPr marL="10861" marR="10861" marT="10861"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86977694"/>
                  </a:ext>
                </a:extLst>
              </a:tr>
            </a:tbl>
          </a:graphicData>
        </a:graphic>
      </p:graphicFrame>
      <p:sp>
        <p:nvSpPr>
          <p:cNvPr id="3" name="矩形 2">
            <a:extLst>
              <a:ext uri="{FF2B5EF4-FFF2-40B4-BE49-F238E27FC236}">
                <a16:creationId xmlns:a16="http://schemas.microsoft.com/office/drawing/2014/main" id="{793FFD63-4558-4F78-A224-991F3E389C1D}"/>
              </a:ext>
            </a:extLst>
          </p:cNvPr>
          <p:cNvSpPr/>
          <p:nvPr/>
        </p:nvSpPr>
        <p:spPr>
          <a:xfrm>
            <a:off x="1190625" y="3980409"/>
            <a:ext cx="5638800" cy="1477328"/>
          </a:xfrm>
          <a:prstGeom prst="rect">
            <a:avLst/>
          </a:prstGeom>
        </p:spPr>
        <p:txBody>
          <a:bodyPr wrap="square">
            <a:spAutoFit/>
          </a:bodyPr>
          <a:lstStyle/>
          <a:p>
            <a:r>
              <a:rPr lang="zh-CN" altLang="en-US" dirty="0"/>
              <a:t>The type of downtown commerce includes 5 stations, which constituted the CBD area of Fukuoka. These stations have the highest proportion of ofﬁce and commerce, while proportion of residence is the lowest and population</a:t>
            </a:r>
          </a:p>
          <a:p>
            <a:r>
              <a:rPr lang="zh-CN" altLang="en-US" dirty="0"/>
              <a:t>density is relatively lower.</a:t>
            </a:r>
          </a:p>
        </p:txBody>
      </p:sp>
    </p:spTree>
    <p:extLst>
      <p:ext uri="{BB962C8B-B14F-4D97-AF65-F5344CB8AC3E}">
        <p14:creationId xmlns:p14="http://schemas.microsoft.com/office/powerpoint/2010/main" val="3886821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sym typeface="Helvetica Light"/>
              </a:rPr>
              <a:t>3.3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43</a:t>
            </a:fld>
            <a:endParaRPr lang="zh-CN" altLang="en-US"/>
          </a:p>
        </p:txBody>
      </p:sp>
      <p:sp>
        <p:nvSpPr>
          <p:cNvPr id="16" name="文本框 15">
            <a:extLst>
              <a:ext uri="{FF2B5EF4-FFF2-40B4-BE49-F238E27FC236}">
                <a16:creationId xmlns:a16="http://schemas.microsoft.com/office/drawing/2014/main" id="{15A86D6E-DFE1-4E4B-BF25-0B7FC27DBF05}"/>
              </a:ext>
            </a:extLst>
          </p:cNvPr>
          <p:cNvSpPr txBox="1"/>
          <p:nvPr/>
        </p:nvSpPr>
        <p:spPr>
          <a:xfrm>
            <a:off x="562675" y="679181"/>
            <a:ext cx="2387961" cy="369332"/>
          </a:xfrm>
          <a:prstGeom prst="rect">
            <a:avLst/>
          </a:prstGeom>
          <a:noFill/>
        </p:spPr>
        <p:txBody>
          <a:bodyPr wrap="none" rtlCol="0">
            <a:spAutoFit/>
          </a:bodyPr>
          <a:lstStyle/>
          <a:p>
            <a:r>
              <a:rPr lang="en-US" altLang="zh-CN" dirty="0"/>
              <a:t>Land use - classification</a:t>
            </a:r>
            <a:endParaRPr lang="zh-CN" altLang="en-US" dirty="0"/>
          </a:p>
        </p:txBody>
      </p:sp>
      <p:graphicFrame>
        <p:nvGraphicFramePr>
          <p:cNvPr id="11" name="表格 10">
            <a:extLst>
              <a:ext uri="{FF2B5EF4-FFF2-40B4-BE49-F238E27FC236}">
                <a16:creationId xmlns:a16="http://schemas.microsoft.com/office/drawing/2014/main" id="{784A1C29-ABE9-45EC-ADB1-DD2A9046A514}"/>
              </a:ext>
            </a:extLst>
          </p:cNvPr>
          <p:cNvGraphicFramePr>
            <a:graphicFrameLocks noGrp="1"/>
          </p:cNvGraphicFramePr>
          <p:nvPr>
            <p:extLst>
              <p:ext uri="{D42A27DB-BD31-4B8C-83A1-F6EECF244321}">
                <p14:modId xmlns:p14="http://schemas.microsoft.com/office/powerpoint/2010/main" val="3232100811"/>
              </p:ext>
            </p:extLst>
          </p:nvPr>
        </p:nvGraphicFramePr>
        <p:xfrm>
          <a:off x="1413148" y="2124263"/>
          <a:ext cx="5673452" cy="1537880"/>
        </p:xfrm>
        <a:graphic>
          <a:graphicData uri="http://schemas.openxmlformats.org/drawingml/2006/table">
            <a:tbl>
              <a:tblPr/>
              <a:tblGrid>
                <a:gridCol w="472553">
                  <a:extLst>
                    <a:ext uri="{9D8B030D-6E8A-4147-A177-3AD203B41FA5}">
                      <a16:colId xmlns:a16="http://schemas.microsoft.com/office/drawing/2014/main" val="3948310603"/>
                    </a:ext>
                  </a:extLst>
                </a:gridCol>
                <a:gridCol w="699378">
                  <a:extLst>
                    <a:ext uri="{9D8B030D-6E8A-4147-A177-3AD203B41FA5}">
                      <a16:colId xmlns:a16="http://schemas.microsoft.com/office/drawing/2014/main" val="3782086755"/>
                    </a:ext>
                  </a:extLst>
                </a:gridCol>
                <a:gridCol w="812792">
                  <a:extLst>
                    <a:ext uri="{9D8B030D-6E8A-4147-A177-3AD203B41FA5}">
                      <a16:colId xmlns:a16="http://schemas.microsoft.com/office/drawing/2014/main" val="1718070881"/>
                    </a:ext>
                  </a:extLst>
                </a:gridCol>
                <a:gridCol w="623770">
                  <a:extLst>
                    <a:ext uri="{9D8B030D-6E8A-4147-A177-3AD203B41FA5}">
                      <a16:colId xmlns:a16="http://schemas.microsoft.com/office/drawing/2014/main" val="2778408328"/>
                    </a:ext>
                  </a:extLst>
                </a:gridCol>
                <a:gridCol w="756085">
                  <a:extLst>
                    <a:ext uri="{9D8B030D-6E8A-4147-A177-3AD203B41FA5}">
                      <a16:colId xmlns:a16="http://schemas.microsoft.com/office/drawing/2014/main" val="1106791722"/>
                    </a:ext>
                  </a:extLst>
                </a:gridCol>
                <a:gridCol w="689927">
                  <a:extLst>
                    <a:ext uri="{9D8B030D-6E8A-4147-A177-3AD203B41FA5}">
                      <a16:colId xmlns:a16="http://schemas.microsoft.com/office/drawing/2014/main" val="1531589913"/>
                    </a:ext>
                  </a:extLst>
                </a:gridCol>
                <a:gridCol w="860047">
                  <a:extLst>
                    <a:ext uri="{9D8B030D-6E8A-4147-A177-3AD203B41FA5}">
                      <a16:colId xmlns:a16="http://schemas.microsoft.com/office/drawing/2014/main" val="1913005776"/>
                    </a:ext>
                  </a:extLst>
                </a:gridCol>
                <a:gridCol w="758900">
                  <a:extLst>
                    <a:ext uri="{9D8B030D-6E8A-4147-A177-3AD203B41FA5}">
                      <a16:colId xmlns:a16="http://schemas.microsoft.com/office/drawing/2014/main" val="1318883608"/>
                    </a:ext>
                  </a:extLst>
                </a:gridCol>
              </a:tblGrid>
              <a:tr h="361034">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Type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Population-density</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Government</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189491">
                <a:tc rowSpan="6">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Business</a:t>
                      </a:r>
                    </a:p>
                  </a:txBody>
                  <a:tcPr marL="113413" marR="113413" marT="56706" marB="56706" vert="vert270" anchor="ctr">
                    <a:lnL>
                      <a:noFill/>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a:t>
                      </a:r>
                    </a:p>
                  </a:txBody>
                  <a:tcPr marL="9973" marR="9973" marT="997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64</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31.63%</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7.80%</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25.80%</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4.39%</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5.73%</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23195639"/>
                  </a:ext>
                </a:extLst>
              </a:tr>
              <a:tr h="199466">
                <a:tc vMerge="1">
                  <a:txBody>
                    <a:bodyPr/>
                    <a:lstStyle/>
                    <a:p>
                      <a:endParaRPr lang="zh-CN" altLang="en-US"/>
                    </a:p>
                  </a:txBody>
                  <a:tcP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p>
                  </a:txBody>
                  <a:tcPr marL="9973" marR="9973" marT="9973" marB="0" anchor="b">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34.56%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17.29%</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21.61%</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1.75%</a:t>
                      </a:r>
                    </a:p>
                  </a:txBody>
                  <a:tcPr marL="9973" marR="9973" marT="9973" marB="0" anchor="ctr">
                    <a:lnL>
                      <a:noFill/>
                    </a:lnL>
                    <a:lnR>
                      <a:noFill/>
                    </a:lnR>
                    <a:lnT>
                      <a:noFill/>
                    </a:lnT>
                    <a:lnB>
                      <a:noFill/>
                    </a:lnB>
                  </a:tcPr>
                </a:tc>
                <a:extLst>
                  <a:ext uri="{0D108BD9-81ED-4DB2-BD59-A6C34878D82A}">
                    <a16:rowId xmlns:a16="http://schemas.microsoft.com/office/drawing/2014/main" val="3129404331"/>
                  </a:ext>
                </a:extLst>
              </a:tr>
              <a:tr h="199466">
                <a:tc vMerge="1">
                  <a:txBody>
                    <a:bodyPr/>
                    <a:lstStyle/>
                    <a:p>
                      <a:endParaRPr lang="zh-CN" altLang="en-US"/>
                    </a:p>
                  </a:txBody>
                  <a:tcP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a:t>
                      </a:r>
                    </a:p>
                  </a:txBody>
                  <a:tcPr marL="9973" marR="9973" marT="9973" marB="0" anchor="b">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105</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26.97%</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17.27%</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17.61%</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3.74%</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2.80%</a:t>
                      </a:r>
                    </a:p>
                  </a:txBody>
                  <a:tcPr marL="9973" marR="9973" marT="9973" marB="0" anchor="ctr">
                    <a:lnL>
                      <a:noFill/>
                    </a:lnL>
                    <a:lnR>
                      <a:noFill/>
                    </a:lnR>
                    <a:lnT>
                      <a:noFill/>
                    </a:lnT>
                    <a:lnB>
                      <a:noFill/>
                    </a:lnB>
                  </a:tcPr>
                </a:tc>
                <a:extLst>
                  <a:ext uri="{0D108BD9-81ED-4DB2-BD59-A6C34878D82A}">
                    <a16:rowId xmlns:a16="http://schemas.microsoft.com/office/drawing/2014/main" val="747734964"/>
                  </a:ext>
                </a:extLst>
              </a:tr>
              <a:tr h="189491">
                <a:tc vMerge="1">
                  <a:txBody>
                    <a:bodyPr/>
                    <a:lstStyle/>
                    <a:p>
                      <a:endParaRPr lang="zh-CN" altLang="en-US"/>
                    </a:p>
                  </a:txBody>
                  <a:tcP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a:t>
                      </a:r>
                    </a:p>
                  </a:txBody>
                  <a:tcPr marL="9973" marR="9973" marT="9973" marB="0" anchor="b">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22.86%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16.12%</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33.66%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0.16%</a:t>
                      </a:r>
                    </a:p>
                  </a:txBody>
                  <a:tcPr marL="9973" marR="9973" marT="9973"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2.70%</a:t>
                      </a:r>
                    </a:p>
                  </a:txBody>
                  <a:tcPr marL="9973" marR="9973" marT="9973" marB="0" anchor="ctr">
                    <a:lnL>
                      <a:noFill/>
                    </a:lnL>
                    <a:lnR>
                      <a:noFill/>
                    </a:lnR>
                    <a:lnT>
                      <a:noFill/>
                    </a:lnT>
                    <a:lnB>
                      <a:noFill/>
                    </a:lnB>
                  </a:tcPr>
                </a:tc>
                <a:extLst>
                  <a:ext uri="{0D108BD9-81ED-4DB2-BD59-A6C34878D82A}">
                    <a16:rowId xmlns:a16="http://schemas.microsoft.com/office/drawing/2014/main" val="787196438"/>
                  </a:ext>
                </a:extLst>
              </a:tr>
              <a:tr h="199466">
                <a:tc vMerge="1">
                  <a:txBody>
                    <a:bodyPr/>
                    <a:lstStyle/>
                    <a:p>
                      <a:endParaRPr lang="zh-CN" altLang="en-US"/>
                    </a:p>
                  </a:txBody>
                  <a:tcPr/>
                </a:tc>
                <a:tc>
                  <a:txBody>
                    <a:bodyPr/>
                    <a:lstStyle/>
                    <a:p>
                      <a:pPr algn="ctr" fontAlgn="b"/>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p>
                  </a:txBody>
                  <a:tcPr marL="9973" marR="9973" marT="9973" marB="0" anchor="b">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167</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21.38%</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12.53%</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36.79%</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0.04%</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2.50%</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6696714"/>
                  </a:ext>
                </a:extLst>
              </a:tr>
              <a:tr h="199466">
                <a:tc vMerge="1">
                  <a:txBody>
                    <a:bodyPr/>
                    <a:lstStyle/>
                    <a:p>
                      <a:endParaRPr lang="zh-CN" altLang="en-US"/>
                    </a:p>
                  </a:txBody>
                  <a:tcPr/>
                </a:tc>
                <a:tc>
                  <a:txBody>
                    <a:bodyPr/>
                    <a:lstStyle/>
                    <a:p>
                      <a:pPr algn="ctr" fontAlgn="b"/>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Average</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973" marR="9973" marT="9973"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114</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27.48%</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14.20%</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27.09%</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1.69%</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3.10%</a:t>
                      </a:r>
                    </a:p>
                  </a:txBody>
                  <a:tcPr marL="9973" marR="9973" marT="9973"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51241952"/>
                  </a:ext>
                </a:extLst>
              </a:tr>
            </a:tbl>
          </a:graphicData>
        </a:graphic>
      </p:graphicFrame>
      <p:graphicFrame>
        <p:nvGraphicFramePr>
          <p:cNvPr id="3" name="表格 2">
            <a:extLst>
              <a:ext uri="{FF2B5EF4-FFF2-40B4-BE49-F238E27FC236}">
                <a16:creationId xmlns:a16="http://schemas.microsoft.com/office/drawing/2014/main" id="{487DEEB3-2F83-4367-89A0-830547A8D3EA}"/>
              </a:ext>
            </a:extLst>
          </p:cNvPr>
          <p:cNvGraphicFramePr>
            <a:graphicFrameLocks noGrp="1"/>
          </p:cNvGraphicFramePr>
          <p:nvPr>
            <p:extLst>
              <p:ext uri="{D42A27DB-BD31-4B8C-83A1-F6EECF244321}">
                <p14:modId xmlns:p14="http://schemas.microsoft.com/office/powerpoint/2010/main" val="1654839012"/>
              </p:ext>
            </p:extLst>
          </p:nvPr>
        </p:nvGraphicFramePr>
        <p:xfrm>
          <a:off x="1327423" y="4096231"/>
          <a:ext cx="5673452" cy="199466"/>
        </p:xfrm>
        <a:graphic>
          <a:graphicData uri="http://schemas.openxmlformats.org/drawingml/2006/table">
            <a:tbl>
              <a:tblPr/>
              <a:tblGrid>
                <a:gridCol w="472553">
                  <a:extLst>
                    <a:ext uri="{9D8B030D-6E8A-4147-A177-3AD203B41FA5}">
                      <a16:colId xmlns:a16="http://schemas.microsoft.com/office/drawing/2014/main" val="4188836906"/>
                    </a:ext>
                  </a:extLst>
                </a:gridCol>
                <a:gridCol w="699378">
                  <a:extLst>
                    <a:ext uri="{9D8B030D-6E8A-4147-A177-3AD203B41FA5}">
                      <a16:colId xmlns:a16="http://schemas.microsoft.com/office/drawing/2014/main" val="1829776389"/>
                    </a:ext>
                  </a:extLst>
                </a:gridCol>
                <a:gridCol w="812792">
                  <a:extLst>
                    <a:ext uri="{9D8B030D-6E8A-4147-A177-3AD203B41FA5}">
                      <a16:colId xmlns:a16="http://schemas.microsoft.com/office/drawing/2014/main" val="963739493"/>
                    </a:ext>
                  </a:extLst>
                </a:gridCol>
                <a:gridCol w="623770">
                  <a:extLst>
                    <a:ext uri="{9D8B030D-6E8A-4147-A177-3AD203B41FA5}">
                      <a16:colId xmlns:a16="http://schemas.microsoft.com/office/drawing/2014/main" val="1136900530"/>
                    </a:ext>
                  </a:extLst>
                </a:gridCol>
                <a:gridCol w="756085">
                  <a:extLst>
                    <a:ext uri="{9D8B030D-6E8A-4147-A177-3AD203B41FA5}">
                      <a16:colId xmlns:a16="http://schemas.microsoft.com/office/drawing/2014/main" val="2522671538"/>
                    </a:ext>
                  </a:extLst>
                </a:gridCol>
                <a:gridCol w="689927">
                  <a:extLst>
                    <a:ext uri="{9D8B030D-6E8A-4147-A177-3AD203B41FA5}">
                      <a16:colId xmlns:a16="http://schemas.microsoft.com/office/drawing/2014/main" val="3231806408"/>
                    </a:ext>
                  </a:extLst>
                </a:gridCol>
                <a:gridCol w="860047">
                  <a:extLst>
                    <a:ext uri="{9D8B030D-6E8A-4147-A177-3AD203B41FA5}">
                      <a16:colId xmlns:a16="http://schemas.microsoft.com/office/drawing/2014/main" val="981674243"/>
                    </a:ext>
                  </a:extLst>
                </a:gridCol>
                <a:gridCol w="758900">
                  <a:extLst>
                    <a:ext uri="{9D8B030D-6E8A-4147-A177-3AD203B41FA5}">
                      <a16:colId xmlns:a16="http://schemas.microsoft.com/office/drawing/2014/main" val="3469668928"/>
                    </a:ext>
                  </a:extLst>
                </a:gridCol>
              </a:tblGrid>
              <a:tr h="199466">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p>
                  </a:txBody>
                  <a:tcPr marL="9973" marR="9973" marT="9973" marB="0" anchor="b">
                    <a:lnL>
                      <a:noFill/>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3.55%</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1.45%</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33.45%</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1.25%</a:t>
                      </a:r>
                    </a:p>
                  </a:txBody>
                  <a:tcPr marL="9973" marR="9973" marT="9973" marB="0" anchor="ctr">
                    <a:lnL>
                      <a:noFill/>
                    </a:lnL>
                    <a:lnR>
                      <a:noFill/>
                    </a:lnR>
                    <a:lnT w="63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89778222"/>
                  </a:ext>
                </a:extLst>
              </a:tr>
            </a:tbl>
          </a:graphicData>
        </a:graphic>
      </p:graphicFrame>
      <p:sp>
        <p:nvSpPr>
          <p:cNvPr id="4" name="矩形 3">
            <a:extLst>
              <a:ext uri="{FF2B5EF4-FFF2-40B4-BE49-F238E27FC236}">
                <a16:creationId xmlns:a16="http://schemas.microsoft.com/office/drawing/2014/main" id="{E19C7026-00EC-4FDB-9612-9E6952306FF9}"/>
              </a:ext>
            </a:extLst>
          </p:cNvPr>
          <p:cNvSpPr/>
          <p:nvPr/>
        </p:nvSpPr>
        <p:spPr>
          <a:xfrm>
            <a:off x="1495424" y="4674254"/>
            <a:ext cx="5400675" cy="1200329"/>
          </a:xfrm>
          <a:prstGeom prst="rect">
            <a:avLst/>
          </a:prstGeom>
        </p:spPr>
        <p:txBody>
          <a:bodyPr wrap="square">
            <a:spAutoFit/>
          </a:bodyPr>
          <a:lstStyle/>
          <a:p>
            <a:r>
              <a:rPr lang="zh-CN" altLang="en-US" dirty="0"/>
              <a:t>This type includes 5 stations, of which the main land use is ofﬁce. These stations mainly distribute around the CBD area, mixed land use is one of the main characteristics.</a:t>
            </a:r>
          </a:p>
        </p:txBody>
      </p:sp>
    </p:spTree>
    <p:extLst>
      <p:ext uri="{BB962C8B-B14F-4D97-AF65-F5344CB8AC3E}">
        <p14:creationId xmlns:p14="http://schemas.microsoft.com/office/powerpoint/2010/main" val="873577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Influencing factors of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3.4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44</a:t>
            </a:fld>
            <a:endParaRPr lang="zh-CN" altLang="en-US"/>
          </a:p>
        </p:txBody>
      </p:sp>
      <p:pic>
        <p:nvPicPr>
          <p:cNvPr id="3" name="图片 2">
            <a:extLst>
              <a:ext uri="{FF2B5EF4-FFF2-40B4-BE49-F238E27FC236}">
                <a16:creationId xmlns:a16="http://schemas.microsoft.com/office/drawing/2014/main" id="{DAB8C956-F492-4D48-8B1C-E98517BFE7F3}"/>
              </a:ext>
            </a:extLst>
          </p:cNvPr>
          <p:cNvPicPr>
            <a:picLocks noChangeAspect="1"/>
          </p:cNvPicPr>
          <p:nvPr/>
        </p:nvPicPr>
        <p:blipFill rotWithShape="1">
          <a:blip r:embed="rId2"/>
          <a:srcRect l="14643" t="19722" r="19553" b="29861"/>
          <a:stretch/>
        </p:blipFill>
        <p:spPr>
          <a:xfrm>
            <a:off x="854197" y="759337"/>
            <a:ext cx="4927477" cy="5339325"/>
          </a:xfrm>
          <a:prstGeom prst="rect">
            <a:avLst/>
          </a:prstGeom>
        </p:spPr>
      </p:pic>
    </p:spTree>
    <p:extLst>
      <p:ext uri="{BB962C8B-B14F-4D97-AF65-F5344CB8AC3E}">
        <p14:creationId xmlns:p14="http://schemas.microsoft.com/office/powerpoint/2010/main" val="4133365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Influencing factors of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3.4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45</a:t>
            </a:fld>
            <a:endParaRPr lang="zh-CN" altLang="en-US"/>
          </a:p>
        </p:txBody>
      </p:sp>
      <p:pic>
        <p:nvPicPr>
          <p:cNvPr id="4" name="图片 3">
            <a:extLst>
              <a:ext uri="{FF2B5EF4-FFF2-40B4-BE49-F238E27FC236}">
                <a16:creationId xmlns:a16="http://schemas.microsoft.com/office/drawing/2014/main" id="{1D6B49F6-E0C7-417F-B682-5FF646D6F12B}"/>
              </a:ext>
            </a:extLst>
          </p:cNvPr>
          <p:cNvPicPr>
            <a:picLocks noChangeAspect="1"/>
          </p:cNvPicPr>
          <p:nvPr/>
        </p:nvPicPr>
        <p:blipFill rotWithShape="1">
          <a:blip r:embed="rId2"/>
          <a:srcRect l="19750" t="24306" r="14839" b="24584"/>
          <a:stretch/>
        </p:blipFill>
        <p:spPr>
          <a:xfrm>
            <a:off x="647700" y="893039"/>
            <a:ext cx="4914900" cy="5431482"/>
          </a:xfrm>
          <a:prstGeom prst="rect">
            <a:avLst/>
          </a:prstGeom>
        </p:spPr>
      </p:pic>
    </p:spTree>
    <p:extLst>
      <p:ext uri="{BB962C8B-B14F-4D97-AF65-F5344CB8AC3E}">
        <p14:creationId xmlns:p14="http://schemas.microsoft.com/office/powerpoint/2010/main" val="3878339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3.4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C9B39DD-9408-4636-9397-6B49614319E5}"/>
              </a:ext>
            </a:extLst>
          </p:cNvPr>
          <p:cNvSpPr>
            <a:spLocks noGrp="1"/>
          </p:cNvSpPr>
          <p:nvPr>
            <p:ph type="sldNum" sz="quarter" idx="12"/>
          </p:nvPr>
        </p:nvSpPr>
        <p:spPr/>
        <p:txBody>
          <a:bodyPr/>
          <a:lstStyle/>
          <a:p>
            <a:fld id="{A17BB91D-344C-44E0-9148-DFE0CFF5CFC9}" type="slidenum">
              <a:rPr lang="zh-CN" altLang="en-US" smtClean="0"/>
              <a:t>46</a:t>
            </a:fld>
            <a:endParaRPr lang="zh-CN" altLang="en-US"/>
          </a:p>
        </p:txBody>
      </p:sp>
      <p:sp>
        <p:nvSpPr>
          <p:cNvPr id="3" name="文本框 2">
            <a:extLst>
              <a:ext uri="{FF2B5EF4-FFF2-40B4-BE49-F238E27FC236}">
                <a16:creationId xmlns:a16="http://schemas.microsoft.com/office/drawing/2014/main" id="{E1FBF5E0-D7B6-4A9B-A264-9F89E8472BE7}"/>
              </a:ext>
            </a:extLst>
          </p:cNvPr>
          <p:cNvSpPr txBox="1"/>
          <p:nvPr/>
        </p:nvSpPr>
        <p:spPr>
          <a:xfrm>
            <a:off x="923925" y="1000125"/>
            <a:ext cx="6534150" cy="646331"/>
          </a:xfrm>
          <a:prstGeom prst="rect">
            <a:avLst/>
          </a:prstGeom>
          <a:noFill/>
        </p:spPr>
        <p:txBody>
          <a:bodyPr wrap="square" rtlCol="0">
            <a:spAutoFit/>
          </a:bodyPr>
          <a:lstStyle/>
          <a:p>
            <a:r>
              <a:rPr lang="en-US" altLang="zh-CN" dirty="0"/>
              <a:t>provided references for selecting more valid indicator to make a prediction in the future research.</a:t>
            </a:r>
            <a:endParaRPr lang="zh-CN" altLang="en-US" dirty="0"/>
          </a:p>
        </p:txBody>
      </p:sp>
      <p:sp>
        <p:nvSpPr>
          <p:cNvPr id="4" name="矩形 3">
            <a:extLst>
              <a:ext uri="{FF2B5EF4-FFF2-40B4-BE49-F238E27FC236}">
                <a16:creationId xmlns:a16="http://schemas.microsoft.com/office/drawing/2014/main" id="{9DE53BB6-942B-4404-8A45-F38C48F6E287}"/>
              </a:ext>
            </a:extLst>
          </p:cNvPr>
          <p:cNvSpPr/>
          <p:nvPr/>
        </p:nvSpPr>
        <p:spPr>
          <a:xfrm>
            <a:off x="851147" y="2042734"/>
            <a:ext cx="2653547" cy="369332"/>
          </a:xfrm>
          <a:prstGeom prst="rect">
            <a:avLst/>
          </a:prstGeom>
        </p:spPr>
        <p:txBody>
          <a:bodyPr wrap="none">
            <a:spAutoFit/>
          </a:bodyPr>
          <a:lstStyle/>
          <a:p>
            <a:r>
              <a:rPr lang="zh-CN" altLang="en-US"/>
              <a:t>Implications for </a:t>
            </a:r>
            <a:r>
              <a:rPr lang="en-US" altLang="zh-CN"/>
              <a:t>next stage</a:t>
            </a:r>
            <a:endParaRPr lang="zh-CN" altLang="en-US" dirty="0"/>
          </a:p>
        </p:txBody>
      </p:sp>
      <p:sp>
        <p:nvSpPr>
          <p:cNvPr id="5" name="矩形 4">
            <a:extLst>
              <a:ext uri="{FF2B5EF4-FFF2-40B4-BE49-F238E27FC236}">
                <a16:creationId xmlns:a16="http://schemas.microsoft.com/office/drawing/2014/main" id="{4A5A8F7F-6EE3-4FC8-989C-36A2F1938E4C}"/>
              </a:ext>
            </a:extLst>
          </p:cNvPr>
          <p:cNvSpPr/>
          <p:nvPr/>
        </p:nvSpPr>
        <p:spPr>
          <a:xfrm>
            <a:off x="0" y="2484427"/>
            <a:ext cx="9143999" cy="3046988"/>
          </a:xfrm>
          <a:prstGeom prst="rect">
            <a:avLst/>
          </a:prstGeom>
        </p:spPr>
        <p:txBody>
          <a:bodyPr wrap="square">
            <a:spAutoFit/>
          </a:bodyPr>
          <a:lstStyle/>
          <a:p>
            <a:pPr marL="285750" indent="-285750">
              <a:buFont typeface="Arial" panose="020B0604020202020204" pitchFamily="34" charset="0"/>
              <a:buChar char="•"/>
            </a:pPr>
            <a:r>
              <a:rPr lang="en-US" altLang="zh-CN" sz="1600" dirty="0"/>
              <a:t>The determination of catchment area needs more investigation. Since the 800-meter circle catchment does not consider the differences in the form of the road network, the same 800 meters catchment area may represent different walking distance reﬂecting on the real road network.</a:t>
            </a:r>
          </a:p>
          <a:p>
            <a:pPr marL="285750" indent="-285750">
              <a:buFont typeface="Arial" panose="020B0604020202020204" pitchFamily="34" charset="0"/>
              <a:buChar char="•"/>
            </a:pPr>
            <a:r>
              <a:rPr lang="en-US" altLang="zh-CN" sz="1600" dirty="0"/>
              <a:t>The selection of indicators explaining the transit ridership needs more exploration. The other categories of indicators about such as facilities, socio-economic, and urban design should also have inﬂuence on the transit ridership.</a:t>
            </a:r>
          </a:p>
          <a:p>
            <a:pPr marL="285750" indent="-285750">
              <a:buFont typeface="Arial" panose="020B0604020202020204" pitchFamily="34" charset="0"/>
              <a:buChar char="•"/>
            </a:pPr>
            <a:r>
              <a:rPr lang="en-US" altLang="zh-CN" sz="1600" dirty="0"/>
              <a:t>The selection and usage of estimation model need more investigation. The issue of transit ridership is not only a simple regression problem, but it also relates to the location of stations. A model which is suitable for spatial analysis may be better than an ordinary regression model.</a:t>
            </a:r>
          </a:p>
          <a:p>
            <a:pPr marL="285750" indent="-285750">
              <a:buFont typeface="Arial" panose="020B0604020202020204" pitchFamily="34" charset="0"/>
              <a:buChar char="•"/>
            </a:pPr>
            <a:r>
              <a:rPr lang="en-US" altLang="zh-CN" sz="1600" dirty="0"/>
              <a:t>The approach of dealing with small sample case should be considered. Statistical analysis needs a certain sample size, otherwise, it cannot say the estimation result is credible. The problem led by small sample also reﬂects on the procedure of selecting the valid explanatory variables.</a:t>
            </a:r>
            <a:endParaRPr lang="zh-CN" altLang="en-US" sz="1600" dirty="0"/>
          </a:p>
        </p:txBody>
      </p:sp>
    </p:spTree>
    <p:extLst>
      <p:ext uri="{BB962C8B-B14F-4D97-AF65-F5344CB8AC3E}">
        <p14:creationId xmlns:p14="http://schemas.microsoft.com/office/powerpoint/2010/main" val="3368045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4</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Influencing Factors on Transit Ridership at Station Level</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2974020"/>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3FD6B7F-5A62-4D36-AF63-1826BA04444F}"/>
              </a:ext>
            </a:extLst>
          </p:cNvPr>
          <p:cNvGrpSpPr/>
          <p:nvPr/>
        </p:nvGrpSpPr>
        <p:grpSpPr>
          <a:xfrm>
            <a:off x="2182083" y="3552513"/>
            <a:ext cx="4779834" cy="326119"/>
            <a:chOff x="2130084" y="3123125"/>
            <a:chExt cx="4779834" cy="326119"/>
          </a:xfrm>
        </p:grpSpPr>
        <p:sp>
          <p:nvSpPr>
            <p:cNvPr id="35" name="椭圆 34">
              <a:extLst>
                <a:ext uri="{FF2B5EF4-FFF2-40B4-BE49-F238E27FC236}">
                  <a16:creationId xmlns:a16="http://schemas.microsoft.com/office/drawing/2014/main" id="{57AB9662-C5E6-4501-A115-106B68E06B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566DB78-6C02-4FD7-AA9B-632C0BDF2E6B}"/>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Influencing factors</a:t>
              </a:r>
            </a:p>
          </p:txBody>
        </p:sp>
        <p:cxnSp>
          <p:nvCxnSpPr>
            <p:cNvPr id="42" name="直接连接符 41">
              <a:extLst>
                <a:ext uri="{FF2B5EF4-FFF2-40B4-BE49-F238E27FC236}">
                  <a16:creationId xmlns:a16="http://schemas.microsoft.com/office/drawing/2014/main" id="{91A11309-B499-4E91-9F38-B0815CE7B17D}"/>
                </a:ext>
              </a:extLst>
            </p:cNvPr>
            <p:cNvCxnSpPr>
              <a:cxnSpLocks/>
              <a:stCxn id="3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8A6EE5AB-EA93-4468-B554-30A5B5DC6CDA}"/>
              </a:ext>
            </a:extLst>
          </p:cNvPr>
          <p:cNvGrpSpPr/>
          <p:nvPr/>
        </p:nvGrpSpPr>
        <p:grpSpPr>
          <a:xfrm>
            <a:off x="2182083" y="4132822"/>
            <a:ext cx="4779834" cy="326119"/>
            <a:chOff x="2130084" y="3123125"/>
            <a:chExt cx="4779834" cy="326119"/>
          </a:xfrm>
        </p:grpSpPr>
        <p:sp>
          <p:nvSpPr>
            <p:cNvPr id="55" name="椭圆 54">
              <a:extLst>
                <a:ext uri="{FF2B5EF4-FFF2-40B4-BE49-F238E27FC236}">
                  <a16:creationId xmlns:a16="http://schemas.microsoft.com/office/drawing/2014/main" id="{93D42E61-752C-4567-9B1F-AAB00A7BA7C7}"/>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D3685E9B-4C3E-4658-B8A9-DDFC4EE9FBEE}"/>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Identification of valid factors</a:t>
              </a:r>
            </a:p>
          </p:txBody>
        </p:sp>
        <p:cxnSp>
          <p:nvCxnSpPr>
            <p:cNvPr id="57" name="直接连接符 56">
              <a:extLst>
                <a:ext uri="{FF2B5EF4-FFF2-40B4-BE49-F238E27FC236}">
                  <a16:creationId xmlns:a16="http://schemas.microsoft.com/office/drawing/2014/main" id="{99D27767-EE98-4829-A603-7E2AF2D44F80}"/>
                </a:ext>
              </a:extLst>
            </p:cNvPr>
            <p:cNvCxnSpPr>
              <a:cxnSpLocks/>
              <a:stCxn id="5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4713131"/>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Model estimation</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1EFD2BED-DB17-4FD8-B6DC-EE5B7C818D9E}"/>
              </a:ext>
            </a:extLst>
          </p:cNvPr>
          <p:cNvGrpSpPr/>
          <p:nvPr/>
        </p:nvGrpSpPr>
        <p:grpSpPr>
          <a:xfrm>
            <a:off x="2182083" y="5295259"/>
            <a:ext cx="4779834" cy="327938"/>
            <a:chOff x="2130084" y="3121306"/>
            <a:chExt cx="4779834" cy="327938"/>
          </a:xfrm>
        </p:grpSpPr>
        <p:sp>
          <p:nvSpPr>
            <p:cNvPr id="63" name="椭圆 62">
              <a:extLst>
                <a:ext uri="{FF2B5EF4-FFF2-40B4-BE49-F238E27FC236}">
                  <a16:creationId xmlns:a16="http://schemas.microsoft.com/office/drawing/2014/main" id="{8D06A781-F04C-4811-9597-ED24A17E5284}"/>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57FEF7F9-E3BD-447B-9724-DA918D1C1154}"/>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Residual analysis</a:t>
              </a:r>
            </a:p>
          </p:txBody>
        </p:sp>
        <p:cxnSp>
          <p:nvCxnSpPr>
            <p:cNvPr id="65" name="直接连接符 64">
              <a:extLst>
                <a:ext uri="{FF2B5EF4-FFF2-40B4-BE49-F238E27FC236}">
                  <a16:creationId xmlns:a16="http://schemas.microsoft.com/office/drawing/2014/main" id="{60AF62ED-F8E0-433B-8FA6-B6665CF70EBA}"/>
                </a:ext>
              </a:extLst>
            </p:cNvPr>
            <p:cNvCxnSpPr>
              <a:cxnSpLocks/>
              <a:stCxn id="6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8D1EECF0-802F-44AF-8A09-3490310064AC}"/>
              </a:ext>
            </a:extLst>
          </p:cNvPr>
          <p:cNvGrpSpPr/>
          <p:nvPr/>
        </p:nvGrpSpPr>
        <p:grpSpPr>
          <a:xfrm>
            <a:off x="2182083" y="5877388"/>
            <a:ext cx="4779834" cy="327938"/>
            <a:chOff x="2130084" y="3121306"/>
            <a:chExt cx="4779834" cy="327938"/>
          </a:xfrm>
        </p:grpSpPr>
        <p:sp>
          <p:nvSpPr>
            <p:cNvPr id="67" name="椭圆 66">
              <a:extLst>
                <a:ext uri="{FF2B5EF4-FFF2-40B4-BE49-F238E27FC236}">
                  <a16:creationId xmlns:a16="http://schemas.microsoft.com/office/drawing/2014/main" id="{6E6ACF7D-997D-40EB-9391-3EE57AF4A191}"/>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651AB047-43D4-4033-9B22-ACF1A989D81A}"/>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69" name="直接连接符 68">
              <a:extLst>
                <a:ext uri="{FF2B5EF4-FFF2-40B4-BE49-F238E27FC236}">
                  <a16:creationId xmlns:a16="http://schemas.microsoft.com/office/drawing/2014/main" id="{BC50EB69-24EE-4FD0-B4E0-1C62936FF783}"/>
                </a:ext>
              </a:extLst>
            </p:cNvPr>
            <p:cNvCxnSpPr>
              <a:cxnSpLocks/>
              <a:stCxn id="6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D6B07FB5-D26D-4421-BA31-889C185E98D5}"/>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47</a:t>
            </a:fld>
            <a:endParaRPr lang="zh-CN" altLang="en-US"/>
          </a:p>
        </p:txBody>
      </p:sp>
    </p:spTree>
    <p:extLst>
      <p:ext uri="{BB962C8B-B14F-4D97-AF65-F5344CB8AC3E}">
        <p14:creationId xmlns:p14="http://schemas.microsoft.com/office/powerpoint/2010/main" val="443288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4.1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5600AD-59EB-43C8-BB85-CD459D0BC797}"/>
              </a:ext>
            </a:extLst>
          </p:cNvPr>
          <p:cNvSpPr>
            <a:spLocks noGrp="1"/>
          </p:cNvSpPr>
          <p:nvPr>
            <p:ph type="sldNum" sz="quarter" idx="12"/>
          </p:nvPr>
        </p:nvSpPr>
        <p:spPr/>
        <p:txBody>
          <a:bodyPr/>
          <a:lstStyle/>
          <a:p>
            <a:fld id="{A17BB91D-344C-44E0-9148-DFE0CFF5CFC9}" type="slidenum">
              <a:rPr lang="zh-CN" altLang="en-US" smtClean="0">
                <a:solidFill>
                  <a:schemeClr val="tx1"/>
                </a:solidFill>
              </a:rPr>
              <a:t>48</a:t>
            </a:fld>
            <a:endParaRPr lang="zh-CN" altLang="en-US">
              <a:solidFill>
                <a:schemeClr val="tx1"/>
              </a:solidFill>
            </a:endParaRPr>
          </a:p>
        </p:txBody>
      </p:sp>
      <p:sp>
        <p:nvSpPr>
          <p:cNvPr id="10" name="矩形 9">
            <a:extLst>
              <a:ext uri="{FF2B5EF4-FFF2-40B4-BE49-F238E27FC236}">
                <a16:creationId xmlns:a16="http://schemas.microsoft.com/office/drawing/2014/main" id="{DF46E318-A3A6-4471-A0FA-17690BA86574}"/>
              </a:ext>
            </a:extLst>
          </p:cNvPr>
          <p:cNvSpPr/>
          <p:nvPr/>
        </p:nvSpPr>
        <p:spPr>
          <a:xfrm>
            <a:off x="796318" y="1021251"/>
            <a:ext cx="8081353" cy="1294970"/>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Weakness in population growth</a:t>
            </a:r>
          </a:p>
          <a:p>
            <a:pPr indent="-285750">
              <a:lnSpc>
                <a:spcPct val="150000"/>
              </a:lnSpc>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Tendency of using private transport</a:t>
            </a:r>
          </a:p>
          <a:p>
            <a:pPr indent="-285750">
              <a:lnSpc>
                <a:spcPct val="150000"/>
              </a:lnSpc>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The financial pressure of public transport operator</a:t>
            </a:r>
            <a:endParaRPr lang="zh-CN" altLang="en-US" dirty="0"/>
          </a:p>
        </p:txBody>
      </p:sp>
      <p:grpSp>
        <p:nvGrpSpPr>
          <p:cNvPr id="11" name="组合 10">
            <a:extLst>
              <a:ext uri="{FF2B5EF4-FFF2-40B4-BE49-F238E27FC236}">
                <a16:creationId xmlns:a16="http://schemas.microsoft.com/office/drawing/2014/main" id="{C2BAA25C-7AC8-4390-9B11-6736914C81F9}"/>
              </a:ext>
            </a:extLst>
          </p:cNvPr>
          <p:cNvGrpSpPr/>
          <p:nvPr/>
        </p:nvGrpSpPr>
        <p:grpSpPr>
          <a:xfrm>
            <a:off x="-1" y="2649467"/>
            <a:ext cx="3908681" cy="390049"/>
            <a:chOff x="151065" y="700087"/>
            <a:chExt cx="3908681" cy="390049"/>
          </a:xfrm>
        </p:grpSpPr>
        <p:grpSp>
          <p:nvGrpSpPr>
            <p:cNvPr id="15" name="组合 14">
              <a:extLst>
                <a:ext uri="{FF2B5EF4-FFF2-40B4-BE49-F238E27FC236}">
                  <a16:creationId xmlns:a16="http://schemas.microsoft.com/office/drawing/2014/main" id="{C2F30B8C-91DA-4C1E-AFF2-DEFBC87171CA}"/>
                </a:ext>
              </a:extLst>
            </p:cNvPr>
            <p:cNvGrpSpPr/>
            <p:nvPr/>
          </p:nvGrpSpPr>
          <p:grpSpPr>
            <a:xfrm>
              <a:off x="151066" y="751046"/>
              <a:ext cx="3908680" cy="339090"/>
              <a:chOff x="876299" y="1090136"/>
              <a:chExt cx="3908680" cy="339090"/>
            </a:xfrm>
          </p:grpSpPr>
          <p:grpSp>
            <p:nvGrpSpPr>
              <p:cNvPr id="17" name="组合 16">
                <a:extLst>
                  <a:ext uri="{FF2B5EF4-FFF2-40B4-BE49-F238E27FC236}">
                    <a16:creationId xmlns:a16="http://schemas.microsoft.com/office/drawing/2014/main" id="{C2791AC9-6CC5-498C-9E46-396267AA6E45}"/>
                  </a:ext>
                </a:extLst>
              </p:cNvPr>
              <p:cNvGrpSpPr/>
              <p:nvPr/>
            </p:nvGrpSpPr>
            <p:grpSpPr>
              <a:xfrm>
                <a:off x="1146429" y="1090136"/>
                <a:ext cx="3638550" cy="339090"/>
                <a:chOff x="1146429" y="1090136"/>
                <a:chExt cx="3638550" cy="339090"/>
              </a:xfrm>
            </p:grpSpPr>
            <p:cxnSp>
              <p:nvCxnSpPr>
                <p:cNvPr id="19" name="直接连接符 18">
                  <a:extLst>
                    <a:ext uri="{FF2B5EF4-FFF2-40B4-BE49-F238E27FC236}">
                      <a16:creationId xmlns:a16="http://schemas.microsoft.com/office/drawing/2014/main" id="{8C387363-2FD9-49EA-BF97-D80C66A91339}"/>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a:extLst>
                    <a:ext uri="{FF2B5EF4-FFF2-40B4-BE49-F238E27FC236}">
                      <a16:creationId xmlns:a16="http://schemas.microsoft.com/office/drawing/2014/main" id="{5D997484-5459-4058-BA5A-49A3A98D5027}"/>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a:extLst>
                    <a:ext uri="{FF2B5EF4-FFF2-40B4-BE49-F238E27FC236}">
                      <a16:creationId xmlns:a16="http://schemas.microsoft.com/office/drawing/2014/main" id="{75B40737-E707-410A-9495-C510EE88980A}"/>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Research Purpose</a:t>
                  </a:r>
                  <a:endParaRPr lang="zh-CN" altLang="en-US" sz="2000" dirty="0">
                    <a:solidFill>
                      <a:schemeClr val="tx1"/>
                    </a:solidFill>
                  </a:endParaRPr>
                </a:p>
              </p:txBody>
            </p:sp>
          </p:grpSp>
          <p:sp>
            <p:nvSpPr>
              <p:cNvPr id="18" name="矩形 17">
                <a:extLst>
                  <a:ext uri="{FF2B5EF4-FFF2-40B4-BE49-F238E27FC236}">
                    <a16:creationId xmlns:a16="http://schemas.microsoft.com/office/drawing/2014/main" id="{750BE37D-5BC4-4EB9-B5B5-DC97E8DA136C}"/>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6" name="矩形 15">
              <a:extLst>
                <a:ext uri="{FF2B5EF4-FFF2-40B4-BE49-F238E27FC236}">
                  <a16:creationId xmlns:a16="http://schemas.microsoft.com/office/drawing/2014/main" id="{E9ABAB96-43E4-4F4F-A8B5-9A59AB46C3E3}"/>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2" name="矩形 21">
            <a:extLst>
              <a:ext uri="{FF2B5EF4-FFF2-40B4-BE49-F238E27FC236}">
                <a16:creationId xmlns:a16="http://schemas.microsoft.com/office/drawing/2014/main" id="{A943AB45-F1FF-4A96-A275-6D37254C33D7}"/>
              </a:ext>
            </a:extLst>
          </p:cNvPr>
          <p:cNvSpPr/>
          <p:nvPr/>
        </p:nvSpPr>
        <p:spPr>
          <a:xfrm>
            <a:off x="796318" y="3208045"/>
            <a:ext cx="8081352"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Explore and explain the factors influencing subway ridership</a:t>
            </a:r>
          </a:p>
          <a:p>
            <a:pPr indent="-285750" algn="just">
              <a:lnSpc>
                <a:spcPct val="150000"/>
              </a:lnSpc>
              <a:spcAft>
                <a:spcPts val="0"/>
              </a:spcAft>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Explore the handling of small samples in this kind of issue</a:t>
            </a:r>
            <a:endParaRPr lang="zh-CN" altLang="zh-CN" kern="100" dirty="0">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23" name="组合 22">
            <a:extLst>
              <a:ext uri="{FF2B5EF4-FFF2-40B4-BE49-F238E27FC236}">
                <a16:creationId xmlns:a16="http://schemas.microsoft.com/office/drawing/2014/main" id="{71CA3A47-9D2B-403C-82E7-90B17A16D97D}"/>
              </a:ext>
            </a:extLst>
          </p:cNvPr>
          <p:cNvGrpSpPr/>
          <p:nvPr/>
        </p:nvGrpSpPr>
        <p:grpSpPr>
          <a:xfrm>
            <a:off x="-747" y="4465822"/>
            <a:ext cx="3908681" cy="390049"/>
            <a:chOff x="151065" y="700087"/>
            <a:chExt cx="3908681" cy="390049"/>
          </a:xfrm>
        </p:grpSpPr>
        <p:grpSp>
          <p:nvGrpSpPr>
            <p:cNvPr id="24" name="组合 23">
              <a:extLst>
                <a:ext uri="{FF2B5EF4-FFF2-40B4-BE49-F238E27FC236}">
                  <a16:creationId xmlns:a16="http://schemas.microsoft.com/office/drawing/2014/main" id="{516C0856-42D6-4D85-B826-5882753C578F}"/>
                </a:ext>
              </a:extLst>
            </p:cNvPr>
            <p:cNvGrpSpPr/>
            <p:nvPr/>
          </p:nvGrpSpPr>
          <p:grpSpPr>
            <a:xfrm>
              <a:off x="151066" y="751046"/>
              <a:ext cx="3908680" cy="339090"/>
              <a:chOff x="876299" y="1090136"/>
              <a:chExt cx="3908680" cy="339090"/>
            </a:xfrm>
          </p:grpSpPr>
          <p:grpSp>
            <p:nvGrpSpPr>
              <p:cNvPr id="26" name="组合 25">
                <a:extLst>
                  <a:ext uri="{FF2B5EF4-FFF2-40B4-BE49-F238E27FC236}">
                    <a16:creationId xmlns:a16="http://schemas.microsoft.com/office/drawing/2014/main" id="{A79B3C36-ECE0-4970-9E06-203ED07B954D}"/>
                  </a:ext>
                </a:extLst>
              </p:cNvPr>
              <p:cNvGrpSpPr/>
              <p:nvPr/>
            </p:nvGrpSpPr>
            <p:grpSpPr>
              <a:xfrm>
                <a:off x="1146429" y="1090136"/>
                <a:ext cx="3638550" cy="339090"/>
                <a:chOff x="1146429" y="1090136"/>
                <a:chExt cx="3638550" cy="339090"/>
              </a:xfrm>
            </p:grpSpPr>
            <p:cxnSp>
              <p:nvCxnSpPr>
                <p:cNvPr id="28" name="直接连接符 27">
                  <a:extLst>
                    <a:ext uri="{FF2B5EF4-FFF2-40B4-BE49-F238E27FC236}">
                      <a16:creationId xmlns:a16="http://schemas.microsoft.com/office/drawing/2014/main" id="{95C348E8-1980-4514-8074-8E9481F17BF0}"/>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等腰三角形 28">
                  <a:extLst>
                    <a:ext uri="{FF2B5EF4-FFF2-40B4-BE49-F238E27FC236}">
                      <a16:creationId xmlns:a16="http://schemas.microsoft.com/office/drawing/2014/main" id="{C8A4AB70-4834-4E51-913D-B49BC94EF278}"/>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矩形 29">
                  <a:extLst>
                    <a:ext uri="{FF2B5EF4-FFF2-40B4-BE49-F238E27FC236}">
                      <a16:creationId xmlns:a16="http://schemas.microsoft.com/office/drawing/2014/main" id="{91BFDF62-CD47-407B-A5C9-2D489C9D5BD4}"/>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Research Content</a:t>
                  </a:r>
                  <a:endParaRPr lang="zh-CN" altLang="en-US" sz="2000" dirty="0">
                    <a:solidFill>
                      <a:schemeClr val="tx1"/>
                    </a:solidFill>
                  </a:endParaRPr>
                </a:p>
              </p:txBody>
            </p:sp>
          </p:grpSp>
          <p:sp>
            <p:nvSpPr>
              <p:cNvPr id="27" name="矩形 26">
                <a:extLst>
                  <a:ext uri="{FF2B5EF4-FFF2-40B4-BE49-F238E27FC236}">
                    <a16:creationId xmlns:a16="http://schemas.microsoft.com/office/drawing/2014/main" id="{C6D0060D-DEAF-4EE7-8B09-3CFFFC12C989}"/>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5" name="矩形 24">
              <a:extLst>
                <a:ext uri="{FF2B5EF4-FFF2-40B4-BE49-F238E27FC236}">
                  <a16:creationId xmlns:a16="http://schemas.microsoft.com/office/drawing/2014/main" id="{32C6F41F-4C40-4EE3-817B-0EC089543557}"/>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31" name="矩形 30">
            <a:extLst>
              <a:ext uri="{FF2B5EF4-FFF2-40B4-BE49-F238E27FC236}">
                <a16:creationId xmlns:a16="http://schemas.microsoft.com/office/drawing/2014/main" id="{C53009B2-125E-4170-824B-064F9E5197F4}"/>
              </a:ext>
            </a:extLst>
          </p:cNvPr>
          <p:cNvSpPr/>
          <p:nvPr/>
        </p:nvSpPr>
        <p:spPr>
          <a:xfrm>
            <a:off x="796317" y="5026585"/>
            <a:ext cx="8081353" cy="1289071"/>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Build the index framework based on prior study;</a:t>
            </a:r>
          </a:p>
          <a:p>
            <a:pPr indent="-285750" algn="just">
              <a:lnSpc>
                <a:spcPct val="150000"/>
              </a:lnSpc>
              <a:spcAft>
                <a:spcPts val="0"/>
              </a:spcAft>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Identify the valid variables that do affect subway ridership</a:t>
            </a:r>
          </a:p>
          <a:p>
            <a:pPr indent="-285750" algn="just">
              <a:lnSpc>
                <a:spcPct val="150000"/>
              </a:lnSpc>
              <a:spcAft>
                <a:spcPts val="0"/>
              </a:spcAft>
              <a:buFont typeface="Wingdings" panose="05000000000000000000" pitchFamily="2" charset="2"/>
              <a:buChar char="l"/>
            </a:pPr>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Estimate the Mix Geographically Weighted Regression model.</a:t>
            </a:r>
            <a:endParaRPr lang="zh-CN" altLang="zh-CN" kern="100" dirty="0">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2" name="组合 31">
            <a:extLst>
              <a:ext uri="{FF2B5EF4-FFF2-40B4-BE49-F238E27FC236}">
                <a16:creationId xmlns:a16="http://schemas.microsoft.com/office/drawing/2014/main" id="{5CD466BC-4845-4193-B41A-FB752D632084}"/>
              </a:ext>
            </a:extLst>
          </p:cNvPr>
          <p:cNvGrpSpPr/>
          <p:nvPr/>
        </p:nvGrpSpPr>
        <p:grpSpPr>
          <a:xfrm>
            <a:off x="-1" y="482249"/>
            <a:ext cx="3908681" cy="390049"/>
            <a:chOff x="151065" y="700087"/>
            <a:chExt cx="3908681" cy="390049"/>
          </a:xfrm>
        </p:grpSpPr>
        <p:grpSp>
          <p:nvGrpSpPr>
            <p:cNvPr id="33" name="组合 32">
              <a:extLst>
                <a:ext uri="{FF2B5EF4-FFF2-40B4-BE49-F238E27FC236}">
                  <a16:creationId xmlns:a16="http://schemas.microsoft.com/office/drawing/2014/main" id="{93E55657-BF46-4FC5-8684-B57077BFB117}"/>
                </a:ext>
              </a:extLst>
            </p:cNvPr>
            <p:cNvGrpSpPr/>
            <p:nvPr/>
          </p:nvGrpSpPr>
          <p:grpSpPr>
            <a:xfrm>
              <a:off x="151066" y="751046"/>
              <a:ext cx="3908680" cy="339090"/>
              <a:chOff x="876299" y="1090136"/>
              <a:chExt cx="3908680" cy="339090"/>
            </a:xfrm>
          </p:grpSpPr>
          <p:grpSp>
            <p:nvGrpSpPr>
              <p:cNvPr id="35" name="组合 34">
                <a:extLst>
                  <a:ext uri="{FF2B5EF4-FFF2-40B4-BE49-F238E27FC236}">
                    <a16:creationId xmlns:a16="http://schemas.microsoft.com/office/drawing/2014/main" id="{25154151-2D9F-4EB0-A60B-D5557AF3303F}"/>
                  </a:ext>
                </a:extLst>
              </p:cNvPr>
              <p:cNvGrpSpPr/>
              <p:nvPr/>
            </p:nvGrpSpPr>
            <p:grpSpPr>
              <a:xfrm>
                <a:off x="1146429" y="1090136"/>
                <a:ext cx="3638550" cy="339090"/>
                <a:chOff x="1146429" y="1090136"/>
                <a:chExt cx="3638550" cy="339090"/>
              </a:xfrm>
            </p:grpSpPr>
            <p:cxnSp>
              <p:nvCxnSpPr>
                <p:cNvPr id="37" name="直接连接符 36">
                  <a:extLst>
                    <a:ext uri="{FF2B5EF4-FFF2-40B4-BE49-F238E27FC236}">
                      <a16:creationId xmlns:a16="http://schemas.microsoft.com/office/drawing/2014/main" id="{972C0FBC-199E-465A-9035-40EA7AD58B26}"/>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等腰三角形 37">
                  <a:extLst>
                    <a:ext uri="{FF2B5EF4-FFF2-40B4-BE49-F238E27FC236}">
                      <a16:creationId xmlns:a16="http://schemas.microsoft.com/office/drawing/2014/main" id="{38B80575-8F88-48F9-96FF-E70EA4738F50}"/>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矩形 38">
                  <a:extLst>
                    <a:ext uri="{FF2B5EF4-FFF2-40B4-BE49-F238E27FC236}">
                      <a16:creationId xmlns:a16="http://schemas.microsoft.com/office/drawing/2014/main" id="{199D9D50-038A-4C98-8066-61CCBA8FB418}"/>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Present Situation</a:t>
                  </a:r>
                  <a:endParaRPr lang="zh-CN" altLang="en-US" sz="2000" dirty="0">
                    <a:solidFill>
                      <a:schemeClr val="tx1"/>
                    </a:solidFill>
                  </a:endParaRPr>
                </a:p>
              </p:txBody>
            </p:sp>
          </p:grpSp>
          <p:sp>
            <p:nvSpPr>
              <p:cNvPr id="36" name="矩形 35">
                <a:extLst>
                  <a:ext uri="{FF2B5EF4-FFF2-40B4-BE49-F238E27FC236}">
                    <a16:creationId xmlns:a16="http://schemas.microsoft.com/office/drawing/2014/main" id="{B210AECC-1109-40B1-A27D-93FEFF0AF310}"/>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34" name="矩形 33">
              <a:extLst>
                <a:ext uri="{FF2B5EF4-FFF2-40B4-BE49-F238E27FC236}">
                  <a16:creationId xmlns:a16="http://schemas.microsoft.com/office/drawing/2014/main" id="{B81B4BF1-650D-4C90-9D36-45AA1917CBBF}"/>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1860263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4.1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DA1C219-4E76-4A16-9224-5E9162007E62}"/>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AF92863-0A0B-449B-AF50-34975825FC2E}"/>
              </a:ext>
            </a:extLst>
          </p:cNvPr>
          <p:cNvSpPr>
            <a:spLocks noGrp="1"/>
          </p:cNvSpPr>
          <p:nvPr>
            <p:ph type="sldNum" sz="quarter" idx="12"/>
          </p:nvPr>
        </p:nvSpPr>
        <p:spPr/>
        <p:txBody>
          <a:bodyPr/>
          <a:lstStyle/>
          <a:p>
            <a:fld id="{A17BB91D-344C-44E0-9148-DFE0CFF5CFC9}" type="slidenum">
              <a:rPr lang="zh-CN" altLang="en-US" smtClean="0">
                <a:solidFill>
                  <a:schemeClr val="tx1"/>
                </a:solidFill>
              </a:rPr>
              <a:t>49</a:t>
            </a:fld>
            <a:endParaRPr lang="zh-CN" altLang="en-US">
              <a:solidFill>
                <a:schemeClr val="tx1"/>
              </a:solidFill>
            </a:endParaRPr>
          </a:p>
        </p:txBody>
      </p:sp>
      <p:graphicFrame>
        <p:nvGraphicFramePr>
          <p:cNvPr id="42" name="表格 41">
            <a:extLst>
              <a:ext uri="{FF2B5EF4-FFF2-40B4-BE49-F238E27FC236}">
                <a16:creationId xmlns:a16="http://schemas.microsoft.com/office/drawing/2014/main" id="{FCE72633-38A9-49C2-BD48-9F63339E90D4}"/>
              </a:ext>
            </a:extLst>
          </p:cNvPr>
          <p:cNvGraphicFramePr>
            <a:graphicFrameLocks noGrp="1"/>
          </p:cNvGraphicFramePr>
          <p:nvPr>
            <p:extLst>
              <p:ext uri="{D42A27DB-BD31-4B8C-83A1-F6EECF244321}">
                <p14:modId xmlns:p14="http://schemas.microsoft.com/office/powerpoint/2010/main" val="2489880982"/>
              </p:ext>
            </p:extLst>
          </p:nvPr>
        </p:nvGraphicFramePr>
        <p:xfrm>
          <a:off x="530733" y="4970741"/>
          <a:ext cx="4782091" cy="1562214"/>
        </p:xfrm>
        <a:graphic>
          <a:graphicData uri="http://schemas.openxmlformats.org/drawingml/2006/table">
            <a:tbl>
              <a:tblPr firstRow="1" firstCol="1" bandRow="1"/>
              <a:tblGrid>
                <a:gridCol w="730705">
                  <a:extLst>
                    <a:ext uri="{9D8B030D-6E8A-4147-A177-3AD203B41FA5}">
                      <a16:colId xmlns:a16="http://schemas.microsoft.com/office/drawing/2014/main" val="2728970713"/>
                    </a:ext>
                  </a:extLst>
                </a:gridCol>
                <a:gridCol w="1060668">
                  <a:extLst>
                    <a:ext uri="{9D8B030D-6E8A-4147-A177-3AD203B41FA5}">
                      <a16:colId xmlns:a16="http://schemas.microsoft.com/office/drawing/2014/main" val="3382290407"/>
                    </a:ext>
                  </a:extLst>
                </a:gridCol>
                <a:gridCol w="965025">
                  <a:extLst>
                    <a:ext uri="{9D8B030D-6E8A-4147-A177-3AD203B41FA5}">
                      <a16:colId xmlns:a16="http://schemas.microsoft.com/office/drawing/2014/main" val="2793769114"/>
                    </a:ext>
                  </a:extLst>
                </a:gridCol>
                <a:gridCol w="1060668">
                  <a:extLst>
                    <a:ext uri="{9D8B030D-6E8A-4147-A177-3AD203B41FA5}">
                      <a16:colId xmlns:a16="http://schemas.microsoft.com/office/drawing/2014/main" val="2147570878"/>
                    </a:ext>
                  </a:extLst>
                </a:gridCol>
                <a:gridCol w="965025">
                  <a:extLst>
                    <a:ext uri="{9D8B030D-6E8A-4147-A177-3AD203B41FA5}">
                      <a16:colId xmlns:a16="http://schemas.microsoft.com/office/drawing/2014/main" val="1871315500"/>
                    </a:ext>
                  </a:extLst>
                </a:gridCol>
              </a:tblGrid>
              <a:tr h="260369">
                <a:tc>
                  <a:txBody>
                    <a:bodyPr/>
                    <a:lstStyle/>
                    <a:p>
                      <a:endParaRPr lang="zh-CN" sz="1400" kern="100" dirty="0">
                        <a:solidFill>
                          <a:schemeClr val="tx1"/>
                        </a:solidFill>
                        <a:effectLst/>
                        <a:latin typeface="等线" panose="02010600030101010101" pitchFamily="2" charset="-122"/>
                        <a:ea typeface="等线" panose="02010600030101010101" pitchFamily="2" charset="-122"/>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11725289"/>
                  </a:ext>
                </a:extLst>
              </a:tr>
              <a:tr h="260369">
                <a:tc>
                  <a:txBody>
                    <a:bodyPr/>
                    <a:lstStyle/>
                    <a:p>
                      <a:endParaRPr lang="zh-CN" sz="1400" kern="100" dirty="0">
                        <a:solidFill>
                          <a:schemeClr val="tx1"/>
                        </a:solidFill>
                        <a:effectLst/>
                        <a:latin typeface="等线" panose="02010600030101010101" pitchFamily="2" charset="-122"/>
                        <a:ea typeface="等线" panose="02010600030101010101" pitchFamily="2" charset="-122"/>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568508"/>
                  </a:ext>
                </a:extLst>
              </a:tr>
              <a:tr h="260369">
                <a:tc>
                  <a:txBody>
                    <a:bodyPr/>
                    <a:lstStyle/>
                    <a:p>
                      <a:pPr algn="ctr" hangingPunct="0">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dirty="0">
                        <a:solidFill>
                          <a:schemeClr val="tx1"/>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298976152"/>
                  </a:ext>
                </a:extLst>
              </a:tr>
              <a:tr h="260369">
                <a:tc>
                  <a:txBody>
                    <a:bodyPr/>
                    <a:lstStyle/>
                    <a:p>
                      <a:pPr algn="ctr" hangingPunct="0">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median</a:t>
                      </a:r>
                      <a:endParaRPr lang="zh-CN" sz="1400" kern="100">
                        <a:solidFill>
                          <a:schemeClr val="tx1"/>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214294951"/>
                  </a:ext>
                </a:extLst>
              </a:tr>
              <a:tr h="260369">
                <a:tc>
                  <a:txBody>
                    <a:bodyPr/>
                    <a:lstStyle/>
                    <a:p>
                      <a:pPr algn="ctr" hangingPunct="0">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Max</a:t>
                      </a:r>
                      <a:endParaRPr lang="zh-CN" sz="1400" kern="100">
                        <a:solidFill>
                          <a:schemeClr val="tx1"/>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144842664"/>
                  </a:ext>
                </a:extLst>
              </a:tr>
              <a:tr h="260369">
                <a:tc>
                  <a:txBody>
                    <a:bodyPr/>
                    <a:lstStyle/>
                    <a:p>
                      <a:pPr algn="ctr" hangingPunct="0">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Mix</a:t>
                      </a:r>
                      <a:endParaRPr lang="zh-CN" sz="1400" kern="100" dirty="0">
                        <a:solidFill>
                          <a:schemeClr val="tx1"/>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98042983"/>
                  </a:ext>
                </a:extLst>
              </a:tr>
            </a:tbl>
          </a:graphicData>
        </a:graphic>
      </p:graphicFrame>
      <p:grpSp>
        <p:nvGrpSpPr>
          <p:cNvPr id="43" name="组合 42">
            <a:extLst>
              <a:ext uri="{FF2B5EF4-FFF2-40B4-BE49-F238E27FC236}">
                <a16:creationId xmlns:a16="http://schemas.microsoft.com/office/drawing/2014/main" id="{83D857C2-2417-48A7-9DD9-17F7F0AA7BC4}"/>
              </a:ext>
            </a:extLst>
          </p:cNvPr>
          <p:cNvGrpSpPr/>
          <p:nvPr/>
        </p:nvGrpSpPr>
        <p:grpSpPr>
          <a:xfrm>
            <a:off x="-1" y="482249"/>
            <a:ext cx="4563123" cy="390049"/>
            <a:chOff x="151065" y="700087"/>
            <a:chExt cx="4563123" cy="390049"/>
          </a:xfrm>
        </p:grpSpPr>
        <p:grpSp>
          <p:nvGrpSpPr>
            <p:cNvPr id="44" name="组合 43">
              <a:extLst>
                <a:ext uri="{FF2B5EF4-FFF2-40B4-BE49-F238E27FC236}">
                  <a16:creationId xmlns:a16="http://schemas.microsoft.com/office/drawing/2014/main" id="{E3C4B05A-DED4-4AF3-9D2D-1FF3C3E69056}"/>
                </a:ext>
              </a:extLst>
            </p:cNvPr>
            <p:cNvGrpSpPr/>
            <p:nvPr/>
          </p:nvGrpSpPr>
          <p:grpSpPr>
            <a:xfrm>
              <a:off x="151066" y="751046"/>
              <a:ext cx="4563122" cy="339090"/>
              <a:chOff x="876299" y="1090136"/>
              <a:chExt cx="4563122" cy="339090"/>
            </a:xfrm>
          </p:grpSpPr>
          <p:grpSp>
            <p:nvGrpSpPr>
              <p:cNvPr id="46" name="组合 45">
                <a:extLst>
                  <a:ext uri="{FF2B5EF4-FFF2-40B4-BE49-F238E27FC236}">
                    <a16:creationId xmlns:a16="http://schemas.microsoft.com/office/drawing/2014/main" id="{6C6C2CC7-7225-4B0C-A6F4-8EB184647D83}"/>
                  </a:ext>
                </a:extLst>
              </p:cNvPr>
              <p:cNvGrpSpPr/>
              <p:nvPr/>
            </p:nvGrpSpPr>
            <p:grpSpPr>
              <a:xfrm>
                <a:off x="1146429" y="1090136"/>
                <a:ext cx="4292992" cy="339090"/>
                <a:chOff x="1146429" y="1090136"/>
                <a:chExt cx="4292992" cy="339090"/>
              </a:xfrm>
            </p:grpSpPr>
            <p:cxnSp>
              <p:nvCxnSpPr>
                <p:cNvPr id="48" name="直接连接符 47">
                  <a:extLst>
                    <a:ext uri="{FF2B5EF4-FFF2-40B4-BE49-F238E27FC236}">
                      <a16:creationId xmlns:a16="http://schemas.microsoft.com/office/drawing/2014/main" id="{4EBB712F-165F-4188-B1D6-9FEF617C2408}"/>
                    </a:ext>
                  </a:extLst>
                </p:cNvPr>
                <p:cNvCxnSpPr/>
                <p:nvPr/>
              </p:nvCxnSpPr>
              <p:spPr>
                <a:xfrm>
                  <a:off x="1146429" y="1429226"/>
                  <a:ext cx="429299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等腰三角形 48">
                  <a:extLst>
                    <a:ext uri="{FF2B5EF4-FFF2-40B4-BE49-F238E27FC236}">
                      <a16:creationId xmlns:a16="http://schemas.microsoft.com/office/drawing/2014/main" id="{1F3E3909-AD77-4E41-AC42-F0B8E10942C1}"/>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矩形 49">
                  <a:extLst>
                    <a:ext uri="{FF2B5EF4-FFF2-40B4-BE49-F238E27FC236}">
                      <a16:creationId xmlns:a16="http://schemas.microsoft.com/office/drawing/2014/main" id="{344168CE-002B-46AB-A733-C09BA353120E}"/>
                    </a:ext>
                  </a:extLst>
                </p:cNvPr>
                <p:cNvSpPr/>
                <p:nvPr/>
              </p:nvSpPr>
              <p:spPr>
                <a:xfrm>
                  <a:off x="1407033" y="1090136"/>
                  <a:ext cx="4032388"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Catchment Area of Stations</a:t>
                  </a:r>
                  <a:endParaRPr lang="zh-CN" altLang="en-US" sz="2000" dirty="0">
                    <a:solidFill>
                      <a:schemeClr val="tx1"/>
                    </a:solidFill>
                  </a:endParaRPr>
                </a:p>
              </p:txBody>
            </p:sp>
          </p:grpSp>
          <p:sp>
            <p:nvSpPr>
              <p:cNvPr id="47" name="矩形 46">
                <a:extLst>
                  <a:ext uri="{FF2B5EF4-FFF2-40B4-BE49-F238E27FC236}">
                    <a16:creationId xmlns:a16="http://schemas.microsoft.com/office/drawing/2014/main" id="{F9202B1F-1C78-488C-80A1-ADAA0AC5B4F0}"/>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45" name="矩形 44">
              <a:extLst>
                <a:ext uri="{FF2B5EF4-FFF2-40B4-BE49-F238E27FC236}">
                  <a16:creationId xmlns:a16="http://schemas.microsoft.com/office/drawing/2014/main" id="{44ED4A47-1229-4E94-81A4-33F938519C29}"/>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51" name="组合 50">
            <a:extLst>
              <a:ext uri="{FF2B5EF4-FFF2-40B4-BE49-F238E27FC236}">
                <a16:creationId xmlns:a16="http://schemas.microsoft.com/office/drawing/2014/main" id="{6A7D8A03-D529-4EEC-B6F9-5FF5A5D1B297}"/>
              </a:ext>
            </a:extLst>
          </p:cNvPr>
          <p:cNvGrpSpPr/>
          <p:nvPr/>
        </p:nvGrpSpPr>
        <p:grpSpPr>
          <a:xfrm>
            <a:off x="530734" y="982787"/>
            <a:ext cx="3016792" cy="333377"/>
            <a:chOff x="-2" y="1790318"/>
            <a:chExt cx="3016792" cy="333377"/>
          </a:xfrm>
        </p:grpSpPr>
        <p:sp>
          <p:nvSpPr>
            <p:cNvPr id="52" name="矩形 51">
              <a:extLst>
                <a:ext uri="{FF2B5EF4-FFF2-40B4-BE49-F238E27FC236}">
                  <a16:creationId xmlns:a16="http://schemas.microsoft.com/office/drawing/2014/main" id="{D1BF0AEA-DF9B-4576-95E2-EF65CA3B2075}"/>
                </a:ext>
              </a:extLst>
            </p:cNvPr>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53" name="直接连接符 52">
              <a:extLst>
                <a:ext uri="{FF2B5EF4-FFF2-40B4-BE49-F238E27FC236}">
                  <a16:creationId xmlns:a16="http://schemas.microsoft.com/office/drawing/2014/main" id="{5294FC25-2105-4DF1-A6D6-81A63E18312A}"/>
                </a:ext>
              </a:extLst>
            </p:cNvPr>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4" name="矩形 53">
              <a:extLst>
                <a:ext uri="{FF2B5EF4-FFF2-40B4-BE49-F238E27FC236}">
                  <a16:creationId xmlns:a16="http://schemas.microsoft.com/office/drawing/2014/main" id="{2F5CDE07-7B3A-4614-ADA4-3CFBD26DAAC1}"/>
                </a:ext>
              </a:extLst>
            </p:cNvPr>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Range for general</a:t>
              </a:r>
              <a:endParaRPr lang="zh-CN" altLang="en-US" dirty="0">
                <a:solidFill>
                  <a:schemeClr val="tx1"/>
                </a:solidFill>
              </a:endParaRPr>
            </a:p>
          </p:txBody>
        </p:sp>
      </p:grpSp>
      <p:grpSp>
        <p:nvGrpSpPr>
          <p:cNvPr id="55" name="组合 54">
            <a:extLst>
              <a:ext uri="{FF2B5EF4-FFF2-40B4-BE49-F238E27FC236}">
                <a16:creationId xmlns:a16="http://schemas.microsoft.com/office/drawing/2014/main" id="{2C4D3BF8-8DD9-4EA3-87CC-AFFEEB54B981}"/>
              </a:ext>
            </a:extLst>
          </p:cNvPr>
          <p:cNvGrpSpPr/>
          <p:nvPr/>
        </p:nvGrpSpPr>
        <p:grpSpPr>
          <a:xfrm>
            <a:off x="530734" y="3270123"/>
            <a:ext cx="3016792" cy="333377"/>
            <a:chOff x="-2" y="1790318"/>
            <a:chExt cx="3016792" cy="333377"/>
          </a:xfrm>
        </p:grpSpPr>
        <p:sp>
          <p:nvSpPr>
            <p:cNvPr id="56" name="矩形 55">
              <a:extLst>
                <a:ext uri="{FF2B5EF4-FFF2-40B4-BE49-F238E27FC236}">
                  <a16:creationId xmlns:a16="http://schemas.microsoft.com/office/drawing/2014/main" id="{41D4CF00-E4AA-4383-ACB5-3182F98FBCD8}"/>
                </a:ext>
              </a:extLst>
            </p:cNvPr>
            <p:cNvSpPr/>
            <p:nvPr/>
          </p:nvSpPr>
          <p:spPr>
            <a:xfrm>
              <a:off x="-2" y="1928972"/>
              <a:ext cx="194722" cy="194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57" name="直接连接符 56">
              <a:extLst>
                <a:ext uri="{FF2B5EF4-FFF2-40B4-BE49-F238E27FC236}">
                  <a16:creationId xmlns:a16="http://schemas.microsoft.com/office/drawing/2014/main" id="{AF3D08AD-1CB8-49B3-A5DE-1899D077C233}"/>
                </a:ext>
              </a:extLst>
            </p:cNvPr>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8" name="矩形 57">
              <a:extLst>
                <a:ext uri="{FF2B5EF4-FFF2-40B4-BE49-F238E27FC236}">
                  <a16:creationId xmlns:a16="http://schemas.microsoft.com/office/drawing/2014/main" id="{2EB2093E-E3B2-4E34-AFF7-B45A67431245}"/>
                </a:ext>
              </a:extLst>
            </p:cNvPr>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Rang in Fukuoka</a:t>
              </a:r>
              <a:endParaRPr lang="zh-CN" altLang="en-US" dirty="0">
                <a:solidFill>
                  <a:schemeClr val="tx1"/>
                </a:solidFill>
              </a:endParaRPr>
            </a:p>
          </p:txBody>
        </p:sp>
      </p:grpSp>
      <p:sp>
        <p:nvSpPr>
          <p:cNvPr id="59" name="矩形 58">
            <a:extLst>
              <a:ext uri="{FF2B5EF4-FFF2-40B4-BE49-F238E27FC236}">
                <a16:creationId xmlns:a16="http://schemas.microsoft.com/office/drawing/2014/main" id="{76ECF721-BF9D-4A6E-B391-6D6AAD55709A}"/>
              </a:ext>
            </a:extLst>
          </p:cNvPr>
          <p:cNvSpPr/>
          <p:nvPr/>
        </p:nvSpPr>
        <p:spPr>
          <a:xfrm>
            <a:off x="864108" y="1412389"/>
            <a:ext cx="6705970" cy="1754326"/>
          </a:xfrm>
          <a:prstGeom prst="rect">
            <a:avLst/>
          </a:prstGeom>
        </p:spPr>
        <p:txBody>
          <a:bodyPr wrap="square">
            <a:spAutoFit/>
          </a:bodyPr>
          <a:lstStyle/>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Catchment area: walking distance accessing the subway station.</a:t>
            </a:r>
          </a:p>
          <a:p>
            <a:pPr>
              <a:lnSpc>
                <a:spcPct val="150000"/>
              </a:lnSpc>
            </a:pPr>
            <a:r>
              <a:rPr lang="en-US" altLang="zh-CN" dirty="0">
                <a:latin typeface="Times New Roman" panose="02020603050405020304" pitchFamily="18" charset="0"/>
                <a:ea typeface="MS Mincho" panose="02020609040205080304" pitchFamily="49" charset="-128"/>
              </a:rPr>
              <a:t>    (Pedestrian Catchment Area, PCA)</a:t>
            </a:r>
          </a:p>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Thresholds range: 400m ~ 1000m</a:t>
            </a:r>
          </a:p>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Most adopted: 800m				</a:t>
            </a:r>
          </a:p>
        </p:txBody>
      </p:sp>
      <p:sp>
        <p:nvSpPr>
          <p:cNvPr id="60" name="矩形 59">
            <a:extLst>
              <a:ext uri="{FF2B5EF4-FFF2-40B4-BE49-F238E27FC236}">
                <a16:creationId xmlns:a16="http://schemas.microsoft.com/office/drawing/2014/main" id="{1E4BA228-E559-4914-8C95-3D8A0A7501E7}"/>
              </a:ext>
            </a:extLst>
          </p:cNvPr>
          <p:cNvSpPr/>
          <p:nvPr/>
        </p:nvSpPr>
        <p:spPr>
          <a:xfrm>
            <a:off x="864108" y="3825453"/>
            <a:ext cx="4219938" cy="873572"/>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Walking speed: about 4.8km/h</a:t>
            </a:r>
          </a:p>
          <a:p>
            <a:pPr marL="285750" indent="-28575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Average walking distance is about 600m</a:t>
            </a:r>
          </a:p>
        </p:txBody>
      </p:sp>
      <p:sp>
        <p:nvSpPr>
          <p:cNvPr id="61" name="箭头: 右 60">
            <a:extLst>
              <a:ext uri="{FF2B5EF4-FFF2-40B4-BE49-F238E27FC236}">
                <a16:creationId xmlns:a16="http://schemas.microsoft.com/office/drawing/2014/main" id="{249B0AA7-FBC8-4B2D-972E-749F4648C0D9}"/>
              </a:ext>
            </a:extLst>
          </p:cNvPr>
          <p:cNvSpPr/>
          <p:nvPr/>
        </p:nvSpPr>
        <p:spPr>
          <a:xfrm>
            <a:off x="5084046" y="4386972"/>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2" name="文本框 61">
            <a:extLst>
              <a:ext uri="{FF2B5EF4-FFF2-40B4-BE49-F238E27FC236}">
                <a16:creationId xmlns:a16="http://schemas.microsoft.com/office/drawing/2014/main" id="{6ED076D6-1545-4E2E-A94B-90E4B310AAE1}"/>
              </a:ext>
            </a:extLst>
          </p:cNvPr>
          <p:cNvSpPr txBox="1"/>
          <p:nvPr/>
        </p:nvSpPr>
        <p:spPr>
          <a:xfrm>
            <a:off x="5637321" y="4386972"/>
            <a:ext cx="3290654" cy="923330"/>
          </a:xfrm>
          <a:prstGeom prst="rect">
            <a:avLst/>
          </a:prstGeom>
          <a:noFill/>
          <a:ln w="19050">
            <a:solidFill>
              <a:schemeClr val="tx1">
                <a:lumMod val="75000"/>
                <a:lumOff val="25000"/>
              </a:schemeClr>
            </a:solidFill>
            <a:prstDash val="lgDash"/>
          </a:ln>
        </p:spPr>
        <p:txBody>
          <a:bodyPr wrap="square" rtlCol="0">
            <a:spAutoFit/>
          </a:bodyPr>
          <a:lstStyle/>
          <a:p>
            <a:r>
              <a:rPr lang="en-US" altLang="zh-CN" dirty="0"/>
              <a:t>It can be inferred that most trips can be included in the range of 800 meters in Fukuoka</a:t>
            </a:r>
            <a:endParaRPr lang="zh-CN" altLang="en-US" dirty="0"/>
          </a:p>
        </p:txBody>
      </p:sp>
    </p:spTree>
    <p:extLst>
      <p:ext uri="{BB962C8B-B14F-4D97-AF65-F5344CB8AC3E}">
        <p14:creationId xmlns:p14="http://schemas.microsoft.com/office/powerpoint/2010/main" val="34908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Purpose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1.2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t>5</a:t>
            </a:fld>
            <a:endParaRPr lang="zh-CN" altLang="en-US"/>
          </a:p>
        </p:txBody>
      </p:sp>
      <p:sp>
        <p:nvSpPr>
          <p:cNvPr id="3" name="文本框 2">
            <a:extLst>
              <a:ext uri="{FF2B5EF4-FFF2-40B4-BE49-F238E27FC236}">
                <a16:creationId xmlns:a16="http://schemas.microsoft.com/office/drawing/2014/main" id="{DA298F3E-6243-40DD-8AD4-BA9C11564A1C}"/>
              </a:ext>
            </a:extLst>
          </p:cNvPr>
          <p:cNvSpPr txBox="1"/>
          <p:nvPr/>
        </p:nvSpPr>
        <p:spPr>
          <a:xfrm>
            <a:off x="1211535" y="1225930"/>
            <a:ext cx="5637321" cy="923330"/>
          </a:xfrm>
          <a:prstGeom prst="rect">
            <a:avLst/>
          </a:prstGeom>
          <a:noFill/>
        </p:spPr>
        <p:txBody>
          <a:bodyPr wrap="square" rtlCol="0">
            <a:spAutoFit/>
          </a:bodyPr>
          <a:lstStyle/>
          <a:p>
            <a:r>
              <a:rPr lang="en-US" altLang="zh-CN" dirty="0"/>
              <a:t>How to encourage people to take rail transit? </a:t>
            </a:r>
          </a:p>
          <a:p>
            <a:r>
              <a:rPr lang="en-US" altLang="zh-CN" dirty="0"/>
              <a:t>What explains rail transit ridership? </a:t>
            </a:r>
          </a:p>
          <a:p>
            <a:r>
              <a:rPr lang="en-US" altLang="zh-CN" dirty="0"/>
              <a:t>How to increase the rail transit ridership?</a:t>
            </a:r>
            <a:endParaRPr lang="zh-CN" altLang="en-US" dirty="0"/>
          </a:p>
        </p:txBody>
      </p:sp>
      <p:sp>
        <p:nvSpPr>
          <p:cNvPr id="4" name="文本框 3">
            <a:extLst>
              <a:ext uri="{FF2B5EF4-FFF2-40B4-BE49-F238E27FC236}">
                <a16:creationId xmlns:a16="http://schemas.microsoft.com/office/drawing/2014/main" id="{0B4AD2A1-7F6A-4F74-B2E2-898CEB1CE40B}"/>
              </a:ext>
            </a:extLst>
          </p:cNvPr>
          <p:cNvSpPr txBox="1"/>
          <p:nvPr/>
        </p:nvSpPr>
        <p:spPr>
          <a:xfrm>
            <a:off x="266331" y="762829"/>
            <a:ext cx="2204578" cy="369332"/>
          </a:xfrm>
          <a:prstGeom prst="rect">
            <a:avLst/>
          </a:prstGeom>
          <a:noFill/>
        </p:spPr>
        <p:txBody>
          <a:bodyPr wrap="none" rtlCol="0">
            <a:spAutoFit/>
          </a:bodyPr>
          <a:lstStyle/>
          <a:p>
            <a:r>
              <a:rPr lang="en-US" altLang="zh-CN" dirty="0"/>
              <a:t>What we want to do?</a:t>
            </a:r>
            <a:endParaRPr lang="zh-CN" altLang="en-US" dirty="0"/>
          </a:p>
        </p:txBody>
      </p:sp>
      <p:sp>
        <p:nvSpPr>
          <p:cNvPr id="5" name="矩形 4">
            <a:extLst>
              <a:ext uri="{FF2B5EF4-FFF2-40B4-BE49-F238E27FC236}">
                <a16:creationId xmlns:a16="http://schemas.microsoft.com/office/drawing/2014/main" id="{C45B0CAF-C07D-452D-9653-1EC3510E52F8}"/>
              </a:ext>
            </a:extLst>
          </p:cNvPr>
          <p:cNvSpPr/>
          <p:nvPr/>
        </p:nvSpPr>
        <p:spPr>
          <a:xfrm>
            <a:off x="1317293" y="2747866"/>
            <a:ext cx="4700197" cy="369332"/>
          </a:xfrm>
          <a:prstGeom prst="rect">
            <a:avLst/>
          </a:prstGeom>
        </p:spPr>
        <p:txBody>
          <a:bodyPr wrap="none">
            <a:spAutoFit/>
          </a:bodyPr>
          <a:lstStyle/>
          <a:p>
            <a:r>
              <a:rPr lang="zh-CN" altLang="en-US" dirty="0"/>
              <a:t>explor</a:t>
            </a:r>
            <a:r>
              <a:rPr lang="en-US" altLang="zh-CN" dirty="0"/>
              <a:t>e</a:t>
            </a:r>
            <a:r>
              <a:rPr lang="zh-CN" altLang="en-US" dirty="0"/>
              <a:t> the determinants </a:t>
            </a:r>
            <a:r>
              <a:rPr lang="en-US" altLang="zh-CN" dirty="0"/>
              <a:t>of</a:t>
            </a:r>
            <a:r>
              <a:rPr lang="zh-CN" altLang="en-US" dirty="0"/>
              <a:t> rail transit ridership</a:t>
            </a:r>
          </a:p>
        </p:txBody>
      </p:sp>
      <p:sp>
        <p:nvSpPr>
          <p:cNvPr id="6" name="文本框 5">
            <a:extLst>
              <a:ext uri="{FF2B5EF4-FFF2-40B4-BE49-F238E27FC236}">
                <a16:creationId xmlns:a16="http://schemas.microsoft.com/office/drawing/2014/main" id="{724C15A6-BB5F-49C2-8814-B87FFDD437AE}"/>
              </a:ext>
            </a:extLst>
          </p:cNvPr>
          <p:cNvSpPr txBox="1"/>
          <p:nvPr/>
        </p:nvSpPr>
        <p:spPr>
          <a:xfrm>
            <a:off x="266331" y="2319217"/>
            <a:ext cx="1492716" cy="369332"/>
          </a:xfrm>
          <a:prstGeom prst="rect">
            <a:avLst/>
          </a:prstGeom>
          <a:noFill/>
        </p:spPr>
        <p:txBody>
          <a:bodyPr wrap="none" rtlCol="0">
            <a:spAutoFit/>
          </a:bodyPr>
          <a:lstStyle/>
          <a:p>
            <a:r>
              <a:rPr lang="en-US" altLang="zh-CN" dirty="0"/>
              <a:t>Main purpose</a:t>
            </a:r>
            <a:endParaRPr lang="zh-CN" altLang="en-US" dirty="0"/>
          </a:p>
        </p:txBody>
      </p:sp>
      <p:sp>
        <p:nvSpPr>
          <p:cNvPr id="7" name="矩形 6">
            <a:extLst>
              <a:ext uri="{FF2B5EF4-FFF2-40B4-BE49-F238E27FC236}">
                <a16:creationId xmlns:a16="http://schemas.microsoft.com/office/drawing/2014/main" id="{5C8D561E-8DC1-463F-A4FF-1E70136E54BC}"/>
              </a:ext>
            </a:extLst>
          </p:cNvPr>
          <p:cNvSpPr/>
          <p:nvPr/>
        </p:nvSpPr>
        <p:spPr>
          <a:xfrm>
            <a:off x="311747" y="4313611"/>
            <a:ext cx="4141199" cy="1477328"/>
          </a:xfrm>
          <a:prstGeom prst="rect">
            <a:avLst/>
          </a:prstGeom>
        </p:spPr>
        <p:txBody>
          <a:bodyPr wrap="square">
            <a:spAutoFit/>
          </a:bodyPr>
          <a:lstStyle/>
          <a:p>
            <a:r>
              <a:rPr lang="en-US" altLang="zh-CN" dirty="0"/>
              <a:t>1. </a:t>
            </a:r>
            <a:r>
              <a:rPr lang="zh-CN" altLang="en-US" dirty="0"/>
              <a:t>What determines catchment area?</a:t>
            </a:r>
          </a:p>
          <a:p>
            <a:r>
              <a:rPr lang="en-US" altLang="zh-CN" dirty="0"/>
              <a:t>2. </a:t>
            </a:r>
            <a:r>
              <a:rPr lang="zh-CN" altLang="en-US" dirty="0"/>
              <a:t>What factors explain transit ridership at station level?</a:t>
            </a:r>
          </a:p>
          <a:p>
            <a:r>
              <a:rPr lang="en-US" altLang="zh-CN" dirty="0"/>
              <a:t>3. </a:t>
            </a:r>
            <a:r>
              <a:rPr lang="zh-CN" altLang="en-US" dirty="0"/>
              <a:t>What factors influence transit ridership among stations?</a:t>
            </a:r>
          </a:p>
        </p:txBody>
      </p:sp>
      <p:sp>
        <p:nvSpPr>
          <p:cNvPr id="15" name="文本框 14">
            <a:extLst>
              <a:ext uri="{FF2B5EF4-FFF2-40B4-BE49-F238E27FC236}">
                <a16:creationId xmlns:a16="http://schemas.microsoft.com/office/drawing/2014/main" id="{1AF31E32-F580-4794-8789-D812B3476882}"/>
              </a:ext>
            </a:extLst>
          </p:cNvPr>
          <p:cNvSpPr txBox="1"/>
          <p:nvPr/>
        </p:nvSpPr>
        <p:spPr>
          <a:xfrm>
            <a:off x="234993" y="3774322"/>
            <a:ext cx="2752998" cy="369332"/>
          </a:xfrm>
          <a:prstGeom prst="rect">
            <a:avLst/>
          </a:prstGeom>
          <a:noFill/>
        </p:spPr>
        <p:txBody>
          <a:bodyPr wrap="none" rtlCol="0">
            <a:spAutoFit/>
          </a:bodyPr>
          <a:lstStyle/>
          <a:p>
            <a:r>
              <a:rPr lang="en-US" altLang="zh-CN" dirty="0"/>
              <a:t>Subject topics to discussion</a:t>
            </a:r>
            <a:endParaRPr lang="zh-CN" altLang="en-US" dirty="0"/>
          </a:p>
        </p:txBody>
      </p:sp>
      <p:grpSp>
        <p:nvGrpSpPr>
          <p:cNvPr id="23" name="组合 22">
            <a:extLst>
              <a:ext uri="{FF2B5EF4-FFF2-40B4-BE49-F238E27FC236}">
                <a16:creationId xmlns:a16="http://schemas.microsoft.com/office/drawing/2014/main" id="{D2030FBA-BDBC-4A39-B5DD-4D26FE5149D3}"/>
              </a:ext>
            </a:extLst>
          </p:cNvPr>
          <p:cNvGrpSpPr/>
          <p:nvPr/>
        </p:nvGrpSpPr>
        <p:grpSpPr>
          <a:xfrm>
            <a:off x="4827305" y="3909784"/>
            <a:ext cx="4004948" cy="2088588"/>
            <a:chOff x="483782" y="1944876"/>
            <a:chExt cx="8245802" cy="4300202"/>
          </a:xfrm>
        </p:grpSpPr>
        <p:grpSp>
          <p:nvGrpSpPr>
            <p:cNvPr id="24" name="组合 23">
              <a:extLst>
                <a:ext uri="{FF2B5EF4-FFF2-40B4-BE49-F238E27FC236}">
                  <a16:creationId xmlns:a16="http://schemas.microsoft.com/office/drawing/2014/main" id="{B6324CBB-078B-43DA-85F8-0A217DA400E6}"/>
                </a:ext>
              </a:extLst>
            </p:cNvPr>
            <p:cNvGrpSpPr/>
            <p:nvPr/>
          </p:nvGrpSpPr>
          <p:grpSpPr>
            <a:xfrm rot="2158665" flipH="1">
              <a:off x="587033" y="1944876"/>
              <a:ext cx="3818334" cy="3685171"/>
              <a:chOff x="708361" y="2507619"/>
              <a:chExt cx="3397389" cy="3737459"/>
            </a:xfrm>
          </p:grpSpPr>
          <p:sp>
            <p:nvSpPr>
              <p:cNvPr id="49" name="任意形状 6">
                <a:extLst>
                  <a:ext uri="{FF2B5EF4-FFF2-40B4-BE49-F238E27FC236}">
                    <a16:creationId xmlns:a16="http://schemas.microsoft.com/office/drawing/2014/main" id="{746DC6FA-59B4-4A05-8DEE-5C0A438B2A6C}"/>
                  </a:ext>
                </a:extLst>
              </p:cNvPr>
              <p:cNvSpPr/>
              <p:nvPr/>
            </p:nvSpPr>
            <p:spPr>
              <a:xfrm>
                <a:off x="1370128" y="4996335"/>
                <a:ext cx="2380713" cy="1248743"/>
              </a:xfrm>
              <a:custGeom>
                <a:avLst/>
                <a:gdLst>
                  <a:gd name="connsiteX0" fmla="*/ 2210200 w 2380713"/>
                  <a:gd name="connsiteY0" fmla="*/ 0 h 1248743"/>
                  <a:gd name="connsiteX1" fmla="*/ 2263531 w 2380713"/>
                  <a:gd name="connsiteY1" fmla="*/ 0 h 1248743"/>
                  <a:gd name="connsiteX2" fmla="*/ 2205222 w 2380713"/>
                  <a:gd name="connsiteY2" fmla="*/ 62474 h 1248743"/>
                  <a:gd name="connsiteX3" fmla="*/ 2094386 w 2380713"/>
                  <a:gd name="connsiteY3" fmla="*/ 145601 h 1248743"/>
                  <a:gd name="connsiteX4" fmla="*/ 2052822 w 2380713"/>
                  <a:gd name="connsiteY4" fmla="*/ 265674 h 1248743"/>
                  <a:gd name="connsiteX5" fmla="*/ 2103622 w 2380713"/>
                  <a:gd name="connsiteY5" fmla="*/ 311856 h 1248743"/>
                  <a:gd name="connsiteX6" fmla="*/ 2232931 w 2380713"/>
                  <a:gd name="connsiteY6" fmla="*/ 371892 h 1248743"/>
                  <a:gd name="connsiteX7" fmla="*/ 2380713 w 2380713"/>
                  <a:gd name="connsiteY7" fmla="*/ 362656 h 1248743"/>
                  <a:gd name="connsiteX8" fmla="*/ 2371477 w 2380713"/>
                  <a:gd name="connsiteY8" fmla="*/ 501201 h 1248743"/>
                  <a:gd name="connsiteX9" fmla="*/ 2304975 w 2380713"/>
                  <a:gd name="connsiteY9" fmla="*/ 629125 h 1248743"/>
                  <a:gd name="connsiteX10" fmla="*/ 2208455 w 2380713"/>
                  <a:gd name="connsiteY10" fmla="*/ 563085 h 1248743"/>
                  <a:gd name="connsiteX11" fmla="*/ 2157655 w 2380713"/>
                  <a:gd name="connsiteY11" fmla="*/ 608805 h 1248743"/>
                  <a:gd name="connsiteX12" fmla="*/ 2111935 w 2380713"/>
                  <a:gd name="connsiteY12" fmla="*/ 695165 h 1248743"/>
                  <a:gd name="connsiteX13" fmla="*/ 2106902 w 2380713"/>
                  <a:gd name="connsiteY13" fmla="*/ 753086 h 1248743"/>
                  <a:gd name="connsiteX14" fmla="*/ 2004353 w 2380713"/>
                  <a:gd name="connsiteY14" fmla="*/ 889819 h 1248743"/>
                  <a:gd name="connsiteX15" fmla="*/ 1995807 w 2380713"/>
                  <a:gd name="connsiteY15" fmla="*/ 975277 h 1248743"/>
                  <a:gd name="connsiteX16" fmla="*/ 1859074 w 2380713"/>
                  <a:gd name="connsiteY16" fmla="*/ 1035098 h 1248743"/>
                  <a:gd name="connsiteX17" fmla="*/ 1756525 w 2380713"/>
                  <a:gd name="connsiteY17" fmla="*/ 1060735 h 1248743"/>
                  <a:gd name="connsiteX18" fmla="*/ 1722342 w 2380713"/>
                  <a:gd name="connsiteY18" fmla="*/ 949640 h 1248743"/>
                  <a:gd name="connsiteX19" fmla="*/ 1619792 w 2380713"/>
                  <a:gd name="connsiteY19" fmla="*/ 778724 h 1248743"/>
                  <a:gd name="connsiteX20" fmla="*/ 1500151 w 2380713"/>
                  <a:gd name="connsiteY20" fmla="*/ 898365 h 1248743"/>
                  <a:gd name="connsiteX21" fmla="*/ 1423239 w 2380713"/>
                  <a:gd name="connsiteY21" fmla="*/ 821453 h 1248743"/>
                  <a:gd name="connsiteX22" fmla="*/ 1363418 w 2380713"/>
                  <a:gd name="connsiteY22" fmla="*/ 812907 h 1248743"/>
                  <a:gd name="connsiteX23" fmla="*/ 1286506 w 2380713"/>
                  <a:gd name="connsiteY23" fmla="*/ 770178 h 1248743"/>
                  <a:gd name="connsiteX24" fmla="*/ 1218140 w 2380713"/>
                  <a:gd name="connsiteY24" fmla="*/ 787270 h 1248743"/>
                  <a:gd name="connsiteX25" fmla="*/ 1141228 w 2380713"/>
                  <a:gd name="connsiteY25" fmla="*/ 915457 h 1248743"/>
                  <a:gd name="connsiteX26" fmla="*/ 1081407 w 2380713"/>
                  <a:gd name="connsiteY26" fmla="*/ 966731 h 1248743"/>
                  <a:gd name="connsiteX27" fmla="*/ 910491 w 2380713"/>
                  <a:gd name="connsiteY27" fmla="*/ 958186 h 1248743"/>
                  <a:gd name="connsiteX28" fmla="*/ 893400 w 2380713"/>
                  <a:gd name="connsiteY28" fmla="*/ 1069281 h 1248743"/>
                  <a:gd name="connsiteX29" fmla="*/ 765213 w 2380713"/>
                  <a:gd name="connsiteY29" fmla="*/ 1223105 h 1248743"/>
                  <a:gd name="connsiteX30" fmla="*/ 671209 w 2380713"/>
                  <a:gd name="connsiteY30" fmla="*/ 1248743 h 1248743"/>
                  <a:gd name="connsiteX31" fmla="*/ 551568 w 2380713"/>
                  <a:gd name="connsiteY31" fmla="*/ 1180376 h 1248743"/>
                  <a:gd name="connsiteX32" fmla="*/ 483202 w 2380713"/>
                  <a:gd name="connsiteY32" fmla="*/ 932548 h 1248743"/>
                  <a:gd name="connsiteX33" fmla="*/ 167007 w 2380713"/>
                  <a:gd name="connsiteY33" fmla="*/ 667629 h 1248743"/>
                  <a:gd name="connsiteX34" fmla="*/ 158461 w 2380713"/>
                  <a:gd name="connsiteY34" fmla="*/ 599262 h 1248743"/>
                  <a:gd name="connsiteX35" fmla="*/ 0 w 2380713"/>
                  <a:gd name="connsiteY35" fmla="*/ 433598 h 1248743"/>
                  <a:gd name="connsiteX36" fmla="*/ 219647 w 2380713"/>
                  <a:gd name="connsiteY36" fmla="*/ 433598 h 1248743"/>
                  <a:gd name="connsiteX37" fmla="*/ 321230 w 2380713"/>
                  <a:gd name="connsiteY37" fmla="*/ 524488 h 1248743"/>
                  <a:gd name="connsiteX38" fmla="*/ 506056 w 2380713"/>
                  <a:gd name="connsiteY38" fmla="*/ 592582 h 1248743"/>
                  <a:gd name="connsiteX39" fmla="*/ 671426 w 2380713"/>
                  <a:gd name="connsiteY39" fmla="*/ 592582 h 1248743"/>
                  <a:gd name="connsiteX40" fmla="*/ 797885 w 2380713"/>
                  <a:gd name="connsiteY40" fmla="*/ 514760 h 1248743"/>
                  <a:gd name="connsiteX41" fmla="*/ 914617 w 2380713"/>
                  <a:gd name="connsiteY41" fmla="*/ 398028 h 1248743"/>
                  <a:gd name="connsiteX42" fmla="*/ 1021621 w 2380713"/>
                  <a:gd name="connsiteY42" fmla="*/ 242386 h 1248743"/>
                  <a:gd name="connsiteX43" fmla="*/ 1148081 w 2380713"/>
                  <a:gd name="connsiteY43" fmla="*/ 125654 h 1248743"/>
                  <a:gd name="connsiteX44" fmla="*/ 1401000 w 2380713"/>
                  <a:gd name="connsiteY44" fmla="*/ 86743 h 1248743"/>
                  <a:gd name="connsiteX45" fmla="*/ 1624736 w 2380713"/>
                  <a:gd name="connsiteY45" fmla="*/ 96471 h 1248743"/>
                  <a:gd name="connsiteX46" fmla="*/ 1848473 w 2380713"/>
                  <a:gd name="connsiteY46" fmla="*/ 145109 h 1248743"/>
                  <a:gd name="connsiteX47" fmla="*/ 2188941 w 2380713"/>
                  <a:gd name="connsiteY47" fmla="*/ 47833 h 1248743"/>
                  <a:gd name="connsiteX48" fmla="*/ 2210200 w 2380713"/>
                  <a:gd name="connsiteY48" fmla="*/ 0 h 12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80713" h="1248743">
                    <a:moveTo>
                      <a:pt x="2210200" y="0"/>
                    </a:moveTo>
                    <a:lnTo>
                      <a:pt x="2263531" y="0"/>
                    </a:lnTo>
                    <a:lnTo>
                      <a:pt x="2205222" y="62474"/>
                    </a:lnTo>
                    <a:lnTo>
                      <a:pt x="2094386" y="145601"/>
                    </a:lnTo>
                    <a:lnTo>
                      <a:pt x="2052822" y="265674"/>
                    </a:lnTo>
                    <a:lnTo>
                      <a:pt x="2103622" y="311856"/>
                    </a:lnTo>
                    <a:lnTo>
                      <a:pt x="2232931" y="371892"/>
                    </a:lnTo>
                    <a:lnTo>
                      <a:pt x="2380713" y="362656"/>
                    </a:lnTo>
                    <a:lnTo>
                      <a:pt x="2371477" y="501201"/>
                    </a:lnTo>
                    <a:lnTo>
                      <a:pt x="2304975" y="629125"/>
                    </a:lnTo>
                    <a:lnTo>
                      <a:pt x="2208455" y="563085"/>
                    </a:lnTo>
                    <a:lnTo>
                      <a:pt x="2157655" y="608805"/>
                    </a:lnTo>
                    <a:lnTo>
                      <a:pt x="2111935" y="695165"/>
                    </a:lnTo>
                    <a:lnTo>
                      <a:pt x="2106902" y="753086"/>
                    </a:lnTo>
                    <a:lnTo>
                      <a:pt x="2004353" y="889819"/>
                    </a:lnTo>
                    <a:lnTo>
                      <a:pt x="1995807" y="975277"/>
                    </a:lnTo>
                    <a:lnTo>
                      <a:pt x="1859074" y="1035098"/>
                    </a:lnTo>
                    <a:lnTo>
                      <a:pt x="1756525" y="1060735"/>
                    </a:lnTo>
                    <a:lnTo>
                      <a:pt x="1722342" y="949640"/>
                    </a:lnTo>
                    <a:lnTo>
                      <a:pt x="1619792" y="778724"/>
                    </a:lnTo>
                    <a:lnTo>
                      <a:pt x="1500151" y="898365"/>
                    </a:lnTo>
                    <a:lnTo>
                      <a:pt x="1423239" y="821453"/>
                    </a:lnTo>
                    <a:lnTo>
                      <a:pt x="1363418" y="812907"/>
                    </a:lnTo>
                    <a:lnTo>
                      <a:pt x="1286506" y="770178"/>
                    </a:lnTo>
                    <a:lnTo>
                      <a:pt x="1218140" y="787270"/>
                    </a:lnTo>
                    <a:lnTo>
                      <a:pt x="1141228" y="915457"/>
                    </a:lnTo>
                    <a:lnTo>
                      <a:pt x="1081407" y="966731"/>
                    </a:lnTo>
                    <a:lnTo>
                      <a:pt x="910491" y="958186"/>
                    </a:lnTo>
                    <a:lnTo>
                      <a:pt x="893400" y="1069281"/>
                    </a:lnTo>
                    <a:lnTo>
                      <a:pt x="765213" y="1223105"/>
                    </a:lnTo>
                    <a:lnTo>
                      <a:pt x="671209" y="1248743"/>
                    </a:lnTo>
                    <a:lnTo>
                      <a:pt x="551568" y="1180376"/>
                    </a:lnTo>
                    <a:lnTo>
                      <a:pt x="483202" y="932548"/>
                    </a:lnTo>
                    <a:lnTo>
                      <a:pt x="167007" y="667629"/>
                    </a:lnTo>
                    <a:lnTo>
                      <a:pt x="158461" y="599262"/>
                    </a:lnTo>
                    <a:lnTo>
                      <a:pt x="0" y="433598"/>
                    </a:lnTo>
                    <a:lnTo>
                      <a:pt x="219647" y="433598"/>
                    </a:lnTo>
                    <a:lnTo>
                      <a:pt x="321230" y="524488"/>
                    </a:lnTo>
                    <a:lnTo>
                      <a:pt x="506056" y="592582"/>
                    </a:lnTo>
                    <a:lnTo>
                      <a:pt x="671426" y="592582"/>
                    </a:lnTo>
                    <a:lnTo>
                      <a:pt x="797885" y="514760"/>
                    </a:lnTo>
                    <a:lnTo>
                      <a:pt x="914617" y="398028"/>
                    </a:lnTo>
                    <a:lnTo>
                      <a:pt x="1021621" y="242386"/>
                    </a:lnTo>
                    <a:lnTo>
                      <a:pt x="1148081" y="125654"/>
                    </a:lnTo>
                    <a:lnTo>
                      <a:pt x="1401000" y="86743"/>
                    </a:lnTo>
                    <a:lnTo>
                      <a:pt x="1624736" y="96471"/>
                    </a:lnTo>
                    <a:lnTo>
                      <a:pt x="1848473" y="145109"/>
                    </a:lnTo>
                    <a:lnTo>
                      <a:pt x="2188941" y="47833"/>
                    </a:lnTo>
                    <a:lnTo>
                      <a:pt x="2210200" y="0"/>
                    </a:lnTo>
                    <a:close/>
                  </a:path>
                </a:pathLst>
              </a:custGeom>
              <a:solidFill>
                <a:schemeClr val="accent3">
                  <a:lumMod val="75000"/>
                  <a:alpha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48" name="任意形状 5">
                <a:extLst>
                  <a:ext uri="{FF2B5EF4-FFF2-40B4-BE49-F238E27FC236}">
                    <a16:creationId xmlns:a16="http://schemas.microsoft.com/office/drawing/2014/main" id="{091C2FEB-A7F3-4621-B336-9C021C206975}"/>
                  </a:ext>
                </a:extLst>
              </p:cNvPr>
              <p:cNvSpPr/>
              <p:nvPr/>
            </p:nvSpPr>
            <p:spPr>
              <a:xfrm rot="15085133">
                <a:off x="611407" y="2604573"/>
                <a:ext cx="3591297" cy="3397389"/>
              </a:xfrm>
              <a:custGeom>
                <a:avLst/>
                <a:gdLst>
                  <a:gd name="connsiteX0" fmla="*/ 2476424 w 3150679"/>
                  <a:gd name="connsiteY0" fmla="*/ 1591733 h 3872511"/>
                  <a:gd name="connsiteX1" fmla="*/ 2633442 w 3150679"/>
                  <a:gd name="connsiteY1" fmla="*/ 1559406 h 3872511"/>
                  <a:gd name="connsiteX2" fmla="*/ 2795079 w 3150679"/>
                  <a:gd name="connsiteY2" fmla="*/ 1402388 h 3872511"/>
                  <a:gd name="connsiteX3" fmla="*/ 2855115 w 3150679"/>
                  <a:gd name="connsiteY3" fmla="*/ 1296169 h 3872511"/>
                  <a:gd name="connsiteX4" fmla="*/ 2965952 w 3150679"/>
                  <a:gd name="connsiteY4" fmla="*/ 1286933 h 3872511"/>
                  <a:gd name="connsiteX5" fmla="*/ 2979806 w 3150679"/>
                  <a:gd name="connsiteY5" fmla="*/ 1370060 h 3872511"/>
                  <a:gd name="connsiteX6" fmla="*/ 2979806 w 3150679"/>
                  <a:gd name="connsiteY6" fmla="*/ 1370060 h 3872511"/>
                  <a:gd name="connsiteX7" fmla="*/ 3122970 w 3150679"/>
                  <a:gd name="connsiteY7" fmla="*/ 1397769 h 3872511"/>
                  <a:gd name="connsiteX8" fmla="*/ 3132206 w 3150679"/>
                  <a:gd name="connsiteY8" fmla="*/ 1420860 h 3872511"/>
                  <a:gd name="connsiteX9" fmla="*/ 3104497 w 3150679"/>
                  <a:gd name="connsiteY9" fmla="*/ 1490133 h 3872511"/>
                  <a:gd name="connsiteX10" fmla="*/ 3104497 w 3150679"/>
                  <a:gd name="connsiteY10" fmla="*/ 1540933 h 3872511"/>
                  <a:gd name="connsiteX11" fmla="*/ 3076788 w 3150679"/>
                  <a:gd name="connsiteY11" fmla="*/ 1600969 h 3872511"/>
                  <a:gd name="connsiteX12" fmla="*/ 3062933 w 3150679"/>
                  <a:gd name="connsiteY12" fmla="*/ 1748751 h 3872511"/>
                  <a:gd name="connsiteX13" fmla="*/ 3044461 w 3150679"/>
                  <a:gd name="connsiteY13" fmla="*/ 1804169 h 3872511"/>
                  <a:gd name="connsiteX14" fmla="*/ 3049079 w 3150679"/>
                  <a:gd name="connsiteY14" fmla="*/ 1938097 h 3872511"/>
                  <a:gd name="connsiteX15" fmla="*/ 3146061 w 3150679"/>
                  <a:gd name="connsiteY15" fmla="*/ 2011988 h 3872511"/>
                  <a:gd name="connsiteX16" fmla="*/ 3150679 w 3150679"/>
                  <a:gd name="connsiteY16" fmla="*/ 2150533 h 3872511"/>
                  <a:gd name="connsiteX17" fmla="*/ 3099879 w 3150679"/>
                  <a:gd name="connsiteY17" fmla="*/ 2247515 h 3872511"/>
                  <a:gd name="connsiteX18" fmla="*/ 2984424 w 3150679"/>
                  <a:gd name="connsiteY18" fmla="*/ 2316788 h 3872511"/>
                  <a:gd name="connsiteX19" fmla="*/ 2979806 w 3150679"/>
                  <a:gd name="connsiteY19" fmla="*/ 2390678 h 3872511"/>
                  <a:gd name="connsiteX20" fmla="*/ 2905915 w 3150679"/>
                  <a:gd name="connsiteY20" fmla="*/ 2436860 h 3872511"/>
                  <a:gd name="connsiteX21" fmla="*/ 2859733 w 3150679"/>
                  <a:gd name="connsiteY21" fmla="*/ 2547697 h 3872511"/>
                  <a:gd name="connsiteX22" fmla="*/ 2730424 w 3150679"/>
                  <a:gd name="connsiteY22" fmla="*/ 2686242 h 3872511"/>
                  <a:gd name="connsiteX23" fmla="*/ 2619588 w 3150679"/>
                  <a:gd name="connsiteY23" fmla="*/ 2769369 h 3872511"/>
                  <a:gd name="connsiteX24" fmla="*/ 2578024 w 3150679"/>
                  <a:gd name="connsiteY24" fmla="*/ 2889442 h 3872511"/>
                  <a:gd name="connsiteX25" fmla="*/ 2628824 w 3150679"/>
                  <a:gd name="connsiteY25" fmla="*/ 2935624 h 3872511"/>
                  <a:gd name="connsiteX26" fmla="*/ 2758133 w 3150679"/>
                  <a:gd name="connsiteY26" fmla="*/ 2995660 h 3872511"/>
                  <a:gd name="connsiteX27" fmla="*/ 2905915 w 3150679"/>
                  <a:gd name="connsiteY27" fmla="*/ 2986424 h 3872511"/>
                  <a:gd name="connsiteX28" fmla="*/ 2896679 w 3150679"/>
                  <a:gd name="connsiteY28" fmla="*/ 3124969 h 3872511"/>
                  <a:gd name="connsiteX29" fmla="*/ 2830177 w 3150679"/>
                  <a:gd name="connsiteY29" fmla="*/ 3252893 h 3872511"/>
                  <a:gd name="connsiteX30" fmla="*/ 2733657 w 3150679"/>
                  <a:gd name="connsiteY30" fmla="*/ 3186853 h 3872511"/>
                  <a:gd name="connsiteX31" fmla="*/ 2682857 w 3150679"/>
                  <a:gd name="connsiteY31" fmla="*/ 3232573 h 3872511"/>
                  <a:gd name="connsiteX32" fmla="*/ 2637137 w 3150679"/>
                  <a:gd name="connsiteY32" fmla="*/ 3318933 h 3872511"/>
                  <a:gd name="connsiteX33" fmla="*/ 2632104 w 3150679"/>
                  <a:gd name="connsiteY33" fmla="*/ 3376854 h 3872511"/>
                  <a:gd name="connsiteX34" fmla="*/ 2529555 w 3150679"/>
                  <a:gd name="connsiteY34" fmla="*/ 3513587 h 3872511"/>
                  <a:gd name="connsiteX35" fmla="*/ 2521009 w 3150679"/>
                  <a:gd name="connsiteY35" fmla="*/ 3599045 h 3872511"/>
                  <a:gd name="connsiteX36" fmla="*/ 2384276 w 3150679"/>
                  <a:gd name="connsiteY36" fmla="*/ 3658866 h 3872511"/>
                  <a:gd name="connsiteX37" fmla="*/ 2281727 w 3150679"/>
                  <a:gd name="connsiteY37" fmla="*/ 3684503 h 3872511"/>
                  <a:gd name="connsiteX38" fmla="*/ 2247544 w 3150679"/>
                  <a:gd name="connsiteY38" fmla="*/ 3573408 h 3872511"/>
                  <a:gd name="connsiteX39" fmla="*/ 2144994 w 3150679"/>
                  <a:gd name="connsiteY39" fmla="*/ 3402492 h 3872511"/>
                  <a:gd name="connsiteX40" fmla="*/ 2025353 w 3150679"/>
                  <a:gd name="connsiteY40" fmla="*/ 3522133 h 3872511"/>
                  <a:gd name="connsiteX41" fmla="*/ 2025353 w 3150679"/>
                  <a:gd name="connsiteY41" fmla="*/ 3522133 h 3872511"/>
                  <a:gd name="connsiteX42" fmla="*/ 1948441 w 3150679"/>
                  <a:gd name="connsiteY42" fmla="*/ 3445221 h 3872511"/>
                  <a:gd name="connsiteX43" fmla="*/ 1888620 w 3150679"/>
                  <a:gd name="connsiteY43" fmla="*/ 3436675 h 3872511"/>
                  <a:gd name="connsiteX44" fmla="*/ 1811708 w 3150679"/>
                  <a:gd name="connsiteY44" fmla="*/ 3393946 h 3872511"/>
                  <a:gd name="connsiteX45" fmla="*/ 1743342 w 3150679"/>
                  <a:gd name="connsiteY45" fmla="*/ 3411038 h 3872511"/>
                  <a:gd name="connsiteX46" fmla="*/ 1666430 w 3150679"/>
                  <a:gd name="connsiteY46" fmla="*/ 3539225 h 3872511"/>
                  <a:gd name="connsiteX47" fmla="*/ 1606609 w 3150679"/>
                  <a:gd name="connsiteY47" fmla="*/ 3590499 h 3872511"/>
                  <a:gd name="connsiteX48" fmla="*/ 1435693 w 3150679"/>
                  <a:gd name="connsiteY48" fmla="*/ 3581954 h 3872511"/>
                  <a:gd name="connsiteX49" fmla="*/ 1418602 w 3150679"/>
                  <a:gd name="connsiteY49" fmla="*/ 3693049 h 3872511"/>
                  <a:gd name="connsiteX50" fmla="*/ 1290415 w 3150679"/>
                  <a:gd name="connsiteY50" fmla="*/ 3846873 h 3872511"/>
                  <a:gd name="connsiteX51" fmla="*/ 1196411 w 3150679"/>
                  <a:gd name="connsiteY51" fmla="*/ 3872511 h 3872511"/>
                  <a:gd name="connsiteX52" fmla="*/ 1076770 w 3150679"/>
                  <a:gd name="connsiteY52" fmla="*/ 3804144 h 3872511"/>
                  <a:gd name="connsiteX53" fmla="*/ 1008404 w 3150679"/>
                  <a:gd name="connsiteY53" fmla="*/ 3556316 h 3872511"/>
                  <a:gd name="connsiteX54" fmla="*/ 692209 w 3150679"/>
                  <a:gd name="connsiteY54" fmla="*/ 3291397 h 3872511"/>
                  <a:gd name="connsiteX55" fmla="*/ 683663 w 3150679"/>
                  <a:gd name="connsiteY55" fmla="*/ 3223030 h 3872511"/>
                  <a:gd name="connsiteX56" fmla="*/ 495656 w 3150679"/>
                  <a:gd name="connsiteY56" fmla="*/ 3026477 h 3872511"/>
                  <a:gd name="connsiteX57" fmla="*/ 307648 w 3150679"/>
                  <a:gd name="connsiteY57" fmla="*/ 2983748 h 3872511"/>
                  <a:gd name="connsiteX58" fmla="*/ 273465 w 3150679"/>
                  <a:gd name="connsiteY58" fmla="*/ 2556458 h 3872511"/>
                  <a:gd name="connsiteX59" fmla="*/ 564022 w 3150679"/>
                  <a:gd name="connsiteY59" fmla="*/ 2488092 h 3872511"/>
                  <a:gd name="connsiteX60" fmla="*/ 606751 w 3150679"/>
                  <a:gd name="connsiteY60" fmla="*/ 2308630 h 3872511"/>
                  <a:gd name="connsiteX61" fmla="*/ 734938 w 3150679"/>
                  <a:gd name="connsiteY61" fmla="*/ 2248810 h 3872511"/>
                  <a:gd name="connsiteX62" fmla="*/ 760576 w 3150679"/>
                  <a:gd name="connsiteY62" fmla="*/ 2206081 h 3872511"/>
                  <a:gd name="connsiteX63" fmla="*/ 572568 w 3150679"/>
                  <a:gd name="connsiteY63" fmla="*/ 2206081 h 3872511"/>
                  <a:gd name="connsiteX64" fmla="*/ 418744 w 3150679"/>
                  <a:gd name="connsiteY64" fmla="*/ 2077894 h 3872511"/>
                  <a:gd name="connsiteX65" fmla="*/ 692209 w 3150679"/>
                  <a:gd name="connsiteY65" fmla="*/ 1958253 h 3872511"/>
                  <a:gd name="connsiteX66" fmla="*/ 478564 w 3150679"/>
                  <a:gd name="connsiteY66" fmla="*/ 1667696 h 3872511"/>
                  <a:gd name="connsiteX67" fmla="*/ 487110 w 3150679"/>
                  <a:gd name="connsiteY67" fmla="*/ 1565146 h 3872511"/>
                  <a:gd name="connsiteX68" fmla="*/ 299103 w 3150679"/>
                  <a:gd name="connsiteY68" fmla="*/ 1513871 h 3872511"/>
                  <a:gd name="connsiteX69" fmla="*/ 299103 w 3150679"/>
                  <a:gd name="connsiteY69" fmla="*/ 1334410 h 3872511"/>
                  <a:gd name="connsiteX70" fmla="*/ 341832 w 3150679"/>
                  <a:gd name="connsiteY70" fmla="*/ 1163494 h 3872511"/>
                  <a:gd name="connsiteX71" fmla="*/ 393106 w 3150679"/>
                  <a:gd name="connsiteY71" fmla="*/ 1112219 h 3872511"/>
                  <a:gd name="connsiteX72" fmla="*/ 341832 w 3150679"/>
                  <a:gd name="connsiteY72" fmla="*/ 966940 h 3872511"/>
                  <a:gd name="connsiteX73" fmla="*/ 247828 w 3150679"/>
                  <a:gd name="connsiteY73" fmla="*/ 1112219 h 3872511"/>
                  <a:gd name="connsiteX74" fmla="*/ 170916 w 3150679"/>
                  <a:gd name="connsiteY74" fmla="*/ 1103673 h 3872511"/>
                  <a:gd name="connsiteX75" fmla="*/ 145278 w 3150679"/>
                  <a:gd name="connsiteY75" fmla="*/ 881483 h 3872511"/>
                  <a:gd name="connsiteX76" fmla="*/ 0 w 3150679"/>
                  <a:gd name="connsiteY76" fmla="*/ 787479 h 3872511"/>
                  <a:gd name="connsiteX77" fmla="*/ 153824 w 3150679"/>
                  <a:gd name="connsiteY77" fmla="*/ 531105 h 3872511"/>
                  <a:gd name="connsiteX78" fmla="*/ 94004 w 3150679"/>
                  <a:gd name="connsiteY78" fmla="*/ 394372 h 3872511"/>
                  <a:gd name="connsiteX79" fmla="*/ 119641 w 3150679"/>
                  <a:gd name="connsiteY79" fmla="*/ 334552 h 3872511"/>
                  <a:gd name="connsiteX80" fmla="*/ 538385 w 3150679"/>
                  <a:gd name="connsiteY80" fmla="*/ 274731 h 3872511"/>
                  <a:gd name="connsiteX81" fmla="*/ 615297 w 3150679"/>
                  <a:gd name="connsiteY81" fmla="*/ 180727 h 3872511"/>
                  <a:gd name="connsiteX82" fmla="*/ 863125 w 3150679"/>
                  <a:gd name="connsiteY82" fmla="*/ 155090 h 3872511"/>
                  <a:gd name="connsiteX83" fmla="*/ 999858 w 3150679"/>
                  <a:gd name="connsiteY83" fmla="*/ 232002 h 3872511"/>
                  <a:gd name="connsiteX84" fmla="*/ 1191030 w 3150679"/>
                  <a:gd name="connsiteY84" fmla="*/ 211666 h 3872511"/>
                  <a:gd name="connsiteX85" fmla="*/ 1199497 w 3150679"/>
                  <a:gd name="connsiteY85" fmla="*/ 127000 h 3872511"/>
                  <a:gd name="connsiteX86" fmla="*/ 1123297 w 3150679"/>
                  <a:gd name="connsiteY86" fmla="*/ 42333 h 3872511"/>
                  <a:gd name="connsiteX87" fmla="*/ 1241830 w 3150679"/>
                  <a:gd name="connsiteY87" fmla="*/ 0 h 3872511"/>
                  <a:gd name="connsiteX88" fmla="*/ 1478897 w 3150679"/>
                  <a:gd name="connsiteY88" fmla="*/ 84666 h 3872511"/>
                  <a:gd name="connsiteX89" fmla="*/ 1470430 w 3150679"/>
                  <a:gd name="connsiteY89" fmla="*/ 338666 h 3872511"/>
                  <a:gd name="connsiteX90" fmla="*/ 1580497 w 3150679"/>
                  <a:gd name="connsiteY90" fmla="*/ 431800 h 3872511"/>
                  <a:gd name="connsiteX91" fmla="*/ 1910697 w 3150679"/>
                  <a:gd name="connsiteY91" fmla="*/ 457200 h 3872511"/>
                  <a:gd name="connsiteX92" fmla="*/ 1995364 w 3150679"/>
                  <a:gd name="connsiteY92" fmla="*/ 550333 h 3872511"/>
                  <a:gd name="connsiteX93" fmla="*/ 1995364 w 3150679"/>
                  <a:gd name="connsiteY93" fmla="*/ 753533 h 3872511"/>
                  <a:gd name="connsiteX94" fmla="*/ 1936097 w 3150679"/>
                  <a:gd name="connsiteY94" fmla="*/ 914400 h 3872511"/>
                  <a:gd name="connsiteX95" fmla="*/ 2003830 w 3150679"/>
                  <a:gd name="connsiteY95" fmla="*/ 1024466 h 3872511"/>
                  <a:gd name="connsiteX96" fmla="*/ 2020764 w 3150679"/>
                  <a:gd name="connsiteY96" fmla="*/ 1143000 h 3872511"/>
                  <a:gd name="connsiteX97" fmla="*/ 2105430 w 3150679"/>
                  <a:gd name="connsiteY97" fmla="*/ 1143000 h 3872511"/>
                  <a:gd name="connsiteX98" fmla="*/ 2274764 w 3150679"/>
                  <a:gd name="connsiteY98" fmla="*/ 1092200 h 3872511"/>
                  <a:gd name="connsiteX99" fmla="*/ 2334030 w 3150679"/>
                  <a:gd name="connsiteY99" fmla="*/ 1312333 h 3872511"/>
                  <a:gd name="connsiteX100" fmla="*/ 2342497 w 3150679"/>
                  <a:gd name="connsiteY100" fmla="*/ 1435704 h 3872511"/>
                  <a:gd name="connsiteX101" fmla="*/ 2476424 w 3150679"/>
                  <a:gd name="connsiteY101" fmla="*/ 1591733 h 387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150679" h="3872511">
                    <a:moveTo>
                      <a:pt x="2476424" y="1591733"/>
                    </a:moveTo>
                    <a:lnTo>
                      <a:pt x="2633442" y="1559406"/>
                    </a:lnTo>
                    <a:lnTo>
                      <a:pt x="2795079" y="1402388"/>
                    </a:lnTo>
                    <a:lnTo>
                      <a:pt x="2855115" y="1296169"/>
                    </a:lnTo>
                    <a:lnTo>
                      <a:pt x="2965952" y="1286933"/>
                    </a:lnTo>
                    <a:lnTo>
                      <a:pt x="2979806" y="1370060"/>
                    </a:lnTo>
                    <a:lnTo>
                      <a:pt x="2979806" y="1370060"/>
                    </a:lnTo>
                    <a:lnTo>
                      <a:pt x="3122970" y="1397769"/>
                    </a:lnTo>
                    <a:lnTo>
                      <a:pt x="3132206" y="1420860"/>
                    </a:lnTo>
                    <a:lnTo>
                      <a:pt x="3104497" y="1490133"/>
                    </a:lnTo>
                    <a:lnTo>
                      <a:pt x="3104497" y="1540933"/>
                    </a:lnTo>
                    <a:lnTo>
                      <a:pt x="3076788" y="1600969"/>
                    </a:lnTo>
                    <a:lnTo>
                      <a:pt x="3062933" y="1748751"/>
                    </a:lnTo>
                    <a:lnTo>
                      <a:pt x="3044461" y="1804169"/>
                    </a:lnTo>
                    <a:lnTo>
                      <a:pt x="3049079" y="1938097"/>
                    </a:lnTo>
                    <a:lnTo>
                      <a:pt x="3146061" y="2011988"/>
                    </a:lnTo>
                    <a:lnTo>
                      <a:pt x="3150679" y="2150533"/>
                    </a:lnTo>
                    <a:lnTo>
                      <a:pt x="3099879" y="2247515"/>
                    </a:lnTo>
                    <a:lnTo>
                      <a:pt x="2984424" y="2316788"/>
                    </a:lnTo>
                    <a:lnTo>
                      <a:pt x="2979806" y="2390678"/>
                    </a:lnTo>
                    <a:lnTo>
                      <a:pt x="2905915" y="2436860"/>
                    </a:lnTo>
                    <a:lnTo>
                      <a:pt x="2859733" y="2547697"/>
                    </a:lnTo>
                    <a:lnTo>
                      <a:pt x="2730424" y="2686242"/>
                    </a:lnTo>
                    <a:lnTo>
                      <a:pt x="2619588" y="2769369"/>
                    </a:lnTo>
                    <a:lnTo>
                      <a:pt x="2578024" y="2889442"/>
                    </a:lnTo>
                    <a:lnTo>
                      <a:pt x="2628824" y="2935624"/>
                    </a:lnTo>
                    <a:lnTo>
                      <a:pt x="2758133" y="2995660"/>
                    </a:lnTo>
                    <a:lnTo>
                      <a:pt x="2905915" y="2986424"/>
                    </a:lnTo>
                    <a:lnTo>
                      <a:pt x="2896679" y="3124969"/>
                    </a:lnTo>
                    <a:lnTo>
                      <a:pt x="2830177" y="3252893"/>
                    </a:lnTo>
                    <a:lnTo>
                      <a:pt x="2733657" y="3186853"/>
                    </a:lnTo>
                    <a:lnTo>
                      <a:pt x="2682857" y="3232573"/>
                    </a:lnTo>
                    <a:lnTo>
                      <a:pt x="2637137" y="3318933"/>
                    </a:lnTo>
                    <a:lnTo>
                      <a:pt x="2632104" y="3376854"/>
                    </a:lnTo>
                    <a:lnTo>
                      <a:pt x="2529555" y="3513587"/>
                    </a:lnTo>
                    <a:lnTo>
                      <a:pt x="2521009" y="3599045"/>
                    </a:lnTo>
                    <a:lnTo>
                      <a:pt x="2384276" y="3658866"/>
                    </a:lnTo>
                    <a:lnTo>
                      <a:pt x="2281727" y="3684503"/>
                    </a:lnTo>
                    <a:lnTo>
                      <a:pt x="2247544" y="3573408"/>
                    </a:lnTo>
                    <a:lnTo>
                      <a:pt x="2144994" y="3402492"/>
                    </a:lnTo>
                    <a:lnTo>
                      <a:pt x="2025353" y="3522133"/>
                    </a:lnTo>
                    <a:lnTo>
                      <a:pt x="2025353" y="3522133"/>
                    </a:lnTo>
                    <a:lnTo>
                      <a:pt x="1948441" y="3445221"/>
                    </a:lnTo>
                    <a:lnTo>
                      <a:pt x="1888620" y="3436675"/>
                    </a:lnTo>
                    <a:lnTo>
                      <a:pt x="1811708" y="3393946"/>
                    </a:lnTo>
                    <a:lnTo>
                      <a:pt x="1743342" y="3411038"/>
                    </a:lnTo>
                    <a:lnTo>
                      <a:pt x="1666430" y="3539225"/>
                    </a:lnTo>
                    <a:lnTo>
                      <a:pt x="1606609" y="3590499"/>
                    </a:lnTo>
                    <a:lnTo>
                      <a:pt x="1435693" y="3581954"/>
                    </a:lnTo>
                    <a:lnTo>
                      <a:pt x="1418602" y="3693049"/>
                    </a:lnTo>
                    <a:lnTo>
                      <a:pt x="1290415" y="3846873"/>
                    </a:lnTo>
                    <a:lnTo>
                      <a:pt x="1196411" y="3872511"/>
                    </a:lnTo>
                    <a:lnTo>
                      <a:pt x="1076770" y="3804144"/>
                    </a:lnTo>
                    <a:lnTo>
                      <a:pt x="1008404" y="3556316"/>
                    </a:lnTo>
                    <a:lnTo>
                      <a:pt x="692209" y="3291397"/>
                    </a:lnTo>
                    <a:lnTo>
                      <a:pt x="683663" y="3223030"/>
                    </a:lnTo>
                    <a:lnTo>
                      <a:pt x="495656" y="3026477"/>
                    </a:lnTo>
                    <a:lnTo>
                      <a:pt x="307648" y="2983748"/>
                    </a:lnTo>
                    <a:lnTo>
                      <a:pt x="273465" y="2556458"/>
                    </a:lnTo>
                    <a:lnTo>
                      <a:pt x="564022" y="2488092"/>
                    </a:lnTo>
                    <a:lnTo>
                      <a:pt x="606751" y="2308630"/>
                    </a:lnTo>
                    <a:lnTo>
                      <a:pt x="734938" y="2248810"/>
                    </a:lnTo>
                    <a:lnTo>
                      <a:pt x="760576" y="2206081"/>
                    </a:lnTo>
                    <a:lnTo>
                      <a:pt x="572568" y="2206081"/>
                    </a:lnTo>
                    <a:lnTo>
                      <a:pt x="418744" y="2077894"/>
                    </a:lnTo>
                    <a:lnTo>
                      <a:pt x="692209" y="1958253"/>
                    </a:lnTo>
                    <a:lnTo>
                      <a:pt x="478564" y="1667696"/>
                    </a:lnTo>
                    <a:lnTo>
                      <a:pt x="487110" y="1565146"/>
                    </a:lnTo>
                    <a:lnTo>
                      <a:pt x="299103" y="1513871"/>
                    </a:lnTo>
                    <a:lnTo>
                      <a:pt x="299103" y="1334410"/>
                    </a:lnTo>
                    <a:lnTo>
                      <a:pt x="341832" y="1163494"/>
                    </a:lnTo>
                    <a:lnTo>
                      <a:pt x="393106" y="1112219"/>
                    </a:lnTo>
                    <a:lnTo>
                      <a:pt x="341832" y="966940"/>
                    </a:lnTo>
                    <a:lnTo>
                      <a:pt x="247828" y="1112219"/>
                    </a:lnTo>
                    <a:lnTo>
                      <a:pt x="170916" y="1103673"/>
                    </a:lnTo>
                    <a:lnTo>
                      <a:pt x="145278" y="881483"/>
                    </a:lnTo>
                    <a:lnTo>
                      <a:pt x="0" y="787479"/>
                    </a:lnTo>
                    <a:lnTo>
                      <a:pt x="153824" y="531105"/>
                    </a:lnTo>
                    <a:lnTo>
                      <a:pt x="94004" y="394372"/>
                    </a:lnTo>
                    <a:lnTo>
                      <a:pt x="119641" y="334552"/>
                    </a:lnTo>
                    <a:lnTo>
                      <a:pt x="538385" y="274731"/>
                    </a:lnTo>
                    <a:lnTo>
                      <a:pt x="615297" y="180727"/>
                    </a:lnTo>
                    <a:lnTo>
                      <a:pt x="863125" y="155090"/>
                    </a:lnTo>
                    <a:lnTo>
                      <a:pt x="999858" y="232002"/>
                    </a:lnTo>
                    <a:lnTo>
                      <a:pt x="1191030" y="211666"/>
                    </a:lnTo>
                    <a:lnTo>
                      <a:pt x="1199497" y="127000"/>
                    </a:lnTo>
                    <a:lnTo>
                      <a:pt x="1123297" y="42333"/>
                    </a:lnTo>
                    <a:lnTo>
                      <a:pt x="1241830" y="0"/>
                    </a:lnTo>
                    <a:lnTo>
                      <a:pt x="1478897" y="84666"/>
                    </a:lnTo>
                    <a:lnTo>
                      <a:pt x="1470430" y="338666"/>
                    </a:lnTo>
                    <a:lnTo>
                      <a:pt x="1580497" y="431800"/>
                    </a:lnTo>
                    <a:lnTo>
                      <a:pt x="1910697" y="457200"/>
                    </a:lnTo>
                    <a:lnTo>
                      <a:pt x="1995364" y="550333"/>
                    </a:lnTo>
                    <a:lnTo>
                      <a:pt x="1995364" y="753533"/>
                    </a:lnTo>
                    <a:lnTo>
                      <a:pt x="1936097" y="914400"/>
                    </a:lnTo>
                    <a:lnTo>
                      <a:pt x="2003830" y="1024466"/>
                    </a:lnTo>
                    <a:lnTo>
                      <a:pt x="2020764" y="1143000"/>
                    </a:lnTo>
                    <a:lnTo>
                      <a:pt x="2105430" y="1143000"/>
                    </a:lnTo>
                    <a:lnTo>
                      <a:pt x="2274764" y="1092200"/>
                    </a:lnTo>
                    <a:lnTo>
                      <a:pt x="2334030" y="1312333"/>
                    </a:lnTo>
                    <a:lnTo>
                      <a:pt x="2342497" y="1435704"/>
                    </a:lnTo>
                    <a:lnTo>
                      <a:pt x="2476424" y="1591733"/>
                    </a:lnTo>
                    <a:close/>
                  </a:path>
                </a:pathLst>
              </a:custGeom>
              <a:solidFill>
                <a:srgbClr val="92D050">
                  <a:alpha val="65000"/>
                </a:srgbClr>
              </a:solidFill>
              <a:ln w="19050" cap="flat">
                <a:solidFill>
                  <a:srgbClr val="FF0000"/>
                </a:solidFill>
                <a:prstDash val="lg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50" name="任意形状 7">
                <a:extLst>
                  <a:ext uri="{FF2B5EF4-FFF2-40B4-BE49-F238E27FC236}">
                    <a16:creationId xmlns:a16="http://schemas.microsoft.com/office/drawing/2014/main" id="{CA1D153E-7DBC-440D-9E23-0F239E28B03C}"/>
                  </a:ext>
                </a:extLst>
              </p:cNvPr>
              <p:cNvSpPr/>
              <p:nvPr/>
            </p:nvSpPr>
            <p:spPr>
              <a:xfrm>
                <a:off x="2213259" y="4556440"/>
                <a:ext cx="607513" cy="532356"/>
              </a:xfrm>
              <a:custGeom>
                <a:avLst/>
                <a:gdLst>
                  <a:gd name="connsiteX0" fmla="*/ 0 w 607513"/>
                  <a:gd name="connsiteY0" fmla="*/ 156575 h 532356"/>
                  <a:gd name="connsiteX1" fmla="*/ 0 w 607513"/>
                  <a:gd name="connsiteY1" fmla="*/ 37578 h 532356"/>
                  <a:gd name="connsiteX2" fmla="*/ 37578 w 607513"/>
                  <a:gd name="connsiteY2" fmla="*/ 0 h 532356"/>
                  <a:gd name="connsiteX3" fmla="*/ 288099 w 607513"/>
                  <a:gd name="connsiteY3" fmla="*/ 0 h 532356"/>
                  <a:gd name="connsiteX4" fmla="*/ 425885 w 607513"/>
                  <a:gd name="connsiteY4" fmla="*/ 0 h 532356"/>
                  <a:gd name="connsiteX5" fmla="*/ 607513 w 607513"/>
                  <a:gd name="connsiteY5" fmla="*/ 181628 h 532356"/>
                  <a:gd name="connsiteX6" fmla="*/ 607513 w 607513"/>
                  <a:gd name="connsiteY6" fmla="*/ 313151 h 532356"/>
                  <a:gd name="connsiteX7" fmla="*/ 388308 w 607513"/>
                  <a:gd name="connsiteY7" fmla="*/ 532356 h 532356"/>
                  <a:gd name="connsiteX8" fmla="*/ 256784 w 607513"/>
                  <a:gd name="connsiteY8" fmla="*/ 501041 h 532356"/>
                  <a:gd name="connsiteX9" fmla="*/ 0 w 607513"/>
                  <a:gd name="connsiteY9" fmla="*/ 156575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13" h="532356">
                    <a:moveTo>
                      <a:pt x="0" y="156575"/>
                    </a:moveTo>
                    <a:lnTo>
                      <a:pt x="0" y="37578"/>
                    </a:lnTo>
                    <a:lnTo>
                      <a:pt x="37578" y="0"/>
                    </a:lnTo>
                    <a:lnTo>
                      <a:pt x="288099" y="0"/>
                    </a:lnTo>
                    <a:lnTo>
                      <a:pt x="425885" y="0"/>
                    </a:lnTo>
                    <a:lnTo>
                      <a:pt x="607513" y="181628"/>
                    </a:lnTo>
                    <a:lnTo>
                      <a:pt x="607513" y="313151"/>
                    </a:lnTo>
                    <a:lnTo>
                      <a:pt x="388308" y="532356"/>
                    </a:lnTo>
                    <a:lnTo>
                      <a:pt x="256784" y="501041"/>
                    </a:lnTo>
                    <a:lnTo>
                      <a:pt x="0" y="15657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1" name="任意形状 8">
                <a:extLst>
                  <a:ext uri="{FF2B5EF4-FFF2-40B4-BE49-F238E27FC236}">
                    <a16:creationId xmlns:a16="http://schemas.microsoft.com/office/drawing/2014/main" id="{8B997FB2-4C9F-4023-93A8-77BC074AEC74}"/>
                  </a:ext>
                </a:extLst>
              </p:cNvPr>
              <p:cNvSpPr/>
              <p:nvPr/>
            </p:nvSpPr>
            <p:spPr>
              <a:xfrm>
                <a:off x="2421852" y="4241143"/>
                <a:ext cx="613776" cy="471925"/>
              </a:xfrm>
              <a:custGeom>
                <a:avLst/>
                <a:gdLst>
                  <a:gd name="connsiteX0" fmla="*/ 0 w 613775"/>
                  <a:gd name="connsiteY0" fmla="*/ 150313 h 532356"/>
                  <a:gd name="connsiteX1" fmla="*/ 125260 w 613775"/>
                  <a:gd name="connsiteY1" fmla="*/ 81419 h 532356"/>
                  <a:gd name="connsiteX2" fmla="*/ 225468 w 613775"/>
                  <a:gd name="connsiteY2" fmla="*/ 0 h 532356"/>
                  <a:gd name="connsiteX3" fmla="*/ 338202 w 613775"/>
                  <a:gd name="connsiteY3" fmla="*/ 118997 h 532356"/>
                  <a:gd name="connsiteX4" fmla="*/ 494778 w 613775"/>
                  <a:gd name="connsiteY4" fmla="*/ 206680 h 532356"/>
                  <a:gd name="connsiteX5" fmla="*/ 613775 w 613775"/>
                  <a:gd name="connsiteY5" fmla="*/ 275573 h 532356"/>
                  <a:gd name="connsiteX6" fmla="*/ 494778 w 613775"/>
                  <a:gd name="connsiteY6" fmla="*/ 394570 h 532356"/>
                  <a:gd name="connsiteX7" fmla="*/ 463463 w 613775"/>
                  <a:gd name="connsiteY7" fmla="*/ 526093 h 532356"/>
                  <a:gd name="connsiteX8" fmla="*/ 419622 w 613775"/>
                  <a:gd name="connsiteY8" fmla="*/ 532356 h 532356"/>
                  <a:gd name="connsiteX9" fmla="*/ 338202 w 613775"/>
                  <a:gd name="connsiteY9" fmla="*/ 369518 h 532356"/>
                  <a:gd name="connsiteX10" fmla="*/ 250520 w 613775"/>
                  <a:gd name="connsiteY10" fmla="*/ 313151 h 532356"/>
                  <a:gd name="connsiteX11" fmla="*/ 50104 w 613775"/>
                  <a:gd name="connsiteY11" fmla="*/ 275573 h 532356"/>
                  <a:gd name="connsiteX12" fmla="*/ 50104 w 613775"/>
                  <a:gd name="connsiteY12" fmla="*/ 275573 h 532356"/>
                  <a:gd name="connsiteX13" fmla="*/ 0 w 613775"/>
                  <a:gd name="connsiteY13" fmla="*/ 150313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775" h="532356">
                    <a:moveTo>
                      <a:pt x="0" y="150313"/>
                    </a:moveTo>
                    <a:lnTo>
                      <a:pt x="125260" y="81419"/>
                    </a:lnTo>
                    <a:lnTo>
                      <a:pt x="225468" y="0"/>
                    </a:lnTo>
                    <a:lnTo>
                      <a:pt x="338202" y="118997"/>
                    </a:lnTo>
                    <a:lnTo>
                      <a:pt x="494778" y="206680"/>
                    </a:lnTo>
                    <a:lnTo>
                      <a:pt x="613775" y="275573"/>
                    </a:lnTo>
                    <a:lnTo>
                      <a:pt x="494778" y="394570"/>
                    </a:lnTo>
                    <a:lnTo>
                      <a:pt x="463463" y="526093"/>
                    </a:lnTo>
                    <a:lnTo>
                      <a:pt x="419622" y="532356"/>
                    </a:lnTo>
                    <a:lnTo>
                      <a:pt x="338202" y="369518"/>
                    </a:lnTo>
                    <a:lnTo>
                      <a:pt x="250520" y="313151"/>
                    </a:lnTo>
                    <a:lnTo>
                      <a:pt x="50104" y="275573"/>
                    </a:lnTo>
                    <a:lnTo>
                      <a:pt x="50104" y="275573"/>
                    </a:lnTo>
                    <a:lnTo>
                      <a:pt x="0" y="150313"/>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2" name="任意形状 9">
                <a:extLst>
                  <a:ext uri="{FF2B5EF4-FFF2-40B4-BE49-F238E27FC236}">
                    <a16:creationId xmlns:a16="http://schemas.microsoft.com/office/drawing/2014/main" id="{EBB977B6-CF69-4A8D-9D57-FB5F8E89B60B}"/>
                  </a:ext>
                </a:extLst>
              </p:cNvPr>
              <p:cNvSpPr/>
              <p:nvPr/>
            </p:nvSpPr>
            <p:spPr>
              <a:xfrm>
                <a:off x="1621955" y="4695565"/>
                <a:ext cx="732772" cy="839244"/>
              </a:xfrm>
              <a:custGeom>
                <a:avLst/>
                <a:gdLst>
                  <a:gd name="connsiteX0" fmla="*/ 0 w 732772"/>
                  <a:gd name="connsiteY0" fmla="*/ 419622 h 839244"/>
                  <a:gd name="connsiteX1" fmla="*/ 62630 w 732772"/>
                  <a:gd name="connsiteY1" fmla="*/ 557408 h 839244"/>
                  <a:gd name="connsiteX2" fmla="*/ 181627 w 732772"/>
                  <a:gd name="connsiteY2" fmla="*/ 682668 h 839244"/>
                  <a:gd name="connsiteX3" fmla="*/ 325677 w 732772"/>
                  <a:gd name="connsiteY3" fmla="*/ 839244 h 839244"/>
                  <a:gd name="connsiteX4" fmla="*/ 450937 w 732772"/>
                  <a:gd name="connsiteY4" fmla="*/ 701457 h 839244"/>
                  <a:gd name="connsiteX5" fmla="*/ 563671 w 732772"/>
                  <a:gd name="connsiteY5" fmla="*/ 576197 h 839244"/>
                  <a:gd name="connsiteX6" fmla="*/ 732772 w 732772"/>
                  <a:gd name="connsiteY6" fmla="*/ 407096 h 839244"/>
                  <a:gd name="connsiteX7" fmla="*/ 732772 w 732772"/>
                  <a:gd name="connsiteY7" fmla="*/ 325676 h 839244"/>
                  <a:gd name="connsiteX8" fmla="*/ 688931 w 732772"/>
                  <a:gd name="connsiteY8" fmla="*/ 225468 h 839244"/>
                  <a:gd name="connsiteX9" fmla="*/ 594986 w 732772"/>
                  <a:gd name="connsiteY9" fmla="*/ 68893 h 839244"/>
                  <a:gd name="connsiteX10" fmla="*/ 475989 w 732772"/>
                  <a:gd name="connsiteY10" fmla="*/ 0 h 839244"/>
                  <a:gd name="connsiteX11" fmla="*/ 356992 w 732772"/>
                  <a:gd name="connsiteY11" fmla="*/ 18789 h 839244"/>
                  <a:gd name="connsiteX12" fmla="*/ 263046 w 732772"/>
                  <a:gd name="connsiteY12" fmla="*/ 50104 h 839244"/>
                  <a:gd name="connsiteX13" fmla="*/ 212942 w 732772"/>
                  <a:gd name="connsiteY13" fmla="*/ 81419 h 839244"/>
                  <a:gd name="connsiteX14" fmla="*/ 200416 w 732772"/>
                  <a:gd name="connsiteY14" fmla="*/ 162838 h 839244"/>
                  <a:gd name="connsiteX15" fmla="*/ 156575 w 732772"/>
                  <a:gd name="connsiteY15" fmla="*/ 200416 h 839244"/>
                  <a:gd name="connsiteX16" fmla="*/ 118997 w 732772"/>
                  <a:gd name="connsiteY16" fmla="*/ 294361 h 839244"/>
                  <a:gd name="connsiteX17" fmla="*/ 68893 w 732772"/>
                  <a:gd name="connsiteY17" fmla="*/ 369517 h 839244"/>
                  <a:gd name="connsiteX18" fmla="*/ 0 w 732772"/>
                  <a:gd name="connsiteY18" fmla="*/ 419622 h 83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2772" h="839244">
                    <a:moveTo>
                      <a:pt x="0" y="419622"/>
                    </a:moveTo>
                    <a:lnTo>
                      <a:pt x="62630" y="557408"/>
                    </a:lnTo>
                    <a:lnTo>
                      <a:pt x="181627" y="682668"/>
                    </a:lnTo>
                    <a:lnTo>
                      <a:pt x="325677" y="839244"/>
                    </a:lnTo>
                    <a:lnTo>
                      <a:pt x="450937" y="701457"/>
                    </a:lnTo>
                    <a:lnTo>
                      <a:pt x="563671" y="576197"/>
                    </a:lnTo>
                    <a:lnTo>
                      <a:pt x="732772" y="407096"/>
                    </a:lnTo>
                    <a:lnTo>
                      <a:pt x="732772" y="325676"/>
                    </a:lnTo>
                    <a:lnTo>
                      <a:pt x="688931" y="225468"/>
                    </a:lnTo>
                    <a:lnTo>
                      <a:pt x="594986" y="68893"/>
                    </a:lnTo>
                    <a:lnTo>
                      <a:pt x="475989" y="0"/>
                    </a:lnTo>
                    <a:lnTo>
                      <a:pt x="356992" y="18789"/>
                    </a:lnTo>
                    <a:lnTo>
                      <a:pt x="263046" y="50104"/>
                    </a:lnTo>
                    <a:lnTo>
                      <a:pt x="212942" y="81419"/>
                    </a:lnTo>
                    <a:lnTo>
                      <a:pt x="200416" y="162838"/>
                    </a:lnTo>
                    <a:lnTo>
                      <a:pt x="156575" y="200416"/>
                    </a:lnTo>
                    <a:lnTo>
                      <a:pt x="118997" y="294361"/>
                    </a:lnTo>
                    <a:lnTo>
                      <a:pt x="68893" y="369517"/>
                    </a:lnTo>
                    <a:lnTo>
                      <a:pt x="0" y="419622"/>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3" name="任意形状 11">
                <a:extLst>
                  <a:ext uri="{FF2B5EF4-FFF2-40B4-BE49-F238E27FC236}">
                    <a16:creationId xmlns:a16="http://schemas.microsoft.com/office/drawing/2014/main" id="{8DC5DEC4-3DE6-4153-BFC3-65BEE5FF76BD}"/>
                  </a:ext>
                </a:extLst>
              </p:cNvPr>
              <p:cNvSpPr/>
              <p:nvPr/>
            </p:nvSpPr>
            <p:spPr>
              <a:xfrm>
                <a:off x="2460960" y="5092425"/>
                <a:ext cx="457201" cy="471925"/>
              </a:xfrm>
              <a:custGeom>
                <a:avLst/>
                <a:gdLst>
                  <a:gd name="connsiteX0" fmla="*/ 25052 w 457200"/>
                  <a:gd name="connsiteY0" fmla="*/ 56367 h 532356"/>
                  <a:gd name="connsiteX1" fmla="*/ 0 w 457200"/>
                  <a:gd name="connsiteY1" fmla="*/ 106471 h 532356"/>
                  <a:gd name="connsiteX2" fmla="*/ 43841 w 457200"/>
                  <a:gd name="connsiteY2" fmla="*/ 200417 h 532356"/>
                  <a:gd name="connsiteX3" fmla="*/ 43841 w 457200"/>
                  <a:gd name="connsiteY3" fmla="*/ 200417 h 532356"/>
                  <a:gd name="connsiteX4" fmla="*/ 0 w 457200"/>
                  <a:gd name="connsiteY4" fmla="*/ 263047 h 532356"/>
                  <a:gd name="connsiteX5" fmla="*/ 6263 w 457200"/>
                  <a:gd name="connsiteY5" fmla="*/ 325677 h 532356"/>
                  <a:gd name="connsiteX6" fmla="*/ 6263 w 457200"/>
                  <a:gd name="connsiteY6" fmla="*/ 325677 h 532356"/>
                  <a:gd name="connsiteX7" fmla="*/ 18789 w 457200"/>
                  <a:gd name="connsiteY7" fmla="*/ 407096 h 532356"/>
                  <a:gd name="connsiteX8" fmla="*/ 31315 w 457200"/>
                  <a:gd name="connsiteY8" fmla="*/ 482252 h 532356"/>
                  <a:gd name="connsiteX9" fmla="*/ 112734 w 457200"/>
                  <a:gd name="connsiteY9" fmla="*/ 501041 h 532356"/>
                  <a:gd name="connsiteX10" fmla="*/ 200416 w 457200"/>
                  <a:gd name="connsiteY10" fmla="*/ 507304 h 532356"/>
                  <a:gd name="connsiteX11" fmla="*/ 313151 w 457200"/>
                  <a:gd name="connsiteY11" fmla="*/ 532356 h 532356"/>
                  <a:gd name="connsiteX12" fmla="*/ 382044 w 457200"/>
                  <a:gd name="connsiteY12" fmla="*/ 469726 h 532356"/>
                  <a:gd name="connsiteX13" fmla="*/ 344466 w 457200"/>
                  <a:gd name="connsiteY13" fmla="*/ 369518 h 532356"/>
                  <a:gd name="connsiteX14" fmla="*/ 369518 w 457200"/>
                  <a:gd name="connsiteY14" fmla="*/ 319414 h 532356"/>
                  <a:gd name="connsiteX15" fmla="*/ 457200 w 457200"/>
                  <a:gd name="connsiteY15" fmla="*/ 194154 h 532356"/>
                  <a:gd name="connsiteX16" fmla="*/ 288099 w 457200"/>
                  <a:gd name="connsiteY16" fmla="*/ 106471 h 532356"/>
                  <a:gd name="connsiteX17" fmla="*/ 244257 w 457200"/>
                  <a:gd name="connsiteY17" fmla="*/ 43841 h 532356"/>
                  <a:gd name="connsiteX18" fmla="*/ 175364 w 457200"/>
                  <a:gd name="connsiteY18" fmla="*/ 0 h 532356"/>
                  <a:gd name="connsiteX19" fmla="*/ 81419 w 457200"/>
                  <a:gd name="connsiteY19" fmla="*/ 31315 h 532356"/>
                  <a:gd name="connsiteX20" fmla="*/ 25052 w 457200"/>
                  <a:gd name="connsiteY20" fmla="*/ 56367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7200" h="532356">
                    <a:moveTo>
                      <a:pt x="25052" y="56367"/>
                    </a:moveTo>
                    <a:lnTo>
                      <a:pt x="0" y="106471"/>
                    </a:lnTo>
                    <a:lnTo>
                      <a:pt x="43841" y="200417"/>
                    </a:lnTo>
                    <a:lnTo>
                      <a:pt x="43841" y="200417"/>
                    </a:lnTo>
                    <a:lnTo>
                      <a:pt x="0" y="263047"/>
                    </a:lnTo>
                    <a:lnTo>
                      <a:pt x="6263" y="325677"/>
                    </a:lnTo>
                    <a:lnTo>
                      <a:pt x="6263" y="325677"/>
                    </a:lnTo>
                    <a:lnTo>
                      <a:pt x="18789" y="407096"/>
                    </a:lnTo>
                    <a:lnTo>
                      <a:pt x="31315" y="482252"/>
                    </a:lnTo>
                    <a:lnTo>
                      <a:pt x="112734" y="501041"/>
                    </a:lnTo>
                    <a:lnTo>
                      <a:pt x="200416" y="507304"/>
                    </a:lnTo>
                    <a:lnTo>
                      <a:pt x="313151" y="532356"/>
                    </a:lnTo>
                    <a:lnTo>
                      <a:pt x="382044" y="469726"/>
                    </a:lnTo>
                    <a:lnTo>
                      <a:pt x="344466" y="369518"/>
                    </a:lnTo>
                    <a:lnTo>
                      <a:pt x="369518" y="319414"/>
                    </a:lnTo>
                    <a:lnTo>
                      <a:pt x="457200" y="194154"/>
                    </a:lnTo>
                    <a:lnTo>
                      <a:pt x="288099" y="106471"/>
                    </a:lnTo>
                    <a:lnTo>
                      <a:pt x="244257" y="43841"/>
                    </a:lnTo>
                    <a:lnTo>
                      <a:pt x="175364" y="0"/>
                    </a:lnTo>
                    <a:lnTo>
                      <a:pt x="81419" y="31315"/>
                    </a:lnTo>
                    <a:lnTo>
                      <a:pt x="25052" y="56367"/>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4" name="任意形状 12">
                <a:extLst>
                  <a:ext uri="{FF2B5EF4-FFF2-40B4-BE49-F238E27FC236}">
                    <a16:creationId xmlns:a16="http://schemas.microsoft.com/office/drawing/2014/main" id="{7318113E-CBCC-4BD4-B486-2A933688C33C}"/>
                  </a:ext>
                </a:extLst>
              </p:cNvPr>
              <p:cNvSpPr/>
              <p:nvPr/>
            </p:nvSpPr>
            <p:spPr>
              <a:xfrm>
                <a:off x="2899371" y="4453126"/>
                <a:ext cx="526093" cy="471925"/>
              </a:xfrm>
              <a:custGeom>
                <a:avLst/>
                <a:gdLst>
                  <a:gd name="connsiteX0" fmla="*/ 43841 w 526093"/>
                  <a:gd name="connsiteY0" fmla="*/ 344466 h 350729"/>
                  <a:gd name="connsiteX1" fmla="*/ 0 w 526093"/>
                  <a:gd name="connsiteY1" fmla="*/ 300625 h 350729"/>
                  <a:gd name="connsiteX2" fmla="*/ 31315 w 526093"/>
                  <a:gd name="connsiteY2" fmla="*/ 219205 h 350729"/>
                  <a:gd name="connsiteX3" fmla="*/ 31315 w 526093"/>
                  <a:gd name="connsiteY3" fmla="*/ 219205 h 350729"/>
                  <a:gd name="connsiteX4" fmla="*/ 31315 w 526093"/>
                  <a:gd name="connsiteY4" fmla="*/ 112734 h 350729"/>
                  <a:gd name="connsiteX5" fmla="*/ 93945 w 526093"/>
                  <a:gd name="connsiteY5" fmla="*/ 75156 h 350729"/>
                  <a:gd name="connsiteX6" fmla="*/ 187890 w 526093"/>
                  <a:gd name="connsiteY6" fmla="*/ 6263 h 350729"/>
                  <a:gd name="connsiteX7" fmla="*/ 250520 w 526093"/>
                  <a:gd name="connsiteY7" fmla="*/ 0 h 350729"/>
                  <a:gd name="connsiteX8" fmla="*/ 407096 w 526093"/>
                  <a:gd name="connsiteY8" fmla="*/ 18789 h 350729"/>
                  <a:gd name="connsiteX9" fmla="*/ 526093 w 526093"/>
                  <a:gd name="connsiteY9" fmla="*/ 6263 h 350729"/>
                  <a:gd name="connsiteX10" fmla="*/ 526093 w 526093"/>
                  <a:gd name="connsiteY10" fmla="*/ 6263 h 350729"/>
                  <a:gd name="connsiteX11" fmla="*/ 469726 w 526093"/>
                  <a:gd name="connsiteY11" fmla="*/ 100208 h 350729"/>
                  <a:gd name="connsiteX12" fmla="*/ 375781 w 526093"/>
                  <a:gd name="connsiteY12" fmla="*/ 144049 h 350729"/>
                  <a:gd name="connsiteX13" fmla="*/ 275572 w 526093"/>
                  <a:gd name="connsiteY13" fmla="*/ 200416 h 350729"/>
                  <a:gd name="connsiteX14" fmla="*/ 194153 w 526093"/>
                  <a:gd name="connsiteY14" fmla="*/ 275573 h 350729"/>
                  <a:gd name="connsiteX15" fmla="*/ 137786 w 526093"/>
                  <a:gd name="connsiteY15" fmla="*/ 350729 h 350729"/>
                  <a:gd name="connsiteX16" fmla="*/ 137786 w 526093"/>
                  <a:gd name="connsiteY16" fmla="*/ 350729 h 350729"/>
                  <a:gd name="connsiteX17" fmla="*/ 43841 w 526093"/>
                  <a:gd name="connsiteY17" fmla="*/ 344466 h 35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6093" h="350729">
                    <a:moveTo>
                      <a:pt x="43841" y="344466"/>
                    </a:moveTo>
                    <a:lnTo>
                      <a:pt x="0" y="300625"/>
                    </a:lnTo>
                    <a:lnTo>
                      <a:pt x="31315" y="219205"/>
                    </a:lnTo>
                    <a:lnTo>
                      <a:pt x="31315" y="219205"/>
                    </a:lnTo>
                    <a:lnTo>
                      <a:pt x="31315" y="112734"/>
                    </a:lnTo>
                    <a:lnTo>
                      <a:pt x="93945" y="75156"/>
                    </a:lnTo>
                    <a:lnTo>
                      <a:pt x="187890" y="6263"/>
                    </a:lnTo>
                    <a:lnTo>
                      <a:pt x="250520" y="0"/>
                    </a:lnTo>
                    <a:lnTo>
                      <a:pt x="407096" y="18789"/>
                    </a:lnTo>
                    <a:lnTo>
                      <a:pt x="526093" y="6263"/>
                    </a:lnTo>
                    <a:lnTo>
                      <a:pt x="526093" y="6263"/>
                    </a:lnTo>
                    <a:lnTo>
                      <a:pt x="469726" y="100208"/>
                    </a:lnTo>
                    <a:lnTo>
                      <a:pt x="375781" y="144049"/>
                    </a:lnTo>
                    <a:lnTo>
                      <a:pt x="275572" y="200416"/>
                    </a:lnTo>
                    <a:lnTo>
                      <a:pt x="194153" y="275573"/>
                    </a:lnTo>
                    <a:lnTo>
                      <a:pt x="137786" y="350729"/>
                    </a:lnTo>
                    <a:lnTo>
                      <a:pt x="137786" y="350729"/>
                    </a:lnTo>
                    <a:lnTo>
                      <a:pt x="43841" y="34446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5" name="任意形状 13">
                <a:extLst>
                  <a:ext uri="{FF2B5EF4-FFF2-40B4-BE49-F238E27FC236}">
                    <a16:creationId xmlns:a16="http://schemas.microsoft.com/office/drawing/2014/main" id="{D23B79BA-1A1E-49CE-AE4E-E9B47FD85040}"/>
                  </a:ext>
                </a:extLst>
              </p:cNvPr>
              <p:cNvSpPr/>
              <p:nvPr/>
            </p:nvSpPr>
            <p:spPr>
              <a:xfrm>
                <a:off x="1965869" y="3812807"/>
                <a:ext cx="688930" cy="471925"/>
              </a:xfrm>
              <a:custGeom>
                <a:avLst/>
                <a:gdLst>
                  <a:gd name="connsiteX0" fmla="*/ 0 w 688931"/>
                  <a:gd name="connsiteY0" fmla="*/ 363255 h 632564"/>
                  <a:gd name="connsiteX1" fmla="*/ 106471 w 688931"/>
                  <a:gd name="connsiteY1" fmla="*/ 244258 h 632564"/>
                  <a:gd name="connsiteX2" fmla="*/ 250520 w 688931"/>
                  <a:gd name="connsiteY2" fmla="*/ 87682 h 632564"/>
                  <a:gd name="connsiteX3" fmla="*/ 356991 w 688931"/>
                  <a:gd name="connsiteY3" fmla="*/ 81419 h 632564"/>
                  <a:gd name="connsiteX4" fmla="*/ 444674 w 688931"/>
                  <a:gd name="connsiteY4" fmla="*/ 43841 h 632564"/>
                  <a:gd name="connsiteX5" fmla="*/ 507304 w 688931"/>
                  <a:gd name="connsiteY5" fmla="*/ 6263 h 632564"/>
                  <a:gd name="connsiteX6" fmla="*/ 563671 w 688931"/>
                  <a:gd name="connsiteY6" fmla="*/ 0 h 632564"/>
                  <a:gd name="connsiteX7" fmla="*/ 688931 w 688931"/>
                  <a:gd name="connsiteY7" fmla="*/ 87682 h 632564"/>
                  <a:gd name="connsiteX8" fmla="*/ 682668 w 688931"/>
                  <a:gd name="connsiteY8" fmla="*/ 169101 h 632564"/>
                  <a:gd name="connsiteX9" fmla="*/ 638827 w 688931"/>
                  <a:gd name="connsiteY9" fmla="*/ 350729 h 632564"/>
                  <a:gd name="connsiteX10" fmla="*/ 519830 w 688931"/>
                  <a:gd name="connsiteY10" fmla="*/ 526093 h 632564"/>
                  <a:gd name="connsiteX11" fmla="*/ 425885 w 688931"/>
                  <a:gd name="connsiteY11" fmla="*/ 632564 h 632564"/>
                  <a:gd name="connsiteX12" fmla="*/ 344465 w 688931"/>
                  <a:gd name="connsiteY12" fmla="*/ 626301 h 632564"/>
                  <a:gd name="connsiteX13" fmla="*/ 187890 w 688931"/>
                  <a:gd name="connsiteY13" fmla="*/ 594986 h 632564"/>
                  <a:gd name="connsiteX14" fmla="*/ 87682 w 688931"/>
                  <a:gd name="connsiteY14" fmla="*/ 538619 h 632564"/>
                  <a:gd name="connsiteX15" fmla="*/ 31315 w 688931"/>
                  <a:gd name="connsiteY15" fmla="*/ 469726 h 632564"/>
                  <a:gd name="connsiteX16" fmla="*/ 0 w 688931"/>
                  <a:gd name="connsiteY16" fmla="*/ 363255 h 63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931" h="632564">
                    <a:moveTo>
                      <a:pt x="0" y="363255"/>
                    </a:moveTo>
                    <a:lnTo>
                      <a:pt x="106471" y="244258"/>
                    </a:lnTo>
                    <a:lnTo>
                      <a:pt x="250520" y="87682"/>
                    </a:lnTo>
                    <a:lnTo>
                      <a:pt x="356991" y="81419"/>
                    </a:lnTo>
                    <a:lnTo>
                      <a:pt x="444674" y="43841"/>
                    </a:lnTo>
                    <a:lnTo>
                      <a:pt x="507304" y="6263"/>
                    </a:lnTo>
                    <a:lnTo>
                      <a:pt x="563671" y="0"/>
                    </a:lnTo>
                    <a:lnTo>
                      <a:pt x="688931" y="87682"/>
                    </a:lnTo>
                    <a:lnTo>
                      <a:pt x="682668" y="169101"/>
                    </a:lnTo>
                    <a:lnTo>
                      <a:pt x="638827" y="350729"/>
                    </a:lnTo>
                    <a:lnTo>
                      <a:pt x="519830" y="526093"/>
                    </a:lnTo>
                    <a:lnTo>
                      <a:pt x="425885" y="632564"/>
                    </a:lnTo>
                    <a:lnTo>
                      <a:pt x="344465" y="626301"/>
                    </a:lnTo>
                    <a:lnTo>
                      <a:pt x="187890" y="594986"/>
                    </a:lnTo>
                    <a:lnTo>
                      <a:pt x="87682" y="538619"/>
                    </a:lnTo>
                    <a:lnTo>
                      <a:pt x="31315" y="469726"/>
                    </a:lnTo>
                    <a:lnTo>
                      <a:pt x="0" y="36325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endParaRPr lang="zh-CN" altLang="en-US" sz="2400">
                  <a:solidFill>
                    <a:srgbClr val="FFFFFF"/>
                  </a:solidFill>
                </a:endParaRPr>
              </a:p>
            </p:txBody>
          </p:sp>
          <p:sp>
            <p:nvSpPr>
              <p:cNvPr id="56" name="任意形状 14">
                <a:extLst>
                  <a:ext uri="{FF2B5EF4-FFF2-40B4-BE49-F238E27FC236}">
                    <a16:creationId xmlns:a16="http://schemas.microsoft.com/office/drawing/2014/main" id="{F17C0434-8D3F-4839-8ECB-250EECB03CAF}"/>
                  </a:ext>
                </a:extLst>
              </p:cNvPr>
              <p:cNvSpPr/>
              <p:nvPr/>
            </p:nvSpPr>
            <p:spPr>
              <a:xfrm>
                <a:off x="1571297" y="4264843"/>
                <a:ext cx="858033" cy="475989"/>
              </a:xfrm>
              <a:custGeom>
                <a:avLst/>
                <a:gdLst>
                  <a:gd name="connsiteX0" fmla="*/ 0 w 858033"/>
                  <a:gd name="connsiteY0" fmla="*/ 219206 h 475989"/>
                  <a:gd name="connsiteX1" fmla="*/ 112734 w 858033"/>
                  <a:gd name="connsiteY1" fmla="*/ 125261 h 475989"/>
                  <a:gd name="connsiteX2" fmla="*/ 288098 w 858033"/>
                  <a:gd name="connsiteY2" fmla="*/ 0 h 475989"/>
                  <a:gd name="connsiteX3" fmla="*/ 494778 w 858033"/>
                  <a:gd name="connsiteY3" fmla="*/ 100208 h 475989"/>
                  <a:gd name="connsiteX4" fmla="*/ 707720 w 858033"/>
                  <a:gd name="connsiteY4" fmla="*/ 169102 h 475989"/>
                  <a:gd name="connsiteX5" fmla="*/ 814192 w 858033"/>
                  <a:gd name="connsiteY5" fmla="*/ 175365 h 475989"/>
                  <a:gd name="connsiteX6" fmla="*/ 858033 w 858033"/>
                  <a:gd name="connsiteY6" fmla="*/ 237995 h 475989"/>
                  <a:gd name="connsiteX7" fmla="*/ 858033 w 858033"/>
                  <a:gd name="connsiteY7" fmla="*/ 237995 h 475989"/>
                  <a:gd name="connsiteX8" fmla="*/ 832981 w 858033"/>
                  <a:gd name="connsiteY8" fmla="*/ 306888 h 475989"/>
                  <a:gd name="connsiteX9" fmla="*/ 695194 w 858033"/>
                  <a:gd name="connsiteY9" fmla="*/ 288099 h 475989"/>
                  <a:gd name="connsiteX10" fmla="*/ 645090 w 858033"/>
                  <a:gd name="connsiteY10" fmla="*/ 344466 h 475989"/>
                  <a:gd name="connsiteX11" fmla="*/ 632564 w 858033"/>
                  <a:gd name="connsiteY11" fmla="*/ 407096 h 475989"/>
                  <a:gd name="connsiteX12" fmla="*/ 475989 w 858033"/>
                  <a:gd name="connsiteY12" fmla="*/ 394570 h 475989"/>
                  <a:gd name="connsiteX13" fmla="*/ 294361 w 858033"/>
                  <a:gd name="connsiteY13" fmla="*/ 475989 h 475989"/>
                  <a:gd name="connsiteX14" fmla="*/ 87682 w 858033"/>
                  <a:gd name="connsiteY14" fmla="*/ 413359 h 475989"/>
                  <a:gd name="connsiteX15" fmla="*/ 0 w 858033"/>
                  <a:gd name="connsiteY15" fmla="*/ 219206 h 4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033" h="475989">
                    <a:moveTo>
                      <a:pt x="0" y="219206"/>
                    </a:moveTo>
                    <a:lnTo>
                      <a:pt x="112734" y="125261"/>
                    </a:lnTo>
                    <a:lnTo>
                      <a:pt x="288098" y="0"/>
                    </a:lnTo>
                    <a:lnTo>
                      <a:pt x="494778" y="100208"/>
                    </a:lnTo>
                    <a:lnTo>
                      <a:pt x="707720" y="169102"/>
                    </a:lnTo>
                    <a:lnTo>
                      <a:pt x="814192" y="175365"/>
                    </a:lnTo>
                    <a:lnTo>
                      <a:pt x="858033" y="237995"/>
                    </a:lnTo>
                    <a:lnTo>
                      <a:pt x="858033" y="237995"/>
                    </a:lnTo>
                    <a:lnTo>
                      <a:pt x="832981" y="306888"/>
                    </a:lnTo>
                    <a:lnTo>
                      <a:pt x="695194" y="288099"/>
                    </a:lnTo>
                    <a:lnTo>
                      <a:pt x="645090" y="344466"/>
                    </a:lnTo>
                    <a:lnTo>
                      <a:pt x="632564" y="407096"/>
                    </a:lnTo>
                    <a:lnTo>
                      <a:pt x="475989" y="394570"/>
                    </a:lnTo>
                    <a:lnTo>
                      <a:pt x="294361" y="475989"/>
                    </a:lnTo>
                    <a:lnTo>
                      <a:pt x="87682" y="413359"/>
                    </a:lnTo>
                    <a:lnTo>
                      <a:pt x="0" y="21920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7" name="任意形状 15">
                <a:extLst>
                  <a:ext uri="{FF2B5EF4-FFF2-40B4-BE49-F238E27FC236}">
                    <a16:creationId xmlns:a16="http://schemas.microsoft.com/office/drawing/2014/main" id="{37789E2E-F87A-48A5-86D3-0F5249109A56}"/>
                  </a:ext>
                </a:extLst>
              </p:cNvPr>
              <p:cNvSpPr/>
              <p:nvPr/>
            </p:nvSpPr>
            <p:spPr>
              <a:xfrm>
                <a:off x="2348364" y="3242024"/>
                <a:ext cx="488515" cy="471925"/>
              </a:xfrm>
              <a:custGeom>
                <a:avLst/>
                <a:gdLst>
                  <a:gd name="connsiteX0" fmla="*/ 6263 w 488515"/>
                  <a:gd name="connsiteY0" fmla="*/ 0 h 375781"/>
                  <a:gd name="connsiteX1" fmla="*/ 0 w 488515"/>
                  <a:gd name="connsiteY1" fmla="*/ 87682 h 375781"/>
                  <a:gd name="connsiteX2" fmla="*/ 106471 w 488515"/>
                  <a:gd name="connsiteY2" fmla="*/ 250521 h 375781"/>
                  <a:gd name="connsiteX3" fmla="*/ 169101 w 488515"/>
                  <a:gd name="connsiteY3" fmla="*/ 344466 h 375781"/>
                  <a:gd name="connsiteX4" fmla="*/ 294361 w 488515"/>
                  <a:gd name="connsiteY4" fmla="*/ 375781 h 375781"/>
                  <a:gd name="connsiteX5" fmla="*/ 488515 w 488515"/>
                  <a:gd name="connsiteY5" fmla="*/ 125260 h 375781"/>
                  <a:gd name="connsiteX6" fmla="*/ 488515 w 488515"/>
                  <a:gd name="connsiteY6" fmla="*/ 125260 h 375781"/>
                  <a:gd name="connsiteX7" fmla="*/ 413359 w 488515"/>
                  <a:gd name="connsiteY7" fmla="*/ 43841 h 375781"/>
                  <a:gd name="connsiteX8" fmla="*/ 325676 w 488515"/>
                  <a:gd name="connsiteY8" fmla="*/ 37578 h 375781"/>
                  <a:gd name="connsiteX9" fmla="*/ 131523 w 488515"/>
                  <a:gd name="connsiteY9" fmla="*/ 25052 h 375781"/>
                  <a:gd name="connsiteX10" fmla="*/ 6263 w 488515"/>
                  <a:gd name="connsiteY10" fmla="*/ 0 h 37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515" h="375781">
                    <a:moveTo>
                      <a:pt x="6263" y="0"/>
                    </a:moveTo>
                    <a:lnTo>
                      <a:pt x="0" y="87682"/>
                    </a:lnTo>
                    <a:lnTo>
                      <a:pt x="106471" y="250521"/>
                    </a:lnTo>
                    <a:lnTo>
                      <a:pt x="169101" y="344466"/>
                    </a:lnTo>
                    <a:lnTo>
                      <a:pt x="294361" y="375781"/>
                    </a:lnTo>
                    <a:lnTo>
                      <a:pt x="488515" y="125260"/>
                    </a:lnTo>
                    <a:lnTo>
                      <a:pt x="488515" y="125260"/>
                    </a:lnTo>
                    <a:lnTo>
                      <a:pt x="413359" y="43841"/>
                    </a:lnTo>
                    <a:lnTo>
                      <a:pt x="325676" y="37578"/>
                    </a:lnTo>
                    <a:lnTo>
                      <a:pt x="131523" y="25052"/>
                    </a:lnTo>
                    <a:lnTo>
                      <a:pt x="6263" y="0"/>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8" name="任意形状 16">
                <a:extLst>
                  <a:ext uri="{FF2B5EF4-FFF2-40B4-BE49-F238E27FC236}">
                    <a16:creationId xmlns:a16="http://schemas.microsoft.com/office/drawing/2014/main" id="{56BEE37C-0B47-4E66-90A1-C627E109DB30}"/>
                  </a:ext>
                </a:extLst>
              </p:cNvPr>
              <p:cNvSpPr/>
              <p:nvPr/>
            </p:nvSpPr>
            <p:spPr>
              <a:xfrm>
                <a:off x="2725855" y="3814744"/>
                <a:ext cx="638828" cy="471925"/>
              </a:xfrm>
              <a:custGeom>
                <a:avLst/>
                <a:gdLst>
                  <a:gd name="connsiteX0" fmla="*/ 162839 w 638828"/>
                  <a:gd name="connsiteY0" fmla="*/ 87682 h 920663"/>
                  <a:gd name="connsiteX1" fmla="*/ 62630 w 638828"/>
                  <a:gd name="connsiteY1" fmla="*/ 194153 h 920663"/>
                  <a:gd name="connsiteX2" fmla="*/ 0 w 638828"/>
                  <a:gd name="connsiteY2" fmla="*/ 306887 h 920663"/>
                  <a:gd name="connsiteX3" fmla="*/ 0 w 638828"/>
                  <a:gd name="connsiteY3" fmla="*/ 469726 h 920663"/>
                  <a:gd name="connsiteX4" fmla="*/ 37578 w 638828"/>
                  <a:gd name="connsiteY4" fmla="*/ 582460 h 920663"/>
                  <a:gd name="connsiteX5" fmla="*/ 150313 w 638828"/>
                  <a:gd name="connsiteY5" fmla="*/ 676405 h 920663"/>
                  <a:gd name="connsiteX6" fmla="*/ 288099 w 638828"/>
                  <a:gd name="connsiteY6" fmla="*/ 801665 h 920663"/>
                  <a:gd name="connsiteX7" fmla="*/ 501041 w 638828"/>
                  <a:gd name="connsiteY7" fmla="*/ 914400 h 920663"/>
                  <a:gd name="connsiteX8" fmla="*/ 632565 w 638828"/>
                  <a:gd name="connsiteY8" fmla="*/ 920663 h 920663"/>
                  <a:gd name="connsiteX9" fmla="*/ 638828 w 638828"/>
                  <a:gd name="connsiteY9" fmla="*/ 851770 h 920663"/>
                  <a:gd name="connsiteX10" fmla="*/ 544882 w 638828"/>
                  <a:gd name="connsiteY10" fmla="*/ 726509 h 920663"/>
                  <a:gd name="connsiteX11" fmla="*/ 425885 w 638828"/>
                  <a:gd name="connsiteY11" fmla="*/ 657616 h 920663"/>
                  <a:gd name="connsiteX12" fmla="*/ 306888 w 638828"/>
                  <a:gd name="connsiteY12" fmla="*/ 582460 h 920663"/>
                  <a:gd name="connsiteX13" fmla="*/ 212943 w 638828"/>
                  <a:gd name="connsiteY13" fmla="*/ 494778 h 920663"/>
                  <a:gd name="connsiteX14" fmla="*/ 175365 w 638828"/>
                  <a:gd name="connsiteY14" fmla="*/ 231731 h 920663"/>
                  <a:gd name="connsiteX15" fmla="*/ 175365 w 638828"/>
                  <a:gd name="connsiteY15" fmla="*/ 231731 h 920663"/>
                  <a:gd name="connsiteX16" fmla="*/ 288099 w 638828"/>
                  <a:gd name="connsiteY16" fmla="*/ 0 h 920663"/>
                  <a:gd name="connsiteX17" fmla="*/ 162839 w 638828"/>
                  <a:gd name="connsiteY17" fmla="*/ 87682 h 9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8828" h="920663">
                    <a:moveTo>
                      <a:pt x="162839" y="87682"/>
                    </a:moveTo>
                    <a:lnTo>
                      <a:pt x="62630" y="194153"/>
                    </a:lnTo>
                    <a:lnTo>
                      <a:pt x="0" y="306887"/>
                    </a:lnTo>
                    <a:lnTo>
                      <a:pt x="0" y="469726"/>
                    </a:lnTo>
                    <a:lnTo>
                      <a:pt x="37578" y="582460"/>
                    </a:lnTo>
                    <a:lnTo>
                      <a:pt x="150313" y="676405"/>
                    </a:lnTo>
                    <a:lnTo>
                      <a:pt x="288099" y="801665"/>
                    </a:lnTo>
                    <a:lnTo>
                      <a:pt x="501041" y="914400"/>
                    </a:lnTo>
                    <a:lnTo>
                      <a:pt x="632565" y="920663"/>
                    </a:lnTo>
                    <a:lnTo>
                      <a:pt x="638828" y="851770"/>
                    </a:lnTo>
                    <a:lnTo>
                      <a:pt x="544882" y="726509"/>
                    </a:lnTo>
                    <a:lnTo>
                      <a:pt x="425885" y="657616"/>
                    </a:lnTo>
                    <a:lnTo>
                      <a:pt x="306888" y="582460"/>
                    </a:lnTo>
                    <a:lnTo>
                      <a:pt x="212943" y="494778"/>
                    </a:lnTo>
                    <a:lnTo>
                      <a:pt x="175365" y="231731"/>
                    </a:lnTo>
                    <a:lnTo>
                      <a:pt x="175365" y="231731"/>
                    </a:lnTo>
                    <a:lnTo>
                      <a:pt x="288099" y="0"/>
                    </a:lnTo>
                    <a:lnTo>
                      <a:pt x="162839" y="87682"/>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9" name="任意形状 17">
                <a:extLst>
                  <a:ext uri="{FF2B5EF4-FFF2-40B4-BE49-F238E27FC236}">
                    <a16:creationId xmlns:a16="http://schemas.microsoft.com/office/drawing/2014/main" id="{927596D8-8299-4FB2-B103-1E9CE9D0BED0}"/>
                  </a:ext>
                </a:extLst>
              </p:cNvPr>
              <p:cNvSpPr/>
              <p:nvPr/>
            </p:nvSpPr>
            <p:spPr>
              <a:xfrm rot="722686">
                <a:off x="1916114" y="3417710"/>
                <a:ext cx="457201" cy="471925"/>
              </a:xfrm>
              <a:custGeom>
                <a:avLst/>
                <a:gdLst>
                  <a:gd name="connsiteX0" fmla="*/ 168965 w 457200"/>
                  <a:gd name="connsiteY0" fmla="*/ 397566 h 397566"/>
                  <a:gd name="connsiteX1" fmla="*/ 457200 w 457200"/>
                  <a:gd name="connsiteY1" fmla="*/ 248479 h 397566"/>
                  <a:gd name="connsiteX2" fmla="*/ 447261 w 457200"/>
                  <a:gd name="connsiteY2" fmla="*/ 109331 h 397566"/>
                  <a:gd name="connsiteX3" fmla="*/ 377687 w 457200"/>
                  <a:gd name="connsiteY3" fmla="*/ 19879 h 397566"/>
                  <a:gd name="connsiteX4" fmla="*/ 238539 w 457200"/>
                  <a:gd name="connsiteY4" fmla="*/ 0 h 397566"/>
                  <a:gd name="connsiteX5" fmla="*/ 109330 w 457200"/>
                  <a:gd name="connsiteY5" fmla="*/ 19879 h 397566"/>
                  <a:gd name="connsiteX6" fmla="*/ 69574 w 457200"/>
                  <a:gd name="connsiteY6" fmla="*/ 149087 h 397566"/>
                  <a:gd name="connsiteX7" fmla="*/ 0 w 457200"/>
                  <a:gd name="connsiteY7" fmla="*/ 198783 h 397566"/>
                  <a:gd name="connsiteX8" fmla="*/ 49695 w 457200"/>
                  <a:gd name="connsiteY8" fmla="*/ 318053 h 397566"/>
                  <a:gd name="connsiteX9" fmla="*/ 168965 w 457200"/>
                  <a:gd name="connsiteY9" fmla="*/ 397566 h 3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397566">
                    <a:moveTo>
                      <a:pt x="168965" y="397566"/>
                    </a:moveTo>
                    <a:lnTo>
                      <a:pt x="457200" y="248479"/>
                    </a:lnTo>
                    <a:lnTo>
                      <a:pt x="447261" y="109331"/>
                    </a:lnTo>
                    <a:lnTo>
                      <a:pt x="377687" y="19879"/>
                    </a:lnTo>
                    <a:lnTo>
                      <a:pt x="238539" y="0"/>
                    </a:lnTo>
                    <a:lnTo>
                      <a:pt x="109330" y="19879"/>
                    </a:lnTo>
                    <a:lnTo>
                      <a:pt x="69574" y="149087"/>
                    </a:lnTo>
                    <a:lnTo>
                      <a:pt x="0" y="198783"/>
                    </a:lnTo>
                    <a:lnTo>
                      <a:pt x="49695" y="318053"/>
                    </a:lnTo>
                    <a:lnTo>
                      <a:pt x="168965" y="397566"/>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grpSp>
          <p:nvGrpSpPr>
            <p:cNvPr id="25" name="组合 24">
              <a:extLst>
                <a:ext uri="{FF2B5EF4-FFF2-40B4-BE49-F238E27FC236}">
                  <a16:creationId xmlns:a16="http://schemas.microsoft.com/office/drawing/2014/main" id="{E94D3781-A62E-4903-A684-DC37E88B5989}"/>
                </a:ext>
              </a:extLst>
            </p:cNvPr>
            <p:cNvGrpSpPr/>
            <p:nvPr/>
          </p:nvGrpSpPr>
          <p:grpSpPr>
            <a:xfrm>
              <a:off x="4606683" y="2367011"/>
              <a:ext cx="4122901" cy="3878067"/>
              <a:chOff x="6618402" y="2991110"/>
              <a:chExt cx="4122901" cy="3878067"/>
            </a:xfrm>
          </p:grpSpPr>
          <p:sp>
            <p:nvSpPr>
              <p:cNvPr id="31" name="任意形状 5">
                <a:extLst>
                  <a:ext uri="{FF2B5EF4-FFF2-40B4-BE49-F238E27FC236}">
                    <a16:creationId xmlns:a16="http://schemas.microsoft.com/office/drawing/2014/main" id="{1E77E420-E5DA-490A-97F1-F9F9CE51DE8A}"/>
                  </a:ext>
                </a:extLst>
              </p:cNvPr>
              <p:cNvSpPr/>
              <p:nvPr/>
            </p:nvSpPr>
            <p:spPr>
              <a:xfrm>
                <a:off x="6870634" y="2991110"/>
                <a:ext cx="3150678" cy="3872511"/>
              </a:xfrm>
              <a:custGeom>
                <a:avLst/>
                <a:gdLst>
                  <a:gd name="connsiteX0" fmla="*/ 2476424 w 3150679"/>
                  <a:gd name="connsiteY0" fmla="*/ 1591733 h 3872511"/>
                  <a:gd name="connsiteX1" fmla="*/ 2633442 w 3150679"/>
                  <a:gd name="connsiteY1" fmla="*/ 1559406 h 3872511"/>
                  <a:gd name="connsiteX2" fmla="*/ 2795079 w 3150679"/>
                  <a:gd name="connsiteY2" fmla="*/ 1402388 h 3872511"/>
                  <a:gd name="connsiteX3" fmla="*/ 2855115 w 3150679"/>
                  <a:gd name="connsiteY3" fmla="*/ 1296169 h 3872511"/>
                  <a:gd name="connsiteX4" fmla="*/ 2965952 w 3150679"/>
                  <a:gd name="connsiteY4" fmla="*/ 1286933 h 3872511"/>
                  <a:gd name="connsiteX5" fmla="*/ 2979806 w 3150679"/>
                  <a:gd name="connsiteY5" fmla="*/ 1370060 h 3872511"/>
                  <a:gd name="connsiteX6" fmla="*/ 2979806 w 3150679"/>
                  <a:gd name="connsiteY6" fmla="*/ 1370060 h 3872511"/>
                  <a:gd name="connsiteX7" fmla="*/ 3122970 w 3150679"/>
                  <a:gd name="connsiteY7" fmla="*/ 1397769 h 3872511"/>
                  <a:gd name="connsiteX8" fmla="*/ 3132206 w 3150679"/>
                  <a:gd name="connsiteY8" fmla="*/ 1420860 h 3872511"/>
                  <a:gd name="connsiteX9" fmla="*/ 3104497 w 3150679"/>
                  <a:gd name="connsiteY9" fmla="*/ 1490133 h 3872511"/>
                  <a:gd name="connsiteX10" fmla="*/ 3104497 w 3150679"/>
                  <a:gd name="connsiteY10" fmla="*/ 1540933 h 3872511"/>
                  <a:gd name="connsiteX11" fmla="*/ 3076788 w 3150679"/>
                  <a:gd name="connsiteY11" fmla="*/ 1600969 h 3872511"/>
                  <a:gd name="connsiteX12" fmla="*/ 3062933 w 3150679"/>
                  <a:gd name="connsiteY12" fmla="*/ 1748751 h 3872511"/>
                  <a:gd name="connsiteX13" fmla="*/ 3044461 w 3150679"/>
                  <a:gd name="connsiteY13" fmla="*/ 1804169 h 3872511"/>
                  <a:gd name="connsiteX14" fmla="*/ 3049079 w 3150679"/>
                  <a:gd name="connsiteY14" fmla="*/ 1938097 h 3872511"/>
                  <a:gd name="connsiteX15" fmla="*/ 3146061 w 3150679"/>
                  <a:gd name="connsiteY15" fmla="*/ 2011988 h 3872511"/>
                  <a:gd name="connsiteX16" fmla="*/ 3150679 w 3150679"/>
                  <a:gd name="connsiteY16" fmla="*/ 2150533 h 3872511"/>
                  <a:gd name="connsiteX17" fmla="*/ 3099879 w 3150679"/>
                  <a:gd name="connsiteY17" fmla="*/ 2247515 h 3872511"/>
                  <a:gd name="connsiteX18" fmla="*/ 2984424 w 3150679"/>
                  <a:gd name="connsiteY18" fmla="*/ 2316788 h 3872511"/>
                  <a:gd name="connsiteX19" fmla="*/ 2979806 w 3150679"/>
                  <a:gd name="connsiteY19" fmla="*/ 2390678 h 3872511"/>
                  <a:gd name="connsiteX20" fmla="*/ 2905915 w 3150679"/>
                  <a:gd name="connsiteY20" fmla="*/ 2436860 h 3872511"/>
                  <a:gd name="connsiteX21" fmla="*/ 2859733 w 3150679"/>
                  <a:gd name="connsiteY21" fmla="*/ 2547697 h 3872511"/>
                  <a:gd name="connsiteX22" fmla="*/ 2730424 w 3150679"/>
                  <a:gd name="connsiteY22" fmla="*/ 2686242 h 3872511"/>
                  <a:gd name="connsiteX23" fmla="*/ 2619588 w 3150679"/>
                  <a:gd name="connsiteY23" fmla="*/ 2769369 h 3872511"/>
                  <a:gd name="connsiteX24" fmla="*/ 2578024 w 3150679"/>
                  <a:gd name="connsiteY24" fmla="*/ 2889442 h 3872511"/>
                  <a:gd name="connsiteX25" fmla="*/ 2628824 w 3150679"/>
                  <a:gd name="connsiteY25" fmla="*/ 2935624 h 3872511"/>
                  <a:gd name="connsiteX26" fmla="*/ 2758133 w 3150679"/>
                  <a:gd name="connsiteY26" fmla="*/ 2995660 h 3872511"/>
                  <a:gd name="connsiteX27" fmla="*/ 2905915 w 3150679"/>
                  <a:gd name="connsiteY27" fmla="*/ 2986424 h 3872511"/>
                  <a:gd name="connsiteX28" fmla="*/ 2896679 w 3150679"/>
                  <a:gd name="connsiteY28" fmla="*/ 3124969 h 3872511"/>
                  <a:gd name="connsiteX29" fmla="*/ 2830177 w 3150679"/>
                  <a:gd name="connsiteY29" fmla="*/ 3252893 h 3872511"/>
                  <a:gd name="connsiteX30" fmla="*/ 2733657 w 3150679"/>
                  <a:gd name="connsiteY30" fmla="*/ 3186853 h 3872511"/>
                  <a:gd name="connsiteX31" fmla="*/ 2682857 w 3150679"/>
                  <a:gd name="connsiteY31" fmla="*/ 3232573 h 3872511"/>
                  <a:gd name="connsiteX32" fmla="*/ 2637137 w 3150679"/>
                  <a:gd name="connsiteY32" fmla="*/ 3318933 h 3872511"/>
                  <a:gd name="connsiteX33" fmla="*/ 2632104 w 3150679"/>
                  <a:gd name="connsiteY33" fmla="*/ 3376854 h 3872511"/>
                  <a:gd name="connsiteX34" fmla="*/ 2529555 w 3150679"/>
                  <a:gd name="connsiteY34" fmla="*/ 3513587 h 3872511"/>
                  <a:gd name="connsiteX35" fmla="*/ 2521009 w 3150679"/>
                  <a:gd name="connsiteY35" fmla="*/ 3599045 h 3872511"/>
                  <a:gd name="connsiteX36" fmla="*/ 2384276 w 3150679"/>
                  <a:gd name="connsiteY36" fmla="*/ 3658866 h 3872511"/>
                  <a:gd name="connsiteX37" fmla="*/ 2281727 w 3150679"/>
                  <a:gd name="connsiteY37" fmla="*/ 3684503 h 3872511"/>
                  <a:gd name="connsiteX38" fmla="*/ 2247544 w 3150679"/>
                  <a:gd name="connsiteY38" fmla="*/ 3573408 h 3872511"/>
                  <a:gd name="connsiteX39" fmla="*/ 2144994 w 3150679"/>
                  <a:gd name="connsiteY39" fmla="*/ 3402492 h 3872511"/>
                  <a:gd name="connsiteX40" fmla="*/ 2025353 w 3150679"/>
                  <a:gd name="connsiteY40" fmla="*/ 3522133 h 3872511"/>
                  <a:gd name="connsiteX41" fmla="*/ 2025353 w 3150679"/>
                  <a:gd name="connsiteY41" fmla="*/ 3522133 h 3872511"/>
                  <a:gd name="connsiteX42" fmla="*/ 1948441 w 3150679"/>
                  <a:gd name="connsiteY42" fmla="*/ 3445221 h 3872511"/>
                  <a:gd name="connsiteX43" fmla="*/ 1888620 w 3150679"/>
                  <a:gd name="connsiteY43" fmla="*/ 3436675 h 3872511"/>
                  <a:gd name="connsiteX44" fmla="*/ 1811708 w 3150679"/>
                  <a:gd name="connsiteY44" fmla="*/ 3393946 h 3872511"/>
                  <a:gd name="connsiteX45" fmla="*/ 1743342 w 3150679"/>
                  <a:gd name="connsiteY45" fmla="*/ 3411038 h 3872511"/>
                  <a:gd name="connsiteX46" fmla="*/ 1666430 w 3150679"/>
                  <a:gd name="connsiteY46" fmla="*/ 3539225 h 3872511"/>
                  <a:gd name="connsiteX47" fmla="*/ 1606609 w 3150679"/>
                  <a:gd name="connsiteY47" fmla="*/ 3590499 h 3872511"/>
                  <a:gd name="connsiteX48" fmla="*/ 1435693 w 3150679"/>
                  <a:gd name="connsiteY48" fmla="*/ 3581954 h 3872511"/>
                  <a:gd name="connsiteX49" fmla="*/ 1418602 w 3150679"/>
                  <a:gd name="connsiteY49" fmla="*/ 3693049 h 3872511"/>
                  <a:gd name="connsiteX50" fmla="*/ 1290415 w 3150679"/>
                  <a:gd name="connsiteY50" fmla="*/ 3846873 h 3872511"/>
                  <a:gd name="connsiteX51" fmla="*/ 1196411 w 3150679"/>
                  <a:gd name="connsiteY51" fmla="*/ 3872511 h 3872511"/>
                  <a:gd name="connsiteX52" fmla="*/ 1076770 w 3150679"/>
                  <a:gd name="connsiteY52" fmla="*/ 3804144 h 3872511"/>
                  <a:gd name="connsiteX53" fmla="*/ 1008404 w 3150679"/>
                  <a:gd name="connsiteY53" fmla="*/ 3556316 h 3872511"/>
                  <a:gd name="connsiteX54" fmla="*/ 692209 w 3150679"/>
                  <a:gd name="connsiteY54" fmla="*/ 3291397 h 3872511"/>
                  <a:gd name="connsiteX55" fmla="*/ 683663 w 3150679"/>
                  <a:gd name="connsiteY55" fmla="*/ 3223030 h 3872511"/>
                  <a:gd name="connsiteX56" fmla="*/ 495656 w 3150679"/>
                  <a:gd name="connsiteY56" fmla="*/ 3026477 h 3872511"/>
                  <a:gd name="connsiteX57" fmla="*/ 307648 w 3150679"/>
                  <a:gd name="connsiteY57" fmla="*/ 2983748 h 3872511"/>
                  <a:gd name="connsiteX58" fmla="*/ 273465 w 3150679"/>
                  <a:gd name="connsiteY58" fmla="*/ 2556458 h 3872511"/>
                  <a:gd name="connsiteX59" fmla="*/ 564022 w 3150679"/>
                  <a:gd name="connsiteY59" fmla="*/ 2488092 h 3872511"/>
                  <a:gd name="connsiteX60" fmla="*/ 606751 w 3150679"/>
                  <a:gd name="connsiteY60" fmla="*/ 2308630 h 3872511"/>
                  <a:gd name="connsiteX61" fmla="*/ 734938 w 3150679"/>
                  <a:gd name="connsiteY61" fmla="*/ 2248810 h 3872511"/>
                  <a:gd name="connsiteX62" fmla="*/ 760576 w 3150679"/>
                  <a:gd name="connsiteY62" fmla="*/ 2206081 h 3872511"/>
                  <a:gd name="connsiteX63" fmla="*/ 572568 w 3150679"/>
                  <a:gd name="connsiteY63" fmla="*/ 2206081 h 3872511"/>
                  <a:gd name="connsiteX64" fmla="*/ 418744 w 3150679"/>
                  <a:gd name="connsiteY64" fmla="*/ 2077894 h 3872511"/>
                  <a:gd name="connsiteX65" fmla="*/ 692209 w 3150679"/>
                  <a:gd name="connsiteY65" fmla="*/ 1958253 h 3872511"/>
                  <a:gd name="connsiteX66" fmla="*/ 478564 w 3150679"/>
                  <a:gd name="connsiteY66" fmla="*/ 1667696 h 3872511"/>
                  <a:gd name="connsiteX67" fmla="*/ 487110 w 3150679"/>
                  <a:gd name="connsiteY67" fmla="*/ 1565146 h 3872511"/>
                  <a:gd name="connsiteX68" fmla="*/ 299103 w 3150679"/>
                  <a:gd name="connsiteY68" fmla="*/ 1513871 h 3872511"/>
                  <a:gd name="connsiteX69" fmla="*/ 299103 w 3150679"/>
                  <a:gd name="connsiteY69" fmla="*/ 1334410 h 3872511"/>
                  <a:gd name="connsiteX70" fmla="*/ 341832 w 3150679"/>
                  <a:gd name="connsiteY70" fmla="*/ 1163494 h 3872511"/>
                  <a:gd name="connsiteX71" fmla="*/ 393106 w 3150679"/>
                  <a:gd name="connsiteY71" fmla="*/ 1112219 h 3872511"/>
                  <a:gd name="connsiteX72" fmla="*/ 341832 w 3150679"/>
                  <a:gd name="connsiteY72" fmla="*/ 966940 h 3872511"/>
                  <a:gd name="connsiteX73" fmla="*/ 247828 w 3150679"/>
                  <a:gd name="connsiteY73" fmla="*/ 1112219 h 3872511"/>
                  <a:gd name="connsiteX74" fmla="*/ 170916 w 3150679"/>
                  <a:gd name="connsiteY74" fmla="*/ 1103673 h 3872511"/>
                  <a:gd name="connsiteX75" fmla="*/ 145278 w 3150679"/>
                  <a:gd name="connsiteY75" fmla="*/ 881483 h 3872511"/>
                  <a:gd name="connsiteX76" fmla="*/ 0 w 3150679"/>
                  <a:gd name="connsiteY76" fmla="*/ 787479 h 3872511"/>
                  <a:gd name="connsiteX77" fmla="*/ 153824 w 3150679"/>
                  <a:gd name="connsiteY77" fmla="*/ 531105 h 3872511"/>
                  <a:gd name="connsiteX78" fmla="*/ 94004 w 3150679"/>
                  <a:gd name="connsiteY78" fmla="*/ 394372 h 3872511"/>
                  <a:gd name="connsiteX79" fmla="*/ 119641 w 3150679"/>
                  <a:gd name="connsiteY79" fmla="*/ 334552 h 3872511"/>
                  <a:gd name="connsiteX80" fmla="*/ 538385 w 3150679"/>
                  <a:gd name="connsiteY80" fmla="*/ 274731 h 3872511"/>
                  <a:gd name="connsiteX81" fmla="*/ 615297 w 3150679"/>
                  <a:gd name="connsiteY81" fmla="*/ 180727 h 3872511"/>
                  <a:gd name="connsiteX82" fmla="*/ 863125 w 3150679"/>
                  <a:gd name="connsiteY82" fmla="*/ 155090 h 3872511"/>
                  <a:gd name="connsiteX83" fmla="*/ 999858 w 3150679"/>
                  <a:gd name="connsiteY83" fmla="*/ 232002 h 3872511"/>
                  <a:gd name="connsiteX84" fmla="*/ 1191030 w 3150679"/>
                  <a:gd name="connsiteY84" fmla="*/ 211666 h 3872511"/>
                  <a:gd name="connsiteX85" fmla="*/ 1199497 w 3150679"/>
                  <a:gd name="connsiteY85" fmla="*/ 127000 h 3872511"/>
                  <a:gd name="connsiteX86" fmla="*/ 1123297 w 3150679"/>
                  <a:gd name="connsiteY86" fmla="*/ 42333 h 3872511"/>
                  <a:gd name="connsiteX87" fmla="*/ 1241830 w 3150679"/>
                  <a:gd name="connsiteY87" fmla="*/ 0 h 3872511"/>
                  <a:gd name="connsiteX88" fmla="*/ 1478897 w 3150679"/>
                  <a:gd name="connsiteY88" fmla="*/ 84666 h 3872511"/>
                  <a:gd name="connsiteX89" fmla="*/ 1470430 w 3150679"/>
                  <a:gd name="connsiteY89" fmla="*/ 338666 h 3872511"/>
                  <a:gd name="connsiteX90" fmla="*/ 1580497 w 3150679"/>
                  <a:gd name="connsiteY90" fmla="*/ 431800 h 3872511"/>
                  <a:gd name="connsiteX91" fmla="*/ 1910697 w 3150679"/>
                  <a:gd name="connsiteY91" fmla="*/ 457200 h 3872511"/>
                  <a:gd name="connsiteX92" fmla="*/ 1995364 w 3150679"/>
                  <a:gd name="connsiteY92" fmla="*/ 550333 h 3872511"/>
                  <a:gd name="connsiteX93" fmla="*/ 1995364 w 3150679"/>
                  <a:gd name="connsiteY93" fmla="*/ 753533 h 3872511"/>
                  <a:gd name="connsiteX94" fmla="*/ 1936097 w 3150679"/>
                  <a:gd name="connsiteY94" fmla="*/ 914400 h 3872511"/>
                  <a:gd name="connsiteX95" fmla="*/ 2003830 w 3150679"/>
                  <a:gd name="connsiteY95" fmla="*/ 1024466 h 3872511"/>
                  <a:gd name="connsiteX96" fmla="*/ 2020764 w 3150679"/>
                  <a:gd name="connsiteY96" fmla="*/ 1143000 h 3872511"/>
                  <a:gd name="connsiteX97" fmla="*/ 2105430 w 3150679"/>
                  <a:gd name="connsiteY97" fmla="*/ 1143000 h 3872511"/>
                  <a:gd name="connsiteX98" fmla="*/ 2274764 w 3150679"/>
                  <a:gd name="connsiteY98" fmla="*/ 1092200 h 3872511"/>
                  <a:gd name="connsiteX99" fmla="*/ 2334030 w 3150679"/>
                  <a:gd name="connsiteY99" fmla="*/ 1312333 h 3872511"/>
                  <a:gd name="connsiteX100" fmla="*/ 2342497 w 3150679"/>
                  <a:gd name="connsiteY100" fmla="*/ 1435704 h 3872511"/>
                  <a:gd name="connsiteX101" fmla="*/ 2476424 w 3150679"/>
                  <a:gd name="connsiteY101" fmla="*/ 1591733 h 387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150679" h="3872511">
                    <a:moveTo>
                      <a:pt x="2476424" y="1591733"/>
                    </a:moveTo>
                    <a:lnTo>
                      <a:pt x="2633442" y="1559406"/>
                    </a:lnTo>
                    <a:lnTo>
                      <a:pt x="2795079" y="1402388"/>
                    </a:lnTo>
                    <a:lnTo>
                      <a:pt x="2855115" y="1296169"/>
                    </a:lnTo>
                    <a:lnTo>
                      <a:pt x="2965952" y="1286933"/>
                    </a:lnTo>
                    <a:lnTo>
                      <a:pt x="2979806" y="1370060"/>
                    </a:lnTo>
                    <a:lnTo>
                      <a:pt x="2979806" y="1370060"/>
                    </a:lnTo>
                    <a:lnTo>
                      <a:pt x="3122970" y="1397769"/>
                    </a:lnTo>
                    <a:lnTo>
                      <a:pt x="3132206" y="1420860"/>
                    </a:lnTo>
                    <a:lnTo>
                      <a:pt x="3104497" y="1490133"/>
                    </a:lnTo>
                    <a:lnTo>
                      <a:pt x="3104497" y="1540933"/>
                    </a:lnTo>
                    <a:lnTo>
                      <a:pt x="3076788" y="1600969"/>
                    </a:lnTo>
                    <a:lnTo>
                      <a:pt x="3062933" y="1748751"/>
                    </a:lnTo>
                    <a:lnTo>
                      <a:pt x="3044461" y="1804169"/>
                    </a:lnTo>
                    <a:lnTo>
                      <a:pt x="3049079" y="1938097"/>
                    </a:lnTo>
                    <a:lnTo>
                      <a:pt x="3146061" y="2011988"/>
                    </a:lnTo>
                    <a:lnTo>
                      <a:pt x="3150679" y="2150533"/>
                    </a:lnTo>
                    <a:lnTo>
                      <a:pt x="3099879" y="2247515"/>
                    </a:lnTo>
                    <a:lnTo>
                      <a:pt x="2984424" y="2316788"/>
                    </a:lnTo>
                    <a:lnTo>
                      <a:pt x="2979806" y="2390678"/>
                    </a:lnTo>
                    <a:lnTo>
                      <a:pt x="2905915" y="2436860"/>
                    </a:lnTo>
                    <a:lnTo>
                      <a:pt x="2859733" y="2547697"/>
                    </a:lnTo>
                    <a:lnTo>
                      <a:pt x="2730424" y="2686242"/>
                    </a:lnTo>
                    <a:lnTo>
                      <a:pt x="2619588" y="2769369"/>
                    </a:lnTo>
                    <a:lnTo>
                      <a:pt x="2578024" y="2889442"/>
                    </a:lnTo>
                    <a:lnTo>
                      <a:pt x="2628824" y="2935624"/>
                    </a:lnTo>
                    <a:lnTo>
                      <a:pt x="2758133" y="2995660"/>
                    </a:lnTo>
                    <a:lnTo>
                      <a:pt x="2905915" y="2986424"/>
                    </a:lnTo>
                    <a:lnTo>
                      <a:pt x="2896679" y="3124969"/>
                    </a:lnTo>
                    <a:lnTo>
                      <a:pt x="2830177" y="3252893"/>
                    </a:lnTo>
                    <a:lnTo>
                      <a:pt x="2733657" y="3186853"/>
                    </a:lnTo>
                    <a:lnTo>
                      <a:pt x="2682857" y="3232573"/>
                    </a:lnTo>
                    <a:lnTo>
                      <a:pt x="2637137" y="3318933"/>
                    </a:lnTo>
                    <a:lnTo>
                      <a:pt x="2632104" y="3376854"/>
                    </a:lnTo>
                    <a:lnTo>
                      <a:pt x="2529555" y="3513587"/>
                    </a:lnTo>
                    <a:lnTo>
                      <a:pt x="2521009" y="3599045"/>
                    </a:lnTo>
                    <a:lnTo>
                      <a:pt x="2384276" y="3658866"/>
                    </a:lnTo>
                    <a:lnTo>
                      <a:pt x="2281727" y="3684503"/>
                    </a:lnTo>
                    <a:lnTo>
                      <a:pt x="2247544" y="3573408"/>
                    </a:lnTo>
                    <a:lnTo>
                      <a:pt x="2144994" y="3402492"/>
                    </a:lnTo>
                    <a:lnTo>
                      <a:pt x="2025353" y="3522133"/>
                    </a:lnTo>
                    <a:lnTo>
                      <a:pt x="2025353" y="3522133"/>
                    </a:lnTo>
                    <a:lnTo>
                      <a:pt x="1948441" y="3445221"/>
                    </a:lnTo>
                    <a:lnTo>
                      <a:pt x="1888620" y="3436675"/>
                    </a:lnTo>
                    <a:lnTo>
                      <a:pt x="1811708" y="3393946"/>
                    </a:lnTo>
                    <a:lnTo>
                      <a:pt x="1743342" y="3411038"/>
                    </a:lnTo>
                    <a:lnTo>
                      <a:pt x="1666430" y="3539225"/>
                    </a:lnTo>
                    <a:lnTo>
                      <a:pt x="1606609" y="3590499"/>
                    </a:lnTo>
                    <a:lnTo>
                      <a:pt x="1435693" y="3581954"/>
                    </a:lnTo>
                    <a:lnTo>
                      <a:pt x="1418602" y="3693049"/>
                    </a:lnTo>
                    <a:lnTo>
                      <a:pt x="1290415" y="3846873"/>
                    </a:lnTo>
                    <a:lnTo>
                      <a:pt x="1196411" y="3872511"/>
                    </a:lnTo>
                    <a:lnTo>
                      <a:pt x="1076770" y="3804144"/>
                    </a:lnTo>
                    <a:lnTo>
                      <a:pt x="1008404" y="3556316"/>
                    </a:lnTo>
                    <a:lnTo>
                      <a:pt x="692209" y="3291397"/>
                    </a:lnTo>
                    <a:lnTo>
                      <a:pt x="683663" y="3223030"/>
                    </a:lnTo>
                    <a:lnTo>
                      <a:pt x="495656" y="3026477"/>
                    </a:lnTo>
                    <a:lnTo>
                      <a:pt x="307648" y="2983748"/>
                    </a:lnTo>
                    <a:lnTo>
                      <a:pt x="273465" y="2556458"/>
                    </a:lnTo>
                    <a:lnTo>
                      <a:pt x="564022" y="2488092"/>
                    </a:lnTo>
                    <a:lnTo>
                      <a:pt x="606751" y="2308630"/>
                    </a:lnTo>
                    <a:lnTo>
                      <a:pt x="734938" y="2248810"/>
                    </a:lnTo>
                    <a:lnTo>
                      <a:pt x="760576" y="2206081"/>
                    </a:lnTo>
                    <a:lnTo>
                      <a:pt x="572568" y="2206081"/>
                    </a:lnTo>
                    <a:lnTo>
                      <a:pt x="418744" y="2077894"/>
                    </a:lnTo>
                    <a:lnTo>
                      <a:pt x="692209" y="1958253"/>
                    </a:lnTo>
                    <a:lnTo>
                      <a:pt x="478564" y="1667696"/>
                    </a:lnTo>
                    <a:lnTo>
                      <a:pt x="487110" y="1565146"/>
                    </a:lnTo>
                    <a:lnTo>
                      <a:pt x="299103" y="1513871"/>
                    </a:lnTo>
                    <a:lnTo>
                      <a:pt x="299103" y="1334410"/>
                    </a:lnTo>
                    <a:lnTo>
                      <a:pt x="341832" y="1163494"/>
                    </a:lnTo>
                    <a:lnTo>
                      <a:pt x="393106" y="1112219"/>
                    </a:lnTo>
                    <a:lnTo>
                      <a:pt x="341832" y="966940"/>
                    </a:lnTo>
                    <a:lnTo>
                      <a:pt x="247828" y="1112219"/>
                    </a:lnTo>
                    <a:lnTo>
                      <a:pt x="170916" y="1103673"/>
                    </a:lnTo>
                    <a:lnTo>
                      <a:pt x="145278" y="881483"/>
                    </a:lnTo>
                    <a:lnTo>
                      <a:pt x="0" y="787479"/>
                    </a:lnTo>
                    <a:lnTo>
                      <a:pt x="153824" y="531105"/>
                    </a:lnTo>
                    <a:lnTo>
                      <a:pt x="94004" y="394372"/>
                    </a:lnTo>
                    <a:lnTo>
                      <a:pt x="119641" y="334552"/>
                    </a:lnTo>
                    <a:lnTo>
                      <a:pt x="538385" y="274731"/>
                    </a:lnTo>
                    <a:lnTo>
                      <a:pt x="615297" y="180727"/>
                    </a:lnTo>
                    <a:lnTo>
                      <a:pt x="863125" y="155090"/>
                    </a:lnTo>
                    <a:lnTo>
                      <a:pt x="999858" y="232002"/>
                    </a:lnTo>
                    <a:lnTo>
                      <a:pt x="1191030" y="211666"/>
                    </a:lnTo>
                    <a:lnTo>
                      <a:pt x="1199497" y="127000"/>
                    </a:lnTo>
                    <a:lnTo>
                      <a:pt x="1123297" y="42333"/>
                    </a:lnTo>
                    <a:lnTo>
                      <a:pt x="1241830" y="0"/>
                    </a:lnTo>
                    <a:lnTo>
                      <a:pt x="1478897" y="84666"/>
                    </a:lnTo>
                    <a:lnTo>
                      <a:pt x="1470430" y="338666"/>
                    </a:lnTo>
                    <a:lnTo>
                      <a:pt x="1580497" y="431800"/>
                    </a:lnTo>
                    <a:lnTo>
                      <a:pt x="1910697" y="457200"/>
                    </a:lnTo>
                    <a:lnTo>
                      <a:pt x="1995364" y="550333"/>
                    </a:lnTo>
                    <a:lnTo>
                      <a:pt x="1995364" y="753533"/>
                    </a:lnTo>
                    <a:lnTo>
                      <a:pt x="1936097" y="914400"/>
                    </a:lnTo>
                    <a:lnTo>
                      <a:pt x="2003830" y="1024466"/>
                    </a:lnTo>
                    <a:lnTo>
                      <a:pt x="2020764" y="1143000"/>
                    </a:lnTo>
                    <a:lnTo>
                      <a:pt x="2105430" y="1143000"/>
                    </a:lnTo>
                    <a:lnTo>
                      <a:pt x="2274764" y="1092200"/>
                    </a:lnTo>
                    <a:lnTo>
                      <a:pt x="2334030" y="1312333"/>
                    </a:lnTo>
                    <a:lnTo>
                      <a:pt x="2342497" y="1435704"/>
                    </a:lnTo>
                    <a:lnTo>
                      <a:pt x="2476424" y="1591733"/>
                    </a:lnTo>
                    <a:close/>
                  </a:path>
                </a:pathLst>
              </a:custGeom>
              <a:solidFill>
                <a:srgbClr val="92D050">
                  <a:alpha val="65000"/>
                </a:srgbClr>
              </a:solidFill>
              <a:ln w="19050" cap="flat">
                <a:solidFill>
                  <a:schemeClr val="bg1">
                    <a:lumMod val="50000"/>
                  </a:schemeClr>
                </a:solidFill>
                <a:prstDash val="lg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32" name="任意形状 6">
                <a:extLst>
                  <a:ext uri="{FF2B5EF4-FFF2-40B4-BE49-F238E27FC236}">
                    <a16:creationId xmlns:a16="http://schemas.microsoft.com/office/drawing/2014/main" id="{E220D218-FB4D-49BF-86B4-3094A010B0FB}"/>
                  </a:ext>
                </a:extLst>
              </p:cNvPr>
              <p:cNvSpPr/>
              <p:nvPr/>
            </p:nvSpPr>
            <p:spPr>
              <a:xfrm>
                <a:off x="7409046" y="5620434"/>
                <a:ext cx="2380713" cy="1248743"/>
              </a:xfrm>
              <a:custGeom>
                <a:avLst/>
                <a:gdLst>
                  <a:gd name="connsiteX0" fmla="*/ 2210200 w 2380713"/>
                  <a:gd name="connsiteY0" fmla="*/ 0 h 1248743"/>
                  <a:gd name="connsiteX1" fmla="*/ 2263531 w 2380713"/>
                  <a:gd name="connsiteY1" fmla="*/ 0 h 1248743"/>
                  <a:gd name="connsiteX2" fmla="*/ 2205222 w 2380713"/>
                  <a:gd name="connsiteY2" fmla="*/ 62474 h 1248743"/>
                  <a:gd name="connsiteX3" fmla="*/ 2094386 w 2380713"/>
                  <a:gd name="connsiteY3" fmla="*/ 145601 h 1248743"/>
                  <a:gd name="connsiteX4" fmla="*/ 2052822 w 2380713"/>
                  <a:gd name="connsiteY4" fmla="*/ 265674 h 1248743"/>
                  <a:gd name="connsiteX5" fmla="*/ 2103622 w 2380713"/>
                  <a:gd name="connsiteY5" fmla="*/ 311856 h 1248743"/>
                  <a:gd name="connsiteX6" fmla="*/ 2232931 w 2380713"/>
                  <a:gd name="connsiteY6" fmla="*/ 371892 h 1248743"/>
                  <a:gd name="connsiteX7" fmla="*/ 2380713 w 2380713"/>
                  <a:gd name="connsiteY7" fmla="*/ 362656 h 1248743"/>
                  <a:gd name="connsiteX8" fmla="*/ 2371477 w 2380713"/>
                  <a:gd name="connsiteY8" fmla="*/ 501201 h 1248743"/>
                  <a:gd name="connsiteX9" fmla="*/ 2304975 w 2380713"/>
                  <a:gd name="connsiteY9" fmla="*/ 629125 h 1248743"/>
                  <a:gd name="connsiteX10" fmla="*/ 2208455 w 2380713"/>
                  <a:gd name="connsiteY10" fmla="*/ 563085 h 1248743"/>
                  <a:gd name="connsiteX11" fmla="*/ 2157655 w 2380713"/>
                  <a:gd name="connsiteY11" fmla="*/ 608805 h 1248743"/>
                  <a:gd name="connsiteX12" fmla="*/ 2111935 w 2380713"/>
                  <a:gd name="connsiteY12" fmla="*/ 695165 h 1248743"/>
                  <a:gd name="connsiteX13" fmla="*/ 2106902 w 2380713"/>
                  <a:gd name="connsiteY13" fmla="*/ 753086 h 1248743"/>
                  <a:gd name="connsiteX14" fmla="*/ 2004353 w 2380713"/>
                  <a:gd name="connsiteY14" fmla="*/ 889819 h 1248743"/>
                  <a:gd name="connsiteX15" fmla="*/ 1995807 w 2380713"/>
                  <a:gd name="connsiteY15" fmla="*/ 975277 h 1248743"/>
                  <a:gd name="connsiteX16" fmla="*/ 1859074 w 2380713"/>
                  <a:gd name="connsiteY16" fmla="*/ 1035098 h 1248743"/>
                  <a:gd name="connsiteX17" fmla="*/ 1756525 w 2380713"/>
                  <a:gd name="connsiteY17" fmla="*/ 1060735 h 1248743"/>
                  <a:gd name="connsiteX18" fmla="*/ 1722342 w 2380713"/>
                  <a:gd name="connsiteY18" fmla="*/ 949640 h 1248743"/>
                  <a:gd name="connsiteX19" fmla="*/ 1619792 w 2380713"/>
                  <a:gd name="connsiteY19" fmla="*/ 778724 h 1248743"/>
                  <a:gd name="connsiteX20" fmla="*/ 1500151 w 2380713"/>
                  <a:gd name="connsiteY20" fmla="*/ 898365 h 1248743"/>
                  <a:gd name="connsiteX21" fmla="*/ 1423239 w 2380713"/>
                  <a:gd name="connsiteY21" fmla="*/ 821453 h 1248743"/>
                  <a:gd name="connsiteX22" fmla="*/ 1363418 w 2380713"/>
                  <a:gd name="connsiteY22" fmla="*/ 812907 h 1248743"/>
                  <a:gd name="connsiteX23" fmla="*/ 1286506 w 2380713"/>
                  <a:gd name="connsiteY23" fmla="*/ 770178 h 1248743"/>
                  <a:gd name="connsiteX24" fmla="*/ 1218140 w 2380713"/>
                  <a:gd name="connsiteY24" fmla="*/ 787270 h 1248743"/>
                  <a:gd name="connsiteX25" fmla="*/ 1141228 w 2380713"/>
                  <a:gd name="connsiteY25" fmla="*/ 915457 h 1248743"/>
                  <a:gd name="connsiteX26" fmla="*/ 1081407 w 2380713"/>
                  <a:gd name="connsiteY26" fmla="*/ 966731 h 1248743"/>
                  <a:gd name="connsiteX27" fmla="*/ 910491 w 2380713"/>
                  <a:gd name="connsiteY27" fmla="*/ 958186 h 1248743"/>
                  <a:gd name="connsiteX28" fmla="*/ 893400 w 2380713"/>
                  <a:gd name="connsiteY28" fmla="*/ 1069281 h 1248743"/>
                  <a:gd name="connsiteX29" fmla="*/ 765213 w 2380713"/>
                  <a:gd name="connsiteY29" fmla="*/ 1223105 h 1248743"/>
                  <a:gd name="connsiteX30" fmla="*/ 671209 w 2380713"/>
                  <a:gd name="connsiteY30" fmla="*/ 1248743 h 1248743"/>
                  <a:gd name="connsiteX31" fmla="*/ 551568 w 2380713"/>
                  <a:gd name="connsiteY31" fmla="*/ 1180376 h 1248743"/>
                  <a:gd name="connsiteX32" fmla="*/ 483202 w 2380713"/>
                  <a:gd name="connsiteY32" fmla="*/ 932548 h 1248743"/>
                  <a:gd name="connsiteX33" fmla="*/ 167007 w 2380713"/>
                  <a:gd name="connsiteY33" fmla="*/ 667629 h 1248743"/>
                  <a:gd name="connsiteX34" fmla="*/ 158461 w 2380713"/>
                  <a:gd name="connsiteY34" fmla="*/ 599262 h 1248743"/>
                  <a:gd name="connsiteX35" fmla="*/ 0 w 2380713"/>
                  <a:gd name="connsiteY35" fmla="*/ 433598 h 1248743"/>
                  <a:gd name="connsiteX36" fmla="*/ 219647 w 2380713"/>
                  <a:gd name="connsiteY36" fmla="*/ 433598 h 1248743"/>
                  <a:gd name="connsiteX37" fmla="*/ 321230 w 2380713"/>
                  <a:gd name="connsiteY37" fmla="*/ 524488 h 1248743"/>
                  <a:gd name="connsiteX38" fmla="*/ 506056 w 2380713"/>
                  <a:gd name="connsiteY38" fmla="*/ 592582 h 1248743"/>
                  <a:gd name="connsiteX39" fmla="*/ 671426 w 2380713"/>
                  <a:gd name="connsiteY39" fmla="*/ 592582 h 1248743"/>
                  <a:gd name="connsiteX40" fmla="*/ 797885 w 2380713"/>
                  <a:gd name="connsiteY40" fmla="*/ 514760 h 1248743"/>
                  <a:gd name="connsiteX41" fmla="*/ 914617 w 2380713"/>
                  <a:gd name="connsiteY41" fmla="*/ 398028 h 1248743"/>
                  <a:gd name="connsiteX42" fmla="*/ 1021621 w 2380713"/>
                  <a:gd name="connsiteY42" fmla="*/ 242386 h 1248743"/>
                  <a:gd name="connsiteX43" fmla="*/ 1148081 w 2380713"/>
                  <a:gd name="connsiteY43" fmla="*/ 125654 h 1248743"/>
                  <a:gd name="connsiteX44" fmla="*/ 1401000 w 2380713"/>
                  <a:gd name="connsiteY44" fmla="*/ 86743 h 1248743"/>
                  <a:gd name="connsiteX45" fmla="*/ 1624736 w 2380713"/>
                  <a:gd name="connsiteY45" fmla="*/ 96471 h 1248743"/>
                  <a:gd name="connsiteX46" fmla="*/ 1848473 w 2380713"/>
                  <a:gd name="connsiteY46" fmla="*/ 145109 h 1248743"/>
                  <a:gd name="connsiteX47" fmla="*/ 2188941 w 2380713"/>
                  <a:gd name="connsiteY47" fmla="*/ 47833 h 1248743"/>
                  <a:gd name="connsiteX48" fmla="*/ 2210200 w 2380713"/>
                  <a:gd name="connsiteY48" fmla="*/ 0 h 12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80713" h="1248743">
                    <a:moveTo>
                      <a:pt x="2210200" y="0"/>
                    </a:moveTo>
                    <a:lnTo>
                      <a:pt x="2263531" y="0"/>
                    </a:lnTo>
                    <a:lnTo>
                      <a:pt x="2205222" y="62474"/>
                    </a:lnTo>
                    <a:lnTo>
                      <a:pt x="2094386" y="145601"/>
                    </a:lnTo>
                    <a:lnTo>
                      <a:pt x="2052822" y="265674"/>
                    </a:lnTo>
                    <a:lnTo>
                      <a:pt x="2103622" y="311856"/>
                    </a:lnTo>
                    <a:lnTo>
                      <a:pt x="2232931" y="371892"/>
                    </a:lnTo>
                    <a:lnTo>
                      <a:pt x="2380713" y="362656"/>
                    </a:lnTo>
                    <a:lnTo>
                      <a:pt x="2371477" y="501201"/>
                    </a:lnTo>
                    <a:lnTo>
                      <a:pt x="2304975" y="629125"/>
                    </a:lnTo>
                    <a:lnTo>
                      <a:pt x="2208455" y="563085"/>
                    </a:lnTo>
                    <a:lnTo>
                      <a:pt x="2157655" y="608805"/>
                    </a:lnTo>
                    <a:lnTo>
                      <a:pt x="2111935" y="695165"/>
                    </a:lnTo>
                    <a:lnTo>
                      <a:pt x="2106902" y="753086"/>
                    </a:lnTo>
                    <a:lnTo>
                      <a:pt x="2004353" y="889819"/>
                    </a:lnTo>
                    <a:lnTo>
                      <a:pt x="1995807" y="975277"/>
                    </a:lnTo>
                    <a:lnTo>
                      <a:pt x="1859074" y="1035098"/>
                    </a:lnTo>
                    <a:lnTo>
                      <a:pt x="1756525" y="1060735"/>
                    </a:lnTo>
                    <a:lnTo>
                      <a:pt x="1722342" y="949640"/>
                    </a:lnTo>
                    <a:lnTo>
                      <a:pt x="1619792" y="778724"/>
                    </a:lnTo>
                    <a:lnTo>
                      <a:pt x="1500151" y="898365"/>
                    </a:lnTo>
                    <a:lnTo>
                      <a:pt x="1423239" y="821453"/>
                    </a:lnTo>
                    <a:lnTo>
                      <a:pt x="1363418" y="812907"/>
                    </a:lnTo>
                    <a:lnTo>
                      <a:pt x="1286506" y="770178"/>
                    </a:lnTo>
                    <a:lnTo>
                      <a:pt x="1218140" y="787270"/>
                    </a:lnTo>
                    <a:lnTo>
                      <a:pt x="1141228" y="915457"/>
                    </a:lnTo>
                    <a:lnTo>
                      <a:pt x="1081407" y="966731"/>
                    </a:lnTo>
                    <a:lnTo>
                      <a:pt x="910491" y="958186"/>
                    </a:lnTo>
                    <a:lnTo>
                      <a:pt x="893400" y="1069281"/>
                    </a:lnTo>
                    <a:lnTo>
                      <a:pt x="765213" y="1223105"/>
                    </a:lnTo>
                    <a:lnTo>
                      <a:pt x="671209" y="1248743"/>
                    </a:lnTo>
                    <a:lnTo>
                      <a:pt x="551568" y="1180376"/>
                    </a:lnTo>
                    <a:lnTo>
                      <a:pt x="483202" y="932548"/>
                    </a:lnTo>
                    <a:lnTo>
                      <a:pt x="167007" y="667629"/>
                    </a:lnTo>
                    <a:lnTo>
                      <a:pt x="158461" y="599262"/>
                    </a:lnTo>
                    <a:lnTo>
                      <a:pt x="0" y="433598"/>
                    </a:lnTo>
                    <a:lnTo>
                      <a:pt x="219647" y="433598"/>
                    </a:lnTo>
                    <a:lnTo>
                      <a:pt x="321230" y="524488"/>
                    </a:lnTo>
                    <a:lnTo>
                      <a:pt x="506056" y="592582"/>
                    </a:lnTo>
                    <a:lnTo>
                      <a:pt x="671426" y="592582"/>
                    </a:lnTo>
                    <a:lnTo>
                      <a:pt x="797885" y="514760"/>
                    </a:lnTo>
                    <a:lnTo>
                      <a:pt x="914617" y="398028"/>
                    </a:lnTo>
                    <a:lnTo>
                      <a:pt x="1021621" y="242386"/>
                    </a:lnTo>
                    <a:lnTo>
                      <a:pt x="1148081" y="125654"/>
                    </a:lnTo>
                    <a:lnTo>
                      <a:pt x="1401000" y="86743"/>
                    </a:lnTo>
                    <a:lnTo>
                      <a:pt x="1624736" y="96471"/>
                    </a:lnTo>
                    <a:lnTo>
                      <a:pt x="1848473" y="145109"/>
                    </a:lnTo>
                    <a:lnTo>
                      <a:pt x="2188941" y="47833"/>
                    </a:lnTo>
                    <a:lnTo>
                      <a:pt x="2210200" y="0"/>
                    </a:lnTo>
                    <a:close/>
                  </a:path>
                </a:pathLst>
              </a:custGeom>
              <a:solidFill>
                <a:schemeClr val="accent3">
                  <a:lumMod val="75000"/>
                  <a:alpha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3" name="任意形状 7">
                <a:extLst>
                  <a:ext uri="{FF2B5EF4-FFF2-40B4-BE49-F238E27FC236}">
                    <a16:creationId xmlns:a16="http://schemas.microsoft.com/office/drawing/2014/main" id="{D3D1402C-86F9-49FA-9E35-C4219D9A3EDC}"/>
                  </a:ext>
                </a:extLst>
              </p:cNvPr>
              <p:cNvSpPr/>
              <p:nvPr/>
            </p:nvSpPr>
            <p:spPr>
              <a:xfrm>
                <a:off x="8252178" y="5180539"/>
                <a:ext cx="607513" cy="532356"/>
              </a:xfrm>
              <a:custGeom>
                <a:avLst/>
                <a:gdLst>
                  <a:gd name="connsiteX0" fmla="*/ 0 w 607513"/>
                  <a:gd name="connsiteY0" fmla="*/ 156575 h 532356"/>
                  <a:gd name="connsiteX1" fmla="*/ 0 w 607513"/>
                  <a:gd name="connsiteY1" fmla="*/ 37578 h 532356"/>
                  <a:gd name="connsiteX2" fmla="*/ 37578 w 607513"/>
                  <a:gd name="connsiteY2" fmla="*/ 0 h 532356"/>
                  <a:gd name="connsiteX3" fmla="*/ 288099 w 607513"/>
                  <a:gd name="connsiteY3" fmla="*/ 0 h 532356"/>
                  <a:gd name="connsiteX4" fmla="*/ 425885 w 607513"/>
                  <a:gd name="connsiteY4" fmla="*/ 0 h 532356"/>
                  <a:gd name="connsiteX5" fmla="*/ 607513 w 607513"/>
                  <a:gd name="connsiteY5" fmla="*/ 181628 h 532356"/>
                  <a:gd name="connsiteX6" fmla="*/ 607513 w 607513"/>
                  <a:gd name="connsiteY6" fmla="*/ 313151 h 532356"/>
                  <a:gd name="connsiteX7" fmla="*/ 388308 w 607513"/>
                  <a:gd name="connsiteY7" fmla="*/ 532356 h 532356"/>
                  <a:gd name="connsiteX8" fmla="*/ 256784 w 607513"/>
                  <a:gd name="connsiteY8" fmla="*/ 501041 h 532356"/>
                  <a:gd name="connsiteX9" fmla="*/ 0 w 607513"/>
                  <a:gd name="connsiteY9" fmla="*/ 156575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13" h="532356">
                    <a:moveTo>
                      <a:pt x="0" y="156575"/>
                    </a:moveTo>
                    <a:lnTo>
                      <a:pt x="0" y="37578"/>
                    </a:lnTo>
                    <a:lnTo>
                      <a:pt x="37578" y="0"/>
                    </a:lnTo>
                    <a:lnTo>
                      <a:pt x="288099" y="0"/>
                    </a:lnTo>
                    <a:lnTo>
                      <a:pt x="425885" y="0"/>
                    </a:lnTo>
                    <a:lnTo>
                      <a:pt x="607513" y="181628"/>
                    </a:lnTo>
                    <a:lnTo>
                      <a:pt x="607513" y="313151"/>
                    </a:lnTo>
                    <a:lnTo>
                      <a:pt x="388308" y="532356"/>
                    </a:lnTo>
                    <a:lnTo>
                      <a:pt x="256784" y="501041"/>
                    </a:lnTo>
                    <a:lnTo>
                      <a:pt x="0" y="15657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4" name="任意形状 8">
                <a:extLst>
                  <a:ext uri="{FF2B5EF4-FFF2-40B4-BE49-F238E27FC236}">
                    <a16:creationId xmlns:a16="http://schemas.microsoft.com/office/drawing/2014/main" id="{AC76A821-23EB-4A49-8E55-6BAD1666A95F}"/>
                  </a:ext>
                </a:extLst>
              </p:cNvPr>
              <p:cNvSpPr/>
              <p:nvPr/>
            </p:nvSpPr>
            <p:spPr>
              <a:xfrm>
                <a:off x="8460771" y="4865242"/>
                <a:ext cx="613774" cy="471923"/>
              </a:xfrm>
              <a:custGeom>
                <a:avLst/>
                <a:gdLst>
                  <a:gd name="connsiteX0" fmla="*/ 0 w 613775"/>
                  <a:gd name="connsiteY0" fmla="*/ 150313 h 532356"/>
                  <a:gd name="connsiteX1" fmla="*/ 125260 w 613775"/>
                  <a:gd name="connsiteY1" fmla="*/ 81419 h 532356"/>
                  <a:gd name="connsiteX2" fmla="*/ 225468 w 613775"/>
                  <a:gd name="connsiteY2" fmla="*/ 0 h 532356"/>
                  <a:gd name="connsiteX3" fmla="*/ 338202 w 613775"/>
                  <a:gd name="connsiteY3" fmla="*/ 118997 h 532356"/>
                  <a:gd name="connsiteX4" fmla="*/ 494778 w 613775"/>
                  <a:gd name="connsiteY4" fmla="*/ 206680 h 532356"/>
                  <a:gd name="connsiteX5" fmla="*/ 613775 w 613775"/>
                  <a:gd name="connsiteY5" fmla="*/ 275573 h 532356"/>
                  <a:gd name="connsiteX6" fmla="*/ 494778 w 613775"/>
                  <a:gd name="connsiteY6" fmla="*/ 394570 h 532356"/>
                  <a:gd name="connsiteX7" fmla="*/ 463463 w 613775"/>
                  <a:gd name="connsiteY7" fmla="*/ 526093 h 532356"/>
                  <a:gd name="connsiteX8" fmla="*/ 419622 w 613775"/>
                  <a:gd name="connsiteY8" fmla="*/ 532356 h 532356"/>
                  <a:gd name="connsiteX9" fmla="*/ 338202 w 613775"/>
                  <a:gd name="connsiteY9" fmla="*/ 369518 h 532356"/>
                  <a:gd name="connsiteX10" fmla="*/ 250520 w 613775"/>
                  <a:gd name="connsiteY10" fmla="*/ 313151 h 532356"/>
                  <a:gd name="connsiteX11" fmla="*/ 50104 w 613775"/>
                  <a:gd name="connsiteY11" fmla="*/ 275573 h 532356"/>
                  <a:gd name="connsiteX12" fmla="*/ 50104 w 613775"/>
                  <a:gd name="connsiteY12" fmla="*/ 275573 h 532356"/>
                  <a:gd name="connsiteX13" fmla="*/ 0 w 613775"/>
                  <a:gd name="connsiteY13" fmla="*/ 150313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775" h="532356">
                    <a:moveTo>
                      <a:pt x="0" y="150313"/>
                    </a:moveTo>
                    <a:lnTo>
                      <a:pt x="125260" y="81419"/>
                    </a:lnTo>
                    <a:lnTo>
                      <a:pt x="225468" y="0"/>
                    </a:lnTo>
                    <a:lnTo>
                      <a:pt x="338202" y="118997"/>
                    </a:lnTo>
                    <a:lnTo>
                      <a:pt x="494778" y="206680"/>
                    </a:lnTo>
                    <a:lnTo>
                      <a:pt x="613775" y="275573"/>
                    </a:lnTo>
                    <a:lnTo>
                      <a:pt x="494778" y="394570"/>
                    </a:lnTo>
                    <a:lnTo>
                      <a:pt x="463463" y="526093"/>
                    </a:lnTo>
                    <a:lnTo>
                      <a:pt x="419622" y="532356"/>
                    </a:lnTo>
                    <a:lnTo>
                      <a:pt x="338202" y="369518"/>
                    </a:lnTo>
                    <a:lnTo>
                      <a:pt x="250520" y="313151"/>
                    </a:lnTo>
                    <a:lnTo>
                      <a:pt x="50104" y="275573"/>
                    </a:lnTo>
                    <a:lnTo>
                      <a:pt x="50104" y="275573"/>
                    </a:lnTo>
                    <a:lnTo>
                      <a:pt x="0" y="150313"/>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35" name="任意形状 9">
                <a:extLst>
                  <a:ext uri="{FF2B5EF4-FFF2-40B4-BE49-F238E27FC236}">
                    <a16:creationId xmlns:a16="http://schemas.microsoft.com/office/drawing/2014/main" id="{182CDAD8-A701-4FC8-A431-B308C0FECB59}"/>
                  </a:ext>
                </a:extLst>
              </p:cNvPr>
              <p:cNvSpPr/>
              <p:nvPr/>
            </p:nvSpPr>
            <p:spPr>
              <a:xfrm>
                <a:off x="7660873" y="5319664"/>
                <a:ext cx="732772" cy="839244"/>
              </a:xfrm>
              <a:custGeom>
                <a:avLst/>
                <a:gdLst>
                  <a:gd name="connsiteX0" fmla="*/ 0 w 732772"/>
                  <a:gd name="connsiteY0" fmla="*/ 419622 h 839244"/>
                  <a:gd name="connsiteX1" fmla="*/ 62630 w 732772"/>
                  <a:gd name="connsiteY1" fmla="*/ 557408 h 839244"/>
                  <a:gd name="connsiteX2" fmla="*/ 181627 w 732772"/>
                  <a:gd name="connsiteY2" fmla="*/ 682668 h 839244"/>
                  <a:gd name="connsiteX3" fmla="*/ 325677 w 732772"/>
                  <a:gd name="connsiteY3" fmla="*/ 839244 h 839244"/>
                  <a:gd name="connsiteX4" fmla="*/ 450937 w 732772"/>
                  <a:gd name="connsiteY4" fmla="*/ 701457 h 839244"/>
                  <a:gd name="connsiteX5" fmla="*/ 563671 w 732772"/>
                  <a:gd name="connsiteY5" fmla="*/ 576197 h 839244"/>
                  <a:gd name="connsiteX6" fmla="*/ 732772 w 732772"/>
                  <a:gd name="connsiteY6" fmla="*/ 407096 h 839244"/>
                  <a:gd name="connsiteX7" fmla="*/ 732772 w 732772"/>
                  <a:gd name="connsiteY7" fmla="*/ 325676 h 839244"/>
                  <a:gd name="connsiteX8" fmla="*/ 688931 w 732772"/>
                  <a:gd name="connsiteY8" fmla="*/ 225468 h 839244"/>
                  <a:gd name="connsiteX9" fmla="*/ 594986 w 732772"/>
                  <a:gd name="connsiteY9" fmla="*/ 68893 h 839244"/>
                  <a:gd name="connsiteX10" fmla="*/ 475989 w 732772"/>
                  <a:gd name="connsiteY10" fmla="*/ 0 h 839244"/>
                  <a:gd name="connsiteX11" fmla="*/ 356992 w 732772"/>
                  <a:gd name="connsiteY11" fmla="*/ 18789 h 839244"/>
                  <a:gd name="connsiteX12" fmla="*/ 263046 w 732772"/>
                  <a:gd name="connsiteY12" fmla="*/ 50104 h 839244"/>
                  <a:gd name="connsiteX13" fmla="*/ 212942 w 732772"/>
                  <a:gd name="connsiteY13" fmla="*/ 81419 h 839244"/>
                  <a:gd name="connsiteX14" fmla="*/ 200416 w 732772"/>
                  <a:gd name="connsiteY14" fmla="*/ 162838 h 839244"/>
                  <a:gd name="connsiteX15" fmla="*/ 156575 w 732772"/>
                  <a:gd name="connsiteY15" fmla="*/ 200416 h 839244"/>
                  <a:gd name="connsiteX16" fmla="*/ 118997 w 732772"/>
                  <a:gd name="connsiteY16" fmla="*/ 294361 h 839244"/>
                  <a:gd name="connsiteX17" fmla="*/ 68893 w 732772"/>
                  <a:gd name="connsiteY17" fmla="*/ 369517 h 839244"/>
                  <a:gd name="connsiteX18" fmla="*/ 0 w 732772"/>
                  <a:gd name="connsiteY18" fmla="*/ 419622 h 83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2772" h="839244">
                    <a:moveTo>
                      <a:pt x="0" y="419622"/>
                    </a:moveTo>
                    <a:lnTo>
                      <a:pt x="62630" y="557408"/>
                    </a:lnTo>
                    <a:lnTo>
                      <a:pt x="181627" y="682668"/>
                    </a:lnTo>
                    <a:lnTo>
                      <a:pt x="325677" y="839244"/>
                    </a:lnTo>
                    <a:lnTo>
                      <a:pt x="450937" y="701457"/>
                    </a:lnTo>
                    <a:lnTo>
                      <a:pt x="563671" y="576197"/>
                    </a:lnTo>
                    <a:lnTo>
                      <a:pt x="732772" y="407096"/>
                    </a:lnTo>
                    <a:lnTo>
                      <a:pt x="732772" y="325676"/>
                    </a:lnTo>
                    <a:lnTo>
                      <a:pt x="688931" y="225468"/>
                    </a:lnTo>
                    <a:lnTo>
                      <a:pt x="594986" y="68893"/>
                    </a:lnTo>
                    <a:lnTo>
                      <a:pt x="475989" y="0"/>
                    </a:lnTo>
                    <a:lnTo>
                      <a:pt x="356992" y="18789"/>
                    </a:lnTo>
                    <a:lnTo>
                      <a:pt x="263046" y="50104"/>
                    </a:lnTo>
                    <a:lnTo>
                      <a:pt x="212942" y="81419"/>
                    </a:lnTo>
                    <a:lnTo>
                      <a:pt x="200416" y="162838"/>
                    </a:lnTo>
                    <a:lnTo>
                      <a:pt x="156575" y="200416"/>
                    </a:lnTo>
                    <a:lnTo>
                      <a:pt x="118997" y="294361"/>
                    </a:lnTo>
                    <a:lnTo>
                      <a:pt x="68893" y="369517"/>
                    </a:lnTo>
                    <a:lnTo>
                      <a:pt x="0" y="419622"/>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6" name="任意形状 14">
                <a:extLst>
                  <a:ext uri="{FF2B5EF4-FFF2-40B4-BE49-F238E27FC236}">
                    <a16:creationId xmlns:a16="http://schemas.microsoft.com/office/drawing/2014/main" id="{757AB89C-1D10-4453-9008-77B655DE3B56}"/>
                  </a:ext>
                </a:extLst>
              </p:cNvPr>
              <p:cNvSpPr/>
              <p:nvPr/>
            </p:nvSpPr>
            <p:spPr>
              <a:xfrm>
                <a:off x="7610216" y="4888943"/>
                <a:ext cx="858033" cy="475990"/>
              </a:xfrm>
              <a:custGeom>
                <a:avLst/>
                <a:gdLst>
                  <a:gd name="connsiteX0" fmla="*/ 0 w 858033"/>
                  <a:gd name="connsiteY0" fmla="*/ 219206 h 475989"/>
                  <a:gd name="connsiteX1" fmla="*/ 112734 w 858033"/>
                  <a:gd name="connsiteY1" fmla="*/ 125261 h 475989"/>
                  <a:gd name="connsiteX2" fmla="*/ 288098 w 858033"/>
                  <a:gd name="connsiteY2" fmla="*/ 0 h 475989"/>
                  <a:gd name="connsiteX3" fmla="*/ 494778 w 858033"/>
                  <a:gd name="connsiteY3" fmla="*/ 100208 h 475989"/>
                  <a:gd name="connsiteX4" fmla="*/ 707720 w 858033"/>
                  <a:gd name="connsiteY4" fmla="*/ 169102 h 475989"/>
                  <a:gd name="connsiteX5" fmla="*/ 814192 w 858033"/>
                  <a:gd name="connsiteY5" fmla="*/ 175365 h 475989"/>
                  <a:gd name="connsiteX6" fmla="*/ 858033 w 858033"/>
                  <a:gd name="connsiteY6" fmla="*/ 237995 h 475989"/>
                  <a:gd name="connsiteX7" fmla="*/ 858033 w 858033"/>
                  <a:gd name="connsiteY7" fmla="*/ 237995 h 475989"/>
                  <a:gd name="connsiteX8" fmla="*/ 832981 w 858033"/>
                  <a:gd name="connsiteY8" fmla="*/ 306888 h 475989"/>
                  <a:gd name="connsiteX9" fmla="*/ 695194 w 858033"/>
                  <a:gd name="connsiteY9" fmla="*/ 288099 h 475989"/>
                  <a:gd name="connsiteX10" fmla="*/ 645090 w 858033"/>
                  <a:gd name="connsiteY10" fmla="*/ 344466 h 475989"/>
                  <a:gd name="connsiteX11" fmla="*/ 632564 w 858033"/>
                  <a:gd name="connsiteY11" fmla="*/ 407096 h 475989"/>
                  <a:gd name="connsiteX12" fmla="*/ 475989 w 858033"/>
                  <a:gd name="connsiteY12" fmla="*/ 394570 h 475989"/>
                  <a:gd name="connsiteX13" fmla="*/ 294361 w 858033"/>
                  <a:gd name="connsiteY13" fmla="*/ 475989 h 475989"/>
                  <a:gd name="connsiteX14" fmla="*/ 87682 w 858033"/>
                  <a:gd name="connsiteY14" fmla="*/ 413359 h 475989"/>
                  <a:gd name="connsiteX15" fmla="*/ 0 w 858033"/>
                  <a:gd name="connsiteY15" fmla="*/ 219206 h 4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033" h="475989">
                    <a:moveTo>
                      <a:pt x="0" y="219206"/>
                    </a:moveTo>
                    <a:lnTo>
                      <a:pt x="112734" y="125261"/>
                    </a:lnTo>
                    <a:lnTo>
                      <a:pt x="288098" y="0"/>
                    </a:lnTo>
                    <a:lnTo>
                      <a:pt x="494778" y="100208"/>
                    </a:lnTo>
                    <a:lnTo>
                      <a:pt x="707720" y="169102"/>
                    </a:lnTo>
                    <a:lnTo>
                      <a:pt x="814192" y="175365"/>
                    </a:lnTo>
                    <a:lnTo>
                      <a:pt x="858033" y="237995"/>
                    </a:lnTo>
                    <a:lnTo>
                      <a:pt x="858033" y="237995"/>
                    </a:lnTo>
                    <a:lnTo>
                      <a:pt x="832981" y="306888"/>
                    </a:lnTo>
                    <a:lnTo>
                      <a:pt x="695194" y="288099"/>
                    </a:lnTo>
                    <a:lnTo>
                      <a:pt x="645090" y="344466"/>
                    </a:lnTo>
                    <a:lnTo>
                      <a:pt x="632564" y="407096"/>
                    </a:lnTo>
                    <a:lnTo>
                      <a:pt x="475989" y="394570"/>
                    </a:lnTo>
                    <a:lnTo>
                      <a:pt x="294361" y="475989"/>
                    </a:lnTo>
                    <a:lnTo>
                      <a:pt x="87682" y="413359"/>
                    </a:lnTo>
                    <a:lnTo>
                      <a:pt x="0" y="21920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7" name="任意形状 12">
                <a:extLst>
                  <a:ext uri="{FF2B5EF4-FFF2-40B4-BE49-F238E27FC236}">
                    <a16:creationId xmlns:a16="http://schemas.microsoft.com/office/drawing/2014/main" id="{F7A93276-126C-4121-A5DE-69598CDA4C57}"/>
                  </a:ext>
                </a:extLst>
              </p:cNvPr>
              <p:cNvSpPr/>
              <p:nvPr/>
            </p:nvSpPr>
            <p:spPr>
              <a:xfrm>
                <a:off x="8938290" y="5077225"/>
                <a:ext cx="526093" cy="471923"/>
              </a:xfrm>
              <a:custGeom>
                <a:avLst/>
                <a:gdLst>
                  <a:gd name="connsiteX0" fmla="*/ 43841 w 526093"/>
                  <a:gd name="connsiteY0" fmla="*/ 344466 h 350729"/>
                  <a:gd name="connsiteX1" fmla="*/ 0 w 526093"/>
                  <a:gd name="connsiteY1" fmla="*/ 300625 h 350729"/>
                  <a:gd name="connsiteX2" fmla="*/ 31315 w 526093"/>
                  <a:gd name="connsiteY2" fmla="*/ 219205 h 350729"/>
                  <a:gd name="connsiteX3" fmla="*/ 31315 w 526093"/>
                  <a:gd name="connsiteY3" fmla="*/ 219205 h 350729"/>
                  <a:gd name="connsiteX4" fmla="*/ 31315 w 526093"/>
                  <a:gd name="connsiteY4" fmla="*/ 112734 h 350729"/>
                  <a:gd name="connsiteX5" fmla="*/ 93945 w 526093"/>
                  <a:gd name="connsiteY5" fmla="*/ 75156 h 350729"/>
                  <a:gd name="connsiteX6" fmla="*/ 187890 w 526093"/>
                  <a:gd name="connsiteY6" fmla="*/ 6263 h 350729"/>
                  <a:gd name="connsiteX7" fmla="*/ 250520 w 526093"/>
                  <a:gd name="connsiteY7" fmla="*/ 0 h 350729"/>
                  <a:gd name="connsiteX8" fmla="*/ 407096 w 526093"/>
                  <a:gd name="connsiteY8" fmla="*/ 18789 h 350729"/>
                  <a:gd name="connsiteX9" fmla="*/ 526093 w 526093"/>
                  <a:gd name="connsiteY9" fmla="*/ 6263 h 350729"/>
                  <a:gd name="connsiteX10" fmla="*/ 526093 w 526093"/>
                  <a:gd name="connsiteY10" fmla="*/ 6263 h 350729"/>
                  <a:gd name="connsiteX11" fmla="*/ 469726 w 526093"/>
                  <a:gd name="connsiteY11" fmla="*/ 100208 h 350729"/>
                  <a:gd name="connsiteX12" fmla="*/ 375781 w 526093"/>
                  <a:gd name="connsiteY12" fmla="*/ 144049 h 350729"/>
                  <a:gd name="connsiteX13" fmla="*/ 275572 w 526093"/>
                  <a:gd name="connsiteY13" fmla="*/ 200416 h 350729"/>
                  <a:gd name="connsiteX14" fmla="*/ 194153 w 526093"/>
                  <a:gd name="connsiteY14" fmla="*/ 275573 h 350729"/>
                  <a:gd name="connsiteX15" fmla="*/ 137786 w 526093"/>
                  <a:gd name="connsiteY15" fmla="*/ 350729 h 350729"/>
                  <a:gd name="connsiteX16" fmla="*/ 137786 w 526093"/>
                  <a:gd name="connsiteY16" fmla="*/ 350729 h 350729"/>
                  <a:gd name="connsiteX17" fmla="*/ 43841 w 526093"/>
                  <a:gd name="connsiteY17" fmla="*/ 344466 h 35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6093" h="350729">
                    <a:moveTo>
                      <a:pt x="43841" y="344466"/>
                    </a:moveTo>
                    <a:lnTo>
                      <a:pt x="0" y="300625"/>
                    </a:lnTo>
                    <a:lnTo>
                      <a:pt x="31315" y="219205"/>
                    </a:lnTo>
                    <a:lnTo>
                      <a:pt x="31315" y="219205"/>
                    </a:lnTo>
                    <a:lnTo>
                      <a:pt x="31315" y="112734"/>
                    </a:lnTo>
                    <a:lnTo>
                      <a:pt x="93945" y="75156"/>
                    </a:lnTo>
                    <a:lnTo>
                      <a:pt x="187890" y="6263"/>
                    </a:lnTo>
                    <a:lnTo>
                      <a:pt x="250520" y="0"/>
                    </a:lnTo>
                    <a:lnTo>
                      <a:pt x="407096" y="18789"/>
                    </a:lnTo>
                    <a:lnTo>
                      <a:pt x="526093" y="6263"/>
                    </a:lnTo>
                    <a:lnTo>
                      <a:pt x="526093" y="6263"/>
                    </a:lnTo>
                    <a:lnTo>
                      <a:pt x="469726" y="100208"/>
                    </a:lnTo>
                    <a:lnTo>
                      <a:pt x="375781" y="144049"/>
                    </a:lnTo>
                    <a:lnTo>
                      <a:pt x="275572" y="200416"/>
                    </a:lnTo>
                    <a:lnTo>
                      <a:pt x="194153" y="275573"/>
                    </a:lnTo>
                    <a:lnTo>
                      <a:pt x="137786" y="350729"/>
                    </a:lnTo>
                    <a:lnTo>
                      <a:pt x="137786" y="350729"/>
                    </a:lnTo>
                    <a:lnTo>
                      <a:pt x="43841" y="34446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nvGrpSpPr>
              <p:cNvPr id="38" name="Group 6">
                <a:extLst>
                  <a:ext uri="{FF2B5EF4-FFF2-40B4-BE49-F238E27FC236}">
                    <a16:creationId xmlns:a16="http://schemas.microsoft.com/office/drawing/2014/main" id="{058ACA97-F49D-42E9-80FA-C5BE3007BBD9}"/>
                  </a:ext>
                </a:extLst>
              </p:cNvPr>
              <p:cNvGrpSpPr>
                <a:grpSpLocks/>
              </p:cNvGrpSpPr>
              <p:nvPr/>
            </p:nvGrpSpPr>
            <p:grpSpPr bwMode="auto">
              <a:xfrm>
                <a:off x="6618402" y="4361283"/>
                <a:ext cx="4122901" cy="1067897"/>
                <a:chOff x="378" y="1787"/>
                <a:chExt cx="4861" cy="1374"/>
              </a:xfrm>
            </p:grpSpPr>
            <p:sp>
              <p:nvSpPr>
                <p:cNvPr id="44" name="Freeform 7">
                  <a:extLst>
                    <a:ext uri="{FF2B5EF4-FFF2-40B4-BE49-F238E27FC236}">
                      <a16:creationId xmlns:a16="http://schemas.microsoft.com/office/drawing/2014/main" id="{7C8605F3-9DEB-4663-B455-93A9489A471A}"/>
                    </a:ext>
                  </a:extLst>
                </p:cNvPr>
                <p:cNvSpPr>
                  <a:spLocks/>
                </p:cNvSpPr>
                <p:nvPr/>
              </p:nvSpPr>
              <p:spPr bwMode="auto">
                <a:xfrm>
                  <a:off x="386" y="1812"/>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57150">
                  <a:solidFill>
                    <a:schemeClr val="bg1">
                      <a:lumMod val="50000"/>
                      <a:alpha val="50000"/>
                    </a:schemeClr>
                  </a:solidFill>
                  <a:prstDash val="dash"/>
                  <a:round/>
                  <a:headEnd/>
                  <a:tailEnd/>
                </a:ln>
              </p:spPr>
              <p:txBody>
                <a:bodyPr/>
                <a:lstStyle/>
                <a:p>
                  <a:endParaRPr lang="ja-JP" altLang="en-US"/>
                </a:p>
              </p:txBody>
            </p:sp>
            <p:sp>
              <p:nvSpPr>
                <p:cNvPr id="45" name="Freeform 9">
                  <a:extLst>
                    <a:ext uri="{FF2B5EF4-FFF2-40B4-BE49-F238E27FC236}">
                      <a16:creationId xmlns:a16="http://schemas.microsoft.com/office/drawing/2014/main" id="{2EE21CE6-2F4D-4A6B-B2EF-09E85AF874BB}"/>
                    </a:ext>
                  </a:extLst>
                </p:cNvPr>
                <p:cNvSpPr>
                  <a:spLocks/>
                </p:cNvSpPr>
                <p:nvPr/>
              </p:nvSpPr>
              <p:spPr bwMode="auto">
                <a:xfrm>
                  <a:off x="382" y="1787"/>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a:p>
              </p:txBody>
            </p:sp>
            <p:sp>
              <p:nvSpPr>
                <p:cNvPr id="46" name="Rectangle 10">
                  <a:extLst>
                    <a:ext uri="{FF2B5EF4-FFF2-40B4-BE49-F238E27FC236}">
                      <a16:creationId xmlns:a16="http://schemas.microsoft.com/office/drawing/2014/main" id="{A29BDDE9-C126-425C-8C78-2CC8D1D05E43}"/>
                    </a:ext>
                  </a:extLst>
                </p:cNvPr>
                <p:cNvSpPr>
                  <a:spLocks noChangeArrowheads="1"/>
                </p:cNvSpPr>
                <p:nvPr/>
              </p:nvSpPr>
              <p:spPr bwMode="auto">
                <a:xfrm rot="310076">
                  <a:off x="2523" y="3006"/>
                  <a:ext cx="318" cy="136"/>
                </a:xfrm>
                <a:prstGeom prst="rect">
                  <a:avLst/>
                </a:prstGeom>
                <a:solidFill>
                  <a:schemeClr val="tx1">
                    <a:lumMod val="50000"/>
                    <a:lumOff val="50000"/>
                  </a:schemeClr>
                </a:solidFill>
                <a:ln w="9525">
                  <a:solidFill>
                    <a:schemeClr val="bg1">
                      <a:lumMod val="50000"/>
                      <a:alpha val="50000"/>
                    </a:schemeClr>
                  </a:solidFill>
                  <a:miter lim="800000"/>
                  <a:headEnd/>
                  <a:tailEnd/>
                </a:ln>
              </p:spPr>
              <p:txBody>
                <a:bodyPr wrap="none" anchor="ctr"/>
                <a:lstStyle/>
                <a:p>
                  <a:endParaRPr lang="ja-JP" altLang="en-US"/>
                </a:p>
              </p:txBody>
            </p:sp>
            <p:sp>
              <p:nvSpPr>
                <p:cNvPr id="47" name="Freeform 8">
                  <a:extLst>
                    <a:ext uri="{FF2B5EF4-FFF2-40B4-BE49-F238E27FC236}">
                      <a16:creationId xmlns:a16="http://schemas.microsoft.com/office/drawing/2014/main" id="{69E5D328-7F70-44F1-BC42-CDA97BBE0DFD}"/>
                    </a:ext>
                  </a:extLst>
                </p:cNvPr>
                <p:cNvSpPr>
                  <a:spLocks/>
                </p:cNvSpPr>
                <p:nvPr/>
              </p:nvSpPr>
              <p:spPr bwMode="auto">
                <a:xfrm>
                  <a:off x="378" y="1831"/>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a:p>
              </p:txBody>
            </p:sp>
          </p:grpSp>
          <p:sp>
            <p:nvSpPr>
              <p:cNvPr id="39" name="任意形状 11">
                <a:extLst>
                  <a:ext uri="{FF2B5EF4-FFF2-40B4-BE49-F238E27FC236}">
                    <a16:creationId xmlns:a16="http://schemas.microsoft.com/office/drawing/2014/main" id="{70C134E9-7A36-4324-BC15-01183A86AEA8}"/>
                  </a:ext>
                </a:extLst>
              </p:cNvPr>
              <p:cNvSpPr/>
              <p:nvPr/>
            </p:nvSpPr>
            <p:spPr>
              <a:xfrm>
                <a:off x="8499879" y="5716525"/>
                <a:ext cx="457200" cy="471923"/>
              </a:xfrm>
              <a:custGeom>
                <a:avLst/>
                <a:gdLst>
                  <a:gd name="connsiteX0" fmla="*/ 25052 w 457200"/>
                  <a:gd name="connsiteY0" fmla="*/ 56367 h 532356"/>
                  <a:gd name="connsiteX1" fmla="*/ 0 w 457200"/>
                  <a:gd name="connsiteY1" fmla="*/ 106471 h 532356"/>
                  <a:gd name="connsiteX2" fmla="*/ 43841 w 457200"/>
                  <a:gd name="connsiteY2" fmla="*/ 200417 h 532356"/>
                  <a:gd name="connsiteX3" fmla="*/ 43841 w 457200"/>
                  <a:gd name="connsiteY3" fmla="*/ 200417 h 532356"/>
                  <a:gd name="connsiteX4" fmla="*/ 0 w 457200"/>
                  <a:gd name="connsiteY4" fmla="*/ 263047 h 532356"/>
                  <a:gd name="connsiteX5" fmla="*/ 6263 w 457200"/>
                  <a:gd name="connsiteY5" fmla="*/ 325677 h 532356"/>
                  <a:gd name="connsiteX6" fmla="*/ 6263 w 457200"/>
                  <a:gd name="connsiteY6" fmla="*/ 325677 h 532356"/>
                  <a:gd name="connsiteX7" fmla="*/ 18789 w 457200"/>
                  <a:gd name="connsiteY7" fmla="*/ 407096 h 532356"/>
                  <a:gd name="connsiteX8" fmla="*/ 31315 w 457200"/>
                  <a:gd name="connsiteY8" fmla="*/ 482252 h 532356"/>
                  <a:gd name="connsiteX9" fmla="*/ 112734 w 457200"/>
                  <a:gd name="connsiteY9" fmla="*/ 501041 h 532356"/>
                  <a:gd name="connsiteX10" fmla="*/ 200416 w 457200"/>
                  <a:gd name="connsiteY10" fmla="*/ 507304 h 532356"/>
                  <a:gd name="connsiteX11" fmla="*/ 313151 w 457200"/>
                  <a:gd name="connsiteY11" fmla="*/ 532356 h 532356"/>
                  <a:gd name="connsiteX12" fmla="*/ 382044 w 457200"/>
                  <a:gd name="connsiteY12" fmla="*/ 469726 h 532356"/>
                  <a:gd name="connsiteX13" fmla="*/ 344466 w 457200"/>
                  <a:gd name="connsiteY13" fmla="*/ 369518 h 532356"/>
                  <a:gd name="connsiteX14" fmla="*/ 369518 w 457200"/>
                  <a:gd name="connsiteY14" fmla="*/ 319414 h 532356"/>
                  <a:gd name="connsiteX15" fmla="*/ 457200 w 457200"/>
                  <a:gd name="connsiteY15" fmla="*/ 194154 h 532356"/>
                  <a:gd name="connsiteX16" fmla="*/ 288099 w 457200"/>
                  <a:gd name="connsiteY16" fmla="*/ 106471 h 532356"/>
                  <a:gd name="connsiteX17" fmla="*/ 244257 w 457200"/>
                  <a:gd name="connsiteY17" fmla="*/ 43841 h 532356"/>
                  <a:gd name="connsiteX18" fmla="*/ 175364 w 457200"/>
                  <a:gd name="connsiteY18" fmla="*/ 0 h 532356"/>
                  <a:gd name="connsiteX19" fmla="*/ 81419 w 457200"/>
                  <a:gd name="connsiteY19" fmla="*/ 31315 h 532356"/>
                  <a:gd name="connsiteX20" fmla="*/ 25052 w 457200"/>
                  <a:gd name="connsiteY20" fmla="*/ 56367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7200" h="532356">
                    <a:moveTo>
                      <a:pt x="25052" y="56367"/>
                    </a:moveTo>
                    <a:lnTo>
                      <a:pt x="0" y="106471"/>
                    </a:lnTo>
                    <a:lnTo>
                      <a:pt x="43841" y="200417"/>
                    </a:lnTo>
                    <a:lnTo>
                      <a:pt x="43841" y="200417"/>
                    </a:lnTo>
                    <a:lnTo>
                      <a:pt x="0" y="263047"/>
                    </a:lnTo>
                    <a:lnTo>
                      <a:pt x="6263" y="325677"/>
                    </a:lnTo>
                    <a:lnTo>
                      <a:pt x="6263" y="325677"/>
                    </a:lnTo>
                    <a:lnTo>
                      <a:pt x="18789" y="407096"/>
                    </a:lnTo>
                    <a:lnTo>
                      <a:pt x="31315" y="482252"/>
                    </a:lnTo>
                    <a:lnTo>
                      <a:pt x="112734" y="501041"/>
                    </a:lnTo>
                    <a:lnTo>
                      <a:pt x="200416" y="507304"/>
                    </a:lnTo>
                    <a:lnTo>
                      <a:pt x="313151" y="532356"/>
                    </a:lnTo>
                    <a:lnTo>
                      <a:pt x="382044" y="469726"/>
                    </a:lnTo>
                    <a:lnTo>
                      <a:pt x="344466" y="369518"/>
                    </a:lnTo>
                    <a:lnTo>
                      <a:pt x="369518" y="319414"/>
                    </a:lnTo>
                    <a:lnTo>
                      <a:pt x="457200" y="194154"/>
                    </a:lnTo>
                    <a:lnTo>
                      <a:pt x="288099" y="106471"/>
                    </a:lnTo>
                    <a:lnTo>
                      <a:pt x="244257" y="43841"/>
                    </a:lnTo>
                    <a:lnTo>
                      <a:pt x="175364" y="0"/>
                    </a:lnTo>
                    <a:lnTo>
                      <a:pt x="81419" y="31315"/>
                    </a:lnTo>
                    <a:lnTo>
                      <a:pt x="25052" y="56367"/>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0" name="任意形状 13">
                <a:extLst>
                  <a:ext uri="{FF2B5EF4-FFF2-40B4-BE49-F238E27FC236}">
                    <a16:creationId xmlns:a16="http://schemas.microsoft.com/office/drawing/2014/main" id="{E4CF85AF-C423-483C-92F4-EBB846C0DC58}"/>
                  </a:ext>
                </a:extLst>
              </p:cNvPr>
              <p:cNvSpPr/>
              <p:nvPr/>
            </p:nvSpPr>
            <p:spPr>
              <a:xfrm>
                <a:off x="8004785" y="4436908"/>
                <a:ext cx="688932" cy="471923"/>
              </a:xfrm>
              <a:custGeom>
                <a:avLst/>
                <a:gdLst>
                  <a:gd name="connsiteX0" fmla="*/ 0 w 688931"/>
                  <a:gd name="connsiteY0" fmla="*/ 363255 h 632564"/>
                  <a:gd name="connsiteX1" fmla="*/ 106471 w 688931"/>
                  <a:gd name="connsiteY1" fmla="*/ 244258 h 632564"/>
                  <a:gd name="connsiteX2" fmla="*/ 250520 w 688931"/>
                  <a:gd name="connsiteY2" fmla="*/ 87682 h 632564"/>
                  <a:gd name="connsiteX3" fmla="*/ 356991 w 688931"/>
                  <a:gd name="connsiteY3" fmla="*/ 81419 h 632564"/>
                  <a:gd name="connsiteX4" fmla="*/ 444674 w 688931"/>
                  <a:gd name="connsiteY4" fmla="*/ 43841 h 632564"/>
                  <a:gd name="connsiteX5" fmla="*/ 507304 w 688931"/>
                  <a:gd name="connsiteY5" fmla="*/ 6263 h 632564"/>
                  <a:gd name="connsiteX6" fmla="*/ 563671 w 688931"/>
                  <a:gd name="connsiteY6" fmla="*/ 0 h 632564"/>
                  <a:gd name="connsiteX7" fmla="*/ 688931 w 688931"/>
                  <a:gd name="connsiteY7" fmla="*/ 87682 h 632564"/>
                  <a:gd name="connsiteX8" fmla="*/ 682668 w 688931"/>
                  <a:gd name="connsiteY8" fmla="*/ 169101 h 632564"/>
                  <a:gd name="connsiteX9" fmla="*/ 638827 w 688931"/>
                  <a:gd name="connsiteY9" fmla="*/ 350729 h 632564"/>
                  <a:gd name="connsiteX10" fmla="*/ 519830 w 688931"/>
                  <a:gd name="connsiteY10" fmla="*/ 526093 h 632564"/>
                  <a:gd name="connsiteX11" fmla="*/ 425885 w 688931"/>
                  <a:gd name="connsiteY11" fmla="*/ 632564 h 632564"/>
                  <a:gd name="connsiteX12" fmla="*/ 344465 w 688931"/>
                  <a:gd name="connsiteY12" fmla="*/ 626301 h 632564"/>
                  <a:gd name="connsiteX13" fmla="*/ 187890 w 688931"/>
                  <a:gd name="connsiteY13" fmla="*/ 594986 h 632564"/>
                  <a:gd name="connsiteX14" fmla="*/ 87682 w 688931"/>
                  <a:gd name="connsiteY14" fmla="*/ 538619 h 632564"/>
                  <a:gd name="connsiteX15" fmla="*/ 31315 w 688931"/>
                  <a:gd name="connsiteY15" fmla="*/ 469726 h 632564"/>
                  <a:gd name="connsiteX16" fmla="*/ 0 w 688931"/>
                  <a:gd name="connsiteY16" fmla="*/ 363255 h 63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931" h="632564">
                    <a:moveTo>
                      <a:pt x="0" y="363255"/>
                    </a:moveTo>
                    <a:lnTo>
                      <a:pt x="106471" y="244258"/>
                    </a:lnTo>
                    <a:lnTo>
                      <a:pt x="250520" y="87682"/>
                    </a:lnTo>
                    <a:lnTo>
                      <a:pt x="356991" y="81419"/>
                    </a:lnTo>
                    <a:lnTo>
                      <a:pt x="444674" y="43841"/>
                    </a:lnTo>
                    <a:lnTo>
                      <a:pt x="507304" y="6263"/>
                    </a:lnTo>
                    <a:lnTo>
                      <a:pt x="563671" y="0"/>
                    </a:lnTo>
                    <a:lnTo>
                      <a:pt x="688931" y="87682"/>
                    </a:lnTo>
                    <a:lnTo>
                      <a:pt x="682668" y="169101"/>
                    </a:lnTo>
                    <a:lnTo>
                      <a:pt x="638827" y="350729"/>
                    </a:lnTo>
                    <a:lnTo>
                      <a:pt x="519830" y="526093"/>
                    </a:lnTo>
                    <a:lnTo>
                      <a:pt x="425885" y="632564"/>
                    </a:lnTo>
                    <a:lnTo>
                      <a:pt x="344465" y="626301"/>
                    </a:lnTo>
                    <a:lnTo>
                      <a:pt x="187890" y="594986"/>
                    </a:lnTo>
                    <a:lnTo>
                      <a:pt x="87682" y="538619"/>
                    </a:lnTo>
                    <a:lnTo>
                      <a:pt x="31315" y="469726"/>
                    </a:lnTo>
                    <a:lnTo>
                      <a:pt x="0" y="363255"/>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1" name="任意形状 15">
                <a:extLst>
                  <a:ext uri="{FF2B5EF4-FFF2-40B4-BE49-F238E27FC236}">
                    <a16:creationId xmlns:a16="http://schemas.microsoft.com/office/drawing/2014/main" id="{04A1C992-3089-4EC7-8AC7-AEA3A37E52C3}"/>
                  </a:ext>
                </a:extLst>
              </p:cNvPr>
              <p:cNvSpPr/>
              <p:nvPr/>
            </p:nvSpPr>
            <p:spPr>
              <a:xfrm>
                <a:off x="8387282" y="3866122"/>
                <a:ext cx="488515" cy="471923"/>
              </a:xfrm>
              <a:custGeom>
                <a:avLst/>
                <a:gdLst>
                  <a:gd name="connsiteX0" fmla="*/ 6263 w 488515"/>
                  <a:gd name="connsiteY0" fmla="*/ 0 h 375781"/>
                  <a:gd name="connsiteX1" fmla="*/ 0 w 488515"/>
                  <a:gd name="connsiteY1" fmla="*/ 87682 h 375781"/>
                  <a:gd name="connsiteX2" fmla="*/ 106471 w 488515"/>
                  <a:gd name="connsiteY2" fmla="*/ 250521 h 375781"/>
                  <a:gd name="connsiteX3" fmla="*/ 169101 w 488515"/>
                  <a:gd name="connsiteY3" fmla="*/ 344466 h 375781"/>
                  <a:gd name="connsiteX4" fmla="*/ 294361 w 488515"/>
                  <a:gd name="connsiteY4" fmla="*/ 375781 h 375781"/>
                  <a:gd name="connsiteX5" fmla="*/ 488515 w 488515"/>
                  <a:gd name="connsiteY5" fmla="*/ 125260 h 375781"/>
                  <a:gd name="connsiteX6" fmla="*/ 488515 w 488515"/>
                  <a:gd name="connsiteY6" fmla="*/ 125260 h 375781"/>
                  <a:gd name="connsiteX7" fmla="*/ 413359 w 488515"/>
                  <a:gd name="connsiteY7" fmla="*/ 43841 h 375781"/>
                  <a:gd name="connsiteX8" fmla="*/ 325676 w 488515"/>
                  <a:gd name="connsiteY8" fmla="*/ 37578 h 375781"/>
                  <a:gd name="connsiteX9" fmla="*/ 131523 w 488515"/>
                  <a:gd name="connsiteY9" fmla="*/ 25052 h 375781"/>
                  <a:gd name="connsiteX10" fmla="*/ 6263 w 488515"/>
                  <a:gd name="connsiteY10" fmla="*/ 0 h 37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515" h="375781">
                    <a:moveTo>
                      <a:pt x="6263" y="0"/>
                    </a:moveTo>
                    <a:lnTo>
                      <a:pt x="0" y="87682"/>
                    </a:lnTo>
                    <a:lnTo>
                      <a:pt x="106471" y="250521"/>
                    </a:lnTo>
                    <a:lnTo>
                      <a:pt x="169101" y="344466"/>
                    </a:lnTo>
                    <a:lnTo>
                      <a:pt x="294361" y="375781"/>
                    </a:lnTo>
                    <a:lnTo>
                      <a:pt x="488515" y="125260"/>
                    </a:lnTo>
                    <a:lnTo>
                      <a:pt x="488515" y="125260"/>
                    </a:lnTo>
                    <a:lnTo>
                      <a:pt x="413359" y="43841"/>
                    </a:lnTo>
                    <a:lnTo>
                      <a:pt x="325676" y="37578"/>
                    </a:lnTo>
                    <a:lnTo>
                      <a:pt x="131523" y="25052"/>
                    </a:lnTo>
                    <a:lnTo>
                      <a:pt x="6263" y="0"/>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2" name="任意形状 16">
                <a:extLst>
                  <a:ext uri="{FF2B5EF4-FFF2-40B4-BE49-F238E27FC236}">
                    <a16:creationId xmlns:a16="http://schemas.microsoft.com/office/drawing/2014/main" id="{D7AF8A97-4248-40B4-92E8-03E82F89F56C}"/>
                  </a:ext>
                </a:extLst>
              </p:cNvPr>
              <p:cNvSpPr/>
              <p:nvPr/>
            </p:nvSpPr>
            <p:spPr>
              <a:xfrm>
                <a:off x="8764774" y="4438844"/>
                <a:ext cx="638828" cy="471923"/>
              </a:xfrm>
              <a:custGeom>
                <a:avLst/>
                <a:gdLst>
                  <a:gd name="connsiteX0" fmla="*/ 162839 w 638828"/>
                  <a:gd name="connsiteY0" fmla="*/ 87682 h 920663"/>
                  <a:gd name="connsiteX1" fmla="*/ 62630 w 638828"/>
                  <a:gd name="connsiteY1" fmla="*/ 194153 h 920663"/>
                  <a:gd name="connsiteX2" fmla="*/ 0 w 638828"/>
                  <a:gd name="connsiteY2" fmla="*/ 306887 h 920663"/>
                  <a:gd name="connsiteX3" fmla="*/ 0 w 638828"/>
                  <a:gd name="connsiteY3" fmla="*/ 469726 h 920663"/>
                  <a:gd name="connsiteX4" fmla="*/ 37578 w 638828"/>
                  <a:gd name="connsiteY4" fmla="*/ 582460 h 920663"/>
                  <a:gd name="connsiteX5" fmla="*/ 150313 w 638828"/>
                  <a:gd name="connsiteY5" fmla="*/ 676405 h 920663"/>
                  <a:gd name="connsiteX6" fmla="*/ 288099 w 638828"/>
                  <a:gd name="connsiteY6" fmla="*/ 801665 h 920663"/>
                  <a:gd name="connsiteX7" fmla="*/ 501041 w 638828"/>
                  <a:gd name="connsiteY7" fmla="*/ 914400 h 920663"/>
                  <a:gd name="connsiteX8" fmla="*/ 632565 w 638828"/>
                  <a:gd name="connsiteY8" fmla="*/ 920663 h 920663"/>
                  <a:gd name="connsiteX9" fmla="*/ 638828 w 638828"/>
                  <a:gd name="connsiteY9" fmla="*/ 851770 h 920663"/>
                  <a:gd name="connsiteX10" fmla="*/ 544882 w 638828"/>
                  <a:gd name="connsiteY10" fmla="*/ 726509 h 920663"/>
                  <a:gd name="connsiteX11" fmla="*/ 425885 w 638828"/>
                  <a:gd name="connsiteY11" fmla="*/ 657616 h 920663"/>
                  <a:gd name="connsiteX12" fmla="*/ 306888 w 638828"/>
                  <a:gd name="connsiteY12" fmla="*/ 582460 h 920663"/>
                  <a:gd name="connsiteX13" fmla="*/ 212943 w 638828"/>
                  <a:gd name="connsiteY13" fmla="*/ 494778 h 920663"/>
                  <a:gd name="connsiteX14" fmla="*/ 175365 w 638828"/>
                  <a:gd name="connsiteY14" fmla="*/ 231731 h 920663"/>
                  <a:gd name="connsiteX15" fmla="*/ 175365 w 638828"/>
                  <a:gd name="connsiteY15" fmla="*/ 231731 h 920663"/>
                  <a:gd name="connsiteX16" fmla="*/ 288099 w 638828"/>
                  <a:gd name="connsiteY16" fmla="*/ 0 h 920663"/>
                  <a:gd name="connsiteX17" fmla="*/ 162839 w 638828"/>
                  <a:gd name="connsiteY17" fmla="*/ 87682 h 9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8828" h="920663">
                    <a:moveTo>
                      <a:pt x="162839" y="87682"/>
                    </a:moveTo>
                    <a:lnTo>
                      <a:pt x="62630" y="194153"/>
                    </a:lnTo>
                    <a:lnTo>
                      <a:pt x="0" y="306887"/>
                    </a:lnTo>
                    <a:lnTo>
                      <a:pt x="0" y="469726"/>
                    </a:lnTo>
                    <a:lnTo>
                      <a:pt x="37578" y="582460"/>
                    </a:lnTo>
                    <a:lnTo>
                      <a:pt x="150313" y="676405"/>
                    </a:lnTo>
                    <a:lnTo>
                      <a:pt x="288099" y="801665"/>
                    </a:lnTo>
                    <a:lnTo>
                      <a:pt x="501041" y="914400"/>
                    </a:lnTo>
                    <a:lnTo>
                      <a:pt x="632565" y="920663"/>
                    </a:lnTo>
                    <a:lnTo>
                      <a:pt x="638828" y="851770"/>
                    </a:lnTo>
                    <a:lnTo>
                      <a:pt x="544882" y="726509"/>
                    </a:lnTo>
                    <a:lnTo>
                      <a:pt x="425885" y="657616"/>
                    </a:lnTo>
                    <a:lnTo>
                      <a:pt x="306888" y="582460"/>
                    </a:lnTo>
                    <a:lnTo>
                      <a:pt x="212943" y="494778"/>
                    </a:lnTo>
                    <a:lnTo>
                      <a:pt x="175365" y="231731"/>
                    </a:lnTo>
                    <a:lnTo>
                      <a:pt x="175365" y="231731"/>
                    </a:lnTo>
                    <a:lnTo>
                      <a:pt x="288099" y="0"/>
                    </a:lnTo>
                    <a:lnTo>
                      <a:pt x="162839" y="87682"/>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3" name="任意形状 17">
                <a:extLst>
                  <a:ext uri="{FF2B5EF4-FFF2-40B4-BE49-F238E27FC236}">
                    <a16:creationId xmlns:a16="http://schemas.microsoft.com/office/drawing/2014/main" id="{0C320671-954D-49E6-804C-132BDFF1A6CC}"/>
                  </a:ext>
                </a:extLst>
              </p:cNvPr>
              <p:cNvSpPr/>
              <p:nvPr/>
            </p:nvSpPr>
            <p:spPr>
              <a:xfrm rot="722686">
                <a:off x="7955031" y="4041807"/>
                <a:ext cx="457200" cy="471923"/>
              </a:xfrm>
              <a:custGeom>
                <a:avLst/>
                <a:gdLst>
                  <a:gd name="connsiteX0" fmla="*/ 168965 w 457200"/>
                  <a:gd name="connsiteY0" fmla="*/ 397566 h 397566"/>
                  <a:gd name="connsiteX1" fmla="*/ 457200 w 457200"/>
                  <a:gd name="connsiteY1" fmla="*/ 248479 h 397566"/>
                  <a:gd name="connsiteX2" fmla="*/ 447261 w 457200"/>
                  <a:gd name="connsiteY2" fmla="*/ 109331 h 397566"/>
                  <a:gd name="connsiteX3" fmla="*/ 377687 w 457200"/>
                  <a:gd name="connsiteY3" fmla="*/ 19879 h 397566"/>
                  <a:gd name="connsiteX4" fmla="*/ 238539 w 457200"/>
                  <a:gd name="connsiteY4" fmla="*/ 0 h 397566"/>
                  <a:gd name="connsiteX5" fmla="*/ 109330 w 457200"/>
                  <a:gd name="connsiteY5" fmla="*/ 19879 h 397566"/>
                  <a:gd name="connsiteX6" fmla="*/ 69574 w 457200"/>
                  <a:gd name="connsiteY6" fmla="*/ 149087 h 397566"/>
                  <a:gd name="connsiteX7" fmla="*/ 0 w 457200"/>
                  <a:gd name="connsiteY7" fmla="*/ 198783 h 397566"/>
                  <a:gd name="connsiteX8" fmla="*/ 49695 w 457200"/>
                  <a:gd name="connsiteY8" fmla="*/ 318053 h 397566"/>
                  <a:gd name="connsiteX9" fmla="*/ 168965 w 457200"/>
                  <a:gd name="connsiteY9" fmla="*/ 397566 h 3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397566">
                    <a:moveTo>
                      <a:pt x="168965" y="397566"/>
                    </a:moveTo>
                    <a:lnTo>
                      <a:pt x="457200" y="248479"/>
                    </a:lnTo>
                    <a:lnTo>
                      <a:pt x="447261" y="109331"/>
                    </a:lnTo>
                    <a:lnTo>
                      <a:pt x="377687" y="19879"/>
                    </a:lnTo>
                    <a:lnTo>
                      <a:pt x="238539" y="0"/>
                    </a:lnTo>
                    <a:lnTo>
                      <a:pt x="109330" y="19879"/>
                    </a:lnTo>
                    <a:lnTo>
                      <a:pt x="69574" y="149087"/>
                    </a:lnTo>
                    <a:lnTo>
                      <a:pt x="0" y="198783"/>
                    </a:lnTo>
                    <a:lnTo>
                      <a:pt x="49695" y="318053"/>
                    </a:lnTo>
                    <a:lnTo>
                      <a:pt x="168965" y="397566"/>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grpSp>
          <p:nvGrpSpPr>
            <p:cNvPr id="26" name="Group 6">
              <a:extLst>
                <a:ext uri="{FF2B5EF4-FFF2-40B4-BE49-F238E27FC236}">
                  <a16:creationId xmlns:a16="http://schemas.microsoft.com/office/drawing/2014/main" id="{612062CE-646B-4C9E-817E-BCC9887C2C0B}"/>
                </a:ext>
              </a:extLst>
            </p:cNvPr>
            <p:cNvGrpSpPr>
              <a:grpSpLocks/>
            </p:cNvGrpSpPr>
            <p:nvPr/>
          </p:nvGrpSpPr>
          <p:grpSpPr bwMode="auto">
            <a:xfrm rot="10800000">
              <a:off x="483782" y="3488812"/>
              <a:ext cx="4122901" cy="1067897"/>
              <a:chOff x="378" y="1787"/>
              <a:chExt cx="4861" cy="1374"/>
            </a:xfrm>
          </p:grpSpPr>
          <p:sp>
            <p:nvSpPr>
              <p:cNvPr id="27" name="Freeform 7">
                <a:extLst>
                  <a:ext uri="{FF2B5EF4-FFF2-40B4-BE49-F238E27FC236}">
                    <a16:creationId xmlns:a16="http://schemas.microsoft.com/office/drawing/2014/main" id="{6111FC6D-A553-4539-B8AC-F56699D17F23}"/>
                  </a:ext>
                </a:extLst>
              </p:cNvPr>
              <p:cNvSpPr>
                <a:spLocks/>
              </p:cNvSpPr>
              <p:nvPr/>
            </p:nvSpPr>
            <p:spPr bwMode="auto">
              <a:xfrm>
                <a:off x="386" y="1812"/>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57150">
                <a:solidFill>
                  <a:schemeClr val="bg1">
                    <a:lumMod val="50000"/>
                    <a:alpha val="50000"/>
                  </a:schemeClr>
                </a:solidFill>
                <a:prstDash val="dash"/>
                <a:round/>
                <a:headEnd/>
                <a:tailEnd/>
              </a:ln>
            </p:spPr>
            <p:txBody>
              <a:bodyPr/>
              <a:lstStyle/>
              <a:p>
                <a:endParaRPr lang="ja-JP" altLang="en-US"/>
              </a:p>
            </p:txBody>
          </p:sp>
          <p:sp>
            <p:nvSpPr>
              <p:cNvPr id="28" name="Freeform 8">
                <a:extLst>
                  <a:ext uri="{FF2B5EF4-FFF2-40B4-BE49-F238E27FC236}">
                    <a16:creationId xmlns:a16="http://schemas.microsoft.com/office/drawing/2014/main" id="{328328CE-CF37-4095-B626-6065CECCA4ED}"/>
                  </a:ext>
                </a:extLst>
              </p:cNvPr>
              <p:cNvSpPr>
                <a:spLocks/>
              </p:cNvSpPr>
              <p:nvPr/>
            </p:nvSpPr>
            <p:spPr bwMode="auto">
              <a:xfrm>
                <a:off x="378" y="1831"/>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dirty="0"/>
              </a:p>
            </p:txBody>
          </p:sp>
          <p:sp>
            <p:nvSpPr>
              <p:cNvPr id="29" name="Freeform 9">
                <a:extLst>
                  <a:ext uri="{FF2B5EF4-FFF2-40B4-BE49-F238E27FC236}">
                    <a16:creationId xmlns:a16="http://schemas.microsoft.com/office/drawing/2014/main" id="{1B9DB199-96DC-4D31-A0F3-6D720C293C5D}"/>
                  </a:ext>
                </a:extLst>
              </p:cNvPr>
              <p:cNvSpPr>
                <a:spLocks/>
              </p:cNvSpPr>
              <p:nvPr/>
            </p:nvSpPr>
            <p:spPr bwMode="auto">
              <a:xfrm>
                <a:off x="382" y="1787"/>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dirty="0"/>
              </a:p>
            </p:txBody>
          </p:sp>
          <p:sp>
            <p:nvSpPr>
              <p:cNvPr id="30" name="Rectangle 10">
                <a:extLst>
                  <a:ext uri="{FF2B5EF4-FFF2-40B4-BE49-F238E27FC236}">
                    <a16:creationId xmlns:a16="http://schemas.microsoft.com/office/drawing/2014/main" id="{DB9C39C1-BF94-4F85-8F58-52384E70039D}"/>
                  </a:ext>
                </a:extLst>
              </p:cNvPr>
              <p:cNvSpPr>
                <a:spLocks noChangeArrowheads="1"/>
              </p:cNvSpPr>
              <p:nvPr/>
            </p:nvSpPr>
            <p:spPr bwMode="auto">
              <a:xfrm rot="310076">
                <a:off x="2523" y="3006"/>
                <a:ext cx="318" cy="136"/>
              </a:xfrm>
              <a:prstGeom prst="rect">
                <a:avLst/>
              </a:prstGeom>
              <a:solidFill>
                <a:schemeClr val="tx1">
                  <a:lumMod val="50000"/>
                  <a:lumOff val="50000"/>
                </a:schemeClr>
              </a:solidFill>
              <a:ln w="9525">
                <a:solidFill>
                  <a:schemeClr val="bg1">
                    <a:lumMod val="50000"/>
                    <a:alpha val="50000"/>
                  </a:schemeClr>
                </a:solidFill>
                <a:miter lim="800000"/>
                <a:headEnd/>
                <a:tailEnd/>
              </a:ln>
            </p:spPr>
            <p:txBody>
              <a:bodyPr wrap="none" anchor="ctr"/>
              <a:lstStyle/>
              <a:p>
                <a:endParaRPr lang="ja-JP" altLang="en-US"/>
              </a:p>
            </p:txBody>
          </p:sp>
        </p:grpSp>
      </p:grpSp>
      <p:grpSp>
        <p:nvGrpSpPr>
          <p:cNvPr id="64" name="组合 63">
            <a:extLst>
              <a:ext uri="{FF2B5EF4-FFF2-40B4-BE49-F238E27FC236}">
                <a16:creationId xmlns:a16="http://schemas.microsoft.com/office/drawing/2014/main" id="{5E30C79E-77F3-427A-A0E5-28F28EB89B76}"/>
              </a:ext>
            </a:extLst>
          </p:cNvPr>
          <p:cNvGrpSpPr/>
          <p:nvPr/>
        </p:nvGrpSpPr>
        <p:grpSpPr>
          <a:xfrm>
            <a:off x="3825608" y="4110878"/>
            <a:ext cx="1222356" cy="352149"/>
            <a:chOff x="3364637" y="3408533"/>
            <a:chExt cx="1222356" cy="352149"/>
          </a:xfrm>
        </p:grpSpPr>
        <p:cxnSp>
          <p:nvCxnSpPr>
            <p:cNvPr id="61" name="直接连接符 60">
              <a:extLst>
                <a:ext uri="{FF2B5EF4-FFF2-40B4-BE49-F238E27FC236}">
                  <a16:creationId xmlns:a16="http://schemas.microsoft.com/office/drawing/2014/main" id="{6AB55826-FE48-47F5-8EF6-AD466E355D5E}"/>
                </a:ext>
              </a:extLst>
            </p:cNvPr>
            <p:cNvCxnSpPr/>
            <p:nvPr/>
          </p:nvCxnSpPr>
          <p:spPr>
            <a:xfrm>
              <a:off x="3737499" y="3408533"/>
              <a:ext cx="84949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BC0957C-B937-4B04-9284-1413F19C2E8E}"/>
                </a:ext>
              </a:extLst>
            </p:cNvPr>
            <p:cNvCxnSpPr/>
            <p:nvPr/>
          </p:nvCxnSpPr>
          <p:spPr>
            <a:xfrm flipH="1">
              <a:off x="3364637" y="3408533"/>
              <a:ext cx="372862" cy="3521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a:extLst>
              <a:ext uri="{FF2B5EF4-FFF2-40B4-BE49-F238E27FC236}">
                <a16:creationId xmlns:a16="http://schemas.microsoft.com/office/drawing/2014/main" id="{D2E49AC7-AA58-4504-A04E-D428F4249096}"/>
              </a:ext>
            </a:extLst>
          </p:cNvPr>
          <p:cNvCxnSpPr/>
          <p:nvPr/>
        </p:nvCxnSpPr>
        <p:spPr>
          <a:xfrm flipH="1">
            <a:off x="4198470" y="4789737"/>
            <a:ext cx="12230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25708BE6-D2A5-4E50-8EBE-FA06B3E8E25A}"/>
              </a:ext>
            </a:extLst>
          </p:cNvPr>
          <p:cNvGrpSpPr/>
          <p:nvPr/>
        </p:nvGrpSpPr>
        <p:grpSpPr>
          <a:xfrm>
            <a:off x="3929039" y="4766068"/>
            <a:ext cx="3784632" cy="968928"/>
            <a:chOff x="3929039" y="4766068"/>
            <a:chExt cx="3784632" cy="968928"/>
          </a:xfrm>
        </p:grpSpPr>
        <p:cxnSp>
          <p:nvCxnSpPr>
            <p:cNvPr id="68" name="直接连接符 67">
              <a:extLst>
                <a:ext uri="{FF2B5EF4-FFF2-40B4-BE49-F238E27FC236}">
                  <a16:creationId xmlns:a16="http://schemas.microsoft.com/office/drawing/2014/main" id="{588CB384-C257-4890-A792-86B9626BCAD8}"/>
                </a:ext>
              </a:extLst>
            </p:cNvPr>
            <p:cNvCxnSpPr>
              <a:stCxn id="51" idx="9"/>
            </p:cNvCxnSpPr>
            <p:nvPr/>
          </p:nvCxnSpPr>
          <p:spPr>
            <a:xfrm>
              <a:off x="5594671" y="4766068"/>
              <a:ext cx="943289" cy="9689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D11AB45-6F53-486B-86EE-6D85BFE64B11}"/>
                </a:ext>
              </a:extLst>
            </p:cNvPr>
            <p:cNvCxnSpPr>
              <a:cxnSpLocks/>
              <a:stCxn id="46" idx="1"/>
            </p:cNvCxnSpPr>
            <p:nvPr/>
          </p:nvCxnSpPr>
          <p:spPr>
            <a:xfrm flipH="1">
              <a:off x="6530483" y="5260232"/>
              <a:ext cx="1183188" cy="4703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BBD4737-BD25-40DF-84E2-72096F15CEE5}"/>
                </a:ext>
              </a:extLst>
            </p:cNvPr>
            <p:cNvCxnSpPr>
              <a:cxnSpLocks/>
            </p:cNvCxnSpPr>
            <p:nvPr/>
          </p:nvCxnSpPr>
          <p:spPr>
            <a:xfrm flipH="1">
              <a:off x="3929039" y="5730592"/>
              <a:ext cx="26014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3087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Influencing factors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4.2</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F4B1194-BC9F-40DE-932F-31651CEF4D58}"/>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007698-DA7B-476C-A65B-3EBEDBC32513}"/>
              </a:ext>
            </a:extLst>
          </p:cNvPr>
          <p:cNvSpPr>
            <a:spLocks noGrp="1"/>
          </p:cNvSpPr>
          <p:nvPr>
            <p:ph type="sldNum" sz="quarter" idx="12"/>
          </p:nvPr>
        </p:nvSpPr>
        <p:spPr/>
        <p:txBody>
          <a:bodyPr/>
          <a:lstStyle/>
          <a:p>
            <a:fld id="{A17BB91D-344C-44E0-9148-DFE0CFF5CFC9}" type="slidenum">
              <a:rPr lang="zh-CN" altLang="en-US" smtClean="0">
                <a:solidFill>
                  <a:schemeClr val="tx1"/>
                </a:solidFill>
              </a:rPr>
              <a:t>50</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FBD1EDB3-CD69-4B44-9B76-BC1714E6E1A6}"/>
              </a:ext>
            </a:extLst>
          </p:cNvPr>
          <p:cNvGraphicFramePr>
            <a:graphicFrameLocks noGrp="1"/>
          </p:cNvGraphicFramePr>
          <p:nvPr>
            <p:extLst>
              <p:ext uri="{D42A27DB-BD31-4B8C-83A1-F6EECF244321}">
                <p14:modId xmlns:p14="http://schemas.microsoft.com/office/powerpoint/2010/main" val="3474669022"/>
              </p:ext>
            </p:extLst>
          </p:nvPr>
        </p:nvGraphicFramePr>
        <p:xfrm>
          <a:off x="203016" y="1318152"/>
          <a:ext cx="8737963" cy="4716663"/>
        </p:xfrm>
        <a:graphic>
          <a:graphicData uri="http://schemas.openxmlformats.org/drawingml/2006/table">
            <a:tbl>
              <a:tblPr firstRow="1" firstCol="1" bandRow="1"/>
              <a:tblGrid>
                <a:gridCol w="1474864">
                  <a:extLst>
                    <a:ext uri="{9D8B030D-6E8A-4147-A177-3AD203B41FA5}">
                      <a16:colId xmlns:a16="http://schemas.microsoft.com/office/drawing/2014/main" val="295668036"/>
                    </a:ext>
                  </a:extLst>
                </a:gridCol>
                <a:gridCol w="2583402">
                  <a:extLst>
                    <a:ext uri="{9D8B030D-6E8A-4147-A177-3AD203B41FA5}">
                      <a16:colId xmlns:a16="http://schemas.microsoft.com/office/drawing/2014/main" val="737902233"/>
                    </a:ext>
                  </a:extLst>
                </a:gridCol>
                <a:gridCol w="1171852">
                  <a:extLst>
                    <a:ext uri="{9D8B030D-6E8A-4147-A177-3AD203B41FA5}">
                      <a16:colId xmlns:a16="http://schemas.microsoft.com/office/drawing/2014/main" val="2242224467"/>
                    </a:ext>
                  </a:extLst>
                </a:gridCol>
                <a:gridCol w="825623">
                  <a:extLst>
                    <a:ext uri="{9D8B030D-6E8A-4147-A177-3AD203B41FA5}">
                      <a16:colId xmlns:a16="http://schemas.microsoft.com/office/drawing/2014/main" val="152444422"/>
                    </a:ext>
                  </a:extLst>
                </a:gridCol>
                <a:gridCol w="1047565">
                  <a:extLst>
                    <a:ext uri="{9D8B030D-6E8A-4147-A177-3AD203B41FA5}">
                      <a16:colId xmlns:a16="http://schemas.microsoft.com/office/drawing/2014/main" val="2670274780"/>
                    </a:ext>
                  </a:extLst>
                </a:gridCol>
                <a:gridCol w="941033">
                  <a:extLst>
                    <a:ext uri="{9D8B030D-6E8A-4147-A177-3AD203B41FA5}">
                      <a16:colId xmlns:a16="http://schemas.microsoft.com/office/drawing/2014/main" val="1671563119"/>
                    </a:ext>
                  </a:extLst>
                </a:gridCol>
                <a:gridCol w="693624">
                  <a:extLst>
                    <a:ext uri="{9D8B030D-6E8A-4147-A177-3AD203B41FA5}">
                      <a16:colId xmlns:a16="http://schemas.microsoft.com/office/drawing/2014/main" val="2643364353"/>
                    </a:ext>
                  </a:extLst>
                </a:gridCol>
              </a:tblGrid>
              <a:tr h="354495">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Category</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Expected sign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Min Value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Max Value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Unit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79451"/>
                  </a:ext>
                </a:extLst>
              </a:tr>
              <a:tr h="276949">
                <a:tc rowSpan="7">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2,921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811,281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114,353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959051312"/>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2,614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839,956</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167,088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569355882"/>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Residence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110,748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1,067,523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528,533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082755118"/>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294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305,559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59,691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482045772"/>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Government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128,471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20,878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65205684"/>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 Area</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197</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132,777</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21,204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028070299"/>
                  </a:ext>
                </a:extLst>
              </a:tr>
              <a:tr h="276949">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0.31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6215997"/>
                  </a:ext>
                </a:extLst>
              </a:tr>
              <a:tr h="276949">
                <a:tc rowSpan="5">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717420"/>
                  </a:ext>
                </a:extLst>
              </a:tr>
              <a:tr h="263102">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4,375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778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152286744"/>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58.48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329251379"/>
                  </a:ext>
                </a:extLst>
              </a:tr>
              <a:tr h="263102">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455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89.71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16592299"/>
                  </a:ext>
                </a:extLst>
              </a:tr>
              <a:tr h="276949">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Road Density</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191</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479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299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m/ha</a:t>
                      </a:r>
                      <a:r>
                        <a:rPr lang="en-US" sz="1400" kern="100" baseline="300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30609"/>
                  </a:ext>
                </a:extLst>
              </a:tr>
              <a:tr h="266794">
                <a:tc rowSpan="4">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Population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1,908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19,393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9,813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892988992"/>
                  </a:ext>
                </a:extLst>
              </a:tr>
              <a:tr h="266794">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House Member</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1.86</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2.18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2666124777"/>
                  </a:ext>
                </a:extLst>
              </a:tr>
              <a:tr h="266794">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Job-Resident Balan</a:t>
                      </a: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1.27</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2.61</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1.80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17518117"/>
                  </a:ext>
                </a:extLst>
              </a:tr>
              <a:tr h="276949">
                <a:tc vMerge="1">
                  <a:txBody>
                    <a:bodyPr/>
                    <a:lstStyle/>
                    <a:p>
                      <a:endParaRPr lang="zh-CN" altLang="en-US"/>
                    </a:p>
                  </a:txBody>
                  <a:tcPr/>
                </a:tc>
                <a:tc>
                  <a:txBody>
                    <a:bodyPr/>
                    <a:lstStyle/>
                    <a:p>
                      <a:pPr algn="ctr">
                        <a:spcAft>
                          <a:spcPts val="0"/>
                        </a:spcAft>
                      </a:pPr>
                      <a:r>
                        <a:rPr lang="en-US" sz="14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Tenant Proportion</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0.65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0.43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362808"/>
                  </a:ext>
                </a:extLst>
              </a:tr>
            </a:tbl>
          </a:graphicData>
        </a:graphic>
      </p:graphicFrame>
      <p:sp>
        <p:nvSpPr>
          <p:cNvPr id="10" name="文本框 9">
            <a:extLst>
              <a:ext uri="{FF2B5EF4-FFF2-40B4-BE49-F238E27FC236}">
                <a16:creationId xmlns:a16="http://schemas.microsoft.com/office/drawing/2014/main" id="{A786CD01-2E38-4985-BFBE-0C65E22A4D48}"/>
              </a:ext>
            </a:extLst>
          </p:cNvPr>
          <p:cNvSpPr txBox="1"/>
          <p:nvPr/>
        </p:nvSpPr>
        <p:spPr>
          <a:xfrm>
            <a:off x="203016" y="6034815"/>
            <a:ext cx="4751622"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latin typeface="Times New Roman" panose="02020603050405020304" pitchFamily="18" charset="0"/>
                <a:cs typeface="Times New Roman" panose="02020603050405020304" pitchFamily="18" charset="0"/>
              </a:rPr>
              <a:t>Dependent variable: average daily subway ridership</a:t>
            </a:r>
            <a:endParaRPr lang="zh-CN" altLang="en-US" sz="1600" dirty="0">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B7213B6B-761C-480A-9CF4-03AE4AD15439}"/>
              </a:ext>
            </a:extLst>
          </p:cNvPr>
          <p:cNvGrpSpPr/>
          <p:nvPr/>
        </p:nvGrpSpPr>
        <p:grpSpPr>
          <a:xfrm>
            <a:off x="-1" y="482249"/>
            <a:ext cx="3908681" cy="390049"/>
            <a:chOff x="151065" y="700087"/>
            <a:chExt cx="3908681" cy="390049"/>
          </a:xfrm>
        </p:grpSpPr>
        <p:grpSp>
          <p:nvGrpSpPr>
            <p:cNvPr id="15" name="组合 14">
              <a:extLst>
                <a:ext uri="{FF2B5EF4-FFF2-40B4-BE49-F238E27FC236}">
                  <a16:creationId xmlns:a16="http://schemas.microsoft.com/office/drawing/2014/main" id="{0FB5C474-1EFD-4089-ADBC-461486DCFC53}"/>
                </a:ext>
              </a:extLst>
            </p:cNvPr>
            <p:cNvGrpSpPr/>
            <p:nvPr/>
          </p:nvGrpSpPr>
          <p:grpSpPr>
            <a:xfrm>
              <a:off x="151066" y="751046"/>
              <a:ext cx="3908680" cy="339090"/>
              <a:chOff x="876299" y="1090136"/>
              <a:chExt cx="3908680" cy="339090"/>
            </a:xfrm>
          </p:grpSpPr>
          <p:grpSp>
            <p:nvGrpSpPr>
              <p:cNvPr id="17" name="组合 16">
                <a:extLst>
                  <a:ext uri="{FF2B5EF4-FFF2-40B4-BE49-F238E27FC236}">
                    <a16:creationId xmlns:a16="http://schemas.microsoft.com/office/drawing/2014/main" id="{E1E0D263-7606-43E5-852D-F55F09238BA3}"/>
                  </a:ext>
                </a:extLst>
              </p:cNvPr>
              <p:cNvGrpSpPr/>
              <p:nvPr/>
            </p:nvGrpSpPr>
            <p:grpSpPr>
              <a:xfrm>
                <a:off x="1146429" y="1090136"/>
                <a:ext cx="3638550" cy="339090"/>
                <a:chOff x="1146429" y="1090136"/>
                <a:chExt cx="3638550" cy="339090"/>
              </a:xfrm>
            </p:grpSpPr>
            <p:cxnSp>
              <p:nvCxnSpPr>
                <p:cNvPr id="19" name="直接连接符 18">
                  <a:extLst>
                    <a:ext uri="{FF2B5EF4-FFF2-40B4-BE49-F238E27FC236}">
                      <a16:creationId xmlns:a16="http://schemas.microsoft.com/office/drawing/2014/main" id="{A0346183-59C4-4A30-B808-4536E2B89564}"/>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a:extLst>
                    <a:ext uri="{FF2B5EF4-FFF2-40B4-BE49-F238E27FC236}">
                      <a16:creationId xmlns:a16="http://schemas.microsoft.com/office/drawing/2014/main" id="{006FCE24-36E1-418C-AEDB-EE813D32F85C}"/>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a:extLst>
                    <a:ext uri="{FF2B5EF4-FFF2-40B4-BE49-F238E27FC236}">
                      <a16:creationId xmlns:a16="http://schemas.microsoft.com/office/drawing/2014/main" id="{2E345E40-9FB6-4F9F-9416-CE3B9B656426}"/>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Variable Summary</a:t>
                  </a:r>
                </a:p>
              </p:txBody>
            </p:sp>
          </p:grpSp>
          <p:sp>
            <p:nvSpPr>
              <p:cNvPr id="18" name="矩形 17">
                <a:extLst>
                  <a:ext uri="{FF2B5EF4-FFF2-40B4-BE49-F238E27FC236}">
                    <a16:creationId xmlns:a16="http://schemas.microsoft.com/office/drawing/2014/main" id="{1A7EEBB4-4A08-4A09-8FED-8220118171E0}"/>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6" name="矩形 15">
              <a:extLst>
                <a:ext uri="{FF2B5EF4-FFF2-40B4-BE49-F238E27FC236}">
                  <a16:creationId xmlns:a16="http://schemas.microsoft.com/office/drawing/2014/main" id="{E765ADEC-9E0B-4168-B6B4-75E9F7F0AD4E}"/>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3618931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51</a:t>
            </a:fld>
            <a:endParaRPr lang="zh-CN" altLang="en-US">
              <a:solidFill>
                <a:schemeClr val="tx1"/>
              </a:solidFill>
            </a:endParaRPr>
          </a:p>
        </p:txBody>
      </p:sp>
      <p:grpSp>
        <p:nvGrpSpPr>
          <p:cNvPr id="9" name="组合 8">
            <a:extLst>
              <a:ext uri="{FF2B5EF4-FFF2-40B4-BE49-F238E27FC236}">
                <a16:creationId xmlns:a16="http://schemas.microsoft.com/office/drawing/2014/main" id="{99A2A41D-3BA0-4A08-B327-BA7C6AD0F019}"/>
              </a:ext>
            </a:extLst>
          </p:cNvPr>
          <p:cNvGrpSpPr/>
          <p:nvPr/>
        </p:nvGrpSpPr>
        <p:grpSpPr>
          <a:xfrm>
            <a:off x="-1" y="482249"/>
            <a:ext cx="3908681" cy="390049"/>
            <a:chOff x="151065" y="700087"/>
            <a:chExt cx="3908681" cy="390049"/>
          </a:xfrm>
        </p:grpSpPr>
        <p:grpSp>
          <p:nvGrpSpPr>
            <p:cNvPr id="10" name="组合 9">
              <a:extLst>
                <a:ext uri="{FF2B5EF4-FFF2-40B4-BE49-F238E27FC236}">
                  <a16:creationId xmlns:a16="http://schemas.microsoft.com/office/drawing/2014/main" id="{6F070570-AC1D-43D3-8A93-D13028E4A611}"/>
                </a:ext>
              </a:extLst>
            </p:cNvPr>
            <p:cNvGrpSpPr/>
            <p:nvPr/>
          </p:nvGrpSpPr>
          <p:grpSpPr>
            <a:xfrm>
              <a:off x="151066" y="751046"/>
              <a:ext cx="3908680" cy="339090"/>
              <a:chOff x="876299" y="1090136"/>
              <a:chExt cx="3908680" cy="339090"/>
            </a:xfrm>
          </p:grpSpPr>
          <p:grpSp>
            <p:nvGrpSpPr>
              <p:cNvPr id="15" name="组合 14">
                <a:extLst>
                  <a:ext uri="{FF2B5EF4-FFF2-40B4-BE49-F238E27FC236}">
                    <a16:creationId xmlns:a16="http://schemas.microsoft.com/office/drawing/2014/main" id="{E82C8789-03B4-4D6A-8590-79C2E13C8C01}"/>
                  </a:ext>
                </a:extLst>
              </p:cNvPr>
              <p:cNvGrpSpPr/>
              <p:nvPr/>
            </p:nvGrpSpPr>
            <p:grpSpPr>
              <a:xfrm>
                <a:off x="1146429" y="1090136"/>
                <a:ext cx="3638550" cy="339090"/>
                <a:chOff x="1146429" y="1090136"/>
                <a:chExt cx="3638550" cy="339090"/>
              </a:xfrm>
            </p:grpSpPr>
            <p:cxnSp>
              <p:nvCxnSpPr>
                <p:cNvPr id="17" name="直接连接符 16">
                  <a:extLst>
                    <a:ext uri="{FF2B5EF4-FFF2-40B4-BE49-F238E27FC236}">
                      <a16:creationId xmlns:a16="http://schemas.microsoft.com/office/drawing/2014/main" id="{78E83CC1-3F1A-428D-9200-DAAFC367CE54}"/>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a:extLst>
                    <a:ext uri="{FF2B5EF4-FFF2-40B4-BE49-F238E27FC236}">
                      <a16:creationId xmlns:a16="http://schemas.microsoft.com/office/drawing/2014/main" id="{1B019EA9-12E5-4851-900F-EAC3BA458097}"/>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矩形 18">
                  <a:extLst>
                    <a:ext uri="{FF2B5EF4-FFF2-40B4-BE49-F238E27FC236}">
                      <a16:creationId xmlns:a16="http://schemas.microsoft.com/office/drawing/2014/main" id="{1D7487CB-DEB2-487C-A342-EDF6508F0307}"/>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Variable Interpretation</a:t>
                  </a:r>
                  <a:endParaRPr lang="zh-CN" altLang="en-US" sz="2000" dirty="0">
                    <a:solidFill>
                      <a:schemeClr val="tx1"/>
                    </a:solidFill>
                  </a:endParaRPr>
                </a:p>
              </p:txBody>
            </p:sp>
          </p:grpSp>
          <p:sp>
            <p:nvSpPr>
              <p:cNvPr id="16" name="矩形 15">
                <a:extLst>
                  <a:ext uri="{FF2B5EF4-FFF2-40B4-BE49-F238E27FC236}">
                    <a16:creationId xmlns:a16="http://schemas.microsoft.com/office/drawing/2014/main" id="{ED0940AB-1957-45A5-A2EB-96E46FEE4AC5}"/>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1" name="矩形 10">
              <a:extLst>
                <a:ext uri="{FF2B5EF4-FFF2-40B4-BE49-F238E27FC236}">
                  <a16:creationId xmlns:a16="http://schemas.microsoft.com/office/drawing/2014/main" id="{E05CF07C-49E6-4CC5-8221-7DF57A21BE8E}"/>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0030709-1A37-4B3A-AC81-C5A91EE2BC53}"/>
                  </a:ext>
                </a:extLst>
              </p:cNvPr>
              <p:cNvSpPr/>
              <p:nvPr/>
            </p:nvSpPr>
            <p:spPr>
              <a:xfrm>
                <a:off x="2286000" y="4740276"/>
                <a:ext cx="4572000" cy="427746"/>
              </a:xfrm>
              <a:prstGeom prst="rect">
                <a:avLst/>
              </a:prstGeom>
            </p:spPr>
            <p:txBody>
              <a:bodyPr>
                <a:spAutoFit/>
              </a:bodyPr>
              <a:lstStyle/>
              <a:p>
                <a:pPr algn="ctr">
                  <a:spcAft>
                    <a:spcPts val="0"/>
                  </a:spcAft>
                </a:pPr>
                <a14:m>
                  <m:oMath xmlns:m="http://schemas.openxmlformats.org/officeDocument/2006/math">
                    <m:r>
                      <a:rPr lang="en-US" altLang="zh-CN" i="1" kern="100" smtClean="0">
                        <a:solidFill>
                          <a:schemeClr val="tx1"/>
                        </a:solidFill>
                        <a:latin typeface="Cambria Math" panose="02040503050406030204" pitchFamily="18" charset="0"/>
                        <a:cs typeface="Times New Roman" panose="02020603050405020304" pitchFamily="18" charset="0"/>
                      </a:rPr>
                      <m:t>𝐺</m:t>
                    </m:r>
                    <m:r>
                      <a:rPr lang="en-US" altLang="zh-CN" i="1" kern="100" smtClean="0">
                        <a:solidFill>
                          <a:schemeClr val="tx1"/>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𝑝</m:t>
                                        </m:r>
                                      </m:e>
                                      <m:sub>
                                        <m:r>
                                          <a:rPr lang="en-US" altLang="zh-CN" i="1" kern="100">
                                            <a:solidFill>
                                              <a:schemeClr val="tx1"/>
                                            </a:solidFill>
                                            <a:latin typeface="Cambria Math" panose="02040503050406030204" pitchFamily="18" charset="0"/>
                                            <a:cs typeface="Times New Roman" panose="02020603050405020304" pitchFamily="18" charset="0"/>
                                          </a:rPr>
                                          <m:t>𝑖</m:t>
                                        </m:r>
                                      </m:sub>
                                    </m:sSub>
                                    <m:r>
                                      <a:rPr lang="en-US" altLang="zh-CN" i="1" kern="100">
                                        <a:solidFill>
                                          <a:schemeClr val="tx1"/>
                                        </a:solidFill>
                                        <a:latin typeface="Cambria Math" panose="02040503050406030204" pitchFamily="18" charset="0"/>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𝑃</m:t>
                                        </m:r>
                                      </m:e>
                                      <m:sub>
                                        <m:r>
                                          <a:rPr lang="en-US" altLang="zh-CN" i="1" kern="100">
                                            <a:solidFill>
                                              <a:schemeClr val="tx1"/>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solidFill>
                    <a:latin typeface="Times New Roman" panose="02020603050405020304" pitchFamily="18" charset="0"/>
                    <a:cs typeface="Times New Roman" panose="02020603050405020304" pitchFamily="18" charset="0"/>
                  </a:rPr>
                  <a:t> </a:t>
                </a:r>
                <a:endParaRPr lang="zh-CN" altLang="zh-CN"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p:sp>
            <p:nvSpPr>
              <p:cNvPr id="20" name="矩形 19">
                <a:extLst>
                  <a:ext uri="{FF2B5EF4-FFF2-40B4-BE49-F238E27FC236}">
                    <a16:creationId xmlns:a16="http://schemas.microsoft.com/office/drawing/2014/main" id="{40030709-1A37-4B3A-AC81-C5A91EE2BC53}"/>
                  </a:ext>
                </a:extLst>
              </p:cNvPr>
              <p:cNvSpPr>
                <a:spLocks noRot="1" noChangeAspect="1" noMove="1" noResize="1" noEditPoints="1" noAdjustHandles="1" noChangeArrowheads="1" noChangeShapeType="1" noTextEdit="1"/>
              </p:cNvSpPr>
              <p:nvPr/>
            </p:nvSpPr>
            <p:spPr>
              <a:xfrm>
                <a:off x="2286000" y="4740276"/>
                <a:ext cx="4572000" cy="427746"/>
              </a:xfrm>
              <a:prstGeom prst="rect">
                <a:avLst/>
              </a:prstGeom>
              <a:blipFill>
                <a:blip r:embed="rId2"/>
                <a:stretch>
                  <a:fillRect t="-91429" b="-16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BC95A200-00E8-4BFC-8833-8297EF337EBA}"/>
                  </a:ext>
                </a:extLst>
              </p:cNvPr>
              <p:cNvSpPr/>
              <p:nvPr/>
            </p:nvSpPr>
            <p:spPr>
              <a:xfrm>
                <a:off x="724115" y="5340339"/>
                <a:ext cx="8345364" cy="1156086"/>
              </a:xfrm>
              <a:prstGeom prst="rect">
                <a:avLst/>
              </a:prstGeom>
            </p:spPr>
            <p:txBody>
              <a:bodyPr wrap="square">
                <a:spAutoFit/>
              </a:bodyPr>
              <a:lstStyle/>
              <a:p>
                <a:pPr>
                  <a:lnSpc>
                    <a:spcPct val="150000"/>
                  </a:lnSpc>
                  <a:spcAft>
                    <a:spcPts val="0"/>
                  </a:spcAft>
                </a:pPr>
                <a14:m>
                  <m:oMath xmlns:m="http://schemas.openxmlformats.org/officeDocument/2006/math">
                    <m:sSub>
                      <m:sSubPr>
                        <m:ctrlPr>
                          <a:rPr lang="zh-CN" altLang="zh-CN" sz="16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the average proportion of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type land use. </a:t>
                </a:r>
              </a:p>
              <a:p>
                <a:pPr>
                  <a:lnSpc>
                    <a:spcPct val="150000"/>
                  </a:lnSpc>
                  <a:spcAft>
                    <a:spcPts val="0"/>
                  </a:spcAft>
                </a:pP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Times New Roman" panose="02020603050405020304" pitchFamily="18" charset="0"/>
                    <a:cs typeface="Times New Roman" panose="02020603050405020304" pitchFamily="18" charset="0"/>
                  </a:rPr>
                  <a:t>  : the type of land use (respectively government, commercial, residence and education)</a:t>
                </a:r>
                <a:endParaRPr lang="en-US" altLang="zh-CN" sz="1600" kern="100" dirty="0">
                  <a:solidFill>
                    <a:schemeClr val="tx1"/>
                  </a:solidFill>
                  <a:latin typeface="Cambria Math" panose="02040503050406030204" pitchFamily="18" charset="0"/>
                  <a:ea typeface="MS Mincho" panose="02020609040205080304" pitchFamily="49" charset="-128"/>
                  <a:cs typeface="Times New Roman" panose="02020603050405020304" pitchFamily="18" charset="0"/>
                </a:endParaRPr>
              </a:p>
              <a:p>
                <a:pPr>
                  <a:lnSpc>
                    <a:spcPct val="150000"/>
                  </a:lnSpc>
                  <a:spcAft>
                    <a:spcPts val="0"/>
                  </a:spcAft>
                </a:pPr>
                <a14:m>
                  <m:oMath xmlns:m="http://schemas.openxmlformats.org/officeDocument/2006/math">
                    <m:sSub>
                      <m:sSubPr>
                        <m:ctrlPr>
                          <a:rPr lang="zh-CN" altLang="zh-CN" sz="16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the floor area of land use type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Times New Roman" panose="02020603050405020304" pitchFamily="18" charset="0"/>
                    <a:cs typeface="Times New Roman" panose="02020603050405020304" pitchFamily="18" charset="0"/>
                  </a:rPr>
                  <a:t> within catchment area </a:t>
                </a:r>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of subway station</a:t>
                </a:r>
                <a:endParaRPr lang="zh-CN"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p:sp>
            <p:nvSpPr>
              <p:cNvPr id="21" name="矩形 20">
                <a:extLst>
                  <a:ext uri="{FF2B5EF4-FFF2-40B4-BE49-F238E27FC236}">
                    <a16:creationId xmlns:a16="http://schemas.microsoft.com/office/drawing/2014/main" id="{BC95A200-00E8-4BFC-8833-8297EF337EBA}"/>
                  </a:ext>
                </a:extLst>
              </p:cNvPr>
              <p:cNvSpPr>
                <a:spLocks noRot="1" noChangeAspect="1" noMove="1" noResize="1" noEditPoints="1" noAdjustHandles="1" noChangeArrowheads="1" noChangeShapeType="1" noTextEdit="1"/>
              </p:cNvSpPr>
              <p:nvPr/>
            </p:nvSpPr>
            <p:spPr>
              <a:xfrm>
                <a:off x="724115" y="5340339"/>
                <a:ext cx="8345364" cy="1156086"/>
              </a:xfrm>
              <a:prstGeom prst="rect">
                <a:avLst/>
              </a:prstGeom>
              <a:blipFill>
                <a:blip r:embed="rId3"/>
                <a:stretch>
                  <a:fillRect b="-5789"/>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42126C24-2BD5-4E12-B70C-73FAEFF31188}"/>
              </a:ext>
            </a:extLst>
          </p:cNvPr>
          <p:cNvGrpSpPr/>
          <p:nvPr/>
        </p:nvGrpSpPr>
        <p:grpSpPr>
          <a:xfrm>
            <a:off x="530733" y="982787"/>
            <a:ext cx="3016792" cy="333377"/>
            <a:chOff x="-2" y="1790318"/>
            <a:chExt cx="3016792" cy="333377"/>
          </a:xfrm>
        </p:grpSpPr>
        <p:sp>
          <p:nvSpPr>
            <p:cNvPr id="23" name="矩形 22">
              <a:extLst>
                <a:ext uri="{FF2B5EF4-FFF2-40B4-BE49-F238E27FC236}">
                  <a16:creationId xmlns:a16="http://schemas.microsoft.com/office/drawing/2014/main" id="{B74610F4-2353-478F-BC02-8DEF6EAF4DB1}"/>
                </a:ext>
              </a:extLst>
            </p:cNvPr>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24" name="直接连接符 23">
              <a:extLst>
                <a:ext uri="{FF2B5EF4-FFF2-40B4-BE49-F238E27FC236}">
                  <a16:creationId xmlns:a16="http://schemas.microsoft.com/office/drawing/2014/main" id="{B6BABD85-9BD2-4467-93BF-DE6B75EC9343}"/>
                </a:ext>
              </a:extLst>
            </p:cNvPr>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矩形 24">
              <a:extLst>
                <a:ext uri="{FF2B5EF4-FFF2-40B4-BE49-F238E27FC236}">
                  <a16:creationId xmlns:a16="http://schemas.microsoft.com/office/drawing/2014/main" id="{6D10073A-EB71-45B4-9E68-94E1A831E71D}"/>
                </a:ext>
              </a:extLst>
            </p:cNvPr>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Land-use Aggregation</a:t>
              </a:r>
              <a:endParaRPr lang="zh-CN" altLang="en-US" dirty="0">
                <a:solidFill>
                  <a:schemeClr val="tx1"/>
                </a:solidFill>
              </a:endParaRPr>
            </a:p>
          </p:txBody>
        </p:sp>
      </p:grpSp>
      <p:graphicFrame>
        <p:nvGraphicFramePr>
          <p:cNvPr id="26" name="表格 25">
            <a:extLst>
              <a:ext uri="{FF2B5EF4-FFF2-40B4-BE49-F238E27FC236}">
                <a16:creationId xmlns:a16="http://schemas.microsoft.com/office/drawing/2014/main" id="{5FE02DF1-BFEF-4DF4-A352-7B78C54BDEC9}"/>
              </a:ext>
            </a:extLst>
          </p:cNvPr>
          <p:cNvGraphicFramePr>
            <a:graphicFrameLocks noGrp="1"/>
          </p:cNvGraphicFramePr>
          <p:nvPr>
            <p:extLst>
              <p:ext uri="{D42A27DB-BD31-4B8C-83A1-F6EECF244321}">
                <p14:modId xmlns:p14="http://schemas.microsoft.com/office/powerpoint/2010/main" val="2488057993"/>
              </p:ext>
            </p:extLst>
          </p:nvPr>
        </p:nvGraphicFramePr>
        <p:xfrm>
          <a:off x="864107" y="2277831"/>
          <a:ext cx="6109764" cy="2205512"/>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85588664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1048420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53061591"/>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10432664"/>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07951207"/>
                  </a:ext>
                </a:extLst>
              </a:tr>
            </a:tbl>
          </a:graphicData>
        </a:graphic>
      </p:graphicFrame>
      <p:sp>
        <p:nvSpPr>
          <p:cNvPr id="27" name="矩形: 圆角 26">
            <a:extLst>
              <a:ext uri="{FF2B5EF4-FFF2-40B4-BE49-F238E27FC236}">
                <a16:creationId xmlns:a16="http://schemas.microsoft.com/office/drawing/2014/main" id="{0B286EED-3EFE-4B08-AA88-3067C3DE2AB3}"/>
              </a:ext>
            </a:extLst>
          </p:cNvPr>
          <p:cNvSpPr/>
          <p:nvPr/>
        </p:nvSpPr>
        <p:spPr>
          <a:xfrm>
            <a:off x="1064131" y="3256762"/>
            <a:ext cx="5758820" cy="24765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a:extLst>
              <a:ext uri="{FF2B5EF4-FFF2-40B4-BE49-F238E27FC236}">
                <a16:creationId xmlns:a16="http://schemas.microsoft.com/office/drawing/2014/main" id="{61B9F048-A5D2-4220-A785-4C2DB92BDA89}"/>
              </a:ext>
            </a:extLst>
          </p:cNvPr>
          <p:cNvSpPr/>
          <p:nvPr/>
        </p:nvSpPr>
        <p:spPr>
          <a:xfrm>
            <a:off x="627424" y="1647357"/>
            <a:ext cx="7896103" cy="369332"/>
          </a:xfrm>
          <a:prstGeom prst="rect">
            <a:avLst/>
          </a:prstGeom>
        </p:spPr>
        <p:txBody>
          <a:bodyPr wrap="square">
            <a:spAutoFit/>
          </a:bodyPr>
          <a:lstStyle/>
          <a:p>
            <a:r>
              <a:rPr lang="en-US" altLang="zh-CN" kern="100" dirty="0">
                <a:latin typeface="Times New Roman" panose="02020603050405020304" pitchFamily="18" charset="0"/>
                <a:ea typeface="MS Mincho" panose="02020609040205080304" pitchFamily="49" charset="-128"/>
                <a:cs typeface="Times New Roman" panose="02020603050405020304" pitchFamily="18" charset="0"/>
              </a:rPr>
              <a:t>The indicator of land-use mix is re-defined into the aggregation of land-use. </a:t>
            </a:r>
            <a:endParaRPr lang="zh-CN" altLang="en-US" dirty="0"/>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4931D7EB-D811-4B4C-947E-49CBAD85B1F2}"/>
                  </a:ext>
                </a:extLst>
              </p:cNvPr>
              <p:cNvSpPr txBox="1"/>
              <p:nvPr/>
            </p:nvSpPr>
            <p:spPr>
              <a:xfrm>
                <a:off x="7546757" y="3195921"/>
                <a:ext cx="1237583" cy="369332"/>
              </a:xfrm>
              <a:prstGeom prst="rect">
                <a:avLst/>
              </a:prstGeom>
              <a:noFill/>
            </p:spPr>
            <p:txBody>
              <a:bodyPr wrap="none" rtlCol="0">
                <a:spAutoFit/>
              </a:bodyPr>
              <a:lstStyle/>
              <a:p>
                <a:r>
                  <a:rPr lang="en-US" altLang="zh-CN" dirty="0">
                    <a:solidFill>
                      <a:schemeClr val="tx1"/>
                    </a:solidFill>
                  </a:rPr>
                  <a:t>Average </a:t>
                </a:r>
                <a14:m>
                  <m:oMath xmlns:m="http://schemas.openxmlformats.org/officeDocument/2006/math">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solidFill>
                  </a:rPr>
                  <a:t> </a:t>
                </a:r>
                <a:endParaRPr lang="zh-CN" altLang="en-US" dirty="0">
                  <a:solidFill>
                    <a:schemeClr val="tx1"/>
                  </a:solidFill>
                </a:endParaRPr>
              </a:p>
            </p:txBody>
          </p:sp>
        </mc:Choice>
        <mc:Fallback>
          <p:sp>
            <p:nvSpPr>
              <p:cNvPr id="29" name="文本框 28">
                <a:extLst>
                  <a:ext uri="{FF2B5EF4-FFF2-40B4-BE49-F238E27FC236}">
                    <a16:creationId xmlns:a16="http://schemas.microsoft.com/office/drawing/2014/main" id="{4931D7EB-D811-4B4C-947E-49CBAD85B1F2}"/>
                  </a:ext>
                </a:extLst>
              </p:cNvPr>
              <p:cNvSpPr txBox="1">
                <a:spLocks noRot="1" noChangeAspect="1" noMove="1" noResize="1" noEditPoints="1" noAdjustHandles="1" noChangeArrowheads="1" noChangeShapeType="1" noTextEdit="1"/>
              </p:cNvSpPr>
              <p:nvPr/>
            </p:nvSpPr>
            <p:spPr>
              <a:xfrm>
                <a:off x="7546757" y="3195921"/>
                <a:ext cx="1237583" cy="369332"/>
              </a:xfrm>
              <a:prstGeom prst="rect">
                <a:avLst/>
              </a:prstGeom>
              <a:blipFill>
                <a:blip r:embed="rId4"/>
                <a:stretch>
                  <a:fillRect l="-4433" t="-8197" b="-24590"/>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18DA3531-FF98-46C4-84AA-1B8E464E4095}"/>
              </a:ext>
            </a:extLst>
          </p:cNvPr>
          <p:cNvSpPr/>
          <p:nvPr/>
        </p:nvSpPr>
        <p:spPr>
          <a:xfrm>
            <a:off x="7173895" y="3241084"/>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1" name="文本框 30">
            <a:extLst>
              <a:ext uri="{FF2B5EF4-FFF2-40B4-BE49-F238E27FC236}">
                <a16:creationId xmlns:a16="http://schemas.microsoft.com/office/drawing/2014/main" id="{0FD6E0C9-5501-444E-8048-646652796C78}"/>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Influencing factors</a:t>
            </a:r>
          </a:p>
        </p:txBody>
      </p:sp>
      <p:sp>
        <p:nvSpPr>
          <p:cNvPr id="32" name="矩形 31">
            <a:extLst>
              <a:ext uri="{FF2B5EF4-FFF2-40B4-BE49-F238E27FC236}">
                <a16:creationId xmlns:a16="http://schemas.microsoft.com/office/drawing/2014/main" id="{FEA09484-E1F6-493D-A94A-EC38D86264C0}"/>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4.2</a:t>
            </a:r>
            <a:endParaRPr kumimoji="0" lang="zh-CN" altLang="en-US" sz="2800" b="0" i="0" u="none" strike="noStrike" cap="none" spc="0" normalizeH="0" baseline="0" dirty="0">
              <a:ln>
                <a:noFill/>
              </a:ln>
              <a:effectLst/>
              <a:uFillTx/>
              <a:sym typeface="Helvetica Light"/>
            </a:endParaRPr>
          </a:p>
        </p:txBody>
      </p:sp>
      <p:cxnSp>
        <p:nvCxnSpPr>
          <p:cNvPr id="33" name="直接连接符 32">
            <a:extLst>
              <a:ext uri="{FF2B5EF4-FFF2-40B4-BE49-F238E27FC236}">
                <a16:creationId xmlns:a16="http://schemas.microsoft.com/office/drawing/2014/main" id="{F618A0C6-0A79-4AF1-969D-9BC5D0F32EC6}"/>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356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52</a:t>
            </a:fld>
            <a:endParaRPr lang="zh-CN" altLang="en-US">
              <a:solidFill>
                <a:schemeClr val="tx1"/>
              </a:solidFill>
            </a:endParaRPr>
          </a:p>
        </p:txBody>
      </p:sp>
      <p:sp>
        <p:nvSpPr>
          <p:cNvPr id="9" name="文本框 8">
            <a:extLst>
              <a:ext uri="{FF2B5EF4-FFF2-40B4-BE49-F238E27FC236}">
                <a16:creationId xmlns:a16="http://schemas.microsoft.com/office/drawing/2014/main" id="{9F7AF5FB-C802-4001-9BD6-7F468DD5FAD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Influencing factors</a:t>
            </a:r>
          </a:p>
        </p:txBody>
      </p:sp>
      <p:sp>
        <p:nvSpPr>
          <p:cNvPr id="10" name="矩形 9">
            <a:extLst>
              <a:ext uri="{FF2B5EF4-FFF2-40B4-BE49-F238E27FC236}">
                <a16:creationId xmlns:a16="http://schemas.microsoft.com/office/drawing/2014/main" id="{E03B4417-D6F0-4815-9402-8DEE881004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4.2</a:t>
            </a:r>
            <a:endParaRPr kumimoji="0" lang="zh-CN" altLang="en-US" sz="2800" b="0" i="0" u="none" strike="noStrike" cap="none" spc="0" normalizeH="0" baseline="0" dirty="0">
              <a:ln>
                <a:noFill/>
              </a:ln>
              <a:effectLst/>
              <a:uFillTx/>
              <a:sym typeface="Helvetica Light"/>
            </a:endParaRPr>
          </a:p>
        </p:txBody>
      </p:sp>
      <p:cxnSp>
        <p:nvCxnSpPr>
          <p:cNvPr id="11" name="直接连接符 10">
            <a:extLst>
              <a:ext uri="{FF2B5EF4-FFF2-40B4-BE49-F238E27FC236}">
                <a16:creationId xmlns:a16="http://schemas.microsoft.com/office/drawing/2014/main" id="{DF5B37DA-4E82-4C23-B510-CBEB2161009B}"/>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AFDF674E-87E4-4376-ADC8-22E809CB7EC8}"/>
              </a:ext>
            </a:extLst>
          </p:cNvPr>
          <p:cNvGrpSpPr/>
          <p:nvPr/>
        </p:nvGrpSpPr>
        <p:grpSpPr>
          <a:xfrm>
            <a:off x="-1" y="482249"/>
            <a:ext cx="3908681" cy="390049"/>
            <a:chOff x="151065" y="700087"/>
            <a:chExt cx="3908681" cy="390049"/>
          </a:xfrm>
        </p:grpSpPr>
        <p:grpSp>
          <p:nvGrpSpPr>
            <p:cNvPr id="16" name="组合 15">
              <a:extLst>
                <a:ext uri="{FF2B5EF4-FFF2-40B4-BE49-F238E27FC236}">
                  <a16:creationId xmlns:a16="http://schemas.microsoft.com/office/drawing/2014/main" id="{6D902397-D139-4B73-BD65-49A1535E04D2}"/>
                </a:ext>
              </a:extLst>
            </p:cNvPr>
            <p:cNvGrpSpPr/>
            <p:nvPr/>
          </p:nvGrpSpPr>
          <p:grpSpPr>
            <a:xfrm>
              <a:off x="151066" y="751046"/>
              <a:ext cx="3908680" cy="339090"/>
              <a:chOff x="876299" y="1090136"/>
              <a:chExt cx="3908680" cy="339090"/>
            </a:xfrm>
          </p:grpSpPr>
          <p:grpSp>
            <p:nvGrpSpPr>
              <p:cNvPr id="18" name="组合 17">
                <a:extLst>
                  <a:ext uri="{FF2B5EF4-FFF2-40B4-BE49-F238E27FC236}">
                    <a16:creationId xmlns:a16="http://schemas.microsoft.com/office/drawing/2014/main" id="{4727C5E1-856D-4C70-BDDF-95F130CF8457}"/>
                  </a:ext>
                </a:extLst>
              </p:cNvPr>
              <p:cNvGrpSpPr/>
              <p:nvPr/>
            </p:nvGrpSpPr>
            <p:grpSpPr>
              <a:xfrm>
                <a:off x="1146429" y="1090136"/>
                <a:ext cx="3638550" cy="339090"/>
                <a:chOff x="1146429" y="1090136"/>
                <a:chExt cx="3638550" cy="339090"/>
              </a:xfrm>
            </p:grpSpPr>
            <p:cxnSp>
              <p:nvCxnSpPr>
                <p:cNvPr id="20" name="直接连接符 19">
                  <a:extLst>
                    <a:ext uri="{FF2B5EF4-FFF2-40B4-BE49-F238E27FC236}">
                      <a16:creationId xmlns:a16="http://schemas.microsoft.com/office/drawing/2014/main" id="{9EDEA263-3822-4E63-8244-7D7A4D6E015C}"/>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9C30B78A-E26C-4DAA-AA00-B51EE93AFE30}"/>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矩形 21">
                  <a:extLst>
                    <a:ext uri="{FF2B5EF4-FFF2-40B4-BE49-F238E27FC236}">
                      <a16:creationId xmlns:a16="http://schemas.microsoft.com/office/drawing/2014/main" id="{54B56169-AEF2-4E4F-AF6A-01151349CAD8}"/>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Variable Interpretation</a:t>
                  </a:r>
                  <a:endParaRPr lang="zh-CN" altLang="en-US" sz="2000" dirty="0">
                    <a:solidFill>
                      <a:schemeClr val="tx1"/>
                    </a:solidFill>
                  </a:endParaRPr>
                </a:p>
              </p:txBody>
            </p:sp>
          </p:grpSp>
          <p:sp>
            <p:nvSpPr>
              <p:cNvPr id="19" name="矩形 18">
                <a:extLst>
                  <a:ext uri="{FF2B5EF4-FFF2-40B4-BE49-F238E27FC236}">
                    <a16:creationId xmlns:a16="http://schemas.microsoft.com/office/drawing/2014/main" id="{C385BEC4-00B9-4F19-A54A-52C1F9D6AC9E}"/>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7" name="矩形 16">
              <a:extLst>
                <a:ext uri="{FF2B5EF4-FFF2-40B4-BE49-F238E27FC236}">
                  <a16:creationId xmlns:a16="http://schemas.microsoft.com/office/drawing/2014/main" id="{996E5C1D-EDAA-443C-8DC0-C263B0C236AE}"/>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7D35F485-4A00-403E-B78C-93083B8AB808}"/>
                  </a:ext>
                </a:extLst>
              </p:cNvPr>
              <p:cNvSpPr/>
              <p:nvPr/>
            </p:nvSpPr>
            <p:spPr>
              <a:xfrm>
                <a:off x="675769" y="4740371"/>
                <a:ext cx="7826044" cy="1553439"/>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𝐴</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 =</m:t>
                      </m:r>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𝐾</m:t>
                          </m:r>
                        </m:sup>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Sub>
                        </m:e>
                      </m:nary>
                    </m:oMath>
                  </m:oMathPara>
                </a14:m>
                <a:endParaRPr lang="zh-CN" altLang="zh-CN"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a:p>
                <a:pPr algn="r">
                  <a:spcAft>
                    <a:spcPts val="1000"/>
                  </a:spcAft>
                </a:pPr>
                <a:endParaRPr lang="en-US" altLang="zh-CN" i="1" kern="1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000"/>
                  </a:spcAft>
                </a:pPr>
                <a14:m>
                  <m:oMath xmlns:m="http://schemas.openxmlformats.org/officeDocument/2006/math">
                    <m:sSub>
                      <m:sSubPr>
                        <m:ctrlPr>
                          <a:rPr lang="zh-CN" altLang="zh-CN" sz="16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Sub>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is the number of bus lines passing through the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err="1">
                    <a:solidFill>
                      <a:schemeClr val="tx1"/>
                    </a:solidFill>
                    <a:latin typeface="Times New Roman" panose="02020603050405020304" pitchFamily="18" charset="0"/>
                    <a:cs typeface="Times New Roman" panose="02020603050405020304" pitchFamily="18" charset="0"/>
                  </a:rPr>
                  <a:t>th</a:t>
                </a:r>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bus station.</a:t>
                </a:r>
                <a:endParaRPr lang="zh-CN"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p:sp>
            <p:nvSpPr>
              <p:cNvPr id="23" name="矩形 22">
                <a:extLst>
                  <a:ext uri="{FF2B5EF4-FFF2-40B4-BE49-F238E27FC236}">
                    <a16:creationId xmlns:a16="http://schemas.microsoft.com/office/drawing/2014/main" id="{7D35F485-4A00-403E-B78C-93083B8AB808}"/>
                  </a:ext>
                </a:extLst>
              </p:cNvPr>
              <p:cNvSpPr>
                <a:spLocks noRot="1" noChangeAspect="1" noMove="1" noResize="1" noEditPoints="1" noAdjustHandles="1" noChangeArrowheads="1" noChangeShapeType="1" noTextEdit="1"/>
              </p:cNvSpPr>
              <p:nvPr/>
            </p:nvSpPr>
            <p:spPr>
              <a:xfrm>
                <a:off x="675769" y="4740371"/>
                <a:ext cx="7826044" cy="1553439"/>
              </a:xfrm>
              <a:prstGeom prst="rect">
                <a:avLst/>
              </a:prstGeom>
              <a:blipFill>
                <a:blip r:embed="rId2"/>
                <a:stretch>
                  <a:fillRect b="-27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E373390A-130B-46AE-A687-0D7DF861B7EF}"/>
                  </a:ext>
                </a:extLst>
              </p:cNvPr>
              <p:cNvSpPr/>
              <p:nvPr/>
            </p:nvSpPr>
            <p:spPr>
              <a:xfrm>
                <a:off x="627424" y="1671471"/>
                <a:ext cx="7922735" cy="1872244"/>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𝐶</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m:t>
                      </m:r>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𝐾</m:t>
                          </m:r>
                        </m:sup>
                        <m:e>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𝐿</m:t>
                              </m:r>
                            </m:sup>
                            <m:e>
                              <m:sSubSup>
                                <m:sSub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p>
                              </m:sSubSup>
                            </m:e>
                          </m:nary>
                        </m:e>
                      </m:nary>
                    </m:oMath>
                  </m:oMathPara>
                </a14:m>
                <a:endParaRPr lang="zh-CN"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a:p>
                <a:pPr>
                  <a:spcAft>
                    <a:spcPts val="0"/>
                  </a:spcAft>
                </a:pPr>
                <a:endParaRPr lang="en-US" altLang="zh-CN" sz="1600" i="1" kern="100" dirty="0">
                  <a:solidFill>
                    <a:schemeClr val="tx1"/>
                  </a:solidFill>
                  <a:latin typeface="Cambria Math" panose="02040503050406030204" pitchFamily="18" charset="0"/>
                  <a:ea typeface="MS Mincho" panose="02020609040205080304" pitchFamily="49" charset="-128"/>
                  <a:cs typeface="Times New Roman" panose="02020603050405020304" pitchFamily="18" charset="0"/>
                </a:endParaRPr>
              </a:p>
              <a:p>
                <a:pPr>
                  <a:spcAft>
                    <a:spcPts val="0"/>
                  </a:spcAft>
                </a:pP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𝐾</m:t>
                    </m:r>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the number of bus stations within catchment area of subway station</a:t>
                </a:r>
              </a:p>
              <a:p>
                <a:pPr>
                  <a:spcAft>
                    <a:spcPts val="0"/>
                  </a:spcAft>
                </a:pP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𝐿</m:t>
                    </m:r>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the number of lines in one bus station and</a:t>
                </a:r>
              </a:p>
              <a:p>
                <a:pPr>
                  <a:spcAft>
                    <a:spcPts val="0"/>
                  </a:spcAft>
                </a:pPr>
                <a14:m>
                  <m:oMath xmlns:m="http://schemas.openxmlformats.org/officeDocument/2006/math">
                    <m:sSubSup>
                      <m:sSubSupPr>
                        <m:ctrlPr>
                          <a:rPr lang="zh-CN" altLang="zh-CN" sz="16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solidFill>
                              <a:schemeClr val="tx1"/>
                            </a:solidFill>
                            <a:latin typeface="Cambria Math" panose="02040503050406030204" pitchFamily="18" charset="0"/>
                            <a:cs typeface="Times New Roman" panose="02020603050405020304" pitchFamily="18" charset="0"/>
                          </a:rPr>
                          <m:t>𝑓</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p>
                    </m:sSubSup>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is the frequency of NO.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line at </a:t>
                </a:r>
                <a:r>
                  <a:rPr lang="en-US" altLang="zh-CN" sz="1600" kern="100" dirty="0">
                    <a:solidFill>
                      <a:schemeClr val="tx1"/>
                    </a:solidFill>
                    <a:latin typeface="Times New Roman" panose="02020603050405020304" pitchFamily="18" charset="0"/>
                    <a:cs typeface="Times New Roman" panose="02020603050405020304" pitchFamily="18" charset="0"/>
                  </a:rPr>
                  <a:t>NO.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station.</a:t>
                </a:r>
                <a:endParaRPr lang="zh-CN" altLang="zh-CN" sz="1600" kern="1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p:sp>
            <p:nvSpPr>
              <p:cNvPr id="24" name="矩形 23">
                <a:extLst>
                  <a:ext uri="{FF2B5EF4-FFF2-40B4-BE49-F238E27FC236}">
                    <a16:creationId xmlns:a16="http://schemas.microsoft.com/office/drawing/2014/main" id="{E373390A-130B-46AE-A687-0D7DF861B7EF}"/>
                  </a:ext>
                </a:extLst>
              </p:cNvPr>
              <p:cNvSpPr>
                <a:spLocks noRot="1" noChangeAspect="1" noMove="1" noResize="1" noEditPoints="1" noAdjustHandles="1" noChangeArrowheads="1" noChangeShapeType="1" noTextEdit="1"/>
              </p:cNvSpPr>
              <p:nvPr/>
            </p:nvSpPr>
            <p:spPr>
              <a:xfrm>
                <a:off x="627424" y="1671471"/>
                <a:ext cx="7922735" cy="1872244"/>
              </a:xfrm>
              <a:prstGeom prst="rect">
                <a:avLst/>
              </a:prstGeom>
              <a:blipFill>
                <a:blip r:embed="rId3"/>
                <a:stretch>
                  <a:fillRect l="-77" b="-32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658E4CD5-A7D8-4F87-8FD9-5A03935EAAB0}"/>
              </a:ext>
            </a:extLst>
          </p:cNvPr>
          <p:cNvGrpSpPr/>
          <p:nvPr/>
        </p:nvGrpSpPr>
        <p:grpSpPr>
          <a:xfrm>
            <a:off x="530733" y="982787"/>
            <a:ext cx="3016792" cy="333377"/>
            <a:chOff x="-2" y="1790318"/>
            <a:chExt cx="3016792" cy="333377"/>
          </a:xfrm>
        </p:grpSpPr>
        <p:sp>
          <p:nvSpPr>
            <p:cNvPr id="26" name="矩形 25">
              <a:extLst>
                <a:ext uri="{FF2B5EF4-FFF2-40B4-BE49-F238E27FC236}">
                  <a16:creationId xmlns:a16="http://schemas.microsoft.com/office/drawing/2014/main" id="{66BF61DC-3FB1-4FE5-96E8-8FC8CE98E61D}"/>
                </a:ext>
              </a:extLst>
            </p:cNvPr>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27" name="直接连接符 26">
              <a:extLst>
                <a:ext uri="{FF2B5EF4-FFF2-40B4-BE49-F238E27FC236}">
                  <a16:creationId xmlns:a16="http://schemas.microsoft.com/office/drawing/2014/main" id="{5BE06C8C-2B53-4F06-AC71-2A653CA0D406}"/>
                </a:ext>
              </a:extLst>
            </p:cNvPr>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矩形 27">
              <a:extLst>
                <a:ext uri="{FF2B5EF4-FFF2-40B4-BE49-F238E27FC236}">
                  <a16:creationId xmlns:a16="http://schemas.microsoft.com/office/drawing/2014/main" id="{E2FA9391-9C80-458C-AE4F-9BE7E30B29F5}"/>
                </a:ext>
              </a:extLst>
            </p:cNvPr>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Bus capacity</a:t>
              </a:r>
              <a:endParaRPr lang="zh-CN" altLang="en-US" dirty="0">
                <a:solidFill>
                  <a:schemeClr val="tx1"/>
                </a:solidFill>
              </a:endParaRPr>
            </a:p>
          </p:txBody>
        </p:sp>
      </p:grpSp>
      <p:grpSp>
        <p:nvGrpSpPr>
          <p:cNvPr id="29" name="组合 28">
            <a:extLst>
              <a:ext uri="{FF2B5EF4-FFF2-40B4-BE49-F238E27FC236}">
                <a16:creationId xmlns:a16="http://schemas.microsoft.com/office/drawing/2014/main" id="{BE5C3B68-C9C9-4972-9A52-9807D2196613}"/>
              </a:ext>
            </a:extLst>
          </p:cNvPr>
          <p:cNvGrpSpPr/>
          <p:nvPr/>
        </p:nvGrpSpPr>
        <p:grpSpPr>
          <a:xfrm>
            <a:off x="530733" y="4100390"/>
            <a:ext cx="3016792" cy="333377"/>
            <a:chOff x="-2" y="1790318"/>
            <a:chExt cx="3016792" cy="333377"/>
          </a:xfrm>
        </p:grpSpPr>
        <p:sp>
          <p:nvSpPr>
            <p:cNvPr id="30" name="矩形 29">
              <a:extLst>
                <a:ext uri="{FF2B5EF4-FFF2-40B4-BE49-F238E27FC236}">
                  <a16:creationId xmlns:a16="http://schemas.microsoft.com/office/drawing/2014/main" id="{E3A301D4-CE71-434E-8187-C3CD5DFD81F2}"/>
                </a:ext>
              </a:extLst>
            </p:cNvPr>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31" name="直接连接符 30">
              <a:extLst>
                <a:ext uri="{FF2B5EF4-FFF2-40B4-BE49-F238E27FC236}">
                  <a16:creationId xmlns:a16="http://schemas.microsoft.com/office/drawing/2014/main" id="{8BF57E71-242D-4E61-A1F5-1F99109A83BC}"/>
                </a:ext>
              </a:extLst>
            </p:cNvPr>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矩形 31">
              <a:extLst>
                <a:ext uri="{FF2B5EF4-FFF2-40B4-BE49-F238E27FC236}">
                  <a16:creationId xmlns:a16="http://schemas.microsoft.com/office/drawing/2014/main" id="{4E102893-AA6A-4B26-8C3F-E8A47FFB00EA}"/>
                </a:ext>
              </a:extLst>
            </p:cNvPr>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Bus Accessibility</a:t>
              </a:r>
              <a:endParaRPr lang="zh-CN" altLang="en-US" dirty="0">
                <a:solidFill>
                  <a:schemeClr val="tx1"/>
                </a:solidFill>
              </a:endParaRPr>
            </a:p>
          </p:txBody>
        </p:sp>
      </p:grpSp>
    </p:spTree>
    <p:extLst>
      <p:ext uri="{BB962C8B-B14F-4D97-AF65-F5344CB8AC3E}">
        <p14:creationId xmlns:p14="http://schemas.microsoft.com/office/powerpoint/2010/main" val="2590322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Identification of Valid Factors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4.3</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53</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B49F4961-3A97-4526-B7F6-72F539A1AA5C}"/>
              </a:ext>
            </a:extLst>
          </p:cNvPr>
          <p:cNvGraphicFramePr>
            <a:graphicFrameLocks noGrp="1"/>
          </p:cNvGraphicFramePr>
          <p:nvPr>
            <p:extLst>
              <p:ext uri="{D42A27DB-BD31-4B8C-83A1-F6EECF244321}">
                <p14:modId xmlns:p14="http://schemas.microsoft.com/office/powerpoint/2010/main" val="3563270582"/>
              </p:ext>
            </p:extLst>
          </p:nvPr>
        </p:nvGraphicFramePr>
        <p:xfrm>
          <a:off x="135064" y="975128"/>
          <a:ext cx="8693365" cy="5074094"/>
        </p:xfrm>
        <a:graphic>
          <a:graphicData uri="http://schemas.openxmlformats.org/drawingml/2006/table">
            <a:tbl>
              <a:tblPr firstRow="1" firstCol="1" bandRow="1"/>
              <a:tblGrid>
                <a:gridCol w="1617862">
                  <a:extLst>
                    <a:ext uri="{9D8B030D-6E8A-4147-A177-3AD203B41FA5}">
                      <a16:colId xmlns:a16="http://schemas.microsoft.com/office/drawing/2014/main" val="1611903064"/>
                    </a:ext>
                  </a:extLst>
                </a:gridCol>
                <a:gridCol w="2459425">
                  <a:extLst>
                    <a:ext uri="{9D8B030D-6E8A-4147-A177-3AD203B41FA5}">
                      <a16:colId xmlns:a16="http://schemas.microsoft.com/office/drawing/2014/main" val="2101435200"/>
                    </a:ext>
                  </a:extLst>
                </a:gridCol>
                <a:gridCol w="651038">
                  <a:extLst>
                    <a:ext uri="{9D8B030D-6E8A-4147-A177-3AD203B41FA5}">
                      <a16:colId xmlns:a16="http://schemas.microsoft.com/office/drawing/2014/main" val="4173085717"/>
                    </a:ext>
                  </a:extLst>
                </a:gridCol>
                <a:gridCol w="976557">
                  <a:extLst>
                    <a:ext uri="{9D8B030D-6E8A-4147-A177-3AD203B41FA5}">
                      <a16:colId xmlns:a16="http://schemas.microsoft.com/office/drawing/2014/main" val="1975308645"/>
                    </a:ext>
                  </a:extLst>
                </a:gridCol>
                <a:gridCol w="942883">
                  <a:extLst>
                    <a:ext uri="{9D8B030D-6E8A-4147-A177-3AD203B41FA5}">
                      <a16:colId xmlns:a16="http://schemas.microsoft.com/office/drawing/2014/main" val="1250301213"/>
                    </a:ext>
                  </a:extLst>
                </a:gridCol>
                <a:gridCol w="729612">
                  <a:extLst>
                    <a:ext uri="{9D8B030D-6E8A-4147-A177-3AD203B41FA5}">
                      <a16:colId xmlns:a16="http://schemas.microsoft.com/office/drawing/2014/main" val="3774758027"/>
                    </a:ext>
                  </a:extLst>
                </a:gridCol>
                <a:gridCol w="684713">
                  <a:extLst>
                    <a:ext uri="{9D8B030D-6E8A-4147-A177-3AD203B41FA5}">
                      <a16:colId xmlns:a16="http://schemas.microsoft.com/office/drawing/2014/main" val="2936752313"/>
                    </a:ext>
                  </a:extLst>
                </a:gridCol>
                <a:gridCol w="631275">
                  <a:extLst>
                    <a:ext uri="{9D8B030D-6E8A-4147-A177-3AD203B41FA5}">
                      <a16:colId xmlns:a16="http://schemas.microsoft.com/office/drawing/2014/main" val="769186618"/>
                    </a:ext>
                  </a:extLst>
                </a:gridCol>
              </a:tblGrid>
              <a:tr h="250020">
                <a:tc gridSpan="8">
                  <a:txBody>
                    <a:bodyPr/>
                    <a:lstStyle/>
                    <a:p>
                      <a:pPr algn="ctr">
                        <a:spcAft>
                          <a:spcPts val="1000"/>
                        </a:spcAft>
                      </a:pPr>
                      <a:endParaRPr lang="zh-CN" sz="1600" i="1"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317419"/>
                  </a:ext>
                </a:extLst>
              </a:tr>
              <a:tr h="250020">
                <a:tc rowSpan="3">
                  <a:txBody>
                    <a:bodyPr/>
                    <a:lstStyle/>
                    <a:p>
                      <a:pPr algn="ctr">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Category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Variable</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Statistical Information</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6983454"/>
                  </a:ext>
                </a:extLst>
              </a:tr>
              <a:tr h="29302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VIF</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Validity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stability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times</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64695"/>
                  </a:ext>
                </a:extLst>
              </a:tr>
              <a:tr h="250020">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367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253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114</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26873"/>
                  </a:ext>
                </a:extLst>
              </a:tr>
              <a:tr h="250020">
                <a:tc rowSpan="7">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Commerce Area</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8.8</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32.1%</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3156182"/>
                  </a:ext>
                </a:extLst>
              </a:tr>
              <a:tr h="250020">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Office Area</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10.4</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9.0%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71.4%</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646454569"/>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Residence Area</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27.5</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rgbClr val="FFFFFF"/>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5067936"/>
                  </a:ext>
                </a:extLst>
              </a:tr>
              <a:tr h="250020">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Education Area</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7.7%</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4752108"/>
                  </a:ext>
                </a:extLst>
              </a:tr>
              <a:tr h="250020">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Government Area</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42.3%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1567563"/>
                  </a:ext>
                </a:extLst>
              </a:tr>
              <a:tr h="250020">
                <a:tc vMerge="1">
                  <a:txBody>
                    <a:bodyPr/>
                    <a:lstStyle/>
                    <a:p>
                      <a:endParaRPr lang="zh-CN" altLang="en-US"/>
                    </a:p>
                  </a:txBody>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Transportation Facility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67.9%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12817539"/>
                  </a:ext>
                </a:extLst>
              </a:tr>
              <a:tr h="250020">
                <a:tc vMerge="1">
                  <a:txBody>
                    <a:bodyPr/>
                    <a:lstStyle/>
                    <a:p>
                      <a:endParaRPr lang="zh-CN" altLang="en-US"/>
                    </a:p>
                  </a:txBody>
                  <a:tcPr/>
                </a:tc>
                <a:tc>
                  <a:txBody>
                    <a:bodyPr/>
                    <a:lstStyle/>
                    <a:p>
                      <a:pPr algn="ctr">
                        <a:spcAft>
                          <a:spcPts val="0"/>
                        </a:spcAft>
                      </a:pPr>
                      <a:r>
                        <a:rPr lang="en-US" sz="1600" ker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29178"/>
                  </a:ext>
                </a:extLst>
              </a:tr>
              <a:tr h="250020">
                <a:tc rowSpan="5">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34.6%</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197345"/>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44.9%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708998271"/>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Bus Capacity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6.6</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96.6%</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351856568"/>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Bus Accessibility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19.2%</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488898611"/>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Road Density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2.3</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0033"/>
                  </a:ext>
                </a:extLst>
              </a:tr>
              <a:tr h="250020">
                <a:tc rowSpan="4">
                  <a:txBody>
                    <a:bodyPr/>
                    <a:lstStyle/>
                    <a:p>
                      <a:pPr algn="ctr">
                        <a:spcAft>
                          <a:spcPts val="0"/>
                        </a:spcAft>
                      </a:pPr>
                      <a:r>
                        <a:rPr lang="en-US" sz="16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Demographic Socioeconomic Environment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Population</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23.9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9761566"/>
                  </a:ext>
                </a:extLst>
              </a:tr>
              <a:tr h="280712">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Household Members</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39.7%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532826362"/>
                  </a:ext>
                </a:extLst>
              </a:tr>
              <a:tr h="250020">
                <a:tc vMerge="1">
                  <a:txBody>
                    <a:bodyPr/>
                    <a:lstStyle/>
                    <a:p>
                      <a:endParaRPr lang="zh-CN" altLang="en-US"/>
                    </a:p>
                  </a:txBody>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Job-Resident Balance</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169523604"/>
                  </a:ext>
                </a:extLst>
              </a:tr>
              <a:tr h="250020">
                <a:tc vMerge="1">
                  <a:txBody>
                    <a:bodyPr/>
                    <a:lstStyle/>
                    <a:p>
                      <a:endParaRPr lang="zh-CN" altLang="en-US"/>
                    </a:p>
                  </a:txBody>
                  <a:tcPr/>
                </a:tc>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2.2</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21.8%</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5886"/>
                  </a:ext>
                </a:extLst>
              </a:tr>
            </a:tbl>
          </a:graphicData>
        </a:graphic>
      </p:graphicFrame>
      <p:grpSp>
        <p:nvGrpSpPr>
          <p:cNvPr id="10" name="组合 9">
            <a:extLst>
              <a:ext uri="{FF2B5EF4-FFF2-40B4-BE49-F238E27FC236}">
                <a16:creationId xmlns:a16="http://schemas.microsoft.com/office/drawing/2014/main" id="{68B279DF-DA68-4A6A-95AB-87F6470E244A}"/>
              </a:ext>
            </a:extLst>
          </p:cNvPr>
          <p:cNvGrpSpPr/>
          <p:nvPr/>
        </p:nvGrpSpPr>
        <p:grpSpPr>
          <a:xfrm>
            <a:off x="-1" y="482249"/>
            <a:ext cx="5663954" cy="390049"/>
            <a:chOff x="151065" y="700087"/>
            <a:chExt cx="5663954" cy="390049"/>
          </a:xfrm>
        </p:grpSpPr>
        <p:grpSp>
          <p:nvGrpSpPr>
            <p:cNvPr id="11" name="组合 10">
              <a:extLst>
                <a:ext uri="{FF2B5EF4-FFF2-40B4-BE49-F238E27FC236}">
                  <a16:creationId xmlns:a16="http://schemas.microsoft.com/office/drawing/2014/main" id="{8237782C-3642-4809-9CE9-2ED6BE3922FE}"/>
                </a:ext>
              </a:extLst>
            </p:cNvPr>
            <p:cNvGrpSpPr/>
            <p:nvPr/>
          </p:nvGrpSpPr>
          <p:grpSpPr>
            <a:xfrm>
              <a:off x="151066" y="751046"/>
              <a:ext cx="5663953" cy="339090"/>
              <a:chOff x="876299" y="1090136"/>
              <a:chExt cx="5663953" cy="339090"/>
            </a:xfrm>
          </p:grpSpPr>
          <p:grpSp>
            <p:nvGrpSpPr>
              <p:cNvPr id="16" name="组合 15">
                <a:extLst>
                  <a:ext uri="{FF2B5EF4-FFF2-40B4-BE49-F238E27FC236}">
                    <a16:creationId xmlns:a16="http://schemas.microsoft.com/office/drawing/2014/main" id="{830AD768-A203-4B55-8752-0CAEAFA384D9}"/>
                  </a:ext>
                </a:extLst>
              </p:cNvPr>
              <p:cNvGrpSpPr/>
              <p:nvPr/>
            </p:nvGrpSpPr>
            <p:grpSpPr>
              <a:xfrm>
                <a:off x="1146429" y="1090136"/>
                <a:ext cx="5393823" cy="339090"/>
                <a:chOff x="1146429" y="1090136"/>
                <a:chExt cx="5393823" cy="339090"/>
              </a:xfrm>
            </p:grpSpPr>
            <p:cxnSp>
              <p:nvCxnSpPr>
                <p:cNvPr id="18" name="直接连接符 17">
                  <a:extLst>
                    <a:ext uri="{FF2B5EF4-FFF2-40B4-BE49-F238E27FC236}">
                      <a16:creationId xmlns:a16="http://schemas.microsoft.com/office/drawing/2014/main" id="{B74146B3-98DE-4BFD-8B41-D8164D3B4D51}"/>
                    </a:ext>
                  </a:extLst>
                </p:cNvPr>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19D668CD-AF6D-4AB4-A6BA-AA332482F40D}"/>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矩形 19">
                  <a:extLst>
                    <a:ext uri="{FF2B5EF4-FFF2-40B4-BE49-F238E27FC236}">
                      <a16:creationId xmlns:a16="http://schemas.microsoft.com/office/drawing/2014/main" id="{56AC5A64-CA44-428F-9145-396C7F0C2B96}"/>
                    </a:ext>
                  </a:extLst>
                </p:cNvPr>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Exploratory Regression – Stage 1</a:t>
                  </a:r>
                </a:p>
              </p:txBody>
            </p:sp>
          </p:grpSp>
          <p:sp>
            <p:nvSpPr>
              <p:cNvPr id="17" name="矩形 16">
                <a:extLst>
                  <a:ext uri="{FF2B5EF4-FFF2-40B4-BE49-F238E27FC236}">
                    <a16:creationId xmlns:a16="http://schemas.microsoft.com/office/drawing/2014/main" id="{4DC8BD64-4674-44DE-BDD8-479527BE6976}"/>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5" name="矩形 14">
              <a:extLst>
                <a:ext uri="{FF2B5EF4-FFF2-40B4-BE49-F238E27FC236}">
                  <a16:creationId xmlns:a16="http://schemas.microsoft.com/office/drawing/2014/main" id="{CD4F0E32-2809-4D9E-BC6E-AF2822CC4994}"/>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1" name="文本框 20">
            <a:extLst>
              <a:ext uri="{FF2B5EF4-FFF2-40B4-BE49-F238E27FC236}">
                <a16:creationId xmlns:a16="http://schemas.microsoft.com/office/drawing/2014/main" id="{DAA0EA72-9C35-4ED9-B9A1-CC11FB353919}"/>
              </a:ext>
            </a:extLst>
          </p:cNvPr>
          <p:cNvSpPr txBox="1"/>
          <p:nvPr/>
        </p:nvSpPr>
        <p:spPr>
          <a:xfrm>
            <a:off x="135064" y="6119337"/>
            <a:ext cx="6617068"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t>The cell marked with dark color means that it doesn’t meet the judgment.</a:t>
            </a:r>
            <a:endParaRPr lang="zh-CN" altLang="en-US" sz="1600" dirty="0"/>
          </a:p>
        </p:txBody>
      </p:sp>
    </p:spTree>
    <p:extLst>
      <p:ext uri="{BB962C8B-B14F-4D97-AF65-F5344CB8AC3E}">
        <p14:creationId xmlns:p14="http://schemas.microsoft.com/office/powerpoint/2010/main" val="1496267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54</a:t>
            </a:fld>
            <a:endParaRPr lang="zh-CN" altLang="en-US">
              <a:solidFill>
                <a:schemeClr val="tx1"/>
              </a:solidFill>
            </a:endParaRPr>
          </a:p>
        </p:txBody>
      </p:sp>
      <p:sp>
        <p:nvSpPr>
          <p:cNvPr id="9" name="文本框 8">
            <a:extLst>
              <a:ext uri="{FF2B5EF4-FFF2-40B4-BE49-F238E27FC236}">
                <a16:creationId xmlns:a16="http://schemas.microsoft.com/office/drawing/2014/main" id="{B9F1A2EA-EE6A-46C2-A738-707F3980DFC4}"/>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Identification of Valid Factors</a:t>
            </a:r>
          </a:p>
        </p:txBody>
      </p:sp>
      <p:sp>
        <p:nvSpPr>
          <p:cNvPr id="10" name="矩形 9">
            <a:extLst>
              <a:ext uri="{FF2B5EF4-FFF2-40B4-BE49-F238E27FC236}">
                <a16:creationId xmlns:a16="http://schemas.microsoft.com/office/drawing/2014/main" id="{FCA49E7C-A9CA-4BFB-A54C-A45A8B03B867}"/>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4.3</a:t>
            </a:r>
            <a:endParaRPr kumimoji="0" lang="zh-CN" altLang="en-US" sz="2800" b="0" i="0" u="none" strike="noStrike" cap="none" spc="0" normalizeH="0" baseline="0" dirty="0">
              <a:ln>
                <a:noFill/>
              </a:ln>
              <a:effectLst/>
              <a:uFillTx/>
              <a:sym typeface="Helvetica Light"/>
            </a:endParaRPr>
          </a:p>
        </p:txBody>
      </p:sp>
      <p:cxnSp>
        <p:nvCxnSpPr>
          <p:cNvPr id="11" name="直接连接符 10">
            <a:extLst>
              <a:ext uri="{FF2B5EF4-FFF2-40B4-BE49-F238E27FC236}">
                <a16:creationId xmlns:a16="http://schemas.microsoft.com/office/drawing/2014/main" id="{6661742C-81E4-4E76-9C18-94E7D3225EA0}"/>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9ABDE6CE-D47A-4DAA-A755-0C7E17CD7F7F}"/>
              </a:ext>
            </a:extLst>
          </p:cNvPr>
          <p:cNvGraphicFramePr>
            <a:graphicFrameLocks noGrp="1"/>
          </p:cNvGraphicFramePr>
          <p:nvPr>
            <p:extLst>
              <p:ext uri="{D42A27DB-BD31-4B8C-83A1-F6EECF244321}">
                <p14:modId xmlns:p14="http://schemas.microsoft.com/office/powerpoint/2010/main" val="963414273"/>
              </p:ext>
            </p:extLst>
          </p:nvPr>
        </p:nvGraphicFramePr>
        <p:xfrm>
          <a:off x="436816" y="1137114"/>
          <a:ext cx="8098361" cy="4543758"/>
        </p:xfrm>
        <a:graphic>
          <a:graphicData uri="http://schemas.openxmlformats.org/drawingml/2006/table">
            <a:tbl>
              <a:tblPr firstRow="1" firstCol="1" bandRow="1"/>
              <a:tblGrid>
                <a:gridCol w="3926927">
                  <a:extLst>
                    <a:ext uri="{9D8B030D-6E8A-4147-A177-3AD203B41FA5}">
                      <a16:colId xmlns:a16="http://schemas.microsoft.com/office/drawing/2014/main" val="3737861838"/>
                    </a:ext>
                  </a:extLst>
                </a:gridCol>
                <a:gridCol w="1390478">
                  <a:extLst>
                    <a:ext uri="{9D8B030D-6E8A-4147-A177-3AD203B41FA5}">
                      <a16:colId xmlns:a16="http://schemas.microsoft.com/office/drawing/2014/main" val="4131232712"/>
                    </a:ext>
                  </a:extLst>
                </a:gridCol>
                <a:gridCol w="1390478">
                  <a:extLst>
                    <a:ext uri="{9D8B030D-6E8A-4147-A177-3AD203B41FA5}">
                      <a16:colId xmlns:a16="http://schemas.microsoft.com/office/drawing/2014/main" val="1993425695"/>
                    </a:ext>
                  </a:extLst>
                </a:gridCol>
                <a:gridCol w="1390478">
                  <a:extLst>
                    <a:ext uri="{9D8B030D-6E8A-4147-A177-3AD203B41FA5}">
                      <a16:colId xmlns:a16="http://schemas.microsoft.com/office/drawing/2014/main" val="2230977265"/>
                    </a:ext>
                  </a:extLst>
                </a:gridCol>
              </a:tblGrid>
              <a:tr h="252431">
                <a:tc rowSpan="2">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Independent variables</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Test model</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7870464"/>
                  </a:ext>
                </a:extLst>
              </a:tr>
              <a:tr h="252431">
                <a:tc vMerge="1">
                  <a:txBody>
                    <a:bodyPr/>
                    <a:lstStyle/>
                    <a:p>
                      <a:endParaRPr lang="zh-CN" altLang="en-US"/>
                    </a:p>
                  </a:txBody>
                  <a:tcPr/>
                </a:tc>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Beta</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Sig</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VIF</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615881"/>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Government Area</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0.02</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80550203"/>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Transportation Facility Area</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2.31</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520306731"/>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Land use Aggregation</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1.42</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67428219"/>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Bicycle Parking</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0.46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244961696"/>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Bus Capacity</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3.56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18227511"/>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Bus Accessibility</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4.71</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07812943"/>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Transfer Dummy</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86760006"/>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Job-Resident Balance</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0.05</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1.94</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3313360249"/>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Tenant Proportion</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05293847"/>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Household Members</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71045995"/>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Residual sum of squares</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3377449</a:t>
                      </a: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61856252"/>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Adjusted </a:t>
                      </a:r>
                      <a:r>
                        <a:rPr lang="en-US" sz="1600" i="1" kern="0">
                          <a:solidFill>
                            <a:schemeClr val="tx1"/>
                          </a:solidFill>
                          <a:effectLst/>
                          <a:latin typeface="Times New Roman" panose="02020603050405020304" pitchFamily="18" charset="0"/>
                          <a:ea typeface="MingLiU"/>
                          <a:cs typeface="Times New Roman" panose="02020603050405020304" pitchFamily="18" charset="0"/>
                        </a:rPr>
                        <a:t>R</a:t>
                      </a:r>
                      <a:r>
                        <a:rPr lang="en-US" sz="1600" i="1" kern="0" baseline="30000">
                          <a:solidFill>
                            <a:schemeClr val="tx1"/>
                          </a:solidFill>
                          <a:effectLst/>
                          <a:latin typeface="Times New Roman" panose="02020603050405020304" pitchFamily="18" charset="0"/>
                          <a:ea typeface="MingLiU"/>
                          <a:cs typeface="Times New Roman" panose="02020603050405020304" pitchFamily="18" charset="0"/>
                        </a:rPr>
                        <a:t>2</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0.96</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3493159"/>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AICc</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694.39</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3501844"/>
                  </a:ext>
                </a:extLst>
              </a:tr>
              <a:tr h="252431">
                <a:tc>
                  <a:txBody>
                    <a:bodyPr/>
                    <a:lstStyle/>
                    <a:p>
                      <a:pPr algn="ctr">
                        <a:spcAft>
                          <a:spcPts val="0"/>
                        </a:spcAft>
                      </a:pPr>
                      <a:r>
                        <a:rPr lang="en-US" sz="1600" kern="0">
                          <a:solidFill>
                            <a:schemeClr val="tx1"/>
                          </a:solidFill>
                          <a:effectLst/>
                          <a:latin typeface="Times New Roman" panose="02020603050405020304" pitchFamily="18" charset="0"/>
                          <a:ea typeface="MingLiU"/>
                          <a:cs typeface="Times New Roman" panose="02020603050405020304" pitchFamily="18" charset="0"/>
                        </a:rPr>
                        <a:t>Jarque-Bera test (Sig)</a:t>
                      </a:r>
                      <a:endParaRPr lang="zh-CN" sz="2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0.61     *</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1901500"/>
                  </a:ext>
                </a:extLst>
              </a:tr>
              <a:tr h="252431">
                <a:tc>
                  <a:txBody>
                    <a:bodyPr/>
                    <a:lstStyle/>
                    <a:p>
                      <a:pPr algn="ctr">
                        <a:spcAft>
                          <a:spcPts val="0"/>
                        </a:spcAft>
                      </a:pPr>
                      <a:r>
                        <a:rPr lang="en-US" sz="1600" kern="0" dirty="0" err="1">
                          <a:solidFill>
                            <a:schemeClr val="tx1"/>
                          </a:solidFill>
                          <a:effectLst/>
                          <a:latin typeface="Times New Roman" panose="02020603050405020304" pitchFamily="18" charset="0"/>
                          <a:ea typeface="MingLiU"/>
                          <a:cs typeface="Times New Roman" panose="02020603050405020304" pitchFamily="18" charset="0"/>
                        </a:rPr>
                        <a:t>Koenker</a:t>
                      </a:r>
                      <a:r>
                        <a:rPr lang="en-US" sz="1600" kern="0" dirty="0">
                          <a:solidFill>
                            <a:schemeClr val="tx1"/>
                          </a:solidFill>
                          <a:effectLst/>
                          <a:latin typeface="Times New Roman" panose="02020603050405020304" pitchFamily="18" charset="0"/>
                          <a:ea typeface="MingLiU"/>
                          <a:cs typeface="Times New Roman" panose="02020603050405020304" pitchFamily="18" charset="0"/>
                        </a:rPr>
                        <a:t> (BP) test (Sig)</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0.85   **</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4373347"/>
                  </a:ext>
                </a:extLst>
              </a:tr>
              <a:tr h="25243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SA test (Sig)</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0.27 ***</a:t>
                      </a:r>
                      <a:endParaRPr lang="zh-CN" sz="2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3420451"/>
                  </a:ext>
                </a:extLst>
              </a:tr>
            </a:tbl>
          </a:graphicData>
        </a:graphic>
      </p:graphicFrame>
      <p:sp>
        <p:nvSpPr>
          <p:cNvPr id="16" name="矩形: 圆角 15">
            <a:extLst>
              <a:ext uri="{FF2B5EF4-FFF2-40B4-BE49-F238E27FC236}">
                <a16:creationId xmlns:a16="http://schemas.microsoft.com/office/drawing/2014/main" id="{2101986B-D45D-4277-A1F1-25407F909120}"/>
              </a:ext>
            </a:extLst>
          </p:cNvPr>
          <p:cNvSpPr/>
          <p:nvPr/>
        </p:nvSpPr>
        <p:spPr>
          <a:xfrm flipV="1">
            <a:off x="5856632" y="4918477"/>
            <a:ext cx="1216242" cy="809538"/>
          </a:xfrm>
          <a:prstGeom prst="roundRect">
            <a:avLst>
              <a:gd name="adj" fmla="val 8034"/>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 name="矩形 16">
            <a:extLst>
              <a:ext uri="{FF2B5EF4-FFF2-40B4-BE49-F238E27FC236}">
                <a16:creationId xmlns:a16="http://schemas.microsoft.com/office/drawing/2014/main" id="{C3A4F2D2-2ADA-4C0A-AAF3-9060412411A6}"/>
              </a:ext>
            </a:extLst>
          </p:cNvPr>
          <p:cNvSpPr/>
          <p:nvPr/>
        </p:nvSpPr>
        <p:spPr>
          <a:xfrm>
            <a:off x="436815" y="5662066"/>
            <a:ext cx="6027938" cy="861774"/>
          </a:xfrm>
          <a:prstGeom prst="rect">
            <a:avLst/>
          </a:prstGeom>
          <a:ln w="12700">
            <a:noFill/>
            <a:prstDash val="lgDash"/>
          </a:ln>
        </p:spPr>
        <p:txBody>
          <a:bodyPr wrap="square">
            <a:spAutoFit/>
          </a:bodyPr>
          <a:lstStyle/>
          <a:p>
            <a:r>
              <a:rPr lang="en-US" altLang="zh-CN" sz="1600" dirty="0">
                <a:latin typeface="Times New Roman" panose="02020603050405020304" pitchFamily="18" charset="0"/>
                <a:cs typeface="Times New Roman" panose="02020603050405020304" pitchFamily="18" charset="0"/>
              </a:rPr>
              <a:t>*     No biased standard errors due to heteroscedasticity</a:t>
            </a:r>
          </a:p>
          <a:p>
            <a:r>
              <a:rPr lang="en-US" altLang="zh-CN" sz="1600" dirty="0">
                <a:latin typeface="Times New Roman" panose="02020603050405020304" pitchFamily="18" charset="0"/>
                <a:cs typeface="Times New Roman" panose="02020603050405020304" pitchFamily="18" charset="0"/>
              </a:rPr>
              <a:t>**   Not deviating from a normal theoretical distribution</a:t>
            </a:r>
          </a:p>
          <a:p>
            <a:r>
              <a:rPr lang="en-US" altLang="zh-CN" sz="1600" dirty="0">
                <a:latin typeface="Times New Roman" panose="02020603050405020304" pitchFamily="18" charset="0"/>
                <a:cs typeface="Times New Roman" panose="02020603050405020304" pitchFamily="18" charset="0"/>
              </a:rPr>
              <a:t>*** Not spatial autocorrelated</a:t>
            </a:r>
            <a:endParaRPr lang="zh-CN" altLang="en-US" sz="1600" dirty="0">
              <a:latin typeface="Times New Roman" panose="02020603050405020304" pitchFamily="18" charset="0"/>
              <a:cs typeface="Times New Roman" panose="02020603050405020304" pitchFamily="18" charset="0"/>
            </a:endParaRPr>
          </a:p>
        </p:txBody>
      </p:sp>
      <p:grpSp>
        <p:nvGrpSpPr>
          <p:cNvPr id="18" name="组合 17">
            <a:extLst>
              <a:ext uri="{FF2B5EF4-FFF2-40B4-BE49-F238E27FC236}">
                <a16:creationId xmlns:a16="http://schemas.microsoft.com/office/drawing/2014/main" id="{B5FB6C2B-082F-489F-A217-4E498155070D}"/>
              </a:ext>
            </a:extLst>
          </p:cNvPr>
          <p:cNvGrpSpPr/>
          <p:nvPr/>
        </p:nvGrpSpPr>
        <p:grpSpPr>
          <a:xfrm>
            <a:off x="-1" y="482249"/>
            <a:ext cx="5663954" cy="390049"/>
            <a:chOff x="151065" y="700087"/>
            <a:chExt cx="5663954" cy="390049"/>
          </a:xfrm>
        </p:grpSpPr>
        <p:grpSp>
          <p:nvGrpSpPr>
            <p:cNvPr id="19" name="组合 18">
              <a:extLst>
                <a:ext uri="{FF2B5EF4-FFF2-40B4-BE49-F238E27FC236}">
                  <a16:creationId xmlns:a16="http://schemas.microsoft.com/office/drawing/2014/main" id="{EB6AE1AD-1B84-420A-98A6-18AF04864536}"/>
                </a:ext>
              </a:extLst>
            </p:cNvPr>
            <p:cNvGrpSpPr/>
            <p:nvPr/>
          </p:nvGrpSpPr>
          <p:grpSpPr>
            <a:xfrm>
              <a:off x="151066" y="751046"/>
              <a:ext cx="5663953" cy="339090"/>
              <a:chOff x="876299" y="1090136"/>
              <a:chExt cx="5663953" cy="339090"/>
            </a:xfrm>
          </p:grpSpPr>
          <p:grpSp>
            <p:nvGrpSpPr>
              <p:cNvPr id="21" name="组合 20">
                <a:extLst>
                  <a:ext uri="{FF2B5EF4-FFF2-40B4-BE49-F238E27FC236}">
                    <a16:creationId xmlns:a16="http://schemas.microsoft.com/office/drawing/2014/main" id="{303E6DAA-4182-45A5-89DB-1220C2D97242}"/>
                  </a:ext>
                </a:extLst>
              </p:cNvPr>
              <p:cNvGrpSpPr/>
              <p:nvPr/>
            </p:nvGrpSpPr>
            <p:grpSpPr>
              <a:xfrm>
                <a:off x="1146429" y="1090136"/>
                <a:ext cx="5393823" cy="339090"/>
                <a:chOff x="1146429" y="1090136"/>
                <a:chExt cx="5393823" cy="339090"/>
              </a:xfrm>
            </p:grpSpPr>
            <p:cxnSp>
              <p:nvCxnSpPr>
                <p:cNvPr id="23" name="直接连接符 22">
                  <a:extLst>
                    <a:ext uri="{FF2B5EF4-FFF2-40B4-BE49-F238E27FC236}">
                      <a16:creationId xmlns:a16="http://schemas.microsoft.com/office/drawing/2014/main" id="{BE8949B1-3DFA-4D1D-B52C-35FD68564548}"/>
                    </a:ext>
                  </a:extLst>
                </p:cNvPr>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a:extLst>
                    <a:ext uri="{FF2B5EF4-FFF2-40B4-BE49-F238E27FC236}">
                      <a16:creationId xmlns:a16="http://schemas.microsoft.com/office/drawing/2014/main" id="{E18234CC-A013-445F-BA07-F8CBF8835072}"/>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矩形 24">
                  <a:extLst>
                    <a:ext uri="{FF2B5EF4-FFF2-40B4-BE49-F238E27FC236}">
                      <a16:creationId xmlns:a16="http://schemas.microsoft.com/office/drawing/2014/main" id="{969F1F7A-E44B-4332-88AF-4B2CB29E3460}"/>
                    </a:ext>
                  </a:extLst>
                </p:cNvPr>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Exploratory Regression – Stage 2</a:t>
                  </a:r>
                </a:p>
              </p:txBody>
            </p:sp>
          </p:grpSp>
          <p:sp>
            <p:nvSpPr>
              <p:cNvPr id="22" name="矩形 21">
                <a:extLst>
                  <a:ext uri="{FF2B5EF4-FFF2-40B4-BE49-F238E27FC236}">
                    <a16:creationId xmlns:a16="http://schemas.microsoft.com/office/drawing/2014/main" id="{8F034133-482A-4B28-AD57-F85E32057413}"/>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0" name="矩形 19">
              <a:extLst>
                <a:ext uri="{FF2B5EF4-FFF2-40B4-BE49-F238E27FC236}">
                  <a16:creationId xmlns:a16="http://schemas.microsoft.com/office/drawing/2014/main" id="{5F5EF5D4-D202-4283-85EB-63C5F63EED9E}"/>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2205233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4.4</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55</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D4FDB3B3-06D6-428F-8331-AA7403926055}"/>
              </a:ext>
            </a:extLst>
          </p:cNvPr>
          <p:cNvGraphicFramePr>
            <a:graphicFrameLocks noGrp="1"/>
          </p:cNvGraphicFramePr>
          <p:nvPr>
            <p:extLst>
              <p:ext uri="{D42A27DB-BD31-4B8C-83A1-F6EECF244321}">
                <p14:modId xmlns:p14="http://schemas.microsoft.com/office/powerpoint/2010/main" val="1067240297"/>
              </p:ext>
            </p:extLst>
          </p:nvPr>
        </p:nvGraphicFramePr>
        <p:xfrm>
          <a:off x="456366" y="1557849"/>
          <a:ext cx="8231267" cy="4121492"/>
        </p:xfrm>
        <a:graphic>
          <a:graphicData uri="http://schemas.openxmlformats.org/drawingml/2006/table">
            <a:tbl>
              <a:tblPr firstRow="1" firstCol="1" bandRow="1"/>
              <a:tblGrid>
                <a:gridCol w="2265245">
                  <a:extLst>
                    <a:ext uri="{9D8B030D-6E8A-4147-A177-3AD203B41FA5}">
                      <a16:colId xmlns:a16="http://schemas.microsoft.com/office/drawing/2014/main" val="386259981"/>
                    </a:ext>
                  </a:extLst>
                </a:gridCol>
                <a:gridCol w="994337">
                  <a:extLst>
                    <a:ext uri="{9D8B030D-6E8A-4147-A177-3AD203B41FA5}">
                      <a16:colId xmlns:a16="http://schemas.microsoft.com/office/drawing/2014/main" val="856747740"/>
                    </a:ext>
                  </a:extLst>
                </a:gridCol>
                <a:gridCol w="918196">
                  <a:extLst>
                    <a:ext uri="{9D8B030D-6E8A-4147-A177-3AD203B41FA5}">
                      <a16:colId xmlns:a16="http://schemas.microsoft.com/office/drawing/2014/main" val="609089943"/>
                    </a:ext>
                  </a:extLst>
                </a:gridCol>
                <a:gridCol w="1074198">
                  <a:extLst>
                    <a:ext uri="{9D8B030D-6E8A-4147-A177-3AD203B41FA5}">
                      <a16:colId xmlns:a16="http://schemas.microsoft.com/office/drawing/2014/main" val="2557828559"/>
                    </a:ext>
                  </a:extLst>
                </a:gridCol>
                <a:gridCol w="985421">
                  <a:extLst>
                    <a:ext uri="{9D8B030D-6E8A-4147-A177-3AD203B41FA5}">
                      <a16:colId xmlns:a16="http://schemas.microsoft.com/office/drawing/2014/main" val="1090502063"/>
                    </a:ext>
                  </a:extLst>
                </a:gridCol>
                <a:gridCol w="1083076">
                  <a:extLst>
                    <a:ext uri="{9D8B030D-6E8A-4147-A177-3AD203B41FA5}">
                      <a16:colId xmlns:a16="http://schemas.microsoft.com/office/drawing/2014/main" val="3756515756"/>
                    </a:ext>
                  </a:extLst>
                </a:gridCol>
                <a:gridCol w="910794">
                  <a:extLst>
                    <a:ext uri="{9D8B030D-6E8A-4147-A177-3AD203B41FA5}">
                      <a16:colId xmlns:a16="http://schemas.microsoft.com/office/drawing/2014/main" val="1939795337"/>
                    </a:ext>
                  </a:extLst>
                </a:gridCol>
              </a:tblGrid>
              <a:tr h="749363">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Moran's Index</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Z-score</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P-value*</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Pattern</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DIFF of Criterion**</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47848"/>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Government Area</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0.66</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0.51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482307817"/>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0.29</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3.33</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-1.95</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177197869"/>
                  </a:ext>
                </a:extLst>
              </a:tr>
              <a:tr h="374681">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Land use Aggregation</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0.84</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2041497866"/>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Transfer Dummy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0.13</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27342242"/>
                  </a:ext>
                </a:extLst>
              </a:tr>
              <a:tr h="374681">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Bicycle Parking</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-0.92</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0.36</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5879046"/>
                  </a:ext>
                </a:extLst>
              </a:tr>
              <a:tr h="374681">
                <a:tc>
                  <a:txBody>
                    <a:bodyPr/>
                    <a:lstStyle/>
                    <a:p>
                      <a:pPr algn="ctr">
                        <a:spcAft>
                          <a:spcPts val="0"/>
                        </a:spcAft>
                      </a:pPr>
                      <a:r>
                        <a:rPr lang="en-US" sz="16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0.70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7.57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4545653"/>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0.45</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5.04</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99860948"/>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Job-Resident Balance</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0.77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7.61</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-0.17</a:t>
                      </a:r>
                      <a:endParaRPr lang="zh-CN" sz="16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25384029"/>
                  </a:ext>
                </a:extLst>
              </a:tr>
              <a:tr h="374681">
                <a:tc>
                  <a:txBody>
                    <a:bodyPr/>
                    <a:lstStyle/>
                    <a:p>
                      <a:pPr algn="ctr">
                        <a:spcAft>
                          <a:spcPts val="0"/>
                        </a:spcAft>
                      </a:pPr>
                      <a:r>
                        <a:rPr lang="en-US" sz="1600" kern="0" dirty="0">
                          <a:solidFill>
                            <a:schemeClr val="tx1"/>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0.24</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2.54</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2970574"/>
                  </a:ext>
                </a:extLst>
              </a:tr>
            </a:tbl>
          </a:graphicData>
        </a:graphic>
      </p:graphicFrame>
      <p:grpSp>
        <p:nvGrpSpPr>
          <p:cNvPr id="10" name="组合 9">
            <a:extLst>
              <a:ext uri="{FF2B5EF4-FFF2-40B4-BE49-F238E27FC236}">
                <a16:creationId xmlns:a16="http://schemas.microsoft.com/office/drawing/2014/main" id="{3C9E5C65-4D84-4F31-A2ED-69849818F732}"/>
              </a:ext>
            </a:extLst>
          </p:cNvPr>
          <p:cNvGrpSpPr/>
          <p:nvPr/>
        </p:nvGrpSpPr>
        <p:grpSpPr>
          <a:xfrm>
            <a:off x="-1" y="482249"/>
            <a:ext cx="5220071" cy="390049"/>
            <a:chOff x="151065" y="700087"/>
            <a:chExt cx="5220071" cy="390049"/>
          </a:xfrm>
        </p:grpSpPr>
        <p:grpSp>
          <p:nvGrpSpPr>
            <p:cNvPr id="11" name="组合 10">
              <a:extLst>
                <a:ext uri="{FF2B5EF4-FFF2-40B4-BE49-F238E27FC236}">
                  <a16:creationId xmlns:a16="http://schemas.microsoft.com/office/drawing/2014/main" id="{DA40FCA4-CA06-4534-AC4C-1B2F2E732AE6}"/>
                </a:ext>
              </a:extLst>
            </p:cNvPr>
            <p:cNvGrpSpPr/>
            <p:nvPr/>
          </p:nvGrpSpPr>
          <p:grpSpPr>
            <a:xfrm>
              <a:off x="151066" y="751046"/>
              <a:ext cx="5220070" cy="339090"/>
              <a:chOff x="876299" y="1090136"/>
              <a:chExt cx="5220070" cy="339090"/>
            </a:xfrm>
          </p:grpSpPr>
          <p:grpSp>
            <p:nvGrpSpPr>
              <p:cNvPr id="16" name="组合 15">
                <a:extLst>
                  <a:ext uri="{FF2B5EF4-FFF2-40B4-BE49-F238E27FC236}">
                    <a16:creationId xmlns:a16="http://schemas.microsoft.com/office/drawing/2014/main" id="{A369B448-380F-49E6-A095-5A4A5AD368AE}"/>
                  </a:ext>
                </a:extLst>
              </p:cNvPr>
              <p:cNvGrpSpPr/>
              <p:nvPr/>
            </p:nvGrpSpPr>
            <p:grpSpPr>
              <a:xfrm>
                <a:off x="1146429" y="1090136"/>
                <a:ext cx="4949940" cy="339090"/>
                <a:chOff x="1146429" y="1090136"/>
                <a:chExt cx="4949940" cy="339090"/>
              </a:xfrm>
            </p:grpSpPr>
            <p:cxnSp>
              <p:nvCxnSpPr>
                <p:cNvPr id="18" name="直接连接符 17">
                  <a:extLst>
                    <a:ext uri="{FF2B5EF4-FFF2-40B4-BE49-F238E27FC236}">
                      <a16:creationId xmlns:a16="http://schemas.microsoft.com/office/drawing/2014/main" id="{CCC19A20-73E2-4751-A153-58CCC5E2A13B}"/>
                    </a:ext>
                  </a:extLst>
                </p:cNvPr>
                <p:cNvCxnSpPr/>
                <p:nvPr/>
              </p:nvCxnSpPr>
              <p:spPr>
                <a:xfrm>
                  <a:off x="1146429" y="1429226"/>
                  <a:ext cx="494994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A787324F-2FB7-40D0-8E85-52E058FFF3A0}"/>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矩形 19">
                  <a:extLst>
                    <a:ext uri="{FF2B5EF4-FFF2-40B4-BE49-F238E27FC236}">
                      <a16:creationId xmlns:a16="http://schemas.microsoft.com/office/drawing/2014/main" id="{48504D54-EABB-44D9-8397-C3A2954D78EB}"/>
                    </a:ext>
                  </a:extLst>
                </p:cNvPr>
                <p:cNvSpPr/>
                <p:nvPr/>
              </p:nvSpPr>
              <p:spPr>
                <a:xfrm>
                  <a:off x="1407032" y="1090136"/>
                  <a:ext cx="4689337"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Identification for Global/Local Variable</a:t>
                  </a:r>
                </a:p>
              </p:txBody>
            </p:sp>
          </p:grpSp>
          <p:sp>
            <p:nvSpPr>
              <p:cNvPr id="17" name="矩形 16">
                <a:extLst>
                  <a:ext uri="{FF2B5EF4-FFF2-40B4-BE49-F238E27FC236}">
                    <a16:creationId xmlns:a16="http://schemas.microsoft.com/office/drawing/2014/main" id="{8BD52AFA-B094-4F2F-8CDA-7A1DEE381445}"/>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5" name="矩形 14">
              <a:extLst>
                <a:ext uri="{FF2B5EF4-FFF2-40B4-BE49-F238E27FC236}">
                  <a16:creationId xmlns:a16="http://schemas.microsoft.com/office/drawing/2014/main" id="{5A7370BA-6175-4B81-A45C-9B0A1BEC66EF}"/>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1" name="矩形 20">
            <a:extLst>
              <a:ext uri="{FF2B5EF4-FFF2-40B4-BE49-F238E27FC236}">
                <a16:creationId xmlns:a16="http://schemas.microsoft.com/office/drawing/2014/main" id="{47AA6AA9-8231-41DD-BE83-482C358FB827}"/>
              </a:ext>
            </a:extLst>
          </p:cNvPr>
          <p:cNvSpPr/>
          <p:nvPr/>
        </p:nvSpPr>
        <p:spPr>
          <a:xfrm>
            <a:off x="456366" y="5679341"/>
            <a:ext cx="8231267" cy="584775"/>
          </a:xfrm>
          <a:prstGeom prst="rect">
            <a:avLst/>
          </a:prstGeom>
          <a:ln w="12700">
            <a:noFill/>
            <a:prstDash val="lgDash"/>
          </a:ln>
        </p:spPr>
        <p:txBody>
          <a:bodyPr wrap="square">
            <a:spAutoFit/>
          </a:bodyPr>
          <a:lstStyle/>
          <a:p>
            <a:r>
              <a:rPr lang="en-US" altLang="zh-CN" sz="1600" dirty="0">
                <a:latin typeface="Times New Roman" panose="02020603050405020304" pitchFamily="18" charset="0"/>
                <a:cs typeface="Times New Roman" panose="02020603050405020304" pitchFamily="18" charset="0"/>
              </a:rPr>
              <a:t>*     Statistical significance means autocorrelation</a:t>
            </a:r>
          </a:p>
          <a:p>
            <a:r>
              <a:rPr lang="en-US" altLang="zh-CN" sz="1600" dirty="0">
                <a:latin typeface="Times New Roman" panose="02020603050405020304" pitchFamily="18" charset="0"/>
                <a:cs typeface="Times New Roman" panose="02020603050405020304" pitchFamily="18" charset="0"/>
              </a:rPr>
              <a:t>**   More than or equal to the value of 2, means the local term is better to be assumed as global</a:t>
            </a:r>
          </a:p>
        </p:txBody>
      </p:sp>
    </p:spTree>
    <p:extLst>
      <p:ext uri="{BB962C8B-B14F-4D97-AF65-F5344CB8AC3E}">
        <p14:creationId xmlns:p14="http://schemas.microsoft.com/office/powerpoint/2010/main" val="1697541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4.4</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56</a:t>
            </a:fld>
            <a:endParaRPr lang="zh-CN" altLang="en-US">
              <a:solidFill>
                <a:schemeClr val="tx1"/>
              </a:solidFill>
            </a:endParaRPr>
          </a:p>
        </p:txBody>
      </p:sp>
      <p:grpSp>
        <p:nvGrpSpPr>
          <p:cNvPr id="9" name="组合 8">
            <a:extLst>
              <a:ext uri="{FF2B5EF4-FFF2-40B4-BE49-F238E27FC236}">
                <a16:creationId xmlns:a16="http://schemas.microsoft.com/office/drawing/2014/main" id="{DF83835A-4C4D-4262-8209-022BD7B4DC79}"/>
              </a:ext>
            </a:extLst>
          </p:cNvPr>
          <p:cNvGrpSpPr/>
          <p:nvPr/>
        </p:nvGrpSpPr>
        <p:grpSpPr>
          <a:xfrm>
            <a:off x="-1" y="482249"/>
            <a:ext cx="4411597" cy="390049"/>
            <a:chOff x="151065" y="700087"/>
            <a:chExt cx="4411597" cy="390049"/>
          </a:xfrm>
        </p:grpSpPr>
        <p:grpSp>
          <p:nvGrpSpPr>
            <p:cNvPr id="10" name="组合 9">
              <a:extLst>
                <a:ext uri="{FF2B5EF4-FFF2-40B4-BE49-F238E27FC236}">
                  <a16:creationId xmlns:a16="http://schemas.microsoft.com/office/drawing/2014/main" id="{B3C0CF05-F9B8-4931-9A47-12EABE067E8E}"/>
                </a:ext>
              </a:extLst>
            </p:cNvPr>
            <p:cNvGrpSpPr/>
            <p:nvPr/>
          </p:nvGrpSpPr>
          <p:grpSpPr>
            <a:xfrm>
              <a:off x="151066" y="751046"/>
              <a:ext cx="4411596" cy="339090"/>
              <a:chOff x="876299" y="1090136"/>
              <a:chExt cx="4411596" cy="339090"/>
            </a:xfrm>
          </p:grpSpPr>
          <p:grpSp>
            <p:nvGrpSpPr>
              <p:cNvPr id="15" name="组合 14">
                <a:extLst>
                  <a:ext uri="{FF2B5EF4-FFF2-40B4-BE49-F238E27FC236}">
                    <a16:creationId xmlns:a16="http://schemas.microsoft.com/office/drawing/2014/main" id="{4F2C3927-CD22-4488-9A5F-C9F56F0692AF}"/>
                  </a:ext>
                </a:extLst>
              </p:cNvPr>
              <p:cNvGrpSpPr/>
              <p:nvPr/>
            </p:nvGrpSpPr>
            <p:grpSpPr>
              <a:xfrm>
                <a:off x="1146429" y="1090136"/>
                <a:ext cx="4141466" cy="339090"/>
                <a:chOff x="1146429" y="1090136"/>
                <a:chExt cx="4141466" cy="339090"/>
              </a:xfrm>
            </p:grpSpPr>
            <p:cxnSp>
              <p:nvCxnSpPr>
                <p:cNvPr id="17" name="直接连接符 16">
                  <a:extLst>
                    <a:ext uri="{FF2B5EF4-FFF2-40B4-BE49-F238E27FC236}">
                      <a16:creationId xmlns:a16="http://schemas.microsoft.com/office/drawing/2014/main" id="{F9739D0D-7860-48DC-8C94-6AD0BFCC2D62}"/>
                    </a:ext>
                  </a:extLst>
                </p:cNvPr>
                <p:cNvCxnSpPr/>
                <p:nvPr/>
              </p:nvCxnSpPr>
              <p:spPr>
                <a:xfrm>
                  <a:off x="1146429" y="1429226"/>
                  <a:ext cx="41414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a:extLst>
                    <a:ext uri="{FF2B5EF4-FFF2-40B4-BE49-F238E27FC236}">
                      <a16:creationId xmlns:a16="http://schemas.microsoft.com/office/drawing/2014/main" id="{0B4A8707-66D0-4C08-A1AA-F8CAFCAE0CC2}"/>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矩形 18">
                  <a:extLst>
                    <a:ext uri="{FF2B5EF4-FFF2-40B4-BE49-F238E27FC236}">
                      <a16:creationId xmlns:a16="http://schemas.microsoft.com/office/drawing/2014/main" id="{131AB163-6653-44AB-AF16-654A4220E032}"/>
                    </a:ext>
                  </a:extLst>
                </p:cNvPr>
                <p:cNvSpPr/>
                <p:nvPr/>
              </p:nvSpPr>
              <p:spPr>
                <a:xfrm>
                  <a:off x="1407033" y="1090136"/>
                  <a:ext cx="379890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MGRW Parameter Setting</a:t>
                  </a:r>
                </a:p>
              </p:txBody>
            </p:sp>
          </p:grpSp>
          <p:sp>
            <p:nvSpPr>
              <p:cNvPr id="16" name="矩形 15">
                <a:extLst>
                  <a:ext uri="{FF2B5EF4-FFF2-40B4-BE49-F238E27FC236}">
                    <a16:creationId xmlns:a16="http://schemas.microsoft.com/office/drawing/2014/main" id="{157A4877-A1B7-4630-857F-DD55B3C5EF4E}"/>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1" name="矩形 10">
              <a:extLst>
                <a:ext uri="{FF2B5EF4-FFF2-40B4-BE49-F238E27FC236}">
                  <a16:creationId xmlns:a16="http://schemas.microsoft.com/office/drawing/2014/main" id="{F3CD8F72-C415-4E6C-83D1-CECE020EE967}"/>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0" name="文本框 19">
            <a:extLst>
              <a:ext uri="{FF2B5EF4-FFF2-40B4-BE49-F238E27FC236}">
                <a16:creationId xmlns:a16="http://schemas.microsoft.com/office/drawing/2014/main" id="{B1121D33-E1B5-4980-B059-C8E1983F749D}"/>
              </a:ext>
            </a:extLst>
          </p:cNvPr>
          <p:cNvSpPr txBox="1"/>
          <p:nvPr/>
        </p:nvSpPr>
        <p:spPr>
          <a:xfrm>
            <a:off x="2086718" y="1570937"/>
            <a:ext cx="33900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Fixed Gaussian kernel function</a:t>
            </a:r>
          </a:p>
        </p:txBody>
      </p:sp>
      <p:grpSp>
        <p:nvGrpSpPr>
          <p:cNvPr id="21" name="组合 20">
            <a:extLst>
              <a:ext uri="{FF2B5EF4-FFF2-40B4-BE49-F238E27FC236}">
                <a16:creationId xmlns:a16="http://schemas.microsoft.com/office/drawing/2014/main" id="{9DB25A92-640E-4A51-8C7D-422CE47AA38B}"/>
              </a:ext>
            </a:extLst>
          </p:cNvPr>
          <p:cNvGrpSpPr/>
          <p:nvPr/>
        </p:nvGrpSpPr>
        <p:grpSpPr>
          <a:xfrm>
            <a:off x="2471191" y="3666169"/>
            <a:ext cx="4201617" cy="2522354"/>
            <a:chOff x="436816" y="3714891"/>
            <a:chExt cx="4201617" cy="2522354"/>
          </a:xfrm>
        </p:grpSpPr>
        <p:grpSp>
          <p:nvGrpSpPr>
            <p:cNvPr id="22" name="组合 21">
              <a:extLst>
                <a:ext uri="{FF2B5EF4-FFF2-40B4-BE49-F238E27FC236}">
                  <a16:creationId xmlns:a16="http://schemas.microsoft.com/office/drawing/2014/main" id="{3F3CA34E-82A7-4927-8B84-644E2F2E1F85}"/>
                </a:ext>
              </a:extLst>
            </p:cNvPr>
            <p:cNvGrpSpPr/>
            <p:nvPr/>
          </p:nvGrpSpPr>
          <p:grpSpPr>
            <a:xfrm>
              <a:off x="436816" y="3714891"/>
              <a:ext cx="4201617" cy="2522354"/>
              <a:chOff x="436816" y="3714891"/>
              <a:chExt cx="4201617" cy="2522354"/>
            </a:xfrm>
          </p:grpSpPr>
          <p:graphicFrame>
            <p:nvGraphicFramePr>
              <p:cNvPr id="25" name="图表 24">
                <a:extLst>
                  <a:ext uri="{FF2B5EF4-FFF2-40B4-BE49-F238E27FC236}">
                    <a16:creationId xmlns:a16="http://schemas.microsoft.com/office/drawing/2014/main" id="{FAED556B-A38A-43BA-882A-99FB749DB379}"/>
                  </a:ext>
                </a:extLst>
              </p:cNvPr>
              <p:cNvGraphicFramePr>
                <a:graphicFrameLocks noChangeAspect="1"/>
              </p:cNvGraphicFramePr>
              <p:nvPr>
                <p:extLst>
                  <p:ext uri="{D42A27DB-BD31-4B8C-83A1-F6EECF244321}">
                    <p14:modId xmlns:p14="http://schemas.microsoft.com/office/powerpoint/2010/main" val="2416990319"/>
                  </p:ext>
                </p:extLst>
              </p:nvPr>
            </p:nvGraphicFramePr>
            <p:xfrm>
              <a:off x="436816" y="3714891"/>
              <a:ext cx="4201617" cy="2522354"/>
            </p:xfrm>
            <a:graphic>
              <a:graphicData uri="http://schemas.openxmlformats.org/drawingml/2006/chart">
                <c:chart xmlns:c="http://schemas.openxmlformats.org/drawingml/2006/chart" xmlns:r="http://schemas.openxmlformats.org/officeDocument/2006/relationships" r:id="rId2"/>
              </a:graphicData>
            </a:graphic>
          </p:graphicFrame>
          <p:sp>
            <p:nvSpPr>
              <p:cNvPr id="26" name="椭圆 25">
                <a:extLst>
                  <a:ext uri="{FF2B5EF4-FFF2-40B4-BE49-F238E27FC236}">
                    <a16:creationId xmlns:a16="http://schemas.microsoft.com/office/drawing/2014/main" id="{DE66BF2A-536C-49CD-93EB-15780117871A}"/>
                  </a:ext>
                </a:extLst>
              </p:cNvPr>
              <p:cNvSpPr/>
              <p:nvPr/>
            </p:nvSpPr>
            <p:spPr>
              <a:xfrm>
                <a:off x="2377221" y="5382945"/>
                <a:ext cx="160403" cy="160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3" name="直接连接符 22">
              <a:extLst>
                <a:ext uri="{FF2B5EF4-FFF2-40B4-BE49-F238E27FC236}">
                  <a16:creationId xmlns:a16="http://schemas.microsoft.com/office/drawing/2014/main" id="{C2F358CD-00AA-4D98-B038-D21849A41501}"/>
                </a:ext>
              </a:extLst>
            </p:cNvPr>
            <p:cNvCxnSpPr>
              <a:stCxn id="26" idx="4"/>
            </p:cNvCxnSpPr>
            <p:nvPr/>
          </p:nvCxnSpPr>
          <p:spPr>
            <a:xfrm>
              <a:off x="2457423" y="5543348"/>
              <a:ext cx="1692" cy="360302"/>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6697146-40AC-4A9A-9550-D00266D061AD}"/>
                </a:ext>
              </a:extLst>
            </p:cNvPr>
            <p:cNvSpPr txBox="1"/>
            <p:nvPr/>
          </p:nvSpPr>
          <p:spPr>
            <a:xfrm>
              <a:off x="2100593" y="5025555"/>
              <a:ext cx="713657" cy="338554"/>
            </a:xfrm>
            <a:prstGeom prst="rect">
              <a:avLst/>
            </a:prstGeom>
            <a:noFill/>
          </p:spPr>
          <p:txBody>
            <a:bodyPr wrap="none" rtlCol="0">
              <a:spAutoFit/>
            </a:bodyPr>
            <a:lstStyle/>
            <a:p>
              <a:r>
                <a:rPr lang="en-US" altLang="zh-CN" sz="1600" dirty="0"/>
                <a:t>5.7km</a:t>
              </a:r>
              <a:endParaRPr lang="zh-CN" altLang="en-US" sz="1600" dirty="0"/>
            </a:p>
          </p:txBody>
        </p:sp>
      </p:grpSp>
      <p:sp>
        <p:nvSpPr>
          <p:cNvPr id="27" name="矩形 26">
            <a:extLst>
              <a:ext uri="{FF2B5EF4-FFF2-40B4-BE49-F238E27FC236}">
                <a16:creationId xmlns:a16="http://schemas.microsoft.com/office/drawing/2014/main" id="{58748489-C78A-4F89-A7F4-E57203398875}"/>
              </a:ext>
            </a:extLst>
          </p:cNvPr>
          <p:cNvSpPr/>
          <p:nvPr/>
        </p:nvSpPr>
        <p:spPr>
          <a:xfrm>
            <a:off x="2086718" y="3023771"/>
            <a:ext cx="224292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Golden-section search</a:t>
            </a:r>
            <a:endParaRPr lang="zh-CN" altLang="en-US" dirty="0"/>
          </a:p>
        </p:txBody>
      </p:sp>
      <p:grpSp>
        <p:nvGrpSpPr>
          <p:cNvPr id="28" name="组合 27">
            <a:extLst>
              <a:ext uri="{FF2B5EF4-FFF2-40B4-BE49-F238E27FC236}">
                <a16:creationId xmlns:a16="http://schemas.microsoft.com/office/drawing/2014/main" id="{13F26A4C-E663-47E1-96C7-EF0FD08D3074}"/>
              </a:ext>
            </a:extLst>
          </p:cNvPr>
          <p:cNvGrpSpPr/>
          <p:nvPr/>
        </p:nvGrpSpPr>
        <p:grpSpPr>
          <a:xfrm>
            <a:off x="1070345" y="1137493"/>
            <a:ext cx="3945537" cy="421866"/>
            <a:chOff x="51274" y="2319523"/>
            <a:chExt cx="3945537" cy="421866"/>
          </a:xfrm>
        </p:grpSpPr>
        <p:sp>
          <p:nvSpPr>
            <p:cNvPr id="29" name="椭圆 28">
              <a:extLst>
                <a:ext uri="{FF2B5EF4-FFF2-40B4-BE49-F238E27FC236}">
                  <a16:creationId xmlns:a16="http://schemas.microsoft.com/office/drawing/2014/main" id="{AD1E410B-9FE2-4EF5-9CD8-81F8FEFA5D05}"/>
                </a:ext>
              </a:extLst>
            </p:cNvPr>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矩形 29">
              <a:extLst>
                <a:ext uri="{FF2B5EF4-FFF2-40B4-BE49-F238E27FC236}">
                  <a16:creationId xmlns:a16="http://schemas.microsoft.com/office/drawing/2014/main" id="{EE6A1E7E-3778-463C-B422-74BCECB151A1}"/>
                </a:ext>
              </a:extLst>
            </p:cNvPr>
            <p:cNvSpPr/>
            <p:nvPr/>
          </p:nvSpPr>
          <p:spPr>
            <a:xfrm>
              <a:off x="270126" y="2319523"/>
              <a:ext cx="3726685"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Kernel Type</a:t>
              </a:r>
              <a:endParaRPr lang="zh-CN" altLang="en-US" dirty="0">
                <a:solidFill>
                  <a:schemeClr val="tx1"/>
                </a:solidFill>
              </a:endParaRPr>
            </a:p>
          </p:txBody>
        </p:sp>
        <p:cxnSp>
          <p:nvCxnSpPr>
            <p:cNvPr id="31" name="直接连接符 30">
              <a:extLst>
                <a:ext uri="{FF2B5EF4-FFF2-40B4-BE49-F238E27FC236}">
                  <a16:creationId xmlns:a16="http://schemas.microsoft.com/office/drawing/2014/main" id="{1BD14756-5A00-4265-9F80-1DBB6BF9C004}"/>
                </a:ext>
              </a:extLst>
            </p:cNvPr>
            <p:cNvCxnSpPr>
              <a:stCxn id="29"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35ECDE61-D1EE-4E53-8235-613F795B3B0E}"/>
              </a:ext>
            </a:extLst>
          </p:cNvPr>
          <p:cNvGrpSpPr/>
          <p:nvPr/>
        </p:nvGrpSpPr>
        <p:grpSpPr>
          <a:xfrm>
            <a:off x="1070345" y="2592286"/>
            <a:ext cx="3945537" cy="421866"/>
            <a:chOff x="51274" y="2319523"/>
            <a:chExt cx="3945537" cy="421866"/>
          </a:xfrm>
        </p:grpSpPr>
        <p:sp>
          <p:nvSpPr>
            <p:cNvPr id="33" name="椭圆 32">
              <a:extLst>
                <a:ext uri="{FF2B5EF4-FFF2-40B4-BE49-F238E27FC236}">
                  <a16:creationId xmlns:a16="http://schemas.microsoft.com/office/drawing/2014/main" id="{ECE31342-6ED9-4CA8-8A40-D1D4635FF97A}"/>
                </a:ext>
              </a:extLst>
            </p:cNvPr>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4" name="矩形 33">
              <a:extLst>
                <a:ext uri="{FF2B5EF4-FFF2-40B4-BE49-F238E27FC236}">
                  <a16:creationId xmlns:a16="http://schemas.microsoft.com/office/drawing/2014/main" id="{3E410D00-E1A5-44B3-A5E7-2DCC60EC4C75}"/>
                </a:ext>
              </a:extLst>
            </p:cNvPr>
            <p:cNvSpPr/>
            <p:nvPr/>
          </p:nvSpPr>
          <p:spPr>
            <a:xfrm>
              <a:off x="270127" y="2319523"/>
              <a:ext cx="372668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Bandwidth selection method</a:t>
              </a:r>
            </a:p>
          </p:txBody>
        </p:sp>
        <p:cxnSp>
          <p:nvCxnSpPr>
            <p:cNvPr id="35" name="直接连接符 34">
              <a:extLst>
                <a:ext uri="{FF2B5EF4-FFF2-40B4-BE49-F238E27FC236}">
                  <a16:creationId xmlns:a16="http://schemas.microsoft.com/office/drawing/2014/main" id="{508742DC-9B94-4BB7-A708-A72149EEF63F}"/>
                </a:ext>
              </a:extLst>
            </p:cNvPr>
            <p:cNvCxnSpPr>
              <a:stCxn id="33"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4634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4.4</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57</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1C67E36D-B997-4D75-9C28-5A946C83CC9D}"/>
              </a:ext>
            </a:extLst>
          </p:cNvPr>
          <p:cNvGraphicFramePr>
            <a:graphicFrameLocks noGrp="1"/>
          </p:cNvGraphicFramePr>
          <p:nvPr>
            <p:extLst>
              <p:ext uri="{D42A27DB-BD31-4B8C-83A1-F6EECF244321}">
                <p14:modId xmlns:p14="http://schemas.microsoft.com/office/powerpoint/2010/main" val="3556759406"/>
              </p:ext>
            </p:extLst>
          </p:nvPr>
        </p:nvGraphicFramePr>
        <p:xfrm>
          <a:off x="589586" y="1143388"/>
          <a:ext cx="7964828" cy="5293108"/>
        </p:xfrm>
        <a:graphic>
          <a:graphicData uri="http://schemas.openxmlformats.org/drawingml/2006/table">
            <a:tbl>
              <a:tblPr firstRow="1" firstCol="1" bandRow="1">
                <a:tableStyleId>{5C22544A-7EE6-4342-B048-85BDC9FD1C3A}</a:tableStyleId>
              </a:tblPr>
              <a:tblGrid>
                <a:gridCol w="1851773">
                  <a:extLst>
                    <a:ext uri="{9D8B030D-6E8A-4147-A177-3AD203B41FA5}">
                      <a16:colId xmlns:a16="http://schemas.microsoft.com/office/drawing/2014/main" val="3830779464"/>
                    </a:ext>
                  </a:extLst>
                </a:gridCol>
                <a:gridCol w="834501">
                  <a:extLst>
                    <a:ext uri="{9D8B030D-6E8A-4147-A177-3AD203B41FA5}">
                      <a16:colId xmlns:a16="http://schemas.microsoft.com/office/drawing/2014/main" val="2054209294"/>
                    </a:ext>
                  </a:extLst>
                </a:gridCol>
                <a:gridCol w="1074198">
                  <a:extLst>
                    <a:ext uri="{9D8B030D-6E8A-4147-A177-3AD203B41FA5}">
                      <a16:colId xmlns:a16="http://schemas.microsoft.com/office/drawing/2014/main" val="685493199"/>
                    </a:ext>
                  </a:extLst>
                </a:gridCol>
                <a:gridCol w="870012">
                  <a:extLst>
                    <a:ext uri="{9D8B030D-6E8A-4147-A177-3AD203B41FA5}">
                      <a16:colId xmlns:a16="http://schemas.microsoft.com/office/drawing/2014/main" val="3031314889"/>
                    </a:ext>
                  </a:extLst>
                </a:gridCol>
                <a:gridCol w="570491">
                  <a:extLst>
                    <a:ext uri="{9D8B030D-6E8A-4147-A177-3AD203B41FA5}">
                      <a16:colId xmlns:a16="http://schemas.microsoft.com/office/drawing/2014/main" val="4271975294"/>
                    </a:ext>
                  </a:extLst>
                </a:gridCol>
                <a:gridCol w="139722">
                  <a:extLst>
                    <a:ext uri="{9D8B030D-6E8A-4147-A177-3AD203B41FA5}">
                      <a16:colId xmlns:a16="http://schemas.microsoft.com/office/drawing/2014/main" val="1587411756"/>
                    </a:ext>
                  </a:extLst>
                </a:gridCol>
                <a:gridCol w="1180731">
                  <a:extLst>
                    <a:ext uri="{9D8B030D-6E8A-4147-A177-3AD203B41FA5}">
                      <a16:colId xmlns:a16="http://schemas.microsoft.com/office/drawing/2014/main" val="311826864"/>
                    </a:ext>
                  </a:extLst>
                </a:gridCol>
                <a:gridCol w="887767">
                  <a:extLst>
                    <a:ext uri="{9D8B030D-6E8A-4147-A177-3AD203B41FA5}">
                      <a16:colId xmlns:a16="http://schemas.microsoft.com/office/drawing/2014/main" val="2798299687"/>
                    </a:ext>
                  </a:extLst>
                </a:gridCol>
                <a:gridCol w="555633">
                  <a:extLst>
                    <a:ext uri="{9D8B030D-6E8A-4147-A177-3AD203B41FA5}">
                      <a16:colId xmlns:a16="http://schemas.microsoft.com/office/drawing/2014/main" val="2327856067"/>
                    </a:ext>
                  </a:extLst>
                </a:gridCol>
              </a:tblGrid>
              <a:tr h="358860">
                <a:tc rowSpan="2">
                  <a:txBody>
                    <a:bodyPr/>
                    <a:lstStyle/>
                    <a:p>
                      <a:pPr algn="ctr">
                        <a:spcAft>
                          <a:spcPts val="0"/>
                        </a:spcAft>
                      </a:pPr>
                      <a:r>
                        <a:rPr lang="ja-JP" sz="1600" b="0" kern="100" dirty="0">
                          <a:solidFill>
                            <a:schemeClr val="tx1"/>
                          </a:solidFill>
                          <a:effectLst/>
                          <a:latin typeface="Times New Roman" panose="02020603050405020304" pitchFamily="18" charset="0"/>
                          <a:cs typeface="Times New Roman" panose="02020603050405020304" pitchFamily="18" charset="0"/>
                        </a:rPr>
                        <a:t>　</a:t>
                      </a:r>
                      <a:r>
                        <a:rPr lang="en-US" sz="1600" b="0" kern="100" dirty="0">
                          <a:solidFill>
                            <a:schemeClr val="tx1"/>
                          </a:solidFill>
                          <a:effectLst/>
                          <a:latin typeface="Times New Roman" panose="02020603050405020304" pitchFamily="18" charset="0"/>
                          <a:cs typeface="Times New Roman" panose="02020603050405020304" pitchFamily="18" charset="0"/>
                        </a:rPr>
                        <a:t>Variable</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Type</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OLS model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MGWR model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7191538"/>
                  </a:ext>
                </a:extLst>
              </a:tr>
              <a:tr h="358860">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B</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381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SE</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altLang="zh-CN" sz="1600" b="0" kern="100" dirty="0">
                          <a:solidFill>
                            <a:schemeClr val="tx1"/>
                          </a:solidFill>
                          <a:effectLst/>
                          <a:latin typeface="Times New Roman" panose="02020603050405020304" pitchFamily="18" charset="0"/>
                          <a:cs typeface="Times New Roman" panose="02020603050405020304" pitchFamily="18" charset="0"/>
                        </a:rPr>
                        <a:t>B</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SE</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803173"/>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Government Area</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Global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0.05</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0.02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2.41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0.05</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0.02</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2.59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941007"/>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Land use</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Global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11,832.53</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5323.15</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2.22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13,384.34</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5,408.81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2.48</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562121"/>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Transfer Dummy</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Global</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6,578.09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1216.82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5.41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5,968.65</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1,198.72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4.98</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5426065"/>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Bicycle Parking</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Global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7.51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0.93</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8.11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7.72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0.90</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8.59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03578"/>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Transport Area</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Local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0.11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0.03</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3.58</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0.10</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0.02</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2961394"/>
                  </a:ext>
                </a:extLst>
              </a:tr>
              <a:tr h="358860">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Bus Capacity</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Local</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-59.21</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20.71</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-2.86</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-55.14</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5.94</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371090"/>
                  </a:ext>
                </a:extLst>
              </a:tr>
              <a:tr h="358860">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Bus Accessibility</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Local</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50.71</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14.64</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3.46</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48.61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2.43</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0709170"/>
                  </a:ext>
                </a:extLst>
              </a:tr>
              <a:tr h="358860">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Job-Resident Balance</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Local</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-2,762.24</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1,079.33</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-2.56</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-2,411.17</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364.44</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6779426"/>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Tenant Proportion</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Local</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-9,987.81</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4,380.30</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-2.28</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-10,304.66</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756.09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540314"/>
                  </a:ext>
                </a:extLst>
              </a:tr>
              <a:tr h="358860">
                <a:tc>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Best bandwidth</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600" dirty="0">
                        <a:solidFill>
                          <a:schemeClr val="tx1"/>
                        </a:solidFill>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 </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5.7km</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7446133"/>
                  </a:ext>
                </a:extLst>
              </a:tr>
              <a:tr h="358860">
                <a:tc>
                  <a:txBody>
                    <a:bodyPr/>
                    <a:lstStyle/>
                    <a:p>
                      <a:pPr algn="ctr">
                        <a:spcAft>
                          <a:spcPts val="0"/>
                        </a:spcAft>
                      </a:pPr>
                      <a:r>
                        <a:rPr lang="en-US" sz="1600" b="0" kern="100" dirty="0" err="1">
                          <a:solidFill>
                            <a:schemeClr val="tx1"/>
                          </a:solidFill>
                          <a:effectLst/>
                          <a:latin typeface="Times New Roman" panose="02020603050405020304" pitchFamily="18" charset="0"/>
                          <a:cs typeface="Times New Roman" panose="02020603050405020304" pitchFamily="18" charset="0"/>
                        </a:rPr>
                        <a:t>AICc</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solidFill>
                          <a:schemeClr val="tx1"/>
                        </a:solidFill>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a:solidFill>
                            <a:schemeClr val="tx1"/>
                          </a:solidFill>
                          <a:effectLst/>
                          <a:latin typeface="Times New Roman" panose="02020603050405020304" pitchFamily="18" charset="0"/>
                          <a:cs typeface="Times New Roman" panose="02020603050405020304" pitchFamily="18" charset="0"/>
                        </a:rPr>
                        <a:t>694.39</a:t>
                      </a: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690.60</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9747441"/>
                  </a:ext>
                </a:extLst>
              </a:tr>
              <a:tr h="358860">
                <a:tc>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Residual sum of squares</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a:solidFill>
                          <a:schemeClr val="tx1"/>
                        </a:solidFill>
                      </a:endParaRPr>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337,744,989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296311499</a:t>
                      </a:r>
                      <a:endParaRPr lang="zh-CN" sz="1600" b="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4836036"/>
                  </a:ext>
                </a:extLst>
              </a:tr>
            </a:tbl>
          </a:graphicData>
        </a:graphic>
      </p:graphicFrame>
      <p:grpSp>
        <p:nvGrpSpPr>
          <p:cNvPr id="10" name="组合 9">
            <a:extLst>
              <a:ext uri="{FF2B5EF4-FFF2-40B4-BE49-F238E27FC236}">
                <a16:creationId xmlns:a16="http://schemas.microsoft.com/office/drawing/2014/main" id="{42E59B70-9B55-4675-B9D8-4C696481885D}"/>
              </a:ext>
            </a:extLst>
          </p:cNvPr>
          <p:cNvGrpSpPr/>
          <p:nvPr/>
        </p:nvGrpSpPr>
        <p:grpSpPr>
          <a:xfrm>
            <a:off x="-1" y="482249"/>
            <a:ext cx="3908681" cy="390049"/>
            <a:chOff x="151065" y="700087"/>
            <a:chExt cx="3908681" cy="390049"/>
          </a:xfrm>
        </p:grpSpPr>
        <p:grpSp>
          <p:nvGrpSpPr>
            <p:cNvPr id="11" name="组合 10">
              <a:extLst>
                <a:ext uri="{FF2B5EF4-FFF2-40B4-BE49-F238E27FC236}">
                  <a16:creationId xmlns:a16="http://schemas.microsoft.com/office/drawing/2014/main" id="{24541EBE-F32B-46A8-9889-153545506386}"/>
                </a:ext>
              </a:extLst>
            </p:cNvPr>
            <p:cNvGrpSpPr/>
            <p:nvPr/>
          </p:nvGrpSpPr>
          <p:grpSpPr>
            <a:xfrm>
              <a:off x="151066" y="751046"/>
              <a:ext cx="3908680" cy="339090"/>
              <a:chOff x="876299" y="1090136"/>
              <a:chExt cx="3908680" cy="339090"/>
            </a:xfrm>
          </p:grpSpPr>
          <p:grpSp>
            <p:nvGrpSpPr>
              <p:cNvPr id="16" name="组合 15">
                <a:extLst>
                  <a:ext uri="{FF2B5EF4-FFF2-40B4-BE49-F238E27FC236}">
                    <a16:creationId xmlns:a16="http://schemas.microsoft.com/office/drawing/2014/main" id="{C7A4E58D-A34A-49F1-BA5B-9AC44FADD42A}"/>
                  </a:ext>
                </a:extLst>
              </p:cNvPr>
              <p:cNvGrpSpPr/>
              <p:nvPr/>
            </p:nvGrpSpPr>
            <p:grpSpPr>
              <a:xfrm>
                <a:off x="1146429" y="1090136"/>
                <a:ext cx="3638550" cy="339090"/>
                <a:chOff x="1146429" y="1090136"/>
                <a:chExt cx="3638550" cy="339090"/>
              </a:xfrm>
            </p:grpSpPr>
            <p:cxnSp>
              <p:nvCxnSpPr>
                <p:cNvPr id="18" name="直接连接符 17">
                  <a:extLst>
                    <a:ext uri="{FF2B5EF4-FFF2-40B4-BE49-F238E27FC236}">
                      <a16:creationId xmlns:a16="http://schemas.microsoft.com/office/drawing/2014/main" id="{9BB112B4-4550-4632-9B56-7C83F58ADD54}"/>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D26DE105-5278-4BF5-849B-8C814BCDC0B1}"/>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矩形 19">
                  <a:extLst>
                    <a:ext uri="{FF2B5EF4-FFF2-40B4-BE49-F238E27FC236}">
                      <a16:creationId xmlns:a16="http://schemas.microsoft.com/office/drawing/2014/main" id="{97113D7E-7976-4A00-A2E9-5E67813EDF3B}"/>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Coefficient</a:t>
                  </a:r>
                </a:p>
              </p:txBody>
            </p:sp>
          </p:grpSp>
          <p:sp>
            <p:nvSpPr>
              <p:cNvPr id="17" name="矩形 16">
                <a:extLst>
                  <a:ext uri="{FF2B5EF4-FFF2-40B4-BE49-F238E27FC236}">
                    <a16:creationId xmlns:a16="http://schemas.microsoft.com/office/drawing/2014/main" id="{C31AE91F-BCD2-4BA3-B259-DF588E761335}"/>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5" name="矩形 14">
              <a:extLst>
                <a:ext uri="{FF2B5EF4-FFF2-40B4-BE49-F238E27FC236}">
                  <a16:creationId xmlns:a16="http://schemas.microsoft.com/office/drawing/2014/main" id="{45CF4D10-510D-4E94-8005-7B434B987AF8}"/>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1" name="矩形: 圆角 20">
            <a:extLst>
              <a:ext uri="{FF2B5EF4-FFF2-40B4-BE49-F238E27FC236}">
                <a16:creationId xmlns:a16="http://schemas.microsoft.com/office/drawing/2014/main" id="{14FB8F4D-CC6B-4D30-9A81-A50213ACB82F}"/>
              </a:ext>
            </a:extLst>
          </p:cNvPr>
          <p:cNvSpPr/>
          <p:nvPr/>
        </p:nvSpPr>
        <p:spPr>
          <a:xfrm>
            <a:off x="3773373" y="5592012"/>
            <a:ext cx="4181019" cy="755522"/>
          </a:xfrm>
          <a:prstGeom prst="roundRect">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2247129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Residual Analysis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4.5</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B57E55C-CA90-4140-B1D5-F68B53DBA00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3D94158-2CEB-40D9-AEE5-2214F1A5089C}"/>
              </a:ext>
            </a:extLst>
          </p:cNvPr>
          <p:cNvSpPr>
            <a:spLocks noGrp="1"/>
          </p:cNvSpPr>
          <p:nvPr>
            <p:ph type="sldNum" sz="quarter" idx="12"/>
          </p:nvPr>
        </p:nvSpPr>
        <p:spPr/>
        <p:txBody>
          <a:bodyPr/>
          <a:lstStyle/>
          <a:p>
            <a:fld id="{A17BB91D-344C-44E0-9148-DFE0CFF5CFC9}" type="slidenum">
              <a:rPr lang="zh-CN" altLang="en-US" smtClean="0">
                <a:solidFill>
                  <a:schemeClr val="tx1"/>
                </a:solidFill>
              </a:rPr>
              <a:t>58</a:t>
            </a:fld>
            <a:endParaRPr lang="zh-CN" altLang="en-US">
              <a:solidFill>
                <a:schemeClr val="tx1"/>
              </a:solidFill>
            </a:endParaRPr>
          </a:p>
        </p:txBody>
      </p:sp>
      <p:sp>
        <p:nvSpPr>
          <p:cNvPr id="9" name="文本框 8">
            <a:extLst>
              <a:ext uri="{FF2B5EF4-FFF2-40B4-BE49-F238E27FC236}">
                <a16:creationId xmlns:a16="http://schemas.microsoft.com/office/drawing/2014/main" id="{AA69C04D-DD7C-4D0F-A948-82BB2D86D968}"/>
              </a:ext>
            </a:extLst>
          </p:cNvPr>
          <p:cNvSpPr txBox="1"/>
          <p:nvPr/>
        </p:nvSpPr>
        <p:spPr>
          <a:xfrm>
            <a:off x="4592749" y="6002798"/>
            <a:ext cx="410484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Z-score in MGWR is less than that in OLS</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22FED4A-4F11-45B9-9303-F90850CE611F}"/>
              </a:ext>
            </a:extLst>
          </p:cNvPr>
          <p:cNvSpPr txBox="1"/>
          <p:nvPr/>
        </p:nvSpPr>
        <p:spPr>
          <a:xfrm>
            <a:off x="4597165" y="4719500"/>
            <a:ext cx="410043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Moran’s index in MGWR is more closer to the expected index than that in OLS</a:t>
            </a:r>
            <a:endParaRPr lang="zh-CN" altLang="en-US" dirty="0">
              <a:latin typeface="Times New Roman" panose="02020603050405020304" pitchFamily="18" charset="0"/>
              <a:cs typeface="Times New Roman" panose="02020603050405020304" pitchFamily="18" charset="0"/>
            </a:endParaRPr>
          </a:p>
        </p:txBody>
      </p:sp>
      <p:graphicFrame>
        <p:nvGraphicFramePr>
          <p:cNvPr id="11" name="表格 10">
            <a:extLst>
              <a:ext uri="{FF2B5EF4-FFF2-40B4-BE49-F238E27FC236}">
                <a16:creationId xmlns:a16="http://schemas.microsoft.com/office/drawing/2014/main" id="{C775A97A-A534-444B-BE07-564856210FCB}"/>
              </a:ext>
            </a:extLst>
          </p:cNvPr>
          <p:cNvGraphicFramePr>
            <a:graphicFrameLocks noGrp="1"/>
          </p:cNvGraphicFramePr>
          <p:nvPr>
            <p:extLst>
              <p:ext uri="{D42A27DB-BD31-4B8C-83A1-F6EECF244321}">
                <p14:modId xmlns:p14="http://schemas.microsoft.com/office/powerpoint/2010/main" val="1378687232"/>
              </p:ext>
            </p:extLst>
          </p:nvPr>
        </p:nvGraphicFramePr>
        <p:xfrm>
          <a:off x="838695" y="4543014"/>
          <a:ext cx="3165133" cy="2009610"/>
        </p:xfrm>
        <a:graphic>
          <a:graphicData uri="http://schemas.openxmlformats.org/drawingml/2006/table">
            <a:tbl>
              <a:tblPr firstRow="1" firstCol="1" bandRow="1"/>
              <a:tblGrid>
                <a:gridCol w="1572017">
                  <a:extLst>
                    <a:ext uri="{9D8B030D-6E8A-4147-A177-3AD203B41FA5}">
                      <a16:colId xmlns:a16="http://schemas.microsoft.com/office/drawing/2014/main" val="2846323548"/>
                    </a:ext>
                  </a:extLst>
                </a:gridCol>
                <a:gridCol w="796558">
                  <a:extLst>
                    <a:ext uri="{9D8B030D-6E8A-4147-A177-3AD203B41FA5}">
                      <a16:colId xmlns:a16="http://schemas.microsoft.com/office/drawing/2014/main" val="811004081"/>
                    </a:ext>
                  </a:extLst>
                </a:gridCol>
                <a:gridCol w="796558">
                  <a:extLst>
                    <a:ext uri="{9D8B030D-6E8A-4147-A177-3AD203B41FA5}">
                      <a16:colId xmlns:a16="http://schemas.microsoft.com/office/drawing/2014/main" val="3751769766"/>
                    </a:ext>
                  </a:extLst>
                </a:gridCol>
              </a:tblGrid>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Indicator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MGWR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77282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308615"/>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Expected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2952048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Variance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11460750"/>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16614189"/>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97394"/>
                  </a:ext>
                </a:extLst>
              </a:tr>
            </a:tbl>
          </a:graphicData>
        </a:graphic>
      </p:graphicFrame>
      <p:grpSp>
        <p:nvGrpSpPr>
          <p:cNvPr id="15" name="组合 14">
            <a:extLst>
              <a:ext uri="{FF2B5EF4-FFF2-40B4-BE49-F238E27FC236}">
                <a16:creationId xmlns:a16="http://schemas.microsoft.com/office/drawing/2014/main" id="{5B640E9D-43AE-4D7D-8CD0-BDFD0F474101}"/>
              </a:ext>
            </a:extLst>
          </p:cNvPr>
          <p:cNvGrpSpPr/>
          <p:nvPr/>
        </p:nvGrpSpPr>
        <p:grpSpPr>
          <a:xfrm>
            <a:off x="-1" y="482249"/>
            <a:ext cx="3908681" cy="390049"/>
            <a:chOff x="151065" y="700087"/>
            <a:chExt cx="3908681" cy="390049"/>
          </a:xfrm>
        </p:grpSpPr>
        <p:grpSp>
          <p:nvGrpSpPr>
            <p:cNvPr id="16" name="组合 15">
              <a:extLst>
                <a:ext uri="{FF2B5EF4-FFF2-40B4-BE49-F238E27FC236}">
                  <a16:creationId xmlns:a16="http://schemas.microsoft.com/office/drawing/2014/main" id="{3583DEAF-6882-4B12-8C35-ECF56AD293C6}"/>
                </a:ext>
              </a:extLst>
            </p:cNvPr>
            <p:cNvGrpSpPr/>
            <p:nvPr/>
          </p:nvGrpSpPr>
          <p:grpSpPr>
            <a:xfrm>
              <a:off x="151066" y="751046"/>
              <a:ext cx="3908680" cy="339090"/>
              <a:chOff x="876299" y="1090136"/>
              <a:chExt cx="3908680" cy="339090"/>
            </a:xfrm>
          </p:grpSpPr>
          <p:grpSp>
            <p:nvGrpSpPr>
              <p:cNvPr id="18" name="组合 17">
                <a:extLst>
                  <a:ext uri="{FF2B5EF4-FFF2-40B4-BE49-F238E27FC236}">
                    <a16:creationId xmlns:a16="http://schemas.microsoft.com/office/drawing/2014/main" id="{74F3282D-E4AF-4B85-9412-D2A06B8B998C}"/>
                  </a:ext>
                </a:extLst>
              </p:cNvPr>
              <p:cNvGrpSpPr/>
              <p:nvPr/>
            </p:nvGrpSpPr>
            <p:grpSpPr>
              <a:xfrm>
                <a:off x="1146429" y="1090136"/>
                <a:ext cx="3638550" cy="339090"/>
                <a:chOff x="1146429" y="1090136"/>
                <a:chExt cx="3638550" cy="339090"/>
              </a:xfrm>
            </p:grpSpPr>
            <p:cxnSp>
              <p:nvCxnSpPr>
                <p:cNvPr id="20" name="直接连接符 19">
                  <a:extLst>
                    <a:ext uri="{FF2B5EF4-FFF2-40B4-BE49-F238E27FC236}">
                      <a16:creationId xmlns:a16="http://schemas.microsoft.com/office/drawing/2014/main" id="{B2426B11-6DE9-4428-BAE3-08721E68A03F}"/>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754AACB3-F168-47CD-800B-DAAED57AE056}"/>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矩形 21">
                  <a:extLst>
                    <a:ext uri="{FF2B5EF4-FFF2-40B4-BE49-F238E27FC236}">
                      <a16:creationId xmlns:a16="http://schemas.microsoft.com/office/drawing/2014/main" id="{FEDE93E2-169F-4C3E-B0FA-E52068329168}"/>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Distribution of Local R</a:t>
                  </a:r>
                  <a:r>
                    <a:rPr lang="en-US" altLang="zh-CN" sz="2000" baseline="30000" dirty="0">
                      <a:solidFill>
                        <a:schemeClr val="tx1"/>
                      </a:solidFill>
                    </a:rPr>
                    <a:t>2</a:t>
                  </a:r>
                  <a:endParaRPr lang="en-US" altLang="zh-CN" sz="2000" dirty="0">
                    <a:solidFill>
                      <a:schemeClr val="tx1"/>
                    </a:solidFill>
                  </a:endParaRPr>
                </a:p>
              </p:txBody>
            </p:sp>
          </p:grpSp>
          <p:sp>
            <p:nvSpPr>
              <p:cNvPr id="19" name="矩形 18">
                <a:extLst>
                  <a:ext uri="{FF2B5EF4-FFF2-40B4-BE49-F238E27FC236}">
                    <a16:creationId xmlns:a16="http://schemas.microsoft.com/office/drawing/2014/main" id="{E16BACA7-0157-4A05-B02A-82631F185838}"/>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7" name="矩形 16">
              <a:extLst>
                <a:ext uri="{FF2B5EF4-FFF2-40B4-BE49-F238E27FC236}">
                  <a16:creationId xmlns:a16="http://schemas.microsoft.com/office/drawing/2014/main" id="{86183036-3FC7-4089-A2A5-0695A1CF09A7}"/>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pic>
        <p:nvPicPr>
          <p:cNvPr id="23" name="图片 22">
            <a:extLst>
              <a:ext uri="{FF2B5EF4-FFF2-40B4-BE49-F238E27FC236}">
                <a16:creationId xmlns:a16="http://schemas.microsoft.com/office/drawing/2014/main" id="{5E0CC03B-2299-4EEC-9F55-B8D67F854D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291" t="652" r="10834" b="3283"/>
          <a:stretch/>
        </p:blipFill>
        <p:spPr>
          <a:xfrm>
            <a:off x="1132009" y="923257"/>
            <a:ext cx="3240000" cy="2587455"/>
          </a:xfrm>
          <a:prstGeom prst="rect">
            <a:avLst/>
          </a:prstGeom>
        </p:spPr>
      </p:pic>
      <p:sp>
        <p:nvSpPr>
          <p:cNvPr id="24" name="矩形 23">
            <a:extLst>
              <a:ext uri="{FF2B5EF4-FFF2-40B4-BE49-F238E27FC236}">
                <a16:creationId xmlns:a16="http://schemas.microsoft.com/office/drawing/2014/main" id="{C4A864C4-1C03-4CD0-96AA-210CC106F3A7}"/>
              </a:ext>
            </a:extLst>
          </p:cNvPr>
          <p:cNvSpPr/>
          <p:nvPr/>
        </p:nvSpPr>
        <p:spPr>
          <a:xfrm>
            <a:off x="5416316" y="1876658"/>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矩形 24">
            <a:extLst>
              <a:ext uri="{FF2B5EF4-FFF2-40B4-BE49-F238E27FC236}">
                <a16:creationId xmlns:a16="http://schemas.microsoft.com/office/drawing/2014/main" id="{D1A6D938-1B30-4C13-9764-9E2B5A20D1D4}"/>
              </a:ext>
            </a:extLst>
          </p:cNvPr>
          <p:cNvSpPr/>
          <p:nvPr/>
        </p:nvSpPr>
        <p:spPr>
          <a:xfrm>
            <a:off x="5416316" y="2267183"/>
            <a:ext cx="333374" cy="228599"/>
          </a:xfrm>
          <a:prstGeom prst="rect">
            <a:avLst/>
          </a:prstGeom>
          <a:solidFill>
            <a:srgbClr val="82828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矩形 25">
            <a:extLst>
              <a:ext uri="{FF2B5EF4-FFF2-40B4-BE49-F238E27FC236}">
                <a16:creationId xmlns:a16="http://schemas.microsoft.com/office/drawing/2014/main" id="{B5409C69-3CC5-4D49-8D28-599062C873CE}"/>
              </a:ext>
            </a:extLst>
          </p:cNvPr>
          <p:cNvSpPr/>
          <p:nvPr/>
        </p:nvSpPr>
        <p:spPr>
          <a:xfrm>
            <a:off x="5416316" y="2657708"/>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7" name="矩形 26">
            <a:extLst>
              <a:ext uri="{FF2B5EF4-FFF2-40B4-BE49-F238E27FC236}">
                <a16:creationId xmlns:a16="http://schemas.microsoft.com/office/drawing/2014/main" id="{4330D767-E91E-4A6B-A9E0-4DD129ADA53A}"/>
              </a:ext>
            </a:extLst>
          </p:cNvPr>
          <p:cNvSpPr/>
          <p:nvPr/>
        </p:nvSpPr>
        <p:spPr>
          <a:xfrm>
            <a:off x="5416316" y="3048233"/>
            <a:ext cx="333374" cy="228599"/>
          </a:xfrm>
          <a:prstGeom prst="rect">
            <a:avLst/>
          </a:prstGeom>
          <a:solidFill>
            <a:srgbClr val="CCCCC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文本框 27">
            <a:extLst>
              <a:ext uri="{FF2B5EF4-FFF2-40B4-BE49-F238E27FC236}">
                <a16:creationId xmlns:a16="http://schemas.microsoft.com/office/drawing/2014/main" id="{1307ABF9-9BA9-473A-BD6F-C6A8D8C6DDC4}"/>
              </a:ext>
            </a:extLst>
          </p:cNvPr>
          <p:cNvSpPr txBox="1"/>
          <p:nvPr/>
        </p:nvSpPr>
        <p:spPr>
          <a:xfrm>
            <a:off x="5883040" y="1837068"/>
            <a:ext cx="1590675" cy="338554"/>
          </a:xfrm>
          <a:prstGeom prst="rect">
            <a:avLst/>
          </a:prstGeom>
          <a:noFill/>
        </p:spPr>
        <p:txBody>
          <a:bodyPr wrap="square" rtlCol="0">
            <a:spAutoFit/>
          </a:bodyPr>
          <a:lstStyle/>
          <a:p>
            <a:r>
              <a:rPr lang="en-US" altLang="zh-CN" sz="1600" dirty="0"/>
              <a:t>0.960 - 0.965</a:t>
            </a:r>
            <a:endParaRPr lang="zh-CN" altLang="en-US" sz="1600" dirty="0"/>
          </a:p>
        </p:txBody>
      </p:sp>
      <p:sp>
        <p:nvSpPr>
          <p:cNvPr id="29" name="文本框 28">
            <a:extLst>
              <a:ext uri="{FF2B5EF4-FFF2-40B4-BE49-F238E27FC236}">
                <a16:creationId xmlns:a16="http://schemas.microsoft.com/office/drawing/2014/main" id="{16788A9B-9F65-4965-8455-73C36CD90116}"/>
              </a:ext>
            </a:extLst>
          </p:cNvPr>
          <p:cNvSpPr txBox="1"/>
          <p:nvPr/>
        </p:nvSpPr>
        <p:spPr>
          <a:xfrm>
            <a:off x="5883040" y="2227593"/>
            <a:ext cx="1351105" cy="338554"/>
          </a:xfrm>
          <a:prstGeom prst="rect">
            <a:avLst/>
          </a:prstGeom>
          <a:noFill/>
        </p:spPr>
        <p:txBody>
          <a:bodyPr wrap="square" rtlCol="0">
            <a:spAutoFit/>
          </a:bodyPr>
          <a:lstStyle/>
          <a:p>
            <a:r>
              <a:rPr lang="en-US" altLang="zh-CN" sz="1600" dirty="0"/>
              <a:t>0.965 – 0.970</a:t>
            </a:r>
            <a:endParaRPr lang="zh-CN" altLang="en-US" sz="1600" dirty="0"/>
          </a:p>
        </p:txBody>
      </p:sp>
      <p:sp>
        <p:nvSpPr>
          <p:cNvPr id="30" name="文本框 29">
            <a:extLst>
              <a:ext uri="{FF2B5EF4-FFF2-40B4-BE49-F238E27FC236}">
                <a16:creationId xmlns:a16="http://schemas.microsoft.com/office/drawing/2014/main" id="{07F57888-D32E-4306-8375-CD06D9435847}"/>
              </a:ext>
            </a:extLst>
          </p:cNvPr>
          <p:cNvSpPr txBox="1"/>
          <p:nvPr/>
        </p:nvSpPr>
        <p:spPr>
          <a:xfrm>
            <a:off x="5883040" y="2618118"/>
            <a:ext cx="1351105" cy="338554"/>
          </a:xfrm>
          <a:prstGeom prst="rect">
            <a:avLst/>
          </a:prstGeom>
          <a:noFill/>
        </p:spPr>
        <p:txBody>
          <a:bodyPr wrap="square" rtlCol="0">
            <a:spAutoFit/>
          </a:bodyPr>
          <a:lstStyle/>
          <a:p>
            <a:r>
              <a:rPr lang="en-US" altLang="zh-CN" sz="1600" dirty="0"/>
              <a:t>0.970 – 0.975</a:t>
            </a:r>
            <a:endParaRPr lang="zh-CN" altLang="en-US" sz="1600" dirty="0"/>
          </a:p>
        </p:txBody>
      </p:sp>
      <p:sp>
        <p:nvSpPr>
          <p:cNvPr id="31" name="文本框 30">
            <a:extLst>
              <a:ext uri="{FF2B5EF4-FFF2-40B4-BE49-F238E27FC236}">
                <a16:creationId xmlns:a16="http://schemas.microsoft.com/office/drawing/2014/main" id="{9DD89EE1-815D-4C28-9B54-4DE404EA5EE4}"/>
              </a:ext>
            </a:extLst>
          </p:cNvPr>
          <p:cNvSpPr txBox="1"/>
          <p:nvPr/>
        </p:nvSpPr>
        <p:spPr>
          <a:xfrm>
            <a:off x="5877555" y="3008643"/>
            <a:ext cx="1356590" cy="338554"/>
          </a:xfrm>
          <a:prstGeom prst="rect">
            <a:avLst/>
          </a:prstGeom>
          <a:noFill/>
        </p:spPr>
        <p:txBody>
          <a:bodyPr wrap="square" rtlCol="0">
            <a:spAutoFit/>
          </a:bodyPr>
          <a:lstStyle/>
          <a:p>
            <a:r>
              <a:rPr lang="en-US" altLang="zh-CN" sz="1600" dirty="0"/>
              <a:t>0.975 – 0.980</a:t>
            </a:r>
            <a:endParaRPr lang="zh-CN" altLang="en-US" sz="1600" dirty="0"/>
          </a:p>
        </p:txBody>
      </p:sp>
      <p:sp>
        <p:nvSpPr>
          <p:cNvPr id="32" name="文本框 31">
            <a:extLst>
              <a:ext uri="{FF2B5EF4-FFF2-40B4-BE49-F238E27FC236}">
                <a16:creationId xmlns:a16="http://schemas.microsoft.com/office/drawing/2014/main" id="{45A2BCEE-C665-4555-A058-526324A32C03}"/>
              </a:ext>
            </a:extLst>
          </p:cNvPr>
          <p:cNvSpPr txBox="1"/>
          <p:nvPr/>
        </p:nvSpPr>
        <p:spPr>
          <a:xfrm>
            <a:off x="5416316" y="1415765"/>
            <a:ext cx="920124" cy="369332"/>
          </a:xfrm>
          <a:prstGeom prst="rect">
            <a:avLst/>
          </a:prstGeom>
          <a:noFill/>
        </p:spPr>
        <p:txBody>
          <a:bodyPr wrap="none" rtlCol="0">
            <a:spAutoFit/>
          </a:bodyPr>
          <a:lstStyle/>
          <a:p>
            <a:r>
              <a:rPr lang="en-US" altLang="zh-CN" dirty="0"/>
              <a:t>Local R</a:t>
            </a:r>
            <a:r>
              <a:rPr lang="en-US" altLang="zh-CN" baseline="30000" dirty="0"/>
              <a:t>2</a:t>
            </a:r>
            <a:endParaRPr lang="zh-CN" altLang="en-US" dirty="0"/>
          </a:p>
        </p:txBody>
      </p:sp>
      <p:grpSp>
        <p:nvGrpSpPr>
          <p:cNvPr id="33" name="组合 32">
            <a:extLst>
              <a:ext uri="{FF2B5EF4-FFF2-40B4-BE49-F238E27FC236}">
                <a16:creationId xmlns:a16="http://schemas.microsoft.com/office/drawing/2014/main" id="{33C4D438-A594-4B6F-ABE4-66E0693416DD}"/>
              </a:ext>
            </a:extLst>
          </p:cNvPr>
          <p:cNvGrpSpPr/>
          <p:nvPr/>
        </p:nvGrpSpPr>
        <p:grpSpPr>
          <a:xfrm>
            <a:off x="-2" y="3813875"/>
            <a:ext cx="3908681" cy="390049"/>
            <a:chOff x="151065" y="700087"/>
            <a:chExt cx="3908681" cy="390049"/>
          </a:xfrm>
        </p:grpSpPr>
        <p:grpSp>
          <p:nvGrpSpPr>
            <p:cNvPr id="34" name="组合 33">
              <a:extLst>
                <a:ext uri="{FF2B5EF4-FFF2-40B4-BE49-F238E27FC236}">
                  <a16:creationId xmlns:a16="http://schemas.microsoft.com/office/drawing/2014/main" id="{0F1ABADB-0A7B-4AAC-8DE9-82AC888443B2}"/>
                </a:ext>
              </a:extLst>
            </p:cNvPr>
            <p:cNvGrpSpPr/>
            <p:nvPr/>
          </p:nvGrpSpPr>
          <p:grpSpPr>
            <a:xfrm>
              <a:off x="151066" y="751046"/>
              <a:ext cx="3908680" cy="339090"/>
              <a:chOff x="876299" y="1090136"/>
              <a:chExt cx="3908680" cy="339090"/>
            </a:xfrm>
          </p:grpSpPr>
          <p:grpSp>
            <p:nvGrpSpPr>
              <p:cNvPr id="36" name="组合 35">
                <a:extLst>
                  <a:ext uri="{FF2B5EF4-FFF2-40B4-BE49-F238E27FC236}">
                    <a16:creationId xmlns:a16="http://schemas.microsoft.com/office/drawing/2014/main" id="{63F6312F-2771-438C-8E26-74E55F58E2B1}"/>
                  </a:ext>
                </a:extLst>
              </p:cNvPr>
              <p:cNvGrpSpPr/>
              <p:nvPr/>
            </p:nvGrpSpPr>
            <p:grpSpPr>
              <a:xfrm>
                <a:off x="1146429" y="1090136"/>
                <a:ext cx="3638550" cy="339090"/>
                <a:chOff x="1146429" y="1090136"/>
                <a:chExt cx="3638550" cy="339090"/>
              </a:xfrm>
            </p:grpSpPr>
            <p:cxnSp>
              <p:nvCxnSpPr>
                <p:cNvPr id="38" name="直接连接符 37">
                  <a:extLst>
                    <a:ext uri="{FF2B5EF4-FFF2-40B4-BE49-F238E27FC236}">
                      <a16:creationId xmlns:a16="http://schemas.microsoft.com/office/drawing/2014/main" id="{C1B379F0-D3EF-437F-ADD4-2C879264B338}"/>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等腰三角形 38">
                  <a:extLst>
                    <a:ext uri="{FF2B5EF4-FFF2-40B4-BE49-F238E27FC236}">
                      <a16:creationId xmlns:a16="http://schemas.microsoft.com/office/drawing/2014/main" id="{9843C26F-0F6F-4F91-80D7-3615D3A13AEE}"/>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0" name="矩形 39">
                  <a:extLst>
                    <a:ext uri="{FF2B5EF4-FFF2-40B4-BE49-F238E27FC236}">
                      <a16:creationId xmlns:a16="http://schemas.microsoft.com/office/drawing/2014/main" id="{1C7535A1-6E64-404F-90A9-CFED3B5F1761}"/>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Distribution of Residuals</a:t>
                  </a:r>
                </a:p>
              </p:txBody>
            </p:sp>
          </p:grpSp>
          <p:sp>
            <p:nvSpPr>
              <p:cNvPr id="37" name="矩形 36">
                <a:extLst>
                  <a:ext uri="{FF2B5EF4-FFF2-40B4-BE49-F238E27FC236}">
                    <a16:creationId xmlns:a16="http://schemas.microsoft.com/office/drawing/2014/main" id="{D79FCD3A-07FA-4882-A94C-B35695477AE3}"/>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35" name="矩形 34">
              <a:extLst>
                <a:ext uri="{FF2B5EF4-FFF2-40B4-BE49-F238E27FC236}">
                  <a16:creationId xmlns:a16="http://schemas.microsoft.com/office/drawing/2014/main" id="{3CB871E5-6A98-4324-8124-DC20A1B390F7}"/>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41" name="直接连接符 40">
            <a:extLst>
              <a:ext uri="{FF2B5EF4-FFF2-40B4-BE49-F238E27FC236}">
                <a16:creationId xmlns:a16="http://schemas.microsoft.com/office/drawing/2014/main" id="{0BE36B4A-33DD-4195-AAE9-438B0A6DF07B}"/>
              </a:ext>
            </a:extLst>
          </p:cNvPr>
          <p:cNvCxnSpPr/>
          <p:nvPr/>
        </p:nvCxnSpPr>
        <p:spPr>
          <a:xfrm>
            <a:off x="3817620" y="5075862"/>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2B4E3EB-A12D-4319-A4F2-90A53BF3FF6A}"/>
              </a:ext>
            </a:extLst>
          </p:cNvPr>
          <p:cNvCxnSpPr/>
          <p:nvPr/>
        </p:nvCxnSpPr>
        <p:spPr>
          <a:xfrm>
            <a:off x="4592750" y="5365832"/>
            <a:ext cx="410484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53DB949-2EA8-4E15-A656-E661A4B6375C}"/>
              </a:ext>
            </a:extLst>
          </p:cNvPr>
          <p:cNvCxnSpPr/>
          <p:nvPr/>
        </p:nvCxnSpPr>
        <p:spPr>
          <a:xfrm>
            <a:off x="3820615" y="6082160"/>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562DAFA-0589-4B26-B5C2-FF5D282998FC}"/>
              </a:ext>
            </a:extLst>
          </p:cNvPr>
          <p:cNvCxnSpPr/>
          <p:nvPr/>
        </p:nvCxnSpPr>
        <p:spPr>
          <a:xfrm>
            <a:off x="4595745" y="6372130"/>
            <a:ext cx="410185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EA9D861-FD1E-42CC-A78B-4739474EBA60}"/>
              </a:ext>
            </a:extLst>
          </p:cNvPr>
          <p:cNvSpPr/>
          <p:nvPr/>
        </p:nvSpPr>
        <p:spPr>
          <a:xfrm>
            <a:off x="2574524" y="4914900"/>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6" name="矩形: 圆角 45">
            <a:extLst>
              <a:ext uri="{FF2B5EF4-FFF2-40B4-BE49-F238E27FC236}">
                <a16:creationId xmlns:a16="http://schemas.microsoft.com/office/drawing/2014/main" id="{BDFACB22-E537-4C89-B957-EE3100C373B6}"/>
              </a:ext>
            </a:extLst>
          </p:cNvPr>
          <p:cNvSpPr/>
          <p:nvPr/>
        </p:nvSpPr>
        <p:spPr>
          <a:xfrm>
            <a:off x="2574524" y="5920764"/>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156317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Residual Analysis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4.5</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B57E55C-CA90-4140-B1D5-F68B53DBA00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3D94158-2CEB-40D9-AEE5-2214F1A5089C}"/>
              </a:ext>
            </a:extLst>
          </p:cNvPr>
          <p:cNvSpPr>
            <a:spLocks noGrp="1"/>
          </p:cNvSpPr>
          <p:nvPr>
            <p:ph type="sldNum" sz="quarter" idx="12"/>
          </p:nvPr>
        </p:nvSpPr>
        <p:spPr/>
        <p:txBody>
          <a:bodyPr/>
          <a:lstStyle/>
          <a:p>
            <a:fld id="{A17BB91D-344C-44E0-9148-DFE0CFF5CFC9}" type="slidenum">
              <a:rPr lang="zh-CN" altLang="en-US" smtClean="0">
                <a:solidFill>
                  <a:schemeClr val="tx1"/>
                </a:solidFill>
              </a:rPr>
              <a:t>59</a:t>
            </a:fld>
            <a:endParaRPr lang="zh-CN" altLang="en-US">
              <a:solidFill>
                <a:schemeClr val="tx1"/>
              </a:solidFill>
            </a:endParaRPr>
          </a:p>
        </p:txBody>
      </p:sp>
      <p:grpSp>
        <p:nvGrpSpPr>
          <p:cNvPr id="9" name="组合 8">
            <a:extLst>
              <a:ext uri="{FF2B5EF4-FFF2-40B4-BE49-F238E27FC236}">
                <a16:creationId xmlns:a16="http://schemas.microsoft.com/office/drawing/2014/main" id="{EE472A7B-775E-4993-89BF-AE8EAB575AFE}"/>
              </a:ext>
            </a:extLst>
          </p:cNvPr>
          <p:cNvGrpSpPr/>
          <p:nvPr/>
        </p:nvGrpSpPr>
        <p:grpSpPr>
          <a:xfrm>
            <a:off x="-1" y="482249"/>
            <a:ext cx="3908681" cy="390049"/>
            <a:chOff x="151065" y="700087"/>
            <a:chExt cx="3908681" cy="390049"/>
          </a:xfrm>
        </p:grpSpPr>
        <p:grpSp>
          <p:nvGrpSpPr>
            <p:cNvPr id="10" name="组合 9">
              <a:extLst>
                <a:ext uri="{FF2B5EF4-FFF2-40B4-BE49-F238E27FC236}">
                  <a16:creationId xmlns:a16="http://schemas.microsoft.com/office/drawing/2014/main" id="{27637403-4B0F-43D1-A159-0FBB6E336E27}"/>
                </a:ext>
              </a:extLst>
            </p:cNvPr>
            <p:cNvGrpSpPr/>
            <p:nvPr/>
          </p:nvGrpSpPr>
          <p:grpSpPr>
            <a:xfrm>
              <a:off x="151066" y="751046"/>
              <a:ext cx="3908680" cy="339090"/>
              <a:chOff x="876299" y="1090136"/>
              <a:chExt cx="3908680" cy="339090"/>
            </a:xfrm>
          </p:grpSpPr>
          <p:grpSp>
            <p:nvGrpSpPr>
              <p:cNvPr id="15" name="组合 14">
                <a:extLst>
                  <a:ext uri="{FF2B5EF4-FFF2-40B4-BE49-F238E27FC236}">
                    <a16:creationId xmlns:a16="http://schemas.microsoft.com/office/drawing/2014/main" id="{60981ED4-F24A-40C4-BFEB-6F044A5DDDDF}"/>
                  </a:ext>
                </a:extLst>
              </p:cNvPr>
              <p:cNvGrpSpPr/>
              <p:nvPr/>
            </p:nvGrpSpPr>
            <p:grpSpPr>
              <a:xfrm>
                <a:off x="1146429" y="1090136"/>
                <a:ext cx="3638550" cy="339090"/>
                <a:chOff x="1146429" y="1090136"/>
                <a:chExt cx="3638550" cy="339090"/>
              </a:xfrm>
            </p:grpSpPr>
            <p:cxnSp>
              <p:nvCxnSpPr>
                <p:cNvPr id="17" name="直接连接符 16">
                  <a:extLst>
                    <a:ext uri="{FF2B5EF4-FFF2-40B4-BE49-F238E27FC236}">
                      <a16:creationId xmlns:a16="http://schemas.microsoft.com/office/drawing/2014/main" id="{1DEA833E-C01B-44D7-BE38-DE1935C6F1AE}"/>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a:extLst>
                    <a:ext uri="{FF2B5EF4-FFF2-40B4-BE49-F238E27FC236}">
                      <a16:creationId xmlns:a16="http://schemas.microsoft.com/office/drawing/2014/main" id="{96ACF3B0-5EE3-4F47-B060-F2F7163D150A}"/>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矩形 18">
                  <a:extLst>
                    <a:ext uri="{FF2B5EF4-FFF2-40B4-BE49-F238E27FC236}">
                      <a16:creationId xmlns:a16="http://schemas.microsoft.com/office/drawing/2014/main" id="{26E4F89F-65A1-4A94-9339-C6E44A7FBE33}"/>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Significance Map</a:t>
                  </a:r>
                </a:p>
              </p:txBody>
            </p:sp>
          </p:grpSp>
          <p:sp>
            <p:nvSpPr>
              <p:cNvPr id="16" name="矩形 15">
                <a:extLst>
                  <a:ext uri="{FF2B5EF4-FFF2-40B4-BE49-F238E27FC236}">
                    <a16:creationId xmlns:a16="http://schemas.microsoft.com/office/drawing/2014/main" id="{D6DA085E-4B69-49B4-8EB5-C958B23D9AC3}"/>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1" name="矩形 10">
              <a:extLst>
                <a:ext uri="{FF2B5EF4-FFF2-40B4-BE49-F238E27FC236}">
                  <a16:creationId xmlns:a16="http://schemas.microsoft.com/office/drawing/2014/main" id="{A03B9931-CFCC-49D4-80B6-347F77D787D5}"/>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pic>
        <p:nvPicPr>
          <p:cNvPr id="20" name="图片 19">
            <a:extLst>
              <a:ext uri="{FF2B5EF4-FFF2-40B4-BE49-F238E27FC236}">
                <a16:creationId xmlns:a16="http://schemas.microsoft.com/office/drawing/2014/main" id="{FD3E00A6-99E0-43DC-968D-9C03FBE44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291" r="10833" b="2731"/>
          <a:stretch/>
        </p:blipFill>
        <p:spPr>
          <a:xfrm>
            <a:off x="270129" y="986067"/>
            <a:ext cx="2808000" cy="2270569"/>
          </a:xfrm>
          <a:prstGeom prst="rect">
            <a:avLst/>
          </a:prstGeom>
        </p:spPr>
      </p:pic>
      <p:sp>
        <p:nvSpPr>
          <p:cNvPr id="21" name="文本框 20">
            <a:extLst>
              <a:ext uri="{FF2B5EF4-FFF2-40B4-BE49-F238E27FC236}">
                <a16:creationId xmlns:a16="http://schemas.microsoft.com/office/drawing/2014/main" id="{E62EC322-B2F8-4989-9768-C5EBF75F6C6F}"/>
              </a:ext>
            </a:extLst>
          </p:cNvPr>
          <p:cNvSpPr txBox="1"/>
          <p:nvPr/>
        </p:nvSpPr>
        <p:spPr>
          <a:xfrm>
            <a:off x="482879" y="3230003"/>
            <a:ext cx="2463431" cy="338554"/>
          </a:xfrm>
          <a:prstGeom prst="rect">
            <a:avLst/>
          </a:prstGeom>
          <a:noFill/>
        </p:spPr>
        <p:txBody>
          <a:bodyPr wrap="none" rtlCol="0">
            <a:spAutoFit/>
          </a:bodyPr>
          <a:lstStyle/>
          <a:p>
            <a:pPr algn="ctr"/>
            <a:r>
              <a:rPr lang="en-US" altLang="zh-CN" sz="1600" dirty="0"/>
              <a:t>Transportation Facility Area</a:t>
            </a:r>
            <a:endParaRPr lang="zh-CN" altLang="en-US" sz="1600" dirty="0"/>
          </a:p>
        </p:txBody>
      </p:sp>
      <p:pic>
        <p:nvPicPr>
          <p:cNvPr id="22" name="图片 21">
            <a:extLst>
              <a:ext uri="{FF2B5EF4-FFF2-40B4-BE49-F238E27FC236}">
                <a16:creationId xmlns:a16="http://schemas.microsoft.com/office/drawing/2014/main" id="{B0E84080-D772-47C0-9721-DEB25CF3749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92" r="10832" b="449"/>
          <a:stretch/>
        </p:blipFill>
        <p:spPr>
          <a:xfrm>
            <a:off x="5907226" y="906166"/>
            <a:ext cx="2808000" cy="2323837"/>
          </a:xfrm>
          <a:prstGeom prst="rect">
            <a:avLst/>
          </a:prstGeom>
        </p:spPr>
      </p:pic>
      <p:sp>
        <p:nvSpPr>
          <p:cNvPr id="23" name="文本框 22">
            <a:extLst>
              <a:ext uri="{FF2B5EF4-FFF2-40B4-BE49-F238E27FC236}">
                <a16:creationId xmlns:a16="http://schemas.microsoft.com/office/drawing/2014/main" id="{BE5AC883-BADC-4EEF-89FF-514CAE775588}"/>
              </a:ext>
            </a:extLst>
          </p:cNvPr>
          <p:cNvSpPr txBox="1"/>
          <p:nvPr/>
        </p:nvSpPr>
        <p:spPr>
          <a:xfrm>
            <a:off x="6725969" y="3230003"/>
            <a:ext cx="1237839" cy="338554"/>
          </a:xfrm>
          <a:prstGeom prst="rect">
            <a:avLst/>
          </a:prstGeom>
          <a:noFill/>
        </p:spPr>
        <p:txBody>
          <a:bodyPr wrap="none" rtlCol="0">
            <a:spAutoFit/>
          </a:bodyPr>
          <a:lstStyle/>
          <a:p>
            <a:pPr algn="ctr"/>
            <a:r>
              <a:rPr lang="en-US" altLang="zh-CN" sz="1600" dirty="0"/>
              <a:t>Bus Capacity</a:t>
            </a:r>
            <a:endParaRPr lang="zh-CN" altLang="en-US" sz="1600" dirty="0"/>
          </a:p>
        </p:txBody>
      </p:sp>
      <p:pic>
        <p:nvPicPr>
          <p:cNvPr id="24" name="图片 23">
            <a:extLst>
              <a:ext uri="{FF2B5EF4-FFF2-40B4-BE49-F238E27FC236}">
                <a16:creationId xmlns:a16="http://schemas.microsoft.com/office/drawing/2014/main" id="{79AA3824-D74C-4101-82FF-CC265F49BD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291" t="1" r="10834" b="448"/>
          <a:stretch/>
        </p:blipFill>
        <p:spPr>
          <a:xfrm>
            <a:off x="3078129" y="959434"/>
            <a:ext cx="2808000" cy="2323837"/>
          </a:xfrm>
          <a:prstGeom prst="rect">
            <a:avLst/>
          </a:prstGeom>
        </p:spPr>
      </p:pic>
      <p:sp>
        <p:nvSpPr>
          <p:cNvPr id="25" name="文本框 24">
            <a:extLst>
              <a:ext uri="{FF2B5EF4-FFF2-40B4-BE49-F238E27FC236}">
                <a16:creationId xmlns:a16="http://schemas.microsoft.com/office/drawing/2014/main" id="{513F496D-C456-4F60-8B48-4A75AB3DA2AC}"/>
              </a:ext>
            </a:extLst>
          </p:cNvPr>
          <p:cNvSpPr txBox="1"/>
          <p:nvPr/>
        </p:nvSpPr>
        <p:spPr>
          <a:xfrm>
            <a:off x="3745388" y="3230003"/>
            <a:ext cx="1540806" cy="338554"/>
          </a:xfrm>
          <a:prstGeom prst="rect">
            <a:avLst/>
          </a:prstGeom>
          <a:noFill/>
        </p:spPr>
        <p:txBody>
          <a:bodyPr wrap="none" rtlCol="0">
            <a:spAutoFit/>
          </a:bodyPr>
          <a:lstStyle/>
          <a:p>
            <a:pPr algn="ctr"/>
            <a:r>
              <a:rPr lang="en-US" altLang="zh-CN" sz="1600" dirty="0"/>
              <a:t>Bus Accessibility</a:t>
            </a:r>
            <a:endParaRPr lang="zh-CN" altLang="en-US" sz="1600" dirty="0"/>
          </a:p>
        </p:txBody>
      </p:sp>
      <p:pic>
        <p:nvPicPr>
          <p:cNvPr id="26" name="图片 25">
            <a:extLst>
              <a:ext uri="{FF2B5EF4-FFF2-40B4-BE49-F238E27FC236}">
                <a16:creationId xmlns:a16="http://schemas.microsoft.com/office/drawing/2014/main" id="{5E1E60EB-6C43-410A-93C3-A9728005D93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291" t="1" r="10834" b="448"/>
          <a:stretch/>
        </p:blipFill>
        <p:spPr>
          <a:xfrm>
            <a:off x="342900" y="3760908"/>
            <a:ext cx="2808000" cy="2323838"/>
          </a:xfrm>
          <a:prstGeom prst="rect">
            <a:avLst/>
          </a:prstGeom>
        </p:spPr>
      </p:pic>
      <p:sp>
        <p:nvSpPr>
          <p:cNvPr id="27" name="文本框 26">
            <a:extLst>
              <a:ext uri="{FF2B5EF4-FFF2-40B4-BE49-F238E27FC236}">
                <a16:creationId xmlns:a16="http://schemas.microsoft.com/office/drawing/2014/main" id="{5A8E207A-D46A-411B-84C5-B18BA8AB1DD1}"/>
              </a:ext>
            </a:extLst>
          </p:cNvPr>
          <p:cNvSpPr txBox="1"/>
          <p:nvPr/>
        </p:nvSpPr>
        <p:spPr>
          <a:xfrm>
            <a:off x="654241" y="6061653"/>
            <a:ext cx="2110257" cy="338554"/>
          </a:xfrm>
          <a:prstGeom prst="rect">
            <a:avLst/>
          </a:prstGeom>
          <a:noFill/>
        </p:spPr>
        <p:txBody>
          <a:bodyPr wrap="none" rtlCol="0">
            <a:spAutoFit/>
          </a:bodyPr>
          <a:lstStyle/>
          <a:p>
            <a:pPr algn="ctr"/>
            <a:r>
              <a:rPr lang="en-US" altLang="zh-CN" sz="1600" dirty="0"/>
              <a:t>Population Job Balance</a:t>
            </a:r>
            <a:endParaRPr lang="zh-CN" altLang="en-US" sz="1600" dirty="0"/>
          </a:p>
        </p:txBody>
      </p:sp>
      <p:pic>
        <p:nvPicPr>
          <p:cNvPr id="28" name="图片 27">
            <a:extLst>
              <a:ext uri="{FF2B5EF4-FFF2-40B4-BE49-F238E27FC236}">
                <a16:creationId xmlns:a16="http://schemas.microsoft.com/office/drawing/2014/main" id="{FDF71CE8-A4A3-4216-B964-7FC1AB9BDB9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291" t="1" r="10834" b="448"/>
          <a:stretch/>
        </p:blipFill>
        <p:spPr>
          <a:xfrm>
            <a:off x="3168000" y="3760908"/>
            <a:ext cx="2808000" cy="2323838"/>
          </a:xfrm>
          <a:prstGeom prst="rect">
            <a:avLst/>
          </a:prstGeom>
        </p:spPr>
      </p:pic>
      <p:sp>
        <p:nvSpPr>
          <p:cNvPr id="29" name="文本框 28">
            <a:extLst>
              <a:ext uri="{FF2B5EF4-FFF2-40B4-BE49-F238E27FC236}">
                <a16:creationId xmlns:a16="http://schemas.microsoft.com/office/drawing/2014/main" id="{3637390A-C90C-4A1C-BAA9-0475E662FEAA}"/>
              </a:ext>
            </a:extLst>
          </p:cNvPr>
          <p:cNvSpPr txBox="1"/>
          <p:nvPr/>
        </p:nvSpPr>
        <p:spPr>
          <a:xfrm>
            <a:off x="3686942" y="6061653"/>
            <a:ext cx="1698477" cy="338554"/>
          </a:xfrm>
          <a:prstGeom prst="rect">
            <a:avLst/>
          </a:prstGeom>
          <a:noFill/>
        </p:spPr>
        <p:txBody>
          <a:bodyPr wrap="none" rtlCol="0">
            <a:spAutoFit/>
          </a:bodyPr>
          <a:lstStyle/>
          <a:p>
            <a:pPr algn="ctr"/>
            <a:r>
              <a:rPr lang="en-US" altLang="zh-CN" sz="1600" dirty="0"/>
              <a:t>Tenant Proportion</a:t>
            </a:r>
            <a:endParaRPr lang="zh-CN" altLang="en-US" sz="1600" dirty="0"/>
          </a:p>
        </p:txBody>
      </p:sp>
      <p:sp>
        <p:nvSpPr>
          <p:cNvPr id="30" name="矩形 29">
            <a:extLst>
              <a:ext uri="{FF2B5EF4-FFF2-40B4-BE49-F238E27FC236}">
                <a16:creationId xmlns:a16="http://schemas.microsoft.com/office/drawing/2014/main" id="{62C74FAF-6ACC-46F6-BE56-C2506942CA6E}"/>
              </a:ext>
            </a:extLst>
          </p:cNvPr>
          <p:cNvSpPr/>
          <p:nvPr/>
        </p:nvSpPr>
        <p:spPr>
          <a:xfrm>
            <a:off x="6529346" y="4614207"/>
            <a:ext cx="333374" cy="228599"/>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1" name="矩形 30">
            <a:extLst>
              <a:ext uri="{FF2B5EF4-FFF2-40B4-BE49-F238E27FC236}">
                <a16:creationId xmlns:a16="http://schemas.microsoft.com/office/drawing/2014/main" id="{059B770C-E72A-4502-B09A-56B76D87875E}"/>
              </a:ext>
            </a:extLst>
          </p:cNvPr>
          <p:cNvSpPr/>
          <p:nvPr/>
        </p:nvSpPr>
        <p:spPr>
          <a:xfrm>
            <a:off x="6529346" y="5004732"/>
            <a:ext cx="333374" cy="228599"/>
          </a:xfrm>
          <a:prstGeom prst="rect">
            <a:avLst/>
          </a:prstGeom>
          <a:solidFill>
            <a:srgbClr val="E1E1E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2" name="矩形 31">
            <a:extLst>
              <a:ext uri="{FF2B5EF4-FFF2-40B4-BE49-F238E27FC236}">
                <a16:creationId xmlns:a16="http://schemas.microsoft.com/office/drawing/2014/main" id="{2472A202-9B19-4407-BD0B-1B8F8FCB888F}"/>
              </a:ext>
            </a:extLst>
          </p:cNvPr>
          <p:cNvSpPr/>
          <p:nvPr/>
        </p:nvSpPr>
        <p:spPr>
          <a:xfrm>
            <a:off x="6529346" y="5395257"/>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3" name="矩形 32">
            <a:extLst>
              <a:ext uri="{FF2B5EF4-FFF2-40B4-BE49-F238E27FC236}">
                <a16:creationId xmlns:a16="http://schemas.microsoft.com/office/drawing/2014/main" id="{7875AB95-FD40-4D61-876D-D183E39A2C43}"/>
              </a:ext>
            </a:extLst>
          </p:cNvPr>
          <p:cNvSpPr/>
          <p:nvPr/>
        </p:nvSpPr>
        <p:spPr>
          <a:xfrm>
            <a:off x="6529346" y="5785782"/>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4" name="文本框 33">
            <a:extLst>
              <a:ext uri="{FF2B5EF4-FFF2-40B4-BE49-F238E27FC236}">
                <a16:creationId xmlns:a16="http://schemas.microsoft.com/office/drawing/2014/main" id="{842A7B4D-C575-485E-80B0-5EEF36DCE21A}"/>
              </a:ext>
            </a:extLst>
          </p:cNvPr>
          <p:cNvSpPr txBox="1"/>
          <p:nvPr/>
        </p:nvSpPr>
        <p:spPr>
          <a:xfrm>
            <a:off x="6996070" y="4574617"/>
            <a:ext cx="1983604" cy="338554"/>
          </a:xfrm>
          <a:prstGeom prst="rect">
            <a:avLst/>
          </a:prstGeom>
          <a:noFill/>
        </p:spPr>
        <p:txBody>
          <a:bodyPr wrap="square" rtlCol="0">
            <a:spAutoFit/>
          </a:bodyPr>
          <a:lstStyle/>
          <a:p>
            <a:r>
              <a:rPr lang="en-US" altLang="zh-CN" sz="1600" dirty="0"/>
              <a:t>Not Significance</a:t>
            </a:r>
            <a:endParaRPr lang="zh-CN" altLang="en-US" sz="1600" dirty="0"/>
          </a:p>
        </p:txBody>
      </p:sp>
      <p:sp>
        <p:nvSpPr>
          <p:cNvPr id="35" name="文本框 34">
            <a:extLst>
              <a:ext uri="{FF2B5EF4-FFF2-40B4-BE49-F238E27FC236}">
                <a16:creationId xmlns:a16="http://schemas.microsoft.com/office/drawing/2014/main" id="{A8E2A1D5-C388-4B74-94DA-4601B0CA7D48}"/>
              </a:ext>
            </a:extLst>
          </p:cNvPr>
          <p:cNvSpPr txBox="1"/>
          <p:nvPr/>
        </p:nvSpPr>
        <p:spPr>
          <a:xfrm>
            <a:off x="6996070" y="4965142"/>
            <a:ext cx="1351105" cy="338554"/>
          </a:xfrm>
          <a:prstGeom prst="rect">
            <a:avLst/>
          </a:prstGeom>
          <a:noFill/>
        </p:spPr>
        <p:txBody>
          <a:bodyPr wrap="square" rtlCol="0">
            <a:spAutoFit/>
          </a:bodyPr>
          <a:lstStyle/>
          <a:p>
            <a:r>
              <a:rPr lang="en-US" altLang="zh-CN" sz="1600" dirty="0"/>
              <a:t>P = 0.01</a:t>
            </a:r>
            <a:endParaRPr lang="zh-CN" altLang="en-US" sz="1600" dirty="0"/>
          </a:p>
        </p:txBody>
      </p:sp>
      <p:sp>
        <p:nvSpPr>
          <p:cNvPr id="36" name="文本框 35">
            <a:extLst>
              <a:ext uri="{FF2B5EF4-FFF2-40B4-BE49-F238E27FC236}">
                <a16:creationId xmlns:a16="http://schemas.microsoft.com/office/drawing/2014/main" id="{F49085AE-A7DA-4BAB-B4C4-95487B9CF404}"/>
              </a:ext>
            </a:extLst>
          </p:cNvPr>
          <p:cNvSpPr txBox="1"/>
          <p:nvPr/>
        </p:nvSpPr>
        <p:spPr>
          <a:xfrm>
            <a:off x="6996070" y="5355667"/>
            <a:ext cx="1351105" cy="338554"/>
          </a:xfrm>
          <a:prstGeom prst="rect">
            <a:avLst/>
          </a:prstGeom>
          <a:noFill/>
        </p:spPr>
        <p:txBody>
          <a:bodyPr wrap="square" rtlCol="0">
            <a:spAutoFit/>
          </a:bodyPr>
          <a:lstStyle/>
          <a:p>
            <a:r>
              <a:rPr lang="en-US" altLang="zh-CN" sz="1600" dirty="0"/>
              <a:t>P = 0.05</a:t>
            </a:r>
            <a:endParaRPr lang="zh-CN" altLang="en-US" sz="1600" dirty="0"/>
          </a:p>
        </p:txBody>
      </p:sp>
      <p:sp>
        <p:nvSpPr>
          <p:cNvPr id="37" name="文本框 36">
            <a:extLst>
              <a:ext uri="{FF2B5EF4-FFF2-40B4-BE49-F238E27FC236}">
                <a16:creationId xmlns:a16="http://schemas.microsoft.com/office/drawing/2014/main" id="{FBB7F8E8-8095-4418-AFFC-E233D13614C5}"/>
              </a:ext>
            </a:extLst>
          </p:cNvPr>
          <p:cNvSpPr txBox="1"/>
          <p:nvPr/>
        </p:nvSpPr>
        <p:spPr>
          <a:xfrm>
            <a:off x="6990585" y="5746192"/>
            <a:ext cx="1356590" cy="338554"/>
          </a:xfrm>
          <a:prstGeom prst="rect">
            <a:avLst/>
          </a:prstGeom>
          <a:noFill/>
        </p:spPr>
        <p:txBody>
          <a:bodyPr wrap="square" rtlCol="0">
            <a:spAutoFit/>
          </a:bodyPr>
          <a:lstStyle/>
          <a:p>
            <a:r>
              <a:rPr lang="en-US" altLang="zh-CN" sz="1600" dirty="0"/>
              <a:t>P = 0.1</a:t>
            </a:r>
            <a:endParaRPr lang="zh-CN" altLang="en-US" sz="1600" dirty="0"/>
          </a:p>
        </p:txBody>
      </p:sp>
      <p:sp>
        <p:nvSpPr>
          <p:cNvPr id="38" name="矩形 37">
            <a:extLst>
              <a:ext uri="{FF2B5EF4-FFF2-40B4-BE49-F238E27FC236}">
                <a16:creationId xmlns:a16="http://schemas.microsoft.com/office/drawing/2014/main" id="{C7D63C07-DB59-4AC0-A930-8D3E6D30CF87}"/>
              </a:ext>
            </a:extLst>
          </p:cNvPr>
          <p:cNvSpPr/>
          <p:nvPr/>
        </p:nvSpPr>
        <p:spPr>
          <a:xfrm>
            <a:off x="6529346" y="4150098"/>
            <a:ext cx="1774525" cy="369332"/>
          </a:xfrm>
          <a:prstGeom prst="rect">
            <a:avLst/>
          </a:prstGeom>
        </p:spPr>
        <p:txBody>
          <a:bodyPr wrap="none">
            <a:spAutoFit/>
          </a:bodyPr>
          <a:lstStyle/>
          <a:p>
            <a:r>
              <a:rPr lang="en-US" altLang="zh-CN" dirty="0"/>
              <a:t>Significance Map</a:t>
            </a:r>
          </a:p>
        </p:txBody>
      </p:sp>
    </p:spTree>
    <p:extLst>
      <p:ext uri="{BB962C8B-B14F-4D97-AF65-F5344CB8AC3E}">
        <p14:creationId xmlns:p14="http://schemas.microsoft.com/office/powerpoint/2010/main" val="221000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a:extLst>
              <a:ext uri="{FF2B5EF4-FFF2-40B4-BE49-F238E27FC236}">
                <a16:creationId xmlns:a16="http://schemas.microsoft.com/office/drawing/2014/main" id="{5467791D-20DD-43AD-A252-F3AC23A3FD8D}"/>
              </a:ext>
            </a:extLst>
          </p:cNvPr>
          <p:cNvGraphicFramePr>
            <a:graphicFrameLocks noGrp="1"/>
          </p:cNvGraphicFramePr>
          <p:nvPr>
            <p:extLst>
              <p:ext uri="{D42A27DB-BD31-4B8C-83A1-F6EECF244321}">
                <p14:modId xmlns:p14="http://schemas.microsoft.com/office/powerpoint/2010/main" val="4249648179"/>
              </p:ext>
            </p:extLst>
          </p:nvPr>
        </p:nvGraphicFramePr>
        <p:xfrm>
          <a:off x="297399" y="738663"/>
          <a:ext cx="8549199" cy="5764800"/>
        </p:xfrm>
        <a:graphic>
          <a:graphicData uri="http://schemas.openxmlformats.org/drawingml/2006/table">
            <a:tbl>
              <a:tblPr firstRow="1" firstCol="1" bandRow="1"/>
              <a:tblGrid>
                <a:gridCol w="922311">
                  <a:extLst>
                    <a:ext uri="{9D8B030D-6E8A-4147-A177-3AD203B41FA5}">
                      <a16:colId xmlns:a16="http://schemas.microsoft.com/office/drawing/2014/main" val="2628351163"/>
                    </a:ext>
                  </a:extLst>
                </a:gridCol>
                <a:gridCol w="1374426">
                  <a:extLst>
                    <a:ext uri="{9D8B030D-6E8A-4147-A177-3AD203B41FA5}">
                      <a16:colId xmlns:a16="http://schemas.microsoft.com/office/drawing/2014/main" val="2502733831"/>
                    </a:ext>
                  </a:extLst>
                </a:gridCol>
                <a:gridCol w="694718">
                  <a:extLst>
                    <a:ext uri="{9D8B030D-6E8A-4147-A177-3AD203B41FA5}">
                      <a16:colId xmlns:a16="http://schemas.microsoft.com/office/drawing/2014/main" val="1884390496"/>
                    </a:ext>
                  </a:extLst>
                </a:gridCol>
                <a:gridCol w="694718">
                  <a:extLst>
                    <a:ext uri="{9D8B030D-6E8A-4147-A177-3AD203B41FA5}">
                      <a16:colId xmlns:a16="http://schemas.microsoft.com/office/drawing/2014/main" val="3289626098"/>
                    </a:ext>
                  </a:extLst>
                </a:gridCol>
                <a:gridCol w="694718">
                  <a:extLst>
                    <a:ext uri="{9D8B030D-6E8A-4147-A177-3AD203B41FA5}">
                      <a16:colId xmlns:a16="http://schemas.microsoft.com/office/drawing/2014/main" val="2137226651"/>
                    </a:ext>
                  </a:extLst>
                </a:gridCol>
                <a:gridCol w="694718">
                  <a:extLst>
                    <a:ext uri="{9D8B030D-6E8A-4147-A177-3AD203B41FA5}">
                      <a16:colId xmlns:a16="http://schemas.microsoft.com/office/drawing/2014/main" val="1150514539"/>
                    </a:ext>
                  </a:extLst>
                </a:gridCol>
                <a:gridCol w="694718">
                  <a:extLst>
                    <a:ext uri="{9D8B030D-6E8A-4147-A177-3AD203B41FA5}">
                      <a16:colId xmlns:a16="http://schemas.microsoft.com/office/drawing/2014/main" val="1696517231"/>
                    </a:ext>
                  </a:extLst>
                </a:gridCol>
                <a:gridCol w="694718">
                  <a:extLst>
                    <a:ext uri="{9D8B030D-6E8A-4147-A177-3AD203B41FA5}">
                      <a16:colId xmlns:a16="http://schemas.microsoft.com/office/drawing/2014/main" val="1393346790"/>
                    </a:ext>
                  </a:extLst>
                </a:gridCol>
                <a:gridCol w="694718">
                  <a:extLst>
                    <a:ext uri="{9D8B030D-6E8A-4147-A177-3AD203B41FA5}">
                      <a16:colId xmlns:a16="http://schemas.microsoft.com/office/drawing/2014/main" val="468237921"/>
                    </a:ext>
                  </a:extLst>
                </a:gridCol>
                <a:gridCol w="694718">
                  <a:extLst>
                    <a:ext uri="{9D8B030D-6E8A-4147-A177-3AD203B41FA5}">
                      <a16:colId xmlns:a16="http://schemas.microsoft.com/office/drawing/2014/main" val="2326270092"/>
                    </a:ext>
                  </a:extLst>
                </a:gridCol>
                <a:gridCol w="694718">
                  <a:extLst>
                    <a:ext uri="{9D8B030D-6E8A-4147-A177-3AD203B41FA5}">
                      <a16:colId xmlns:a16="http://schemas.microsoft.com/office/drawing/2014/main" val="430365797"/>
                    </a:ext>
                  </a:extLst>
                </a:gridCol>
              </a:tblGrid>
              <a:tr h="170048">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18041"/>
                  </a:ext>
                </a:extLst>
              </a:tr>
              <a:tr h="256073">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Kuby</a:t>
                      </a: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Taylor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Sohn and Shim</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Gutiérrez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Cardozo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Chakraborty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Zhao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Jun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848098"/>
                  </a:ext>
                </a:extLst>
              </a:tr>
              <a:tr h="0">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Catchment</a:t>
                      </a:r>
                    </a:p>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(walking</a:t>
                      </a:r>
                      <a:r>
                        <a:rPr lang="en-US" sz="1000" kern="0" baseline="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distance)</a:t>
                      </a:r>
                      <a:endParaRPr lang="en-US"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800m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Distance-decay 800m buffer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800m radius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300</a:t>
                      </a: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m,600m,900m radius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111703"/>
                  </a:ext>
                </a:extLst>
              </a:tr>
              <a:tr h="0">
                <a:tc gridSpan="2">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Poisson Regression</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2SLS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OLS/GWR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OLS/MGWR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03623"/>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Size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2568</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268</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265</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251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190</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900</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442</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747150"/>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Valid Indicator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766982"/>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Coefficient of determination (Adjusted R</a:t>
                      </a:r>
                      <a:r>
                        <a:rPr lang="en-US" sz="1000" kern="0" baseline="300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0.56</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2456"/>
                  </a:ext>
                </a:extLst>
              </a:tr>
              <a:tr h="170048">
                <a:tc rowSpan="6">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Building environment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Built environment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615024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Hospital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03496174"/>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School/University</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345178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CBD</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461897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Land use mix</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779764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Other infrastructures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06434216"/>
                  </a:ext>
                </a:extLst>
              </a:tr>
              <a:tr h="256073">
                <a:tc rowSpan="6">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Transportation Accessibility</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pedestrian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9313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transfer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14704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Road coverage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4441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Parking</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981"/>
                  </a:ext>
                </a:extLst>
              </a:tr>
              <a:tr h="256073">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Service level of public transit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813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Locational factor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8229"/>
                  </a:ext>
                </a:extLst>
              </a:tr>
              <a:tr h="170048">
                <a:tc rowSpan="8">
                  <a:txBody>
                    <a:bodyPr/>
                    <a:lstStyle/>
                    <a:p>
                      <a:pPr algn="ctr">
                        <a:spcAft>
                          <a:spcPts val="0"/>
                        </a:spcAft>
                      </a:pPr>
                      <a:r>
                        <a:rPr lang="en-US" sz="1000" ker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Population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9876465"/>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Employment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09622752"/>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7386922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Tenant proportion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17747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Race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512484"/>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3859745"/>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Vehicles holdings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1417163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Fare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0173520"/>
                  </a:ext>
                </a:extLst>
              </a:tr>
            </a:tbl>
          </a:graphicData>
        </a:graphic>
      </p:graphicFrame>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Review</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1.3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63F59275-CC6F-4F8D-8315-9AF7F1394307}"/>
              </a:ext>
            </a:extLst>
          </p:cNvPr>
          <p:cNvSpPr>
            <a:spLocks noGrp="1"/>
          </p:cNvSpPr>
          <p:nvPr>
            <p:ph type="sldNum" sz="quarter" idx="12"/>
          </p:nvPr>
        </p:nvSpPr>
        <p:spPr/>
        <p:txBody>
          <a:bodyPr/>
          <a:lstStyle/>
          <a:p>
            <a:fld id="{A17BB91D-344C-44E0-9148-DFE0CFF5CFC9}" type="slidenum">
              <a:rPr lang="zh-CN" altLang="en-US" smtClean="0"/>
              <a:t>6</a:t>
            </a:fld>
            <a:endParaRPr lang="zh-CN" altLang="en-US"/>
          </a:p>
        </p:txBody>
      </p:sp>
      <p:sp>
        <p:nvSpPr>
          <p:cNvPr id="4" name="矩形: 圆角 3">
            <a:extLst>
              <a:ext uri="{FF2B5EF4-FFF2-40B4-BE49-F238E27FC236}">
                <a16:creationId xmlns:a16="http://schemas.microsoft.com/office/drawing/2014/main" id="{0C2520E4-3FA1-4B65-B8CA-06335BC5AF95}"/>
              </a:ext>
            </a:extLst>
          </p:cNvPr>
          <p:cNvSpPr/>
          <p:nvPr/>
        </p:nvSpPr>
        <p:spPr>
          <a:xfrm>
            <a:off x="908050" y="1358479"/>
            <a:ext cx="1079501" cy="41793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1653E4F-9C5E-450E-8026-D9A8A3CB8379}"/>
              </a:ext>
            </a:extLst>
          </p:cNvPr>
          <p:cNvSpPr/>
          <p:nvPr/>
        </p:nvSpPr>
        <p:spPr>
          <a:xfrm>
            <a:off x="1162050" y="1940560"/>
            <a:ext cx="576263" cy="1970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A0A3CA1F-ABA0-494B-8169-B50C090F701D}"/>
              </a:ext>
            </a:extLst>
          </p:cNvPr>
          <p:cNvSpPr/>
          <p:nvPr/>
        </p:nvSpPr>
        <p:spPr>
          <a:xfrm>
            <a:off x="297399" y="2962656"/>
            <a:ext cx="952500" cy="336186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471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4.6</a:t>
            </a:r>
            <a:endParaRPr kumimoji="0" lang="zh-CN" altLang="en-US" sz="2800" b="0" i="0" u="none" strike="noStrike" cap="none" spc="0" normalizeH="0" baseline="0" dirty="0">
              <a:ln>
                <a:noFill/>
              </a:ln>
              <a:effectLst/>
              <a:uFillTx/>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BCC2D93-8DAF-41FF-A18F-02B717610703}"/>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CB17EC6B-266E-447E-A4C0-830B8B2A05A5}"/>
              </a:ext>
            </a:extLst>
          </p:cNvPr>
          <p:cNvSpPr>
            <a:spLocks noGrp="1"/>
          </p:cNvSpPr>
          <p:nvPr>
            <p:ph type="sldNum" sz="quarter" idx="12"/>
          </p:nvPr>
        </p:nvSpPr>
        <p:spPr/>
        <p:txBody>
          <a:bodyPr/>
          <a:lstStyle/>
          <a:p>
            <a:fld id="{A17BB91D-344C-44E0-9148-DFE0CFF5CFC9}" type="slidenum">
              <a:rPr lang="zh-CN" altLang="en-US" smtClean="0">
                <a:solidFill>
                  <a:schemeClr val="tx1"/>
                </a:solidFill>
              </a:rPr>
              <a:t>60</a:t>
            </a:fld>
            <a:endParaRPr lang="zh-CN" altLang="en-US">
              <a:solidFill>
                <a:schemeClr val="tx1"/>
              </a:solidFill>
            </a:endParaRPr>
          </a:p>
        </p:txBody>
      </p:sp>
      <p:grpSp>
        <p:nvGrpSpPr>
          <p:cNvPr id="9" name="组合 8">
            <a:extLst>
              <a:ext uri="{FF2B5EF4-FFF2-40B4-BE49-F238E27FC236}">
                <a16:creationId xmlns:a16="http://schemas.microsoft.com/office/drawing/2014/main" id="{84BF62EF-87C0-460A-B15E-B5750C34153F}"/>
              </a:ext>
            </a:extLst>
          </p:cNvPr>
          <p:cNvGrpSpPr/>
          <p:nvPr/>
        </p:nvGrpSpPr>
        <p:grpSpPr>
          <a:xfrm>
            <a:off x="-1" y="482249"/>
            <a:ext cx="3908681" cy="390049"/>
            <a:chOff x="151065" y="700087"/>
            <a:chExt cx="3908681" cy="390049"/>
          </a:xfrm>
        </p:grpSpPr>
        <p:grpSp>
          <p:nvGrpSpPr>
            <p:cNvPr id="10" name="组合 9">
              <a:extLst>
                <a:ext uri="{FF2B5EF4-FFF2-40B4-BE49-F238E27FC236}">
                  <a16:creationId xmlns:a16="http://schemas.microsoft.com/office/drawing/2014/main" id="{6EF6B0D9-F686-476A-AC25-630284DE63FD}"/>
                </a:ext>
              </a:extLst>
            </p:cNvPr>
            <p:cNvGrpSpPr/>
            <p:nvPr/>
          </p:nvGrpSpPr>
          <p:grpSpPr>
            <a:xfrm>
              <a:off x="151066" y="751046"/>
              <a:ext cx="3908680" cy="339090"/>
              <a:chOff x="876299" y="1090136"/>
              <a:chExt cx="3908680" cy="339090"/>
            </a:xfrm>
          </p:grpSpPr>
          <p:grpSp>
            <p:nvGrpSpPr>
              <p:cNvPr id="15" name="组合 14">
                <a:extLst>
                  <a:ext uri="{FF2B5EF4-FFF2-40B4-BE49-F238E27FC236}">
                    <a16:creationId xmlns:a16="http://schemas.microsoft.com/office/drawing/2014/main" id="{56A94887-215B-4D17-B009-30E73C1EB2B1}"/>
                  </a:ext>
                </a:extLst>
              </p:cNvPr>
              <p:cNvGrpSpPr/>
              <p:nvPr/>
            </p:nvGrpSpPr>
            <p:grpSpPr>
              <a:xfrm>
                <a:off x="1146429" y="1090136"/>
                <a:ext cx="3638550" cy="339090"/>
                <a:chOff x="1146429" y="1090136"/>
                <a:chExt cx="3638550" cy="339090"/>
              </a:xfrm>
            </p:grpSpPr>
            <p:cxnSp>
              <p:nvCxnSpPr>
                <p:cNvPr id="17" name="直接连接符 16">
                  <a:extLst>
                    <a:ext uri="{FF2B5EF4-FFF2-40B4-BE49-F238E27FC236}">
                      <a16:creationId xmlns:a16="http://schemas.microsoft.com/office/drawing/2014/main" id="{03C650DA-38E3-4A0F-A8AA-7ABE7A932D17}"/>
                    </a:ext>
                  </a:extLst>
                </p:cNvPr>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a:extLst>
                    <a:ext uri="{FF2B5EF4-FFF2-40B4-BE49-F238E27FC236}">
                      <a16:creationId xmlns:a16="http://schemas.microsoft.com/office/drawing/2014/main" id="{2A2AEDAD-17C7-4E75-AEAE-C5D3F11912DA}"/>
                    </a:ext>
                  </a:extLst>
                </p:cNvPr>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矩形 18">
                  <a:extLst>
                    <a:ext uri="{FF2B5EF4-FFF2-40B4-BE49-F238E27FC236}">
                      <a16:creationId xmlns:a16="http://schemas.microsoft.com/office/drawing/2014/main" id="{E93852D0-3B97-4A0C-B87D-12037C1C9128}"/>
                    </a:ext>
                  </a:extLst>
                </p:cNvPr>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Main Work</a:t>
                  </a:r>
                  <a:endParaRPr lang="zh-CN" altLang="en-US" sz="2000" dirty="0">
                    <a:solidFill>
                      <a:schemeClr val="tx1"/>
                    </a:solidFill>
                  </a:endParaRPr>
                </a:p>
              </p:txBody>
            </p:sp>
          </p:grpSp>
          <p:sp>
            <p:nvSpPr>
              <p:cNvPr id="16" name="矩形 15">
                <a:extLst>
                  <a:ext uri="{FF2B5EF4-FFF2-40B4-BE49-F238E27FC236}">
                    <a16:creationId xmlns:a16="http://schemas.microsoft.com/office/drawing/2014/main" id="{00824157-6052-425B-875E-E88B5B32DE1F}"/>
                  </a:ext>
                </a:extLst>
              </p:cNvPr>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1" name="矩形 10">
              <a:extLst>
                <a:ext uri="{FF2B5EF4-FFF2-40B4-BE49-F238E27FC236}">
                  <a16:creationId xmlns:a16="http://schemas.microsoft.com/office/drawing/2014/main" id="{3295E472-86C3-42A4-8D9F-46BAB6089D13}"/>
                </a:ext>
              </a:extLst>
            </p:cNvPr>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0" name="矩形 19">
            <a:extLst>
              <a:ext uri="{FF2B5EF4-FFF2-40B4-BE49-F238E27FC236}">
                <a16:creationId xmlns:a16="http://schemas.microsoft.com/office/drawing/2014/main" id="{6A48D527-A8E3-43C3-B0A4-6B7462738F64}"/>
              </a:ext>
            </a:extLst>
          </p:cNvPr>
          <p:cNvSpPr/>
          <p:nvPr/>
        </p:nvSpPr>
        <p:spPr>
          <a:xfrm>
            <a:off x="863074" y="1030087"/>
            <a:ext cx="7037218" cy="2169825"/>
          </a:xfrm>
          <a:prstGeom prst="rect">
            <a:avLst/>
          </a:prstGeom>
        </p:spPr>
        <p:txBody>
          <a:bodyPr wrap="square">
            <a:spAutoFit/>
          </a:bodyPr>
          <a:lstStyle/>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Reclassified and reorganized the indicator framework.</a:t>
            </a:r>
          </a:p>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Proposed the approach of selecting variables from candidates using the tool of exploratory regression in ArcGIS.</a:t>
            </a:r>
          </a:p>
          <a:p>
            <a:pPr>
              <a:lnSpc>
                <a:spcPct val="150000"/>
              </a:lnSpc>
              <a:buFont typeface="Wingdings" panose="05000000000000000000" pitchFamily="2" charset="2"/>
              <a:buChar char="l"/>
            </a:pPr>
            <a:r>
              <a:rPr lang="en-US" altLang="zh-CN" dirty="0">
                <a:latin typeface="Times New Roman" panose="02020603050405020304" pitchFamily="18" charset="0"/>
                <a:ea typeface="MS Mincho" panose="02020609040205080304" pitchFamily="49" charset="-128"/>
              </a:rPr>
              <a:t> Provided a method for judging whether a variable is global or local used in estimating the MGWR model.</a:t>
            </a:r>
          </a:p>
        </p:txBody>
      </p:sp>
    </p:spTree>
    <p:extLst>
      <p:ext uri="{BB962C8B-B14F-4D97-AF65-F5344CB8AC3E}">
        <p14:creationId xmlns:p14="http://schemas.microsoft.com/office/powerpoint/2010/main" val="1465355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5</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Influencing Factors on Transit Ridership at Station-to-Station Level</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3104697"/>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68710B7F-FCF0-4D56-A52A-3F076EA372DA}"/>
              </a:ext>
            </a:extLst>
          </p:cNvPr>
          <p:cNvGrpSpPr/>
          <p:nvPr/>
        </p:nvGrpSpPr>
        <p:grpSpPr>
          <a:xfrm>
            <a:off x="2182083" y="3716646"/>
            <a:ext cx="4779834" cy="326119"/>
            <a:chOff x="2130084" y="3123125"/>
            <a:chExt cx="4779834" cy="326119"/>
          </a:xfrm>
        </p:grpSpPr>
        <p:sp>
          <p:nvSpPr>
            <p:cNvPr id="28" name="椭圆 27">
              <a:extLst>
                <a:ext uri="{FF2B5EF4-FFF2-40B4-BE49-F238E27FC236}">
                  <a16:creationId xmlns:a16="http://schemas.microsoft.com/office/drawing/2014/main" id="{CF05A079-50A7-4582-8985-522252D39D86}"/>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AD9F51C0-980C-4DA9-9891-3424C94EF4C3}"/>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Research object</a:t>
              </a:r>
            </a:p>
          </p:txBody>
        </p:sp>
        <p:cxnSp>
          <p:nvCxnSpPr>
            <p:cNvPr id="30" name="直接连接符 29">
              <a:extLst>
                <a:ext uri="{FF2B5EF4-FFF2-40B4-BE49-F238E27FC236}">
                  <a16:creationId xmlns:a16="http://schemas.microsoft.com/office/drawing/2014/main" id="{32E15E06-6D2D-4F29-A58A-ABE868816E78}"/>
                </a:ext>
              </a:extLst>
            </p:cNvPr>
            <p:cNvCxnSpPr>
              <a:cxnSpLocks/>
              <a:stCxn id="28"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3FD6B7F-5A62-4D36-AF63-1826BA04444F}"/>
              </a:ext>
            </a:extLst>
          </p:cNvPr>
          <p:cNvGrpSpPr/>
          <p:nvPr/>
        </p:nvGrpSpPr>
        <p:grpSpPr>
          <a:xfrm>
            <a:off x="2182083" y="4330411"/>
            <a:ext cx="4779834" cy="326119"/>
            <a:chOff x="2130084" y="3123125"/>
            <a:chExt cx="4779834" cy="326119"/>
          </a:xfrm>
        </p:grpSpPr>
        <p:sp>
          <p:nvSpPr>
            <p:cNvPr id="35" name="椭圆 34">
              <a:extLst>
                <a:ext uri="{FF2B5EF4-FFF2-40B4-BE49-F238E27FC236}">
                  <a16:creationId xmlns:a16="http://schemas.microsoft.com/office/drawing/2014/main" id="{57AB9662-C5E6-4501-A115-106B68E06B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566DB78-6C02-4FD7-AA9B-632C0BDF2E6B}"/>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Method</a:t>
              </a:r>
            </a:p>
          </p:txBody>
        </p:sp>
        <p:cxnSp>
          <p:nvCxnSpPr>
            <p:cNvPr id="42" name="直接连接符 41">
              <a:extLst>
                <a:ext uri="{FF2B5EF4-FFF2-40B4-BE49-F238E27FC236}">
                  <a16:creationId xmlns:a16="http://schemas.microsoft.com/office/drawing/2014/main" id="{91A11309-B499-4E91-9F38-B0815CE7B17D}"/>
                </a:ext>
              </a:extLst>
            </p:cNvPr>
            <p:cNvCxnSpPr>
              <a:cxnSpLocks/>
              <a:stCxn id="3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8A6EE5AB-EA93-4468-B554-30A5B5DC6CDA}"/>
              </a:ext>
            </a:extLst>
          </p:cNvPr>
          <p:cNvGrpSpPr/>
          <p:nvPr/>
        </p:nvGrpSpPr>
        <p:grpSpPr>
          <a:xfrm>
            <a:off x="2182083" y="4944176"/>
            <a:ext cx="4779834" cy="326119"/>
            <a:chOff x="2130084" y="3123125"/>
            <a:chExt cx="4779834" cy="326119"/>
          </a:xfrm>
        </p:grpSpPr>
        <p:sp>
          <p:nvSpPr>
            <p:cNvPr id="55" name="椭圆 54">
              <a:extLst>
                <a:ext uri="{FF2B5EF4-FFF2-40B4-BE49-F238E27FC236}">
                  <a16:creationId xmlns:a16="http://schemas.microsoft.com/office/drawing/2014/main" id="{93D42E61-752C-4567-9B1F-AAB00A7BA7C7}"/>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D3685E9B-4C3E-4658-B8A9-DDFC4EE9FBEE}"/>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Methods</a:t>
              </a:r>
            </a:p>
          </p:txBody>
        </p:sp>
        <p:cxnSp>
          <p:nvCxnSpPr>
            <p:cNvPr id="57" name="直接连接符 56">
              <a:extLst>
                <a:ext uri="{FF2B5EF4-FFF2-40B4-BE49-F238E27FC236}">
                  <a16:creationId xmlns:a16="http://schemas.microsoft.com/office/drawing/2014/main" id="{99D27767-EE98-4829-A603-7E2AF2D44F80}"/>
                </a:ext>
              </a:extLst>
            </p:cNvPr>
            <p:cNvCxnSpPr>
              <a:cxnSpLocks/>
              <a:stCxn id="5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5557941"/>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Results Discussion</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D43CED15-711A-4BE3-ABA3-6CD674FE2DF2}"/>
              </a:ext>
            </a:extLst>
          </p:cNvPr>
          <p:cNvSpPr>
            <a:spLocks noGrp="1"/>
          </p:cNvSpPr>
          <p:nvPr>
            <p:ph type="sldNum" sz="quarter" idx="12"/>
          </p:nvPr>
        </p:nvSpPr>
        <p:spPr/>
        <p:txBody>
          <a:bodyPr/>
          <a:lstStyle/>
          <a:p>
            <a:fld id="{A17BB91D-344C-44E0-9148-DFE0CFF5CFC9}" type="slidenum">
              <a:rPr lang="zh-CN" altLang="en-US" smtClean="0"/>
              <a:t>61</a:t>
            </a:fld>
            <a:endParaRPr lang="zh-CN" altLang="en-US"/>
          </a:p>
        </p:txBody>
      </p:sp>
    </p:spTree>
    <p:extLst>
      <p:ext uri="{BB962C8B-B14F-4D97-AF65-F5344CB8AC3E}">
        <p14:creationId xmlns:p14="http://schemas.microsoft.com/office/powerpoint/2010/main" val="103573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5.1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2733C4F-F7F9-47C7-905E-85A534962B8C}"/>
              </a:ext>
            </a:extLst>
          </p:cNvPr>
          <p:cNvSpPr>
            <a:spLocks noGrp="1"/>
          </p:cNvSpPr>
          <p:nvPr>
            <p:ph type="sldNum" sz="quarter" idx="12"/>
          </p:nvPr>
        </p:nvSpPr>
        <p:spPr/>
        <p:txBody>
          <a:bodyPr/>
          <a:lstStyle/>
          <a:p>
            <a:fld id="{A17BB91D-344C-44E0-9148-DFE0CFF5CFC9}" type="slidenum">
              <a:rPr lang="zh-CN" altLang="en-US" smtClean="0"/>
              <a:t>62</a:t>
            </a:fld>
            <a:endParaRPr lang="zh-CN" altLang="en-US"/>
          </a:p>
        </p:txBody>
      </p:sp>
      <p:grpSp>
        <p:nvGrpSpPr>
          <p:cNvPr id="10" name="组合 9">
            <a:extLst>
              <a:ext uri="{FF2B5EF4-FFF2-40B4-BE49-F238E27FC236}">
                <a16:creationId xmlns:a16="http://schemas.microsoft.com/office/drawing/2014/main" id="{85076367-EAD1-4C31-9E93-709B6C604816}"/>
              </a:ext>
            </a:extLst>
          </p:cNvPr>
          <p:cNvGrpSpPr/>
          <p:nvPr/>
        </p:nvGrpSpPr>
        <p:grpSpPr>
          <a:xfrm>
            <a:off x="227294" y="667847"/>
            <a:ext cx="8239991" cy="1701512"/>
            <a:chOff x="311727" y="1052079"/>
            <a:chExt cx="8239991" cy="1701512"/>
          </a:xfrm>
        </p:grpSpPr>
        <p:sp>
          <p:nvSpPr>
            <p:cNvPr id="11" name="矩形 10">
              <a:extLst>
                <a:ext uri="{FF2B5EF4-FFF2-40B4-BE49-F238E27FC236}">
                  <a16:creationId xmlns:a16="http://schemas.microsoft.com/office/drawing/2014/main" id="{FDA2E25C-32A6-4529-B1AC-90AA32C46470}"/>
                </a:ext>
              </a:extLst>
            </p:cNvPr>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urban rail transit has become one of the most important travel modes in modern cities.</a:t>
              </a:r>
              <a:endParaRPr lang="zh-CN" altLang="en-US" sz="2000" dirty="0">
                <a:solidFill>
                  <a:schemeClr val="tx1"/>
                </a:solidFill>
              </a:endParaRPr>
            </a:p>
          </p:txBody>
        </p:sp>
        <p:sp>
          <p:nvSpPr>
            <p:cNvPr id="15" name="矩形 14">
              <a:extLst>
                <a:ext uri="{FF2B5EF4-FFF2-40B4-BE49-F238E27FC236}">
                  <a16:creationId xmlns:a16="http://schemas.microsoft.com/office/drawing/2014/main" id="{F22B5BD0-94D8-44A0-9C97-667A70F201AF}"/>
                </a:ext>
              </a:extLst>
            </p:cNvPr>
            <p:cNvSpPr/>
            <p:nvPr/>
          </p:nvSpPr>
          <p:spPr>
            <a:xfrm>
              <a:off x="311727" y="1052079"/>
              <a:ext cx="4205191" cy="597996"/>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Development of urban rail transit</a:t>
              </a:r>
              <a:endParaRPr lang="zh-CN" altLang="en-US" sz="2200" dirty="0">
                <a:solidFill>
                  <a:schemeClr val="tx1"/>
                </a:solidFill>
              </a:endParaRPr>
            </a:p>
          </p:txBody>
        </p:sp>
      </p:grpSp>
      <p:grpSp>
        <p:nvGrpSpPr>
          <p:cNvPr id="16" name="组合 15">
            <a:extLst>
              <a:ext uri="{FF2B5EF4-FFF2-40B4-BE49-F238E27FC236}">
                <a16:creationId xmlns:a16="http://schemas.microsoft.com/office/drawing/2014/main" id="{BE05AA82-14D9-4BCF-AB5E-899F80F5C36D}"/>
              </a:ext>
            </a:extLst>
          </p:cNvPr>
          <p:cNvGrpSpPr/>
          <p:nvPr/>
        </p:nvGrpSpPr>
        <p:grpSpPr>
          <a:xfrm>
            <a:off x="227295" y="2629119"/>
            <a:ext cx="8239990" cy="1696341"/>
            <a:chOff x="311728" y="1057250"/>
            <a:chExt cx="8239990" cy="1696341"/>
          </a:xfrm>
        </p:grpSpPr>
        <p:sp>
          <p:nvSpPr>
            <p:cNvPr id="17" name="矩形 16">
              <a:extLst>
                <a:ext uri="{FF2B5EF4-FFF2-40B4-BE49-F238E27FC236}">
                  <a16:creationId xmlns:a16="http://schemas.microsoft.com/office/drawing/2014/main" id="{653AE046-D11D-40C4-A3BE-B212282895E1}"/>
                </a:ext>
              </a:extLst>
            </p:cNvPr>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policy of giving priority to the development of public transport has widely been adopted around the world.</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8" name="矩形 17">
              <a:extLst>
                <a:ext uri="{FF2B5EF4-FFF2-40B4-BE49-F238E27FC236}">
                  <a16:creationId xmlns:a16="http://schemas.microsoft.com/office/drawing/2014/main" id="{A1DA9C82-98B1-4879-9B2C-0F0B7971C746}"/>
                </a:ext>
              </a:extLst>
            </p:cNvPr>
            <p:cNvSpPr/>
            <p:nvPr/>
          </p:nvSpPr>
          <p:spPr>
            <a:xfrm>
              <a:off x="311728" y="1057250"/>
              <a:ext cx="4205190"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Public transit goes first</a:t>
              </a:r>
              <a:endParaRPr lang="zh-CN" altLang="en-US" sz="2200" dirty="0">
                <a:solidFill>
                  <a:schemeClr val="tx1"/>
                </a:solidFill>
              </a:endParaRPr>
            </a:p>
          </p:txBody>
        </p:sp>
      </p:grpSp>
      <p:grpSp>
        <p:nvGrpSpPr>
          <p:cNvPr id="19" name="组合 18">
            <a:extLst>
              <a:ext uri="{FF2B5EF4-FFF2-40B4-BE49-F238E27FC236}">
                <a16:creationId xmlns:a16="http://schemas.microsoft.com/office/drawing/2014/main" id="{AA322C48-4B43-4D7A-8A62-8AA633645EE9}"/>
              </a:ext>
            </a:extLst>
          </p:cNvPr>
          <p:cNvGrpSpPr/>
          <p:nvPr/>
        </p:nvGrpSpPr>
        <p:grpSpPr>
          <a:xfrm>
            <a:off x="227294" y="4585220"/>
            <a:ext cx="8239990" cy="1769077"/>
            <a:chOff x="311728" y="984514"/>
            <a:chExt cx="8239990" cy="1769077"/>
          </a:xfrm>
        </p:grpSpPr>
        <p:sp>
          <p:nvSpPr>
            <p:cNvPr id="20" name="矩形 19">
              <a:extLst>
                <a:ext uri="{FF2B5EF4-FFF2-40B4-BE49-F238E27FC236}">
                  <a16:creationId xmlns:a16="http://schemas.microsoft.com/office/drawing/2014/main" id="{9E35F91C-D8EE-4CD8-806B-7A6E41135008}"/>
                </a:ext>
              </a:extLst>
            </p:cNvPr>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How to master the relationship between land-use and passenger volume has become an important issue.</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21" name="矩形 20">
              <a:extLst>
                <a:ext uri="{FF2B5EF4-FFF2-40B4-BE49-F238E27FC236}">
                  <a16:creationId xmlns:a16="http://schemas.microsoft.com/office/drawing/2014/main" id="{E065569B-E983-4480-AA40-7F25BDD54AAC}"/>
                </a:ext>
              </a:extLst>
            </p:cNvPr>
            <p:cNvSpPr/>
            <p:nvPr/>
          </p:nvSpPr>
          <p:spPr>
            <a:xfrm>
              <a:off x="311728" y="984514"/>
              <a:ext cx="4205190" cy="727363"/>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Coordination between urban planning and urban rail transit</a:t>
              </a:r>
              <a:endParaRPr lang="zh-CN" altLang="en-US" sz="2200" dirty="0">
                <a:solidFill>
                  <a:schemeClr val="tx1"/>
                </a:solidFill>
              </a:endParaRPr>
            </a:p>
          </p:txBody>
        </p:sp>
      </p:grpSp>
    </p:spTree>
    <p:extLst>
      <p:ext uri="{BB962C8B-B14F-4D97-AF65-F5344CB8AC3E}">
        <p14:creationId xmlns:p14="http://schemas.microsoft.com/office/powerpoint/2010/main" val="16692980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B4026B9-CD22-424F-B9C3-049807F031C6}"/>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C9281B9-C67F-4EEB-B120-8FC70022159F}"/>
              </a:ext>
            </a:extLst>
          </p:cNvPr>
          <p:cNvSpPr>
            <a:spLocks noGrp="1"/>
          </p:cNvSpPr>
          <p:nvPr>
            <p:ph type="sldNum" sz="quarter" idx="12"/>
          </p:nvPr>
        </p:nvSpPr>
        <p:spPr/>
        <p:txBody>
          <a:bodyPr/>
          <a:lstStyle/>
          <a:p>
            <a:fld id="{A17BB91D-344C-44E0-9148-DFE0CFF5CFC9}" type="slidenum">
              <a:rPr lang="zh-CN" altLang="en-US" smtClean="0"/>
              <a:t>63</a:t>
            </a:fld>
            <a:endParaRPr lang="zh-CN" altLang="en-US"/>
          </a:p>
        </p:txBody>
      </p:sp>
      <p:graphicFrame>
        <p:nvGraphicFramePr>
          <p:cNvPr id="10" name="表格 9">
            <a:extLst>
              <a:ext uri="{FF2B5EF4-FFF2-40B4-BE49-F238E27FC236}">
                <a16:creationId xmlns:a16="http://schemas.microsoft.com/office/drawing/2014/main" id="{7621AA2C-EFA8-411E-BF4D-40F25BCE6174}"/>
              </a:ext>
            </a:extLst>
          </p:cNvPr>
          <p:cNvGraphicFramePr>
            <a:graphicFrameLocks noGrp="1"/>
          </p:cNvGraphicFramePr>
          <p:nvPr>
            <p:extLst>
              <p:ext uri="{D42A27DB-BD31-4B8C-83A1-F6EECF244321}">
                <p14:modId xmlns:p14="http://schemas.microsoft.com/office/powerpoint/2010/main" val="1120456815"/>
              </p:ext>
            </p:extLst>
          </p:nvPr>
        </p:nvGraphicFramePr>
        <p:xfrm>
          <a:off x="368044" y="655709"/>
          <a:ext cx="8123625" cy="1742058"/>
        </p:xfrm>
        <a:graphic>
          <a:graphicData uri="http://schemas.openxmlformats.org/drawingml/2006/table">
            <a:tbl>
              <a:tblPr firstRow="1" bandRow="1">
                <a:tableStyleId>{2D5ABB26-0587-4C30-8999-92F81FD0307C}</a:tableStyleId>
              </a:tblPr>
              <a:tblGrid>
                <a:gridCol w="2970689">
                  <a:extLst>
                    <a:ext uri="{9D8B030D-6E8A-4147-A177-3AD203B41FA5}">
                      <a16:colId xmlns:a16="http://schemas.microsoft.com/office/drawing/2014/main" val="993849137"/>
                    </a:ext>
                  </a:extLst>
                </a:gridCol>
                <a:gridCol w="1861664">
                  <a:extLst>
                    <a:ext uri="{9D8B030D-6E8A-4147-A177-3AD203B41FA5}">
                      <a16:colId xmlns:a16="http://schemas.microsoft.com/office/drawing/2014/main" val="657418974"/>
                    </a:ext>
                  </a:extLst>
                </a:gridCol>
                <a:gridCol w="3291272">
                  <a:extLst>
                    <a:ext uri="{9D8B030D-6E8A-4147-A177-3AD203B41FA5}">
                      <a16:colId xmlns:a16="http://schemas.microsoft.com/office/drawing/2014/main" val="2133621396"/>
                    </a:ext>
                  </a:extLst>
                </a:gridCol>
              </a:tblGrid>
              <a:tr h="322846">
                <a:tc>
                  <a:txBody>
                    <a:bodyPr/>
                    <a:lstStyle/>
                    <a:p>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Scale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Objective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7959759"/>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single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Passenger volume of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22039267"/>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Station-to-Station-Level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station network</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OD passenger volume</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442006178"/>
                  </a:ext>
                </a:extLst>
              </a:tr>
            </a:tbl>
          </a:graphicData>
        </a:graphic>
      </p:graphicFrame>
      <p:sp>
        <p:nvSpPr>
          <p:cNvPr id="11" name="矩形 10">
            <a:extLst>
              <a:ext uri="{FF2B5EF4-FFF2-40B4-BE49-F238E27FC236}">
                <a16:creationId xmlns:a16="http://schemas.microsoft.com/office/drawing/2014/main" id="{C9C780C8-E92C-4FF5-B0D7-8DA49C246E15}"/>
              </a:ext>
            </a:extLst>
          </p:cNvPr>
          <p:cNvSpPr/>
          <p:nvPr/>
        </p:nvSpPr>
        <p:spPr>
          <a:xfrm>
            <a:off x="144641" y="4624222"/>
            <a:ext cx="8562109" cy="1661993"/>
          </a:xfrm>
          <a:prstGeom prst="rect">
            <a:avLst/>
          </a:prstGeom>
        </p:spPr>
        <p:txBody>
          <a:bodyPr wrap="square">
            <a:spAutoFit/>
          </a:bodyPr>
          <a:lstStyle/>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Some References</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[1] Taylor, B.D. et al., (2003). Analyzing the determinants of transit ridership using a two-stage least squares regression on a national sample of urbanized areas. University of California Transportation Center.</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[2] Choi, J. et al., (2012). An analysis of Metro ridership at the station-to-station level in Seoul. Transportation, 39(3), 705–722.</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[3] Gutiérrez, J., Cardozo, O.D. &amp; García-</a:t>
            </a:r>
            <a:r>
              <a:rPr lang="en-US" altLang="zh-CN" sz="12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12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1200" dirty="0">
              <a:latin typeface="Times" panose="02020603050405020304" pitchFamily="18" charset="0"/>
              <a:ea typeface="宋体" panose="02010600030101010101" pitchFamily="2" charset="-122"/>
              <a:cs typeface="Times New Roman" panose="02020603050405020304" pitchFamily="18" charset="0"/>
            </a:endParaRPr>
          </a:p>
        </p:txBody>
      </p:sp>
      <p:cxnSp>
        <p:nvCxnSpPr>
          <p:cNvPr id="15" name="直接连接符 14">
            <a:extLst>
              <a:ext uri="{FF2B5EF4-FFF2-40B4-BE49-F238E27FC236}">
                <a16:creationId xmlns:a16="http://schemas.microsoft.com/office/drawing/2014/main" id="{75E092A4-2675-47CD-94CA-2BDA2453F4C2}"/>
              </a:ext>
            </a:extLst>
          </p:cNvPr>
          <p:cNvCxnSpPr/>
          <p:nvPr/>
        </p:nvCxnSpPr>
        <p:spPr>
          <a:xfrm>
            <a:off x="-146304" y="4597751"/>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3ADB51C-9E53-40BF-A6C9-83BDF3BB50AB}"/>
              </a:ext>
            </a:extLst>
          </p:cNvPr>
          <p:cNvSpPr/>
          <p:nvPr/>
        </p:nvSpPr>
        <p:spPr>
          <a:xfrm>
            <a:off x="492736" y="3516401"/>
            <a:ext cx="7865917" cy="881139"/>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l"/>
            </a:pPr>
            <a:r>
              <a:rPr lang="en-US" altLang="zh-CN" dirty="0"/>
              <a:t>To describe the connectivity between different stations using OD ridership.</a:t>
            </a:r>
          </a:p>
          <a:p>
            <a:pPr marL="342900" indent="-342900">
              <a:lnSpc>
                <a:spcPct val="150000"/>
              </a:lnSpc>
              <a:buFont typeface="Wingdings" panose="05000000000000000000" pitchFamily="2" charset="2"/>
              <a:buChar char="l"/>
            </a:pPr>
            <a:r>
              <a:rPr lang="en-US" altLang="zh-CN" dirty="0"/>
              <a:t>To explain how the connectivity is determined by land-use factors.</a:t>
            </a:r>
            <a:endParaRPr lang="zh-CN" altLang="en-US" dirty="0"/>
          </a:p>
        </p:txBody>
      </p:sp>
      <p:sp>
        <p:nvSpPr>
          <p:cNvPr id="18" name="箭头: 下 17">
            <a:extLst>
              <a:ext uri="{FF2B5EF4-FFF2-40B4-BE49-F238E27FC236}">
                <a16:creationId xmlns:a16="http://schemas.microsoft.com/office/drawing/2014/main" id="{B40DE09D-09B6-4F78-91AB-CE8FD95408E8}"/>
              </a:ext>
            </a:extLst>
          </p:cNvPr>
          <p:cNvSpPr/>
          <p:nvPr/>
        </p:nvSpPr>
        <p:spPr>
          <a:xfrm>
            <a:off x="1869532" y="2667274"/>
            <a:ext cx="540328" cy="602673"/>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D55703B4-ED84-4D97-A3B7-57046E0DCD21}"/>
              </a:ext>
            </a:extLst>
          </p:cNvPr>
          <p:cNvSpPr txBox="1"/>
          <p:nvPr/>
        </p:nvSpPr>
        <p:spPr>
          <a:xfrm>
            <a:off x="2967602" y="2959826"/>
            <a:ext cx="2916183" cy="461665"/>
          </a:xfrm>
          <a:prstGeom prst="rect">
            <a:avLst/>
          </a:prstGeom>
          <a:noFill/>
        </p:spPr>
        <p:txBody>
          <a:bodyPr wrap="none" rtlCol="0">
            <a:spAutoFit/>
          </a:bodyPr>
          <a:lstStyle/>
          <a:p>
            <a:r>
              <a:rPr lang="en-US" altLang="zh-CN" sz="2400" b="1" dirty="0"/>
              <a:t>Research Questions</a:t>
            </a:r>
            <a:endParaRPr lang="zh-CN" altLang="en-US" sz="2400" b="1" dirty="0"/>
          </a:p>
        </p:txBody>
      </p:sp>
    </p:spTree>
    <p:extLst>
      <p:ext uri="{BB962C8B-B14F-4D97-AF65-F5344CB8AC3E}">
        <p14:creationId xmlns:p14="http://schemas.microsoft.com/office/powerpoint/2010/main" val="2103773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a:t>
            </a:r>
            <a:r>
              <a:rPr kumimoji="0" lang="en-US" altLang="zh-CN" sz="2800" b="0" i="0" u="none" strike="noStrike" cap="none" spc="0" normalizeH="0" baseline="0" dirty="0">
                <a:ln>
                  <a:noFill/>
                </a:ln>
                <a:effectLst/>
                <a:uFillTx/>
                <a:latin typeface="+mn-lt"/>
                <a:ea typeface="+mn-ea"/>
                <a:cs typeface="+mn-cs"/>
                <a:sym typeface="Helvetica Light"/>
              </a:rPr>
              <a:t>.1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B4026B9-CD22-424F-B9C3-049807F031C6}"/>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C9281B9-C67F-4EEB-B120-8FC70022159F}"/>
              </a:ext>
            </a:extLst>
          </p:cNvPr>
          <p:cNvSpPr>
            <a:spLocks noGrp="1"/>
          </p:cNvSpPr>
          <p:nvPr>
            <p:ph type="sldNum" sz="quarter" idx="12"/>
          </p:nvPr>
        </p:nvSpPr>
        <p:spPr/>
        <p:txBody>
          <a:bodyPr/>
          <a:lstStyle/>
          <a:p>
            <a:fld id="{A17BB91D-344C-44E0-9148-DFE0CFF5CFC9}" type="slidenum">
              <a:rPr lang="zh-CN" altLang="en-US" smtClean="0"/>
              <a:t>64</a:t>
            </a:fld>
            <a:endParaRPr lang="zh-CN" altLang="en-US"/>
          </a:p>
        </p:txBody>
      </p:sp>
      <p:sp>
        <p:nvSpPr>
          <p:cNvPr id="10" name="文本框 9">
            <a:extLst>
              <a:ext uri="{FF2B5EF4-FFF2-40B4-BE49-F238E27FC236}">
                <a16:creationId xmlns:a16="http://schemas.microsoft.com/office/drawing/2014/main" id="{370CA808-DA85-44C0-9666-4FF4FB50C310}"/>
              </a:ext>
            </a:extLst>
          </p:cNvPr>
          <p:cNvSpPr txBox="1"/>
          <p:nvPr/>
        </p:nvSpPr>
        <p:spPr>
          <a:xfrm>
            <a:off x="1402570" y="1453944"/>
            <a:ext cx="220765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Index framework</a:t>
            </a:r>
          </a:p>
        </p:txBody>
      </p:sp>
      <p:sp>
        <p:nvSpPr>
          <p:cNvPr id="11" name="文本框 10">
            <a:extLst>
              <a:ext uri="{FF2B5EF4-FFF2-40B4-BE49-F238E27FC236}">
                <a16:creationId xmlns:a16="http://schemas.microsoft.com/office/drawing/2014/main" id="{513F744F-FA84-4546-8EAC-0FC03D6874D7}"/>
              </a:ext>
            </a:extLst>
          </p:cNvPr>
          <p:cNvSpPr txBox="1"/>
          <p:nvPr/>
        </p:nvSpPr>
        <p:spPr>
          <a:xfrm>
            <a:off x="5562809" y="1173204"/>
            <a:ext cx="234230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Dependent variable</a:t>
            </a:r>
          </a:p>
        </p:txBody>
      </p:sp>
      <p:sp>
        <p:nvSpPr>
          <p:cNvPr id="15" name="文本框 14">
            <a:extLst>
              <a:ext uri="{FF2B5EF4-FFF2-40B4-BE49-F238E27FC236}">
                <a16:creationId xmlns:a16="http://schemas.microsoft.com/office/drawing/2014/main" id="{550EE8C9-64EB-4F2C-B9BC-9610FDEBDDAB}"/>
              </a:ext>
            </a:extLst>
          </p:cNvPr>
          <p:cNvSpPr txBox="1"/>
          <p:nvPr/>
        </p:nvSpPr>
        <p:spPr>
          <a:xfrm>
            <a:off x="5474646" y="1823640"/>
            <a:ext cx="251863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Independent variable</a:t>
            </a:r>
          </a:p>
        </p:txBody>
      </p:sp>
      <p:sp>
        <p:nvSpPr>
          <p:cNvPr id="16" name="文本框 15">
            <a:extLst>
              <a:ext uri="{FF2B5EF4-FFF2-40B4-BE49-F238E27FC236}">
                <a16:creationId xmlns:a16="http://schemas.microsoft.com/office/drawing/2014/main" id="{4875055C-4448-4FC5-9269-23C2B2375AAB}"/>
              </a:ext>
            </a:extLst>
          </p:cNvPr>
          <p:cNvSpPr txBox="1"/>
          <p:nvPr/>
        </p:nvSpPr>
        <p:spPr>
          <a:xfrm>
            <a:off x="748545" y="2789832"/>
            <a:ext cx="351570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Conversion of realistic issue</a:t>
            </a:r>
          </a:p>
        </p:txBody>
      </p:sp>
      <p:sp>
        <p:nvSpPr>
          <p:cNvPr id="17" name="文本框 16">
            <a:extLst>
              <a:ext uri="{FF2B5EF4-FFF2-40B4-BE49-F238E27FC236}">
                <a16:creationId xmlns:a16="http://schemas.microsoft.com/office/drawing/2014/main" id="{46F317C9-E96B-4846-AB06-0C0B6B6C26BC}"/>
              </a:ext>
            </a:extLst>
          </p:cNvPr>
          <p:cNvSpPr txBox="1"/>
          <p:nvPr/>
        </p:nvSpPr>
        <p:spPr>
          <a:xfrm>
            <a:off x="5505101" y="3782337"/>
            <a:ext cx="2457724"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Discrete choice issue</a:t>
            </a:r>
          </a:p>
        </p:txBody>
      </p:sp>
      <p:sp>
        <p:nvSpPr>
          <p:cNvPr id="18" name="文本框 17">
            <a:extLst>
              <a:ext uri="{FF2B5EF4-FFF2-40B4-BE49-F238E27FC236}">
                <a16:creationId xmlns:a16="http://schemas.microsoft.com/office/drawing/2014/main" id="{864113E8-59E7-45D3-9F66-3A8574BCB888}"/>
              </a:ext>
            </a:extLst>
          </p:cNvPr>
          <p:cNvSpPr txBox="1"/>
          <p:nvPr/>
        </p:nvSpPr>
        <p:spPr>
          <a:xfrm>
            <a:off x="5622121" y="4546703"/>
            <a:ext cx="2223686"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Logistic regression</a:t>
            </a:r>
          </a:p>
        </p:txBody>
      </p:sp>
      <p:sp>
        <p:nvSpPr>
          <p:cNvPr id="19" name="文本框 18">
            <a:extLst>
              <a:ext uri="{FF2B5EF4-FFF2-40B4-BE49-F238E27FC236}">
                <a16:creationId xmlns:a16="http://schemas.microsoft.com/office/drawing/2014/main" id="{B8035CE2-6AB6-4A91-9FD9-A4379B0E10A0}"/>
              </a:ext>
            </a:extLst>
          </p:cNvPr>
          <p:cNvSpPr txBox="1"/>
          <p:nvPr/>
        </p:nvSpPr>
        <p:spPr>
          <a:xfrm>
            <a:off x="1358485" y="4472452"/>
            <a:ext cx="2295821"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Model estimation</a:t>
            </a:r>
          </a:p>
        </p:txBody>
      </p:sp>
      <p:sp>
        <p:nvSpPr>
          <p:cNvPr id="20" name="文本框 19">
            <a:extLst>
              <a:ext uri="{FF2B5EF4-FFF2-40B4-BE49-F238E27FC236}">
                <a16:creationId xmlns:a16="http://schemas.microsoft.com/office/drawing/2014/main" id="{B8EF0BF8-B500-4297-AA40-7D368C66F32D}"/>
              </a:ext>
            </a:extLst>
          </p:cNvPr>
          <p:cNvSpPr txBox="1"/>
          <p:nvPr/>
        </p:nvSpPr>
        <p:spPr>
          <a:xfrm>
            <a:off x="1110019" y="5636927"/>
            <a:ext cx="2792752"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Result and Discussion</a:t>
            </a:r>
          </a:p>
        </p:txBody>
      </p:sp>
      <p:sp>
        <p:nvSpPr>
          <p:cNvPr id="21" name="文本框 20">
            <a:extLst>
              <a:ext uri="{FF2B5EF4-FFF2-40B4-BE49-F238E27FC236}">
                <a16:creationId xmlns:a16="http://schemas.microsoft.com/office/drawing/2014/main" id="{1C2B70AB-8CA1-4FC7-8753-F60AD3987C3A}"/>
              </a:ext>
            </a:extLst>
          </p:cNvPr>
          <p:cNvSpPr txBox="1"/>
          <p:nvPr/>
        </p:nvSpPr>
        <p:spPr>
          <a:xfrm>
            <a:off x="4901699" y="2710195"/>
            <a:ext cx="3664529" cy="707886"/>
          </a:xfrm>
          <a:prstGeom prst="rect">
            <a:avLst/>
          </a:prstGeom>
          <a:noFill/>
          <a:ln>
            <a:solidFill>
              <a:schemeClr val="tx1">
                <a:lumMod val="75000"/>
                <a:lumOff val="25000"/>
              </a:schemeClr>
            </a:solidFill>
            <a:prstDash val="lgDash"/>
          </a:ln>
        </p:spPr>
        <p:txBody>
          <a:bodyPr wrap="square" rtlCol="0" anchor="ctr">
            <a:spAutoFit/>
          </a:bodyPr>
          <a:lstStyle/>
          <a:p>
            <a:pPr algn="ctr"/>
            <a:r>
              <a:rPr lang="en-US" altLang="zh-CN" sz="2000" dirty="0"/>
              <a:t>Probability of getting off at a specific destination station</a:t>
            </a:r>
          </a:p>
        </p:txBody>
      </p:sp>
      <p:cxnSp>
        <p:nvCxnSpPr>
          <p:cNvPr id="22" name="直接连接符 21">
            <a:extLst>
              <a:ext uri="{FF2B5EF4-FFF2-40B4-BE49-F238E27FC236}">
                <a16:creationId xmlns:a16="http://schemas.microsoft.com/office/drawing/2014/main" id="{E98E61F6-3D04-45D2-A10A-BCD4F12BF48C}"/>
              </a:ext>
            </a:extLst>
          </p:cNvPr>
          <p:cNvCxnSpPr>
            <a:stCxn id="10" idx="3"/>
          </p:cNvCxnSpPr>
          <p:nvPr/>
        </p:nvCxnSpPr>
        <p:spPr>
          <a:xfrm>
            <a:off x="3610226" y="1728250"/>
            <a:ext cx="10379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046BB55-40D2-461C-97D5-F33A3584890C}"/>
              </a:ext>
            </a:extLst>
          </p:cNvPr>
          <p:cNvCxnSpPr/>
          <p:nvPr/>
        </p:nvCxnSpPr>
        <p:spPr>
          <a:xfrm flipV="1">
            <a:off x="4648200" y="1362526"/>
            <a:ext cx="0" cy="3646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5C2CFAA-7587-4E9A-8453-5B64042356EE}"/>
              </a:ext>
            </a:extLst>
          </p:cNvPr>
          <p:cNvCxnSpPr/>
          <p:nvPr/>
        </p:nvCxnSpPr>
        <p:spPr>
          <a:xfrm flipV="1">
            <a:off x="4648200" y="1727201"/>
            <a:ext cx="0" cy="2964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8681A7C-20AC-47FE-9BAC-3BCCD3F131AA}"/>
              </a:ext>
            </a:extLst>
          </p:cNvPr>
          <p:cNvCxnSpPr>
            <a:endCxn id="11" idx="1"/>
          </p:cNvCxnSpPr>
          <p:nvPr/>
        </p:nvCxnSpPr>
        <p:spPr>
          <a:xfrm>
            <a:off x="4648200" y="1373259"/>
            <a:ext cx="9146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51FB09C-9A52-46EC-99CE-69A21C762DA6}"/>
              </a:ext>
            </a:extLst>
          </p:cNvPr>
          <p:cNvCxnSpPr>
            <a:endCxn id="15" idx="1"/>
          </p:cNvCxnSpPr>
          <p:nvPr/>
        </p:nvCxnSpPr>
        <p:spPr>
          <a:xfrm>
            <a:off x="4648200" y="2023695"/>
            <a:ext cx="8264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3FABA08-9037-4492-A2ED-20CC2E669597}"/>
              </a:ext>
            </a:extLst>
          </p:cNvPr>
          <p:cNvCxnSpPr>
            <a:stCxn id="16" idx="3"/>
            <a:endCxn id="21" idx="1"/>
          </p:cNvCxnSpPr>
          <p:nvPr/>
        </p:nvCxnSpPr>
        <p:spPr>
          <a:xfrm>
            <a:off x="4264251" y="3064138"/>
            <a:ext cx="6374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B696828-E6B5-4D6B-8A4B-5EC6F72B1C43}"/>
              </a:ext>
            </a:extLst>
          </p:cNvPr>
          <p:cNvCxnSpPr>
            <a:stCxn id="21" idx="2"/>
            <a:endCxn id="17" idx="0"/>
          </p:cNvCxnSpPr>
          <p:nvPr/>
        </p:nvCxnSpPr>
        <p:spPr>
          <a:xfrm flipH="1">
            <a:off x="6733963" y="3418081"/>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73417A5-621F-4E8D-AFFA-23DA64009699}"/>
              </a:ext>
            </a:extLst>
          </p:cNvPr>
          <p:cNvCxnSpPr>
            <a:stCxn id="17" idx="2"/>
            <a:endCxn id="18" idx="0"/>
          </p:cNvCxnSpPr>
          <p:nvPr/>
        </p:nvCxnSpPr>
        <p:spPr>
          <a:xfrm>
            <a:off x="6733963" y="4182447"/>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158914C-BEB9-41E6-ACF5-867E944E5331}"/>
              </a:ext>
            </a:extLst>
          </p:cNvPr>
          <p:cNvCxnSpPr>
            <a:stCxn id="19" idx="3"/>
            <a:endCxn id="18" idx="1"/>
          </p:cNvCxnSpPr>
          <p:nvPr/>
        </p:nvCxnSpPr>
        <p:spPr>
          <a:xfrm>
            <a:off x="3654306" y="4746758"/>
            <a:ext cx="19678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A2C6A7C-F49B-4440-8510-A51AD197A0F6}"/>
              </a:ext>
            </a:extLst>
          </p:cNvPr>
          <p:cNvCxnSpPr>
            <a:stCxn id="10" idx="2"/>
            <a:endCxn id="16" idx="0"/>
          </p:cNvCxnSpPr>
          <p:nvPr/>
        </p:nvCxnSpPr>
        <p:spPr>
          <a:xfrm>
            <a:off x="2506398" y="2002556"/>
            <a:ext cx="0" cy="7872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BBC4A3D-CBF6-4E24-AF1E-B5CDC40CC89F}"/>
              </a:ext>
            </a:extLst>
          </p:cNvPr>
          <p:cNvCxnSpPr>
            <a:stCxn id="16" idx="2"/>
            <a:endCxn id="19" idx="0"/>
          </p:cNvCxnSpPr>
          <p:nvPr/>
        </p:nvCxnSpPr>
        <p:spPr>
          <a:xfrm flipH="1">
            <a:off x="2506396" y="3338444"/>
            <a:ext cx="2" cy="11340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55E5E38-A869-45ED-8203-A26F7864D853}"/>
              </a:ext>
            </a:extLst>
          </p:cNvPr>
          <p:cNvCxnSpPr>
            <a:stCxn id="19" idx="2"/>
            <a:endCxn id="20" idx="0"/>
          </p:cNvCxnSpPr>
          <p:nvPr/>
        </p:nvCxnSpPr>
        <p:spPr>
          <a:xfrm flipH="1">
            <a:off x="2506395" y="5021064"/>
            <a:ext cx="1" cy="6158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214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Research object</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7DD3A3B-46D1-4815-B99C-3D0BBC737BA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EC12ABF-28F6-4248-ABC0-F2E42A8C970F}"/>
              </a:ext>
            </a:extLst>
          </p:cNvPr>
          <p:cNvSpPr>
            <a:spLocks noGrp="1"/>
          </p:cNvSpPr>
          <p:nvPr>
            <p:ph type="sldNum" sz="quarter" idx="12"/>
          </p:nvPr>
        </p:nvSpPr>
        <p:spPr/>
        <p:txBody>
          <a:bodyPr/>
          <a:lstStyle/>
          <a:p>
            <a:fld id="{A17BB91D-344C-44E0-9148-DFE0CFF5CFC9}" type="slidenum">
              <a:rPr lang="zh-CN" altLang="en-US" smtClean="0"/>
              <a:t>65</a:t>
            </a:fld>
            <a:endParaRPr lang="zh-CN" altLang="en-US"/>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E1D4FCA-3D89-4CF4-A803-7C28C643AB84}"/>
                  </a:ext>
                </a:extLst>
              </p:cNvPr>
              <p:cNvSpPr/>
              <p:nvPr/>
            </p:nvSpPr>
            <p:spPr>
              <a:xfrm>
                <a:off x="2755658" y="5669068"/>
                <a:ext cx="4079515"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C</m:t>
                          </m:r>
                          <m:r>
                            <m:rPr>
                              <m:sty m:val="p"/>
                            </m:rPr>
                            <a:rPr lang="zh-CN" altLang="en-US" sz="2400">
                              <a:solidFill>
                                <a:schemeClr val="tx1"/>
                              </a:solidFill>
                              <a:latin typeface="Cambria Math" panose="02040503050406030204" pitchFamily="18" charset="0"/>
                            </a:rPr>
                            <m:t>onnectivity</m:t>
                          </m:r>
                        </m:e>
                        <m:sub>
                          <m:r>
                            <a:rPr lang="en-US" altLang="zh-CN" sz="2400" b="0" i="1" smtClean="0">
                              <a:solidFill>
                                <a:schemeClr val="tx1"/>
                              </a:solidFill>
                              <a:latin typeface="Cambria Math" panose="02040503050406030204" pitchFamily="18" charset="0"/>
                            </a:rPr>
                            <m:t>1,</m:t>
                          </m:r>
                          <m:r>
                            <a:rPr lang="en-US" altLang="zh-CN" sz="2400" b="0" i="1" smtClean="0">
                              <a:solidFill>
                                <a:schemeClr val="tx1"/>
                              </a:solidFill>
                              <a:latin typeface="Cambria Math" panose="02040503050406030204" pitchFamily="18" charset="0"/>
                            </a:rPr>
                            <m:t>𝑘</m:t>
                          </m:r>
                        </m:sub>
                      </m:sSub>
                      <m:r>
                        <a:rPr lang="zh-CN" altLang="en-US" sz="2400" i="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num>
                        <m:den>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𝑜𝑡h𝑒𝑟</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den>
                      </m:f>
                    </m:oMath>
                  </m:oMathPara>
                </a14:m>
                <a:endParaRPr lang="zh-CN" altLang="en-US" sz="2400" dirty="0">
                  <a:solidFill>
                    <a:schemeClr val="tx1"/>
                  </a:solidFill>
                </a:endParaRPr>
              </a:p>
            </p:txBody>
          </p:sp>
        </mc:Choice>
        <mc:Fallback>
          <p:sp>
            <p:nvSpPr>
              <p:cNvPr id="10" name="矩形 9">
                <a:extLst>
                  <a:ext uri="{FF2B5EF4-FFF2-40B4-BE49-F238E27FC236}">
                    <a16:creationId xmlns:a16="http://schemas.microsoft.com/office/drawing/2014/main" id="{8E1D4FCA-3D89-4CF4-A803-7C28C643AB84}"/>
                  </a:ext>
                </a:extLst>
              </p:cNvPr>
              <p:cNvSpPr>
                <a:spLocks noRot="1" noChangeAspect="1" noMove="1" noResize="1" noEditPoints="1" noAdjustHandles="1" noChangeArrowheads="1" noChangeShapeType="1" noTextEdit="1"/>
              </p:cNvSpPr>
              <p:nvPr/>
            </p:nvSpPr>
            <p:spPr>
              <a:xfrm>
                <a:off x="2755658" y="5669068"/>
                <a:ext cx="4079515" cy="846194"/>
              </a:xfrm>
              <a:prstGeom prst="rect">
                <a:avLst/>
              </a:prstGeom>
              <a:blipFill>
                <a:blip r:embed="rId2"/>
                <a:stretch>
                  <a:fillRect/>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D19CB065-04D9-487A-B0B1-3A5F7F03E0B0}"/>
              </a:ext>
            </a:extLst>
          </p:cNvPr>
          <p:cNvCxnSpPr/>
          <p:nvPr/>
        </p:nvCxnSpPr>
        <p:spPr>
          <a:xfrm>
            <a:off x="18534" y="5570964"/>
            <a:ext cx="914400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67954ED7-7BAE-4507-BA8E-8FF37CFD7783}"/>
              </a:ext>
            </a:extLst>
          </p:cNvPr>
          <p:cNvSpPr/>
          <p:nvPr/>
        </p:nvSpPr>
        <p:spPr>
          <a:xfrm>
            <a:off x="1774124" y="304279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endParaRPr lang="zh-CN" altLang="en-US" sz="2000" dirty="0">
              <a:solidFill>
                <a:schemeClr val="tx1"/>
              </a:solidFill>
            </a:endParaRPr>
          </a:p>
        </p:txBody>
      </p:sp>
      <p:sp>
        <p:nvSpPr>
          <p:cNvPr id="16" name="椭圆 15">
            <a:extLst>
              <a:ext uri="{FF2B5EF4-FFF2-40B4-BE49-F238E27FC236}">
                <a16:creationId xmlns:a16="http://schemas.microsoft.com/office/drawing/2014/main" id="{C1B9DC17-DB3E-4880-9F7E-C4018032EA6E}"/>
              </a:ext>
            </a:extLst>
          </p:cNvPr>
          <p:cNvSpPr/>
          <p:nvPr/>
        </p:nvSpPr>
        <p:spPr>
          <a:xfrm>
            <a:off x="4590534" y="4261478"/>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rPr>
              <a:t>k</a:t>
            </a:r>
            <a:endParaRPr lang="zh-CN" altLang="en-US" sz="2000" i="1" dirty="0">
              <a:solidFill>
                <a:schemeClr val="tx1"/>
              </a:solidFill>
            </a:endParaRPr>
          </a:p>
        </p:txBody>
      </p:sp>
      <p:grpSp>
        <p:nvGrpSpPr>
          <p:cNvPr id="17" name="组合 16">
            <a:extLst>
              <a:ext uri="{FF2B5EF4-FFF2-40B4-BE49-F238E27FC236}">
                <a16:creationId xmlns:a16="http://schemas.microsoft.com/office/drawing/2014/main" id="{3D7A56C0-682D-420B-9E13-6486C7882B00}"/>
              </a:ext>
            </a:extLst>
          </p:cNvPr>
          <p:cNvGrpSpPr/>
          <p:nvPr/>
        </p:nvGrpSpPr>
        <p:grpSpPr>
          <a:xfrm>
            <a:off x="4413274" y="2211039"/>
            <a:ext cx="763548" cy="1248296"/>
            <a:chOff x="4191000" y="1507866"/>
            <a:chExt cx="613033" cy="1002225"/>
          </a:xfrm>
        </p:grpSpPr>
        <p:sp>
          <p:nvSpPr>
            <p:cNvPr id="18" name="椭圆 17">
              <a:extLst>
                <a:ext uri="{FF2B5EF4-FFF2-40B4-BE49-F238E27FC236}">
                  <a16:creationId xmlns:a16="http://schemas.microsoft.com/office/drawing/2014/main" id="{84E00AC4-2973-4519-80AE-2908FC33FC30}"/>
                </a:ext>
              </a:extLst>
            </p:cNvPr>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9" name="椭圆 18">
              <a:extLst>
                <a:ext uri="{FF2B5EF4-FFF2-40B4-BE49-F238E27FC236}">
                  <a16:creationId xmlns:a16="http://schemas.microsoft.com/office/drawing/2014/main" id="{AEBBAF81-ED70-44D8-8362-04B155B01F65}"/>
                </a:ext>
              </a:extLst>
            </p:cNvPr>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0" name="椭圆 19">
              <a:extLst>
                <a:ext uri="{FF2B5EF4-FFF2-40B4-BE49-F238E27FC236}">
                  <a16:creationId xmlns:a16="http://schemas.microsoft.com/office/drawing/2014/main" id="{65FF91BF-306C-47B3-B902-18240AA995D5}"/>
                </a:ext>
              </a:extLst>
            </p:cNvPr>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1" name="椭圆 20">
              <a:extLst>
                <a:ext uri="{FF2B5EF4-FFF2-40B4-BE49-F238E27FC236}">
                  <a16:creationId xmlns:a16="http://schemas.microsoft.com/office/drawing/2014/main" id="{03C15ACB-D128-4F12-B856-C9356CCA7D94}"/>
                </a:ext>
              </a:extLst>
            </p:cNvPr>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2" name="文本框 21">
              <a:extLst>
                <a:ext uri="{FF2B5EF4-FFF2-40B4-BE49-F238E27FC236}">
                  <a16:creationId xmlns:a16="http://schemas.microsoft.com/office/drawing/2014/main" id="{BF50CC62-B9AA-4871-910B-DA97365C8DEB}"/>
                </a:ext>
              </a:extLst>
            </p:cNvPr>
            <p:cNvSpPr txBox="1"/>
            <p:nvPr/>
          </p:nvSpPr>
          <p:spPr>
            <a:xfrm>
              <a:off x="4191000" y="2139432"/>
              <a:ext cx="493182" cy="370659"/>
            </a:xfrm>
            <a:prstGeom prst="rect">
              <a:avLst/>
            </a:prstGeom>
            <a:noFill/>
          </p:spPr>
          <p:txBody>
            <a:bodyPr wrap="none" rtlCol="0">
              <a:spAutoFit/>
            </a:bodyPr>
            <a:lstStyle/>
            <a:p>
              <a:r>
                <a:rPr lang="en-US" altLang="zh-CN" sz="2400" dirty="0"/>
                <a:t>……</a:t>
              </a:r>
              <a:endParaRPr lang="zh-CN" altLang="en-US" sz="2400" dirty="0"/>
            </a:p>
          </p:txBody>
        </p:sp>
      </p:grpSp>
      <p:cxnSp>
        <p:nvCxnSpPr>
          <p:cNvPr id="23" name="直接箭头连接符 22">
            <a:extLst>
              <a:ext uri="{FF2B5EF4-FFF2-40B4-BE49-F238E27FC236}">
                <a16:creationId xmlns:a16="http://schemas.microsoft.com/office/drawing/2014/main" id="{7CC9889D-187C-4F26-B0E9-7706AA17BF5C}"/>
              </a:ext>
            </a:extLst>
          </p:cNvPr>
          <p:cNvCxnSpPr>
            <a:stCxn id="15" idx="5"/>
          </p:cNvCxnSpPr>
          <p:nvPr/>
        </p:nvCxnSpPr>
        <p:spPr>
          <a:xfrm>
            <a:off x="2179173" y="3447842"/>
            <a:ext cx="1651021" cy="71300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FCEA5DA-33D6-4759-836F-4CF399B440C8}"/>
              </a:ext>
            </a:extLst>
          </p:cNvPr>
          <p:cNvCxnSpPr>
            <a:stCxn id="15" idx="7"/>
          </p:cNvCxnSpPr>
          <p:nvPr/>
        </p:nvCxnSpPr>
        <p:spPr>
          <a:xfrm flipV="1">
            <a:off x="2179173" y="2633734"/>
            <a:ext cx="1735878" cy="47855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AF814B8-F00F-46DD-A4B1-B02DFE0A184A}"/>
              </a:ext>
            </a:extLst>
          </p:cNvPr>
          <p:cNvSpPr txBox="1"/>
          <p:nvPr/>
        </p:nvSpPr>
        <p:spPr>
          <a:xfrm>
            <a:off x="1117615" y="4950483"/>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26" name="文本框 25">
            <a:extLst>
              <a:ext uri="{FF2B5EF4-FFF2-40B4-BE49-F238E27FC236}">
                <a16:creationId xmlns:a16="http://schemas.microsoft.com/office/drawing/2014/main" id="{0A283FF2-6E1F-4449-B3EB-B153241AB39B}"/>
              </a:ext>
            </a:extLst>
          </p:cNvPr>
          <p:cNvSpPr txBox="1"/>
          <p:nvPr/>
        </p:nvSpPr>
        <p:spPr>
          <a:xfrm>
            <a:off x="4165261" y="4951466"/>
            <a:ext cx="1276311" cy="430887"/>
          </a:xfrm>
          <a:prstGeom prst="rect">
            <a:avLst/>
          </a:prstGeom>
          <a:noFill/>
        </p:spPr>
        <p:txBody>
          <a:bodyPr wrap="none" rtlCol="0">
            <a:spAutoFit/>
          </a:bodyPr>
          <a:lstStyle/>
          <a:p>
            <a:r>
              <a:rPr lang="en-US" altLang="zh-CN" sz="2200" dirty="0"/>
              <a:t>Alighting</a:t>
            </a:r>
          </a:p>
        </p:txBody>
      </p:sp>
      <p:sp>
        <p:nvSpPr>
          <p:cNvPr id="27" name="文本框 26">
            <a:extLst>
              <a:ext uri="{FF2B5EF4-FFF2-40B4-BE49-F238E27FC236}">
                <a16:creationId xmlns:a16="http://schemas.microsoft.com/office/drawing/2014/main" id="{3EC1CD8A-46A2-42A0-9A21-D5D0896EA868}"/>
              </a:ext>
            </a:extLst>
          </p:cNvPr>
          <p:cNvSpPr txBox="1"/>
          <p:nvPr/>
        </p:nvSpPr>
        <p:spPr>
          <a:xfrm>
            <a:off x="799855" y="3064621"/>
            <a:ext cx="1029449" cy="430887"/>
          </a:xfrm>
          <a:prstGeom prst="rect">
            <a:avLst/>
          </a:prstGeom>
          <a:noFill/>
        </p:spPr>
        <p:txBody>
          <a:bodyPr wrap="none" rtlCol="0">
            <a:spAutoFit/>
          </a:bodyPr>
          <a:lstStyle/>
          <a:p>
            <a:r>
              <a:rPr lang="en-US" altLang="zh-CN" sz="2200" dirty="0"/>
              <a:t>Station</a:t>
            </a:r>
            <a:endParaRPr lang="zh-CN" altLang="en-US" sz="2200" dirty="0"/>
          </a:p>
        </p:txBody>
      </p:sp>
      <p:sp>
        <p:nvSpPr>
          <p:cNvPr id="28" name="文本框 27">
            <a:extLst>
              <a:ext uri="{FF2B5EF4-FFF2-40B4-BE49-F238E27FC236}">
                <a16:creationId xmlns:a16="http://schemas.microsoft.com/office/drawing/2014/main" id="{FD61995A-068E-4151-8683-73D6EAB44B63}"/>
              </a:ext>
            </a:extLst>
          </p:cNvPr>
          <p:cNvSpPr txBox="1"/>
          <p:nvPr/>
        </p:nvSpPr>
        <p:spPr>
          <a:xfrm>
            <a:off x="4196062" y="3830591"/>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29" name="文本框 28">
            <a:extLst>
              <a:ext uri="{FF2B5EF4-FFF2-40B4-BE49-F238E27FC236}">
                <a16:creationId xmlns:a16="http://schemas.microsoft.com/office/drawing/2014/main" id="{97ED20AD-4D3A-4395-8508-81A1C0F61D64}"/>
              </a:ext>
            </a:extLst>
          </p:cNvPr>
          <p:cNvSpPr txBox="1"/>
          <p:nvPr/>
        </p:nvSpPr>
        <p:spPr>
          <a:xfrm>
            <a:off x="4223386" y="1432185"/>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30" name="矩形 29">
            <a:extLst>
              <a:ext uri="{FF2B5EF4-FFF2-40B4-BE49-F238E27FC236}">
                <a16:creationId xmlns:a16="http://schemas.microsoft.com/office/drawing/2014/main" id="{3E35EAAF-8A80-4814-8695-E0EF20C18B38}"/>
              </a:ext>
            </a:extLst>
          </p:cNvPr>
          <p:cNvSpPr/>
          <p:nvPr/>
        </p:nvSpPr>
        <p:spPr>
          <a:xfrm>
            <a:off x="5946243" y="2580495"/>
            <a:ext cx="1684467" cy="28900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1" name="矩形 30">
            <a:extLst>
              <a:ext uri="{FF2B5EF4-FFF2-40B4-BE49-F238E27FC236}">
                <a16:creationId xmlns:a16="http://schemas.microsoft.com/office/drawing/2014/main" id="{6BAC3C87-7AC9-4D84-ADF7-9FFBAA371037}"/>
              </a:ext>
            </a:extLst>
          </p:cNvPr>
          <p:cNvSpPr/>
          <p:nvPr/>
        </p:nvSpPr>
        <p:spPr>
          <a:xfrm>
            <a:off x="5946243" y="4376295"/>
            <a:ext cx="430878" cy="2919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2" name="文本框 31">
            <a:extLst>
              <a:ext uri="{FF2B5EF4-FFF2-40B4-BE49-F238E27FC236}">
                <a16:creationId xmlns:a16="http://schemas.microsoft.com/office/drawing/2014/main" id="{D29D211A-08D5-43C5-9AD3-824280BEF628}"/>
              </a:ext>
            </a:extLst>
          </p:cNvPr>
          <p:cNvSpPr txBox="1"/>
          <p:nvPr/>
        </p:nvSpPr>
        <p:spPr>
          <a:xfrm>
            <a:off x="5862906" y="2149608"/>
            <a:ext cx="2425664" cy="430887"/>
          </a:xfrm>
          <a:prstGeom prst="rect">
            <a:avLst/>
          </a:prstGeom>
          <a:noFill/>
        </p:spPr>
        <p:txBody>
          <a:bodyPr wrap="none" rtlCol="0">
            <a:spAutoFit/>
          </a:bodyPr>
          <a:lstStyle/>
          <a:p>
            <a:r>
              <a:rPr lang="en-US" altLang="zh-CN" sz="2200" dirty="0"/>
              <a:t>Passenger Volume</a:t>
            </a:r>
          </a:p>
        </p:txBody>
      </p:sp>
      <p:sp>
        <p:nvSpPr>
          <p:cNvPr id="33" name="文本框 32">
            <a:extLst>
              <a:ext uri="{FF2B5EF4-FFF2-40B4-BE49-F238E27FC236}">
                <a16:creationId xmlns:a16="http://schemas.microsoft.com/office/drawing/2014/main" id="{F2646D18-31C7-414C-9751-AC693CBD38A3}"/>
              </a:ext>
            </a:extLst>
          </p:cNvPr>
          <p:cNvSpPr txBox="1"/>
          <p:nvPr/>
        </p:nvSpPr>
        <p:spPr>
          <a:xfrm>
            <a:off x="5862906" y="3945408"/>
            <a:ext cx="2425664" cy="430887"/>
          </a:xfrm>
          <a:prstGeom prst="rect">
            <a:avLst/>
          </a:prstGeom>
          <a:noFill/>
        </p:spPr>
        <p:txBody>
          <a:bodyPr wrap="none" rtlCol="0">
            <a:spAutoFit/>
          </a:bodyPr>
          <a:lstStyle/>
          <a:p>
            <a:r>
              <a:rPr lang="en-US" altLang="zh-CN" sz="2200" dirty="0"/>
              <a:t>Passenger Volume</a:t>
            </a:r>
          </a:p>
        </p:txBody>
      </p:sp>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8D55EC0A-5FAA-4972-A17C-3A69991E0FCC}"/>
                  </a:ext>
                </a:extLst>
              </p:cNvPr>
              <p:cNvSpPr/>
              <p:nvPr/>
            </p:nvSpPr>
            <p:spPr>
              <a:xfrm>
                <a:off x="6377121" y="4339867"/>
                <a:ext cx="477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oMath>
                  </m:oMathPara>
                </a14:m>
                <a:endParaRPr lang="zh-CN" altLang="en-US" dirty="0">
                  <a:solidFill>
                    <a:schemeClr val="tx1"/>
                  </a:solidFill>
                </a:endParaRPr>
              </a:p>
            </p:txBody>
          </p:sp>
        </mc:Choice>
        <mc:Fallback>
          <p:sp>
            <p:nvSpPr>
              <p:cNvPr id="34" name="矩形 33">
                <a:extLst>
                  <a:ext uri="{FF2B5EF4-FFF2-40B4-BE49-F238E27FC236}">
                    <a16:creationId xmlns:a16="http://schemas.microsoft.com/office/drawing/2014/main" id="{8D55EC0A-5FAA-4972-A17C-3A69991E0FCC}"/>
                  </a:ext>
                </a:extLst>
              </p:cNvPr>
              <p:cNvSpPr>
                <a:spLocks noRot="1" noChangeAspect="1" noMove="1" noResize="1" noEditPoints="1" noAdjustHandles="1" noChangeArrowheads="1" noChangeShapeType="1" noTextEdit="1"/>
              </p:cNvSpPr>
              <p:nvPr/>
            </p:nvSpPr>
            <p:spPr>
              <a:xfrm>
                <a:off x="6377121" y="4339867"/>
                <a:ext cx="477887"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6425AE70-F675-476B-88D0-5C30F6E8C031}"/>
                  </a:ext>
                </a:extLst>
              </p:cNvPr>
              <p:cNvSpPr/>
              <p:nvPr/>
            </p:nvSpPr>
            <p:spPr>
              <a:xfrm>
                <a:off x="7630710" y="2536595"/>
                <a:ext cx="5520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oMath>
                  </m:oMathPara>
                </a14:m>
                <a:endParaRPr lang="zh-CN" altLang="en-US" dirty="0">
                  <a:solidFill>
                    <a:schemeClr val="tx1"/>
                  </a:solidFill>
                </a:endParaRPr>
              </a:p>
            </p:txBody>
          </p:sp>
        </mc:Choice>
        <mc:Fallback>
          <p:sp>
            <p:nvSpPr>
              <p:cNvPr id="35" name="矩形 34">
                <a:extLst>
                  <a:ext uri="{FF2B5EF4-FFF2-40B4-BE49-F238E27FC236}">
                    <a16:creationId xmlns:a16="http://schemas.microsoft.com/office/drawing/2014/main" id="{6425AE70-F675-476B-88D0-5C30F6E8C031}"/>
                  </a:ext>
                </a:extLst>
              </p:cNvPr>
              <p:cNvSpPr>
                <a:spLocks noRot="1" noChangeAspect="1" noMove="1" noResize="1" noEditPoints="1" noAdjustHandles="1" noChangeArrowheads="1" noChangeShapeType="1" noTextEdit="1"/>
              </p:cNvSpPr>
              <p:nvPr/>
            </p:nvSpPr>
            <p:spPr>
              <a:xfrm>
                <a:off x="7630710" y="2536595"/>
                <a:ext cx="552051" cy="369332"/>
              </a:xfrm>
              <a:prstGeom prst="rect">
                <a:avLst/>
              </a:prstGeom>
              <a:blipFill>
                <a:blip r:embed="rId4"/>
                <a:stretch>
                  <a:fillRect r="-32222"/>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0822E3D1-55BF-4F95-9293-7DB16B43AB3D}"/>
              </a:ext>
            </a:extLst>
          </p:cNvPr>
          <p:cNvSpPr/>
          <p:nvPr/>
        </p:nvSpPr>
        <p:spPr>
          <a:xfrm>
            <a:off x="4078601" y="1432185"/>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7" name="直接连接符 36">
            <a:extLst>
              <a:ext uri="{FF2B5EF4-FFF2-40B4-BE49-F238E27FC236}">
                <a16:creationId xmlns:a16="http://schemas.microsoft.com/office/drawing/2014/main" id="{109432AB-236A-4A58-8A8B-249478CF5ACC}"/>
              </a:ext>
            </a:extLst>
          </p:cNvPr>
          <p:cNvCxnSpPr/>
          <p:nvPr/>
        </p:nvCxnSpPr>
        <p:spPr>
          <a:xfrm>
            <a:off x="3249226" y="4799879"/>
            <a:ext cx="0" cy="565693"/>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E80FE76-AC38-4686-8356-D84CB4F5038D}"/>
              </a:ext>
            </a:extLst>
          </p:cNvPr>
          <p:cNvSpPr txBox="1"/>
          <p:nvPr/>
        </p:nvSpPr>
        <p:spPr>
          <a:xfrm>
            <a:off x="412258" y="648960"/>
            <a:ext cx="7189789" cy="461665"/>
          </a:xfrm>
          <a:prstGeom prst="rect">
            <a:avLst/>
          </a:prstGeom>
          <a:noFill/>
        </p:spPr>
        <p:txBody>
          <a:bodyPr wrap="none" rtlCol="0">
            <a:spAutoFit/>
          </a:bodyPr>
          <a:lstStyle/>
          <a:p>
            <a:r>
              <a:rPr lang="en-US" altLang="zh-CN" sz="2400" dirty="0"/>
              <a:t>Description for Connectivity —— dependent variable</a:t>
            </a:r>
          </a:p>
        </p:txBody>
      </p:sp>
      <p:sp>
        <p:nvSpPr>
          <p:cNvPr id="40" name="椭圆 39">
            <a:extLst>
              <a:ext uri="{FF2B5EF4-FFF2-40B4-BE49-F238E27FC236}">
                <a16:creationId xmlns:a16="http://schemas.microsoft.com/office/drawing/2014/main" id="{638B7C1F-0DA4-4048-A363-062520A733D7}"/>
              </a:ext>
            </a:extLst>
          </p:cNvPr>
          <p:cNvSpPr/>
          <p:nvPr/>
        </p:nvSpPr>
        <p:spPr>
          <a:xfrm>
            <a:off x="209058" y="79619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098291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Research object</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7DD3A3B-46D1-4815-B99C-3D0BBC737BA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EC12ABF-28F6-4248-ABC0-F2E42A8C970F}"/>
              </a:ext>
            </a:extLst>
          </p:cNvPr>
          <p:cNvSpPr>
            <a:spLocks noGrp="1"/>
          </p:cNvSpPr>
          <p:nvPr>
            <p:ph type="sldNum" sz="quarter" idx="12"/>
          </p:nvPr>
        </p:nvSpPr>
        <p:spPr/>
        <p:txBody>
          <a:bodyPr/>
          <a:lstStyle/>
          <a:p>
            <a:fld id="{A17BB91D-344C-44E0-9148-DFE0CFF5CFC9}" type="slidenum">
              <a:rPr lang="zh-CN" altLang="en-US" smtClean="0"/>
              <a:t>66</a:t>
            </a:fld>
            <a:endParaRPr lang="zh-CN" altLang="en-US"/>
          </a:p>
        </p:txBody>
      </p:sp>
      <p:sp>
        <p:nvSpPr>
          <p:cNvPr id="38" name="文本框 37">
            <a:extLst>
              <a:ext uri="{FF2B5EF4-FFF2-40B4-BE49-F238E27FC236}">
                <a16:creationId xmlns:a16="http://schemas.microsoft.com/office/drawing/2014/main" id="{0866C56A-8D50-40E6-80A1-A63F21E18B33}"/>
              </a:ext>
            </a:extLst>
          </p:cNvPr>
          <p:cNvSpPr txBox="1"/>
          <p:nvPr/>
        </p:nvSpPr>
        <p:spPr>
          <a:xfrm>
            <a:off x="1192961" y="1931289"/>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41" name="文本框 40">
            <a:extLst>
              <a:ext uri="{FF2B5EF4-FFF2-40B4-BE49-F238E27FC236}">
                <a16:creationId xmlns:a16="http://schemas.microsoft.com/office/drawing/2014/main" id="{53789208-7B24-4E83-9DDF-1FDFD2EC469B}"/>
              </a:ext>
            </a:extLst>
          </p:cNvPr>
          <p:cNvSpPr txBox="1"/>
          <p:nvPr/>
        </p:nvSpPr>
        <p:spPr>
          <a:xfrm>
            <a:off x="4161978" y="5135438"/>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p:sp>
        <p:nvSpPr>
          <p:cNvPr id="42" name="矩形 41">
            <a:extLst>
              <a:ext uri="{FF2B5EF4-FFF2-40B4-BE49-F238E27FC236}">
                <a16:creationId xmlns:a16="http://schemas.microsoft.com/office/drawing/2014/main" id="{2D4EF59A-697A-4EAA-B3A8-52CA86E9B7C8}"/>
              </a:ext>
            </a:extLst>
          </p:cNvPr>
          <p:cNvSpPr/>
          <p:nvPr/>
        </p:nvSpPr>
        <p:spPr>
          <a:xfrm>
            <a:off x="1192961" y="5609545"/>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43" name="矩形 42">
            <a:extLst>
              <a:ext uri="{FF2B5EF4-FFF2-40B4-BE49-F238E27FC236}">
                <a16:creationId xmlns:a16="http://schemas.microsoft.com/office/drawing/2014/main" id="{F6F8BDB5-2699-454E-A8E9-C7CDABEAA6A7}"/>
              </a:ext>
            </a:extLst>
          </p:cNvPr>
          <p:cNvSpPr/>
          <p:nvPr/>
        </p:nvSpPr>
        <p:spPr>
          <a:xfrm>
            <a:off x="1192961" y="5135439"/>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44" name="矩形 43">
            <a:extLst>
              <a:ext uri="{FF2B5EF4-FFF2-40B4-BE49-F238E27FC236}">
                <a16:creationId xmlns:a16="http://schemas.microsoft.com/office/drawing/2014/main" id="{BC46D185-6AB7-491F-ACCA-39DC96FD3052}"/>
              </a:ext>
            </a:extLst>
          </p:cNvPr>
          <p:cNvSpPr/>
          <p:nvPr/>
        </p:nvSpPr>
        <p:spPr>
          <a:xfrm>
            <a:off x="4871087" y="2011627"/>
            <a:ext cx="3174267" cy="600164"/>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2200" dirty="0"/>
              <a:t>Land-use aggregation</a:t>
            </a:r>
          </a:p>
        </p:txBody>
      </p:sp>
      <p:sp>
        <p:nvSpPr>
          <p:cNvPr id="45" name="文本框 44">
            <a:extLst>
              <a:ext uri="{FF2B5EF4-FFF2-40B4-BE49-F238E27FC236}">
                <a16:creationId xmlns:a16="http://schemas.microsoft.com/office/drawing/2014/main" id="{AD571048-3795-4D4B-B861-7040B55C2F43}"/>
              </a:ext>
            </a:extLst>
          </p:cNvPr>
          <p:cNvSpPr txBox="1"/>
          <p:nvPr/>
        </p:nvSpPr>
        <p:spPr>
          <a:xfrm>
            <a:off x="412259" y="807456"/>
            <a:ext cx="8262198" cy="461665"/>
          </a:xfrm>
          <a:prstGeom prst="rect">
            <a:avLst/>
          </a:prstGeom>
          <a:noFill/>
        </p:spPr>
        <p:txBody>
          <a:bodyPr wrap="none" rtlCol="0">
            <a:spAutoFit/>
          </a:bodyPr>
          <a:lstStyle/>
          <a:p>
            <a:r>
              <a:rPr lang="en-US" altLang="zh-CN" sz="2400" dirty="0"/>
              <a:t>Determinants for transit ridership —— independent variables</a:t>
            </a:r>
          </a:p>
        </p:txBody>
      </p:sp>
      <p:sp>
        <p:nvSpPr>
          <p:cNvPr id="46" name="矩形 45">
            <a:extLst>
              <a:ext uri="{FF2B5EF4-FFF2-40B4-BE49-F238E27FC236}">
                <a16:creationId xmlns:a16="http://schemas.microsoft.com/office/drawing/2014/main" id="{CC5138ED-5D90-40E2-9F02-2DC84E3333D2}"/>
              </a:ext>
            </a:extLst>
          </p:cNvPr>
          <p:cNvSpPr/>
          <p:nvPr/>
        </p:nvSpPr>
        <p:spPr>
          <a:xfrm>
            <a:off x="1054100" y="1828801"/>
            <a:ext cx="7353299" cy="24511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a:extLst>
              <a:ext uri="{FF2B5EF4-FFF2-40B4-BE49-F238E27FC236}">
                <a16:creationId xmlns:a16="http://schemas.microsoft.com/office/drawing/2014/main" id="{089BA3BC-BEB5-4EC1-8182-DA428449B561}"/>
              </a:ext>
            </a:extLst>
          </p:cNvPr>
          <p:cNvSpPr/>
          <p:nvPr/>
        </p:nvSpPr>
        <p:spPr>
          <a:xfrm>
            <a:off x="666701" y="1425439"/>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Land-use</a:t>
            </a:r>
            <a:endParaRPr lang="zh-CN" altLang="en-US" sz="2200" dirty="0">
              <a:solidFill>
                <a:schemeClr val="tx1"/>
              </a:solidFill>
            </a:endParaRPr>
          </a:p>
        </p:txBody>
      </p:sp>
      <p:sp>
        <p:nvSpPr>
          <p:cNvPr id="48" name="矩形 47">
            <a:extLst>
              <a:ext uri="{FF2B5EF4-FFF2-40B4-BE49-F238E27FC236}">
                <a16:creationId xmlns:a16="http://schemas.microsoft.com/office/drawing/2014/main" id="{9A8B6796-563B-4DCD-8185-3EA0C25B5C61}"/>
              </a:ext>
            </a:extLst>
          </p:cNvPr>
          <p:cNvSpPr/>
          <p:nvPr/>
        </p:nvSpPr>
        <p:spPr>
          <a:xfrm>
            <a:off x="1054100" y="4939252"/>
            <a:ext cx="7353299" cy="134724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矩形 48">
            <a:extLst>
              <a:ext uri="{FF2B5EF4-FFF2-40B4-BE49-F238E27FC236}">
                <a16:creationId xmlns:a16="http://schemas.microsoft.com/office/drawing/2014/main" id="{71C22044-0D53-4FF9-B91E-8596DFD96775}"/>
              </a:ext>
            </a:extLst>
          </p:cNvPr>
          <p:cNvSpPr/>
          <p:nvPr/>
        </p:nvSpPr>
        <p:spPr>
          <a:xfrm>
            <a:off x="666701" y="4535890"/>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a:t>
            </a:r>
            <a:endParaRPr lang="zh-CN" altLang="en-US" sz="2200" dirty="0">
              <a:solidFill>
                <a:schemeClr val="tx1"/>
              </a:solidFill>
            </a:endParaRPr>
          </a:p>
        </p:txBody>
      </p:sp>
      <p:sp>
        <p:nvSpPr>
          <p:cNvPr id="50" name="椭圆 49">
            <a:extLst>
              <a:ext uri="{FF2B5EF4-FFF2-40B4-BE49-F238E27FC236}">
                <a16:creationId xmlns:a16="http://schemas.microsoft.com/office/drawing/2014/main" id="{FC8AD0E7-7D20-4853-BCE2-1985930E3252}"/>
              </a:ext>
            </a:extLst>
          </p:cNvPr>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22715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67</a:t>
            </a:fld>
            <a:endParaRPr lang="zh-CN" altLang="en-US"/>
          </a:p>
        </p:txBody>
      </p:sp>
      <p:sp>
        <p:nvSpPr>
          <p:cNvPr id="10" name="文本框 9">
            <a:extLst>
              <a:ext uri="{FF2B5EF4-FFF2-40B4-BE49-F238E27FC236}">
                <a16:creationId xmlns:a16="http://schemas.microsoft.com/office/drawing/2014/main" id="{2DE3D398-5D23-42FB-B5AE-5359680FACAC}"/>
              </a:ext>
            </a:extLst>
          </p:cNvPr>
          <p:cNvSpPr txBox="1"/>
          <p:nvPr/>
        </p:nvSpPr>
        <p:spPr>
          <a:xfrm>
            <a:off x="2729354" y="1307162"/>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11" name="文本框 10">
            <a:extLst>
              <a:ext uri="{FF2B5EF4-FFF2-40B4-BE49-F238E27FC236}">
                <a16:creationId xmlns:a16="http://schemas.microsoft.com/office/drawing/2014/main" id="{FAC1C4CA-7B16-4D96-97F8-F52E1829F95B}"/>
              </a:ext>
            </a:extLst>
          </p:cNvPr>
          <p:cNvSpPr txBox="1"/>
          <p:nvPr/>
        </p:nvSpPr>
        <p:spPr>
          <a:xfrm>
            <a:off x="6542276" y="1303298"/>
            <a:ext cx="1276311" cy="430887"/>
          </a:xfrm>
          <a:prstGeom prst="rect">
            <a:avLst/>
          </a:prstGeom>
          <a:noFill/>
        </p:spPr>
        <p:txBody>
          <a:bodyPr wrap="none" rtlCol="0">
            <a:spAutoFit/>
          </a:bodyPr>
          <a:lstStyle/>
          <a:p>
            <a:r>
              <a:rPr lang="en-US" altLang="zh-CN" sz="2200" dirty="0"/>
              <a:t>Alighting</a:t>
            </a:r>
          </a:p>
        </p:txBody>
      </p:sp>
      <p:grpSp>
        <p:nvGrpSpPr>
          <p:cNvPr id="15" name="组合 14">
            <a:extLst>
              <a:ext uri="{FF2B5EF4-FFF2-40B4-BE49-F238E27FC236}">
                <a16:creationId xmlns:a16="http://schemas.microsoft.com/office/drawing/2014/main" id="{F0CC9302-92E5-49A3-B56E-B0E53EAAB2D4}"/>
              </a:ext>
            </a:extLst>
          </p:cNvPr>
          <p:cNvGrpSpPr/>
          <p:nvPr/>
        </p:nvGrpSpPr>
        <p:grpSpPr>
          <a:xfrm>
            <a:off x="6192504" y="1824965"/>
            <a:ext cx="2283702" cy="1371621"/>
            <a:chOff x="5873700" y="2248431"/>
            <a:chExt cx="2283702" cy="1371621"/>
          </a:xfrm>
        </p:grpSpPr>
        <p:grpSp>
          <p:nvGrpSpPr>
            <p:cNvPr id="16" name="组合 15">
              <a:extLst>
                <a:ext uri="{FF2B5EF4-FFF2-40B4-BE49-F238E27FC236}">
                  <a16:creationId xmlns:a16="http://schemas.microsoft.com/office/drawing/2014/main" id="{9442506D-945B-46E7-BC3A-6E3129247207}"/>
                </a:ext>
              </a:extLst>
            </p:cNvPr>
            <p:cNvGrpSpPr/>
            <p:nvPr/>
          </p:nvGrpSpPr>
          <p:grpSpPr>
            <a:xfrm>
              <a:off x="6727331" y="2395215"/>
              <a:ext cx="1239635" cy="1224837"/>
              <a:chOff x="4729799" y="1251109"/>
              <a:chExt cx="995271" cy="983390"/>
            </a:xfrm>
          </p:grpSpPr>
          <p:sp>
            <p:nvSpPr>
              <p:cNvPr id="20" name="椭圆 19">
                <a:extLst>
                  <a:ext uri="{FF2B5EF4-FFF2-40B4-BE49-F238E27FC236}">
                    <a16:creationId xmlns:a16="http://schemas.microsoft.com/office/drawing/2014/main" id="{1F955384-D46A-4F12-9E5C-DD2FA8BA7217}"/>
                  </a:ext>
                </a:extLst>
              </p:cNvPr>
              <p:cNvSpPr/>
              <p:nvPr/>
            </p:nvSpPr>
            <p:spPr>
              <a:xfrm>
                <a:off x="5112037" y="12511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椭圆 20">
                <a:extLst>
                  <a:ext uri="{FF2B5EF4-FFF2-40B4-BE49-F238E27FC236}">
                    <a16:creationId xmlns:a16="http://schemas.microsoft.com/office/drawing/2014/main" id="{0BAF2229-7CC5-41D2-A46B-A87B1711E863}"/>
                  </a:ext>
                </a:extLst>
              </p:cNvPr>
              <p:cNvSpPr/>
              <p:nvPr/>
            </p:nvSpPr>
            <p:spPr>
              <a:xfrm>
                <a:off x="5493037" y="1251109"/>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椭圆 21">
                <a:extLst>
                  <a:ext uri="{FF2B5EF4-FFF2-40B4-BE49-F238E27FC236}">
                    <a16:creationId xmlns:a16="http://schemas.microsoft.com/office/drawing/2014/main" id="{4DFB0818-8063-4720-98F6-C4EE3663EE98}"/>
                  </a:ext>
                </a:extLst>
              </p:cNvPr>
              <p:cNvSpPr/>
              <p:nvPr/>
            </p:nvSpPr>
            <p:spPr>
              <a:xfrm>
                <a:off x="5112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椭圆 22">
                <a:extLst>
                  <a:ext uri="{FF2B5EF4-FFF2-40B4-BE49-F238E27FC236}">
                    <a16:creationId xmlns:a16="http://schemas.microsoft.com/office/drawing/2014/main" id="{1C757E80-79A7-4B7E-B955-82A713403D48}"/>
                  </a:ext>
                </a:extLst>
              </p:cNvPr>
              <p:cNvSpPr/>
              <p:nvPr/>
            </p:nvSpPr>
            <p:spPr>
              <a:xfrm>
                <a:off x="5493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a:extLst>
                  <a:ext uri="{FF2B5EF4-FFF2-40B4-BE49-F238E27FC236}">
                    <a16:creationId xmlns:a16="http://schemas.microsoft.com/office/drawing/2014/main" id="{3B0FA491-1423-4D40-86FA-F65465721D63}"/>
                  </a:ext>
                </a:extLst>
              </p:cNvPr>
              <p:cNvSpPr txBox="1"/>
              <p:nvPr/>
            </p:nvSpPr>
            <p:spPr>
              <a:xfrm>
                <a:off x="4729799" y="1863840"/>
                <a:ext cx="493182" cy="370659"/>
              </a:xfrm>
              <a:prstGeom prst="rect">
                <a:avLst/>
              </a:prstGeom>
              <a:noFill/>
            </p:spPr>
            <p:txBody>
              <a:bodyPr wrap="none" rtlCol="0">
                <a:spAutoFit/>
              </a:bodyPr>
              <a:lstStyle/>
              <a:p>
                <a:r>
                  <a:rPr lang="en-US" altLang="zh-CN" sz="2400" dirty="0"/>
                  <a:t>……</a:t>
                </a:r>
                <a:endParaRPr lang="zh-CN" altLang="en-US" sz="2400" dirty="0"/>
              </a:p>
            </p:txBody>
          </p:sp>
        </p:grpSp>
        <p:grpSp>
          <p:nvGrpSpPr>
            <p:cNvPr id="17" name="组合 16">
              <a:extLst>
                <a:ext uri="{FF2B5EF4-FFF2-40B4-BE49-F238E27FC236}">
                  <a16:creationId xmlns:a16="http://schemas.microsoft.com/office/drawing/2014/main" id="{67DD4784-7E63-4E23-AF4A-FB56B79D2B30}"/>
                </a:ext>
              </a:extLst>
            </p:cNvPr>
            <p:cNvGrpSpPr/>
            <p:nvPr/>
          </p:nvGrpSpPr>
          <p:grpSpPr>
            <a:xfrm>
              <a:off x="5873700" y="2248431"/>
              <a:ext cx="2283702" cy="1261330"/>
              <a:chOff x="5873700" y="2248431"/>
              <a:chExt cx="2283702" cy="1261330"/>
            </a:xfrm>
          </p:grpSpPr>
          <p:sp>
            <p:nvSpPr>
              <p:cNvPr id="18" name="文本框 17">
                <a:extLst>
                  <a:ext uri="{FF2B5EF4-FFF2-40B4-BE49-F238E27FC236}">
                    <a16:creationId xmlns:a16="http://schemas.microsoft.com/office/drawing/2014/main" id="{2A58CFC5-0770-4699-8BFF-04EBEF2D2385}"/>
                  </a:ext>
                </a:extLst>
              </p:cNvPr>
              <p:cNvSpPr txBox="1"/>
              <p:nvPr/>
            </p:nvSpPr>
            <p:spPr>
              <a:xfrm>
                <a:off x="5964273" y="2382965"/>
                <a:ext cx="1058303" cy="707886"/>
              </a:xfrm>
              <a:prstGeom prst="rect">
                <a:avLst/>
              </a:prstGeom>
              <a:noFill/>
            </p:spPr>
            <p:txBody>
              <a:bodyPr wrap="none" rtlCol="0">
                <a:spAutoFit/>
              </a:bodyPr>
              <a:lstStyle/>
              <a:p>
                <a:pPr algn="ctr"/>
                <a:r>
                  <a:rPr lang="en-US" altLang="zh-CN" sz="2000" dirty="0"/>
                  <a:t>Other</a:t>
                </a:r>
              </a:p>
              <a:p>
                <a:pPr algn="ctr"/>
                <a:r>
                  <a:rPr lang="en-US" altLang="zh-CN" sz="2000" dirty="0"/>
                  <a:t>Stations</a:t>
                </a:r>
                <a:endParaRPr lang="zh-CN" altLang="en-US" sz="2000" dirty="0"/>
              </a:p>
            </p:txBody>
          </p:sp>
          <p:sp>
            <p:nvSpPr>
              <p:cNvPr id="19" name="矩形 18">
                <a:extLst>
                  <a:ext uri="{FF2B5EF4-FFF2-40B4-BE49-F238E27FC236}">
                    <a16:creationId xmlns:a16="http://schemas.microsoft.com/office/drawing/2014/main" id="{E7185C7C-1A49-489D-B239-463025FA26E3}"/>
                  </a:ext>
                </a:extLst>
              </p:cNvPr>
              <p:cNvSpPr/>
              <p:nvPr/>
            </p:nvSpPr>
            <p:spPr>
              <a:xfrm>
                <a:off x="5873700" y="2248431"/>
                <a:ext cx="2283702" cy="126133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cxnSp>
        <p:nvCxnSpPr>
          <p:cNvPr id="25" name="直接连接符 24">
            <a:extLst>
              <a:ext uri="{FF2B5EF4-FFF2-40B4-BE49-F238E27FC236}">
                <a16:creationId xmlns:a16="http://schemas.microsoft.com/office/drawing/2014/main" id="{8B87347E-9409-4B86-9298-7122CCE4FA29}"/>
              </a:ext>
            </a:extLst>
          </p:cNvPr>
          <p:cNvCxnSpPr/>
          <p:nvPr/>
        </p:nvCxnSpPr>
        <p:spPr>
          <a:xfrm>
            <a:off x="4863862" y="1182651"/>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B35FC223-AA79-4268-A11D-ABC8C62C73FD}"/>
              </a:ext>
            </a:extLst>
          </p:cNvPr>
          <p:cNvGrpSpPr/>
          <p:nvPr/>
        </p:nvGrpSpPr>
        <p:grpSpPr>
          <a:xfrm>
            <a:off x="927544" y="2016013"/>
            <a:ext cx="4481230" cy="2192670"/>
            <a:chOff x="1559302" y="2448783"/>
            <a:chExt cx="4481230" cy="2192670"/>
          </a:xfrm>
        </p:grpSpPr>
        <p:sp>
          <p:nvSpPr>
            <p:cNvPr id="27" name="椭圆 26">
              <a:extLst>
                <a:ext uri="{FF2B5EF4-FFF2-40B4-BE49-F238E27FC236}">
                  <a16:creationId xmlns:a16="http://schemas.microsoft.com/office/drawing/2014/main" id="{155A7C72-A490-437C-AFA0-273AD17ADF89}"/>
                </a:ext>
              </a:extLst>
            </p:cNvPr>
            <p:cNvSpPr/>
            <p:nvPr/>
          </p:nvSpPr>
          <p:spPr>
            <a:xfrm>
              <a:off x="2901393" y="244878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8" name="直接箭头连接符 27">
              <a:extLst>
                <a:ext uri="{FF2B5EF4-FFF2-40B4-BE49-F238E27FC236}">
                  <a16:creationId xmlns:a16="http://schemas.microsoft.com/office/drawing/2014/main" id="{AC205CB3-BB4C-434D-B105-CFA8220068D4}"/>
                </a:ext>
              </a:extLst>
            </p:cNvPr>
            <p:cNvCxnSpPr>
              <a:stCxn id="27" idx="5"/>
            </p:cNvCxnSpPr>
            <p:nvPr/>
          </p:nvCxnSpPr>
          <p:spPr>
            <a:xfrm>
              <a:off x="3306442" y="2853832"/>
              <a:ext cx="2695897" cy="13029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0EE38BF-2F7A-4058-A530-32AAF8BB0E61}"/>
                </a:ext>
              </a:extLst>
            </p:cNvPr>
            <p:cNvCxnSpPr>
              <a:stCxn id="27" idx="7"/>
            </p:cNvCxnSpPr>
            <p:nvPr/>
          </p:nvCxnSpPr>
          <p:spPr>
            <a:xfrm>
              <a:off x="3306442" y="2518279"/>
              <a:ext cx="2734090" cy="20579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49682C82-C36D-47EE-A857-8EC79C9016A1}"/>
                </a:ext>
              </a:extLst>
            </p:cNvPr>
            <p:cNvSpPr txBox="1"/>
            <p:nvPr/>
          </p:nvSpPr>
          <p:spPr>
            <a:xfrm>
              <a:off x="1560598" y="2470611"/>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31" name="文本框 30">
              <a:extLst>
                <a:ext uri="{FF2B5EF4-FFF2-40B4-BE49-F238E27FC236}">
                  <a16:creationId xmlns:a16="http://schemas.microsoft.com/office/drawing/2014/main" id="{64F7C80F-A0E9-4AA3-8034-CD78501D9FDF}"/>
                </a:ext>
              </a:extLst>
            </p:cNvPr>
            <p:cNvSpPr txBox="1"/>
            <p:nvPr/>
          </p:nvSpPr>
          <p:spPr>
            <a:xfrm>
              <a:off x="2708219" y="3760443"/>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32" name="椭圆 31">
              <a:extLst>
                <a:ext uri="{FF2B5EF4-FFF2-40B4-BE49-F238E27FC236}">
                  <a16:creationId xmlns:a16="http://schemas.microsoft.com/office/drawing/2014/main" id="{9FE082F0-9BDE-41B6-AB91-0BDA2988C11F}"/>
                </a:ext>
              </a:extLst>
            </p:cNvPr>
            <p:cNvSpPr/>
            <p:nvPr/>
          </p:nvSpPr>
          <p:spPr>
            <a:xfrm>
              <a:off x="2906577" y="3244091"/>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3" name="文本框 32">
              <a:extLst>
                <a:ext uri="{FF2B5EF4-FFF2-40B4-BE49-F238E27FC236}">
                  <a16:creationId xmlns:a16="http://schemas.microsoft.com/office/drawing/2014/main" id="{0ACDDACB-B9F7-46C5-82A2-36F483A8FEC2}"/>
                </a:ext>
              </a:extLst>
            </p:cNvPr>
            <p:cNvSpPr txBox="1"/>
            <p:nvPr/>
          </p:nvSpPr>
          <p:spPr>
            <a:xfrm>
              <a:off x="1559302" y="3265919"/>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34" name="直接箭头连接符 33">
              <a:extLst>
                <a:ext uri="{FF2B5EF4-FFF2-40B4-BE49-F238E27FC236}">
                  <a16:creationId xmlns:a16="http://schemas.microsoft.com/office/drawing/2014/main" id="{7D6F96B1-0496-4AF2-9491-4F531A815F0C}"/>
                </a:ext>
              </a:extLst>
            </p:cNvPr>
            <p:cNvCxnSpPr>
              <a:stCxn id="32" idx="5"/>
            </p:cNvCxnSpPr>
            <p:nvPr/>
          </p:nvCxnSpPr>
          <p:spPr>
            <a:xfrm>
              <a:off x="3311626" y="3649140"/>
              <a:ext cx="2690713" cy="6373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295560A-934C-4264-A3F0-C395EE856318}"/>
                </a:ext>
              </a:extLst>
            </p:cNvPr>
            <p:cNvCxnSpPr>
              <a:stCxn id="32" idx="7"/>
            </p:cNvCxnSpPr>
            <p:nvPr/>
          </p:nvCxnSpPr>
          <p:spPr>
            <a:xfrm flipV="1">
              <a:off x="3311626" y="2831111"/>
              <a:ext cx="2728906" cy="48247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859A437-464E-4358-9A55-3600F758CB5F}"/>
              </a:ext>
            </a:extLst>
          </p:cNvPr>
          <p:cNvGrpSpPr/>
          <p:nvPr/>
        </p:nvGrpSpPr>
        <p:grpSpPr>
          <a:xfrm>
            <a:off x="6192504" y="3211652"/>
            <a:ext cx="1263487" cy="1090075"/>
            <a:chOff x="5839031" y="4313898"/>
            <a:chExt cx="1263487" cy="1090075"/>
          </a:xfrm>
        </p:grpSpPr>
        <p:sp>
          <p:nvSpPr>
            <p:cNvPr id="37" name="椭圆 36">
              <a:extLst>
                <a:ext uri="{FF2B5EF4-FFF2-40B4-BE49-F238E27FC236}">
                  <a16:creationId xmlns:a16="http://schemas.microsoft.com/office/drawing/2014/main" id="{88B0E6A1-7B14-43B3-A5AE-64224221456E}"/>
                </a:ext>
              </a:extLst>
            </p:cNvPr>
            <p:cNvSpPr/>
            <p:nvPr/>
          </p:nvSpPr>
          <p:spPr>
            <a:xfrm>
              <a:off x="6233503" y="4765450"/>
              <a:ext cx="474545" cy="474545"/>
            </a:xfrm>
            <a:prstGeom prst="ellipse">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文本框 37">
              <a:extLst>
                <a:ext uri="{FF2B5EF4-FFF2-40B4-BE49-F238E27FC236}">
                  <a16:creationId xmlns:a16="http://schemas.microsoft.com/office/drawing/2014/main" id="{95F02E49-C5DF-43E2-B830-AB25368F37A4}"/>
                </a:ext>
              </a:extLst>
            </p:cNvPr>
            <p:cNvSpPr txBox="1"/>
            <p:nvPr/>
          </p:nvSpPr>
          <p:spPr>
            <a:xfrm>
              <a:off x="5839031" y="4334563"/>
              <a:ext cx="1263487" cy="430887"/>
            </a:xfrm>
            <a:prstGeom prst="rect">
              <a:avLst/>
            </a:prstGeom>
            <a:noFill/>
            <a:ln>
              <a:noFill/>
              <a:prstDash val="lgDash"/>
            </a:ln>
          </p:spPr>
          <p:txBody>
            <a:bodyPr wrap="none" rtlCol="0">
              <a:spAutoFit/>
            </a:bodyPr>
            <a:lstStyle/>
            <a:p>
              <a:pPr algn="ctr"/>
              <a:r>
                <a:rPr lang="en-US" altLang="zh-CN" sz="2200" dirty="0"/>
                <a:t>Station </a:t>
              </a:r>
              <a:r>
                <a:rPr lang="en-US" altLang="zh-CN" sz="2200" i="1" dirty="0"/>
                <a:t>k</a:t>
              </a:r>
              <a:endParaRPr lang="zh-CN" altLang="en-US" sz="2200" i="1" dirty="0"/>
            </a:p>
          </p:txBody>
        </p:sp>
        <p:sp>
          <p:nvSpPr>
            <p:cNvPr id="39" name="矩形: 圆角 38">
              <a:extLst>
                <a:ext uri="{FF2B5EF4-FFF2-40B4-BE49-F238E27FC236}">
                  <a16:creationId xmlns:a16="http://schemas.microsoft.com/office/drawing/2014/main" id="{455A0A21-280D-4CF5-971A-7080D15D4185}"/>
                </a:ext>
              </a:extLst>
            </p:cNvPr>
            <p:cNvSpPr/>
            <p:nvPr/>
          </p:nvSpPr>
          <p:spPr>
            <a:xfrm>
              <a:off x="5866355" y="4313898"/>
              <a:ext cx="1236163" cy="1090075"/>
            </a:xfrm>
            <a:prstGeom prst="round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40" name="直接连接符 39">
            <a:extLst>
              <a:ext uri="{FF2B5EF4-FFF2-40B4-BE49-F238E27FC236}">
                <a16:creationId xmlns:a16="http://schemas.microsoft.com/office/drawing/2014/main" id="{D21664BA-138E-442C-A82D-EF3365C4AB95}"/>
              </a:ext>
            </a:extLst>
          </p:cNvPr>
          <p:cNvCxnSpPr/>
          <p:nvPr/>
        </p:nvCxnSpPr>
        <p:spPr>
          <a:xfrm>
            <a:off x="-48768" y="4475731"/>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F50A2244-1072-4FFD-A995-F1567FB3D27C}"/>
              </a:ext>
            </a:extLst>
          </p:cNvPr>
          <p:cNvGrpSpPr/>
          <p:nvPr/>
        </p:nvGrpSpPr>
        <p:grpSpPr>
          <a:xfrm>
            <a:off x="657815" y="4735247"/>
            <a:ext cx="7848411" cy="1698861"/>
            <a:chOff x="-398617" y="4832356"/>
            <a:chExt cx="7848411" cy="1698861"/>
          </a:xfrm>
        </p:grpSpPr>
        <p:sp>
          <p:nvSpPr>
            <p:cNvPr id="42" name="文本框 41">
              <a:extLst>
                <a:ext uri="{FF2B5EF4-FFF2-40B4-BE49-F238E27FC236}">
                  <a16:creationId xmlns:a16="http://schemas.microsoft.com/office/drawing/2014/main" id="{0927E39C-475F-4B96-BB9E-A6B634DB611D}"/>
                </a:ext>
              </a:extLst>
            </p:cNvPr>
            <p:cNvSpPr txBox="1"/>
            <p:nvPr/>
          </p:nvSpPr>
          <p:spPr>
            <a:xfrm>
              <a:off x="-398617" y="5823331"/>
              <a:ext cx="3505804" cy="707886"/>
            </a:xfrm>
            <a:prstGeom prst="rect">
              <a:avLst/>
            </a:prstGeom>
            <a:noFill/>
            <a:ln>
              <a:solidFill>
                <a:schemeClr val="accent1">
                  <a:lumMod val="50000"/>
                </a:schemeClr>
              </a:solidFill>
              <a:prstDash val="solid"/>
            </a:ln>
          </p:spPr>
          <p:txBody>
            <a:bodyPr wrap="square" rtlCol="0">
              <a:spAutoFit/>
            </a:bodyPr>
            <a:lstStyle/>
            <a:p>
              <a:r>
                <a:rPr lang="en-US" altLang="zh-CN" sz="2000" dirty="0">
                  <a:solidFill>
                    <a:srgbClr val="FF0000"/>
                  </a:solidFill>
                </a:rPr>
                <a:t>land-use</a:t>
              </a:r>
              <a:r>
                <a:rPr lang="en-US" altLang="zh-CN" sz="2000" dirty="0"/>
                <a:t> feature of boarding station</a:t>
              </a:r>
              <a:endParaRPr lang="zh-CN" altLang="en-US" sz="2000" dirty="0"/>
            </a:p>
          </p:txBody>
        </p:sp>
        <p:sp>
          <p:nvSpPr>
            <p:cNvPr id="43" name="矩形 42">
              <a:extLst>
                <a:ext uri="{FF2B5EF4-FFF2-40B4-BE49-F238E27FC236}">
                  <a16:creationId xmlns:a16="http://schemas.microsoft.com/office/drawing/2014/main" id="{A648330E-22BB-4F15-9B50-0A8ADEB2C16E}"/>
                </a:ext>
              </a:extLst>
            </p:cNvPr>
            <p:cNvSpPr/>
            <p:nvPr/>
          </p:nvSpPr>
          <p:spPr>
            <a:xfrm>
              <a:off x="4972330" y="5403628"/>
              <a:ext cx="2477464" cy="707886"/>
            </a:xfrm>
            <a:prstGeom prst="rect">
              <a:avLst/>
            </a:prstGeom>
          </p:spPr>
          <p:txBody>
            <a:bodyPr wrap="square">
              <a:spAutoFit/>
            </a:bodyPr>
            <a:lstStyle/>
            <a:p>
              <a:r>
                <a:rPr lang="en-US" altLang="zh-CN" sz="2000" dirty="0">
                  <a:solidFill>
                    <a:srgbClr val="FF0000"/>
                  </a:solidFill>
                </a:rPr>
                <a:t>Choice</a:t>
              </a:r>
              <a:r>
                <a:rPr lang="en-US" altLang="zh-CN" sz="2000" dirty="0"/>
                <a:t> of whether to get off at station </a:t>
              </a:r>
              <a:r>
                <a:rPr lang="en-US" altLang="zh-CN" sz="2000" i="1" dirty="0"/>
                <a:t>k</a:t>
              </a:r>
              <a:endParaRPr lang="zh-CN" altLang="en-US" sz="2000" i="1" dirty="0"/>
            </a:p>
          </p:txBody>
        </p:sp>
        <p:sp>
          <p:nvSpPr>
            <p:cNvPr id="44" name="矩形 43">
              <a:extLst>
                <a:ext uri="{FF2B5EF4-FFF2-40B4-BE49-F238E27FC236}">
                  <a16:creationId xmlns:a16="http://schemas.microsoft.com/office/drawing/2014/main" id="{4D67DC8A-C800-42F6-86E6-839A0DA3C99A}"/>
                </a:ext>
              </a:extLst>
            </p:cNvPr>
            <p:cNvSpPr/>
            <p:nvPr/>
          </p:nvSpPr>
          <p:spPr>
            <a:xfrm>
              <a:off x="3569983" y="5210950"/>
              <a:ext cx="827471" cy="400110"/>
            </a:xfrm>
            <a:prstGeom prst="rect">
              <a:avLst/>
            </a:prstGeom>
          </p:spPr>
          <p:txBody>
            <a:bodyPr wrap="none">
              <a:spAutoFit/>
            </a:bodyPr>
            <a:lstStyle/>
            <a:p>
              <a:r>
                <a:rPr lang="en-US" altLang="zh-CN" sz="2000" dirty="0"/>
                <a:t>Affect</a:t>
              </a:r>
              <a:endParaRPr lang="zh-CN" altLang="en-US" dirty="0"/>
            </a:p>
          </p:txBody>
        </p:sp>
        <p:sp>
          <p:nvSpPr>
            <p:cNvPr id="45" name="文本框 44">
              <a:extLst>
                <a:ext uri="{FF2B5EF4-FFF2-40B4-BE49-F238E27FC236}">
                  <a16:creationId xmlns:a16="http://schemas.microsoft.com/office/drawing/2014/main" id="{08BF99A3-95FF-438A-9951-FB3A36499C6D}"/>
                </a:ext>
              </a:extLst>
            </p:cNvPr>
            <p:cNvSpPr txBox="1"/>
            <p:nvPr/>
          </p:nvSpPr>
          <p:spPr>
            <a:xfrm>
              <a:off x="-398616" y="4832356"/>
              <a:ext cx="3505804" cy="707886"/>
            </a:xfrm>
            <a:prstGeom prst="rect">
              <a:avLst/>
            </a:prstGeom>
            <a:noFill/>
            <a:ln>
              <a:solidFill>
                <a:schemeClr val="accent1">
                  <a:lumMod val="50000"/>
                </a:schemeClr>
              </a:solidFill>
            </a:ln>
          </p:spPr>
          <p:txBody>
            <a:bodyPr wrap="square" rtlCol="0">
              <a:spAutoFit/>
            </a:bodyPr>
            <a:lstStyle/>
            <a:p>
              <a:r>
                <a:rPr lang="en-US" altLang="zh-CN" sz="2000" dirty="0">
                  <a:solidFill>
                    <a:srgbClr val="FF0000"/>
                  </a:solidFill>
                </a:rPr>
                <a:t>Impedance</a:t>
              </a:r>
              <a:r>
                <a:rPr lang="en-US" altLang="zh-CN" sz="2000" dirty="0"/>
                <a:t> between boarding and alighting station</a:t>
              </a:r>
              <a:endParaRPr lang="zh-CN" altLang="en-US" sz="2000" dirty="0"/>
            </a:p>
          </p:txBody>
        </p:sp>
      </p:grpSp>
      <p:sp>
        <p:nvSpPr>
          <p:cNvPr id="46" name="椭圆 45">
            <a:extLst>
              <a:ext uri="{FF2B5EF4-FFF2-40B4-BE49-F238E27FC236}">
                <a16:creationId xmlns:a16="http://schemas.microsoft.com/office/drawing/2014/main" id="{A088F8BA-FB8C-485F-8CF1-E4B956480A9D}"/>
              </a:ext>
            </a:extLst>
          </p:cNvPr>
          <p:cNvSpPr/>
          <p:nvPr/>
        </p:nvSpPr>
        <p:spPr>
          <a:xfrm>
            <a:off x="5863498" y="4876452"/>
            <a:ext cx="2704097" cy="1441138"/>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7" name="文本框 46">
            <a:extLst>
              <a:ext uri="{FF2B5EF4-FFF2-40B4-BE49-F238E27FC236}">
                <a16:creationId xmlns:a16="http://schemas.microsoft.com/office/drawing/2014/main" id="{FB437C1F-7439-4CBE-8F1F-DA89F5782FB2}"/>
              </a:ext>
            </a:extLst>
          </p:cNvPr>
          <p:cNvSpPr txBox="1"/>
          <p:nvPr/>
        </p:nvSpPr>
        <p:spPr>
          <a:xfrm>
            <a:off x="363491" y="588036"/>
            <a:ext cx="2101857" cy="461665"/>
          </a:xfrm>
          <a:prstGeom prst="rect">
            <a:avLst/>
          </a:prstGeom>
          <a:noFill/>
        </p:spPr>
        <p:txBody>
          <a:bodyPr wrap="none" rtlCol="0">
            <a:spAutoFit/>
          </a:bodyPr>
          <a:lstStyle/>
          <a:p>
            <a:r>
              <a:rPr lang="zh-CN" altLang="en-US" sz="2400" dirty="0"/>
              <a:t>Realistic </a:t>
            </a:r>
            <a:r>
              <a:rPr lang="en-US" altLang="zh-CN" sz="2400" dirty="0"/>
              <a:t>issue</a:t>
            </a:r>
            <a:r>
              <a:rPr lang="zh-CN" altLang="en-US" sz="2400" dirty="0"/>
              <a:t>s</a:t>
            </a:r>
          </a:p>
        </p:txBody>
      </p:sp>
      <p:sp>
        <p:nvSpPr>
          <p:cNvPr id="48" name="箭头: 右 47">
            <a:extLst>
              <a:ext uri="{FF2B5EF4-FFF2-40B4-BE49-F238E27FC236}">
                <a16:creationId xmlns:a16="http://schemas.microsoft.com/office/drawing/2014/main" id="{DAF9440E-9E3E-45CB-A014-985967EE5A98}"/>
              </a:ext>
            </a:extLst>
          </p:cNvPr>
          <p:cNvSpPr/>
          <p:nvPr/>
        </p:nvSpPr>
        <p:spPr>
          <a:xfrm>
            <a:off x="4346587" y="5523428"/>
            <a:ext cx="1384877" cy="259772"/>
          </a:xfrm>
          <a:prstGeom prst="rightArrow">
            <a:avLst>
              <a:gd name="adj1" fmla="val 50000"/>
              <a:gd name="adj2" fmla="val 12600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9" name="椭圆 48">
            <a:extLst>
              <a:ext uri="{FF2B5EF4-FFF2-40B4-BE49-F238E27FC236}">
                <a16:creationId xmlns:a16="http://schemas.microsoft.com/office/drawing/2014/main" id="{DAD9227D-A500-462B-B92C-47497264A3A5}"/>
              </a:ext>
            </a:extLst>
          </p:cNvPr>
          <p:cNvSpPr/>
          <p:nvPr/>
        </p:nvSpPr>
        <p:spPr>
          <a:xfrm>
            <a:off x="160291" y="73527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7A5AD999-1670-4F55-8691-389D429A1727}"/>
              </a:ext>
            </a:extLst>
          </p:cNvPr>
          <p:cNvSpPr txBox="1"/>
          <p:nvPr/>
        </p:nvSpPr>
        <p:spPr>
          <a:xfrm>
            <a:off x="6073246" y="4806519"/>
            <a:ext cx="2284600"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Independent variable</a:t>
            </a:r>
            <a:endParaRPr lang="zh-CN" altLang="en-US" dirty="0"/>
          </a:p>
        </p:txBody>
      </p:sp>
      <p:sp>
        <p:nvSpPr>
          <p:cNvPr id="51" name="文本框 50">
            <a:extLst>
              <a:ext uri="{FF2B5EF4-FFF2-40B4-BE49-F238E27FC236}">
                <a16:creationId xmlns:a16="http://schemas.microsoft.com/office/drawing/2014/main" id="{8520EFEA-794C-41C6-9F87-7C3E1B658EF7}"/>
              </a:ext>
            </a:extLst>
          </p:cNvPr>
          <p:cNvSpPr txBox="1"/>
          <p:nvPr/>
        </p:nvSpPr>
        <p:spPr>
          <a:xfrm>
            <a:off x="1350441" y="5402778"/>
            <a:ext cx="2125903"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Dependent variable</a:t>
            </a:r>
            <a:endParaRPr lang="zh-CN" altLang="en-US" dirty="0"/>
          </a:p>
        </p:txBody>
      </p:sp>
    </p:spTree>
    <p:extLst>
      <p:ext uri="{BB962C8B-B14F-4D97-AF65-F5344CB8AC3E}">
        <p14:creationId xmlns:p14="http://schemas.microsoft.com/office/powerpoint/2010/main" val="1432128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68</a:t>
            </a:fld>
            <a:endParaRPr lang="zh-CN" altLang="en-US"/>
          </a:p>
        </p:txBody>
      </p:sp>
      <p:grpSp>
        <p:nvGrpSpPr>
          <p:cNvPr id="10" name="组合 9">
            <a:extLst>
              <a:ext uri="{FF2B5EF4-FFF2-40B4-BE49-F238E27FC236}">
                <a16:creationId xmlns:a16="http://schemas.microsoft.com/office/drawing/2014/main" id="{EF2D5D8D-AF81-406E-8637-91F6A8AE8804}"/>
              </a:ext>
            </a:extLst>
          </p:cNvPr>
          <p:cNvGrpSpPr/>
          <p:nvPr/>
        </p:nvGrpSpPr>
        <p:grpSpPr>
          <a:xfrm>
            <a:off x="3439807" y="1365965"/>
            <a:ext cx="5320145" cy="5031413"/>
            <a:chOff x="3366655" y="1548654"/>
            <a:chExt cx="5320145" cy="5031413"/>
          </a:xfrm>
          <a:solidFill>
            <a:schemeClr val="accent4">
              <a:lumMod val="40000"/>
              <a:lumOff val="60000"/>
            </a:schemeClr>
          </a:solidFill>
        </p:grpSpPr>
        <p:sp>
          <p:nvSpPr>
            <p:cNvPr id="11" name="矩形 10">
              <a:extLst>
                <a:ext uri="{FF2B5EF4-FFF2-40B4-BE49-F238E27FC236}">
                  <a16:creationId xmlns:a16="http://schemas.microsoft.com/office/drawing/2014/main" id="{2CFC82F5-598F-47F2-9227-335A41658546}"/>
                </a:ext>
              </a:extLst>
            </p:cNvPr>
            <p:cNvSpPr/>
            <p:nvPr/>
          </p:nvSpPr>
          <p:spPr>
            <a:xfrm>
              <a:off x="3366655" y="2138399"/>
              <a:ext cx="5320145" cy="4441668"/>
            </a:xfrm>
            <a:prstGeom prst="rect">
              <a:avLst/>
            </a:prstGeom>
            <a:grp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477CBCB-E4E0-43F8-B97E-A662B4C45FDC}"/>
                    </a:ext>
                  </a:extLst>
                </p:cNvPr>
                <p:cNvSpPr/>
                <p:nvPr/>
              </p:nvSpPr>
              <p:spPr>
                <a:xfrm>
                  <a:off x="4335302" y="2589541"/>
                  <a:ext cx="3382849" cy="748603"/>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chemeClr val="tx1"/>
                            </a:solidFill>
                            <a:latin typeface="Cambria Math" panose="02040503050406030204" pitchFamily="18" charset="0"/>
                          </a:rPr>
                          <m:t>𝑝</m:t>
                        </m:r>
                        <m:d>
                          <m:dPr>
                            <m:ctrlPr>
                              <a:rPr lang="zh-CN" altLang="en-US" sz="2200" i="1">
                                <a:solidFill>
                                  <a:schemeClr val="tx1"/>
                                </a:solidFill>
                                <a:latin typeface="Cambria Math" panose="02040503050406030204" pitchFamily="18" charset="0"/>
                              </a:rPr>
                            </m:ctrlPr>
                          </m:dPr>
                          <m:e>
                            <m:r>
                              <m:rPr>
                                <m:sty m:val="p"/>
                              </m:rPr>
                              <a:rPr lang="en-US" altLang="zh-CN" sz="2200" b="0" i="0" smtClean="0">
                                <a:solidFill>
                                  <a:schemeClr val="tx1"/>
                                </a:solidFill>
                                <a:latin typeface="Cambria Math" panose="02040503050406030204" pitchFamily="18" charset="0"/>
                              </a:rPr>
                              <m:t>y</m:t>
                            </m:r>
                            <m:r>
                              <a:rPr lang="zh-CN" altLang="en-US" sz="2200" i="0">
                                <a:solidFill>
                                  <a:schemeClr val="tx1"/>
                                </a:solidFill>
                                <a:latin typeface="Cambria Math" panose="02040503050406030204" pitchFamily="18" charset="0"/>
                              </a:rPr>
                              <m:t>=1</m:t>
                            </m:r>
                          </m:e>
                          <m:e>
                            <m:r>
                              <a:rPr lang="en-US" altLang="zh-CN" sz="2200" b="0" i="1" smtClean="0">
                                <a:solidFill>
                                  <a:schemeClr val="tx1"/>
                                </a:solidFill>
                                <a:latin typeface="Cambria Math" panose="02040503050406030204" pitchFamily="18" charset="0"/>
                              </a:rPr>
                              <m:t>𝑋</m:t>
                            </m:r>
                          </m:e>
                        </m:d>
                        <m:r>
                          <a:rPr lang="zh-CN" altLang="en-US" sz="2200" i="0">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r>
                              <a:rPr lang="zh-CN" altLang="en-US" sz="2200" i="0">
                                <a:solidFill>
                                  <a:schemeClr val="tx1"/>
                                </a:solidFill>
                                <a:latin typeface="Cambria Math" panose="02040503050406030204" pitchFamily="18" charset="0"/>
                              </a:rPr>
                              <m:t>1</m:t>
                            </m:r>
                          </m:num>
                          <m:den>
                            <m:r>
                              <a:rPr lang="zh-CN" altLang="en-US" sz="2200" i="0">
                                <a:solidFill>
                                  <a:schemeClr val="tx1"/>
                                </a:solidFill>
                                <a:latin typeface="Cambria Math" panose="02040503050406030204" pitchFamily="18" charset="0"/>
                              </a:rPr>
                              <m:t>1+</m:t>
                            </m:r>
                            <m:sSup>
                              <m:sSupPr>
                                <m:ctrlPr>
                                  <a:rPr lang="zh-CN" altLang="en-US" sz="2200" i="1">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𝑒</m:t>
                                </m:r>
                              </m:e>
                              <m:sup>
                                <m:r>
                                  <a:rPr lang="zh-CN" altLang="en-US" sz="2200" i="0">
                                    <a:solidFill>
                                      <a:schemeClr val="tx1"/>
                                    </a:solidFill>
                                    <a:latin typeface="Cambria Math" panose="02040503050406030204" pitchFamily="18" charset="0"/>
                                  </a:rPr>
                                  <m:t>−</m:t>
                                </m:r>
                                <m:d>
                                  <m:dPr>
                                    <m:ctrlPr>
                                      <a:rPr lang="zh-CN" altLang="en-US" sz="2200" i="1">
                                        <a:solidFill>
                                          <a:schemeClr val="tx1"/>
                                        </a:solidFill>
                                        <a:latin typeface="Cambria Math" panose="02040503050406030204" pitchFamily="18" charset="0"/>
                                      </a:rPr>
                                    </m:ctrlPr>
                                  </m:dPr>
                                  <m:e>
                                    <m:r>
                                      <a:rPr lang="zh-CN" altLang="en-US" sz="2200" i="1">
                                        <a:solidFill>
                                          <a:schemeClr val="tx1"/>
                                        </a:solidFill>
                                        <a:latin typeface="Cambria Math" panose="02040503050406030204" pitchFamily="18" charset="0"/>
                                      </a:rPr>
                                      <m:t>𝛼</m:t>
                                    </m:r>
                                    <m:r>
                                      <a:rPr lang="zh-CN" altLang="en-US" sz="2200" i="0">
                                        <a:solidFill>
                                          <a:schemeClr val="tx1"/>
                                        </a:solidFill>
                                        <a:latin typeface="Cambria Math" panose="02040503050406030204" pitchFamily="18" charset="0"/>
                                      </a:rPr>
                                      <m:t>+</m:t>
                                    </m:r>
                                    <m:r>
                                      <a:rPr lang="en-US" altLang="zh-CN" sz="2200" b="0" i="1" smtClean="0">
                                        <a:solidFill>
                                          <a:schemeClr val="tx1"/>
                                        </a:solidFill>
                                        <a:latin typeface="Cambria Math" panose="02040503050406030204" pitchFamily="18" charset="0"/>
                                      </a:rPr>
                                      <m:t>𝑋</m:t>
                                    </m:r>
                                  </m:e>
                                </m:d>
                              </m:sup>
                            </m:sSup>
                          </m:den>
                        </m:f>
                      </m:oMath>
                    </m:oMathPara>
                  </a14:m>
                  <a:endParaRPr lang="zh-CN" altLang="en-US" sz="22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335302" y="2589541"/>
                  <a:ext cx="3382849" cy="7486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DD151372-451C-4FB9-95F0-86C0CC9A1C6A}"/>
                    </a:ext>
                  </a:extLst>
                </p:cNvPr>
                <p:cNvSpPr/>
                <p:nvPr/>
              </p:nvSpPr>
              <p:spPr>
                <a:xfrm>
                  <a:off x="4284711" y="3789286"/>
                  <a:ext cx="4033796" cy="2123658"/>
                </a:xfrm>
                <a:prstGeom prst="rect">
                  <a:avLst/>
                </a:prstGeom>
                <a:grpFill/>
              </p:spPr>
              <p:txBody>
                <a:bodyPr wrap="square">
                  <a:spAutoFit/>
                </a:bodyPr>
                <a:lstStyle/>
                <a:p>
                  <a:pPr>
                    <a:lnSpc>
                      <a:spcPct val="150000"/>
                    </a:lnSpc>
                  </a:pPr>
                  <a14:m>
                    <m:oMath xmlns:m="http://schemas.openxmlformats.org/officeDocument/2006/math">
                      <m:r>
                        <a:rPr lang="en-US" altLang="zh-CN" sz="2200" b="0" i="1" smtClean="0">
                          <a:solidFill>
                            <a:schemeClr val="tx1"/>
                          </a:solidFill>
                          <a:latin typeface="Cambria Math" panose="02040503050406030204" pitchFamily="18" charset="0"/>
                          <a:ea typeface="Cambria Math" panose="02040503050406030204" pitchFamily="18" charset="0"/>
                        </a:rPr>
                        <m:t>𝑝</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solidFill>
                            <a:schemeClr val="tx1"/>
                          </a:solidFill>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284711" y="3789286"/>
                  <a:ext cx="4033796" cy="2123658"/>
                </a:xfrm>
                <a:prstGeom prst="rect">
                  <a:avLst/>
                </a:prstGeom>
                <a:blipFill>
                  <a:blip r:embed="rId4"/>
                  <a:stretch>
                    <a:fillRect l="-302" b="-201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7CE180F4-EA94-4F8D-9303-636E15A14B67}"/>
                </a:ext>
              </a:extLst>
            </p:cNvPr>
            <p:cNvSpPr txBox="1"/>
            <p:nvPr/>
          </p:nvSpPr>
          <p:spPr>
            <a:xfrm>
              <a:off x="4295322" y="1548654"/>
              <a:ext cx="3462807" cy="430887"/>
            </a:xfrm>
            <a:prstGeom prst="rect">
              <a:avLst/>
            </a:prstGeom>
            <a:solidFill>
              <a:schemeClr val="bg1"/>
            </a:solidFill>
          </p:spPr>
          <p:txBody>
            <a:bodyPr wrap="none" rtlCol="0">
              <a:spAutoFit/>
            </a:bodyPr>
            <a:lstStyle/>
            <a:p>
              <a:r>
                <a:rPr lang="en-US" altLang="zh-CN" sz="2200" b="1" dirty="0"/>
                <a:t>Logistic regression model</a:t>
              </a:r>
              <a:endParaRPr lang="zh-CN" altLang="en-US" sz="2200" b="1" dirty="0"/>
            </a:p>
          </p:txBody>
        </p:sp>
      </p:grpSp>
      <p:pic>
        <p:nvPicPr>
          <p:cNvPr id="18" name="图片 17">
            <a:extLst>
              <a:ext uri="{FF2B5EF4-FFF2-40B4-BE49-F238E27FC236}">
                <a16:creationId xmlns:a16="http://schemas.microsoft.com/office/drawing/2014/main" id="{B351F325-A411-49AA-95C7-2D338CDA1D87}"/>
              </a:ext>
            </a:extLst>
          </p:cNvPr>
          <p:cNvPicPr>
            <a:picLocks noChangeAspect="1"/>
          </p:cNvPicPr>
          <p:nvPr/>
        </p:nvPicPr>
        <p:blipFill>
          <a:blip r:embed="rId5"/>
          <a:stretch>
            <a:fillRect/>
          </a:stretch>
        </p:blipFill>
        <p:spPr>
          <a:xfrm>
            <a:off x="673896" y="1312931"/>
            <a:ext cx="2131760" cy="2293666"/>
          </a:xfrm>
          <a:prstGeom prst="rect">
            <a:avLst/>
          </a:prstGeom>
        </p:spPr>
      </p:pic>
      <p:sp>
        <p:nvSpPr>
          <p:cNvPr id="19" name="文本框 18">
            <a:extLst>
              <a:ext uri="{FF2B5EF4-FFF2-40B4-BE49-F238E27FC236}">
                <a16:creationId xmlns:a16="http://schemas.microsoft.com/office/drawing/2014/main" id="{8D015B12-8615-42DA-8587-78CC0313AE76}"/>
              </a:ext>
            </a:extLst>
          </p:cNvPr>
          <p:cNvSpPr txBox="1"/>
          <p:nvPr/>
        </p:nvSpPr>
        <p:spPr>
          <a:xfrm>
            <a:off x="348411" y="4569460"/>
            <a:ext cx="2714691" cy="430887"/>
          </a:xfrm>
          <a:prstGeom prst="rect">
            <a:avLst/>
          </a:prstGeom>
          <a:noFill/>
          <a:ln>
            <a:solidFill>
              <a:schemeClr val="tx1">
                <a:lumMod val="75000"/>
                <a:lumOff val="25000"/>
              </a:schemeClr>
            </a:solidFill>
          </a:ln>
        </p:spPr>
        <p:txBody>
          <a:bodyPr wrap="square" rtlCol="0">
            <a:spAutoFit/>
          </a:bodyPr>
          <a:lstStyle/>
          <a:p>
            <a:r>
              <a:rPr lang="en-US" altLang="zh-CN" sz="2200" dirty="0"/>
              <a:t>Discrete choice issue</a:t>
            </a:r>
            <a:endParaRPr lang="zh-CN" altLang="en-US" sz="2200" dirty="0"/>
          </a:p>
        </p:txBody>
      </p:sp>
      <p:sp>
        <p:nvSpPr>
          <p:cNvPr id="20" name="箭头: 右 19">
            <a:extLst>
              <a:ext uri="{FF2B5EF4-FFF2-40B4-BE49-F238E27FC236}">
                <a16:creationId xmlns:a16="http://schemas.microsoft.com/office/drawing/2014/main" id="{1F1CDF59-3909-40CD-B87C-24C19113D077}"/>
              </a:ext>
            </a:extLst>
          </p:cNvPr>
          <p:cNvSpPr/>
          <p:nvPr/>
        </p:nvSpPr>
        <p:spPr>
          <a:xfrm rot="5400000">
            <a:off x="1455481" y="3782398"/>
            <a:ext cx="568589" cy="611262"/>
          </a:xfrm>
          <a:prstGeom prst="rightArrow">
            <a:avLst>
              <a:gd name="adj1" fmla="val 37534"/>
              <a:gd name="adj2" fmla="val 52233"/>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箭头: 圆角右 20">
            <a:extLst>
              <a:ext uri="{FF2B5EF4-FFF2-40B4-BE49-F238E27FC236}">
                <a16:creationId xmlns:a16="http://schemas.microsoft.com/office/drawing/2014/main" id="{ED462F6B-7A01-4513-9293-7E9A314B373F}"/>
              </a:ext>
            </a:extLst>
          </p:cNvPr>
          <p:cNvSpPr/>
          <p:nvPr/>
        </p:nvSpPr>
        <p:spPr>
          <a:xfrm flipV="1">
            <a:off x="1542457" y="5233225"/>
            <a:ext cx="800100" cy="729985"/>
          </a:xfrm>
          <a:prstGeom prst="bentArrow">
            <a:avLst>
              <a:gd name="adj1" fmla="val 30996"/>
              <a:gd name="adj2" fmla="val 40786"/>
              <a:gd name="adj3" fmla="val 47119"/>
              <a:gd name="adj4" fmla="val 30785"/>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椭圆 21">
            <a:extLst>
              <a:ext uri="{FF2B5EF4-FFF2-40B4-BE49-F238E27FC236}">
                <a16:creationId xmlns:a16="http://schemas.microsoft.com/office/drawing/2014/main" id="{76ECE344-69D8-4DAF-AAD6-5958339FF94D}"/>
              </a:ext>
            </a:extLst>
          </p:cNvPr>
          <p:cNvSpPr/>
          <p:nvPr/>
        </p:nvSpPr>
        <p:spPr>
          <a:xfrm>
            <a:off x="282211" y="77200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E3440033-18EC-4597-AFCB-DEA902DA196D}"/>
              </a:ext>
            </a:extLst>
          </p:cNvPr>
          <p:cNvSpPr txBox="1"/>
          <p:nvPr/>
        </p:nvSpPr>
        <p:spPr>
          <a:xfrm>
            <a:off x="485411" y="624767"/>
            <a:ext cx="3304110" cy="461665"/>
          </a:xfrm>
          <a:prstGeom prst="rect">
            <a:avLst/>
          </a:prstGeom>
          <a:noFill/>
        </p:spPr>
        <p:txBody>
          <a:bodyPr wrap="none" rtlCol="0">
            <a:spAutoFit/>
          </a:bodyPr>
          <a:lstStyle/>
          <a:p>
            <a:r>
              <a:rPr lang="en-US" altLang="zh-CN" sz="2400" dirty="0"/>
              <a:t>Mathematical problems</a:t>
            </a:r>
          </a:p>
        </p:txBody>
      </p:sp>
    </p:spTree>
    <p:extLst>
      <p:ext uri="{BB962C8B-B14F-4D97-AF65-F5344CB8AC3E}">
        <p14:creationId xmlns:p14="http://schemas.microsoft.com/office/powerpoint/2010/main" val="2728009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69</a:t>
            </a:fld>
            <a:endParaRPr lang="zh-CN" altLang="en-US"/>
          </a:p>
        </p:txBody>
      </p:sp>
      <p:sp>
        <p:nvSpPr>
          <p:cNvPr id="10" name="文本框 9">
            <a:extLst>
              <a:ext uri="{FF2B5EF4-FFF2-40B4-BE49-F238E27FC236}">
                <a16:creationId xmlns:a16="http://schemas.microsoft.com/office/drawing/2014/main" id="{565BC33F-2F5C-4D8E-9A29-242937EE4015}"/>
              </a:ext>
            </a:extLst>
          </p:cNvPr>
          <p:cNvSpPr txBox="1"/>
          <p:nvPr/>
        </p:nvSpPr>
        <p:spPr>
          <a:xfrm>
            <a:off x="412259" y="543738"/>
            <a:ext cx="2969083" cy="461665"/>
          </a:xfrm>
          <a:prstGeom prst="rect">
            <a:avLst/>
          </a:prstGeom>
          <a:noFill/>
        </p:spPr>
        <p:txBody>
          <a:bodyPr wrap="none" rtlCol="0">
            <a:spAutoFit/>
          </a:bodyPr>
          <a:lstStyle/>
          <a:p>
            <a:r>
              <a:rPr lang="en-US" altLang="zh-CN" sz="2400" dirty="0"/>
              <a:t>Select sample station</a:t>
            </a:r>
            <a:endParaRPr lang="zh-CN" altLang="en-US" sz="2400" dirty="0"/>
          </a:p>
        </p:txBody>
      </p:sp>
      <p:graphicFrame>
        <p:nvGraphicFramePr>
          <p:cNvPr id="11" name="表格 10">
            <a:extLst>
              <a:ext uri="{FF2B5EF4-FFF2-40B4-BE49-F238E27FC236}">
                <a16:creationId xmlns:a16="http://schemas.microsoft.com/office/drawing/2014/main" id="{04EEBD51-4303-41BB-9A7E-ABE32DC12F4F}"/>
              </a:ext>
            </a:extLst>
          </p:cNvPr>
          <p:cNvGraphicFramePr>
            <a:graphicFrameLocks noGrp="1"/>
          </p:cNvGraphicFramePr>
          <p:nvPr>
            <p:extLst>
              <p:ext uri="{D42A27DB-BD31-4B8C-83A1-F6EECF244321}">
                <p14:modId xmlns:p14="http://schemas.microsoft.com/office/powerpoint/2010/main" val="563592477"/>
              </p:ext>
            </p:extLst>
          </p:nvPr>
        </p:nvGraphicFramePr>
        <p:xfrm>
          <a:off x="144690" y="1212905"/>
          <a:ext cx="8863450" cy="3840480"/>
        </p:xfrm>
        <a:graphic>
          <a:graphicData uri="http://schemas.openxmlformats.org/drawingml/2006/table">
            <a:tbl>
              <a:tblPr firstRow="1" firstCol="1" bandRow="1"/>
              <a:tblGrid>
                <a:gridCol w="1715283">
                  <a:extLst>
                    <a:ext uri="{9D8B030D-6E8A-4147-A177-3AD203B41FA5}">
                      <a16:colId xmlns:a16="http://schemas.microsoft.com/office/drawing/2014/main" val="4066634459"/>
                    </a:ext>
                  </a:extLst>
                </a:gridCol>
                <a:gridCol w="1049482">
                  <a:extLst>
                    <a:ext uri="{9D8B030D-6E8A-4147-A177-3AD203B41FA5}">
                      <a16:colId xmlns:a16="http://schemas.microsoft.com/office/drawing/2014/main" val="249248479"/>
                    </a:ext>
                  </a:extLst>
                </a:gridCol>
                <a:gridCol w="1219737">
                  <a:extLst>
                    <a:ext uri="{9D8B030D-6E8A-4147-A177-3AD203B41FA5}">
                      <a16:colId xmlns:a16="http://schemas.microsoft.com/office/drawing/2014/main" val="3549743861"/>
                    </a:ext>
                  </a:extLst>
                </a:gridCol>
                <a:gridCol w="1219737">
                  <a:extLst>
                    <a:ext uri="{9D8B030D-6E8A-4147-A177-3AD203B41FA5}">
                      <a16:colId xmlns:a16="http://schemas.microsoft.com/office/drawing/2014/main" val="1162361907"/>
                    </a:ext>
                  </a:extLst>
                </a:gridCol>
                <a:gridCol w="1219737">
                  <a:extLst>
                    <a:ext uri="{9D8B030D-6E8A-4147-A177-3AD203B41FA5}">
                      <a16:colId xmlns:a16="http://schemas.microsoft.com/office/drawing/2014/main" val="3921377542"/>
                    </a:ext>
                  </a:extLst>
                </a:gridCol>
                <a:gridCol w="1219737">
                  <a:extLst>
                    <a:ext uri="{9D8B030D-6E8A-4147-A177-3AD203B41FA5}">
                      <a16:colId xmlns:a16="http://schemas.microsoft.com/office/drawing/2014/main" val="2077194607"/>
                    </a:ext>
                  </a:extLst>
                </a:gridCol>
                <a:gridCol w="1219737">
                  <a:extLst>
                    <a:ext uri="{9D8B030D-6E8A-4147-A177-3AD203B41FA5}">
                      <a16:colId xmlns:a16="http://schemas.microsoft.com/office/drawing/2014/main" val="1985202721"/>
                    </a:ext>
                  </a:extLst>
                </a:gridCol>
              </a:tblGrid>
              <a:tr h="342776">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 type</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r>
                        <a:rPr lang="en-US" sz="1800" baseline="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name</a:t>
                      </a:r>
                      <a:endPar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 density</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3866739"/>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98</a:t>
                      </a:r>
                    </a:p>
                    <a:p>
                      <a:pPr indent="0" algn="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Person/Ha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49824593"/>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2694403"/>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extLst>
                  <a:ext uri="{0D108BD9-81ED-4DB2-BD59-A6C34878D82A}">
                    <a16:rowId xmlns:a16="http://schemas.microsoft.com/office/drawing/2014/main" val="3561378521"/>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135</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9221881"/>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Tenjin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02744784"/>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ctr" hangingPunct="0">
                        <a:lnSpc>
                          <a:spcPct val="100000"/>
                        </a:lnSpc>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Fukuoka 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53759846"/>
                  </a:ext>
                </a:extLst>
              </a:tr>
            </a:tbl>
          </a:graphicData>
        </a:graphic>
      </p:graphicFrame>
      <p:sp>
        <p:nvSpPr>
          <p:cNvPr id="15" name="矩形 14">
            <a:extLst>
              <a:ext uri="{FF2B5EF4-FFF2-40B4-BE49-F238E27FC236}">
                <a16:creationId xmlns:a16="http://schemas.microsoft.com/office/drawing/2014/main" id="{382F2139-9DDC-4B65-9D6F-C15793EFFFFB}"/>
              </a:ext>
            </a:extLst>
          </p:cNvPr>
          <p:cNvSpPr/>
          <p:nvPr/>
        </p:nvSpPr>
        <p:spPr>
          <a:xfrm>
            <a:off x="144690" y="5258560"/>
            <a:ext cx="8863450" cy="1015663"/>
          </a:xfrm>
          <a:prstGeom prst="rect">
            <a:avLst/>
          </a:prstGeom>
        </p:spPr>
        <p:txBody>
          <a:bodyPr wrap="square">
            <a:spAutoFit/>
          </a:bodyPr>
          <a:lstStyle/>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Note:</a:t>
            </a:r>
          </a:p>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The highlighted cells refer to the representative values that having much higher percentage than other land-use types.</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17" name="椭圆 16">
            <a:extLst>
              <a:ext uri="{FF2B5EF4-FFF2-40B4-BE49-F238E27FC236}">
                <a16:creationId xmlns:a16="http://schemas.microsoft.com/office/drawing/2014/main" id="{8F43E896-71B4-4AE5-8FB1-A527A2DE8EFE}"/>
              </a:ext>
            </a:extLst>
          </p:cNvPr>
          <p:cNvSpPr/>
          <p:nvPr/>
        </p:nvSpPr>
        <p:spPr>
          <a:xfrm>
            <a:off x="209059" y="690974"/>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6064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Questions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1.4</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AB69BB8-1709-40FF-B319-D6BDC8AA3D1D}"/>
              </a:ext>
            </a:extLst>
          </p:cNvPr>
          <p:cNvSpPr>
            <a:spLocks noGrp="1"/>
          </p:cNvSpPr>
          <p:nvPr>
            <p:ph type="sldNum" sz="quarter" idx="12"/>
          </p:nvPr>
        </p:nvSpPr>
        <p:spPr/>
        <p:txBody>
          <a:bodyPr/>
          <a:lstStyle/>
          <a:p>
            <a:fld id="{A17BB91D-344C-44E0-9148-DFE0CFF5CFC9}" type="slidenum">
              <a:rPr lang="zh-CN" altLang="en-US" smtClean="0"/>
              <a:t>7</a:t>
            </a:fld>
            <a:endParaRPr lang="zh-CN" altLang="en-US"/>
          </a:p>
        </p:txBody>
      </p:sp>
      <p:sp>
        <p:nvSpPr>
          <p:cNvPr id="3" name="矩形 2">
            <a:extLst>
              <a:ext uri="{FF2B5EF4-FFF2-40B4-BE49-F238E27FC236}">
                <a16:creationId xmlns:a16="http://schemas.microsoft.com/office/drawing/2014/main" id="{367AF3C2-3481-466D-9B15-158133173140}"/>
              </a:ext>
            </a:extLst>
          </p:cNvPr>
          <p:cNvSpPr/>
          <p:nvPr/>
        </p:nvSpPr>
        <p:spPr>
          <a:xfrm>
            <a:off x="965447" y="2669164"/>
            <a:ext cx="7149853" cy="2585323"/>
          </a:xfrm>
          <a:prstGeom prst="rect">
            <a:avLst/>
          </a:prstGeom>
        </p:spPr>
        <p:txBody>
          <a:bodyPr wrap="square">
            <a:spAutoFit/>
          </a:bodyPr>
          <a:lstStyle/>
          <a:p>
            <a:pPr marL="342900" indent="-342900">
              <a:buAutoNum type="arabicPeriod"/>
            </a:pPr>
            <a:r>
              <a:rPr lang="zh-CN" altLang="en-US" dirty="0"/>
              <a:t>Exploring the relationship between walking distance and walking preference, and trying to explain the catchment area</a:t>
            </a:r>
            <a:r>
              <a:rPr lang="en-US" altLang="zh-CN" dirty="0"/>
              <a:t>.</a:t>
            </a:r>
          </a:p>
          <a:p>
            <a:pPr marL="342900" indent="-342900">
              <a:buAutoNum type="arabicPeriod"/>
            </a:pPr>
            <a:endParaRPr lang="en-US" altLang="zh-CN" dirty="0"/>
          </a:p>
          <a:p>
            <a:pPr marL="342900" indent="-342900">
              <a:buAutoNum type="arabicPeriod"/>
            </a:pPr>
            <a:r>
              <a:rPr lang="zh-CN" altLang="en-US" dirty="0"/>
              <a:t>Analyzing the characteristics in the variation of transit ridership.</a:t>
            </a:r>
            <a:endParaRPr lang="en-US" altLang="zh-CN" dirty="0"/>
          </a:p>
          <a:p>
            <a:pPr marL="342900" indent="-342900">
              <a:buAutoNum type="arabicPeriod"/>
            </a:pPr>
            <a:endParaRPr lang="en-US" altLang="zh-CN" dirty="0"/>
          </a:p>
          <a:p>
            <a:pPr marL="342900" indent="-342900">
              <a:buAutoNum type="arabicPeriod"/>
            </a:pPr>
            <a:r>
              <a:rPr lang="zh-CN" altLang="en-US" dirty="0"/>
              <a:t>Exploring the approach for screening effective influencing factors.</a:t>
            </a:r>
            <a:endParaRPr lang="en-US" altLang="zh-CN" dirty="0"/>
          </a:p>
          <a:p>
            <a:pPr marL="342900" indent="-342900">
              <a:buAutoNum type="arabicPeriod"/>
            </a:pPr>
            <a:endParaRPr lang="en-US" altLang="zh-CN" dirty="0"/>
          </a:p>
          <a:p>
            <a:pPr marL="342900" indent="-342900">
              <a:buAutoNum type="arabicPeriod"/>
            </a:pPr>
            <a:r>
              <a:rPr lang="zh-CN" altLang="en-US" dirty="0"/>
              <a:t>Shifting the research perspective, trying to describing the relationship between stations and stations.</a:t>
            </a:r>
          </a:p>
        </p:txBody>
      </p:sp>
      <p:sp>
        <p:nvSpPr>
          <p:cNvPr id="4" name="文本框 3">
            <a:extLst>
              <a:ext uri="{FF2B5EF4-FFF2-40B4-BE49-F238E27FC236}">
                <a16:creationId xmlns:a16="http://schemas.microsoft.com/office/drawing/2014/main" id="{A4784E90-6C77-471B-ADCB-C17294D9E547}"/>
              </a:ext>
            </a:extLst>
          </p:cNvPr>
          <p:cNvSpPr txBox="1"/>
          <p:nvPr/>
        </p:nvSpPr>
        <p:spPr>
          <a:xfrm>
            <a:off x="171450" y="1065652"/>
            <a:ext cx="7367338" cy="369332"/>
          </a:xfrm>
          <a:prstGeom prst="rect">
            <a:avLst/>
          </a:prstGeom>
          <a:noFill/>
        </p:spPr>
        <p:txBody>
          <a:bodyPr wrap="none" rtlCol="0">
            <a:spAutoFit/>
          </a:bodyPr>
          <a:lstStyle/>
          <a:p>
            <a:r>
              <a:rPr lang="en-US" altLang="zh-CN" dirty="0"/>
              <a:t>Specific research questions based on the research purpose and paper review </a:t>
            </a:r>
            <a:endParaRPr lang="zh-CN" altLang="en-US" dirty="0"/>
          </a:p>
        </p:txBody>
      </p:sp>
    </p:spTree>
    <p:extLst>
      <p:ext uri="{BB962C8B-B14F-4D97-AF65-F5344CB8AC3E}">
        <p14:creationId xmlns:p14="http://schemas.microsoft.com/office/powerpoint/2010/main" val="3901768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70</a:t>
            </a:fld>
            <a:endParaRPr lang="zh-CN" altLang="en-US" dirty="0"/>
          </a:p>
        </p:txBody>
      </p:sp>
      <p:graphicFrame>
        <p:nvGraphicFramePr>
          <p:cNvPr id="10" name="表格 9">
            <a:extLst>
              <a:ext uri="{FF2B5EF4-FFF2-40B4-BE49-F238E27FC236}">
                <a16:creationId xmlns:a16="http://schemas.microsoft.com/office/drawing/2014/main" id="{8CB11B6D-CC93-4F47-86BC-A2D67FEFF421}"/>
              </a:ext>
            </a:extLst>
          </p:cNvPr>
          <p:cNvGraphicFramePr>
            <a:graphicFrameLocks noGrp="1"/>
          </p:cNvGraphicFramePr>
          <p:nvPr>
            <p:extLst>
              <p:ext uri="{D42A27DB-BD31-4B8C-83A1-F6EECF244321}">
                <p14:modId xmlns:p14="http://schemas.microsoft.com/office/powerpoint/2010/main" val="3167305563"/>
              </p:ext>
            </p:extLst>
          </p:nvPr>
        </p:nvGraphicFramePr>
        <p:xfrm>
          <a:off x="146626" y="995224"/>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10">
            <a:extLst>
              <a:ext uri="{FF2B5EF4-FFF2-40B4-BE49-F238E27FC236}">
                <a16:creationId xmlns:a16="http://schemas.microsoft.com/office/drawing/2014/main" id="{736DC0B6-84D0-4EA5-9B53-2F6C83134F6C}"/>
              </a:ext>
            </a:extLst>
          </p:cNvPr>
          <p:cNvSpPr/>
          <p:nvPr/>
        </p:nvSpPr>
        <p:spPr>
          <a:xfrm>
            <a:off x="146626" y="5134012"/>
            <a:ext cx="8633692" cy="1428596"/>
          </a:xfrm>
          <a:prstGeom prst="rect">
            <a:avLst/>
          </a:prstGeom>
        </p:spPr>
        <p:txBody>
          <a:bodyPr wrap="square">
            <a:spAutoFit/>
          </a:bodyPr>
          <a:lstStyle/>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Note: full name of the abbreviation</a:t>
            </a:r>
          </a:p>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C: Commerce, O: Office, R: Residence, E: Education, L-A: Land-use Aggregation, D: Distance, B-C: Bus Capacity, B-A: Bus Accessibility.</a:t>
            </a:r>
            <a:endParaRPr lang="zh-CN" altLang="en-US" sz="2000" dirty="0"/>
          </a:p>
        </p:txBody>
      </p:sp>
      <p:sp>
        <p:nvSpPr>
          <p:cNvPr id="16" name="文本框 15">
            <a:extLst>
              <a:ext uri="{FF2B5EF4-FFF2-40B4-BE49-F238E27FC236}">
                <a16:creationId xmlns:a16="http://schemas.microsoft.com/office/drawing/2014/main" id="{6ACF920A-E2F7-4289-B308-AC9845431924}"/>
              </a:ext>
            </a:extLst>
          </p:cNvPr>
          <p:cNvSpPr txBox="1"/>
          <p:nvPr/>
        </p:nvSpPr>
        <p:spPr>
          <a:xfrm>
            <a:off x="412258" y="543738"/>
            <a:ext cx="2797561" cy="461665"/>
          </a:xfrm>
          <a:prstGeom prst="rect">
            <a:avLst/>
          </a:prstGeom>
          <a:noFill/>
        </p:spPr>
        <p:txBody>
          <a:bodyPr wrap="none" rtlCol="0">
            <a:spAutoFit/>
          </a:bodyPr>
          <a:lstStyle/>
          <a:p>
            <a:r>
              <a:rPr lang="en-US" altLang="zh-CN" sz="2400" dirty="0"/>
              <a:t>Result of estimation</a:t>
            </a:r>
          </a:p>
        </p:txBody>
      </p:sp>
      <p:sp>
        <p:nvSpPr>
          <p:cNvPr id="17" name="椭圆 16">
            <a:extLst>
              <a:ext uri="{FF2B5EF4-FFF2-40B4-BE49-F238E27FC236}">
                <a16:creationId xmlns:a16="http://schemas.microsoft.com/office/drawing/2014/main" id="{566A76E8-B4FC-4C5C-80CC-B5C0DE61BCC0}"/>
              </a:ext>
            </a:extLst>
          </p:cNvPr>
          <p:cNvSpPr/>
          <p:nvPr/>
        </p:nvSpPr>
        <p:spPr>
          <a:xfrm>
            <a:off x="209058" y="690974"/>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313942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71</a:t>
            </a:fld>
            <a:endParaRPr lang="zh-CN" altLang="en-US"/>
          </a:p>
        </p:txBody>
      </p:sp>
      <p:graphicFrame>
        <p:nvGraphicFramePr>
          <p:cNvPr id="10" name="表格 9">
            <a:extLst>
              <a:ext uri="{FF2B5EF4-FFF2-40B4-BE49-F238E27FC236}">
                <a16:creationId xmlns:a16="http://schemas.microsoft.com/office/drawing/2014/main" id="{B43BF77F-8FC8-4BBB-A5D5-0579C83B4FBD}"/>
              </a:ext>
            </a:extLst>
          </p:cNvPr>
          <p:cNvGraphicFramePr>
            <a:graphicFrameLocks noGrp="1"/>
          </p:cNvGraphicFramePr>
          <p:nvPr>
            <p:extLst>
              <p:ext uri="{D42A27DB-BD31-4B8C-83A1-F6EECF244321}">
                <p14:modId xmlns:p14="http://schemas.microsoft.com/office/powerpoint/2010/main" val="2074608503"/>
              </p:ext>
            </p:extLst>
          </p:nvPr>
        </p:nvGraphicFramePr>
        <p:xfrm>
          <a:off x="134435" y="1076130"/>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8B378127-924D-43A9-9072-CB52E1C48C2E}"/>
              </a:ext>
            </a:extLst>
          </p:cNvPr>
          <p:cNvSpPr/>
          <p:nvPr/>
        </p:nvSpPr>
        <p:spPr>
          <a:xfrm>
            <a:off x="3219380" y="1978498"/>
            <a:ext cx="3190009" cy="4052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EC0D4BF9-3569-4BF2-96D1-A33BB00AA204}"/>
              </a:ext>
            </a:extLst>
          </p:cNvPr>
          <p:cNvSpPr/>
          <p:nvPr/>
        </p:nvSpPr>
        <p:spPr>
          <a:xfrm>
            <a:off x="134435" y="5190930"/>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Medium-density residence have weak connectivity with all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The private traffic ratio is higher.</a:t>
            </a:r>
            <a:endParaRPr lang="zh-CN" altLang="en-US" sz="2000" dirty="0">
              <a:solidFill>
                <a:schemeClr val="tx1">
                  <a:lumMod val="95000"/>
                  <a:lumOff val="5000"/>
                </a:schemeClr>
              </a:solidFill>
              <a:latin typeface="Times" panose="02020603050405020304" pitchFamily="18" charset="0"/>
              <a:cs typeface="Times" panose="02020603050405020304" pitchFamily="18" charset="0"/>
            </a:endParaRPr>
          </a:p>
        </p:txBody>
      </p:sp>
      <p:sp>
        <p:nvSpPr>
          <p:cNvPr id="16" name="文本框 15">
            <a:extLst>
              <a:ext uri="{FF2B5EF4-FFF2-40B4-BE49-F238E27FC236}">
                <a16:creationId xmlns:a16="http://schemas.microsoft.com/office/drawing/2014/main" id="{3ECC32EF-4861-4F83-9AFA-75981A1AE46B}"/>
              </a:ext>
            </a:extLst>
          </p:cNvPr>
          <p:cNvSpPr txBox="1"/>
          <p:nvPr/>
        </p:nvSpPr>
        <p:spPr>
          <a:xfrm>
            <a:off x="400067" y="624644"/>
            <a:ext cx="2956259" cy="461665"/>
          </a:xfrm>
          <a:prstGeom prst="rect">
            <a:avLst/>
          </a:prstGeom>
          <a:noFill/>
        </p:spPr>
        <p:txBody>
          <a:bodyPr wrap="none" rtlCol="0">
            <a:spAutoFit/>
          </a:bodyPr>
          <a:lstStyle/>
          <a:p>
            <a:r>
              <a:rPr lang="en-US" altLang="zh-CN" sz="2400" dirty="0"/>
              <a:t>Discussion for results</a:t>
            </a:r>
          </a:p>
        </p:txBody>
      </p:sp>
      <p:sp>
        <p:nvSpPr>
          <p:cNvPr id="17" name="椭圆 16">
            <a:extLst>
              <a:ext uri="{FF2B5EF4-FFF2-40B4-BE49-F238E27FC236}">
                <a16:creationId xmlns:a16="http://schemas.microsoft.com/office/drawing/2014/main" id="{8EF8915A-DCCE-4B86-A2D8-AC7D67355383}"/>
              </a:ext>
            </a:extLst>
          </p:cNvPr>
          <p:cNvSpPr/>
          <p:nvPr/>
        </p:nvSpPr>
        <p:spPr>
          <a:xfrm>
            <a:off x="196867" y="77188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28458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72</a:t>
            </a:fld>
            <a:endParaRPr lang="zh-CN" altLang="en-US"/>
          </a:p>
        </p:txBody>
      </p:sp>
      <p:graphicFrame>
        <p:nvGraphicFramePr>
          <p:cNvPr id="10" name="表格 9">
            <a:extLst>
              <a:ext uri="{FF2B5EF4-FFF2-40B4-BE49-F238E27FC236}">
                <a16:creationId xmlns:a16="http://schemas.microsoft.com/office/drawing/2014/main" id="{4F7BAF03-0DD8-4DAA-8CE9-0B7FF6529430}"/>
              </a:ext>
            </a:extLst>
          </p:cNvPr>
          <p:cNvGraphicFramePr>
            <a:graphicFrameLocks noGrp="1"/>
          </p:cNvGraphicFramePr>
          <p:nvPr>
            <p:extLst>
              <p:ext uri="{D42A27DB-BD31-4B8C-83A1-F6EECF244321}">
                <p14:modId xmlns:p14="http://schemas.microsoft.com/office/powerpoint/2010/main" val="2104700913"/>
              </p:ext>
            </p:extLst>
          </p:nvPr>
        </p:nvGraphicFramePr>
        <p:xfrm>
          <a:off x="146627" y="1112620"/>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D37C1DD0-5B7C-4B19-A6F8-1BE91DFBE385}"/>
              </a:ext>
            </a:extLst>
          </p:cNvPr>
          <p:cNvSpPr/>
          <p:nvPr/>
        </p:nvSpPr>
        <p:spPr>
          <a:xfrm>
            <a:off x="5174673" y="2539974"/>
            <a:ext cx="633846" cy="20311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BCAABAB0-18DB-4B9A-958E-DA4C82AAF713}"/>
              </a:ext>
            </a:extLst>
          </p:cNvPr>
          <p:cNvSpPr/>
          <p:nvPr/>
        </p:nvSpPr>
        <p:spPr>
          <a:xfrm>
            <a:off x="146627" y="5227420"/>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Education type have strong connectivity with most of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Students are more inclined to use subway.</a:t>
            </a:r>
          </a:p>
        </p:txBody>
      </p:sp>
      <p:sp>
        <p:nvSpPr>
          <p:cNvPr id="16" name="文本框 15">
            <a:extLst>
              <a:ext uri="{FF2B5EF4-FFF2-40B4-BE49-F238E27FC236}">
                <a16:creationId xmlns:a16="http://schemas.microsoft.com/office/drawing/2014/main" id="{C0A7DC73-C918-4ACD-A8FF-90C283C5DDD9}"/>
              </a:ext>
            </a:extLst>
          </p:cNvPr>
          <p:cNvSpPr txBox="1"/>
          <p:nvPr/>
        </p:nvSpPr>
        <p:spPr>
          <a:xfrm>
            <a:off x="412259" y="661134"/>
            <a:ext cx="2956259" cy="461665"/>
          </a:xfrm>
          <a:prstGeom prst="rect">
            <a:avLst/>
          </a:prstGeom>
          <a:noFill/>
        </p:spPr>
        <p:txBody>
          <a:bodyPr wrap="none" rtlCol="0">
            <a:spAutoFit/>
          </a:bodyPr>
          <a:lstStyle/>
          <a:p>
            <a:r>
              <a:rPr lang="en-US" altLang="zh-CN" sz="2400" dirty="0"/>
              <a:t>Discussion for results</a:t>
            </a:r>
          </a:p>
        </p:txBody>
      </p:sp>
      <p:sp>
        <p:nvSpPr>
          <p:cNvPr id="17" name="椭圆 16">
            <a:extLst>
              <a:ext uri="{FF2B5EF4-FFF2-40B4-BE49-F238E27FC236}">
                <a16:creationId xmlns:a16="http://schemas.microsoft.com/office/drawing/2014/main" id="{FC91D14C-82A2-43BD-8E61-CA4388B81656}"/>
              </a:ext>
            </a:extLst>
          </p:cNvPr>
          <p:cNvSpPr/>
          <p:nvPr/>
        </p:nvSpPr>
        <p:spPr>
          <a:xfrm>
            <a:off x="209059" y="80837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46882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5.5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73</a:t>
            </a:fld>
            <a:endParaRPr lang="zh-CN" altLang="en-US"/>
          </a:p>
        </p:txBody>
      </p:sp>
      <p:graphicFrame>
        <p:nvGraphicFramePr>
          <p:cNvPr id="10" name="表格 9">
            <a:extLst>
              <a:ext uri="{FF2B5EF4-FFF2-40B4-BE49-F238E27FC236}">
                <a16:creationId xmlns:a16="http://schemas.microsoft.com/office/drawing/2014/main" id="{BA24832A-5F8B-4D9F-B29C-BEA20EFC9C98}"/>
              </a:ext>
            </a:extLst>
          </p:cNvPr>
          <p:cNvGraphicFramePr>
            <a:graphicFrameLocks noGrp="1"/>
          </p:cNvGraphicFramePr>
          <p:nvPr>
            <p:extLst>
              <p:ext uri="{D42A27DB-BD31-4B8C-83A1-F6EECF244321}">
                <p14:modId xmlns:p14="http://schemas.microsoft.com/office/powerpoint/2010/main" val="2134572612"/>
              </p:ext>
            </p:extLst>
          </p:nvPr>
        </p:nvGraphicFramePr>
        <p:xfrm>
          <a:off x="146627" y="1112620"/>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96BA2E15-2D2A-4C16-8561-E5479446E4AB}"/>
              </a:ext>
            </a:extLst>
          </p:cNvPr>
          <p:cNvSpPr/>
          <p:nvPr/>
        </p:nvSpPr>
        <p:spPr>
          <a:xfrm>
            <a:off x="4520046" y="2025378"/>
            <a:ext cx="633846" cy="92479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49C59C26-5E3F-4B7B-A3C1-3E6CBC0AFB82}"/>
              </a:ext>
            </a:extLst>
          </p:cNvPr>
          <p:cNvSpPr/>
          <p:nvPr/>
        </p:nvSpPr>
        <p:spPr>
          <a:xfrm>
            <a:off x="146627" y="5227420"/>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16" name="矩形: 圆角 15">
            <a:extLst>
              <a:ext uri="{FF2B5EF4-FFF2-40B4-BE49-F238E27FC236}">
                <a16:creationId xmlns:a16="http://schemas.microsoft.com/office/drawing/2014/main" id="{64EF2D50-1A4F-4A37-AF31-3379FCDCCF4E}"/>
              </a:ext>
            </a:extLst>
          </p:cNvPr>
          <p:cNvSpPr/>
          <p:nvPr/>
        </p:nvSpPr>
        <p:spPr>
          <a:xfrm>
            <a:off x="3886200" y="3694670"/>
            <a:ext cx="633846" cy="3414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16">
            <a:extLst>
              <a:ext uri="{FF2B5EF4-FFF2-40B4-BE49-F238E27FC236}">
                <a16:creationId xmlns:a16="http://schemas.microsoft.com/office/drawing/2014/main" id="{E1545079-0A88-477A-AC55-8A6FAF20F3B8}"/>
              </a:ext>
            </a:extLst>
          </p:cNvPr>
          <p:cNvSpPr/>
          <p:nvPr/>
        </p:nvSpPr>
        <p:spPr>
          <a:xfrm>
            <a:off x="3252353" y="4245876"/>
            <a:ext cx="633846" cy="35180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C1B07F1F-4CF5-4EA8-B4DF-7B121A27450A}"/>
              </a:ext>
            </a:extLst>
          </p:cNvPr>
          <p:cNvSpPr txBox="1"/>
          <p:nvPr/>
        </p:nvSpPr>
        <p:spPr>
          <a:xfrm>
            <a:off x="412259" y="661134"/>
            <a:ext cx="2956259" cy="461665"/>
          </a:xfrm>
          <a:prstGeom prst="rect">
            <a:avLst/>
          </a:prstGeom>
          <a:noFill/>
        </p:spPr>
        <p:txBody>
          <a:bodyPr wrap="none" rtlCol="0">
            <a:spAutoFit/>
          </a:bodyPr>
          <a:lstStyle/>
          <a:p>
            <a:r>
              <a:rPr lang="en-US" altLang="zh-CN" sz="2400" dirty="0"/>
              <a:t>Discussion for results</a:t>
            </a:r>
          </a:p>
        </p:txBody>
      </p:sp>
      <p:sp>
        <p:nvSpPr>
          <p:cNvPr id="19" name="椭圆 18">
            <a:extLst>
              <a:ext uri="{FF2B5EF4-FFF2-40B4-BE49-F238E27FC236}">
                <a16:creationId xmlns:a16="http://schemas.microsoft.com/office/drawing/2014/main" id="{D9F69EB3-0D78-45A0-AE5A-9973AAF95525}"/>
              </a:ext>
            </a:extLst>
          </p:cNvPr>
          <p:cNvSpPr/>
          <p:nvPr/>
        </p:nvSpPr>
        <p:spPr>
          <a:xfrm>
            <a:off x="209059" y="80837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192893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6</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endParaRPr lang="en-US" altLang="zh-CN" sz="2800" i="1" dirty="0">
              <a:latin typeface="Times New Roman" panose="02020603050405020304" pitchFamily="18" charset="0"/>
              <a:cs typeface="Times New Roman" panose="02020603050405020304" pitchFamily="18" charset="0"/>
            </a:endParaRPr>
          </a:p>
          <a:p>
            <a:pPr>
              <a:lnSpc>
                <a:spcPct val="150000"/>
              </a:lnSpc>
            </a:pPr>
            <a:r>
              <a:rPr lang="en-US" altLang="zh-CN" sz="2800" i="1" dirty="0">
                <a:latin typeface="Times New Roman" panose="02020603050405020304" pitchFamily="18" charset="0"/>
                <a:cs typeface="Times New Roman" panose="02020603050405020304" pitchFamily="18" charset="0"/>
              </a:rPr>
              <a:t>Conclusion</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3146740"/>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Summary</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3FD6B7F-5A62-4D36-AF63-1826BA04444F}"/>
              </a:ext>
            </a:extLst>
          </p:cNvPr>
          <p:cNvGrpSpPr/>
          <p:nvPr/>
        </p:nvGrpSpPr>
        <p:grpSpPr>
          <a:xfrm>
            <a:off x="2182083" y="4183478"/>
            <a:ext cx="4779834" cy="326119"/>
            <a:chOff x="2130084" y="3123125"/>
            <a:chExt cx="4779834" cy="326119"/>
          </a:xfrm>
        </p:grpSpPr>
        <p:sp>
          <p:nvSpPr>
            <p:cNvPr id="35" name="椭圆 34">
              <a:extLst>
                <a:ext uri="{FF2B5EF4-FFF2-40B4-BE49-F238E27FC236}">
                  <a16:creationId xmlns:a16="http://schemas.microsoft.com/office/drawing/2014/main" id="{57AB9662-C5E6-4501-A115-106B68E06B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566DB78-6C02-4FD7-AA9B-632C0BDF2E6B}"/>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Contributions</a:t>
              </a:r>
            </a:p>
          </p:txBody>
        </p:sp>
        <p:cxnSp>
          <p:nvCxnSpPr>
            <p:cNvPr id="42" name="直接连接符 41">
              <a:extLst>
                <a:ext uri="{FF2B5EF4-FFF2-40B4-BE49-F238E27FC236}">
                  <a16:creationId xmlns:a16="http://schemas.microsoft.com/office/drawing/2014/main" id="{91A11309-B499-4E91-9F38-B0815CE7B17D}"/>
                </a:ext>
              </a:extLst>
            </p:cNvPr>
            <p:cNvCxnSpPr>
              <a:cxnSpLocks/>
              <a:stCxn id="3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5222032"/>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Recommendations</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7703A2A5-7BBC-4288-8476-DD47F03810AB}"/>
              </a:ext>
            </a:extLst>
          </p:cNvPr>
          <p:cNvSpPr>
            <a:spLocks noGrp="1"/>
          </p:cNvSpPr>
          <p:nvPr>
            <p:ph type="sldNum" sz="quarter" idx="12"/>
          </p:nvPr>
        </p:nvSpPr>
        <p:spPr/>
        <p:txBody>
          <a:bodyPr/>
          <a:lstStyle/>
          <a:p>
            <a:fld id="{A17BB91D-344C-44E0-9148-DFE0CFF5CFC9}" type="slidenum">
              <a:rPr lang="zh-CN" altLang="en-US" smtClean="0"/>
              <a:t>74</a:t>
            </a:fld>
            <a:endParaRPr lang="zh-CN" altLang="en-US"/>
          </a:p>
        </p:txBody>
      </p:sp>
    </p:spTree>
    <p:extLst>
      <p:ext uri="{BB962C8B-B14F-4D97-AF65-F5344CB8AC3E}">
        <p14:creationId xmlns:p14="http://schemas.microsoft.com/office/powerpoint/2010/main" val="21654483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Summary</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6.1</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A41DE6-2E3C-4CE2-BE7E-AC289CE108D4}"/>
              </a:ext>
            </a:extLst>
          </p:cNvPr>
          <p:cNvSpPr>
            <a:spLocks noGrp="1"/>
          </p:cNvSpPr>
          <p:nvPr>
            <p:ph type="sldNum" sz="quarter" idx="12"/>
          </p:nvPr>
        </p:nvSpPr>
        <p:spPr/>
        <p:txBody>
          <a:bodyPr/>
          <a:lstStyle/>
          <a:p>
            <a:fld id="{A17BB91D-344C-44E0-9148-DFE0CFF5CFC9}" type="slidenum">
              <a:rPr lang="zh-CN" altLang="en-US" smtClean="0"/>
              <a:t>75</a:t>
            </a:fld>
            <a:endParaRPr lang="zh-CN" altLang="en-US"/>
          </a:p>
        </p:txBody>
      </p:sp>
      <p:sp>
        <p:nvSpPr>
          <p:cNvPr id="10" name="矩形 9">
            <a:extLst>
              <a:ext uri="{FF2B5EF4-FFF2-40B4-BE49-F238E27FC236}">
                <a16:creationId xmlns:a16="http://schemas.microsoft.com/office/drawing/2014/main" id="{59E05634-90EF-442D-AFD5-B5A9DC0A1B2C}"/>
              </a:ext>
            </a:extLst>
          </p:cNvPr>
          <p:cNvSpPr/>
          <p:nvPr/>
        </p:nvSpPr>
        <p:spPr>
          <a:xfrm>
            <a:off x="1788791" y="2040279"/>
            <a:ext cx="6303264" cy="2585323"/>
          </a:xfrm>
          <a:prstGeom prst="rect">
            <a:avLst/>
          </a:prstGeom>
        </p:spPr>
        <p:txBody>
          <a:bodyPr wrap="square">
            <a:spAutoFit/>
          </a:bodyPr>
          <a:lstStyle/>
          <a:p>
            <a:pPr marL="285750" indent="-285750">
              <a:buFont typeface="Arial" panose="020B0604020202020204" pitchFamily="34" charset="0"/>
              <a:buChar char="•"/>
            </a:pPr>
            <a:r>
              <a:rPr lang="en-US" altLang="zh-CN" dirty="0"/>
              <a:t>T</a:t>
            </a:r>
            <a:r>
              <a:rPr lang="zh-CN" altLang="en-US" dirty="0"/>
              <a:t>aking explaining the rail transit ridership as the overall goal analyzed the inﬂuence of various factors on ridership from station level and station-to-station level respectively. </a:t>
            </a:r>
            <a:endParaRPr lang="en-US" altLang="zh-CN" dirty="0"/>
          </a:p>
          <a:p>
            <a:pPr marL="285750" indent="-285750">
              <a:buFont typeface="Arial" panose="020B0604020202020204" pitchFamily="34" charset="0"/>
              <a:buChar char="•"/>
            </a:pPr>
            <a:r>
              <a:rPr lang="en-US" altLang="zh-CN" dirty="0"/>
              <a:t>P</a:t>
            </a:r>
            <a:r>
              <a:rPr lang="zh-CN" altLang="en-US" dirty="0"/>
              <a:t>rovided new explanations for the catchment area of rail transit stations.</a:t>
            </a:r>
            <a:endParaRPr lang="en-US" altLang="zh-CN" dirty="0"/>
          </a:p>
          <a:p>
            <a:pPr marL="285750" indent="-285750">
              <a:buFont typeface="Arial" panose="020B0604020202020204" pitchFamily="34" charset="0"/>
              <a:buChar char="•"/>
            </a:pPr>
            <a:r>
              <a:rPr lang="en-US" altLang="zh-CN" dirty="0"/>
              <a:t>P</a:t>
            </a:r>
            <a:r>
              <a:rPr lang="zh-CN" altLang="en-US" dirty="0"/>
              <a:t>rovided an approach for selecting the valid indicators;</a:t>
            </a:r>
            <a:endParaRPr lang="en-US" altLang="zh-CN" dirty="0"/>
          </a:p>
          <a:p>
            <a:pPr marL="285750" indent="-285750">
              <a:buFont typeface="Arial" panose="020B0604020202020204" pitchFamily="34" charset="0"/>
              <a:buChar char="•"/>
            </a:pPr>
            <a:r>
              <a:rPr lang="en-US" altLang="zh-CN" dirty="0"/>
              <a:t>P</a:t>
            </a:r>
            <a:r>
              <a:rPr lang="zh-CN" altLang="en-US" dirty="0"/>
              <a:t>roposed a ridership forecasting method with the consideration of interaction among stations and stations</a:t>
            </a:r>
            <a:endParaRPr lang="en-US" altLang="zh-CN" dirty="0"/>
          </a:p>
          <a:p>
            <a:pPr marL="285750" indent="-285750">
              <a:buFont typeface="Arial" panose="020B0604020202020204" pitchFamily="34" charset="0"/>
              <a:buChar char="•"/>
            </a:pPr>
            <a:r>
              <a:rPr lang="en-US" altLang="zh-CN" dirty="0"/>
              <a:t>s</a:t>
            </a:r>
            <a:r>
              <a:rPr lang="zh-CN" altLang="en-US" dirty="0"/>
              <a:t>howed a way to accurately estimate the catchment area.</a:t>
            </a:r>
          </a:p>
        </p:txBody>
      </p:sp>
    </p:spTree>
    <p:extLst>
      <p:ext uri="{BB962C8B-B14F-4D97-AF65-F5344CB8AC3E}">
        <p14:creationId xmlns:p14="http://schemas.microsoft.com/office/powerpoint/2010/main" val="41531699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76</a:t>
            </a:fld>
            <a:endParaRPr lang="zh-CN" altLang="en-US"/>
          </a:p>
        </p:txBody>
      </p:sp>
      <p:sp>
        <p:nvSpPr>
          <p:cNvPr id="3" name="文本框 2">
            <a:extLst>
              <a:ext uri="{FF2B5EF4-FFF2-40B4-BE49-F238E27FC236}">
                <a16:creationId xmlns:a16="http://schemas.microsoft.com/office/drawing/2014/main" id="{27EE9480-1A30-47E9-95DC-149D53664207}"/>
              </a:ext>
            </a:extLst>
          </p:cNvPr>
          <p:cNvSpPr txBox="1"/>
          <p:nvPr/>
        </p:nvSpPr>
        <p:spPr>
          <a:xfrm>
            <a:off x="1048512" y="1316736"/>
            <a:ext cx="1101264" cy="369332"/>
          </a:xfrm>
          <a:prstGeom prst="rect">
            <a:avLst/>
          </a:prstGeom>
          <a:noFill/>
        </p:spPr>
        <p:txBody>
          <a:bodyPr wrap="none" rtlCol="0">
            <a:spAutoFit/>
          </a:bodyPr>
          <a:lstStyle/>
          <a:p>
            <a:r>
              <a:rPr lang="en-US" altLang="zh-CN" dirty="0"/>
              <a:t>Chapter 2</a:t>
            </a:r>
            <a:endParaRPr lang="zh-CN" altLang="en-US" dirty="0"/>
          </a:p>
        </p:txBody>
      </p:sp>
      <p:sp>
        <p:nvSpPr>
          <p:cNvPr id="4" name="矩形 3">
            <a:extLst>
              <a:ext uri="{FF2B5EF4-FFF2-40B4-BE49-F238E27FC236}">
                <a16:creationId xmlns:a16="http://schemas.microsoft.com/office/drawing/2014/main" id="{5A196AA0-A7C2-41F2-92DB-0B55761A1BF3}"/>
              </a:ext>
            </a:extLst>
          </p:cNvPr>
          <p:cNvSpPr/>
          <p:nvPr/>
        </p:nvSpPr>
        <p:spPr>
          <a:xfrm>
            <a:off x="1237488" y="2469323"/>
            <a:ext cx="7211568" cy="2308324"/>
          </a:xfrm>
          <a:prstGeom prst="rect">
            <a:avLst/>
          </a:prstGeom>
        </p:spPr>
        <p:txBody>
          <a:bodyPr wrap="square">
            <a:spAutoFit/>
          </a:bodyPr>
          <a:lstStyle/>
          <a:p>
            <a:pPr marL="285750" indent="-285750">
              <a:buFont typeface="Arial" panose="020B0604020202020204" pitchFamily="34" charset="0"/>
              <a:buChar char="•"/>
            </a:pPr>
            <a:r>
              <a:rPr lang="zh-CN" altLang="en-US" dirty="0"/>
              <a:t>Reinterpreted the implication of surveyed walking distance/duration to transit stations, that it has no linear relation with people willingness but just the reﬂection of the distance between departures and stations.</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Described the correlation between surveyed walking duration and people’s individual characteristics from the view of probability, which can be further applied to the estimation of catchment area of rail transit stations. </a:t>
            </a:r>
            <a:endParaRPr lang="zh-CN" altLang="en-US" dirty="0"/>
          </a:p>
        </p:txBody>
      </p:sp>
    </p:spTree>
    <p:extLst>
      <p:ext uri="{BB962C8B-B14F-4D97-AF65-F5344CB8AC3E}">
        <p14:creationId xmlns:p14="http://schemas.microsoft.com/office/powerpoint/2010/main" val="1606500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77</a:t>
            </a:fld>
            <a:endParaRPr lang="zh-CN" altLang="en-US"/>
          </a:p>
        </p:txBody>
      </p:sp>
      <p:sp>
        <p:nvSpPr>
          <p:cNvPr id="3" name="文本框 2">
            <a:extLst>
              <a:ext uri="{FF2B5EF4-FFF2-40B4-BE49-F238E27FC236}">
                <a16:creationId xmlns:a16="http://schemas.microsoft.com/office/drawing/2014/main" id="{27EE9480-1A30-47E9-95DC-149D53664207}"/>
              </a:ext>
            </a:extLst>
          </p:cNvPr>
          <p:cNvSpPr txBox="1"/>
          <p:nvPr/>
        </p:nvSpPr>
        <p:spPr>
          <a:xfrm>
            <a:off x="1048512" y="1316736"/>
            <a:ext cx="1101264" cy="369332"/>
          </a:xfrm>
          <a:prstGeom prst="rect">
            <a:avLst/>
          </a:prstGeom>
          <a:noFill/>
        </p:spPr>
        <p:txBody>
          <a:bodyPr wrap="none" rtlCol="0">
            <a:spAutoFit/>
          </a:bodyPr>
          <a:lstStyle/>
          <a:p>
            <a:r>
              <a:rPr lang="en-US" altLang="zh-CN" dirty="0"/>
              <a:t>Chapter 3</a:t>
            </a:r>
            <a:endParaRPr lang="zh-CN" altLang="en-US" dirty="0"/>
          </a:p>
        </p:txBody>
      </p:sp>
      <p:sp>
        <p:nvSpPr>
          <p:cNvPr id="4" name="矩形 3">
            <a:extLst>
              <a:ext uri="{FF2B5EF4-FFF2-40B4-BE49-F238E27FC236}">
                <a16:creationId xmlns:a16="http://schemas.microsoft.com/office/drawing/2014/main" id="{5A196AA0-A7C2-41F2-92DB-0B55761A1BF3}"/>
              </a:ext>
            </a:extLst>
          </p:cNvPr>
          <p:cNvSpPr/>
          <p:nvPr/>
        </p:nvSpPr>
        <p:spPr>
          <a:xfrm>
            <a:off x="1200912" y="2702373"/>
            <a:ext cx="7211568" cy="923330"/>
          </a:xfrm>
          <a:prstGeom prst="rect">
            <a:avLst/>
          </a:prstGeom>
        </p:spPr>
        <p:txBody>
          <a:bodyPr wrap="square">
            <a:spAutoFit/>
          </a:bodyPr>
          <a:lstStyle/>
          <a:p>
            <a:pPr marL="285750" indent="-285750">
              <a:buFont typeface="Arial" panose="020B0604020202020204" pitchFamily="34" charset="0"/>
              <a:buChar char="•"/>
            </a:pPr>
            <a:r>
              <a:rPr lang="en-US" altLang="zh-CN" dirty="0"/>
              <a:t> Analyzed the trend of variations in transit ridership, and classiﬁed the sub-way stations of Fukuoka into 5 types in terms of land use. Conﬁrmed the correlations between transit ridership and land use.</a:t>
            </a:r>
            <a:endParaRPr lang="zh-CN" altLang="en-US" dirty="0"/>
          </a:p>
        </p:txBody>
      </p:sp>
    </p:spTree>
    <p:extLst>
      <p:ext uri="{BB962C8B-B14F-4D97-AF65-F5344CB8AC3E}">
        <p14:creationId xmlns:p14="http://schemas.microsoft.com/office/powerpoint/2010/main" val="2457514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78</a:t>
            </a:fld>
            <a:endParaRPr lang="zh-CN" altLang="en-US"/>
          </a:p>
        </p:txBody>
      </p:sp>
      <p:sp>
        <p:nvSpPr>
          <p:cNvPr id="3" name="文本框 2">
            <a:extLst>
              <a:ext uri="{FF2B5EF4-FFF2-40B4-BE49-F238E27FC236}">
                <a16:creationId xmlns:a16="http://schemas.microsoft.com/office/drawing/2014/main" id="{27EE9480-1A30-47E9-95DC-149D53664207}"/>
              </a:ext>
            </a:extLst>
          </p:cNvPr>
          <p:cNvSpPr txBox="1"/>
          <p:nvPr/>
        </p:nvSpPr>
        <p:spPr>
          <a:xfrm>
            <a:off x="1048512" y="1316736"/>
            <a:ext cx="1101264" cy="369332"/>
          </a:xfrm>
          <a:prstGeom prst="rect">
            <a:avLst/>
          </a:prstGeom>
          <a:noFill/>
        </p:spPr>
        <p:txBody>
          <a:bodyPr wrap="none" rtlCol="0">
            <a:spAutoFit/>
          </a:bodyPr>
          <a:lstStyle/>
          <a:p>
            <a:r>
              <a:rPr lang="en-US" altLang="zh-CN" dirty="0"/>
              <a:t>Chapter 4</a:t>
            </a:r>
            <a:endParaRPr lang="zh-CN" altLang="en-US" dirty="0"/>
          </a:p>
        </p:txBody>
      </p:sp>
      <p:sp>
        <p:nvSpPr>
          <p:cNvPr id="4" name="矩形 3">
            <a:extLst>
              <a:ext uri="{FF2B5EF4-FFF2-40B4-BE49-F238E27FC236}">
                <a16:creationId xmlns:a16="http://schemas.microsoft.com/office/drawing/2014/main" id="{5A196AA0-A7C2-41F2-92DB-0B55761A1BF3}"/>
              </a:ext>
            </a:extLst>
          </p:cNvPr>
          <p:cNvSpPr/>
          <p:nvPr/>
        </p:nvSpPr>
        <p:spPr>
          <a:xfrm>
            <a:off x="1237488" y="2469323"/>
            <a:ext cx="7211568" cy="2862322"/>
          </a:xfrm>
          <a:prstGeom prst="rect">
            <a:avLst/>
          </a:prstGeom>
        </p:spPr>
        <p:txBody>
          <a:bodyPr wrap="square">
            <a:spAutoFit/>
          </a:bodyPr>
          <a:lstStyle/>
          <a:p>
            <a:pPr marL="285750" indent="-285750">
              <a:buFont typeface="Arial" panose="020B0604020202020204" pitchFamily="34" charset="0"/>
              <a:buChar char="•"/>
            </a:pPr>
            <a:r>
              <a:rPr lang="en-US" altLang="zh-CN" dirty="0"/>
              <a:t>Considered the inﬂuence of bus on rail transit ridership from both the sides of bus capacity and bus accessibility, and veriﬁed that the effect of bus capacity is positive to rail transit ridership, while the effect of bus accessibility is negative.</a:t>
            </a:r>
          </a:p>
          <a:p>
            <a:pPr marL="285750" indent="-285750">
              <a:buFont typeface="Arial" panose="020B0604020202020204" pitchFamily="34" charset="0"/>
              <a:buChar char="•"/>
            </a:pPr>
            <a:r>
              <a:rPr lang="en-US" altLang="zh-CN" dirty="0"/>
              <a:t>Proposed the approach of screening valid indicators by introducing the exploratory regression, and conﬁrmed its effectiveness in a small sample case.</a:t>
            </a:r>
          </a:p>
          <a:p>
            <a:pPr marL="285750" indent="-285750">
              <a:buFont typeface="Arial" panose="020B0604020202020204" pitchFamily="34" charset="0"/>
              <a:buChar char="•"/>
            </a:pPr>
            <a:r>
              <a:rPr lang="en-US" altLang="zh-CN" dirty="0"/>
              <a:t>Distinguished the local and global variables in MGWR model by examining the spatial distribution of each variable, and the effectiveness was conﬁrmed in the estimation of MGWR model</a:t>
            </a:r>
            <a:endParaRPr lang="zh-CN" altLang="en-US" dirty="0"/>
          </a:p>
        </p:txBody>
      </p:sp>
    </p:spTree>
    <p:extLst>
      <p:ext uri="{BB962C8B-B14F-4D97-AF65-F5344CB8AC3E}">
        <p14:creationId xmlns:p14="http://schemas.microsoft.com/office/powerpoint/2010/main" val="3722926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6.2</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79</a:t>
            </a:fld>
            <a:endParaRPr lang="zh-CN" altLang="en-US"/>
          </a:p>
        </p:txBody>
      </p:sp>
      <p:sp>
        <p:nvSpPr>
          <p:cNvPr id="3" name="文本框 2">
            <a:extLst>
              <a:ext uri="{FF2B5EF4-FFF2-40B4-BE49-F238E27FC236}">
                <a16:creationId xmlns:a16="http://schemas.microsoft.com/office/drawing/2014/main" id="{27EE9480-1A30-47E9-95DC-149D53664207}"/>
              </a:ext>
            </a:extLst>
          </p:cNvPr>
          <p:cNvSpPr txBox="1"/>
          <p:nvPr/>
        </p:nvSpPr>
        <p:spPr>
          <a:xfrm>
            <a:off x="1048512" y="1316736"/>
            <a:ext cx="1101264" cy="369332"/>
          </a:xfrm>
          <a:prstGeom prst="rect">
            <a:avLst/>
          </a:prstGeom>
          <a:noFill/>
        </p:spPr>
        <p:txBody>
          <a:bodyPr wrap="none" rtlCol="0">
            <a:spAutoFit/>
          </a:bodyPr>
          <a:lstStyle/>
          <a:p>
            <a:r>
              <a:rPr lang="en-US" altLang="zh-CN" dirty="0"/>
              <a:t>Chapter 5</a:t>
            </a:r>
            <a:endParaRPr lang="zh-CN" altLang="en-US" dirty="0"/>
          </a:p>
        </p:txBody>
      </p:sp>
      <p:sp>
        <p:nvSpPr>
          <p:cNvPr id="4" name="矩形 3">
            <a:extLst>
              <a:ext uri="{FF2B5EF4-FFF2-40B4-BE49-F238E27FC236}">
                <a16:creationId xmlns:a16="http://schemas.microsoft.com/office/drawing/2014/main" id="{5A196AA0-A7C2-41F2-92DB-0B55761A1BF3}"/>
              </a:ext>
            </a:extLst>
          </p:cNvPr>
          <p:cNvSpPr/>
          <p:nvPr/>
        </p:nvSpPr>
        <p:spPr>
          <a:xfrm>
            <a:off x="1237488" y="2469323"/>
            <a:ext cx="7211568" cy="1754326"/>
          </a:xfrm>
          <a:prstGeom prst="rect">
            <a:avLst/>
          </a:prstGeom>
        </p:spPr>
        <p:txBody>
          <a:bodyPr wrap="square">
            <a:spAutoFit/>
          </a:bodyPr>
          <a:lstStyle/>
          <a:p>
            <a:pPr marL="285750" indent="-285750">
              <a:buFont typeface="Arial" panose="020B0604020202020204" pitchFamily="34" charset="0"/>
              <a:buChar char="•"/>
            </a:pPr>
            <a:r>
              <a:rPr lang="en-US" altLang="zh-CN" dirty="0"/>
              <a:t>By examining the probability of selecting the destination station from all the stations, established a logistic regression model for describing the correlation between stations and stations.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Quantitatively validated the impact of land use types on the selection of destination stations.</a:t>
            </a:r>
            <a:endParaRPr lang="zh-CN" altLang="en-US" dirty="0"/>
          </a:p>
        </p:txBody>
      </p:sp>
    </p:spTree>
    <p:extLst>
      <p:ext uri="{BB962C8B-B14F-4D97-AF65-F5344CB8AC3E}">
        <p14:creationId xmlns:p14="http://schemas.microsoft.com/office/powerpoint/2010/main" val="384620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Organization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effectLst/>
                <a:uFillTx/>
                <a:latin typeface="+mn-lt"/>
                <a:ea typeface="+mn-ea"/>
                <a:cs typeface="+mn-cs"/>
                <a:sym typeface="Helvetica Light"/>
              </a:rPr>
              <a:t>1.5</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D542758-D833-4D09-B20F-2F9FA9B3C7A7}"/>
              </a:ext>
            </a:extLst>
          </p:cNvPr>
          <p:cNvSpPr>
            <a:spLocks noGrp="1"/>
          </p:cNvSpPr>
          <p:nvPr>
            <p:ph type="sldNum" sz="quarter" idx="12"/>
          </p:nvPr>
        </p:nvSpPr>
        <p:spPr/>
        <p:txBody>
          <a:bodyPr/>
          <a:lstStyle/>
          <a:p>
            <a:fld id="{A17BB91D-344C-44E0-9148-DFE0CFF5CFC9}" type="slidenum">
              <a:rPr lang="zh-CN" altLang="en-US" smtClean="0"/>
              <a:t>8</a:t>
            </a:fld>
            <a:endParaRPr lang="zh-CN" altLang="en-US"/>
          </a:p>
        </p:txBody>
      </p:sp>
      <p:sp>
        <p:nvSpPr>
          <p:cNvPr id="3" name="矩形 2">
            <a:extLst>
              <a:ext uri="{FF2B5EF4-FFF2-40B4-BE49-F238E27FC236}">
                <a16:creationId xmlns:a16="http://schemas.microsoft.com/office/drawing/2014/main" id="{91D0B66F-E19B-472A-B1B7-D4304E967CC5}"/>
              </a:ext>
            </a:extLst>
          </p:cNvPr>
          <p:cNvSpPr/>
          <p:nvPr/>
        </p:nvSpPr>
        <p:spPr>
          <a:xfrm>
            <a:off x="0" y="1841243"/>
            <a:ext cx="9143999" cy="4278094"/>
          </a:xfrm>
          <a:prstGeom prst="rect">
            <a:avLst/>
          </a:prstGeom>
        </p:spPr>
        <p:txBody>
          <a:bodyPr wrap="square">
            <a:spAutoFit/>
          </a:bodyPr>
          <a:lstStyle/>
          <a:p>
            <a:r>
              <a:rPr lang="zh-CN" altLang="en-US" sz="1600" dirty="0"/>
              <a:t>Chapter 1</a:t>
            </a:r>
            <a:endParaRPr lang="en-US" altLang="zh-CN" sz="1600" dirty="0"/>
          </a:p>
          <a:p>
            <a:r>
              <a:rPr lang="en-US" altLang="zh-CN" sz="1600" dirty="0"/>
              <a:t>Introduction</a:t>
            </a:r>
          </a:p>
          <a:p>
            <a:endParaRPr lang="en-US" altLang="zh-CN" sz="1600" dirty="0"/>
          </a:p>
          <a:p>
            <a:r>
              <a:rPr lang="zh-CN" altLang="en-US" sz="1600" dirty="0"/>
              <a:t>Chapter 2</a:t>
            </a:r>
            <a:endParaRPr lang="en-US" altLang="zh-CN" sz="1600" dirty="0"/>
          </a:p>
          <a:p>
            <a:r>
              <a:rPr lang="en-US" altLang="zh-CN" sz="1600" dirty="0"/>
              <a:t>Analyzing the Willingness of Walking Duration to Transit Stations Using Socio-Demographic Characteristics</a:t>
            </a:r>
          </a:p>
          <a:p>
            <a:endParaRPr lang="en-US" altLang="zh-CN" sz="1600" dirty="0"/>
          </a:p>
          <a:p>
            <a:r>
              <a:rPr lang="zh-CN" altLang="en-US" sz="1600" dirty="0"/>
              <a:t>Chapter 3</a:t>
            </a:r>
            <a:endParaRPr lang="en-US" altLang="zh-CN" sz="1600" dirty="0"/>
          </a:p>
          <a:p>
            <a:r>
              <a:rPr lang="en-US" altLang="zh-CN" sz="1600" dirty="0"/>
              <a:t>Analysis on the characteristics of transit ridership and land use</a:t>
            </a:r>
          </a:p>
          <a:p>
            <a:endParaRPr lang="en-US" altLang="zh-CN" sz="1600" dirty="0"/>
          </a:p>
          <a:p>
            <a:r>
              <a:rPr lang="zh-CN" altLang="en-US" sz="1600" dirty="0"/>
              <a:t>Chapter 4</a:t>
            </a:r>
            <a:endParaRPr lang="en-US" altLang="zh-CN" sz="1600" dirty="0"/>
          </a:p>
          <a:p>
            <a:r>
              <a:rPr lang="en-US" altLang="zh-CN" sz="1600" dirty="0"/>
              <a:t>Influencing Factors on Transit Ridership at Station Level</a:t>
            </a:r>
          </a:p>
          <a:p>
            <a:endParaRPr lang="en-US" altLang="zh-CN" sz="1600" dirty="0"/>
          </a:p>
          <a:p>
            <a:r>
              <a:rPr lang="zh-CN" altLang="en-US" sz="1600" dirty="0"/>
              <a:t>Chapter 5</a:t>
            </a:r>
            <a:endParaRPr lang="en-US" altLang="zh-CN" sz="1600" dirty="0"/>
          </a:p>
          <a:p>
            <a:r>
              <a:rPr lang="en-US" altLang="zh-CN" sz="1600" dirty="0"/>
              <a:t>Influencing Factors on Transit Ridership at Station-to-Station Level</a:t>
            </a:r>
          </a:p>
          <a:p>
            <a:endParaRPr lang="en-US" altLang="zh-CN" sz="1600" dirty="0"/>
          </a:p>
          <a:p>
            <a:r>
              <a:rPr lang="zh-CN" altLang="en-US" sz="1600" dirty="0"/>
              <a:t>Chapter 6</a:t>
            </a:r>
            <a:endParaRPr lang="en-US" altLang="zh-CN" sz="1600" dirty="0"/>
          </a:p>
          <a:p>
            <a:r>
              <a:rPr lang="en-US" altLang="zh-CN" sz="1600" dirty="0"/>
              <a:t>Conclusion</a:t>
            </a:r>
            <a:endParaRPr lang="zh-CN" altLang="en-US" sz="1600" dirty="0"/>
          </a:p>
        </p:txBody>
      </p:sp>
    </p:spTree>
    <p:extLst>
      <p:ext uri="{BB962C8B-B14F-4D97-AF65-F5344CB8AC3E}">
        <p14:creationId xmlns:p14="http://schemas.microsoft.com/office/powerpoint/2010/main" val="1437149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Recommendations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95EAE81-B18C-42F4-A1FB-E77D70FD1EFA}"/>
              </a:ext>
            </a:extLst>
          </p:cNvPr>
          <p:cNvSpPr>
            <a:spLocks noGrp="1"/>
          </p:cNvSpPr>
          <p:nvPr>
            <p:ph type="sldNum" sz="quarter" idx="12"/>
          </p:nvPr>
        </p:nvSpPr>
        <p:spPr/>
        <p:txBody>
          <a:bodyPr/>
          <a:lstStyle/>
          <a:p>
            <a:fld id="{A17BB91D-344C-44E0-9148-DFE0CFF5CFC9}" type="slidenum">
              <a:rPr lang="zh-CN" altLang="en-US" smtClean="0"/>
              <a:t>80</a:t>
            </a:fld>
            <a:endParaRPr lang="zh-CN" altLang="en-US"/>
          </a:p>
        </p:txBody>
      </p:sp>
      <p:sp>
        <p:nvSpPr>
          <p:cNvPr id="4" name="矩形 3">
            <a:extLst>
              <a:ext uri="{FF2B5EF4-FFF2-40B4-BE49-F238E27FC236}">
                <a16:creationId xmlns:a16="http://schemas.microsoft.com/office/drawing/2014/main" id="{15417CA6-169F-4EFA-8EDF-B6A6E6F23DFC}"/>
              </a:ext>
            </a:extLst>
          </p:cNvPr>
          <p:cNvSpPr/>
          <p:nvPr/>
        </p:nvSpPr>
        <p:spPr>
          <a:xfrm>
            <a:off x="368424" y="813739"/>
            <a:ext cx="4572000" cy="646331"/>
          </a:xfrm>
          <a:prstGeom prst="rect">
            <a:avLst/>
          </a:prstGeom>
        </p:spPr>
        <p:txBody>
          <a:bodyPr>
            <a:spAutoFit/>
          </a:bodyPr>
          <a:lstStyle/>
          <a:p>
            <a:r>
              <a:rPr lang="zh-CN" altLang="en-US" dirty="0"/>
              <a:t>recommendations for helping increase the</a:t>
            </a:r>
          </a:p>
          <a:p>
            <a:r>
              <a:rPr lang="zh-CN" altLang="en-US" dirty="0"/>
              <a:t>use of rail transit</a:t>
            </a:r>
          </a:p>
        </p:txBody>
      </p:sp>
      <p:sp>
        <p:nvSpPr>
          <p:cNvPr id="5" name="矩形 4">
            <a:extLst>
              <a:ext uri="{FF2B5EF4-FFF2-40B4-BE49-F238E27FC236}">
                <a16:creationId xmlns:a16="http://schemas.microsoft.com/office/drawing/2014/main" id="{4E0BC418-FEE4-4370-B72E-E88683B6E59B}"/>
              </a:ext>
            </a:extLst>
          </p:cNvPr>
          <p:cNvSpPr/>
          <p:nvPr/>
        </p:nvSpPr>
        <p:spPr>
          <a:xfrm>
            <a:off x="736847" y="2032115"/>
            <a:ext cx="7017265" cy="3693319"/>
          </a:xfrm>
          <a:prstGeom prst="rect">
            <a:avLst/>
          </a:prstGeom>
        </p:spPr>
        <p:txBody>
          <a:bodyPr wrap="square">
            <a:spAutoFit/>
          </a:bodyPr>
          <a:lstStyle/>
          <a:p>
            <a:pPr marL="285750" indent="-285750">
              <a:buFont typeface="Arial" panose="020B0604020202020204" pitchFamily="34" charset="0"/>
              <a:buChar char="•"/>
            </a:pPr>
            <a:r>
              <a:rPr lang="en-US" altLang="zh-CN" dirty="0"/>
              <a:t>People’s walking preferences have signiﬁcant inﬂuence on the use of rail transit. It is suggested that the design for pedestrian accessibility should also consider the individual characteristics of resident, thus helping increase the use of rail transit.</a:t>
            </a:r>
          </a:p>
          <a:p>
            <a:pPr marL="285750" indent="-285750">
              <a:buFont typeface="Arial" panose="020B0604020202020204" pitchFamily="34" charset="0"/>
              <a:buChar char="•"/>
            </a:pPr>
            <a:r>
              <a:rPr lang="en-US" altLang="zh-CN" dirty="0"/>
              <a:t>With the development of rail transit, if viewing from the whole transit system, the positioning of bus system is gradually inclining to be the connection between departures and rail transit. Rather than planning higher capacity for bus transport, it is suggested to plan more accessible bus routes which can help people use rail transit more convenient.</a:t>
            </a:r>
          </a:p>
          <a:p>
            <a:pPr marL="285750" indent="-285750">
              <a:buFont typeface="Arial" panose="020B0604020202020204" pitchFamily="34" charset="0"/>
              <a:buChar char="•"/>
            </a:pPr>
            <a:r>
              <a:rPr lang="en-US" altLang="zh-CN" dirty="0"/>
              <a:t>According to the ﬁndings, the more aggregation in land use functions the more demand in rail transit. Thus suggesting to connect more functional regions as possible when making rail transit planning.</a:t>
            </a:r>
            <a:endParaRPr lang="zh-CN" altLang="en-US" dirty="0"/>
          </a:p>
        </p:txBody>
      </p:sp>
    </p:spTree>
    <p:extLst>
      <p:ext uri="{BB962C8B-B14F-4D97-AF65-F5344CB8AC3E}">
        <p14:creationId xmlns:p14="http://schemas.microsoft.com/office/powerpoint/2010/main" val="33972685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SansSerif" panose="00000400000000000000" pitchFamily="2" charset="2"/>
              </a:rPr>
              <a:t>Recommendations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bg2">
              <a:lumMod val="90000"/>
            </a:schemeClr>
          </a:solid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ym typeface="Helvetica Light"/>
              </a:rPr>
              <a:t>6.3</a:t>
            </a:r>
            <a:endParaRPr kumimoji="0" lang="zh-CN" altLang="en-US" sz="2800" b="0" i="0" u="none" strike="noStrike" cap="none" spc="0" normalizeH="0" baseline="0" dirty="0">
              <a:ln>
                <a:noFill/>
              </a:ln>
              <a:effectLst/>
              <a:uFillTx/>
              <a:latin typeface="+mn-lt"/>
              <a:ea typeface="+mn-ea"/>
              <a:cs typeface="+mn-cs"/>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95EAE81-B18C-42F4-A1FB-E77D70FD1EFA}"/>
              </a:ext>
            </a:extLst>
          </p:cNvPr>
          <p:cNvSpPr>
            <a:spLocks noGrp="1"/>
          </p:cNvSpPr>
          <p:nvPr>
            <p:ph type="sldNum" sz="quarter" idx="12"/>
          </p:nvPr>
        </p:nvSpPr>
        <p:spPr/>
        <p:txBody>
          <a:bodyPr/>
          <a:lstStyle/>
          <a:p>
            <a:fld id="{A17BB91D-344C-44E0-9148-DFE0CFF5CFC9}" type="slidenum">
              <a:rPr lang="zh-CN" altLang="en-US" smtClean="0"/>
              <a:t>81</a:t>
            </a:fld>
            <a:endParaRPr lang="zh-CN" altLang="en-US"/>
          </a:p>
        </p:txBody>
      </p:sp>
      <p:sp>
        <p:nvSpPr>
          <p:cNvPr id="4" name="矩形 3">
            <a:extLst>
              <a:ext uri="{FF2B5EF4-FFF2-40B4-BE49-F238E27FC236}">
                <a16:creationId xmlns:a16="http://schemas.microsoft.com/office/drawing/2014/main" id="{15417CA6-169F-4EFA-8EDF-B6A6E6F23DFC}"/>
              </a:ext>
            </a:extLst>
          </p:cNvPr>
          <p:cNvSpPr/>
          <p:nvPr/>
        </p:nvSpPr>
        <p:spPr>
          <a:xfrm>
            <a:off x="368424" y="813739"/>
            <a:ext cx="4572000" cy="646331"/>
          </a:xfrm>
          <a:prstGeom prst="rect">
            <a:avLst/>
          </a:prstGeom>
        </p:spPr>
        <p:txBody>
          <a:bodyPr>
            <a:spAutoFit/>
          </a:bodyPr>
          <a:lstStyle/>
          <a:p>
            <a:r>
              <a:rPr lang="zh-CN" altLang="en-US" dirty="0"/>
              <a:t>recommendations for helping increase the</a:t>
            </a:r>
          </a:p>
          <a:p>
            <a:r>
              <a:rPr lang="zh-CN" altLang="en-US" dirty="0"/>
              <a:t>use of rail transit</a:t>
            </a:r>
          </a:p>
        </p:txBody>
      </p:sp>
      <p:sp>
        <p:nvSpPr>
          <p:cNvPr id="5" name="矩形 4">
            <a:extLst>
              <a:ext uri="{FF2B5EF4-FFF2-40B4-BE49-F238E27FC236}">
                <a16:creationId xmlns:a16="http://schemas.microsoft.com/office/drawing/2014/main" id="{4E0BC418-FEE4-4370-B72E-E88683B6E59B}"/>
              </a:ext>
            </a:extLst>
          </p:cNvPr>
          <p:cNvSpPr/>
          <p:nvPr/>
        </p:nvSpPr>
        <p:spPr>
          <a:xfrm>
            <a:off x="883151" y="2288147"/>
            <a:ext cx="7017265" cy="3139321"/>
          </a:xfrm>
          <a:prstGeom prst="rect">
            <a:avLst/>
          </a:prstGeom>
        </p:spPr>
        <p:txBody>
          <a:bodyPr wrap="square">
            <a:spAutoFit/>
          </a:bodyPr>
          <a:lstStyle/>
          <a:p>
            <a:pPr marL="285750" indent="-285750">
              <a:buFont typeface="Arial" panose="020B0604020202020204" pitchFamily="34" charset="0"/>
              <a:buChar char="•"/>
            </a:pPr>
            <a:r>
              <a:rPr lang="en-US" altLang="zh-CN" dirty="0"/>
              <a:t>Surveys of income and occupation, exploring the effect on travel behavior.</a:t>
            </a:r>
          </a:p>
          <a:p>
            <a:pPr marL="285750" indent="-285750">
              <a:buFont typeface="Arial" panose="020B0604020202020204" pitchFamily="34" charset="0"/>
              <a:buChar char="•"/>
            </a:pPr>
            <a:r>
              <a:rPr lang="en-US" altLang="zh-CN" dirty="0"/>
              <a:t>Integer of the whole process of estimating the catchment area of rail transit stations based on the achievements of this dissertation.</a:t>
            </a:r>
          </a:p>
          <a:p>
            <a:pPr marL="285750" indent="-285750">
              <a:buFont typeface="Arial" panose="020B0604020202020204" pitchFamily="34" charset="0"/>
              <a:buChar char="•"/>
            </a:pPr>
            <a:r>
              <a:rPr lang="en-US" altLang="zh-CN" dirty="0"/>
              <a:t>Joint of the estimation of catchment area and ridership forecasting, improving the accuracy.</a:t>
            </a:r>
          </a:p>
          <a:p>
            <a:pPr marL="285750" indent="-285750">
              <a:buFont typeface="Arial" panose="020B0604020202020204" pitchFamily="34" charset="0"/>
              <a:buChar char="•"/>
            </a:pPr>
            <a:r>
              <a:rPr lang="en-US" altLang="zh-CN" dirty="0"/>
              <a:t>Analysis of the inﬂuence on land use affected by the use of rail transit, exploring the interaction between land use and transit.</a:t>
            </a:r>
          </a:p>
          <a:p>
            <a:pPr marL="285750" indent="-285750">
              <a:buFont typeface="Arial" panose="020B0604020202020204" pitchFamily="34" charset="0"/>
              <a:buChar char="•"/>
            </a:pPr>
            <a:r>
              <a:rPr lang="en-US" altLang="zh-CN" dirty="0"/>
              <a:t>Analysis of balance condition among various elements in the catchment area of transit stations, including human, resource, land use, transportation etc. achieving the goal of sustainable development.</a:t>
            </a:r>
            <a:endParaRPr lang="zh-CN" altLang="en-US" dirty="0"/>
          </a:p>
        </p:txBody>
      </p:sp>
    </p:spTree>
    <p:extLst>
      <p:ext uri="{BB962C8B-B14F-4D97-AF65-F5344CB8AC3E}">
        <p14:creationId xmlns:p14="http://schemas.microsoft.com/office/powerpoint/2010/main" val="362024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2</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953868"/>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p>
        </p:txBody>
      </p:sp>
      <p:grpSp>
        <p:nvGrpSpPr>
          <p:cNvPr id="25" name="组合 24">
            <a:extLst>
              <a:ext uri="{FF2B5EF4-FFF2-40B4-BE49-F238E27FC236}">
                <a16:creationId xmlns:a16="http://schemas.microsoft.com/office/drawing/2014/main" id="{3CB3DE89-E360-455D-8483-E0D8F28B2157}"/>
              </a:ext>
            </a:extLst>
          </p:cNvPr>
          <p:cNvGrpSpPr/>
          <p:nvPr/>
        </p:nvGrpSpPr>
        <p:grpSpPr>
          <a:xfrm>
            <a:off x="2182083" y="2974020"/>
            <a:ext cx="4779834" cy="324303"/>
            <a:chOff x="2130084" y="3124941"/>
            <a:chExt cx="4779834" cy="324303"/>
          </a:xfrm>
        </p:grpSpPr>
        <p:sp>
          <p:nvSpPr>
            <p:cNvPr id="26" name="椭圆 25">
              <a:extLst>
                <a:ext uri="{FF2B5EF4-FFF2-40B4-BE49-F238E27FC236}">
                  <a16:creationId xmlns:a16="http://schemas.microsoft.com/office/drawing/2014/main" id="{2540752C-004A-40C7-B439-C39705F6443C}"/>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15884FF-9C98-4B56-B72C-E76C4908EE1E}"/>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8" name="直接连接符 27">
              <a:extLst>
                <a:ext uri="{FF2B5EF4-FFF2-40B4-BE49-F238E27FC236}">
                  <a16:creationId xmlns:a16="http://schemas.microsoft.com/office/drawing/2014/main" id="{74E61EA9-5301-4A57-9EEB-58111784DB31}"/>
                </a:ext>
              </a:extLst>
            </p:cNvPr>
            <p:cNvCxnSpPr>
              <a:cxnSpLocks/>
              <a:stCxn id="26"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F309B1C-3FE8-434B-A179-6D16CEDAAC8C}"/>
              </a:ext>
            </a:extLst>
          </p:cNvPr>
          <p:cNvGrpSpPr/>
          <p:nvPr/>
        </p:nvGrpSpPr>
        <p:grpSpPr>
          <a:xfrm>
            <a:off x="2182083" y="3491481"/>
            <a:ext cx="4779834" cy="326119"/>
            <a:chOff x="2130084" y="3123125"/>
            <a:chExt cx="4779834" cy="326119"/>
          </a:xfrm>
        </p:grpSpPr>
        <p:sp>
          <p:nvSpPr>
            <p:cNvPr id="30" name="椭圆 29">
              <a:extLst>
                <a:ext uri="{FF2B5EF4-FFF2-40B4-BE49-F238E27FC236}">
                  <a16:creationId xmlns:a16="http://schemas.microsoft.com/office/drawing/2014/main" id="{1EB68AA7-D5AE-4620-BB4F-98619527274A}"/>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CA865D67-D639-4DB3-9E32-B1D655CF74D4}"/>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Methods</a:t>
              </a:r>
            </a:p>
          </p:txBody>
        </p:sp>
        <p:cxnSp>
          <p:nvCxnSpPr>
            <p:cNvPr id="35" name="直接连接符 34">
              <a:extLst>
                <a:ext uri="{FF2B5EF4-FFF2-40B4-BE49-F238E27FC236}">
                  <a16:creationId xmlns:a16="http://schemas.microsoft.com/office/drawing/2014/main" id="{8C4F8F89-B0B3-4B70-A707-2044B7E059D7}"/>
                </a:ext>
              </a:extLst>
            </p:cNvPr>
            <p:cNvCxnSpPr>
              <a:cxnSpLocks/>
              <a:stCxn id="30"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61CB74A9-6B78-4FC8-BAD4-866C2F8B94CC}"/>
              </a:ext>
            </a:extLst>
          </p:cNvPr>
          <p:cNvGrpSpPr/>
          <p:nvPr/>
        </p:nvGrpSpPr>
        <p:grpSpPr>
          <a:xfrm>
            <a:off x="2182083" y="4010758"/>
            <a:ext cx="4779834" cy="326119"/>
            <a:chOff x="2130084" y="3123125"/>
            <a:chExt cx="4779834" cy="326119"/>
          </a:xfrm>
        </p:grpSpPr>
        <p:sp>
          <p:nvSpPr>
            <p:cNvPr id="54" name="椭圆 53">
              <a:extLst>
                <a:ext uri="{FF2B5EF4-FFF2-40B4-BE49-F238E27FC236}">
                  <a16:creationId xmlns:a16="http://schemas.microsoft.com/office/drawing/2014/main" id="{8F000C4C-DA02-4823-91AF-87AE683A31D9}"/>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F26C3363-419B-4519-9DCC-1EF21F2FA71A}"/>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Data description</a:t>
              </a:r>
            </a:p>
          </p:txBody>
        </p:sp>
        <p:cxnSp>
          <p:nvCxnSpPr>
            <p:cNvPr id="56" name="直接连接符 55">
              <a:extLst>
                <a:ext uri="{FF2B5EF4-FFF2-40B4-BE49-F238E27FC236}">
                  <a16:creationId xmlns:a16="http://schemas.microsoft.com/office/drawing/2014/main" id="{F5A59185-944A-4C97-9002-D6268CC93A00}"/>
                </a:ext>
              </a:extLst>
            </p:cNvPr>
            <p:cNvCxnSpPr>
              <a:cxnSpLocks/>
              <a:stCxn id="5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027C7273-BA9E-4056-927B-B2993BCCBA70}"/>
              </a:ext>
            </a:extLst>
          </p:cNvPr>
          <p:cNvGrpSpPr/>
          <p:nvPr/>
        </p:nvGrpSpPr>
        <p:grpSpPr>
          <a:xfrm>
            <a:off x="2182083" y="4530035"/>
            <a:ext cx="4779834" cy="326119"/>
            <a:chOff x="2130084" y="3123125"/>
            <a:chExt cx="4779834" cy="326119"/>
          </a:xfrm>
        </p:grpSpPr>
        <p:sp>
          <p:nvSpPr>
            <p:cNvPr id="58" name="椭圆 57">
              <a:extLst>
                <a:ext uri="{FF2B5EF4-FFF2-40B4-BE49-F238E27FC236}">
                  <a16:creationId xmlns:a16="http://schemas.microsoft.com/office/drawing/2014/main" id="{20370306-19C7-4D75-BBA4-1440B473BF81}"/>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CE40DC69-5F2B-4213-8759-AD1B0DD2A886}"/>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Selection for Valid Features</a:t>
              </a:r>
            </a:p>
          </p:txBody>
        </p:sp>
        <p:cxnSp>
          <p:nvCxnSpPr>
            <p:cNvPr id="61" name="直接连接符 60">
              <a:extLst>
                <a:ext uri="{FF2B5EF4-FFF2-40B4-BE49-F238E27FC236}">
                  <a16:creationId xmlns:a16="http://schemas.microsoft.com/office/drawing/2014/main" id="{174E1FF4-F4C0-42AE-ADD6-CADB82128307}"/>
                </a:ext>
              </a:extLst>
            </p:cNvPr>
            <p:cNvCxnSpPr>
              <a:cxnSpLocks/>
              <a:stCxn id="58"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35A136B5-DCBA-43CF-926D-3AE0DFC32386}"/>
              </a:ext>
            </a:extLst>
          </p:cNvPr>
          <p:cNvGrpSpPr/>
          <p:nvPr/>
        </p:nvGrpSpPr>
        <p:grpSpPr>
          <a:xfrm>
            <a:off x="2182083" y="5049312"/>
            <a:ext cx="4779834" cy="327938"/>
            <a:chOff x="2130084" y="3121306"/>
            <a:chExt cx="4779834" cy="327938"/>
          </a:xfrm>
        </p:grpSpPr>
        <p:sp>
          <p:nvSpPr>
            <p:cNvPr id="63" name="椭圆 62">
              <a:extLst>
                <a:ext uri="{FF2B5EF4-FFF2-40B4-BE49-F238E27FC236}">
                  <a16:creationId xmlns:a16="http://schemas.microsoft.com/office/drawing/2014/main" id="{D2F9C5C0-50A6-4AD3-A444-96850049A6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265F5AB4-7942-441B-9E8C-7E52ED26E279}"/>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Estimation of Features</a:t>
              </a:r>
            </a:p>
          </p:txBody>
        </p:sp>
        <p:cxnSp>
          <p:nvCxnSpPr>
            <p:cNvPr id="65" name="直接连接符 64">
              <a:extLst>
                <a:ext uri="{FF2B5EF4-FFF2-40B4-BE49-F238E27FC236}">
                  <a16:creationId xmlns:a16="http://schemas.microsoft.com/office/drawing/2014/main" id="{7D682B39-36DD-46A8-BCAE-E95F5EB55CF2}"/>
                </a:ext>
              </a:extLst>
            </p:cNvPr>
            <p:cNvCxnSpPr>
              <a:cxnSpLocks/>
              <a:stCxn id="6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1D6A04EC-7ECD-4FC2-9CC8-07E379DE6F86}"/>
              </a:ext>
            </a:extLst>
          </p:cNvPr>
          <p:cNvGrpSpPr/>
          <p:nvPr/>
        </p:nvGrpSpPr>
        <p:grpSpPr>
          <a:xfrm>
            <a:off x="2182083" y="5570408"/>
            <a:ext cx="4779834" cy="327938"/>
            <a:chOff x="2130084" y="3121306"/>
            <a:chExt cx="4779834" cy="327938"/>
          </a:xfrm>
        </p:grpSpPr>
        <p:sp>
          <p:nvSpPr>
            <p:cNvPr id="67" name="椭圆 66">
              <a:extLst>
                <a:ext uri="{FF2B5EF4-FFF2-40B4-BE49-F238E27FC236}">
                  <a16:creationId xmlns:a16="http://schemas.microsoft.com/office/drawing/2014/main" id="{8B48329D-7424-4070-9C7F-1D65977278D8}"/>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2076A0D-AFA0-487C-AAE0-6645910B5FF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Result and Discussion</a:t>
              </a:r>
            </a:p>
          </p:txBody>
        </p:sp>
        <p:cxnSp>
          <p:nvCxnSpPr>
            <p:cNvPr id="69" name="直接连接符 68">
              <a:extLst>
                <a:ext uri="{FF2B5EF4-FFF2-40B4-BE49-F238E27FC236}">
                  <a16:creationId xmlns:a16="http://schemas.microsoft.com/office/drawing/2014/main" id="{27F9F970-3AF5-4536-87BA-86116221A0DB}"/>
                </a:ext>
              </a:extLst>
            </p:cNvPr>
            <p:cNvCxnSpPr>
              <a:cxnSpLocks/>
              <a:stCxn id="6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6010D50F-E3B0-4C43-83C5-3E4EBF5711DC}"/>
              </a:ext>
            </a:extLst>
          </p:cNvPr>
          <p:cNvGrpSpPr/>
          <p:nvPr/>
        </p:nvGrpSpPr>
        <p:grpSpPr>
          <a:xfrm>
            <a:off x="2182083" y="6091502"/>
            <a:ext cx="4779834" cy="327938"/>
            <a:chOff x="2130084" y="3121306"/>
            <a:chExt cx="4779834" cy="327938"/>
          </a:xfrm>
        </p:grpSpPr>
        <p:sp>
          <p:nvSpPr>
            <p:cNvPr id="71" name="椭圆 70">
              <a:extLst>
                <a:ext uri="{FF2B5EF4-FFF2-40B4-BE49-F238E27FC236}">
                  <a16:creationId xmlns:a16="http://schemas.microsoft.com/office/drawing/2014/main" id="{99A00A2D-6215-4532-978B-E810A87C9E48}"/>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71">
              <a:extLst>
                <a:ext uri="{FF2B5EF4-FFF2-40B4-BE49-F238E27FC236}">
                  <a16:creationId xmlns:a16="http://schemas.microsoft.com/office/drawing/2014/main" id="{1575102F-5FE9-4241-A0F1-B1E8D8D05BE5}"/>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73" name="直接连接符 72">
              <a:extLst>
                <a:ext uri="{FF2B5EF4-FFF2-40B4-BE49-F238E27FC236}">
                  <a16:creationId xmlns:a16="http://schemas.microsoft.com/office/drawing/2014/main" id="{9C0676C2-712D-4A3B-8B0B-CE43EC10D496}"/>
                </a:ext>
              </a:extLst>
            </p:cNvPr>
            <p:cNvCxnSpPr>
              <a:cxnSpLocks/>
              <a:stCxn id="71"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560C29D3-96A5-4B94-ADF1-86F7434AD0F7}"/>
              </a:ext>
            </a:extLst>
          </p:cNvPr>
          <p:cNvSpPr>
            <a:spLocks noGrp="1"/>
          </p:cNvSpPr>
          <p:nvPr>
            <p:ph type="sldNum" sz="quarter" idx="12"/>
          </p:nvPr>
        </p:nvSpPr>
        <p:spPr/>
        <p:txBody>
          <a:bodyPr/>
          <a:lstStyle/>
          <a:p>
            <a:fld id="{A17BB91D-344C-44E0-9148-DFE0CFF5CFC9}" type="slidenum">
              <a:rPr lang="zh-CN" altLang="en-US" smtClean="0"/>
              <a:t>9</a:t>
            </a:fld>
            <a:endParaRPr lang="zh-CN" altLang="en-US"/>
          </a:p>
        </p:txBody>
      </p:sp>
    </p:spTree>
    <p:extLst>
      <p:ext uri="{BB962C8B-B14F-4D97-AF65-F5344CB8AC3E}">
        <p14:creationId xmlns:p14="http://schemas.microsoft.com/office/powerpoint/2010/main" val="49628882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6212</TotalTime>
  <Words>6704</Words>
  <Application>Microsoft Office PowerPoint</Application>
  <PresentationFormat>全屏显示(4:3)</PresentationFormat>
  <Paragraphs>2376</Paragraphs>
  <Slides>81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81</vt:i4>
      </vt:variant>
    </vt:vector>
  </HeadingPairs>
  <TitlesOfParts>
    <vt:vector size="100" baseType="lpstr">
      <vt:lpstr>Helvetica Light</vt:lpstr>
      <vt:lpstr>MingLiU</vt:lpstr>
      <vt:lpstr>ＭＳ 明朝</vt:lpstr>
      <vt:lpstr>Yu Gothic</vt:lpstr>
      <vt:lpstr>Yu Gothic</vt:lpstr>
      <vt:lpstr>等线</vt:lpstr>
      <vt:lpstr>等线 Light</vt:lpstr>
      <vt:lpstr>宋体</vt:lpstr>
      <vt:lpstr>Arial</vt:lpstr>
      <vt:lpstr>Calibri</vt:lpstr>
      <vt:lpstr>Calibri Light</vt:lpstr>
      <vt:lpstr>Cambria Math</vt:lpstr>
      <vt:lpstr>Helvetica</vt:lpstr>
      <vt:lpstr>SansSerif</vt:lpstr>
      <vt:lpstr>Times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Qi</dc:creator>
  <cp:lastModifiedBy>3HE15033K</cp:lastModifiedBy>
  <cp:revision>72</cp:revision>
  <dcterms:created xsi:type="dcterms:W3CDTF">2018-05-22T05:50:04Z</dcterms:created>
  <dcterms:modified xsi:type="dcterms:W3CDTF">2018-11-19T15:09:03Z</dcterms:modified>
</cp:coreProperties>
</file>