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335" r:id="rId2"/>
    <p:sldId id="258" r:id="rId3"/>
    <p:sldId id="260" r:id="rId4"/>
    <p:sldId id="262" r:id="rId5"/>
    <p:sldId id="272" r:id="rId6"/>
    <p:sldId id="263" r:id="rId7"/>
    <p:sldId id="273" r:id="rId8"/>
    <p:sldId id="274" r:id="rId9"/>
    <p:sldId id="264" r:id="rId10"/>
    <p:sldId id="276" r:id="rId11"/>
    <p:sldId id="265" r:id="rId12"/>
    <p:sldId id="277" r:id="rId13"/>
    <p:sldId id="278" r:id="rId14"/>
    <p:sldId id="280" r:id="rId15"/>
    <p:sldId id="279" r:id="rId16"/>
    <p:sldId id="266" r:id="rId17"/>
    <p:sldId id="270" r:id="rId18"/>
    <p:sldId id="267" r:id="rId19"/>
    <p:sldId id="268" r:id="rId20"/>
    <p:sldId id="271" r:id="rId21"/>
    <p:sldId id="281" r:id="rId22"/>
    <p:sldId id="269" r:id="rId23"/>
    <p:sldId id="283"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6" r:id="rId68"/>
    <p:sldId id="297" r:id="rId69"/>
    <p:sldId id="298" r:id="rId70"/>
    <p:sldId id="299" r:id="rId71"/>
    <p:sldId id="300" r:id="rId72"/>
    <p:sldId id="301" r:id="rId73"/>
    <p:sldId id="282" r:id="rId74"/>
    <p:sldId id="334" r:id="rId75"/>
  </p:sldIdLst>
  <p:sldSz cx="9144000" cy="6858000" type="screen4x3"/>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1" id="{D5A8295E-9841-4A57-B6E8-90B9C2AB43BD}">
          <p14:sldIdLst>
            <p14:sldId id="335"/>
            <p14:sldId id="258"/>
            <p14:sldId id="260"/>
            <p14:sldId id="262"/>
            <p14:sldId id="272"/>
            <p14:sldId id="263"/>
            <p14:sldId id="273"/>
            <p14:sldId id="274"/>
            <p14:sldId id="264"/>
            <p14:sldId id="276"/>
            <p14:sldId id="265"/>
            <p14:sldId id="277"/>
            <p14:sldId id="278"/>
            <p14:sldId id="280"/>
            <p14:sldId id="279"/>
            <p14:sldId id="266"/>
            <p14:sldId id="270"/>
            <p14:sldId id="267"/>
            <p14:sldId id="268"/>
            <p14:sldId id="271"/>
            <p14:sldId id="281"/>
            <p14:sldId id="269"/>
            <p14:sldId id="283"/>
          </p14:sldIdLst>
        </p14:section>
        <p14:section name="Section 2 - CUPUM" id="{A4FABBB2-A8EC-49C3-A270-8474E614CD39}">
          <p14:sldIdLst>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Lst>
        </p14:section>
        <p14:section name="Section 2 - Addition" id="{CF22473A-3B82-40F8-8471-7B03844CC815}">
          <p14:sldIdLst>
            <p14:sldId id="324"/>
            <p14:sldId id="325"/>
            <p14:sldId id="326"/>
            <p14:sldId id="327"/>
            <p14:sldId id="328"/>
            <p14:sldId id="329"/>
            <p14:sldId id="330"/>
            <p14:sldId id="331"/>
            <p14:sldId id="332"/>
          </p14:sldIdLst>
        </p14:section>
        <p14:section name="Section 3 - AURG" id="{EC972702-90DE-4E5F-810E-FD6B265DC551}">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282"/>
          </p14:sldIdLst>
        </p14:section>
        <p14:section name="addition" id="{5C434370-AB51-438E-9794-3A7E57A52E90}">
          <p14:sldIdLst>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99FF"/>
    <a:srgbClr val="FFCC00"/>
    <a:srgbClr val="FFFF66"/>
    <a:srgbClr val="0099FF"/>
    <a:srgbClr val="0099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06" autoAdjust="0"/>
  </p:normalViewPr>
  <p:slideViewPr>
    <p:cSldViewPr snapToGrid="0">
      <p:cViewPr varScale="1">
        <p:scale>
          <a:sx n="60" d="100"/>
          <a:sy n="60" d="100"/>
        </p:scale>
        <p:origin x="13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https://kyushuuniv-my.sharepoint.com/personal/3he15033k_ms_kyushu-u_ac_jp/Documents/&#22320;&#19979;&#37444;/&#35745;&#31639;&#29992;/2016&#12363;&#12425;&#12398;&#12487;&#12540;&#12479;/&#35336;&#31639;/&#19968;&#20123;&#26377;&#29992;&#30340;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henQi\Desktop\Tes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Bandwidth_Selection!$D$1</c:f>
              <c:strCache>
                <c:ptCount val="1"/>
                <c:pt idx="0">
                  <c:v>AICc</c:v>
                </c:pt>
              </c:strCache>
            </c:strRef>
          </c:tx>
          <c:spPr>
            <a:ln w="28575" cap="rnd">
              <a:solidFill>
                <a:schemeClr val="tx1">
                  <a:lumMod val="50000"/>
                  <a:lumOff val="50000"/>
                </a:schemeClr>
              </a:solidFill>
              <a:round/>
            </a:ln>
            <a:effectLst/>
          </c:spPr>
          <c:marker>
            <c:symbol val="none"/>
          </c:marker>
          <c:cat>
            <c:numRef>
              <c:f>Bandwidth_Selection!$A$2:$A$82</c:f>
              <c:numCache>
                <c:formatCode>0.0</c:formatCode>
                <c:ptCount val="81"/>
                <c:pt idx="0">
                  <c:v>2.0000000000000302</c:v>
                </c:pt>
                <c:pt idx="1">
                  <c:v>2.1000000000000298</c:v>
                </c:pt>
                <c:pt idx="2">
                  <c:v>2.2000000000000299</c:v>
                </c:pt>
                <c:pt idx="3">
                  <c:v>2.30000000000003</c:v>
                </c:pt>
                <c:pt idx="4">
                  <c:v>2.4000000000000301</c:v>
                </c:pt>
                <c:pt idx="5">
                  <c:v>2.5000000000000302</c:v>
                </c:pt>
                <c:pt idx="6">
                  <c:v>2.6000000000000298</c:v>
                </c:pt>
                <c:pt idx="7">
                  <c:v>2.7000000000000299</c:v>
                </c:pt>
                <c:pt idx="8">
                  <c:v>2.80000000000003</c:v>
                </c:pt>
                <c:pt idx="9">
                  <c:v>2.9000000000000301</c:v>
                </c:pt>
                <c:pt idx="10">
                  <c:v>3.00000000000002</c:v>
                </c:pt>
                <c:pt idx="11">
                  <c:v>3.1000000000000201</c:v>
                </c:pt>
                <c:pt idx="12">
                  <c:v>3.2000000000000202</c:v>
                </c:pt>
                <c:pt idx="13">
                  <c:v>3.3000000000000198</c:v>
                </c:pt>
                <c:pt idx="14">
                  <c:v>3.4000000000000199</c:v>
                </c:pt>
                <c:pt idx="15">
                  <c:v>3.50000000000002</c:v>
                </c:pt>
                <c:pt idx="16">
                  <c:v>3.6000000000000201</c:v>
                </c:pt>
                <c:pt idx="17">
                  <c:v>3.7000000000000202</c:v>
                </c:pt>
                <c:pt idx="18">
                  <c:v>3.8000000000000198</c:v>
                </c:pt>
                <c:pt idx="19">
                  <c:v>3.9000000000000199</c:v>
                </c:pt>
                <c:pt idx="20">
                  <c:v>4.0000000000000204</c:v>
                </c:pt>
                <c:pt idx="21">
                  <c:v>4.1000000000000201</c:v>
                </c:pt>
                <c:pt idx="22">
                  <c:v>4.2000000000000197</c:v>
                </c:pt>
                <c:pt idx="23">
                  <c:v>4.3000000000000203</c:v>
                </c:pt>
                <c:pt idx="24">
                  <c:v>4.4000000000000199</c:v>
                </c:pt>
                <c:pt idx="25">
                  <c:v>4.5000000000000204</c:v>
                </c:pt>
                <c:pt idx="26">
                  <c:v>4.6000000000000201</c:v>
                </c:pt>
                <c:pt idx="27">
                  <c:v>4.7000000000000197</c:v>
                </c:pt>
                <c:pt idx="28">
                  <c:v>4.8000000000000203</c:v>
                </c:pt>
                <c:pt idx="29">
                  <c:v>4.9000000000000199</c:v>
                </c:pt>
                <c:pt idx="30">
                  <c:v>5.0000000000000204</c:v>
                </c:pt>
                <c:pt idx="31">
                  <c:v>5.1000000000000201</c:v>
                </c:pt>
                <c:pt idx="32">
                  <c:v>5.2000000000000197</c:v>
                </c:pt>
                <c:pt idx="33">
                  <c:v>5.3000000000000203</c:v>
                </c:pt>
                <c:pt idx="34">
                  <c:v>5.4000000000000199</c:v>
                </c:pt>
                <c:pt idx="35">
                  <c:v>5.5000000000000204</c:v>
                </c:pt>
                <c:pt idx="36">
                  <c:v>5.6000000000000201</c:v>
                </c:pt>
                <c:pt idx="37">
                  <c:v>5.7000000000000197</c:v>
                </c:pt>
                <c:pt idx="38">
                  <c:v>5.8000000000000096</c:v>
                </c:pt>
                <c:pt idx="39">
                  <c:v>5.9000000000000101</c:v>
                </c:pt>
                <c:pt idx="40">
                  <c:v>6.0000000000000098</c:v>
                </c:pt>
                <c:pt idx="41">
                  <c:v>6.1000000000000103</c:v>
                </c:pt>
                <c:pt idx="42">
                  <c:v>6.2000000000000099</c:v>
                </c:pt>
                <c:pt idx="43">
                  <c:v>6.3000000000000096</c:v>
                </c:pt>
                <c:pt idx="44">
                  <c:v>6.4000000000000101</c:v>
                </c:pt>
                <c:pt idx="45">
                  <c:v>6.5000000000000098</c:v>
                </c:pt>
                <c:pt idx="46">
                  <c:v>6.6000000000000103</c:v>
                </c:pt>
                <c:pt idx="47">
                  <c:v>6.7000000000000099</c:v>
                </c:pt>
                <c:pt idx="48">
                  <c:v>6.8000000000000096</c:v>
                </c:pt>
                <c:pt idx="49">
                  <c:v>6.9000000000000101</c:v>
                </c:pt>
                <c:pt idx="50">
                  <c:v>7.0000000000000098</c:v>
                </c:pt>
                <c:pt idx="51">
                  <c:v>7.1000000000000103</c:v>
                </c:pt>
                <c:pt idx="52">
                  <c:v>7.2000000000000099</c:v>
                </c:pt>
                <c:pt idx="53">
                  <c:v>7.3000000000000096</c:v>
                </c:pt>
                <c:pt idx="54">
                  <c:v>7.4000000000000101</c:v>
                </c:pt>
                <c:pt idx="55">
                  <c:v>7.5000000000000098</c:v>
                </c:pt>
                <c:pt idx="56">
                  <c:v>7.6000000000000103</c:v>
                </c:pt>
                <c:pt idx="57">
                  <c:v>7.7000000000000099</c:v>
                </c:pt>
                <c:pt idx="58">
                  <c:v>7.8000000000000096</c:v>
                </c:pt>
                <c:pt idx="59">
                  <c:v>7.9000000000000101</c:v>
                </c:pt>
                <c:pt idx="60">
                  <c:v>8.0000000000000107</c:v>
                </c:pt>
                <c:pt idx="61">
                  <c:v>8.1000000000000103</c:v>
                </c:pt>
                <c:pt idx="62">
                  <c:v>8.2000000000000099</c:v>
                </c:pt>
                <c:pt idx="63">
                  <c:v>8.3000000000000096</c:v>
                </c:pt>
                <c:pt idx="64">
                  <c:v>8.4000000000000092</c:v>
                </c:pt>
                <c:pt idx="65">
                  <c:v>8.5000000000000107</c:v>
                </c:pt>
                <c:pt idx="66">
                  <c:v>8.6</c:v>
                </c:pt>
                <c:pt idx="67">
                  <c:v>8.6999999999999993</c:v>
                </c:pt>
                <c:pt idx="68">
                  <c:v>8.8000000000000007</c:v>
                </c:pt>
                <c:pt idx="69">
                  <c:v>8.9</c:v>
                </c:pt>
                <c:pt idx="70">
                  <c:v>9</c:v>
                </c:pt>
                <c:pt idx="71">
                  <c:v>9.1</c:v>
                </c:pt>
                <c:pt idx="72">
                  <c:v>9.1999999999999993</c:v>
                </c:pt>
                <c:pt idx="73">
                  <c:v>9.3000000000000007</c:v>
                </c:pt>
                <c:pt idx="74">
                  <c:v>9.4</c:v>
                </c:pt>
                <c:pt idx="75">
                  <c:v>9.5</c:v>
                </c:pt>
                <c:pt idx="76">
                  <c:v>9.6</c:v>
                </c:pt>
                <c:pt idx="77">
                  <c:v>9.6999999999999993</c:v>
                </c:pt>
                <c:pt idx="78">
                  <c:v>9.8000000000000007</c:v>
                </c:pt>
                <c:pt idx="79">
                  <c:v>9.9</c:v>
                </c:pt>
                <c:pt idx="80">
                  <c:v>10</c:v>
                </c:pt>
              </c:numCache>
            </c:numRef>
          </c:cat>
          <c:val>
            <c:numRef>
              <c:f>Bandwidth_Selection!$D$2:$D$82</c:f>
              <c:numCache>
                <c:formatCode>General</c:formatCode>
                <c:ptCount val="81"/>
                <c:pt idx="0">
                  <c:v>710.79300000000001</c:v>
                </c:pt>
                <c:pt idx="1">
                  <c:v>707.88</c:v>
                </c:pt>
                <c:pt idx="2">
                  <c:v>705.48500000000001</c:v>
                </c:pt>
                <c:pt idx="3">
                  <c:v>703.49099999999999</c:v>
                </c:pt>
                <c:pt idx="4">
                  <c:v>701.81</c:v>
                </c:pt>
                <c:pt idx="5">
                  <c:v>700.37900000000002</c:v>
                </c:pt>
                <c:pt idx="6">
                  <c:v>699.15200000000004</c:v>
                </c:pt>
                <c:pt idx="7">
                  <c:v>698.09100000000001</c:v>
                </c:pt>
                <c:pt idx="8">
                  <c:v>697.17</c:v>
                </c:pt>
                <c:pt idx="9">
                  <c:v>696.36599999999999</c:v>
                </c:pt>
                <c:pt idx="10">
                  <c:v>695.66099999999994</c:v>
                </c:pt>
                <c:pt idx="11">
                  <c:v>695.04100000000005</c:v>
                </c:pt>
                <c:pt idx="12">
                  <c:v>694.49300000000005</c:v>
                </c:pt>
                <c:pt idx="13">
                  <c:v>694.00900000000001</c:v>
                </c:pt>
                <c:pt idx="14">
                  <c:v>693.57899999999995</c:v>
                </c:pt>
                <c:pt idx="15">
                  <c:v>693.197</c:v>
                </c:pt>
                <c:pt idx="16">
                  <c:v>692.85799999999995</c:v>
                </c:pt>
                <c:pt idx="17">
                  <c:v>692.55799999999999</c:v>
                </c:pt>
                <c:pt idx="18">
                  <c:v>692.29300000000001</c:v>
                </c:pt>
                <c:pt idx="19">
                  <c:v>692.06</c:v>
                </c:pt>
                <c:pt idx="20">
                  <c:v>691.85599999999999</c:v>
                </c:pt>
                <c:pt idx="21">
                  <c:v>691.67899999999997</c:v>
                </c:pt>
                <c:pt idx="22">
                  <c:v>691.52599999999995</c:v>
                </c:pt>
                <c:pt idx="23">
                  <c:v>691.39400000000001</c:v>
                </c:pt>
                <c:pt idx="24">
                  <c:v>691.28200000000004</c:v>
                </c:pt>
                <c:pt idx="25">
                  <c:v>691.18799999999999</c:v>
                </c:pt>
                <c:pt idx="26">
                  <c:v>691.10900000000004</c:v>
                </c:pt>
                <c:pt idx="27">
                  <c:v>691.04300000000001</c:v>
                </c:pt>
                <c:pt idx="28">
                  <c:v>690.98900000000003</c:v>
                </c:pt>
                <c:pt idx="29">
                  <c:v>690.94500000000005</c:v>
                </c:pt>
                <c:pt idx="30">
                  <c:v>690.91</c:v>
                </c:pt>
                <c:pt idx="31">
                  <c:v>690.88300000000004</c:v>
                </c:pt>
                <c:pt idx="32">
                  <c:v>690.86199999999997</c:v>
                </c:pt>
                <c:pt idx="33">
                  <c:v>690.846</c:v>
                </c:pt>
                <c:pt idx="34">
                  <c:v>690.83500000000004</c:v>
                </c:pt>
                <c:pt idx="35">
                  <c:v>690.827</c:v>
                </c:pt>
                <c:pt idx="36">
                  <c:v>690.82299999999998</c:v>
                </c:pt>
                <c:pt idx="37">
                  <c:v>690.82100000000003</c:v>
                </c:pt>
                <c:pt idx="38">
                  <c:v>690.822</c:v>
                </c:pt>
                <c:pt idx="39">
                  <c:v>690.82399999999996</c:v>
                </c:pt>
                <c:pt idx="40">
                  <c:v>690.82799999999997</c:v>
                </c:pt>
                <c:pt idx="41">
                  <c:v>690.83399999999995</c:v>
                </c:pt>
                <c:pt idx="42">
                  <c:v>690.84</c:v>
                </c:pt>
                <c:pt idx="43">
                  <c:v>690.84699999999998</c:v>
                </c:pt>
                <c:pt idx="44">
                  <c:v>690.85500000000002</c:v>
                </c:pt>
                <c:pt idx="45">
                  <c:v>690.86300000000006</c:v>
                </c:pt>
                <c:pt idx="46">
                  <c:v>690.87099999999998</c:v>
                </c:pt>
                <c:pt idx="47">
                  <c:v>690.88</c:v>
                </c:pt>
                <c:pt idx="48">
                  <c:v>690.88900000000001</c:v>
                </c:pt>
                <c:pt idx="49">
                  <c:v>690.89800000000002</c:v>
                </c:pt>
                <c:pt idx="50">
                  <c:v>690.90800000000002</c:v>
                </c:pt>
                <c:pt idx="51">
                  <c:v>690.91700000000003</c:v>
                </c:pt>
                <c:pt idx="52">
                  <c:v>690.92600000000004</c:v>
                </c:pt>
                <c:pt idx="53">
                  <c:v>690.93600000000004</c:v>
                </c:pt>
                <c:pt idx="54">
                  <c:v>690.94500000000005</c:v>
                </c:pt>
                <c:pt idx="55">
                  <c:v>690.95399999999995</c:v>
                </c:pt>
                <c:pt idx="56">
                  <c:v>690.96299999999997</c:v>
                </c:pt>
                <c:pt idx="57">
                  <c:v>690.97199999999998</c:v>
                </c:pt>
                <c:pt idx="58">
                  <c:v>690.98099999999999</c:v>
                </c:pt>
                <c:pt idx="59">
                  <c:v>690.99</c:v>
                </c:pt>
                <c:pt idx="60">
                  <c:v>690.99900000000002</c:v>
                </c:pt>
                <c:pt idx="61">
                  <c:v>691.00699999999995</c:v>
                </c:pt>
                <c:pt idx="62">
                  <c:v>691.01499999999999</c:v>
                </c:pt>
                <c:pt idx="63">
                  <c:v>691.024</c:v>
                </c:pt>
                <c:pt idx="64">
                  <c:v>691.03200000000004</c:v>
                </c:pt>
                <c:pt idx="65">
                  <c:v>691.04</c:v>
                </c:pt>
                <c:pt idx="66">
                  <c:v>691.04700000000003</c:v>
                </c:pt>
                <c:pt idx="67">
                  <c:v>691.05499999999995</c:v>
                </c:pt>
                <c:pt idx="68">
                  <c:v>691.06299999999999</c:v>
                </c:pt>
                <c:pt idx="69">
                  <c:v>691.07</c:v>
                </c:pt>
                <c:pt idx="70">
                  <c:v>691.077</c:v>
                </c:pt>
                <c:pt idx="71">
                  <c:v>691.08399999999995</c:v>
                </c:pt>
                <c:pt idx="72">
                  <c:v>691.09100000000001</c:v>
                </c:pt>
                <c:pt idx="73">
                  <c:v>691.09799999999996</c:v>
                </c:pt>
                <c:pt idx="74">
                  <c:v>691.10500000000002</c:v>
                </c:pt>
                <c:pt idx="75">
                  <c:v>691.11099999999999</c:v>
                </c:pt>
                <c:pt idx="76">
                  <c:v>691.11800000000005</c:v>
                </c:pt>
                <c:pt idx="77">
                  <c:v>691.12400000000002</c:v>
                </c:pt>
                <c:pt idx="78">
                  <c:v>691.13</c:v>
                </c:pt>
                <c:pt idx="79">
                  <c:v>691.13599999999997</c:v>
                </c:pt>
                <c:pt idx="80">
                  <c:v>691.14200000000005</c:v>
                </c:pt>
              </c:numCache>
            </c:numRef>
          </c:val>
          <c:smooth val="0"/>
          <c:extLst>
            <c:ext xmlns:c16="http://schemas.microsoft.com/office/drawing/2014/chart" uri="{C3380CC4-5D6E-409C-BE32-E72D297353CC}">
              <c16:uniqueId val="{00000000-2A3F-4DFC-93FF-DC90353B658C}"/>
            </c:ext>
          </c:extLst>
        </c:ser>
        <c:dLbls>
          <c:showLegendKey val="0"/>
          <c:showVal val="0"/>
          <c:showCatName val="0"/>
          <c:showSerName val="0"/>
          <c:showPercent val="0"/>
          <c:showBubbleSize val="0"/>
        </c:dLbls>
        <c:smooth val="0"/>
        <c:axId val="450577552"/>
        <c:axId val="450572144"/>
      </c:lineChart>
      <c:catAx>
        <c:axId val="450577552"/>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2144"/>
        <c:crosses val="autoZero"/>
        <c:auto val="1"/>
        <c:lblAlgn val="ctr"/>
        <c:lblOffset val="100"/>
        <c:tickLblSkip val="10"/>
        <c:noMultiLvlLbl val="0"/>
      </c:catAx>
      <c:valAx>
        <c:axId val="450572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450577552"/>
        <c:crosses val="autoZero"/>
        <c:crossBetween val="between"/>
        <c:majorUnit val="10"/>
      </c:valAx>
      <c:spPr>
        <a:noFill/>
        <a:ln>
          <a:noFill/>
        </a:ln>
        <a:effectLst/>
      </c:spPr>
    </c:plotArea>
    <c:plotVisOnly val="1"/>
    <c:dispBlanksAs val="gap"/>
    <c:showDLblsOverMax val="0"/>
  </c:chart>
  <c:spPr>
    <a:noFill/>
    <a:ln>
      <a:solidFill>
        <a:schemeClr val="bg1">
          <a:lumMod val="50000"/>
        </a:schemeClr>
      </a:solidFill>
    </a:ln>
    <a:effectLst/>
  </c:spPr>
  <c:txPr>
    <a:bodyPr/>
    <a:lstStyle/>
    <a:p>
      <a:pPr>
        <a:defRPr sz="14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398-4A0F-A729-4EF1D6C789A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398-4A0F-A729-4EF1D6C789AD}"/>
              </c:ext>
            </c:extLst>
          </c:dPt>
          <c:dPt>
            <c:idx val="2"/>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398-4A0F-A729-4EF1D6C789AD}"/>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398-4A0F-A729-4EF1D6C789AD}"/>
              </c:ext>
            </c:extLst>
          </c:dPt>
          <c:dPt>
            <c:idx val="4"/>
            <c:bubble3D val="0"/>
            <c:spPr>
              <a:solidFill>
                <a:schemeClr val="tx1">
                  <a:lumMod val="50000"/>
                  <a:lumOff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C398-4A0F-A729-4EF1D6C789AD}"/>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1-C398-4A0F-A729-4EF1D6C789AD}"/>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3-C398-4A0F-A729-4EF1D6C789AD}"/>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5-C398-4A0F-A729-4EF1D6C789AD}"/>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7-C398-4A0F-A729-4EF1D6C789AD}"/>
                </c:ext>
              </c:extLst>
            </c:dLbl>
            <c:dLbl>
              <c:idx val="4"/>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5"/>
                      </a:solidFill>
                      <a:latin typeface="+mn-lt"/>
                      <a:ea typeface="+mn-ea"/>
                      <a:cs typeface="+mn-cs"/>
                    </a:defRPr>
                  </a:pPr>
                  <a:endParaRPr lang="zh-CN"/>
                </a:p>
              </c:txPr>
              <c:dLblPos val="outEnd"/>
              <c:showLegendKey val="0"/>
              <c:showVal val="0"/>
              <c:showCatName val="1"/>
              <c:showSerName val="0"/>
              <c:showPercent val="0"/>
              <c:showBubbleSize val="0"/>
              <c:extLst>
                <c:ext xmlns:c16="http://schemas.microsoft.com/office/drawing/2014/chart" uri="{C3380CC4-5D6E-409C-BE32-E72D297353CC}">
                  <c16:uniqueId val="{00000009-C398-4A0F-A729-4EF1D6C789AD}"/>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zh-CN"/>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Sheet3!$A$2:$A$6</c:f>
              <c:strCache>
                <c:ptCount val="5"/>
                <c:pt idx="0">
                  <c:v>Residence</c:v>
                </c:pt>
                <c:pt idx="1">
                  <c:v>Office</c:v>
                </c:pt>
                <c:pt idx="2">
                  <c:v>Commerce</c:v>
                </c:pt>
                <c:pt idx="3">
                  <c:v>Education</c:v>
                </c:pt>
                <c:pt idx="4">
                  <c:v>Other</c:v>
                </c:pt>
              </c:strCache>
            </c:strRef>
          </c:cat>
          <c:val>
            <c:numRef>
              <c:f>Sheet3!$B$2:$B$6</c:f>
              <c:numCache>
                <c:formatCode>General</c:formatCode>
                <c:ptCount val="5"/>
                <c:pt idx="0">
                  <c:v>60</c:v>
                </c:pt>
                <c:pt idx="1">
                  <c:v>15</c:v>
                </c:pt>
                <c:pt idx="2">
                  <c:v>10</c:v>
                </c:pt>
                <c:pt idx="3">
                  <c:v>6</c:v>
                </c:pt>
                <c:pt idx="4">
                  <c:v>9</c:v>
                </c:pt>
              </c:numCache>
            </c:numRef>
          </c:val>
          <c:extLst>
            <c:ext xmlns:c16="http://schemas.microsoft.com/office/drawing/2014/chart" uri="{C3380CC4-5D6E-409C-BE32-E72D297353CC}">
              <c16:uniqueId val="{0000000A-C398-4A0F-A729-4EF1D6C789AD}"/>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F16FD15C-ABC2-4102-951D-6600655700D6}" type="datetimeFigureOut">
              <a:rPr lang="zh-CN" altLang="en-US" smtClean="0"/>
              <a:t>2018/1/8</a:t>
            </a:fld>
            <a:endParaRPr lang="zh-CN" altLang="en-US"/>
          </a:p>
        </p:txBody>
      </p:sp>
      <p:sp>
        <p:nvSpPr>
          <p:cNvPr id="4" name="幻灯片图像占位符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8BF8345-3558-483A-8E59-2360F89E05CE}" type="slidenum">
              <a:rPr lang="zh-CN" altLang="en-US" smtClean="0"/>
              <a:t>‹#›</a:t>
            </a:fld>
            <a:endParaRPr lang="zh-CN" altLang="en-US"/>
          </a:p>
        </p:txBody>
      </p:sp>
    </p:spTree>
    <p:extLst>
      <p:ext uri="{BB962C8B-B14F-4D97-AF65-F5344CB8AC3E}">
        <p14:creationId xmlns:p14="http://schemas.microsoft.com/office/powerpoint/2010/main" val="256148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a:t>
            </a:fld>
            <a:endParaRPr lang="zh-CN" altLang="en-US"/>
          </a:p>
        </p:txBody>
      </p:sp>
    </p:spTree>
    <p:extLst>
      <p:ext uri="{BB962C8B-B14F-4D97-AF65-F5344CB8AC3E}">
        <p14:creationId xmlns:p14="http://schemas.microsoft.com/office/powerpoint/2010/main" val="323175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Before constructing the mathematical model, I am going to explain how to convert this realistic problem into a mathematical problem. If we examine the case of alighting station k, this probability of getting off at station k is affected by the land-use and impedance of boarding station. Here we can convert this problem into a discrete choice problem. And it can be expressed using logistic regression. In this logistic regression, if we take the alighting station k as an example, the dependent variable is the connectivity between all the boarding stations and alighting station k, it is the probability of getting off at station k. The independent variables are the land-use of departure stations and the impedance between boarding stations and the alighting station k.</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30</a:t>
            </a:fld>
            <a:endParaRPr lang="zh-CN" altLang="en-US"/>
          </a:p>
        </p:txBody>
      </p:sp>
    </p:spTree>
    <p:extLst>
      <p:ext uri="{BB962C8B-B14F-4D97-AF65-F5344CB8AC3E}">
        <p14:creationId xmlns:p14="http://schemas.microsoft.com/office/powerpoint/2010/main" val="749102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discrete choice issue can be further</a:t>
            </a:r>
            <a:r>
              <a:rPr lang="en-US" altLang="zh-CN" sz="1200" kern="1200" baseline="0" dirty="0">
                <a:solidFill>
                  <a:schemeClr val="tx1"/>
                </a:solidFill>
                <a:effectLst/>
                <a:latin typeface="+mn-lt"/>
                <a:ea typeface="+mn-ea"/>
                <a:cs typeface="+mn-cs"/>
              </a:rPr>
              <a:t> converted into a logistic regression model. In model is as shown in the slide, where the Y means the choice of whether getting off at objective station, and X means the vector of explanatory variables.</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31</a:t>
            </a:fld>
            <a:endParaRPr lang="zh-CN" altLang="en-US"/>
          </a:p>
        </p:txBody>
      </p:sp>
    </p:spTree>
    <p:extLst>
      <p:ext uri="{BB962C8B-B14F-4D97-AF65-F5344CB8AC3E}">
        <p14:creationId xmlns:p14="http://schemas.microsoft.com/office/powerpoint/2010/main" val="1055388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this problem, what we want to know is how the independent variables determine the choice of where to get off. To master the significant features of connectivity between station and station with different type of land-use, we are going to select some typical stations as research objective. Firstly, we classify all the stations in terms of the proportion of land-use types and population density. And then choose one station as the destination from each group to estimate. The six stations are </a:t>
            </a:r>
            <a:r>
              <a:rPr lang="en-US" altLang="zh-CN" sz="1200" kern="1200" dirty="0" err="1">
                <a:solidFill>
                  <a:schemeClr val="tx1"/>
                </a:solidFill>
                <a:effectLst/>
                <a:latin typeface="+mn-lt"/>
                <a:ea typeface="+mn-ea"/>
                <a:cs typeface="+mn-cs"/>
              </a:rPr>
              <a:t>Kamo</a:t>
            </a:r>
            <a:r>
              <a:rPr lang="en-US" altLang="zh-CN" sz="1200" kern="1200" dirty="0">
                <a:solidFill>
                  <a:schemeClr val="tx1"/>
                </a:solidFill>
                <a:effectLst/>
                <a:latin typeface="+mn-lt"/>
                <a:ea typeface="+mn-ea"/>
                <a:cs typeface="+mn-cs"/>
              </a:rPr>
              <a:t> station of medium-density residence, Fujisaki station of high-density residence, </a:t>
            </a:r>
            <a:r>
              <a:rPr lang="en-US" altLang="zh-CN" sz="1200" kern="1200" dirty="0" err="1">
                <a:solidFill>
                  <a:schemeClr val="tx1"/>
                </a:solidFill>
                <a:effectLst/>
                <a:latin typeface="+mn-lt"/>
                <a:ea typeface="+mn-ea"/>
                <a:cs typeface="+mn-cs"/>
              </a:rPr>
              <a:t>Hakozakikyudai</a:t>
            </a:r>
            <a:r>
              <a:rPr lang="en-US" altLang="zh-CN" sz="1200" kern="1200" dirty="0">
                <a:solidFill>
                  <a:schemeClr val="tx1"/>
                </a:solidFill>
                <a:effectLst/>
                <a:latin typeface="+mn-lt"/>
                <a:ea typeface="+mn-ea"/>
                <a:cs typeface="+mn-cs"/>
              </a:rPr>
              <a:t> station of education, </a:t>
            </a:r>
            <a:r>
              <a:rPr lang="en-US" altLang="zh-CN" sz="1200" kern="1200" dirty="0" err="1">
                <a:solidFill>
                  <a:schemeClr val="tx1"/>
                </a:solidFill>
                <a:effectLst/>
                <a:latin typeface="+mn-lt"/>
                <a:ea typeface="+mn-ea"/>
                <a:cs typeface="+mn-cs"/>
              </a:rPr>
              <a:t>Gofukumachi</a:t>
            </a:r>
            <a:r>
              <a:rPr lang="en-US" altLang="zh-CN" sz="1200" kern="1200" dirty="0">
                <a:solidFill>
                  <a:schemeClr val="tx1"/>
                </a:solidFill>
                <a:effectLst/>
                <a:latin typeface="+mn-lt"/>
                <a:ea typeface="+mn-ea"/>
                <a:cs typeface="+mn-cs"/>
              </a:rPr>
              <a:t> station of office, Tenjin station of commerce, and airport station.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32</a:t>
            </a:fld>
            <a:endParaRPr lang="zh-CN" altLang="en-US"/>
          </a:p>
        </p:txBody>
      </p:sp>
    </p:spTree>
    <p:extLst>
      <p:ext uri="{BB962C8B-B14F-4D97-AF65-F5344CB8AC3E}">
        <p14:creationId xmlns:p14="http://schemas.microsoft.com/office/powerpoint/2010/main" val="387150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result of estimation</a:t>
            </a:r>
            <a:r>
              <a:rPr lang="en-US" altLang="zh-CN" baseline="0" dirty="0"/>
              <a:t>. In this table, the coefficient larger than 1 means if this variable raised, the probability of choosing the corresponding station as destination will also raise.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he coefficient means that 1 unit change in the variables will lead to an this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value’s multiples of increases in the probability of getting off at the destination. </a:t>
            </a:r>
            <a:r>
              <a:rPr lang="en-US" altLang="zh-CN" baseline="0" dirty="0"/>
              <a:t>The blank means this value does not pass the statistical significance test.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33</a:t>
            </a:fld>
            <a:endParaRPr lang="zh-CN" altLang="en-US"/>
          </a:p>
        </p:txBody>
      </p:sp>
    </p:spTree>
    <p:extLst>
      <p:ext uri="{BB962C8B-B14F-4D97-AF65-F5344CB8AC3E}">
        <p14:creationId xmlns:p14="http://schemas.microsoft.com/office/powerpoint/2010/main" val="110857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I’m going to</a:t>
            </a:r>
            <a:r>
              <a:rPr lang="en-US" altLang="zh-CN" baseline="0" dirty="0"/>
              <a:t> give some of the discussions for the result. Let’s see the coefficients marked with red frame. All the value is less than 1, it means the medium-density residence have weak connectivity with all other types of land-use. One possible reason may be that the private traffic ratio is higher in the medium-density, so the passenger volume is not sensitive to the change in land-use.</a:t>
            </a:r>
            <a:endParaRPr lang="en-US" altLang="zh-CN"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34</a:t>
            </a:fld>
            <a:endParaRPr lang="zh-CN" altLang="en-US"/>
          </a:p>
        </p:txBody>
      </p:sp>
    </p:spTree>
    <p:extLst>
      <p:ext uri="{BB962C8B-B14F-4D97-AF65-F5344CB8AC3E}">
        <p14:creationId xmlns:p14="http://schemas.microsoft.com/office/powerpoint/2010/main" val="1696426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let’s see the</a:t>
            </a:r>
            <a:r>
              <a:rPr lang="en-US" altLang="zh-CN" baseline="0" dirty="0"/>
              <a:t> coefficient under the factor of education. Most of the values are larger than 1, it means </a:t>
            </a:r>
            <a:r>
              <a:rPr lang="en-US" altLang="zh-CN" sz="1200" dirty="0">
                <a:solidFill>
                  <a:schemeClr val="tx1">
                    <a:lumMod val="95000"/>
                    <a:lumOff val="5000"/>
                  </a:schemeClr>
                </a:solidFill>
                <a:latin typeface="Times" panose="02020603050405020304" pitchFamily="18" charset="0"/>
                <a:cs typeface="Times" panose="02020603050405020304" pitchFamily="18" charset="0"/>
              </a:rPr>
              <a:t>education type have strong connectivity with most of other types. This </a:t>
            </a:r>
            <a:r>
              <a:rPr lang="en-US" altLang="zh-CN" sz="1200" baseline="0" dirty="0">
                <a:solidFill>
                  <a:schemeClr val="tx1">
                    <a:lumMod val="95000"/>
                    <a:lumOff val="5000"/>
                  </a:schemeClr>
                </a:solidFill>
                <a:latin typeface="Times" panose="02020603050405020304" pitchFamily="18" charset="0"/>
                <a:cs typeface="Times" panose="02020603050405020304" pitchFamily="18" charset="0"/>
              </a:rPr>
              <a:t>may be because students are more inclined to use subway than the other group of people, public transport is the main transportation mode for students.</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35</a:t>
            </a:fld>
            <a:endParaRPr lang="zh-CN" altLang="en-US"/>
          </a:p>
        </p:txBody>
      </p:sp>
    </p:spTree>
    <p:extLst>
      <p:ext uri="{BB962C8B-B14F-4D97-AF65-F5344CB8AC3E}">
        <p14:creationId xmlns:p14="http://schemas.microsoft.com/office/powerpoint/2010/main" val="4135903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 are some shortcomings and limitations that I summarized for this study, but not limited to these.</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37</a:t>
            </a:fld>
            <a:endParaRPr lang="zh-CN" altLang="en-US"/>
          </a:p>
        </p:txBody>
      </p:sp>
    </p:spTree>
    <p:extLst>
      <p:ext uri="{BB962C8B-B14F-4D97-AF65-F5344CB8AC3E}">
        <p14:creationId xmlns:p14="http://schemas.microsoft.com/office/powerpoint/2010/main" val="349868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38</a:t>
            </a:fld>
            <a:endParaRPr lang="zh-CN" altLang="en-US"/>
          </a:p>
        </p:txBody>
      </p:sp>
    </p:spTree>
    <p:extLst>
      <p:ext uri="{BB962C8B-B14F-4D97-AF65-F5344CB8AC3E}">
        <p14:creationId xmlns:p14="http://schemas.microsoft.com/office/powerpoint/2010/main" val="340620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a:t>
            </a:r>
            <a:r>
              <a:rPr lang="en-US" altLang="zh-CN" baseline="0" dirty="0"/>
              <a:t> thank you for listening.</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39</a:t>
            </a:fld>
            <a:endParaRPr lang="zh-CN" altLang="en-US"/>
          </a:p>
        </p:txBody>
      </p:sp>
    </p:spTree>
    <p:extLst>
      <p:ext uri="{BB962C8B-B14F-4D97-AF65-F5344CB8AC3E}">
        <p14:creationId xmlns:p14="http://schemas.microsoft.com/office/powerpoint/2010/main" val="706390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40</a:t>
            </a:fld>
            <a:endParaRPr lang="zh-CN" altLang="en-US"/>
          </a:p>
        </p:txBody>
      </p:sp>
    </p:spTree>
    <p:extLst>
      <p:ext uri="{BB962C8B-B14F-4D97-AF65-F5344CB8AC3E}">
        <p14:creationId xmlns:p14="http://schemas.microsoft.com/office/powerpoint/2010/main" val="5303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a:t>
            </a:fld>
            <a:endParaRPr lang="zh-CN" altLang="en-US"/>
          </a:p>
        </p:txBody>
      </p:sp>
    </p:spTree>
    <p:extLst>
      <p:ext uri="{BB962C8B-B14F-4D97-AF65-F5344CB8AC3E}">
        <p14:creationId xmlns:p14="http://schemas.microsoft.com/office/powerpoint/2010/main" val="647468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basis of previous studies,</a:t>
            </a:r>
            <a:r>
              <a:rPr lang="en-US" altLang="zh-CN" baseline="0" dirty="0"/>
              <a:t> here I’m trying to find some problems and to position my study in this research field.</a:t>
            </a:r>
          </a:p>
          <a:p>
            <a:r>
              <a:rPr lang="en-US" altLang="zh-CN" dirty="0"/>
              <a:t>For station-level research, obviously,</a:t>
            </a:r>
            <a:r>
              <a:rPr lang="en-US" altLang="zh-CN" baseline="0" dirty="0"/>
              <a:t> the ridership is thought to be </a:t>
            </a:r>
            <a:r>
              <a:rPr lang="en-US" altLang="zh-CN" sz="1200" dirty="0">
                <a:solidFill>
                  <a:srgbClr val="FF6600"/>
                </a:solidFill>
              </a:rPr>
              <a:t>only affected </a:t>
            </a:r>
            <a:r>
              <a:rPr lang="en-US" altLang="zh-CN" sz="1200" dirty="0"/>
              <a:t>by the circumstance </a:t>
            </a:r>
            <a:r>
              <a:rPr lang="en-US" altLang="zh-CN" sz="1200" dirty="0">
                <a:solidFill>
                  <a:srgbClr val="FF6600"/>
                </a:solidFill>
              </a:rPr>
              <a:t>surrounding the station</a:t>
            </a:r>
            <a:r>
              <a:rPr lang="en-US" altLang="zh-CN" sz="1200" dirty="0"/>
              <a:t>, the connectivity between stations and stations cannot be reflected.</a:t>
            </a:r>
            <a:r>
              <a:rPr lang="en-US" altLang="zh-CN" sz="1200" baseline="0" dirty="0"/>
              <a:t> There is the same problem in the existing study of station-to-station level, although the OD passenger volume is examined, because of the aggregate processing of data, the connectivity is not well interpreted.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45</a:t>
            </a:fld>
            <a:endParaRPr lang="zh-CN" altLang="en-US"/>
          </a:p>
        </p:txBody>
      </p:sp>
    </p:spTree>
    <p:extLst>
      <p:ext uri="{BB962C8B-B14F-4D97-AF65-F5344CB8AC3E}">
        <p14:creationId xmlns:p14="http://schemas.microsoft.com/office/powerpoint/2010/main" val="897908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Therefor</a:t>
            </a:r>
            <a:r>
              <a:rPr lang="en-US" altLang="zh-CN" baseline="0" dirty="0"/>
              <a:t>e, in this study, I am going to mainly deal with these three questions. 1. 2. 3. </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46</a:t>
            </a:fld>
            <a:endParaRPr lang="zh-CN" altLang="en-US"/>
          </a:p>
        </p:txBody>
      </p:sp>
    </p:spTree>
    <p:extLst>
      <p:ext uri="{BB962C8B-B14F-4D97-AF65-F5344CB8AC3E}">
        <p14:creationId xmlns:p14="http://schemas.microsoft.com/office/powerpoint/2010/main" val="1192817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factors that are</a:t>
            </a:r>
            <a:r>
              <a:rPr lang="en-US" altLang="zh-CN" baseline="0" dirty="0"/>
              <a:t> expected to affect the connectivity between stations and stations are classified into land-use and impedance. For the land-use factors, we selected the floor area proportion of 4 main land-use functions, they are residence, office, commerce, and education. And to describe the balance of each kind of land-use function, the index of land-use aggregation is also introduced into this framework. The lower value of land-use aggregation  </a:t>
            </a:r>
            <a:r>
              <a:rPr lang="en-US" altLang="zh-CN" sz="1200" dirty="0"/>
              <a:t>means a higher diversity in land-use function. This value ranged from 0-1.</a:t>
            </a:r>
            <a:r>
              <a:rPr lang="en-US" altLang="zh-CN" sz="1200" dirty="0">
                <a:latin typeface="Times" panose="02020603050405020304" pitchFamily="18" charset="0"/>
                <a:ea typeface="宋体" panose="02010600030101010101" pitchFamily="2" charset="-122"/>
                <a:cs typeface="Times New Roman" panose="02020603050405020304" pitchFamily="18" charset="0"/>
              </a:rPr>
              <a:t> </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47</a:t>
            </a:fld>
            <a:endParaRPr lang="zh-CN" altLang="en-US"/>
          </a:p>
        </p:txBody>
      </p:sp>
    </p:spTree>
    <p:extLst>
      <p:ext uri="{BB962C8B-B14F-4D97-AF65-F5344CB8AC3E}">
        <p14:creationId xmlns:p14="http://schemas.microsoft.com/office/powerpoint/2010/main" val="1222924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Impedance is also a determinant for transit ridership. The operation distance of subway between station and station can represent the spatial connectivity, this operation distance is thought to be one of the factors to affect the choice of traffic modes. And the impedance of bus is also considered in this study. A convenient bus system can share part of the subway passengers. The bus capacity means the transport capacity of the bus within the PCA of the station, this index is considered as a negative factor for the ridership. The bus accessibility represents the convenience for accessing the station, this index is speculated as a positive factor for the ridership.</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48</a:t>
            </a:fld>
            <a:endParaRPr lang="zh-CN" altLang="en-US"/>
          </a:p>
        </p:txBody>
      </p:sp>
    </p:spTree>
    <p:extLst>
      <p:ext uri="{BB962C8B-B14F-4D97-AF65-F5344CB8AC3E}">
        <p14:creationId xmlns:p14="http://schemas.microsoft.com/office/powerpoint/2010/main" val="344737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the connectivity between stations and stations can be viewed as a procedure of choosing where to get off.</a:t>
                </a:r>
                <a:r>
                  <a:rPr lang="en-US" altLang="zh-CN"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a:t>
                </a:r>
                <a:r>
                  <a:rPr lang="en-US" altLang="zh-CN" baseline="0" dirty="0"/>
                  <a:t>constructing the mathematical model, I’m going to explain how the realistic problem is converted into a mathematical problem. In reality, as I have just stated, the connectivity between station A and Z can be viewed as the probability of getting off at station Z. If we examine the case of destination station Z, this probability of getting off at station Z is affected by the land-use and impedance of departure station. Here we can convert this problem into a discrete choice problem. And it can be expressed using logistic regression. In this logistic regression, if we take the destination station Z as an example, the dependent variable is the connectivity between all the departure stations and destination station Z, it is the probability of getting off at the destination station Z. The independent variables are the land-use of departure stations and the impedance between departure stations and the destination station Z.</a:t>
                </a:r>
                <a:endParaRPr lang="en-US" altLang="zh-CN" dirty="0">
                  <a:solidFill>
                    <a:schemeClr val="tx1"/>
                  </a:solidFill>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the connectivity between stations and stations can be viewed as a procedure of choosing where to get off.</a:t>
                </a:r>
                <a:r>
                  <a:rPr lang="en-US" altLang="zh-CN"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Before </a:t>
                </a:r>
                <a:r>
                  <a:rPr lang="en-US" altLang="zh-CN" baseline="0" dirty="0"/>
                  <a:t>constructing the mathematical model, I’m going to explain how the realistic problem is converted into a mathematical problem. In reality, the connectivity between station A and B can be viewed as the probability of getting off at station B. If we examine the case of station A, this probability is affected by the land-use and impedance between station A and B, also station A and the other stations. Here we can convert this problem into a discrete choice problem. And it can be expressed using logistic regression. The formula is shown as this. In this formula, if we examine a particular station, for example station k, </a:t>
                </a:r>
                <a:r>
                  <a:rPr lang="en-US" altLang="zh-CN" sz="1200" i="0" kern="1200">
                    <a:solidFill>
                      <a:schemeClr val="tx1"/>
                    </a:solidFill>
                    <a:effectLst/>
                    <a:latin typeface="+mn-lt"/>
                    <a:ea typeface="+mn-ea"/>
                    <a:cs typeface="+mn-cs"/>
                  </a:rPr>
                  <a:t>𝑝</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means</a:t>
                </a:r>
                <a:r>
                  <a:rPr lang="en-US" altLang="zh-CN" sz="1200" kern="1200" baseline="0" dirty="0">
                    <a:solidFill>
                      <a:schemeClr val="tx1"/>
                    </a:solidFill>
                    <a:effectLst/>
                    <a:latin typeface="+mn-lt"/>
                    <a:ea typeface="+mn-ea"/>
                    <a:cs typeface="+mn-cs"/>
                  </a:rPr>
                  <a:t> the passenger boarding from station k </a:t>
                </a:r>
                <a:r>
                  <a:rPr lang="en-US" altLang="zh-CN" sz="1200" kern="1200" dirty="0">
                    <a:solidFill>
                      <a:schemeClr val="tx1"/>
                    </a:solidFill>
                    <a:effectLst/>
                    <a:latin typeface="+mn-lt"/>
                    <a:ea typeface="+mn-ea"/>
                    <a:cs typeface="+mn-cs"/>
                  </a:rPr>
                  <a:t>is the probability of getting off the subway for the No. </a:t>
                </a:r>
                <a:r>
                  <a:rPr lang="en-US" altLang="zh-CN" sz="1200" i="0" kern="1200">
                    <a:solidFill>
                      <a:schemeClr val="tx1"/>
                    </a:solidFill>
                    <a:effectLst/>
                    <a:latin typeface="+mn-lt"/>
                    <a:ea typeface="+mn-ea"/>
                    <a:cs typeface="+mn-cs"/>
                  </a:rPr>
                  <a:t>𝑖</a:t>
                </a:r>
                <a:r>
                  <a:rPr lang="en-US" altLang="zh-CN" sz="1200" kern="1200" dirty="0">
                    <a:solidFill>
                      <a:schemeClr val="tx1"/>
                    </a:solidFill>
                    <a:effectLst/>
                    <a:latin typeface="+mn-lt"/>
                    <a:ea typeface="+mn-ea"/>
                    <a:cs typeface="+mn-cs"/>
                  </a:rPr>
                  <a:t> passenger, </a:t>
                </a:r>
                <a:r>
                  <a:rPr lang="en-US" altLang="zh-CN" sz="1200" i="0" kern="1200">
                    <a:solidFill>
                      <a:schemeClr val="tx1"/>
                    </a:solidFill>
                    <a:effectLst/>
                    <a:latin typeface="+mn-lt"/>
                    <a:ea typeface="+mn-ea"/>
                    <a:cs typeface="+mn-cs"/>
                  </a:rPr>
                  <a:t>𝑦</a:t>
                </a:r>
                <a:r>
                  <a:rPr lang="en-US" altLang="zh-CN" sz="1200" kern="1200" dirty="0">
                    <a:solidFill>
                      <a:schemeClr val="tx1"/>
                    </a:solidFill>
                    <a:effectLst/>
                    <a:latin typeface="+mn-lt"/>
                    <a:ea typeface="+mn-ea"/>
                    <a:cs typeface="+mn-cs"/>
                  </a:rPr>
                  <a:t> is the choice of passengers, </a:t>
                </a:r>
                <a:r>
                  <a:rPr lang="en-US" altLang="zh-CN" sz="1200" i="0" kern="120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is the vector of explanatory variable for making the choice, </a:t>
                </a:r>
                <a:r>
                  <a:rPr lang="en-US" altLang="zh-CN" sz="1200" i="0" kern="1200">
                    <a:solidFill>
                      <a:schemeClr val="tx1"/>
                    </a:solidFill>
                    <a:effectLst/>
                    <a:latin typeface="+mn-lt"/>
                    <a:ea typeface="+mn-ea"/>
                    <a:cs typeface="+mn-cs"/>
                  </a:rPr>
                  <a:t>α</a:t>
                </a:r>
                <a:r>
                  <a:rPr lang="en-US" altLang="zh-CN" sz="1200" kern="1200" dirty="0">
                    <a:solidFill>
                      <a:schemeClr val="tx1"/>
                    </a:solidFill>
                    <a:effectLst/>
                    <a:latin typeface="+mn-lt"/>
                    <a:ea typeface="+mn-ea"/>
                    <a:cs typeface="+mn-cs"/>
                  </a:rPr>
                  <a:t> refers the residual item.</a:t>
                </a:r>
                <a:endParaRPr lang="zh-CN" altLang="en-US" dirty="0"/>
              </a:p>
              <a:p>
                <a:endParaRPr lang="en-US" altLang="zh-CN" dirty="0">
                  <a:solidFill>
                    <a:schemeClr val="tx1"/>
                  </a:solidFill>
                </a:endParaRPr>
              </a:p>
            </p:txBody>
          </p:sp>
        </mc:Fallback>
      </mc:AlternateContent>
      <p:sp>
        <p:nvSpPr>
          <p:cNvPr id="4" name="灯片编号占位符 3"/>
          <p:cNvSpPr>
            <a:spLocks noGrp="1"/>
          </p:cNvSpPr>
          <p:nvPr>
            <p:ph type="sldNum" sz="quarter" idx="10"/>
          </p:nvPr>
        </p:nvSpPr>
        <p:spPr/>
        <p:txBody>
          <a:bodyPr/>
          <a:lstStyle/>
          <a:p>
            <a:fld id="{E8BF8345-3558-483A-8E59-2360F89E05CE}" type="slidenum">
              <a:rPr lang="zh-CN" altLang="en-US" smtClean="0"/>
              <a:t>49</a:t>
            </a:fld>
            <a:endParaRPr lang="zh-CN" altLang="en-US"/>
          </a:p>
        </p:txBody>
      </p:sp>
    </p:spTree>
    <p:extLst>
      <p:ext uri="{BB962C8B-B14F-4D97-AF65-F5344CB8AC3E}">
        <p14:creationId xmlns:p14="http://schemas.microsoft.com/office/powerpoint/2010/main" val="2955683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a:t>
            </a:r>
            <a:r>
              <a:rPr lang="en-US" altLang="zh-CN" baseline="0" dirty="0"/>
              <a:t> a</a:t>
            </a:r>
            <a:r>
              <a:rPr lang="en-US" altLang="zh-CN" dirty="0"/>
              <a:t>m going to give an</a:t>
            </a:r>
            <a:r>
              <a:rPr lang="en-US" altLang="zh-CN" baseline="0" dirty="0"/>
              <a:t> explanation in more detail. If taking the Fujisaki station as an example, from the factor of land-use, we can see the increase of commerce and education proportion around the departure stations can lead to a increase in the probability of choosing the Fujisaki station as the destination. While the increase of residence proportion around the departure stations will decrease the probability of getting off at Fujisaki station. And look at the factor of impedance, we can know the closer station has stronger connectivity with Fujisaki station. </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50</a:t>
            </a:fld>
            <a:endParaRPr lang="zh-CN" altLang="en-US"/>
          </a:p>
        </p:txBody>
      </p:sp>
    </p:spTree>
    <p:extLst>
      <p:ext uri="{BB962C8B-B14F-4D97-AF65-F5344CB8AC3E}">
        <p14:creationId xmlns:p14="http://schemas.microsoft.com/office/powerpoint/2010/main" val="3015732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51</a:t>
            </a:fld>
            <a:endParaRPr lang="zh-CN" altLang="en-US"/>
          </a:p>
        </p:txBody>
      </p:sp>
    </p:spTree>
    <p:extLst>
      <p:ext uri="{BB962C8B-B14F-4D97-AF65-F5344CB8AC3E}">
        <p14:creationId xmlns:p14="http://schemas.microsoft.com/office/powerpoint/2010/main" val="1367449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BF8345-3558-483A-8E59-2360F89E05CE}" type="slidenum">
              <a:rPr lang="zh-CN" altLang="en-US" smtClean="0"/>
              <a:t>52</a:t>
            </a:fld>
            <a:endParaRPr lang="zh-CN" altLang="en-US"/>
          </a:p>
        </p:txBody>
      </p:sp>
    </p:spTree>
    <p:extLst>
      <p:ext uri="{BB962C8B-B14F-4D97-AF65-F5344CB8AC3E}">
        <p14:creationId xmlns:p14="http://schemas.microsoft.com/office/powerpoint/2010/main" val="33337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Based on the summary of previous studies, both of station-level and station-to-station-level lack the consideration of connectivity between the station and station. For this problem, I will try to deal with the two questions in this study. 1.2.</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53</a:t>
            </a:fld>
            <a:endParaRPr lang="zh-CN" altLang="en-US"/>
          </a:p>
        </p:txBody>
      </p:sp>
    </p:spTree>
    <p:extLst>
      <p:ext uri="{BB962C8B-B14F-4D97-AF65-F5344CB8AC3E}">
        <p14:creationId xmlns:p14="http://schemas.microsoft.com/office/powerpoint/2010/main" val="852655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interesting finding is that the connectivity between similar types of land-use is not strong. This is also consistent with expectation. Because as we know traffic demand is generated by different trip purpose, people will have less motivation to go to a further place using subway if they can achieve their trip purpose within walking distance.</a:t>
            </a:r>
          </a:p>
        </p:txBody>
      </p:sp>
      <p:sp>
        <p:nvSpPr>
          <p:cNvPr id="4" name="灯片编号占位符 3"/>
          <p:cNvSpPr>
            <a:spLocks noGrp="1"/>
          </p:cNvSpPr>
          <p:nvPr>
            <p:ph type="sldNum" sz="quarter" idx="10"/>
          </p:nvPr>
        </p:nvSpPr>
        <p:spPr/>
        <p:txBody>
          <a:bodyPr/>
          <a:lstStyle/>
          <a:p>
            <a:fld id="{E8BF8345-3558-483A-8E59-2360F89E05CE}" type="slidenum">
              <a:rPr lang="zh-CN" altLang="en-US" smtClean="0"/>
              <a:t>54</a:t>
            </a:fld>
            <a:endParaRPr lang="zh-CN" altLang="en-US"/>
          </a:p>
        </p:txBody>
      </p:sp>
    </p:spTree>
    <p:extLst>
      <p:ext uri="{BB962C8B-B14F-4D97-AF65-F5344CB8AC3E}">
        <p14:creationId xmlns:p14="http://schemas.microsoft.com/office/powerpoint/2010/main" val="274146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16</a:t>
            </a:fld>
            <a:endParaRPr lang="zh-CN" altLang="en-US"/>
          </a:p>
        </p:txBody>
      </p:sp>
    </p:spTree>
    <p:extLst>
      <p:ext uri="{BB962C8B-B14F-4D97-AF65-F5344CB8AC3E}">
        <p14:creationId xmlns:p14="http://schemas.microsoft.com/office/powerpoint/2010/main" val="3510470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187A6C-5A72-403B-95B0-321C34AD8F29}" type="slidenum">
              <a:rPr lang="zh-CN" altLang="en-US" smtClean="0"/>
              <a:t>68</a:t>
            </a:fld>
            <a:endParaRPr lang="zh-CN" altLang="en-US"/>
          </a:p>
        </p:txBody>
      </p:sp>
    </p:spTree>
    <p:extLst>
      <p:ext uri="{BB962C8B-B14F-4D97-AF65-F5344CB8AC3E}">
        <p14:creationId xmlns:p14="http://schemas.microsoft.com/office/powerpoint/2010/main" val="3815489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E66869-2690-4CC8-8DF0-B18E2C273D74}" type="slidenum">
              <a:rPr lang="zh-CN" altLang="en-US" smtClean="0"/>
              <a:t>74</a:t>
            </a:fld>
            <a:endParaRPr lang="zh-CN" altLang="en-US"/>
          </a:p>
        </p:txBody>
      </p:sp>
    </p:spTree>
    <p:extLst>
      <p:ext uri="{BB962C8B-B14F-4D97-AF65-F5344CB8AC3E}">
        <p14:creationId xmlns:p14="http://schemas.microsoft.com/office/powerpoint/2010/main" val="253386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Hello, my name is CHEN Qi, I’m doctor two-year student at the Kyushu University in Japan. Now I’m going to talk about my research. The title is An Analysis on the Interaction of Ridership and Land-use: the Perspective from Connectivity between Subway Stations.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24</a:t>
            </a:fld>
            <a:endParaRPr lang="zh-CN" altLang="en-US"/>
          </a:p>
        </p:txBody>
      </p:sp>
    </p:spTree>
    <p:extLst>
      <p:ext uri="{BB962C8B-B14F-4D97-AF65-F5344CB8AC3E}">
        <p14:creationId xmlns:p14="http://schemas.microsoft.com/office/powerpoint/2010/main" val="330563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 will begin with a short introduction for the background. As we know, now the urban rail transit is one of the most important travel modes in our urban life. And, with the emphasis on sustainable development, the policy of giving priority to the development of public transport has been widely adopted. Thereby, for urban planners, to make a coordination between urban planning and urban rail transit, how to master the relationship between land-use and passenger volume has become an important issue.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25</a:t>
            </a:fld>
            <a:endParaRPr lang="zh-CN" altLang="en-US"/>
          </a:p>
        </p:txBody>
      </p:sp>
    </p:spTree>
    <p:extLst>
      <p:ext uri="{BB962C8B-B14F-4D97-AF65-F5344CB8AC3E}">
        <p14:creationId xmlns:p14="http://schemas.microsoft.com/office/powerpoint/2010/main" val="1615720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With this background, I made a summary of previous studies. The studies in this research field can be divided into 2 levels. One is station-level, and the other one is station-to-station-level. At station-level, the research scale is single station, and the research objective is passenger volume of single station. It mainly focuses on the ridership prediction. In this kind of issue, the linear regression and some variance of regression are the most adopted methods. On the other hand, at station-to-station level, the research scale is the station network, and the research objective is OD passenger volume. The emphasis is not only the prediction of ridership, but also the connectivity between the station and station.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26</a:t>
            </a:fld>
            <a:endParaRPr lang="zh-CN" altLang="en-US"/>
          </a:p>
        </p:txBody>
      </p:sp>
    </p:spTree>
    <p:extLst>
      <p:ext uri="{BB962C8B-B14F-4D97-AF65-F5344CB8AC3E}">
        <p14:creationId xmlns:p14="http://schemas.microsoft.com/office/powerpoint/2010/main" val="187907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This is the research flow of this study. First, I will construct the index framework, and then convert this realistic issue into a mathematical problem. Finally, estimate the logistic regression model, and give discussion for the result.</a:t>
            </a:r>
            <a:endParaRPr lang="zh-CN" altLang="en-US"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27</a:t>
            </a:fld>
            <a:endParaRPr lang="zh-CN" altLang="en-US"/>
          </a:p>
        </p:txBody>
      </p:sp>
    </p:spTree>
    <p:extLst>
      <p:ext uri="{BB962C8B-B14F-4D97-AF65-F5344CB8AC3E}">
        <p14:creationId xmlns:p14="http://schemas.microsoft.com/office/powerpoint/2010/main" val="75504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OK,</a:t>
            </a:r>
            <a:r>
              <a:rPr lang="en-US" altLang="zh-CN" sz="1200" kern="1200" baseline="0" dirty="0">
                <a:solidFill>
                  <a:schemeClr val="tx1"/>
                </a:solidFill>
                <a:effectLst/>
                <a:latin typeface="+mn-lt"/>
                <a:ea typeface="+mn-ea"/>
                <a:cs typeface="+mn-cs"/>
              </a:rPr>
              <a:t> l</a:t>
            </a:r>
            <a:r>
              <a:rPr lang="en-US" altLang="zh-CN" sz="1200" kern="1200" dirty="0">
                <a:solidFill>
                  <a:schemeClr val="tx1"/>
                </a:solidFill>
                <a:effectLst/>
                <a:latin typeface="+mn-lt"/>
                <a:ea typeface="+mn-ea"/>
                <a:cs typeface="+mn-cs"/>
              </a:rPr>
              <a:t>et’s see the index framework. The dependent variable in this study is the connectivity between the station and station. This connectivity can be expressed by the passenger volume. As is shown, if we take an example of the connectivity between station 1 and station k, the passengers boarding from station 1 can make the choice for getting off at station k or at the other stations. We can note the passenger volume between station 1 and station k as </a:t>
            </a:r>
            <a:r>
              <a:rPr lang="en-US" altLang="zh-CN" sz="1200" kern="1200" dirty="0" err="1">
                <a:solidFill>
                  <a:schemeClr val="tx1"/>
                </a:solidFill>
                <a:effectLst/>
                <a:latin typeface="+mn-lt"/>
                <a:ea typeface="+mn-ea"/>
                <a:cs typeface="+mn-cs"/>
              </a:rPr>
              <a:t>Vk</a:t>
            </a:r>
            <a:r>
              <a:rPr lang="en-US" altLang="zh-CN" sz="1200" kern="1200" dirty="0">
                <a:solidFill>
                  <a:schemeClr val="tx1"/>
                </a:solidFill>
                <a:effectLst/>
                <a:latin typeface="+mn-lt"/>
                <a:ea typeface="+mn-ea"/>
                <a:cs typeface="+mn-cs"/>
              </a:rPr>
              <a:t>, and note the passenger volume from station 1 to the other stations as </a:t>
            </a:r>
            <a:r>
              <a:rPr lang="en-US" altLang="zh-CN" sz="1200" kern="1200" dirty="0" err="1">
                <a:solidFill>
                  <a:schemeClr val="tx1"/>
                </a:solidFill>
                <a:effectLst/>
                <a:latin typeface="+mn-lt"/>
                <a:ea typeface="+mn-ea"/>
                <a:cs typeface="+mn-cs"/>
              </a:rPr>
              <a:t>Vother</a:t>
            </a:r>
            <a:r>
              <a:rPr lang="en-US" altLang="zh-CN" sz="1200" kern="1200" dirty="0">
                <a:solidFill>
                  <a:schemeClr val="tx1"/>
                </a:solidFill>
                <a:effectLst/>
                <a:latin typeface="+mn-lt"/>
                <a:ea typeface="+mn-ea"/>
                <a:cs typeface="+mn-cs"/>
              </a:rPr>
              <a:t>. The connectivity can be defined as this formula.</a:t>
            </a:r>
            <a:endParaRPr lang="en-US" altLang="zh-CN" baseline="0" dirty="0"/>
          </a:p>
        </p:txBody>
      </p:sp>
      <p:sp>
        <p:nvSpPr>
          <p:cNvPr id="4" name="灯片编号占位符 3"/>
          <p:cNvSpPr>
            <a:spLocks noGrp="1"/>
          </p:cNvSpPr>
          <p:nvPr>
            <p:ph type="sldNum" sz="quarter" idx="10"/>
          </p:nvPr>
        </p:nvSpPr>
        <p:spPr/>
        <p:txBody>
          <a:bodyPr/>
          <a:lstStyle/>
          <a:p>
            <a:fld id="{E8BF8345-3558-483A-8E59-2360F89E05CE}" type="slidenum">
              <a:rPr lang="zh-CN" altLang="en-US" smtClean="0"/>
              <a:t>28</a:t>
            </a:fld>
            <a:endParaRPr lang="zh-CN" altLang="en-US"/>
          </a:p>
        </p:txBody>
      </p:sp>
    </p:spTree>
    <p:extLst>
      <p:ext uri="{BB962C8B-B14F-4D97-AF65-F5344CB8AC3E}">
        <p14:creationId xmlns:p14="http://schemas.microsoft.com/office/powerpoint/2010/main" val="54453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This is the independent variables in this study. The factors are selected from two aspects, land-use and impedance. For land-use factors, we chose the proportion of different land-use types and the variable for describing the balance of land-use. For the impedance factors, we chose bus capacity, bus accessibility, and subway operation distance, these three variables.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8BF8345-3558-483A-8E59-2360F89E05CE}" type="slidenum">
              <a:rPr lang="zh-CN" altLang="en-US" smtClean="0"/>
              <a:t>29</a:t>
            </a:fld>
            <a:endParaRPr lang="zh-CN" altLang="en-US"/>
          </a:p>
        </p:txBody>
      </p:sp>
    </p:spTree>
    <p:extLst>
      <p:ext uri="{BB962C8B-B14F-4D97-AF65-F5344CB8AC3E}">
        <p14:creationId xmlns:p14="http://schemas.microsoft.com/office/powerpoint/2010/main" val="190206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66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228404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482247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75A4823-0305-4232-98BC-09280EF5E41D}" type="datetimeFigureOut">
              <a:rPr lang="zh-CN" altLang="en-US" smtClean="0"/>
              <a:t>2018/1/8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4C9E1A-423D-4AA4-B010-D5217D330515}" type="slidenum">
              <a:rPr lang="zh-CN" altLang="en-US" smtClean="0"/>
              <a:t>‹#›</a:t>
            </a:fld>
            <a:endParaRPr lang="zh-CN" altLang="en-US"/>
          </a:p>
        </p:txBody>
      </p:sp>
    </p:spTree>
    <p:extLst>
      <p:ext uri="{BB962C8B-B14F-4D97-AF65-F5344CB8AC3E}">
        <p14:creationId xmlns:p14="http://schemas.microsoft.com/office/powerpoint/2010/main" val="338974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1252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84423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22923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70317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47892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364737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275004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F83AF869-12D0-429A-9F9E-3AAC2ADA11EC}" type="datetimeFigureOut">
              <a:rPr lang="zh-CN" altLang="en-US" smtClean="0"/>
              <a:t>2018/1/8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41351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3AF869-12D0-429A-9F9E-3AAC2ADA11EC}" type="datetimeFigureOut">
              <a:rPr lang="zh-CN" altLang="en-US" smtClean="0"/>
              <a:t>2018/1/8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3E5B2A-DDAF-47F6-96BE-0675E7E2A43F}" type="slidenum">
              <a:rPr lang="zh-CN" altLang="en-US" smtClean="0"/>
              <a:t>‹#›</a:t>
            </a:fld>
            <a:endParaRPr lang="zh-CN" altLang="en-US"/>
          </a:p>
        </p:txBody>
      </p:sp>
    </p:spTree>
    <p:extLst>
      <p:ext uri="{BB962C8B-B14F-4D97-AF65-F5344CB8AC3E}">
        <p14:creationId xmlns:p14="http://schemas.microsoft.com/office/powerpoint/2010/main" val="172938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8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3EE5FC-1AEE-4015-A39E-2A060F22A5A9}"/>
              </a:ext>
            </a:extLst>
          </p:cNvPr>
          <p:cNvSpPr/>
          <p:nvPr/>
        </p:nvSpPr>
        <p:spPr>
          <a:xfrm>
            <a:off x="0" y="1094085"/>
            <a:ext cx="9144000" cy="1323439"/>
          </a:xfrm>
          <a:prstGeom prst="rect">
            <a:avLst/>
          </a:prstGeom>
        </p:spPr>
        <p:txBody>
          <a:bodyPr wrap="square">
            <a:spAutoFit/>
          </a:bodyPr>
          <a:lstStyle/>
          <a:p>
            <a:pPr algn="ctr"/>
            <a:r>
              <a:rPr lang="en-US" altLang="zh-CN" sz="4000" b="1" dirty="0"/>
              <a:t>Research on the Issues about the Ridership of Urban Rail Transit</a:t>
            </a:r>
            <a:endParaRPr lang="zh-CN" altLang="en-US" sz="4000" b="1" dirty="0"/>
          </a:p>
        </p:txBody>
      </p:sp>
      <p:sp>
        <p:nvSpPr>
          <p:cNvPr id="3" name="矩形 2">
            <a:extLst>
              <a:ext uri="{FF2B5EF4-FFF2-40B4-BE49-F238E27FC236}">
                <a16:creationId xmlns:a16="http://schemas.microsoft.com/office/drawing/2014/main" id="{1E9E1D63-4953-41BA-ADA9-37BF1853995E}"/>
              </a:ext>
            </a:extLst>
          </p:cNvPr>
          <p:cNvSpPr/>
          <p:nvPr/>
        </p:nvSpPr>
        <p:spPr>
          <a:xfrm>
            <a:off x="3894571" y="4463534"/>
            <a:ext cx="1354858" cy="461665"/>
          </a:xfrm>
          <a:prstGeom prst="rect">
            <a:avLst/>
          </a:prstGeom>
        </p:spPr>
        <p:txBody>
          <a:bodyPr wrap="none">
            <a:spAutoFit/>
          </a:bodyPr>
          <a:lstStyle/>
          <a:p>
            <a:r>
              <a:rPr lang="en-US" altLang="zh-CN" sz="2400" i="1" dirty="0">
                <a:solidFill>
                  <a:schemeClr val="tx1">
                    <a:lumMod val="75000"/>
                    <a:lumOff val="25000"/>
                  </a:schemeClr>
                </a:solidFill>
              </a:rPr>
              <a:t>CHEN Qi</a:t>
            </a:r>
            <a:endParaRPr lang="zh-CN" altLang="en-US" sz="2400" i="1" dirty="0">
              <a:solidFill>
                <a:schemeClr val="tx1">
                  <a:lumMod val="75000"/>
                  <a:lumOff val="25000"/>
                </a:schemeClr>
              </a:solidFill>
            </a:endParaRPr>
          </a:p>
        </p:txBody>
      </p:sp>
      <p:sp>
        <p:nvSpPr>
          <p:cNvPr id="4" name="矩形 3">
            <a:extLst>
              <a:ext uri="{FF2B5EF4-FFF2-40B4-BE49-F238E27FC236}">
                <a16:creationId xmlns:a16="http://schemas.microsoft.com/office/drawing/2014/main" id="{3A8A8CC5-645D-47B4-B9FE-32C9B175D601}"/>
              </a:ext>
            </a:extLst>
          </p:cNvPr>
          <p:cNvSpPr/>
          <p:nvPr/>
        </p:nvSpPr>
        <p:spPr>
          <a:xfrm>
            <a:off x="1689640" y="5473403"/>
            <a:ext cx="5764720" cy="923330"/>
          </a:xfrm>
          <a:prstGeom prst="rect">
            <a:avLst/>
          </a:prstGeom>
        </p:spPr>
        <p:txBody>
          <a:bodyPr wrap="square">
            <a:spAutoFit/>
          </a:bodyPr>
          <a:lstStyle/>
          <a:p>
            <a:pPr algn="ctr"/>
            <a:r>
              <a:rPr lang="en-US" altLang="zh-CN" dirty="0">
                <a:solidFill>
                  <a:schemeClr val="tx1">
                    <a:lumMod val="75000"/>
                    <a:lumOff val="25000"/>
                  </a:schemeClr>
                </a:solidFill>
              </a:rPr>
              <a:t>Graduate School of Human-Environment Studies, Kyushu University, Japan</a:t>
            </a:r>
          </a:p>
          <a:p>
            <a:pPr algn="ctr"/>
            <a:r>
              <a:rPr lang="en-US" altLang="zh-CN">
                <a:solidFill>
                  <a:schemeClr val="tx1">
                    <a:lumMod val="75000"/>
                    <a:lumOff val="25000"/>
                  </a:schemeClr>
                </a:solidFill>
              </a:rPr>
              <a:t>2018.01.08</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59193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4. Identification of Valid Factors</a:t>
            </a:r>
            <a:endParaRPr lang="zh-CN" altLang="en-US" sz="2800" b="1" dirty="0">
              <a:solidFill>
                <a:schemeClr val="tx1">
                  <a:lumMod val="65000"/>
                  <a:lumOff val="35000"/>
                </a:schemeClr>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851739109"/>
              </p:ext>
            </p:extLst>
          </p:nvPr>
        </p:nvGraphicFramePr>
        <p:xfrm>
          <a:off x="530733" y="1067601"/>
          <a:ext cx="8098361" cy="4853808"/>
        </p:xfrm>
        <a:graphic>
          <a:graphicData uri="http://schemas.openxmlformats.org/drawingml/2006/table">
            <a:tbl>
              <a:tblPr firstRow="1" firstCol="1" bandRow="1"/>
              <a:tblGrid>
                <a:gridCol w="3926927">
                  <a:extLst>
                    <a:ext uri="{9D8B030D-6E8A-4147-A177-3AD203B41FA5}">
                      <a16:colId xmlns:a16="http://schemas.microsoft.com/office/drawing/2014/main" val="3737861838"/>
                    </a:ext>
                  </a:extLst>
                </a:gridCol>
                <a:gridCol w="1390478">
                  <a:extLst>
                    <a:ext uri="{9D8B030D-6E8A-4147-A177-3AD203B41FA5}">
                      <a16:colId xmlns:a16="http://schemas.microsoft.com/office/drawing/2014/main" val="4131232712"/>
                    </a:ext>
                  </a:extLst>
                </a:gridCol>
                <a:gridCol w="1390478">
                  <a:extLst>
                    <a:ext uri="{9D8B030D-6E8A-4147-A177-3AD203B41FA5}">
                      <a16:colId xmlns:a16="http://schemas.microsoft.com/office/drawing/2014/main" val="1993425695"/>
                    </a:ext>
                  </a:extLst>
                </a:gridCol>
                <a:gridCol w="1390478">
                  <a:extLst>
                    <a:ext uri="{9D8B030D-6E8A-4147-A177-3AD203B41FA5}">
                      <a16:colId xmlns:a16="http://schemas.microsoft.com/office/drawing/2014/main" val="2230977265"/>
                    </a:ext>
                  </a:extLst>
                </a:gridCol>
              </a:tblGrid>
              <a:tr h="269656">
                <a:tc rowSpan="2">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Independent variables</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Test model</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37870464"/>
                  </a:ext>
                </a:extLst>
              </a:tr>
              <a:tr h="269656">
                <a:tc vMerge="1">
                  <a:txBody>
                    <a:bodyPr/>
                    <a:lstStyle/>
                    <a:p>
                      <a:endParaRPr lang="zh-CN" altLang="en-US"/>
                    </a:p>
                  </a:txBody>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Beta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VIF</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61588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Government Area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3180550203"/>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Transportation Facility Area</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2.31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52030673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Land use Aggregation</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1.42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967428219"/>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Bicycle Parking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244961696"/>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Bus Capacity</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3.56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018227511"/>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Bus Accessibility</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4.71</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07812943"/>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Transfer Dummy</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2.79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86760006"/>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Job-Resident Balance</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0.05</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1.94</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3313360249"/>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905293847"/>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Household Members</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71045995"/>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Residual sum of squares</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3377449</a:t>
                      </a: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61856252"/>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Adjusted </a:t>
                      </a:r>
                      <a:r>
                        <a:rPr lang="en-US" sz="1600" i="1"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R</a:t>
                      </a:r>
                      <a:r>
                        <a:rPr lang="en-US" sz="1600" i="1" kern="0" baseline="3000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2</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0.96</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3493159"/>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AICc</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694.39</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3501844"/>
                  </a:ext>
                </a:extLst>
              </a:tr>
              <a:tr h="269656">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Jarque-Bera test (Sig)</a:t>
                      </a:r>
                      <a:endParaRPr lang="zh-CN" sz="2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0.61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61901500"/>
                  </a:ext>
                </a:extLst>
              </a:tr>
              <a:tr h="269656">
                <a:tc>
                  <a:txBody>
                    <a:bodyPr/>
                    <a:lstStyle/>
                    <a:p>
                      <a:pPr algn="ctr">
                        <a:spcAft>
                          <a:spcPts val="0"/>
                        </a:spcAft>
                      </a:pPr>
                      <a:r>
                        <a:rPr lang="en-US" sz="1600" kern="0" dirty="0" err="1">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Koenker</a:t>
                      </a: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 (BP) test (Sig)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0.85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4373347"/>
                  </a:ext>
                </a:extLst>
              </a:tr>
              <a:tr h="269656">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SA test (Sig)</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0.27 ***</a:t>
                      </a:r>
                      <a:endParaRPr lang="zh-CN" sz="2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63420451"/>
                  </a:ext>
                </a:extLst>
              </a:tr>
            </a:tbl>
          </a:graphicData>
        </a:graphic>
      </p:graphicFrame>
      <p:sp>
        <p:nvSpPr>
          <p:cNvPr id="20" name="矩形: 圆角 19"/>
          <p:cNvSpPr/>
          <p:nvPr/>
        </p:nvSpPr>
        <p:spPr>
          <a:xfrm flipV="1">
            <a:off x="5877017" y="5111871"/>
            <a:ext cx="1216242" cy="809538"/>
          </a:xfrm>
          <a:prstGeom prst="roundRect">
            <a:avLst>
              <a:gd name="adj" fmla="val 8034"/>
            </a:avLst>
          </a:prstGeom>
          <a:no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530733" y="5921410"/>
            <a:ext cx="6027938" cy="861774"/>
          </a:xfrm>
          <a:prstGeom prst="rect">
            <a:avLst/>
          </a:prstGeom>
          <a:ln w="12700">
            <a:noFill/>
            <a:prstDash val="lgDash"/>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 biased standard errors due to heteroscedasticity</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Not deviating from a normal theoretical distribution</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Not spatial autocorrelated</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1" y="482249"/>
            <a:ext cx="5663954" cy="390049"/>
            <a:chOff x="151065" y="700087"/>
            <a:chExt cx="5663954" cy="390049"/>
          </a:xfrm>
        </p:grpSpPr>
        <p:grpSp>
          <p:nvGrpSpPr>
            <p:cNvPr id="15" name="组合 14"/>
            <p:cNvGrpSpPr/>
            <p:nvPr/>
          </p:nvGrpSpPr>
          <p:grpSpPr>
            <a:xfrm>
              <a:off x="151066" y="751046"/>
              <a:ext cx="5663953" cy="339090"/>
              <a:chOff x="876299" y="1090136"/>
              <a:chExt cx="5663953" cy="339090"/>
            </a:xfrm>
          </p:grpSpPr>
          <p:grpSp>
            <p:nvGrpSpPr>
              <p:cNvPr id="17" name="组合 16"/>
              <p:cNvGrpSpPr/>
              <p:nvPr/>
            </p:nvGrpSpPr>
            <p:grpSpPr>
              <a:xfrm>
                <a:off x="1146429" y="1090136"/>
                <a:ext cx="5393823" cy="339090"/>
                <a:chOff x="1146429" y="1090136"/>
                <a:chExt cx="5393823" cy="339090"/>
              </a:xfrm>
            </p:grpSpPr>
            <p:cxnSp>
              <p:nvCxnSpPr>
                <p:cNvPr id="19" name="直接连接符 18"/>
                <p:cNvCxnSpPr/>
                <p:nvPr/>
              </p:nvCxnSpPr>
              <p:spPr>
                <a:xfrm>
                  <a:off x="1146429" y="1429226"/>
                  <a:ext cx="539382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407032" y="1090136"/>
                  <a:ext cx="5067925"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Exploratory Regression – Stage 2</a:t>
                  </a: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49289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778224969"/>
              </p:ext>
            </p:extLst>
          </p:nvPr>
        </p:nvGraphicFramePr>
        <p:xfrm>
          <a:off x="456366" y="1557849"/>
          <a:ext cx="8231267" cy="4121492"/>
        </p:xfrm>
        <a:graphic>
          <a:graphicData uri="http://schemas.openxmlformats.org/drawingml/2006/table">
            <a:tbl>
              <a:tblPr firstRow="1" firstCol="1" bandRow="1"/>
              <a:tblGrid>
                <a:gridCol w="2265245">
                  <a:extLst>
                    <a:ext uri="{9D8B030D-6E8A-4147-A177-3AD203B41FA5}">
                      <a16:colId xmlns:a16="http://schemas.microsoft.com/office/drawing/2014/main" val="386259981"/>
                    </a:ext>
                  </a:extLst>
                </a:gridCol>
                <a:gridCol w="994337">
                  <a:extLst>
                    <a:ext uri="{9D8B030D-6E8A-4147-A177-3AD203B41FA5}">
                      <a16:colId xmlns:a16="http://schemas.microsoft.com/office/drawing/2014/main" val="856747740"/>
                    </a:ext>
                  </a:extLst>
                </a:gridCol>
                <a:gridCol w="918196">
                  <a:extLst>
                    <a:ext uri="{9D8B030D-6E8A-4147-A177-3AD203B41FA5}">
                      <a16:colId xmlns:a16="http://schemas.microsoft.com/office/drawing/2014/main" val="609089943"/>
                    </a:ext>
                  </a:extLst>
                </a:gridCol>
                <a:gridCol w="1074198">
                  <a:extLst>
                    <a:ext uri="{9D8B030D-6E8A-4147-A177-3AD203B41FA5}">
                      <a16:colId xmlns:a16="http://schemas.microsoft.com/office/drawing/2014/main" val="2557828559"/>
                    </a:ext>
                  </a:extLst>
                </a:gridCol>
                <a:gridCol w="985421">
                  <a:extLst>
                    <a:ext uri="{9D8B030D-6E8A-4147-A177-3AD203B41FA5}">
                      <a16:colId xmlns:a16="http://schemas.microsoft.com/office/drawing/2014/main" val="1090502063"/>
                    </a:ext>
                  </a:extLst>
                </a:gridCol>
                <a:gridCol w="1083076">
                  <a:extLst>
                    <a:ext uri="{9D8B030D-6E8A-4147-A177-3AD203B41FA5}">
                      <a16:colId xmlns:a16="http://schemas.microsoft.com/office/drawing/2014/main" val="3756515756"/>
                    </a:ext>
                  </a:extLst>
                </a:gridCol>
                <a:gridCol w="910794">
                  <a:extLst>
                    <a:ext uri="{9D8B030D-6E8A-4147-A177-3AD203B41FA5}">
                      <a16:colId xmlns:a16="http://schemas.microsoft.com/office/drawing/2014/main" val="1939795337"/>
                    </a:ext>
                  </a:extLst>
                </a:gridCol>
              </a:tblGrid>
              <a:tr h="749363">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Moran's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Z-score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P-value</a:t>
                      </a:r>
                      <a:r>
                        <a:rPr lang="en-US" sz="1600" kern="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accent2"/>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Pattern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DIFF of Criterion</a:t>
                      </a:r>
                      <a:r>
                        <a:rPr lang="en-US" sz="1600" kern="0" dirty="0">
                          <a:solidFill>
                            <a:schemeClr val="accent2"/>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accent2"/>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Type</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7047848"/>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Government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0.51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482307817"/>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Facility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0.29</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3.33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177197869"/>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Land use Aggregation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0.84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2041497866"/>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Transfer Dummy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727342242"/>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Bicycle Parking</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-0.92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Random</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Global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85879046"/>
                  </a:ext>
                </a:extLst>
              </a:tr>
              <a:tr h="374681">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Capacity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7.57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4545653"/>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Accessibility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5.04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99860948"/>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Job-Resident Balance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7.61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25384029"/>
                  </a:ext>
                </a:extLst>
              </a:tr>
              <a:tr h="374681">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Clustered</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32970574"/>
                  </a:ext>
                </a:extLst>
              </a:tr>
            </a:tbl>
          </a:graphicData>
        </a:graphic>
      </p:graphicFrame>
      <p:grpSp>
        <p:nvGrpSpPr>
          <p:cNvPr id="5" name="组合 4"/>
          <p:cNvGrpSpPr/>
          <p:nvPr/>
        </p:nvGrpSpPr>
        <p:grpSpPr>
          <a:xfrm>
            <a:off x="-1" y="482249"/>
            <a:ext cx="5220071" cy="390049"/>
            <a:chOff x="151065" y="700087"/>
            <a:chExt cx="5220071" cy="390049"/>
          </a:xfrm>
        </p:grpSpPr>
        <p:grpSp>
          <p:nvGrpSpPr>
            <p:cNvPr id="6" name="组合 5"/>
            <p:cNvGrpSpPr/>
            <p:nvPr/>
          </p:nvGrpSpPr>
          <p:grpSpPr>
            <a:xfrm>
              <a:off x="151066" y="751046"/>
              <a:ext cx="5220070" cy="339090"/>
              <a:chOff x="876299" y="1090136"/>
              <a:chExt cx="5220070" cy="339090"/>
            </a:xfrm>
          </p:grpSpPr>
          <p:grpSp>
            <p:nvGrpSpPr>
              <p:cNvPr id="8" name="组合 7"/>
              <p:cNvGrpSpPr/>
              <p:nvPr/>
            </p:nvGrpSpPr>
            <p:grpSpPr>
              <a:xfrm>
                <a:off x="1146429" y="1090136"/>
                <a:ext cx="4949940" cy="339090"/>
                <a:chOff x="1146429" y="1090136"/>
                <a:chExt cx="4949940" cy="339090"/>
              </a:xfrm>
            </p:grpSpPr>
            <p:cxnSp>
              <p:nvCxnSpPr>
                <p:cNvPr id="10" name="直接连接符 9"/>
                <p:cNvCxnSpPr/>
                <p:nvPr/>
              </p:nvCxnSpPr>
              <p:spPr>
                <a:xfrm>
                  <a:off x="1146429" y="1429226"/>
                  <a:ext cx="494994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2" y="1090136"/>
                  <a:ext cx="4689337"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Identification for Global/Local Variable</a:t>
                  </a: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456366" y="5679341"/>
            <a:ext cx="8231267" cy="584775"/>
          </a:xfrm>
          <a:prstGeom prst="rect">
            <a:avLst/>
          </a:prstGeom>
          <a:ln w="12700">
            <a:noFill/>
            <a:prstDash val="lgDash"/>
          </a:ln>
        </p:spPr>
        <p:txBody>
          <a:bodyPr wrap="square">
            <a:spAutoFit/>
          </a:bodyPr>
          <a:lstStyle/>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Statistical significance means autocorrelation</a:t>
            </a:r>
          </a:p>
          <a:p>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   More than or equal to the value of 2, means the local term is better to be assumed as global</a:t>
            </a:r>
          </a:p>
        </p:txBody>
      </p:sp>
    </p:spTree>
    <p:extLst>
      <p:ext uri="{BB962C8B-B14F-4D97-AF65-F5344CB8AC3E}">
        <p14:creationId xmlns:p14="http://schemas.microsoft.com/office/powerpoint/2010/main" val="237992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grpSp>
        <p:nvGrpSpPr>
          <p:cNvPr id="16" name="组合 15"/>
          <p:cNvGrpSpPr/>
          <p:nvPr/>
        </p:nvGrpSpPr>
        <p:grpSpPr>
          <a:xfrm>
            <a:off x="-1" y="482249"/>
            <a:ext cx="4411597" cy="390049"/>
            <a:chOff x="151065" y="700087"/>
            <a:chExt cx="4411597" cy="390049"/>
          </a:xfrm>
        </p:grpSpPr>
        <p:grpSp>
          <p:nvGrpSpPr>
            <p:cNvPr id="17" name="组合 16"/>
            <p:cNvGrpSpPr/>
            <p:nvPr/>
          </p:nvGrpSpPr>
          <p:grpSpPr>
            <a:xfrm>
              <a:off x="151066" y="751046"/>
              <a:ext cx="4411596" cy="339090"/>
              <a:chOff x="876299" y="1090136"/>
              <a:chExt cx="4411596" cy="339090"/>
            </a:xfrm>
          </p:grpSpPr>
          <p:grpSp>
            <p:nvGrpSpPr>
              <p:cNvPr id="19" name="组合 18"/>
              <p:cNvGrpSpPr/>
              <p:nvPr/>
            </p:nvGrpSpPr>
            <p:grpSpPr>
              <a:xfrm>
                <a:off x="1146429" y="1090136"/>
                <a:ext cx="4141466" cy="339090"/>
                <a:chOff x="1146429" y="1090136"/>
                <a:chExt cx="4141466" cy="339090"/>
              </a:xfrm>
            </p:grpSpPr>
            <p:cxnSp>
              <p:nvCxnSpPr>
                <p:cNvPr id="21" name="直接连接符 20"/>
                <p:cNvCxnSpPr/>
                <p:nvPr/>
              </p:nvCxnSpPr>
              <p:spPr>
                <a:xfrm>
                  <a:off x="1146429" y="1429226"/>
                  <a:ext cx="41414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1407033" y="1090136"/>
                  <a:ext cx="379890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MGRW Parameter Setting</a:t>
                  </a:r>
                </a:p>
              </p:txBody>
            </p:sp>
          </p:grpSp>
          <p:sp>
            <p:nvSpPr>
              <p:cNvPr id="20" name="矩形 1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2086718" y="1570937"/>
            <a:ext cx="3390097"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Fixed Gaussian kernel function</a:t>
            </a:r>
          </a:p>
        </p:txBody>
      </p:sp>
      <p:grpSp>
        <p:nvGrpSpPr>
          <p:cNvPr id="43" name="组合 42"/>
          <p:cNvGrpSpPr/>
          <p:nvPr/>
        </p:nvGrpSpPr>
        <p:grpSpPr>
          <a:xfrm>
            <a:off x="2471191" y="3666169"/>
            <a:ext cx="4201617" cy="2522354"/>
            <a:chOff x="436816" y="3714891"/>
            <a:chExt cx="4201617" cy="2522354"/>
          </a:xfrm>
        </p:grpSpPr>
        <p:grpSp>
          <p:nvGrpSpPr>
            <p:cNvPr id="34" name="组合 33"/>
            <p:cNvGrpSpPr/>
            <p:nvPr/>
          </p:nvGrpSpPr>
          <p:grpSpPr>
            <a:xfrm>
              <a:off x="436816" y="3714891"/>
              <a:ext cx="4201617" cy="2522354"/>
              <a:chOff x="436816" y="3714891"/>
              <a:chExt cx="4201617" cy="2522354"/>
            </a:xfrm>
          </p:grpSpPr>
          <p:graphicFrame>
            <p:nvGraphicFramePr>
              <p:cNvPr id="4" name="图表 3"/>
              <p:cNvGraphicFramePr>
                <a:graphicFrameLocks noChangeAspect="1"/>
              </p:cNvGraphicFramePr>
              <p:nvPr>
                <p:extLst>
                  <p:ext uri="{D42A27DB-BD31-4B8C-83A1-F6EECF244321}">
                    <p14:modId xmlns:p14="http://schemas.microsoft.com/office/powerpoint/2010/main" val="1142866133"/>
                  </p:ext>
                </p:extLst>
              </p:nvPr>
            </p:nvGraphicFramePr>
            <p:xfrm>
              <a:off x="436816" y="3714891"/>
              <a:ext cx="4201617" cy="2522354"/>
            </p:xfrm>
            <a:graphic>
              <a:graphicData uri="http://schemas.openxmlformats.org/drawingml/2006/chart">
                <c:chart xmlns:c="http://schemas.openxmlformats.org/drawingml/2006/chart" xmlns:r="http://schemas.openxmlformats.org/officeDocument/2006/relationships" r:id="rId2"/>
              </a:graphicData>
            </a:graphic>
          </p:graphicFrame>
          <p:sp>
            <p:nvSpPr>
              <p:cNvPr id="27" name="椭圆 26"/>
              <p:cNvSpPr/>
              <p:nvPr/>
            </p:nvSpPr>
            <p:spPr>
              <a:xfrm>
                <a:off x="2377221" y="5382945"/>
                <a:ext cx="160403" cy="1604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连接符 40"/>
            <p:cNvCxnSpPr>
              <a:stCxn id="27" idx="4"/>
            </p:cNvCxnSpPr>
            <p:nvPr/>
          </p:nvCxnSpPr>
          <p:spPr>
            <a:xfrm>
              <a:off x="2457423" y="5543348"/>
              <a:ext cx="1692" cy="360302"/>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100593" y="5025555"/>
              <a:ext cx="713657" cy="338554"/>
            </a:xfrm>
            <a:prstGeom prst="rect">
              <a:avLst/>
            </a:prstGeom>
            <a:noFill/>
          </p:spPr>
          <p:txBody>
            <a:bodyPr wrap="none" rtlCol="0">
              <a:spAutoFit/>
            </a:bodyPr>
            <a:lstStyle/>
            <a:p>
              <a:r>
                <a:rPr lang="en-US" altLang="zh-CN" sz="1600" dirty="0">
                  <a:solidFill>
                    <a:schemeClr val="tx1">
                      <a:lumMod val="75000"/>
                      <a:lumOff val="25000"/>
                    </a:schemeClr>
                  </a:solidFill>
                </a:rPr>
                <a:t>5.7km</a:t>
              </a:r>
              <a:endParaRPr lang="zh-CN" altLang="en-US" sz="1600" dirty="0">
                <a:solidFill>
                  <a:schemeClr val="tx1">
                    <a:lumMod val="75000"/>
                    <a:lumOff val="25000"/>
                  </a:schemeClr>
                </a:solidFill>
              </a:endParaRPr>
            </a:p>
          </p:txBody>
        </p:sp>
      </p:grpSp>
      <p:sp>
        <p:nvSpPr>
          <p:cNvPr id="55" name="矩形 54"/>
          <p:cNvSpPr/>
          <p:nvPr/>
        </p:nvSpPr>
        <p:spPr>
          <a:xfrm>
            <a:off x="2086718" y="3023771"/>
            <a:ext cx="2242922" cy="369332"/>
          </a:xfrm>
          <a:prstGeom prst="rect">
            <a:avLst/>
          </a:prstGeom>
        </p:spPr>
        <p:txBody>
          <a:bodyPr wrap="none">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Golden-section search</a:t>
            </a:r>
            <a:endParaRPr lang="zh-CN" altLang="en-US" dirty="0">
              <a:solidFill>
                <a:schemeClr val="tx1">
                  <a:lumMod val="75000"/>
                  <a:lumOff val="25000"/>
                </a:schemeClr>
              </a:solidFill>
            </a:endParaRPr>
          </a:p>
        </p:txBody>
      </p:sp>
      <p:grpSp>
        <p:nvGrpSpPr>
          <p:cNvPr id="56" name="组合 55"/>
          <p:cNvGrpSpPr/>
          <p:nvPr/>
        </p:nvGrpSpPr>
        <p:grpSpPr>
          <a:xfrm>
            <a:off x="1070345" y="1137493"/>
            <a:ext cx="3945537" cy="421866"/>
            <a:chOff x="51274" y="2319523"/>
            <a:chExt cx="3945537" cy="421866"/>
          </a:xfrm>
        </p:grpSpPr>
        <p:sp>
          <p:nvSpPr>
            <p:cNvPr id="57" name="椭圆 56"/>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270126" y="2319523"/>
              <a:ext cx="3726685"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Kernel Type</a:t>
              </a:r>
              <a:endParaRPr lang="zh-CN" altLang="en-US" dirty="0">
                <a:solidFill>
                  <a:schemeClr val="tx1">
                    <a:lumMod val="65000"/>
                    <a:lumOff val="35000"/>
                  </a:schemeClr>
                </a:solidFill>
              </a:endParaRPr>
            </a:p>
          </p:txBody>
        </p:sp>
        <p:cxnSp>
          <p:nvCxnSpPr>
            <p:cNvPr id="59" name="直接连接符 58"/>
            <p:cNvCxnSpPr>
              <a:stCxn id="57" idx="4"/>
            </p:cNvCxnSpPr>
            <p:nvPr/>
          </p:nvCxnSpPr>
          <p:spPr>
            <a:xfrm>
              <a:off x="166684" y="2645866"/>
              <a:ext cx="3830127"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070345" y="2592286"/>
            <a:ext cx="3945537" cy="421866"/>
            <a:chOff x="51274" y="2319523"/>
            <a:chExt cx="3945537" cy="421866"/>
          </a:xfrm>
        </p:grpSpPr>
        <p:sp>
          <p:nvSpPr>
            <p:cNvPr id="61" name="椭圆 60"/>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270127" y="2319523"/>
              <a:ext cx="372668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Bandwidth selection method</a:t>
              </a:r>
            </a:p>
          </p:txBody>
        </p:sp>
        <p:cxnSp>
          <p:nvCxnSpPr>
            <p:cNvPr id="63" name="直接连接符 62"/>
            <p:cNvCxnSpPr>
              <a:stCxn id="61" idx="4"/>
            </p:cNvCxnSpPr>
            <p:nvPr/>
          </p:nvCxnSpPr>
          <p:spPr>
            <a:xfrm>
              <a:off x="166684" y="2645866"/>
              <a:ext cx="3830127"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9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p:cNvGraphicFramePr>
            <a:graphicFrameLocks noGrp="1"/>
          </p:cNvGraphicFramePr>
          <p:nvPr>
            <p:extLst>
              <p:ext uri="{D42A27DB-BD31-4B8C-83A1-F6EECF244321}">
                <p14:modId xmlns:p14="http://schemas.microsoft.com/office/powerpoint/2010/main" val="3978380112"/>
              </p:ext>
            </p:extLst>
          </p:nvPr>
        </p:nvGraphicFramePr>
        <p:xfrm>
          <a:off x="589586" y="1143388"/>
          <a:ext cx="7964828" cy="5293108"/>
        </p:xfrm>
        <a:graphic>
          <a:graphicData uri="http://schemas.openxmlformats.org/drawingml/2006/table">
            <a:tbl>
              <a:tblPr firstRow="1" firstCol="1" bandRow="1">
                <a:tableStyleId>{5C22544A-7EE6-4342-B048-85BDC9FD1C3A}</a:tableStyleId>
              </a:tblPr>
              <a:tblGrid>
                <a:gridCol w="1851773">
                  <a:extLst>
                    <a:ext uri="{9D8B030D-6E8A-4147-A177-3AD203B41FA5}">
                      <a16:colId xmlns:a16="http://schemas.microsoft.com/office/drawing/2014/main" val="3830779464"/>
                    </a:ext>
                  </a:extLst>
                </a:gridCol>
                <a:gridCol w="834501">
                  <a:extLst>
                    <a:ext uri="{9D8B030D-6E8A-4147-A177-3AD203B41FA5}">
                      <a16:colId xmlns:a16="http://schemas.microsoft.com/office/drawing/2014/main" val="2054209294"/>
                    </a:ext>
                  </a:extLst>
                </a:gridCol>
                <a:gridCol w="1074198">
                  <a:extLst>
                    <a:ext uri="{9D8B030D-6E8A-4147-A177-3AD203B41FA5}">
                      <a16:colId xmlns:a16="http://schemas.microsoft.com/office/drawing/2014/main" val="685493199"/>
                    </a:ext>
                  </a:extLst>
                </a:gridCol>
                <a:gridCol w="870012">
                  <a:extLst>
                    <a:ext uri="{9D8B030D-6E8A-4147-A177-3AD203B41FA5}">
                      <a16:colId xmlns:a16="http://schemas.microsoft.com/office/drawing/2014/main" val="3031314889"/>
                    </a:ext>
                  </a:extLst>
                </a:gridCol>
                <a:gridCol w="570491">
                  <a:extLst>
                    <a:ext uri="{9D8B030D-6E8A-4147-A177-3AD203B41FA5}">
                      <a16:colId xmlns:a16="http://schemas.microsoft.com/office/drawing/2014/main" val="4271975294"/>
                    </a:ext>
                  </a:extLst>
                </a:gridCol>
                <a:gridCol w="139722">
                  <a:extLst>
                    <a:ext uri="{9D8B030D-6E8A-4147-A177-3AD203B41FA5}">
                      <a16:colId xmlns:a16="http://schemas.microsoft.com/office/drawing/2014/main" val="1587411756"/>
                    </a:ext>
                  </a:extLst>
                </a:gridCol>
                <a:gridCol w="1180731">
                  <a:extLst>
                    <a:ext uri="{9D8B030D-6E8A-4147-A177-3AD203B41FA5}">
                      <a16:colId xmlns:a16="http://schemas.microsoft.com/office/drawing/2014/main" val="311826864"/>
                    </a:ext>
                  </a:extLst>
                </a:gridCol>
                <a:gridCol w="887767">
                  <a:extLst>
                    <a:ext uri="{9D8B030D-6E8A-4147-A177-3AD203B41FA5}">
                      <a16:colId xmlns:a16="http://schemas.microsoft.com/office/drawing/2014/main" val="2798299687"/>
                    </a:ext>
                  </a:extLst>
                </a:gridCol>
                <a:gridCol w="555633">
                  <a:extLst>
                    <a:ext uri="{9D8B030D-6E8A-4147-A177-3AD203B41FA5}">
                      <a16:colId xmlns:a16="http://schemas.microsoft.com/office/drawing/2014/main" val="2327856067"/>
                    </a:ext>
                  </a:extLst>
                </a:gridCol>
              </a:tblGrid>
              <a:tr h="358860">
                <a:tc rowSpan="2">
                  <a:txBody>
                    <a:bodyPr/>
                    <a:lstStyle/>
                    <a:p>
                      <a:pPr algn="ctr">
                        <a:spcAft>
                          <a:spcPts val="0"/>
                        </a:spcAft>
                      </a:pPr>
                      <a:r>
                        <a:rPr lang="ja-JP"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Variable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Type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OLS model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MGWR model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90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37191538"/>
                  </a:ext>
                </a:extLst>
              </a:tr>
              <a:tr h="358860">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381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altLang="zh-CN"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8803173"/>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Government Area</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2.59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0941007"/>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Land use</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11,832.53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5323.15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2.22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13,384.34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5,408.81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8562121"/>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Transfer Dummy</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6,578.09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1216.82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5.41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5,968.65</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1,198.72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4.98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5426065"/>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Bicycle Parking</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Global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7.51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0.93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8.11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7.72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0.90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8.59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9203578"/>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Transport Area</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0.11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3.58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0.10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0.02</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2961394"/>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Bus Capacity</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-59.21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20.71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-2.86</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-55.14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5.94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3371090"/>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Bus Accessibility</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50.71</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14.64</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3.46</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48.61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2.43</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0709170"/>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Job-Resident Balance</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-2,762.24</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1,079.33</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-2.56</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-2,411.17</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364.44</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16779426"/>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Tenant Proportion</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Local</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-9,987.81</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4,380.30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-2.28</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-10,304.66</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756.09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540314"/>
                  </a:ext>
                </a:extLst>
              </a:tr>
              <a:tr h="358860">
                <a:tc>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Best bandwidth</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600" dirty="0"/>
                    </a:p>
                  </a:txBody>
                  <a:tcPr marL="41144" marR="41144" marT="5714"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 </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5.7km</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6350"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7446133"/>
                  </a:ext>
                </a:extLst>
              </a:tr>
              <a:tr h="358860">
                <a:tc>
                  <a:txBody>
                    <a:bodyPr/>
                    <a:lstStyle/>
                    <a:p>
                      <a:pPr algn="ctr">
                        <a:spcAft>
                          <a:spcPts val="0"/>
                        </a:spcAft>
                      </a:pPr>
                      <a:r>
                        <a:rPr lang="en-US" sz="1600" b="0" kern="100" dirty="0" err="1">
                          <a:solidFill>
                            <a:schemeClr val="tx1">
                              <a:lumMod val="75000"/>
                              <a:lumOff val="25000"/>
                            </a:schemeClr>
                          </a:solidFill>
                          <a:effectLst/>
                          <a:latin typeface="Times New Roman" panose="02020603050405020304" pitchFamily="18" charset="0"/>
                          <a:cs typeface="Times New Roman" panose="02020603050405020304" pitchFamily="18" charset="0"/>
                        </a:rPr>
                        <a:t>AICc</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L="41144" marR="41144" marT="5714"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a:solidFill>
                            <a:schemeClr val="tx1">
                              <a:lumMod val="75000"/>
                              <a:lumOff val="25000"/>
                            </a:schemeClr>
                          </a:solidFill>
                          <a:effectLst/>
                          <a:latin typeface="Times New Roman" panose="02020603050405020304" pitchFamily="18" charset="0"/>
                          <a:cs typeface="Times New Roman" panose="02020603050405020304" pitchFamily="18" charset="0"/>
                        </a:rPr>
                        <a:t>694.39</a:t>
                      </a: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690.60</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19747441"/>
                  </a:ext>
                </a:extLst>
              </a:tr>
              <a:tr h="358860">
                <a:tc>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Residual sum of squares</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1144" marR="41144" marT="5714"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a:p>
                  </a:txBody>
                  <a:tcPr marL="41144" marR="41144" marT="5714"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337,744,989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spcAft>
                          <a:spcPts val="0"/>
                        </a:spcAft>
                      </a:pPr>
                      <a:r>
                        <a:rPr lang="en-US" sz="1600" b="0" kern="100" dirty="0">
                          <a:solidFill>
                            <a:schemeClr val="tx1">
                              <a:lumMod val="75000"/>
                              <a:lumOff val="25000"/>
                            </a:schemeClr>
                          </a:solidFill>
                          <a:effectLst/>
                          <a:latin typeface="Times New Roman" panose="02020603050405020304" pitchFamily="18" charset="0"/>
                          <a:cs typeface="Times New Roman" panose="02020603050405020304" pitchFamily="18" charset="0"/>
                        </a:rPr>
                        <a:t>296311499</a:t>
                      </a:r>
                      <a:endParaRPr lang="zh-CN" sz="1600" b="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mpd="sng">
                      <a:noFill/>
                    </a:lnL>
                    <a:lnR w="12700" cmpd="sng">
                      <a:noFill/>
                    </a:lnR>
                    <a:lnT w="12700" cmpd="sng">
                      <a:noFill/>
                    </a:lnT>
                    <a:lnB w="190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4836036"/>
                  </a:ext>
                </a:extLst>
              </a:tr>
            </a:tbl>
          </a:graphicData>
        </a:graphic>
      </p:graphicFrame>
      <p:grpSp>
        <p:nvGrpSpPr>
          <p:cNvPr id="4" name="组合 3"/>
          <p:cNvGrpSpPr/>
          <p:nvPr/>
        </p:nvGrpSpPr>
        <p:grpSpPr>
          <a:xfrm>
            <a:off x="-1" y="482249"/>
            <a:ext cx="3908681" cy="390049"/>
            <a:chOff x="151065" y="700087"/>
            <a:chExt cx="3908681" cy="390049"/>
          </a:xfrm>
        </p:grpSpPr>
        <p:grpSp>
          <p:nvGrpSpPr>
            <p:cNvPr id="5" name="组合 4"/>
            <p:cNvGrpSpPr/>
            <p:nvPr/>
          </p:nvGrpSpPr>
          <p:grpSpPr>
            <a:xfrm>
              <a:off x="151066" y="751046"/>
              <a:ext cx="3908680" cy="339090"/>
              <a:chOff x="876299" y="1090136"/>
              <a:chExt cx="3908680" cy="339090"/>
            </a:xfrm>
          </p:grpSpPr>
          <p:grpSp>
            <p:nvGrpSpPr>
              <p:cNvPr id="7" name="组合 6"/>
              <p:cNvGrpSpPr/>
              <p:nvPr/>
            </p:nvGrpSpPr>
            <p:grpSpPr>
              <a:xfrm>
                <a:off x="1146429" y="1090136"/>
                <a:ext cx="3638550" cy="339090"/>
                <a:chOff x="1146429" y="1090136"/>
                <a:chExt cx="3638550" cy="339090"/>
              </a:xfrm>
            </p:grpSpPr>
            <p:cxnSp>
              <p:nvCxnSpPr>
                <p:cNvPr id="9" name="直接连接符 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Coefficient</a:t>
                  </a:r>
                </a:p>
              </p:txBody>
            </p:sp>
          </p:grpSp>
          <p:sp>
            <p:nvSpPr>
              <p:cNvPr id="8" name="矩形 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矩形 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矩形 11"/>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5. Model Estimation</a:t>
            </a:r>
            <a:endParaRPr lang="zh-CN" altLang="en-US" sz="2800" b="1" dirty="0">
              <a:solidFill>
                <a:schemeClr val="tx1">
                  <a:lumMod val="65000"/>
                  <a:lumOff val="35000"/>
                </a:schemeClr>
              </a:solidFill>
            </a:endParaRPr>
          </a:p>
        </p:txBody>
      </p:sp>
      <p:sp>
        <p:nvSpPr>
          <p:cNvPr id="15" name="矩形: 圆角 14"/>
          <p:cNvSpPr/>
          <p:nvPr/>
        </p:nvSpPr>
        <p:spPr>
          <a:xfrm>
            <a:off x="3773373" y="5592012"/>
            <a:ext cx="4181019" cy="755522"/>
          </a:xfrm>
          <a:prstGeom prst="roundRect">
            <a:avLst/>
          </a:prstGeom>
          <a:noFill/>
          <a:ln w="1905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05776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592749" y="6002798"/>
            <a:ext cx="4104847"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Z-score in MGWR is less than that in OLS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4597165" y="4719500"/>
            <a:ext cx="4100432" cy="646331"/>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Moran’s index in MGWR is more closer to the expected index than that in OLS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615288826"/>
              </p:ext>
            </p:extLst>
          </p:nvPr>
        </p:nvGraphicFramePr>
        <p:xfrm>
          <a:off x="838695" y="4543014"/>
          <a:ext cx="3165133" cy="2009610"/>
        </p:xfrm>
        <a:graphic>
          <a:graphicData uri="http://schemas.openxmlformats.org/drawingml/2006/table">
            <a:tbl>
              <a:tblPr firstRow="1" firstCol="1" bandRow="1"/>
              <a:tblGrid>
                <a:gridCol w="1572017">
                  <a:extLst>
                    <a:ext uri="{9D8B030D-6E8A-4147-A177-3AD203B41FA5}">
                      <a16:colId xmlns:a16="http://schemas.microsoft.com/office/drawing/2014/main" val="2846323548"/>
                    </a:ext>
                  </a:extLst>
                </a:gridCol>
                <a:gridCol w="796558">
                  <a:extLst>
                    <a:ext uri="{9D8B030D-6E8A-4147-A177-3AD203B41FA5}">
                      <a16:colId xmlns:a16="http://schemas.microsoft.com/office/drawing/2014/main" val="811004081"/>
                    </a:ext>
                  </a:extLst>
                </a:gridCol>
                <a:gridCol w="796558">
                  <a:extLst>
                    <a:ext uri="{9D8B030D-6E8A-4147-A177-3AD203B41FA5}">
                      <a16:colId xmlns:a16="http://schemas.microsoft.com/office/drawing/2014/main" val="3751769766"/>
                    </a:ext>
                  </a:extLst>
                </a:gridCol>
              </a:tblGrid>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Indicator</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MGWR</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772823"/>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Moran’s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9308615"/>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Expected index</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29520483"/>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Variance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11460750"/>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z-score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216614189"/>
                  </a:ext>
                </a:extLst>
              </a:tr>
              <a:tr h="334935">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p-value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0.54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997394"/>
                  </a:ext>
                </a:extLst>
              </a:tr>
            </a:tbl>
          </a:graphicData>
        </a:graphic>
      </p:graphicFrame>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Distribution of Local R</a:t>
                  </a:r>
                  <a:r>
                    <a:rPr lang="en-US" altLang="zh-CN" sz="2000" baseline="30000" dirty="0">
                      <a:solidFill>
                        <a:schemeClr val="tx1">
                          <a:lumMod val="65000"/>
                          <a:lumOff val="35000"/>
                        </a:schemeClr>
                      </a:solidFill>
                    </a:rPr>
                    <a:t>2</a:t>
                  </a:r>
                  <a:endParaRPr lang="en-US" altLang="zh-CN"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Residual Analysis</a:t>
            </a:r>
            <a:endParaRPr lang="zh-CN" altLang="en-US" sz="2800" b="1" dirty="0">
              <a:solidFill>
                <a:schemeClr val="tx1">
                  <a:lumMod val="65000"/>
                  <a:lumOff val="35000"/>
                </a:schemeClr>
              </a:solidFill>
            </a:endParaRP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12291" t="652" r="10834" b="3283"/>
          <a:stretch/>
        </p:blipFill>
        <p:spPr>
          <a:xfrm>
            <a:off x="1132009" y="923257"/>
            <a:ext cx="3240000" cy="2587455"/>
          </a:xfrm>
          <a:prstGeom prst="rect">
            <a:avLst/>
          </a:prstGeom>
        </p:spPr>
      </p:pic>
      <p:sp>
        <p:nvSpPr>
          <p:cNvPr id="16" name="矩形 15"/>
          <p:cNvSpPr/>
          <p:nvPr/>
        </p:nvSpPr>
        <p:spPr>
          <a:xfrm>
            <a:off x="5416316" y="1876658"/>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7" name="矩形 16"/>
          <p:cNvSpPr/>
          <p:nvPr/>
        </p:nvSpPr>
        <p:spPr>
          <a:xfrm>
            <a:off x="5416316" y="2267183"/>
            <a:ext cx="333374" cy="228599"/>
          </a:xfrm>
          <a:prstGeom prst="rect">
            <a:avLst/>
          </a:prstGeom>
          <a:solidFill>
            <a:srgbClr val="82828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8" name="矩形 17"/>
          <p:cNvSpPr/>
          <p:nvPr/>
        </p:nvSpPr>
        <p:spPr>
          <a:xfrm>
            <a:off x="5416316" y="2657708"/>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9" name="矩形 18"/>
          <p:cNvSpPr/>
          <p:nvPr/>
        </p:nvSpPr>
        <p:spPr>
          <a:xfrm>
            <a:off x="5416316" y="3048233"/>
            <a:ext cx="333374" cy="228599"/>
          </a:xfrm>
          <a:prstGeom prst="rect">
            <a:avLst/>
          </a:prstGeom>
          <a:solidFill>
            <a:srgbClr val="CCCCC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20" name="文本框 19"/>
          <p:cNvSpPr txBox="1"/>
          <p:nvPr/>
        </p:nvSpPr>
        <p:spPr>
          <a:xfrm>
            <a:off x="5883040" y="1837068"/>
            <a:ext cx="1590675" cy="338554"/>
          </a:xfrm>
          <a:prstGeom prst="rect">
            <a:avLst/>
          </a:prstGeom>
          <a:noFill/>
        </p:spPr>
        <p:txBody>
          <a:bodyPr wrap="square" rtlCol="0">
            <a:spAutoFit/>
          </a:bodyPr>
          <a:lstStyle/>
          <a:p>
            <a:r>
              <a:rPr lang="en-US" altLang="zh-CN" sz="1600" dirty="0">
                <a:solidFill>
                  <a:schemeClr val="tx1">
                    <a:lumMod val="75000"/>
                    <a:lumOff val="25000"/>
                  </a:schemeClr>
                </a:solidFill>
              </a:rPr>
              <a:t>0.960 - 0.965</a:t>
            </a:r>
            <a:endParaRPr lang="zh-CN" altLang="en-US" sz="1600" dirty="0">
              <a:solidFill>
                <a:schemeClr val="tx1">
                  <a:lumMod val="75000"/>
                  <a:lumOff val="25000"/>
                </a:schemeClr>
              </a:solidFill>
            </a:endParaRPr>
          </a:p>
        </p:txBody>
      </p:sp>
      <p:sp>
        <p:nvSpPr>
          <p:cNvPr id="21" name="文本框 20"/>
          <p:cNvSpPr txBox="1"/>
          <p:nvPr/>
        </p:nvSpPr>
        <p:spPr>
          <a:xfrm>
            <a:off x="5883040" y="2227593"/>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0.965 – 0.970</a:t>
            </a:r>
            <a:endParaRPr lang="zh-CN" altLang="en-US" sz="1600" dirty="0">
              <a:solidFill>
                <a:schemeClr val="tx1">
                  <a:lumMod val="75000"/>
                  <a:lumOff val="25000"/>
                </a:schemeClr>
              </a:solidFill>
            </a:endParaRPr>
          </a:p>
        </p:txBody>
      </p:sp>
      <p:sp>
        <p:nvSpPr>
          <p:cNvPr id="22" name="文本框 21"/>
          <p:cNvSpPr txBox="1"/>
          <p:nvPr/>
        </p:nvSpPr>
        <p:spPr>
          <a:xfrm>
            <a:off x="5883040" y="2618118"/>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0.970 – 0.975</a:t>
            </a:r>
            <a:endParaRPr lang="zh-CN" altLang="en-US" sz="1600" dirty="0">
              <a:solidFill>
                <a:schemeClr val="tx1">
                  <a:lumMod val="75000"/>
                  <a:lumOff val="25000"/>
                </a:schemeClr>
              </a:solidFill>
            </a:endParaRPr>
          </a:p>
        </p:txBody>
      </p:sp>
      <p:sp>
        <p:nvSpPr>
          <p:cNvPr id="23" name="文本框 22"/>
          <p:cNvSpPr txBox="1"/>
          <p:nvPr/>
        </p:nvSpPr>
        <p:spPr>
          <a:xfrm>
            <a:off x="5877555" y="3008643"/>
            <a:ext cx="1356590" cy="338554"/>
          </a:xfrm>
          <a:prstGeom prst="rect">
            <a:avLst/>
          </a:prstGeom>
          <a:noFill/>
        </p:spPr>
        <p:txBody>
          <a:bodyPr wrap="square" rtlCol="0">
            <a:spAutoFit/>
          </a:bodyPr>
          <a:lstStyle/>
          <a:p>
            <a:r>
              <a:rPr lang="en-US" altLang="zh-CN" sz="1600" dirty="0">
                <a:solidFill>
                  <a:schemeClr val="tx1">
                    <a:lumMod val="75000"/>
                    <a:lumOff val="25000"/>
                  </a:schemeClr>
                </a:solidFill>
              </a:rPr>
              <a:t>0.975 – 0.980</a:t>
            </a:r>
            <a:endParaRPr lang="zh-CN" altLang="en-US" sz="1600" dirty="0">
              <a:solidFill>
                <a:schemeClr val="tx1">
                  <a:lumMod val="75000"/>
                  <a:lumOff val="25000"/>
                </a:schemeClr>
              </a:solidFill>
            </a:endParaRPr>
          </a:p>
        </p:txBody>
      </p:sp>
      <p:sp>
        <p:nvSpPr>
          <p:cNvPr id="24" name="文本框 23"/>
          <p:cNvSpPr txBox="1"/>
          <p:nvPr/>
        </p:nvSpPr>
        <p:spPr>
          <a:xfrm>
            <a:off x="5416316" y="1415765"/>
            <a:ext cx="973343" cy="369332"/>
          </a:xfrm>
          <a:prstGeom prst="rect">
            <a:avLst/>
          </a:prstGeom>
          <a:noFill/>
        </p:spPr>
        <p:txBody>
          <a:bodyPr wrap="none" rtlCol="0">
            <a:spAutoFit/>
          </a:bodyPr>
          <a:lstStyle/>
          <a:p>
            <a:r>
              <a:rPr lang="en-US" altLang="zh-CN" dirty="0">
                <a:solidFill>
                  <a:schemeClr val="tx1">
                    <a:lumMod val="75000"/>
                    <a:lumOff val="25000"/>
                  </a:schemeClr>
                </a:solidFill>
              </a:rPr>
              <a:t>Local R</a:t>
            </a:r>
            <a:r>
              <a:rPr lang="en-US" altLang="zh-CN" baseline="30000" dirty="0">
                <a:solidFill>
                  <a:schemeClr val="tx1">
                    <a:lumMod val="75000"/>
                    <a:lumOff val="25000"/>
                  </a:schemeClr>
                </a:solidFill>
              </a:rPr>
              <a:t>2</a:t>
            </a:r>
            <a:endParaRPr lang="zh-CN" altLang="en-US" dirty="0">
              <a:solidFill>
                <a:schemeClr val="tx1">
                  <a:lumMod val="75000"/>
                  <a:lumOff val="25000"/>
                </a:schemeClr>
              </a:solidFill>
            </a:endParaRPr>
          </a:p>
        </p:txBody>
      </p:sp>
      <p:grpSp>
        <p:nvGrpSpPr>
          <p:cNvPr id="26" name="组合 25"/>
          <p:cNvGrpSpPr/>
          <p:nvPr/>
        </p:nvGrpSpPr>
        <p:grpSpPr>
          <a:xfrm>
            <a:off x="-2" y="3813875"/>
            <a:ext cx="3908681" cy="390049"/>
            <a:chOff x="151065" y="700087"/>
            <a:chExt cx="3908681" cy="390049"/>
          </a:xfrm>
        </p:grpSpPr>
        <p:grpSp>
          <p:nvGrpSpPr>
            <p:cNvPr id="27" name="组合 26"/>
            <p:cNvGrpSpPr/>
            <p:nvPr/>
          </p:nvGrpSpPr>
          <p:grpSpPr>
            <a:xfrm>
              <a:off x="151066" y="751046"/>
              <a:ext cx="3908680" cy="339090"/>
              <a:chOff x="876299" y="1090136"/>
              <a:chExt cx="3908680" cy="339090"/>
            </a:xfrm>
          </p:grpSpPr>
          <p:grpSp>
            <p:nvGrpSpPr>
              <p:cNvPr id="29" name="组合 28"/>
              <p:cNvGrpSpPr/>
              <p:nvPr/>
            </p:nvGrpSpPr>
            <p:grpSpPr>
              <a:xfrm>
                <a:off x="1146429" y="1090136"/>
                <a:ext cx="3638550" cy="339090"/>
                <a:chOff x="1146429" y="1090136"/>
                <a:chExt cx="3638550" cy="339090"/>
              </a:xfrm>
            </p:grpSpPr>
            <p:cxnSp>
              <p:nvCxnSpPr>
                <p:cNvPr id="31" name="直接连接符 3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Distribution of Residuals</a:t>
                  </a:r>
                </a:p>
              </p:txBody>
            </p:sp>
          </p:grpSp>
          <p:sp>
            <p:nvSpPr>
              <p:cNvPr id="30" name="矩形 2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8" name="矩形 2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37" name="直接连接符 36"/>
          <p:cNvCxnSpPr/>
          <p:nvPr/>
        </p:nvCxnSpPr>
        <p:spPr>
          <a:xfrm>
            <a:off x="3817620" y="5075862"/>
            <a:ext cx="775130" cy="28997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592750" y="5365832"/>
            <a:ext cx="410484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820615" y="6082160"/>
            <a:ext cx="775130" cy="28997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595745" y="6372130"/>
            <a:ext cx="410185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矩形: 圆角 3"/>
          <p:cNvSpPr/>
          <p:nvPr/>
        </p:nvSpPr>
        <p:spPr>
          <a:xfrm>
            <a:off x="2574524" y="4914900"/>
            <a:ext cx="1243096" cy="26670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圆角 40"/>
          <p:cNvSpPr/>
          <p:nvPr/>
        </p:nvSpPr>
        <p:spPr>
          <a:xfrm>
            <a:off x="2574524" y="5920764"/>
            <a:ext cx="1243096" cy="26670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630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Residual Analysis</a:t>
            </a:r>
            <a:endParaRPr lang="zh-CN" altLang="en-US" sz="2800" b="1" dirty="0">
              <a:solidFill>
                <a:schemeClr val="tx1">
                  <a:lumMod val="65000"/>
                  <a:lumOff val="35000"/>
                </a:schemeClr>
              </a:solidFill>
            </a:endParaRPr>
          </a:p>
        </p:txBody>
      </p:sp>
      <p:grpSp>
        <p:nvGrpSpPr>
          <p:cNvPr id="12" name="组合 11"/>
          <p:cNvGrpSpPr/>
          <p:nvPr/>
        </p:nvGrpSpPr>
        <p:grpSpPr>
          <a:xfrm>
            <a:off x="-1" y="482249"/>
            <a:ext cx="3908681" cy="390049"/>
            <a:chOff x="151065" y="700087"/>
            <a:chExt cx="3908681" cy="390049"/>
          </a:xfrm>
        </p:grpSpPr>
        <p:grpSp>
          <p:nvGrpSpPr>
            <p:cNvPr id="13" name="组合 12"/>
            <p:cNvGrpSpPr/>
            <p:nvPr/>
          </p:nvGrpSpPr>
          <p:grpSpPr>
            <a:xfrm>
              <a:off x="151066" y="751046"/>
              <a:ext cx="3908680" cy="339090"/>
              <a:chOff x="876299" y="1090136"/>
              <a:chExt cx="3908680" cy="339090"/>
            </a:xfrm>
          </p:grpSpPr>
          <p:grpSp>
            <p:nvGrpSpPr>
              <p:cNvPr id="15" name="组合 14"/>
              <p:cNvGrpSpPr/>
              <p:nvPr/>
            </p:nvGrpSpPr>
            <p:grpSpPr>
              <a:xfrm>
                <a:off x="1146429" y="1090136"/>
                <a:ext cx="3638550" cy="339090"/>
                <a:chOff x="1146429" y="1090136"/>
                <a:chExt cx="3638550" cy="339090"/>
              </a:xfrm>
            </p:grpSpPr>
            <p:cxnSp>
              <p:nvCxnSpPr>
                <p:cNvPr id="17" name="直接连接符 1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Significance Map</a:t>
                  </a:r>
                </a:p>
              </p:txBody>
            </p:sp>
          </p:grpSp>
          <p:sp>
            <p:nvSpPr>
              <p:cNvPr id="16" name="矩形 1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矩形 1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12291" r="10833" b="2731"/>
          <a:stretch/>
        </p:blipFill>
        <p:spPr>
          <a:xfrm>
            <a:off x="270129" y="986067"/>
            <a:ext cx="2808000" cy="2270569"/>
          </a:xfrm>
          <a:prstGeom prst="rect">
            <a:avLst/>
          </a:prstGeom>
        </p:spPr>
      </p:pic>
      <p:sp>
        <p:nvSpPr>
          <p:cNvPr id="23" name="文本框 22"/>
          <p:cNvSpPr txBox="1"/>
          <p:nvPr/>
        </p:nvSpPr>
        <p:spPr>
          <a:xfrm>
            <a:off x="422414" y="3230003"/>
            <a:ext cx="2584361" cy="338554"/>
          </a:xfrm>
          <a:prstGeom prst="rect">
            <a:avLst/>
          </a:prstGeom>
          <a:noFill/>
        </p:spPr>
        <p:txBody>
          <a:bodyPr wrap="none" rtlCol="0">
            <a:spAutoFit/>
          </a:bodyPr>
          <a:lstStyle/>
          <a:p>
            <a:pPr algn="ctr"/>
            <a:r>
              <a:rPr lang="en-US" altLang="zh-CN" sz="1600" dirty="0">
                <a:solidFill>
                  <a:schemeClr val="tx1">
                    <a:lumMod val="75000"/>
                    <a:lumOff val="25000"/>
                  </a:schemeClr>
                </a:solidFill>
              </a:rPr>
              <a:t>Transportation Facility Area</a:t>
            </a:r>
            <a:endParaRPr lang="zh-CN" altLang="en-US" sz="1600" dirty="0">
              <a:solidFill>
                <a:schemeClr val="tx1">
                  <a:lumMod val="75000"/>
                  <a:lumOff val="25000"/>
                </a:schemeClr>
              </a:solidFill>
            </a:endParaRPr>
          </a:p>
        </p:txBody>
      </p:sp>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l="12292" r="10832" b="449"/>
          <a:stretch/>
        </p:blipFill>
        <p:spPr>
          <a:xfrm>
            <a:off x="5907226" y="906166"/>
            <a:ext cx="2808000" cy="2323837"/>
          </a:xfrm>
          <a:prstGeom prst="rect">
            <a:avLst/>
          </a:prstGeom>
        </p:spPr>
      </p:pic>
      <p:sp>
        <p:nvSpPr>
          <p:cNvPr id="25" name="文本框 24"/>
          <p:cNvSpPr txBox="1"/>
          <p:nvPr/>
        </p:nvSpPr>
        <p:spPr>
          <a:xfrm>
            <a:off x="6693108" y="3230003"/>
            <a:ext cx="1303562" cy="338554"/>
          </a:xfrm>
          <a:prstGeom prst="rect">
            <a:avLst/>
          </a:prstGeom>
          <a:noFill/>
        </p:spPr>
        <p:txBody>
          <a:bodyPr wrap="none" rtlCol="0">
            <a:spAutoFit/>
          </a:bodyPr>
          <a:lstStyle/>
          <a:p>
            <a:pPr algn="ctr"/>
            <a:r>
              <a:rPr lang="en-US" altLang="zh-CN" sz="1600" dirty="0">
                <a:solidFill>
                  <a:schemeClr val="tx1">
                    <a:lumMod val="75000"/>
                    <a:lumOff val="25000"/>
                  </a:schemeClr>
                </a:solidFill>
              </a:rPr>
              <a:t>Bus Capacity</a:t>
            </a:r>
            <a:endParaRPr lang="zh-CN" altLang="en-US" sz="1600" dirty="0">
              <a:solidFill>
                <a:schemeClr val="tx1">
                  <a:lumMod val="75000"/>
                  <a:lumOff val="25000"/>
                </a:schemeClr>
              </a:solidFill>
            </a:endParaRPr>
          </a:p>
        </p:txBody>
      </p:sp>
      <p:pic>
        <p:nvPicPr>
          <p:cNvPr id="26" name="图片 25"/>
          <p:cNvPicPr>
            <a:picLocks noChangeAspect="1"/>
          </p:cNvPicPr>
          <p:nvPr/>
        </p:nvPicPr>
        <p:blipFill rotWithShape="1">
          <a:blip r:embed="rId4" cstate="print">
            <a:extLst>
              <a:ext uri="{28A0092B-C50C-407E-A947-70E740481C1C}">
                <a14:useLocalDpi xmlns:a14="http://schemas.microsoft.com/office/drawing/2010/main" val="0"/>
              </a:ext>
            </a:extLst>
          </a:blip>
          <a:srcRect l="12291" t="1" r="10834" b="448"/>
          <a:stretch/>
        </p:blipFill>
        <p:spPr>
          <a:xfrm>
            <a:off x="3078129" y="959434"/>
            <a:ext cx="2808000" cy="2323837"/>
          </a:xfrm>
          <a:prstGeom prst="rect">
            <a:avLst/>
          </a:prstGeom>
        </p:spPr>
      </p:pic>
      <p:sp>
        <p:nvSpPr>
          <p:cNvPr id="27" name="文本框 26"/>
          <p:cNvSpPr txBox="1"/>
          <p:nvPr/>
        </p:nvSpPr>
        <p:spPr>
          <a:xfrm>
            <a:off x="3712527" y="3230003"/>
            <a:ext cx="1606529" cy="338554"/>
          </a:xfrm>
          <a:prstGeom prst="rect">
            <a:avLst/>
          </a:prstGeom>
          <a:noFill/>
        </p:spPr>
        <p:txBody>
          <a:bodyPr wrap="none" rtlCol="0">
            <a:spAutoFit/>
          </a:bodyPr>
          <a:lstStyle/>
          <a:p>
            <a:pPr algn="ctr"/>
            <a:r>
              <a:rPr lang="en-US" altLang="zh-CN" sz="1600" dirty="0">
                <a:solidFill>
                  <a:schemeClr val="tx1">
                    <a:lumMod val="75000"/>
                    <a:lumOff val="25000"/>
                  </a:schemeClr>
                </a:solidFill>
              </a:rPr>
              <a:t>Bus Accessibility</a:t>
            </a:r>
            <a:endParaRPr lang="zh-CN" altLang="en-US" sz="1600" dirty="0">
              <a:solidFill>
                <a:schemeClr val="tx1">
                  <a:lumMod val="75000"/>
                  <a:lumOff val="25000"/>
                </a:schemeClr>
              </a:solidFill>
            </a:endParaRPr>
          </a:p>
        </p:txBody>
      </p:sp>
      <p:pic>
        <p:nvPicPr>
          <p:cNvPr id="28" name="图片 27"/>
          <p:cNvPicPr>
            <a:picLocks noChangeAspect="1"/>
          </p:cNvPicPr>
          <p:nvPr/>
        </p:nvPicPr>
        <p:blipFill rotWithShape="1">
          <a:blip r:embed="rId5" cstate="print">
            <a:extLst>
              <a:ext uri="{28A0092B-C50C-407E-A947-70E740481C1C}">
                <a14:useLocalDpi xmlns:a14="http://schemas.microsoft.com/office/drawing/2010/main" val="0"/>
              </a:ext>
            </a:extLst>
          </a:blip>
          <a:srcRect l="12291" t="1" r="10834" b="448"/>
          <a:stretch/>
        </p:blipFill>
        <p:spPr>
          <a:xfrm>
            <a:off x="342900" y="3760908"/>
            <a:ext cx="2808000" cy="2323838"/>
          </a:xfrm>
          <a:prstGeom prst="rect">
            <a:avLst/>
          </a:prstGeom>
        </p:spPr>
      </p:pic>
      <p:sp>
        <p:nvSpPr>
          <p:cNvPr id="29" name="文本框 28"/>
          <p:cNvSpPr txBox="1"/>
          <p:nvPr/>
        </p:nvSpPr>
        <p:spPr>
          <a:xfrm>
            <a:off x="593519" y="6061653"/>
            <a:ext cx="2231701" cy="338554"/>
          </a:xfrm>
          <a:prstGeom prst="rect">
            <a:avLst/>
          </a:prstGeom>
          <a:noFill/>
        </p:spPr>
        <p:txBody>
          <a:bodyPr wrap="none" rtlCol="0">
            <a:spAutoFit/>
          </a:bodyPr>
          <a:lstStyle/>
          <a:p>
            <a:pPr algn="ctr"/>
            <a:r>
              <a:rPr lang="en-US" altLang="zh-CN" sz="1600" dirty="0">
                <a:solidFill>
                  <a:schemeClr val="tx1">
                    <a:lumMod val="75000"/>
                    <a:lumOff val="25000"/>
                  </a:schemeClr>
                </a:solidFill>
              </a:rPr>
              <a:t>Population Job Balance</a:t>
            </a:r>
            <a:endParaRPr lang="zh-CN" altLang="en-US" sz="1600" dirty="0">
              <a:solidFill>
                <a:schemeClr val="tx1">
                  <a:lumMod val="75000"/>
                  <a:lumOff val="25000"/>
                </a:schemeClr>
              </a:solidFill>
            </a:endParaRPr>
          </a:p>
        </p:txBody>
      </p:sp>
      <p:pic>
        <p:nvPicPr>
          <p:cNvPr id="30" name="图片 29"/>
          <p:cNvPicPr>
            <a:picLocks noChangeAspect="1"/>
          </p:cNvPicPr>
          <p:nvPr/>
        </p:nvPicPr>
        <p:blipFill rotWithShape="1">
          <a:blip r:embed="rId6" cstate="print">
            <a:extLst>
              <a:ext uri="{28A0092B-C50C-407E-A947-70E740481C1C}">
                <a14:useLocalDpi xmlns:a14="http://schemas.microsoft.com/office/drawing/2010/main" val="0"/>
              </a:ext>
            </a:extLst>
          </a:blip>
          <a:srcRect l="12291" t="1" r="10834" b="448"/>
          <a:stretch/>
        </p:blipFill>
        <p:spPr>
          <a:xfrm>
            <a:off x="3168000" y="3760908"/>
            <a:ext cx="2808000" cy="2323838"/>
          </a:xfrm>
          <a:prstGeom prst="rect">
            <a:avLst/>
          </a:prstGeom>
        </p:spPr>
      </p:pic>
      <p:sp>
        <p:nvSpPr>
          <p:cNvPr id="31" name="文本框 30"/>
          <p:cNvSpPr txBox="1"/>
          <p:nvPr/>
        </p:nvSpPr>
        <p:spPr>
          <a:xfrm>
            <a:off x="3641545" y="6061653"/>
            <a:ext cx="1789272" cy="338554"/>
          </a:xfrm>
          <a:prstGeom prst="rect">
            <a:avLst/>
          </a:prstGeom>
          <a:noFill/>
        </p:spPr>
        <p:txBody>
          <a:bodyPr wrap="none" rtlCol="0">
            <a:spAutoFit/>
          </a:bodyPr>
          <a:lstStyle/>
          <a:p>
            <a:pPr algn="ctr"/>
            <a:r>
              <a:rPr lang="en-US" altLang="zh-CN" sz="1600" dirty="0">
                <a:solidFill>
                  <a:schemeClr val="tx1">
                    <a:lumMod val="75000"/>
                    <a:lumOff val="25000"/>
                  </a:schemeClr>
                </a:solidFill>
              </a:rPr>
              <a:t>Tenant Proportion</a:t>
            </a:r>
            <a:endParaRPr lang="zh-CN" altLang="en-US" sz="1600" dirty="0">
              <a:solidFill>
                <a:schemeClr val="tx1">
                  <a:lumMod val="75000"/>
                  <a:lumOff val="25000"/>
                </a:schemeClr>
              </a:solidFill>
            </a:endParaRPr>
          </a:p>
        </p:txBody>
      </p:sp>
      <p:sp>
        <p:nvSpPr>
          <p:cNvPr id="32" name="矩形 31"/>
          <p:cNvSpPr/>
          <p:nvPr/>
        </p:nvSpPr>
        <p:spPr>
          <a:xfrm>
            <a:off x="6529346" y="4614207"/>
            <a:ext cx="333374" cy="228599"/>
          </a:xfrm>
          <a:prstGeom prst="rect">
            <a:avLst/>
          </a:prstGeom>
          <a:solidFill>
            <a:srgbClr val="0000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6529346" y="5004732"/>
            <a:ext cx="333374" cy="228599"/>
          </a:xfrm>
          <a:prstGeom prst="rect">
            <a:avLst/>
          </a:prstGeom>
          <a:solidFill>
            <a:srgbClr val="E1E1E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6529346" y="5395257"/>
            <a:ext cx="333374" cy="228599"/>
          </a:xfrm>
          <a:prstGeom prst="rect">
            <a:avLst/>
          </a:prstGeom>
          <a:solidFill>
            <a:srgbClr val="9C9C9C"/>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6529346" y="5785782"/>
            <a:ext cx="333374" cy="228599"/>
          </a:xfrm>
          <a:prstGeom prst="rect">
            <a:avLst/>
          </a:prstGeom>
          <a:solidFill>
            <a:srgbClr val="4E4E4E"/>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p:cNvSpPr txBox="1"/>
          <p:nvPr/>
        </p:nvSpPr>
        <p:spPr>
          <a:xfrm>
            <a:off x="6996070" y="4574617"/>
            <a:ext cx="1983604" cy="338554"/>
          </a:xfrm>
          <a:prstGeom prst="rect">
            <a:avLst/>
          </a:prstGeom>
          <a:noFill/>
        </p:spPr>
        <p:txBody>
          <a:bodyPr wrap="square" rtlCol="0">
            <a:spAutoFit/>
          </a:bodyPr>
          <a:lstStyle/>
          <a:p>
            <a:r>
              <a:rPr lang="en-US" altLang="zh-CN" sz="1600" dirty="0">
                <a:solidFill>
                  <a:schemeClr val="tx1">
                    <a:lumMod val="75000"/>
                    <a:lumOff val="25000"/>
                  </a:schemeClr>
                </a:solidFill>
              </a:rPr>
              <a:t>Not Significance</a:t>
            </a:r>
            <a:endParaRPr lang="zh-CN" altLang="en-US" sz="1600" dirty="0">
              <a:solidFill>
                <a:schemeClr val="tx1">
                  <a:lumMod val="75000"/>
                  <a:lumOff val="25000"/>
                </a:schemeClr>
              </a:solidFill>
            </a:endParaRPr>
          </a:p>
        </p:txBody>
      </p:sp>
      <p:sp>
        <p:nvSpPr>
          <p:cNvPr id="37" name="文本框 36"/>
          <p:cNvSpPr txBox="1"/>
          <p:nvPr/>
        </p:nvSpPr>
        <p:spPr>
          <a:xfrm>
            <a:off x="6996070" y="4965142"/>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P = 0.01</a:t>
            </a:r>
            <a:endParaRPr lang="zh-CN" altLang="en-US" sz="1600" dirty="0">
              <a:solidFill>
                <a:schemeClr val="tx1">
                  <a:lumMod val="75000"/>
                  <a:lumOff val="25000"/>
                </a:schemeClr>
              </a:solidFill>
            </a:endParaRPr>
          </a:p>
        </p:txBody>
      </p:sp>
      <p:sp>
        <p:nvSpPr>
          <p:cNvPr id="38" name="文本框 37"/>
          <p:cNvSpPr txBox="1"/>
          <p:nvPr/>
        </p:nvSpPr>
        <p:spPr>
          <a:xfrm>
            <a:off x="6996070" y="5355667"/>
            <a:ext cx="1351105" cy="338554"/>
          </a:xfrm>
          <a:prstGeom prst="rect">
            <a:avLst/>
          </a:prstGeom>
          <a:noFill/>
        </p:spPr>
        <p:txBody>
          <a:bodyPr wrap="square" rtlCol="0">
            <a:spAutoFit/>
          </a:bodyPr>
          <a:lstStyle/>
          <a:p>
            <a:r>
              <a:rPr lang="en-US" altLang="zh-CN" sz="1600" dirty="0">
                <a:solidFill>
                  <a:schemeClr val="tx1">
                    <a:lumMod val="75000"/>
                    <a:lumOff val="25000"/>
                  </a:schemeClr>
                </a:solidFill>
              </a:rPr>
              <a:t>P = 0.05</a:t>
            </a:r>
            <a:endParaRPr lang="zh-CN" altLang="en-US" sz="1600" dirty="0">
              <a:solidFill>
                <a:schemeClr val="tx1">
                  <a:lumMod val="75000"/>
                  <a:lumOff val="25000"/>
                </a:schemeClr>
              </a:solidFill>
            </a:endParaRPr>
          </a:p>
        </p:txBody>
      </p:sp>
      <p:sp>
        <p:nvSpPr>
          <p:cNvPr id="39" name="文本框 38"/>
          <p:cNvSpPr txBox="1"/>
          <p:nvPr/>
        </p:nvSpPr>
        <p:spPr>
          <a:xfrm>
            <a:off x="6990585" y="5746192"/>
            <a:ext cx="1356590" cy="338554"/>
          </a:xfrm>
          <a:prstGeom prst="rect">
            <a:avLst/>
          </a:prstGeom>
          <a:noFill/>
        </p:spPr>
        <p:txBody>
          <a:bodyPr wrap="square" rtlCol="0">
            <a:spAutoFit/>
          </a:bodyPr>
          <a:lstStyle/>
          <a:p>
            <a:r>
              <a:rPr lang="en-US" altLang="zh-CN" sz="1600" dirty="0">
                <a:solidFill>
                  <a:schemeClr val="tx1">
                    <a:lumMod val="75000"/>
                    <a:lumOff val="25000"/>
                  </a:schemeClr>
                </a:solidFill>
              </a:rPr>
              <a:t>P = 0.1</a:t>
            </a:r>
            <a:endParaRPr lang="zh-CN" altLang="en-US" sz="1600" dirty="0">
              <a:solidFill>
                <a:schemeClr val="tx1">
                  <a:lumMod val="75000"/>
                  <a:lumOff val="25000"/>
                </a:schemeClr>
              </a:solidFill>
            </a:endParaRPr>
          </a:p>
        </p:txBody>
      </p:sp>
      <p:sp>
        <p:nvSpPr>
          <p:cNvPr id="40" name="矩形 39"/>
          <p:cNvSpPr/>
          <p:nvPr/>
        </p:nvSpPr>
        <p:spPr>
          <a:xfrm>
            <a:off x="6529346" y="4150098"/>
            <a:ext cx="1864613" cy="369332"/>
          </a:xfrm>
          <a:prstGeom prst="rect">
            <a:avLst/>
          </a:prstGeom>
        </p:spPr>
        <p:txBody>
          <a:bodyPr wrap="none">
            <a:spAutoFit/>
          </a:bodyPr>
          <a:lstStyle/>
          <a:p>
            <a:r>
              <a:rPr lang="en-US" altLang="zh-CN" dirty="0">
                <a:solidFill>
                  <a:schemeClr val="tx1">
                    <a:lumMod val="75000"/>
                    <a:lumOff val="25000"/>
                  </a:schemeClr>
                </a:solidFill>
              </a:rPr>
              <a:t>Significance Map</a:t>
            </a:r>
          </a:p>
        </p:txBody>
      </p:sp>
    </p:spTree>
    <p:extLst>
      <p:ext uri="{BB962C8B-B14F-4D97-AF65-F5344CB8AC3E}">
        <p14:creationId xmlns:p14="http://schemas.microsoft.com/office/powerpoint/2010/main" val="3001118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6. Conclusion</a:t>
            </a:r>
            <a:endParaRPr lang="zh-CN" altLang="en-US" sz="2800" b="1" dirty="0">
              <a:solidFill>
                <a:schemeClr val="tx1">
                  <a:lumMod val="65000"/>
                  <a:lumOff val="35000"/>
                </a:schemeClr>
              </a:solidFill>
            </a:endParaRPr>
          </a:p>
        </p:txBody>
      </p:sp>
      <p:grpSp>
        <p:nvGrpSpPr>
          <p:cNvPr id="13" name="组合 12"/>
          <p:cNvGrpSpPr/>
          <p:nvPr/>
        </p:nvGrpSpPr>
        <p:grpSpPr>
          <a:xfrm>
            <a:off x="-1" y="482249"/>
            <a:ext cx="3908681" cy="390049"/>
            <a:chOff x="151065" y="700087"/>
            <a:chExt cx="3908681" cy="390049"/>
          </a:xfrm>
        </p:grpSpPr>
        <p:grpSp>
          <p:nvGrpSpPr>
            <p:cNvPr id="14" name="组合 13"/>
            <p:cNvGrpSpPr/>
            <p:nvPr/>
          </p:nvGrpSpPr>
          <p:grpSpPr>
            <a:xfrm>
              <a:off x="151066" y="751046"/>
              <a:ext cx="3908680" cy="339090"/>
              <a:chOff x="876299" y="1090136"/>
              <a:chExt cx="3908680" cy="339090"/>
            </a:xfrm>
          </p:grpSpPr>
          <p:grpSp>
            <p:nvGrpSpPr>
              <p:cNvPr id="16" name="组合 15"/>
              <p:cNvGrpSpPr/>
              <p:nvPr/>
            </p:nvGrpSpPr>
            <p:grpSpPr>
              <a:xfrm>
                <a:off x="1146429" y="1090136"/>
                <a:ext cx="3638550" cy="339090"/>
                <a:chOff x="1146429" y="1090136"/>
                <a:chExt cx="3638550" cy="339090"/>
              </a:xfrm>
            </p:grpSpPr>
            <p:cxnSp>
              <p:nvCxnSpPr>
                <p:cNvPr id="18" name="直接连接符 1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Main Work</a:t>
                  </a:r>
                  <a:endParaRPr lang="zh-CN" altLang="en-US" sz="2000" dirty="0">
                    <a:solidFill>
                      <a:schemeClr val="tx1">
                        <a:lumMod val="65000"/>
                        <a:lumOff val="35000"/>
                      </a:schemeClr>
                    </a:solidFill>
                  </a:endParaRPr>
                </a:p>
              </p:txBody>
            </p:sp>
          </p:grpSp>
          <p:sp>
            <p:nvSpPr>
              <p:cNvPr id="17" name="矩形 1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矩形 20"/>
          <p:cNvSpPr/>
          <p:nvPr/>
        </p:nvSpPr>
        <p:spPr>
          <a:xfrm>
            <a:off x="863074" y="1030087"/>
            <a:ext cx="7037218" cy="2169825"/>
          </a:xfrm>
          <a:prstGeom prst="rect">
            <a:avLst/>
          </a:prstGeom>
        </p:spPr>
        <p:txBody>
          <a:bodyPr wrap="square">
            <a:spAutoFit/>
          </a:bodyPr>
          <a:lstStyle/>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Reclassified and reorganized the indicator framework.</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Proposed the approach of selecting variables from candidates using the tool of exploratory regression in ArcGIS.</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Provided a method for judging whether a variable is global or local used in estimating the MGWR model.</a:t>
            </a:r>
          </a:p>
        </p:txBody>
      </p:sp>
      <p:grpSp>
        <p:nvGrpSpPr>
          <p:cNvPr id="22" name="组合 21"/>
          <p:cNvGrpSpPr/>
          <p:nvPr/>
        </p:nvGrpSpPr>
        <p:grpSpPr>
          <a:xfrm>
            <a:off x="-2" y="3649593"/>
            <a:ext cx="3908681" cy="390049"/>
            <a:chOff x="151065" y="700087"/>
            <a:chExt cx="3908681" cy="390049"/>
          </a:xfrm>
        </p:grpSpPr>
        <p:grpSp>
          <p:nvGrpSpPr>
            <p:cNvPr id="23" name="组合 22"/>
            <p:cNvGrpSpPr/>
            <p:nvPr/>
          </p:nvGrpSpPr>
          <p:grpSpPr>
            <a:xfrm>
              <a:off x="151066" y="751046"/>
              <a:ext cx="3908680" cy="339090"/>
              <a:chOff x="876299" y="1090136"/>
              <a:chExt cx="3908680" cy="339090"/>
            </a:xfrm>
          </p:grpSpPr>
          <p:grpSp>
            <p:nvGrpSpPr>
              <p:cNvPr id="25" name="组合 24"/>
              <p:cNvGrpSpPr/>
              <p:nvPr/>
            </p:nvGrpSpPr>
            <p:grpSpPr>
              <a:xfrm>
                <a:off x="1146429" y="1090136"/>
                <a:ext cx="3638550" cy="339090"/>
                <a:chOff x="1146429" y="1090136"/>
                <a:chExt cx="3638550" cy="339090"/>
              </a:xfrm>
            </p:grpSpPr>
            <p:cxnSp>
              <p:nvCxnSpPr>
                <p:cNvPr id="27" name="直接连接符 2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Limitation</a:t>
                  </a:r>
                  <a:endParaRPr lang="zh-CN" altLang="en-US" sz="2000" dirty="0">
                    <a:solidFill>
                      <a:schemeClr val="tx1">
                        <a:lumMod val="65000"/>
                        <a:lumOff val="35000"/>
                      </a:schemeClr>
                    </a:solidFill>
                  </a:endParaRPr>
                </a:p>
              </p:txBody>
            </p:sp>
          </p:grpSp>
          <p:sp>
            <p:nvSpPr>
              <p:cNvPr id="26" name="矩形 2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2" name="组合 51"/>
          <p:cNvGrpSpPr/>
          <p:nvPr/>
        </p:nvGrpSpPr>
        <p:grpSpPr>
          <a:xfrm>
            <a:off x="1020932" y="4261862"/>
            <a:ext cx="3189119" cy="1469523"/>
            <a:chOff x="1868749" y="4421435"/>
            <a:chExt cx="3189119" cy="1469523"/>
          </a:xfrm>
        </p:grpSpPr>
        <p:sp>
          <p:nvSpPr>
            <p:cNvPr id="44" name="椭圆 43"/>
            <p:cNvSpPr/>
            <p:nvPr/>
          </p:nvSpPr>
          <p:spPr>
            <a:xfrm>
              <a:off x="2312632" y="5207377"/>
              <a:ext cx="239697" cy="2396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5" name="椭圆 44"/>
            <p:cNvSpPr/>
            <p:nvPr/>
          </p:nvSpPr>
          <p:spPr>
            <a:xfrm>
              <a:off x="1868749" y="4763494"/>
              <a:ext cx="1127464" cy="1127464"/>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6" name="椭圆 45"/>
            <p:cNvSpPr/>
            <p:nvPr/>
          </p:nvSpPr>
          <p:spPr>
            <a:xfrm>
              <a:off x="4452151" y="5207377"/>
              <a:ext cx="239697" cy="2396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7" name="箭头: 左右 46"/>
            <p:cNvSpPr/>
            <p:nvPr/>
          </p:nvSpPr>
          <p:spPr>
            <a:xfrm>
              <a:off x="2719388" y="5267301"/>
              <a:ext cx="1559649" cy="119848"/>
            </a:xfrm>
            <a:prstGeom prst="leftRightArrow">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48" name="文本框 47"/>
            <p:cNvSpPr txBox="1"/>
            <p:nvPr/>
          </p:nvSpPr>
          <p:spPr>
            <a:xfrm>
              <a:off x="2127850" y="4421435"/>
              <a:ext cx="554960" cy="338554"/>
            </a:xfrm>
            <a:prstGeom prst="rect">
              <a:avLst/>
            </a:prstGeom>
            <a:noFill/>
          </p:spPr>
          <p:txBody>
            <a:bodyPr wrap="none" rtlCol="0">
              <a:spAutoFit/>
            </a:bodyPr>
            <a:lstStyle/>
            <a:p>
              <a:r>
                <a:rPr lang="en-US" altLang="zh-CN" sz="1600" dirty="0">
                  <a:solidFill>
                    <a:schemeClr val="tx1">
                      <a:lumMod val="75000"/>
                      <a:lumOff val="25000"/>
                    </a:schemeClr>
                  </a:solidFill>
                </a:rPr>
                <a:t>PCA</a:t>
              </a:r>
              <a:endParaRPr lang="zh-CN" altLang="en-US" sz="1600" dirty="0">
                <a:solidFill>
                  <a:schemeClr val="tx1">
                    <a:lumMod val="75000"/>
                    <a:lumOff val="25000"/>
                  </a:schemeClr>
                </a:solidFill>
              </a:endParaRPr>
            </a:p>
          </p:txBody>
        </p:sp>
        <p:sp>
          <p:nvSpPr>
            <p:cNvPr id="49" name="文本框 48"/>
            <p:cNvSpPr txBox="1"/>
            <p:nvPr/>
          </p:nvSpPr>
          <p:spPr>
            <a:xfrm>
              <a:off x="1935604" y="4903658"/>
              <a:ext cx="986167" cy="338554"/>
            </a:xfrm>
            <a:prstGeom prst="rect">
              <a:avLst/>
            </a:prstGeom>
            <a:noFill/>
          </p:spPr>
          <p:txBody>
            <a:bodyPr wrap="none" rtlCol="0">
              <a:spAutoFit/>
            </a:bodyPr>
            <a:lstStyle/>
            <a:p>
              <a:pPr algn="ctr"/>
              <a:r>
                <a:rPr lang="en-US" altLang="zh-CN" sz="1600" dirty="0">
                  <a:solidFill>
                    <a:schemeClr val="tx1">
                      <a:lumMod val="75000"/>
                      <a:lumOff val="25000"/>
                    </a:schemeClr>
                  </a:solidFill>
                </a:rPr>
                <a:t>Station A</a:t>
              </a:r>
              <a:endParaRPr lang="zh-CN" altLang="en-US" sz="1600" dirty="0">
                <a:solidFill>
                  <a:schemeClr val="tx1">
                    <a:lumMod val="75000"/>
                    <a:lumOff val="25000"/>
                  </a:schemeClr>
                </a:solidFill>
              </a:endParaRPr>
            </a:p>
          </p:txBody>
        </p:sp>
        <p:sp>
          <p:nvSpPr>
            <p:cNvPr id="50" name="文本框 49"/>
            <p:cNvSpPr txBox="1"/>
            <p:nvPr/>
          </p:nvSpPr>
          <p:spPr>
            <a:xfrm>
              <a:off x="4086128" y="4897969"/>
              <a:ext cx="971740" cy="338554"/>
            </a:xfrm>
            <a:prstGeom prst="rect">
              <a:avLst/>
            </a:prstGeom>
            <a:noFill/>
          </p:spPr>
          <p:txBody>
            <a:bodyPr wrap="none" rtlCol="0">
              <a:spAutoFit/>
            </a:bodyPr>
            <a:lstStyle/>
            <a:p>
              <a:pPr algn="ctr"/>
              <a:r>
                <a:rPr lang="en-US" altLang="zh-CN" sz="1600" dirty="0">
                  <a:solidFill>
                    <a:schemeClr val="tx1">
                      <a:lumMod val="75000"/>
                      <a:lumOff val="25000"/>
                    </a:schemeClr>
                  </a:solidFill>
                </a:rPr>
                <a:t>Station B</a:t>
              </a:r>
              <a:endParaRPr lang="zh-CN" altLang="en-US" sz="1600" dirty="0">
                <a:solidFill>
                  <a:schemeClr val="tx1">
                    <a:lumMod val="75000"/>
                    <a:lumOff val="25000"/>
                  </a:schemeClr>
                </a:solidFill>
              </a:endParaRPr>
            </a:p>
          </p:txBody>
        </p:sp>
        <p:sp>
          <p:nvSpPr>
            <p:cNvPr id="51" name="文本框 50"/>
            <p:cNvSpPr txBox="1"/>
            <p:nvPr/>
          </p:nvSpPr>
          <p:spPr>
            <a:xfrm>
              <a:off x="2928382" y="5300499"/>
              <a:ext cx="1141659" cy="338554"/>
            </a:xfrm>
            <a:prstGeom prst="rect">
              <a:avLst/>
            </a:prstGeom>
            <a:noFill/>
          </p:spPr>
          <p:txBody>
            <a:bodyPr wrap="none" rtlCol="0">
              <a:spAutoFit/>
            </a:bodyPr>
            <a:lstStyle/>
            <a:p>
              <a:pPr algn="ctr"/>
              <a:r>
                <a:rPr lang="en-US" altLang="zh-CN" sz="1600" dirty="0">
                  <a:solidFill>
                    <a:schemeClr val="tx1">
                      <a:lumMod val="75000"/>
                      <a:lumOff val="25000"/>
                    </a:schemeClr>
                  </a:solidFill>
                </a:rPr>
                <a:t>Connected</a:t>
              </a:r>
              <a:endParaRPr lang="zh-CN" altLang="en-US" sz="1600" dirty="0">
                <a:solidFill>
                  <a:schemeClr val="tx1">
                    <a:lumMod val="75000"/>
                    <a:lumOff val="25000"/>
                  </a:schemeClr>
                </a:solidFill>
              </a:endParaRPr>
            </a:p>
          </p:txBody>
        </p:sp>
      </p:grpSp>
      <p:cxnSp>
        <p:nvCxnSpPr>
          <p:cNvPr id="55" name="直接连接符 54"/>
          <p:cNvCxnSpPr>
            <a:stCxn id="44" idx="5"/>
          </p:cNvCxnSpPr>
          <p:nvPr/>
        </p:nvCxnSpPr>
        <p:spPr>
          <a:xfrm>
            <a:off x="1669409" y="5252398"/>
            <a:ext cx="1380124" cy="1103188"/>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46" idx="3"/>
          </p:cNvCxnSpPr>
          <p:nvPr/>
        </p:nvCxnSpPr>
        <p:spPr>
          <a:xfrm flipV="1">
            <a:off x="3049533" y="5252398"/>
            <a:ext cx="589904" cy="1103188"/>
          </a:xfrm>
          <a:prstGeom prst="line">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600981" y="5995472"/>
            <a:ext cx="3968318"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Ridership will changed in both stations</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64" name="直接连接符 63"/>
          <p:cNvCxnSpPr/>
          <p:nvPr/>
        </p:nvCxnSpPr>
        <p:spPr>
          <a:xfrm>
            <a:off x="3049533" y="6355586"/>
            <a:ext cx="451976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782470" y="5110148"/>
            <a:ext cx="4141432" cy="369332"/>
          </a:xfrm>
          <a:prstGeom prst="rect">
            <a:avLst/>
          </a:prstGeom>
          <a:noFill/>
        </p:spPr>
        <p:txBody>
          <a:bodyPr wrap="squar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If the circumstance changed in one PCA</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74" name="直接连接符 73"/>
          <p:cNvCxnSpPr>
            <a:stCxn id="48" idx="3"/>
          </p:cNvCxnSpPr>
          <p:nvPr/>
        </p:nvCxnSpPr>
        <p:spPr>
          <a:xfrm>
            <a:off x="1834993" y="4431139"/>
            <a:ext cx="2391148" cy="0"/>
          </a:xfrm>
          <a:prstGeom prst="line">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226141" y="4431139"/>
            <a:ext cx="311084" cy="104834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537225" y="5479480"/>
            <a:ext cx="438667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4551650" y="5185373"/>
            <a:ext cx="230820" cy="2308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7" name="椭圆 86"/>
          <p:cNvSpPr/>
          <p:nvPr/>
        </p:nvSpPr>
        <p:spPr>
          <a:xfrm>
            <a:off x="3370161" y="6064728"/>
            <a:ext cx="230820" cy="2308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90728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7. Further Research</a:t>
            </a:r>
            <a:endParaRPr lang="zh-CN" altLang="en-US" sz="2800" b="1" dirty="0">
              <a:solidFill>
                <a:schemeClr val="tx1">
                  <a:lumMod val="65000"/>
                  <a:lumOff val="35000"/>
                </a:schemeClr>
              </a:solidFill>
            </a:endParaRPr>
          </a:p>
        </p:txBody>
      </p:sp>
      <p:sp>
        <p:nvSpPr>
          <p:cNvPr id="3" name="矩形 2"/>
          <p:cNvSpPr/>
          <p:nvPr/>
        </p:nvSpPr>
        <p:spPr>
          <a:xfrm>
            <a:off x="1189608" y="976227"/>
            <a:ext cx="6283897" cy="1338828"/>
          </a:xfrm>
          <a:prstGeom prst="rect">
            <a:avLst/>
          </a:prstGeom>
        </p:spPr>
        <p:txBody>
          <a:bodyPr wrap="square">
            <a:spAutoFit/>
          </a:bodyPr>
          <a:lstStyle/>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perspective of network</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consideration for the connectivity between stations</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Lack of the exploration of TOD nature</a:t>
            </a:r>
            <a:endParaRPr lang="zh-CN" altLang="en-US" dirty="0">
              <a:solidFill>
                <a:schemeClr val="tx1">
                  <a:lumMod val="75000"/>
                  <a:lumOff val="25000"/>
                </a:schemeClr>
              </a:solidFill>
            </a:endParaRPr>
          </a:p>
        </p:txBody>
      </p:sp>
      <p:grpSp>
        <p:nvGrpSpPr>
          <p:cNvPr id="5" name="组合 4"/>
          <p:cNvGrpSpPr/>
          <p:nvPr/>
        </p:nvGrpSpPr>
        <p:grpSpPr>
          <a:xfrm>
            <a:off x="-1" y="2649467"/>
            <a:ext cx="3908681" cy="390049"/>
            <a:chOff x="151065" y="700087"/>
            <a:chExt cx="3908681" cy="390049"/>
          </a:xfrm>
        </p:grpSpPr>
        <p:grpSp>
          <p:nvGrpSpPr>
            <p:cNvPr id="6" name="组合 5"/>
            <p:cNvGrpSpPr/>
            <p:nvPr/>
          </p:nvGrpSpPr>
          <p:grpSpPr>
            <a:xfrm>
              <a:off x="151066" y="751046"/>
              <a:ext cx="3908680" cy="339090"/>
              <a:chOff x="876299" y="1090136"/>
              <a:chExt cx="3908680" cy="339090"/>
            </a:xfrm>
          </p:grpSpPr>
          <p:grpSp>
            <p:nvGrpSpPr>
              <p:cNvPr id="8" name="组合 7"/>
              <p:cNvGrpSpPr/>
              <p:nvPr/>
            </p:nvGrpSpPr>
            <p:grpSpPr>
              <a:xfrm>
                <a:off x="1146429" y="1090136"/>
                <a:ext cx="3638550" cy="339090"/>
                <a:chOff x="1146429" y="1090136"/>
                <a:chExt cx="3638550" cy="339090"/>
              </a:xfrm>
            </p:grpSpPr>
            <p:cxnSp>
              <p:nvCxnSpPr>
                <p:cNvPr id="10" name="直接连接符 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Purpose</a:t>
                  </a:r>
                  <a:endParaRPr lang="zh-CN" altLang="en-US" sz="2000" dirty="0">
                    <a:solidFill>
                      <a:schemeClr val="tx1">
                        <a:lumMod val="65000"/>
                        <a:lumOff val="35000"/>
                      </a:schemeClr>
                    </a:solidFill>
                  </a:endParaRP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p:cNvSpPr/>
          <p:nvPr/>
        </p:nvSpPr>
        <p:spPr>
          <a:xfrm>
            <a:off x="1189609" y="3208045"/>
            <a:ext cx="6283896" cy="873572"/>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how the factor of land-use influence the choice of destination station for passengers from the perspective of TOD</a:t>
            </a:r>
          </a:p>
        </p:txBody>
      </p:sp>
      <p:grpSp>
        <p:nvGrpSpPr>
          <p:cNvPr id="14" name="组合 13"/>
          <p:cNvGrpSpPr/>
          <p:nvPr/>
        </p:nvGrpSpPr>
        <p:grpSpPr>
          <a:xfrm>
            <a:off x="-747" y="4465822"/>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Content</a:t>
                  </a:r>
                  <a:endParaRPr lang="zh-CN" altLang="en-US" sz="2000" dirty="0">
                    <a:solidFill>
                      <a:schemeClr val="tx1">
                        <a:lumMod val="65000"/>
                        <a:lumOff val="35000"/>
                      </a:schemeClr>
                    </a:solidFill>
                  </a:endParaRP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 name="矩形 21"/>
          <p:cNvSpPr/>
          <p:nvPr/>
        </p:nvSpPr>
        <p:spPr>
          <a:xfrm>
            <a:off x="1188864" y="5026585"/>
            <a:ext cx="6284642" cy="1338828"/>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Build the index framework</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Convert the issue into a discrete choice model</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Estimate this model using the case of Fukuoka</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23" name="组合 22"/>
          <p:cNvGrpSpPr/>
          <p:nvPr/>
        </p:nvGrpSpPr>
        <p:grpSpPr>
          <a:xfrm>
            <a:off x="-1" y="482249"/>
            <a:ext cx="3908681" cy="390049"/>
            <a:chOff x="151065" y="700087"/>
            <a:chExt cx="3908681" cy="390049"/>
          </a:xfrm>
        </p:grpSpPr>
        <p:grpSp>
          <p:nvGrpSpPr>
            <p:cNvPr id="24" name="组合 23"/>
            <p:cNvGrpSpPr/>
            <p:nvPr/>
          </p:nvGrpSpPr>
          <p:grpSpPr>
            <a:xfrm>
              <a:off x="151066" y="751046"/>
              <a:ext cx="3908680" cy="339090"/>
              <a:chOff x="876299" y="1090136"/>
              <a:chExt cx="3908680" cy="339090"/>
            </a:xfrm>
          </p:grpSpPr>
          <p:grpSp>
            <p:nvGrpSpPr>
              <p:cNvPr id="26" name="组合 25"/>
              <p:cNvGrpSpPr/>
              <p:nvPr/>
            </p:nvGrpSpPr>
            <p:grpSpPr>
              <a:xfrm>
                <a:off x="1146429" y="1090136"/>
                <a:ext cx="3638550" cy="339090"/>
                <a:chOff x="1146429" y="1090136"/>
                <a:chExt cx="3638550" cy="339090"/>
              </a:xfrm>
            </p:grpSpPr>
            <p:cxnSp>
              <p:nvCxnSpPr>
                <p:cNvPr id="28" name="直接连接符 2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等腰三角形 2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Present Situation</a:t>
                  </a:r>
                  <a:endParaRPr lang="zh-CN" altLang="en-US" sz="2000" dirty="0">
                    <a:solidFill>
                      <a:schemeClr val="tx1">
                        <a:lumMod val="65000"/>
                        <a:lumOff val="35000"/>
                      </a:schemeClr>
                    </a:solidFill>
                  </a:endParaRPr>
                </a:p>
              </p:txBody>
            </p:sp>
          </p:grpSp>
          <p:sp>
            <p:nvSpPr>
              <p:cNvPr id="27" name="矩形 2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5" name="矩形 2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97375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8. Index Framework</a:t>
            </a:r>
            <a:endParaRPr lang="zh-CN" altLang="en-US" sz="2800" b="1" dirty="0">
              <a:solidFill>
                <a:schemeClr val="tx1">
                  <a:lumMod val="65000"/>
                  <a:lumOff val="35000"/>
                </a:schemeClr>
              </a:solidFill>
            </a:endParaRPr>
          </a:p>
        </p:txBody>
      </p:sp>
      <p:grpSp>
        <p:nvGrpSpPr>
          <p:cNvPr id="31" name="组合 30"/>
          <p:cNvGrpSpPr/>
          <p:nvPr/>
        </p:nvGrpSpPr>
        <p:grpSpPr>
          <a:xfrm>
            <a:off x="530734" y="982787"/>
            <a:ext cx="3016792" cy="333377"/>
            <a:chOff x="-2" y="1790318"/>
            <a:chExt cx="3016792" cy="333377"/>
          </a:xfrm>
        </p:grpSpPr>
        <p:sp>
          <p:nvSpPr>
            <p:cNvPr id="32" name="矩形 3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3" name="直接连接符 32"/>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4" name="矩形 33"/>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Land-use</a:t>
              </a:r>
              <a:endParaRPr lang="zh-CN" altLang="en-US" dirty="0">
                <a:solidFill>
                  <a:schemeClr val="tx1">
                    <a:lumMod val="65000"/>
                    <a:lumOff val="35000"/>
                  </a:schemeClr>
                </a:solidFill>
              </a:endParaRPr>
            </a:p>
          </p:txBody>
        </p:sp>
      </p:grpSp>
      <p:grpSp>
        <p:nvGrpSpPr>
          <p:cNvPr id="40" name="组合 39"/>
          <p:cNvGrpSpPr/>
          <p:nvPr/>
        </p:nvGrpSpPr>
        <p:grpSpPr>
          <a:xfrm>
            <a:off x="530734" y="3884137"/>
            <a:ext cx="3016792" cy="333377"/>
            <a:chOff x="-2" y="1790318"/>
            <a:chExt cx="3016792" cy="333377"/>
          </a:xfrm>
        </p:grpSpPr>
        <p:sp>
          <p:nvSpPr>
            <p:cNvPr id="41" name="矩形 40"/>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42" name="直接连接符 41"/>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3" name="矩形 42"/>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Impedance</a:t>
              </a:r>
              <a:endParaRPr lang="zh-CN" altLang="en-US" dirty="0">
                <a:solidFill>
                  <a:schemeClr val="tx1">
                    <a:lumMod val="65000"/>
                    <a:lumOff val="35000"/>
                  </a:schemeClr>
                </a:solidFill>
              </a:endParaRPr>
            </a:p>
          </p:txBody>
        </p:sp>
      </p:grpSp>
      <p:sp>
        <p:nvSpPr>
          <p:cNvPr id="72" name="文本框 71"/>
          <p:cNvSpPr txBox="1"/>
          <p:nvPr/>
        </p:nvSpPr>
        <p:spPr>
          <a:xfrm>
            <a:off x="1213270" y="4420292"/>
            <a:ext cx="3801041" cy="458074"/>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Operating distance between stations</a:t>
            </a:r>
          </a:p>
        </p:txBody>
      </p:sp>
      <p:sp>
        <p:nvSpPr>
          <p:cNvPr id="73" name="矩形 72"/>
          <p:cNvSpPr/>
          <p:nvPr/>
        </p:nvSpPr>
        <p:spPr>
          <a:xfrm>
            <a:off x="4795591" y="4840193"/>
            <a:ext cx="2031325" cy="458074"/>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 accessibility</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矩形 73"/>
              <p:cNvSpPr/>
              <p:nvPr/>
            </p:nvSpPr>
            <p:spPr>
              <a:xfrm>
                <a:off x="1180637" y="5348024"/>
                <a:ext cx="164320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𝐶</m:t>
                      </m:r>
                      <m:r>
                        <a:rPr lang="zh-CN" altLang="en-US" i="0">
                          <a:solidFill>
                            <a:schemeClr val="tx1">
                              <a:lumMod val="75000"/>
                              <a:lumOff val="25000"/>
                            </a:schemeClr>
                          </a:solidFill>
                          <a:latin typeface="Cambria Math" panose="02040503050406030204" pitchFamily="18" charset="0"/>
                        </a:rPr>
                        <m:t>=</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𝑘</m:t>
                          </m:r>
                        </m:sub>
                        <m:sup>
                          <m:r>
                            <a:rPr lang="zh-CN" altLang="en-US" i="1">
                              <a:solidFill>
                                <a:schemeClr val="tx1">
                                  <a:lumMod val="75000"/>
                                  <a:lumOff val="25000"/>
                                </a:schemeClr>
                              </a:solidFill>
                              <a:latin typeface="Cambria Math" panose="02040503050406030204" pitchFamily="18" charset="0"/>
                            </a:rPr>
                            <m:t>𝐾</m:t>
                          </m:r>
                        </m:sup>
                        <m:e>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𝑟</m:t>
                              </m:r>
                            </m:sub>
                            <m:sup>
                              <m:r>
                                <a:rPr lang="zh-CN" altLang="en-US" i="1">
                                  <a:solidFill>
                                    <a:schemeClr val="tx1">
                                      <a:lumMod val="75000"/>
                                      <a:lumOff val="25000"/>
                                    </a:schemeClr>
                                  </a:solidFill>
                                  <a:latin typeface="Cambria Math" panose="02040503050406030204" pitchFamily="18" charset="0"/>
                                </a:rPr>
                                <m:t>𝑅</m:t>
                              </m:r>
                            </m:sup>
                            <m:e>
                              <m:sSubSup>
                                <m:sSubSupPr>
                                  <m:ctrlPr>
                                    <a:rPr lang="zh-CN" altLang="en-US" i="1">
                                      <a:solidFill>
                                        <a:schemeClr val="tx1">
                                          <a:lumMod val="75000"/>
                                          <a:lumOff val="25000"/>
                                        </a:schemeClr>
                                      </a:solidFill>
                                      <a:latin typeface="Cambria Math" panose="02040503050406030204" pitchFamily="18" charset="0"/>
                                    </a:rPr>
                                  </m:ctrlPr>
                                </m:sSubSupPr>
                                <m:e>
                                  <m:r>
                                    <a:rPr lang="zh-CN" altLang="en-US" i="1">
                                      <a:solidFill>
                                        <a:schemeClr val="tx1">
                                          <a:lumMod val="75000"/>
                                          <a:lumOff val="25000"/>
                                        </a:schemeClr>
                                      </a:solidFill>
                                      <a:latin typeface="Cambria Math" panose="02040503050406030204" pitchFamily="18" charset="0"/>
                                    </a:rPr>
                                    <m:t>𝑓</m:t>
                                  </m:r>
                                </m:e>
                                <m:sub>
                                  <m:r>
                                    <a:rPr lang="zh-CN" altLang="en-US" i="1">
                                      <a:solidFill>
                                        <a:schemeClr val="tx1">
                                          <a:lumMod val="75000"/>
                                          <a:lumOff val="25000"/>
                                        </a:schemeClr>
                                      </a:solidFill>
                                      <a:latin typeface="Cambria Math" panose="02040503050406030204" pitchFamily="18" charset="0"/>
                                    </a:rPr>
                                    <m:t>𝑟</m:t>
                                  </m:r>
                                </m:sub>
                                <m:sup>
                                  <m:r>
                                    <a:rPr lang="zh-CN" altLang="en-US" i="1">
                                      <a:solidFill>
                                        <a:schemeClr val="tx1">
                                          <a:lumMod val="75000"/>
                                          <a:lumOff val="25000"/>
                                        </a:schemeClr>
                                      </a:solidFill>
                                      <a:latin typeface="Cambria Math" panose="02040503050406030204" pitchFamily="18" charset="0"/>
                                    </a:rPr>
                                    <m:t>𝑘</m:t>
                                  </m:r>
                                </m:sup>
                              </m:sSubSup>
                            </m:e>
                          </m:nary>
                        </m:e>
                      </m:nary>
                    </m:oMath>
                  </m:oMathPara>
                </a14:m>
                <a:endParaRPr lang="zh-CN" altLang="en-US" dirty="0">
                  <a:solidFill>
                    <a:schemeClr val="tx1">
                      <a:lumMod val="75000"/>
                      <a:lumOff val="25000"/>
                    </a:schemeClr>
                  </a:solidFill>
                </a:endParaRPr>
              </a:p>
            </p:txBody>
          </p:sp>
        </mc:Choice>
        <mc:Fallback xmlns="">
          <p:sp>
            <p:nvSpPr>
              <p:cNvPr id="74" name="矩形 73"/>
              <p:cNvSpPr>
                <a:spLocks noRot="1" noChangeAspect="1" noMove="1" noResize="1" noEditPoints="1" noAdjustHandles="1" noChangeArrowheads="1" noChangeShapeType="1" noTextEdit="1"/>
              </p:cNvSpPr>
              <p:nvPr/>
            </p:nvSpPr>
            <p:spPr>
              <a:xfrm>
                <a:off x="1180637" y="5348024"/>
                <a:ext cx="1643207" cy="87120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p:cNvSpPr/>
              <p:nvPr/>
            </p:nvSpPr>
            <p:spPr>
              <a:xfrm>
                <a:off x="5124050" y="5348024"/>
                <a:ext cx="1352998"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𝐴</m:t>
                      </m:r>
                      <m:r>
                        <a:rPr lang="zh-CN" altLang="en-US" i="0">
                          <a:solidFill>
                            <a:schemeClr val="tx1">
                              <a:lumMod val="75000"/>
                              <a:lumOff val="25000"/>
                            </a:schemeClr>
                          </a:solidFill>
                          <a:latin typeface="Cambria Math" panose="02040503050406030204" pitchFamily="18" charset="0"/>
                        </a:rPr>
                        <m:t> =</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𝑘</m:t>
                          </m:r>
                        </m:sub>
                        <m:sup>
                          <m:r>
                            <a:rPr lang="zh-CN" altLang="en-US" i="1">
                              <a:solidFill>
                                <a:schemeClr val="tx1">
                                  <a:lumMod val="75000"/>
                                  <a:lumOff val="25000"/>
                                </a:schemeClr>
                              </a:solidFill>
                              <a:latin typeface="Cambria Math" panose="02040503050406030204" pitchFamily="18" charset="0"/>
                            </a:rPr>
                            <m:t>𝐾</m:t>
                          </m:r>
                        </m:sup>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𝑅</m:t>
                              </m:r>
                            </m:e>
                            <m:sub>
                              <m:r>
                                <a:rPr lang="zh-CN" altLang="en-US" i="1">
                                  <a:solidFill>
                                    <a:schemeClr val="tx1">
                                      <a:lumMod val="75000"/>
                                      <a:lumOff val="25000"/>
                                    </a:schemeClr>
                                  </a:solidFill>
                                  <a:latin typeface="Cambria Math" panose="02040503050406030204" pitchFamily="18" charset="0"/>
                                </a:rPr>
                                <m:t>𝑘</m:t>
                              </m:r>
                            </m:sub>
                          </m:sSub>
                        </m:e>
                      </m:nary>
                    </m:oMath>
                  </m:oMathPara>
                </a14:m>
                <a:endParaRPr lang="zh-CN" altLang="en-US" dirty="0">
                  <a:solidFill>
                    <a:schemeClr val="tx1">
                      <a:lumMod val="75000"/>
                      <a:lumOff val="25000"/>
                    </a:schemeClr>
                  </a:solidFill>
                </a:endParaRPr>
              </a:p>
            </p:txBody>
          </p:sp>
        </mc:Choice>
        <mc:Fallback xmlns="">
          <p:sp>
            <p:nvSpPr>
              <p:cNvPr id="75" name="矩形 74"/>
              <p:cNvSpPr>
                <a:spLocks noRot="1" noChangeAspect="1" noMove="1" noResize="1" noEditPoints="1" noAdjustHandles="1" noChangeArrowheads="1" noChangeShapeType="1" noTextEdit="1"/>
              </p:cNvSpPr>
              <p:nvPr/>
            </p:nvSpPr>
            <p:spPr>
              <a:xfrm>
                <a:off x="5124050" y="5348024"/>
                <a:ext cx="1352998" cy="871201"/>
              </a:xfrm>
              <a:prstGeom prst="rect">
                <a:avLst/>
              </a:prstGeom>
              <a:blipFill>
                <a:blip r:embed="rId3"/>
                <a:stretch>
                  <a:fillRect/>
                </a:stretch>
              </a:blipFill>
            </p:spPr>
            <p:txBody>
              <a:bodyPr/>
              <a:lstStyle/>
              <a:p>
                <a:r>
                  <a:rPr lang="zh-CN" altLang="en-US">
                    <a:noFill/>
                  </a:rPr>
                  <a:t> </a:t>
                </a:r>
              </a:p>
            </p:txBody>
          </p:sp>
        </mc:Fallback>
      </mc:AlternateContent>
      <p:sp>
        <p:nvSpPr>
          <p:cNvPr id="76" name="矩形 75"/>
          <p:cNvSpPr/>
          <p:nvPr/>
        </p:nvSpPr>
        <p:spPr>
          <a:xfrm>
            <a:off x="1213270" y="4840193"/>
            <a:ext cx="1689886" cy="507831"/>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 capacity</a:t>
            </a:r>
          </a:p>
        </p:txBody>
      </p:sp>
      <p:sp>
        <p:nvSpPr>
          <p:cNvPr id="77" name="文本框 76"/>
          <p:cNvSpPr txBox="1"/>
          <p:nvPr/>
        </p:nvSpPr>
        <p:spPr>
          <a:xfrm>
            <a:off x="1213270" y="1524638"/>
            <a:ext cx="1471878"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Residence</a:t>
            </a:r>
          </a:p>
        </p:txBody>
      </p:sp>
      <p:sp>
        <p:nvSpPr>
          <p:cNvPr id="78" name="文本框 77"/>
          <p:cNvSpPr txBox="1"/>
          <p:nvPr/>
        </p:nvSpPr>
        <p:spPr>
          <a:xfrm>
            <a:off x="1213270" y="2343964"/>
            <a:ext cx="1308371"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Business</a:t>
            </a:r>
          </a:p>
        </p:txBody>
      </p:sp>
      <p:sp>
        <p:nvSpPr>
          <p:cNvPr id="79" name="文本框 78"/>
          <p:cNvSpPr txBox="1"/>
          <p:nvPr/>
        </p:nvSpPr>
        <p:spPr>
          <a:xfrm>
            <a:off x="1213270" y="1934301"/>
            <a:ext cx="1486304" cy="507831"/>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Commerce</a:t>
            </a:r>
          </a:p>
        </p:txBody>
      </p:sp>
      <p:sp>
        <p:nvSpPr>
          <p:cNvPr id="80" name="文本框 79"/>
          <p:cNvSpPr txBox="1"/>
          <p:nvPr/>
        </p:nvSpPr>
        <p:spPr>
          <a:xfrm>
            <a:off x="1213270" y="2753628"/>
            <a:ext cx="1452642" cy="465640"/>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Education</a:t>
            </a:r>
          </a:p>
        </p:txBody>
      </p:sp>
      <p:sp>
        <p:nvSpPr>
          <p:cNvPr id="81" name="文本框 80"/>
          <p:cNvSpPr txBox="1"/>
          <p:nvPr/>
        </p:nvSpPr>
        <p:spPr>
          <a:xfrm>
            <a:off x="4002494" y="2230610"/>
            <a:ext cx="2531527" cy="458074"/>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Land-use Aggregation</a:t>
            </a:r>
          </a:p>
        </p:txBody>
      </p:sp>
      <p:sp>
        <p:nvSpPr>
          <p:cNvPr id="82" name="右大括号 81"/>
          <p:cNvSpPr/>
          <p:nvPr/>
        </p:nvSpPr>
        <p:spPr>
          <a:xfrm>
            <a:off x="3127733" y="1784822"/>
            <a:ext cx="268669" cy="1357217"/>
          </a:xfrm>
          <a:prstGeom prst="rightBrace">
            <a:avLst>
              <a:gd name="adj1" fmla="val 68602"/>
              <a:gd name="adj2"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870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9. Discrete Choice Model</a:t>
            </a:r>
            <a:endParaRPr lang="zh-CN" altLang="en-US" sz="28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 name="矩形 1"/>
              <p:cNvSpPr/>
              <p:nvPr/>
            </p:nvSpPr>
            <p:spPr>
              <a:xfrm>
                <a:off x="3040169" y="1650310"/>
                <a:ext cx="3063659" cy="629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d>
                        <m:dPr>
                          <m:ctrlPr>
                            <a:rPr lang="zh-CN" altLang="en-US" i="1">
                              <a:solidFill>
                                <a:schemeClr val="tx1">
                                  <a:lumMod val="75000"/>
                                  <a:lumOff val="25000"/>
                                </a:schemeClr>
                              </a:solidFill>
                              <a:latin typeface="Cambria Math" panose="02040503050406030204" pitchFamily="18" charset="0"/>
                            </a:rPr>
                          </m:ctrlPr>
                        </m:dPr>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r>
                            <a:rPr lang="zh-CN" altLang="en-US" i="0">
                              <a:solidFill>
                                <a:schemeClr val="tx1">
                                  <a:lumMod val="75000"/>
                                  <a:lumOff val="25000"/>
                                </a:schemeClr>
                              </a:solidFill>
                              <a:latin typeface="Cambria Math" panose="02040503050406030204" pitchFamily="18" charset="0"/>
                            </a:rPr>
                            <m:t>=1</m:t>
                          </m:r>
                        </m:e>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𝑋</m:t>
                              </m:r>
                            </m:e>
                            <m:sub>
                              <m:r>
                                <a:rPr lang="zh-CN" altLang="en-US" i="1">
                                  <a:solidFill>
                                    <a:schemeClr val="tx1">
                                      <a:lumMod val="75000"/>
                                      <a:lumOff val="25000"/>
                                    </a:schemeClr>
                                  </a:solidFill>
                                  <a:latin typeface="Cambria Math" panose="02040503050406030204" pitchFamily="18" charset="0"/>
                                </a:rPr>
                                <m:t>𝑖</m:t>
                              </m:r>
                            </m:sub>
                          </m:sSub>
                        </m:e>
                      </m:d>
                      <m:r>
                        <a:rPr lang="zh-CN" altLang="en-US" i="0">
                          <a:solidFill>
                            <a:schemeClr val="tx1">
                              <a:lumMod val="75000"/>
                              <a:lumOff val="25000"/>
                            </a:schemeClr>
                          </a:solidFill>
                          <a:latin typeface="Cambria Math" panose="02040503050406030204" pitchFamily="18" charset="0"/>
                        </a:rPr>
                        <m:t>=</m:t>
                      </m:r>
                      <m:f>
                        <m:fPr>
                          <m:ctrlPr>
                            <a:rPr lang="zh-CN" altLang="en-US" i="1">
                              <a:solidFill>
                                <a:schemeClr val="tx1">
                                  <a:lumMod val="75000"/>
                                  <a:lumOff val="25000"/>
                                </a:schemeClr>
                              </a:solidFill>
                              <a:latin typeface="Cambria Math" panose="02040503050406030204" pitchFamily="18" charset="0"/>
                            </a:rPr>
                          </m:ctrlPr>
                        </m:fPr>
                        <m:num>
                          <m:r>
                            <a:rPr lang="zh-CN" altLang="en-US" i="0">
                              <a:solidFill>
                                <a:schemeClr val="tx1">
                                  <a:lumMod val="75000"/>
                                  <a:lumOff val="25000"/>
                                </a:schemeClr>
                              </a:solidFill>
                              <a:latin typeface="Cambria Math" panose="02040503050406030204" pitchFamily="18" charset="0"/>
                            </a:rPr>
                            <m:t>1</m:t>
                          </m:r>
                        </m:num>
                        <m:den>
                          <m:r>
                            <a:rPr lang="zh-CN" altLang="en-US" i="0">
                              <a:solidFill>
                                <a:schemeClr val="tx1">
                                  <a:lumMod val="75000"/>
                                  <a:lumOff val="25000"/>
                                </a:schemeClr>
                              </a:solidFill>
                              <a:latin typeface="Cambria Math" panose="02040503050406030204" pitchFamily="18" charset="0"/>
                            </a:rPr>
                            <m:t>1+</m:t>
                          </m:r>
                          <m:sSup>
                            <m:sSupPr>
                              <m:ctrlPr>
                                <a:rPr lang="zh-CN" altLang="en-US" i="1">
                                  <a:solidFill>
                                    <a:schemeClr val="tx1">
                                      <a:lumMod val="75000"/>
                                      <a:lumOff val="25000"/>
                                    </a:schemeClr>
                                  </a:solidFill>
                                  <a:latin typeface="Cambria Math" panose="02040503050406030204" pitchFamily="18" charset="0"/>
                                </a:rPr>
                              </m:ctrlPr>
                            </m:sSupPr>
                            <m:e>
                              <m:r>
                                <a:rPr lang="zh-CN" altLang="en-US" i="1">
                                  <a:solidFill>
                                    <a:schemeClr val="tx1">
                                      <a:lumMod val="75000"/>
                                      <a:lumOff val="25000"/>
                                    </a:schemeClr>
                                  </a:solidFill>
                                  <a:latin typeface="Cambria Math" panose="02040503050406030204" pitchFamily="18" charset="0"/>
                                </a:rPr>
                                <m:t>𝑒</m:t>
                              </m:r>
                            </m:e>
                            <m:sup>
                              <m:r>
                                <a:rPr lang="zh-CN" altLang="en-US" i="0">
                                  <a:solidFill>
                                    <a:schemeClr val="tx1">
                                      <a:lumMod val="75000"/>
                                      <a:lumOff val="25000"/>
                                    </a:schemeClr>
                                  </a:solidFill>
                                  <a:latin typeface="Cambria Math" panose="02040503050406030204" pitchFamily="18" charset="0"/>
                                </a:rPr>
                                <m:t>−</m:t>
                              </m:r>
                              <m:d>
                                <m:dPr>
                                  <m:ctrlPr>
                                    <a:rPr lang="zh-CN" altLang="en-US" i="1">
                                      <a:solidFill>
                                        <a:schemeClr val="tx1">
                                          <a:lumMod val="75000"/>
                                          <a:lumOff val="25000"/>
                                        </a:schemeClr>
                                      </a:solidFill>
                                      <a:latin typeface="Cambria Math" panose="02040503050406030204" pitchFamily="18" charset="0"/>
                                    </a:rPr>
                                  </m:ctrlPr>
                                </m:dPr>
                                <m:e>
                                  <m:r>
                                    <a:rPr lang="zh-CN" altLang="en-US" i="1">
                                      <a:solidFill>
                                        <a:schemeClr val="tx1">
                                          <a:lumMod val="75000"/>
                                          <a:lumOff val="25000"/>
                                        </a:schemeClr>
                                      </a:solidFill>
                                      <a:latin typeface="Cambria Math" panose="02040503050406030204" pitchFamily="18" charset="0"/>
                                    </a:rPr>
                                    <m:t>𝛼</m:t>
                                  </m:r>
                                  <m:r>
                                    <a:rPr lang="zh-CN" altLang="en-US" i="0">
                                      <a:solidFill>
                                        <a:schemeClr val="tx1">
                                          <a:lumMod val="75000"/>
                                          <a:lumOff val="25000"/>
                                        </a:schemeClr>
                                      </a:solidFill>
                                      <a:latin typeface="Cambria Math" panose="02040503050406030204" pitchFamily="18" charset="0"/>
                                    </a:rPr>
                                    <m:t>+</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𝑋</m:t>
                                      </m:r>
                                    </m:e>
                                    <m:sub>
                                      <m:r>
                                        <a:rPr lang="zh-CN" altLang="en-US" i="1">
                                          <a:solidFill>
                                            <a:schemeClr val="tx1">
                                              <a:lumMod val="75000"/>
                                              <a:lumOff val="25000"/>
                                            </a:schemeClr>
                                          </a:solidFill>
                                          <a:latin typeface="Cambria Math" panose="02040503050406030204" pitchFamily="18" charset="0"/>
                                        </a:rPr>
                                        <m:t>𝑖</m:t>
                                      </m:r>
                                    </m:sub>
                                  </m:sSub>
                                </m:e>
                              </m:d>
                            </m:sup>
                          </m:sSup>
                        </m:den>
                      </m:f>
                    </m:oMath>
                  </m:oMathPara>
                </a14:m>
                <a:endParaRPr lang="zh-CN" altLang="en-US" dirty="0">
                  <a:solidFill>
                    <a:schemeClr val="tx1">
                      <a:lumMod val="75000"/>
                      <a:lumOff val="25000"/>
                    </a:schemeClr>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3040169" y="1650310"/>
                <a:ext cx="3063659" cy="62914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695450" y="4831786"/>
                <a:ext cx="6505576" cy="1769715"/>
              </a:xfrm>
              <a:prstGeom prst="rect">
                <a:avLst/>
              </a:prstGeom>
            </p:spPr>
            <p:txBody>
              <a:bodyPr wrap="square">
                <a:spAutoFit/>
              </a:bodyPr>
              <a:lstStyle/>
              <a:p>
                <a:pPr algn="just" hangingPunct="0">
                  <a:spcBef>
                    <a:spcPts val="1200"/>
                  </a:spcBef>
                  <a:spcAft>
                    <a:spcPts val="600"/>
                  </a:spcAft>
                </a:pPr>
                <a14:m>
                  <m:oMath xmlns:m="http://schemas.openxmlformats.org/officeDocument/2006/math">
                    <m:sSub>
                      <m:sSubPr>
                        <m:ctrlP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ctrlPr>
                      </m:sSubPr>
                      <m:e>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𝑦</m:t>
                        </m:r>
                      </m:e>
                      <m:sub>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sub>
                    </m:sSub>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options, getting off at No. </a:t>
                </a:r>
                <a14:m>
                  <m:oMath xmlns:m="http://schemas.openxmlformats.org/officeDocument/2006/math">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oMath>
                </a14:m>
                <a:r>
                  <a:rPr lang="en-US" altLang="zh-CN" sz="1600" i="1"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zh-CN" sz="1600"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a:t>station or not </a:t>
                </a:r>
                <a:endParaRPr lang="en-US" altLang="zh-CN" sz="1600" i="1"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algn="just" hangingPunct="0">
                  <a:spcBef>
                    <a:spcPts val="1200"/>
                  </a:spcBef>
                  <a:spcAft>
                    <a:spcPts val="600"/>
                  </a:spcAft>
                </a:pPr>
                <a14:m>
                  <m:oMath xmlns:m="http://schemas.openxmlformats.org/officeDocument/2006/math">
                    <m:sSub>
                      <m:sSubPr>
                        <m:ctrlPr>
                          <a:rPr lang="zh-CN" altLang="zh-CN" sz="160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𝑝</m:t>
                        </m:r>
                      </m:e>
                      <m:sub>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sub>
                    </m:sSub>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is the probability of getting off the subway for the No. </a:t>
                </a:r>
                <a14:m>
                  <m:oMath xmlns:m="http://schemas.openxmlformats.org/officeDocument/2006/math">
                    <m:r>
                      <a:rPr lang="en-US" altLang="zh-CN" sz="1600" i="1">
                        <a:solidFill>
                          <a:schemeClr val="tx1">
                            <a:lumMod val="75000"/>
                            <a:lumOff val="25000"/>
                          </a:schemeClr>
                        </a:solidFill>
                        <a:latin typeface="Cambria Math" panose="02040503050406030204" pitchFamily="18" charset="0"/>
                        <a:cs typeface="Times New Roman" panose="02020603050405020304" pitchFamily="18" charset="0"/>
                      </a:rPr>
                      <m:t>𝑖</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passenger</a:t>
                </a:r>
              </a:p>
              <a:p>
                <a:pPr algn="just" hangingPunct="0">
                  <a:spcBef>
                    <a:spcPts val="1200"/>
                  </a:spcBef>
                  <a:spcAft>
                    <a:spcPts val="600"/>
                  </a:spcAft>
                </a:pPr>
                <a14:m>
                  <m:oMath xmlns:m="http://schemas.openxmlformats.org/officeDocument/2006/math">
                    <m:r>
                      <m:rPr>
                        <m:sty m:val="p"/>
                      </m:rPr>
                      <a:rPr lang="en-US" altLang="zh-CN" sz="1600">
                        <a:solidFill>
                          <a:schemeClr val="tx1">
                            <a:lumMod val="75000"/>
                            <a:lumOff val="25000"/>
                          </a:schemeClr>
                        </a:solidFill>
                        <a:latin typeface="Cambria Math" panose="02040503050406030204" pitchFamily="18" charset="0"/>
                        <a:cs typeface="Times New Roman" panose="02020603050405020304" pitchFamily="18" charset="0"/>
                      </a:rPr>
                      <m:t>X</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the vector of explanatory variable for making the choice</a:t>
                </a:r>
              </a:p>
              <a:p>
                <a:pPr algn="just" hangingPunct="0">
                  <a:spcBef>
                    <a:spcPts val="1200"/>
                  </a:spcBef>
                  <a:spcAft>
                    <a:spcPts val="600"/>
                  </a:spcAft>
                </a:pPr>
                <a14:m>
                  <m:oMath xmlns:m="http://schemas.openxmlformats.org/officeDocument/2006/math">
                    <m:r>
                      <m:rPr>
                        <m:sty m:val="p"/>
                      </m:rPr>
                      <a:rPr lang="en-US" altLang="zh-CN" sz="1600" smtClean="0">
                        <a:solidFill>
                          <a:schemeClr val="tx1">
                            <a:lumMod val="75000"/>
                            <a:lumOff val="25000"/>
                          </a:schemeClr>
                        </a:solidFill>
                        <a:latin typeface="Cambria Math" panose="02040503050406030204" pitchFamily="18" charset="0"/>
                        <a:cs typeface="Times New Roman" panose="02020603050405020304" pitchFamily="18" charset="0"/>
                      </a:rPr>
                      <m:t>α</m:t>
                    </m:r>
                  </m:oMath>
                </a14:m>
                <a:r>
                  <a:rPr lang="en-US" altLang="zh-CN" sz="1600" dirty="0">
                    <a:solidFill>
                      <a:schemeClr val="tx1">
                        <a:lumMod val="75000"/>
                        <a:lumOff val="25000"/>
                      </a:schemeClr>
                    </a:solidFill>
                    <a:latin typeface="Times" panose="02020603050405020304" pitchFamily="18" charset="0"/>
                    <a:cs typeface="Times New Roman" panose="02020603050405020304" pitchFamily="18" charset="0"/>
                  </a:rPr>
                  <a:t>:   refers the residual item.</a:t>
                </a:r>
                <a:endParaRPr lang="zh-CN" altLang="zh-CN" sz="1600" dirty="0">
                  <a:solidFill>
                    <a:schemeClr val="tx1">
                      <a:lumMod val="75000"/>
                      <a:lumOff val="25000"/>
                    </a:schemeClr>
                  </a:solidFill>
                  <a:latin typeface="Times"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695450" y="4831786"/>
                <a:ext cx="6505576" cy="1769715"/>
              </a:xfrm>
              <a:prstGeom prst="rect">
                <a:avLst/>
              </a:prstGeom>
              <a:blipFill>
                <a:blip r:embed="rId3"/>
                <a:stretch>
                  <a:fillRect t="-1379" b="-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025164" y="3542998"/>
                <a:ext cx="3093667"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lumMod val="75000"/>
                              <a:lumOff val="25000"/>
                            </a:schemeClr>
                          </a:solidFill>
                          <a:latin typeface="Cambria Math" panose="02040503050406030204" pitchFamily="18" charset="0"/>
                        </a:rPr>
                        <m:t>𝐿</m:t>
                      </m:r>
                      <m:d>
                        <m:dPr>
                          <m:ctrlPr>
                            <a:rPr lang="zh-CN" altLang="en-US" i="1">
                              <a:solidFill>
                                <a:schemeClr val="tx1">
                                  <a:lumMod val="75000"/>
                                  <a:lumOff val="25000"/>
                                </a:schemeClr>
                              </a:solidFill>
                              <a:latin typeface="Cambria Math" panose="02040503050406030204" pitchFamily="18" charset="0"/>
                            </a:rPr>
                          </m:ctrlPr>
                        </m:dPr>
                        <m:e>
                          <m:r>
                            <a:rPr lang="zh-CN" altLang="en-US" i="1">
                              <a:solidFill>
                                <a:schemeClr val="tx1">
                                  <a:lumMod val="75000"/>
                                  <a:lumOff val="25000"/>
                                </a:schemeClr>
                              </a:solidFill>
                              <a:latin typeface="Cambria Math" panose="02040503050406030204" pitchFamily="18" charset="0"/>
                            </a:rPr>
                            <m:t>𝜃</m:t>
                          </m:r>
                        </m:e>
                      </m:d>
                      <m:r>
                        <a:rPr lang="zh-CN" altLang="en-US" i="0">
                          <a:solidFill>
                            <a:schemeClr val="tx1">
                              <a:lumMod val="75000"/>
                              <a:lumOff val="25000"/>
                            </a:schemeClr>
                          </a:solidFill>
                          <a:latin typeface="Cambria Math" panose="02040503050406030204" pitchFamily="18" charset="0"/>
                        </a:rPr>
                        <m:t>=</m:t>
                      </m:r>
                      <m:nary>
                        <m:naryPr>
                          <m:chr m:val="∏"/>
                          <m:limLoc m:val="undOvr"/>
                          <m:ctrlPr>
                            <a:rPr lang="zh-CN" altLang="en-US" i="1">
                              <a:solidFill>
                                <a:schemeClr val="tx1">
                                  <a:lumMod val="75000"/>
                                  <a:lumOff val="25000"/>
                                </a:schemeClr>
                              </a:solidFill>
                              <a:latin typeface="Cambria Math" panose="02040503050406030204" pitchFamily="18" charset="0"/>
                            </a:rPr>
                          </m:ctrlPr>
                        </m:naryPr>
                        <m:sub>
                          <m:r>
                            <a:rPr lang="zh-CN" altLang="en-US" i="1">
                              <a:solidFill>
                                <a:schemeClr val="tx1">
                                  <a:lumMod val="75000"/>
                                  <a:lumOff val="25000"/>
                                </a:schemeClr>
                              </a:solidFill>
                              <a:latin typeface="Cambria Math" panose="02040503050406030204" pitchFamily="18" charset="0"/>
                            </a:rPr>
                            <m:t>𝑖</m:t>
                          </m:r>
                          <m:r>
                            <a:rPr lang="zh-CN" altLang="en-US" i="0">
                              <a:solidFill>
                                <a:schemeClr val="tx1">
                                  <a:lumMod val="75000"/>
                                  <a:lumOff val="25000"/>
                                </a:schemeClr>
                              </a:solidFill>
                              <a:latin typeface="Cambria Math" panose="02040503050406030204" pitchFamily="18" charset="0"/>
                            </a:rPr>
                            <m:t>=1</m:t>
                          </m:r>
                        </m:sub>
                        <m:sup>
                          <m:r>
                            <a:rPr lang="zh-CN" altLang="en-US" i="1">
                              <a:solidFill>
                                <a:schemeClr val="tx1">
                                  <a:lumMod val="75000"/>
                                  <a:lumOff val="25000"/>
                                </a:schemeClr>
                              </a:solidFill>
                              <a:latin typeface="Cambria Math" panose="02040503050406030204" pitchFamily="18" charset="0"/>
                            </a:rPr>
                            <m:t>𝑁</m:t>
                          </m:r>
                        </m:sup>
                        <m:e>
                          <m:sSup>
                            <m:sSupPr>
                              <m:ctrlPr>
                                <a:rPr lang="zh-CN" altLang="en-US" i="1">
                                  <a:solidFill>
                                    <a:schemeClr val="tx1">
                                      <a:lumMod val="75000"/>
                                      <a:lumOff val="25000"/>
                                    </a:schemeClr>
                                  </a:solidFill>
                                  <a:latin typeface="Cambria Math" panose="02040503050406030204" pitchFamily="18" charset="0"/>
                                </a:rPr>
                              </m:ctrlPr>
                            </m:sSupPr>
                            <m:e>
                              <m:sSup>
                                <m:sSupPr>
                                  <m:ctrlPr>
                                    <a:rPr lang="zh-CN" altLang="en-US" i="1">
                                      <a:solidFill>
                                        <a:schemeClr val="tx1">
                                          <a:lumMod val="75000"/>
                                          <a:lumOff val="25000"/>
                                        </a:schemeClr>
                                      </a:solidFill>
                                      <a:latin typeface="Cambria Math" panose="02040503050406030204" pitchFamily="18" charset="0"/>
                                    </a:rPr>
                                  </m:ctrlPr>
                                </m:sSupPr>
                                <m:e>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e>
                                <m:sup>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sup>
                              </m:sSup>
                              <m:d>
                                <m:dPr>
                                  <m:ctrlPr>
                                    <a:rPr lang="zh-CN" altLang="en-US" i="1">
                                      <a:solidFill>
                                        <a:schemeClr val="tx1">
                                          <a:lumMod val="75000"/>
                                          <a:lumOff val="25000"/>
                                        </a:schemeClr>
                                      </a:solidFill>
                                      <a:latin typeface="Cambria Math" panose="02040503050406030204" pitchFamily="18" charset="0"/>
                                    </a:rPr>
                                  </m:ctrlPr>
                                </m:dPr>
                                <m:e>
                                  <m:r>
                                    <a:rPr lang="zh-CN" altLang="en-US" i="0">
                                      <a:solidFill>
                                        <a:schemeClr val="tx1">
                                          <a:lumMod val="75000"/>
                                          <a:lumOff val="25000"/>
                                        </a:schemeClr>
                                      </a:solidFill>
                                      <a:latin typeface="Cambria Math" panose="02040503050406030204" pitchFamily="18" charset="0"/>
                                    </a:rPr>
                                    <m:t>1−</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𝑝</m:t>
                                      </m:r>
                                    </m:e>
                                    <m:sub>
                                      <m:r>
                                        <a:rPr lang="zh-CN" altLang="en-US" i="1">
                                          <a:solidFill>
                                            <a:schemeClr val="tx1">
                                              <a:lumMod val="75000"/>
                                              <a:lumOff val="25000"/>
                                            </a:schemeClr>
                                          </a:solidFill>
                                          <a:latin typeface="Cambria Math" panose="02040503050406030204" pitchFamily="18" charset="0"/>
                                        </a:rPr>
                                        <m:t>𝑖</m:t>
                                      </m:r>
                                    </m:sub>
                                  </m:sSub>
                                </m:e>
                              </m:d>
                            </m:e>
                            <m:sup>
                              <m:d>
                                <m:dPr>
                                  <m:ctrlPr>
                                    <a:rPr lang="zh-CN" altLang="en-US" i="1">
                                      <a:solidFill>
                                        <a:schemeClr val="tx1">
                                          <a:lumMod val="75000"/>
                                          <a:lumOff val="25000"/>
                                        </a:schemeClr>
                                      </a:solidFill>
                                      <a:latin typeface="Cambria Math" panose="02040503050406030204" pitchFamily="18" charset="0"/>
                                    </a:rPr>
                                  </m:ctrlPr>
                                </m:dPr>
                                <m:e>
                                  <m:r>
                                    <a:rPr lang="zh-CN" altLang="en-US" i="0">
                                      <a:solidFill>
                                        <a:schemeClr val="tx1">
                                          <a:lumMod val="75000"/>
                                          <a:lumOff val="25000"/>
                                        </a:schemeClr>
                                      </a:solidFill>
                                      <a:latin typeface="Cambria Math" panose="02040503050406030204" pitchFamily="18" charset="0"/>
                                    </a:rPr>
                                    <m:t>1−</m:t>
                                  </m:r>
                                  <m:sSub>
                                    <m:sSubPr>
                                      <m:ctrlPr>
                                        <a:rPr lang="zh-CN" altLang="en-US" i="1">
                                          <a:solidFill>
                                            <a:schemeClr val="tx1">
                                              <a:lumMod val="75000"/>
                                              <a:lumOff val="25000"/>
                                            </a:schemeClr>
                                          </a:solidFill>
                                          <a:latin typeface="Cambria Math" panose="02040503050406030204" pitchFamily="18" charset="0"/>
                                        </a:rPr>
                                      </m:ctrlPr>
                                    </m:sSubPr>
                                    <m:e>
                                      <m:r>
                                        <a:rPr lang="zh-CN" altLang="en-US" i="1">
                                          <a:solidFill>
                                            <a:schemeClr val="tx1">
                                              <a:lumMod val="75000"/>
                                              <a:lumOff val="25000"/>
                                            </a:schemeClr>
                                          </a:solidFill>
                                          <a:latin typeface="Cambria Math" panose="02040503050406030204" pitchFamily="18" charset="0"/>
                                        </a:rPr>
                                        <m:t>𝑦</m:t>
                                      </m:r>
                                    </m:e>
                                    <m:sub>
                                      <m:r>
                                        <a:rPr lang="zh-CN" altLang="en-US" i="1">
                                          <a:solidFill>
                                            <a:schemeClr val="tx1">
                                              <a:lumMod val="75000"/>
                                              <a:lumOff val="25000"/>
                                            </a:schemeClr>
                                          </a:solidFill>
                                          <a:latin typeface="Cambria Math" panose="02040503050406030204" pitchFamily="18" charset="0"/>
                                        </a:rPr>
                                        <m:t>𝑖</m:t>
                                      </m:r>
                                    </m:sub>
                                  </m:sSub>
                                </m:e>
                              </m:d>
                            </m:sup>
                          </m:sSup>
                        </m:e>
                      </m:nary>
                    </m:oMath>
                  </m:oMathPara>
                </a14:m>
                <a:endParaRPr lang="zh-CN" altLang="en-US" dirty="0">
                  <a:solidFill>
                    <a:schemeClr val="tx1">
                      <a:lumMod val="75000"/>
                      <a:lumOff val="25000"/>
                    </a:schemeClr>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3025164" y="3542998"/>
                <a:ext cx="3093667" cy="871264"/>
              </a:xfrm>
              <a:prstGeom prst="rect">
                <a:avLst/>
              </a:prstGeom>
              <a:blipFill>
                <a:blip r:embed="rId4"/>
                <a:stretch>
                  <a:fillRect/>
                </a:stretch>
              </a:blipFill>
            </p:spPr>
            <p:txBody>
              <a:bodyPr/>
              <a:lstStyle/>
              <a:p>
                <a:r>
                  <a:rPr lang="zh-CN" altLang="en-US">
                    <a:noFill/>
                  </a:rPr>
                  <a:t> </a:t>
                </a:r>
              </a:p>
            </p:txBody>
          </p:sp>
        </mc:Fallback>
      </mc:AlternateContent>
      <p:grpSp>
        <p:nvGrpSpPr>
          <p:cNvPr id="7" name="组合 6"/>
          <p:cNvGrpSpPr/>
          <p:nvPr/>
        </p:nvGrpSpPr>
        <p:grpSpPr>
          <a:xfrm>
            <a:off x="530734" y="3019093"/>
            <a:ext cx="4555616" cy="333377"/>
            <a:chOff x="-2" y="1790318"/>
            <a:chExt cx="4555616" cy="333377"/>
          </a:xfrm>
        </p:grpSpPr>
        <p:sp>
          <p:nvSpPr>
            <p:cNvPr id="8" name="矩形 7"/>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9" name="直接连接符 8"/>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 name="矩形 9"/>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Maximum Likelihood Estimation (MLE)</a:t>
              </a:r>
            </a:p>
          </p:txBody>
        </p:sp>
      </p:grpSp>
      <p:cxnSp>
        <p:nvCxnSpPr>
          <p:cNvPr id="21" name="直接连接符 20"/>
          <p:cNvCxnSpPr/>
          <p:nvPr/>
        </p:nvCxnSpPr>
        <p:spPr>
          <a:xfrm>
            <a:off x="0" y="4654853"/>
            <a:ext cx="9144000"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1" name="组合 30"/>
          <p:cNvGrpSpPr/>
          <p:nvPr/>
        </p:nvGrpSpPr>
        <p:grpSpPr>
          <a:xfrm>
            <a:off x="530734" y="982787"/>
            <a:ext cx="4555616" cy="333377"/>
            <a:chOff x="-2" y="1790318"/>
            <a:chExt cx="4555616" cy="333377"/>
          </a:xfrm>
        </p:grpSpPr>
        <p:sp>
          <p:nvSpPr>
            <p:cNvPr id="32" name="矩形 3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3" name="直接连接符 32"/>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4" name="矩形 33"/>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Logistic Regression Model</a:t>
              </a:r>
              <a:endParaRPr lang="zh-CN" altLang="en-US" dirty="0">
                <a:solidFill>
                  <a:schemeClr val="tx1">
                    <a:lumMod val="65000"/>
                    <a:lumOff val="35000"/>
                  </a:schemeClr>
                </a:solidFill>
              </a:endParaRPr>
            </a:p>
          </p:txBody>
        </p:sp>
      </p:grpSp>
    </p:spTree>
    <p:extLst>
      <p:ext uri="{BB962C8B-B14F-4D97-AF65-F5344CB8AC3E}">
        <p14:creationId xmlns:p14="http://schemas.microsoft.com/office/powerpoint/2010/main" val="967400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 Introduction</a:t>
            </a:r>
            <a:endParaRPr lang="zh-CN" altLang="en-US" sz="2800" b="1" dirty="0">
              <a:solidFill>
                <a:schemeClr val="tx1">
                  <a:lumMod val="65000"/>
                  <a:lumOff val="35000"/>
                </a:schemeClr>
              </a:solidFill>
            </a:endParaRPr>
          </a:p>
        </p:txBody>
      </p:sp>
      <p:sp>
        <p:nvSpPr>
          <p:cNvPr id="19" name="矩形 18"/>
          <p:cNvSpPr/>
          <p:nvPr/>
        </p:nvSpPr>
        <p:spPr>
          <a:xfrm>
            <a:off x="796318" y="1021251"/>
            <a:ext cx="8081353" cy="1294970"/>
          </a:xfrm>
          <a:prstGeom prst="rect">
            <a:avLst/>
          </a:prstGeom>
        </p:spPr>
        <p:txBody>
          <a:bodyPr wrap="square">
            <a:spAutoFit/>
          </a:bodyPr>
          <a:lstStyle/>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Weakness in population growth</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Tendency of using private transport</a:t>
            </a:r>
          </a:p>
          <a:p>
            <a:pPr indent="-285750">
              <a:lnSpc>
                <a:spcPct val="150000"/>
              </a:lnSpc>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The financial pressure of public transport operator</a:t>
            </a:r>
            <a:endParaRPr lang="zh-CN" altLang="en-US" dirty="0">
              <a:solidFill>
                <a:schemeClr val="tx1">
                  <a:lumMod val="75000"/>
                  <a:lumOff val="25000"/>
                </a:schemeClr>
              </a:solidFill>
            </a:endParaRPr>
          </a:p>
        </p:txBody>
      </p:sp>
      <p:grpSp>
        <p:nvGrpSpPr>
          <p:cNvPr id="21" name="组合 20"/>
          <p:cNvGrpSpPr/>
          <p:nvPr/>
        </p:nvGrpSpPr>
        <p:grpSpPr>
          <a:xfrm>
            <a:off x="-1" y="2649467"/>
            <a:ext cx="3908681" cy="390049"/>
            <a:chOff x="151065" y="700087"/>
            <a:chExt cx="3908681" cy="390049"/>
          </a:xfrm>
        </p:grpSpPr>
        <p:grpSp>
          <p:nvGrpSpPr>
            <p:cNvPr id="22" name="组合 21"/>
            <p:cNvGrpSpPr/>
            <p:nvPr/>
          </p:nvGrpSpPr>
          <p:grpSpPr>
            <a:xfrm>
              <a:off x="151066" y="751046"/>
              <a:ext cx="3908680" cy="339090"/>
              <a:chOff x="876299" y="1090136"/>
              <a:chExt cx="3908680" cy="339090"/>
            </a:xfrm>
          </p:grpSpPr>
          <p:grpSp>
            <p:nvGrpSpPr>
              <p:cNvPr id="24" name="组合 23"/>
              <p:cNvGrpSpPr/>
              <p:nvPr/>
            </p:nvGrpSpPr>
            <p:grpSpPr>
              <a:xfrm>
                <a:off x="1146429" y="1090136"/>
                <a:ext cx="3638550" cy="339090"/>
                <a:chOff x="1146429" y="1090136"/>
                <a:chExt cx="3638550" cy="339090"/>
              </a:xfrm>
            </p:grpSpPr>
            <p:cxnSp>
              <p:nvCxnSpPr>
                <p:cNvPr id="26" name="直接连接符 25"/>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7" name="等腰三角形 26"/>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Purpose</a:t>
                  </a:r>
                  <a:endParaRPr lang="zh-CN" altLang="en-US" sz="2000" dirty="0">
                    <a:solidFill>
                      <a:schemeClr val="tx1">
                        <a:lumMod val="65000"/>
                        <a:lumOff val="35000"/>
                      </a:schemeClr>
                    </a:solidFill>
                  </a:endParaRPr>
                </a:p>
              </p:txBody>
            </p:sp>
          </p:grpSp>
          <p:sp>
            <p:nvSpPr>
              <p:cNvPr id="25" name="矩形 24"/>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3" name="矩形 22"/>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p:cNvSpPr/>
          <p:nvPr/>
        </p:nvSpPr>
        <p:spPr>
          <a:xfrm>
            <a:off x="796318" y="3208045"/>
            <a:ext cx="8081352" cy="873572"/>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and explain the factors influencing subway ridership</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Explore the handling of small samples in this kind of issue</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30" name="组合 29"/>
          <p:cNvGrpSpPr/>
          <p:nvPr/>
        </p:nvGrpSpPr>
        <p:grpSpPr>
          <a:xfrm>
            <a:off x="-747" y="4465822"/>
            <a:ext cx="3908681" cy="390049"/>
            <a:chOff x="151065" y="700087"/>
            <a:chExt cx="3908681" cy="390049"/>
          </a:xfrm>
        </p:grpSpPr>
        <p:grpSp>
          <p:nvGrpSpPr>
            <p:cNvPr id="31" name="组合 30"/>
            <p:cNvGrpSpPr/>
            <p:nvPr/>
          </p:nvGrpSpPr>
          <p:grpSpPr>
            <a:xfrm>
              <a:off x="151066" y="751046"/>
              <a:ext cx="3908680" cy="339090"/>
              <a:chOff x="876299" y="1090136"/>
              <a:chExt cx="3908680" cy="339090"/>
            </a:xfrm>
          </p:grpSpPr>
          <p:grpSp>
            <p:nvGrpSpPr>
              <p:cNvPr id="33" name="组合 32"/>
              <p:cNvGrpSpPr/>
              <p:nvPr/>
            </p:nvGrpSpPr>
            <p:grpSpPr>
              <a:xfrm>
                <a:off x="1146429" y="1090136"/>
                <a:ext cx="3638550" cy="339090"/>
                <a:chOff x="1146429" y="1090136"/>
                <a:chExt cx="3638550" cy="339090"/>
              </a:xfrm>
            </p:grpSpPr>
            <p:cxnSp>
              <p:nvCxnSpPr>
                <p:cNvPr id="35" name="直接连接符 34"/>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Research Content</a:t>
                  </a:r>
                  <a:endParaRPr lang="zh-CN" altLang="en-US" sz="2000" dirty="0">
                    <a:solidFill>
                      <a:schemeClr val="tx1">
                        <a:lumMod val="65000"/>
                        <a:lumOff val="35000"/>
                      </a:schemeClr>
                    </a:solidFill>
                  </a:endParaRPr>
                </a:p>
              </p:txBody>
            </p:sp>
          </p:grpSp>
          <p:sp>
            <p:nvSpPr>
              <p:cNvPr id="34" name="矩形 33"/>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矩形 31"/>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96317" y="5026585"/>
            <a:ext cx="8081353" cy="1289071"/>
          </a:xfrm>
          <a:prstGeom prst="rect">
            <a:avLst/>
          </a:prstGeom>
        </p:spPr>
        <p:txBody>
          <a:bodyPr wrap="square">
            <a:spAutoFit/>
          </a:bodyPr>
          <a:lstStyle/>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Build the index framework based on prior study;</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Identify the valid variables that do affect subway ridership</a:t>
            </a:r>
          </a:p>
          <a:p>
            <a:pPr indent="-285750" algn="just">
              <a:lnSpc>
                <a:spcPct val="150000"/>
              </a:lnSpc>
              <a:spcAft>
                <a:spcPts val="0"/>
              </a:spcAft>
              <a:buFont typeface="Wingdings" panose="05000000000000000000" pitchFamily="2" charset="2"/>
              <a:buChar char="l"/>
            </a:pPr>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Estimate the Mix Geographically Weighted Regression model.</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p:grpSp>
        <p:nvGrpSpPr>
          <p:cNvPr id="39" name="组合 38"/>
          <p:cNvGrpSpPr/>
          <p:nvPr/>
        </p:nvGrpSpPr>
        <p:grpSpPr>
          <a:xfrm>
            <a:off x="-1" y="482249"/>
            <a:ext cx="3908681" cy="390049"/>
            <a:chOff x="151065" y="700087"/>
            <a:chExt cx="3908681" cy="390049"/>
          </a:xfrm>
        </p:grpSpPr>
        <p:grpSp>
          <p:nvGrpSpPr>
            <p:cNvPr id="40" name="组合 39"/>
            <p:cNvGrpSpPr/>
            <p:nvPr/>
          </p:nvGrpSpPr>
          <p:grpSpPr>
            <a:xfrm>
              <a:off x="151066" y="751046"/>
              <a:ext cx="3908680" cy="339090"/>
              <a:chOff x="876299" y="1090136"/>
              <a:chExt cx="3908680" cy="339090"/>
            </a:xfrm>
          </p:grpSpPr>
          <p:grpSp>
            <p:nvGrpSpPr>
              <p:cNvPr id="42" name="组合 41"/>
              <p:cNvGrpSpPr/>
              <p:nvPr/>
            </p:nvGrpSpPr>
            <p:grpSpPr>
              <a:xfrm>
                <a:off x="1146429" y="1090136"/>
                <a:ext cx="3638550" cy="339090"/>
                <a:chOff x="1146429" y="1090136"/>
                <a:chExt cx="3638550" cy="339090"/>
              </a:xfrm>
            </p:grpSpPr>
            <p:cxnSp>
              <p:nvCxnSpPr>
                <p:cNvPr id="44" name="直接连接符 4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Present Situation</a:t>
                  </a:r>
                  <a:endParaRPr lang="zh-CN" altLang="en-US" sz="2000" dirty="0">
                    <a:solidFill>
                      <a:schemeClr val="tx1">
                        <a:lumMod val="65000"/>
                        <a:lumOff val="35000"/>
                      </a:schemeClr>
                    </a:solidFill>
                  </a:endParaRPr>
                </a:p>
              </p:txBody>
            </p:sp>
          </p:grpSp>
          <p:sp>
            <p:nvSpPr>
              <p:cNvPr id="43" name="矩形 42"/>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矩形 40"/>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683578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10. Model Estimation</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560150095"/>
              </p:ext>
            </p:extLst>
          </p:nvPr>
        </p:nvGraphicFramePr>
        <p:xfrm>
          <a:off x="171451" y="1493327"/>
          <a:ext cx="8801098" cy="3303619"/>
        </p:xfrm>
        <a:graphic>
          <a:graphicData uri="http://schemas.openxmlformats.org/drawingml/2006/table">
            <a:tbl>
              <a:tblPr firstRow="1" firstCol="1" bandRow="1"/>
              <a:tblGrid>
                <a:gridCol w="981403">
                  <a:extLst>
                    <a:ext uri="{9D8B030D-6E8A-4147-A177-3AD203B41FA5}">
                      <a16:colId xmlns:a16="http://schemas.microsoft.com/office/drawing/2014/main" val="1666830396"/>
                    </a:ext>
                  </a:extLst>
                </a:gridCol>
                <a:gridCol w="869246">
                  <a:extLst>
                    <a:ext uri="{9D8B030D-6E8A-4147-A177-3AD203B41FA5}">
                      <a16:colId xmlns:a16="http://schemas.microsoft.com/office/drawing/2014/main" val="1369801282"/>
                    </a:ext>
                  </a:extLst>
                </a:gridCol>
                <a:gridCol w="956921">
                  <a:extLst>
                    <a:ext uri="{9D8B030D-6E8A-4147-A177-3AD203B41FA5}">
                      <a16:colId xmlns:a16="http://schemas.microsoft.com/office/drawing/2014/main" val="3737664977"/>
                    </a:ext>
                  </a:extLst>
                </a:gridCol>
                <a:gridCol w="980347">
                  <a:extLst>
                    <a:ext uri="{9D8B030D-6E8A-4147-A177-3AD203B41FA5}">
                      <a16:colId xmlns:a16="http://schemas.microsoft.com/office/drawing/2014/main" val="4102831793"/>
                    </a:ext>
                  </a:extLst>
                </a:gridCol>
                <a:gridCol w="980347">
                  <a:extLst>
                    <a:ext uri="{9D8B030D-6E8A-4147-A177-3AD203B41FA5}">
                      <a16:colId xmlns:a16="http://schemas.microsoft.com/office/drawing/2014/main" val="1124070397"/>
                    </a:ext>
                  </a:extLst>
                </a:gridCol>
                <a:gridCol w="980347">
                  <a:extLst>
                    <a:ext uri="{9D8B030D-6E8A-4147-A177-3AD203B41FA5}">
                      <a16:colId xmlns:a16="http://schemas.microsoft.com/office/drawing/2014/main" val="3023351950"/>
                    </a:ext>
                  </a:extLst>
                </a:gridCol>
                <a:gridCol w="1034328">
                  <a:extLst>
                    <a:ext uri="{9D8B030D-6E8A-4147-A177-3AD203B41FA5}">
                      <a16:colId xmlns:a16="http://schemas.microsoft.com/office/drawing/2014/main" val="3785069980"/>
                    </a:ext>
                  </a:extLst>
                </a:gridCol>
                <a:gridCol w="835747">
                  <a:extLst>
                    <a:ext uri="{9D8B030D-6E8A-4147-A177-3AD203B41FA5}">
                      <a16:colId xmlns:a16="http://schemas.microsoft.com/office/drawing/2014/main" val="2301920860"/>
                    </a:ext>
                  </a:extLst>
                </a:gridCol>
                <a:gridCol w="1182412">
                  <a:extLst>
                    <a:ext uri="{9D8B030D-6E8A-4147-A177-3AD203B41FA5}">
                      <a16:colId xmlns:a16="http://schemas.microsoft.com/office/drawing/2014/main" val="4075990779"/>
                    </a:ext>
                  </a:extLst>
                </a:gridCol>
              </a:tblGrid>
              <a:tr h="711619">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Type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Population</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density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Residence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Land-use</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aggregation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a:t>
                      </a:r>
                      <a:r>
                        <a:rPr lang="en-US" sz="1400" kern="100" baseline="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capacity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49362626"/>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M-density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1171060521"/>
                  </a:ext>
                </a:extLst>
              </a:tr>
              <a:tr h="432000">
                <a:tc>
                  <a:txBody>
                    <a:bodyPr/>
                    <a:lstStyle/>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H-density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173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50340548"/>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66754812"/>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53639724"/>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24%</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99124352"/>
                  </a:ext>
                </a:extLst>
              </a:tr>
              <a:tr h="432000">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0.23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311861718"/>
                  </a:ext>
                </a:extLst>
              </a:tr>
            </a:tbl>
          </a:graphicData>
        </a:graphic>
      </p:graphicFrame>
      <p:grpSp>
        <p:nvGrpSpPr>
          <p:cNvPr id="5" name="组合 4"/>
          <p:cNvGrpSpPr/>
          <p:nvPr/>
        </p:nvGrpSpPr>
        <p:grpSpPr>
          <a:xfrm>
            <a:off x="-1" y="482249"/>
            <a:ext cx="3908681" cy="390049"/>
            <a:chOff x="151065" y="700087"/>
            <a:chExt cx="3908681" cy="390049"/>
          </a:xfrm>
        </p:grpSpPr>
        <p:grpSp>
          <p:nvGrpSpPr>
            <p:cNvPr id="6" name="组合 5"/>
            <p:cNvGrpSpPr/>
            <p:nvPr/>
          </p:nvGrpSpPr>
          <p:grpSpPr>
            <a:xfrm>
              <a:off x="151066" y="751046"/>
              <a:ext cx="3908680" cy="339090"/>
              <a:chOff x="876299" y="1090136"/>
              <a:chExt cx="3908680" cy="339090"/>
            </a:xfrm>
          </p:grpSpPr>
          <p:grpSp>
            <p:nvGrpSpPr>
              <p:cNvPr id="8" name="组合 7"/>
              <p:cNvGrpSpPr/>
              <p:nvPr/>
            </p:nvGrpSpPr>
            <p:grpSpPr>
              <a:xfrm>
                <a:off x="1146429" y="1090136"/>
                <a:ext cx="3638550" cy="339090"/>
                <a:chOff x="1146429" y="1090136"/>
                <a:chExt cx="3638550" cy="339090"/>
              </a:xfrm>
            </p:grpSpPr>
            <p:cxnSp>
              <p:nvCxnSpPr>
                <p:cNvPr id="10" name="直接连接符 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等腰三角形 1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Selection of Object Station</a:t>
                  </a:r>
                  <a:endParaRPr lang="zh-CN" altLang="en-US" sz="2000" dirty="0">
                    <a:solidFill>
                      <a:schemeClr val="tx1">
                        <a:lumMod val="65000"/>
                        <a:lumOff val="35000"/>
                      </a:schemeClr>
                    </a:solidFill>
                  </a:endParaRPr>
                </a:p>
              </p:txBody>
            </p:sp>
          </p:grpSp>
          <p:sp>
            <p:nvSpPr>
              <p:cNvPr id="9" name="矩形 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矩形 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7" name="文本框 16"/>
          <p:cNvSpPr txBox="1"/>
          <p:nvPr/>
        </p:nvSpPr>
        <p:spPr>
          <a:xfrm>
            <a:off x="530733" y="5231323"/>
            <a:ext cx="5327099" cy="458074"/>
          </a:xfrm>
          <a:prstGeom prst="rect">
            <a:avLst/>
          </a:prstGeom>
          <a:noFill/>
        </p:spPr>
        <p:txBody>
          <a:bodyPr wrap="none" rtlCol="0">
            <a:spAutoFit/>
          </a:bodyPr>
          <a:lstStyle/>
          <a:p>
            <a:pPr>
              <a:lnSpc>
                <a:spcPct val="150000"/>
              </a:lnSpc>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Choose one station as object station from each category</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530734" y="982787"/>
            <a:ext cx="4555616" cy="333377"/>
            <a:chOff x="-2" y="1790318"/>
            <a:chExt cx="4555616" cy="333377"/>
          </a:xfrm>
        </p:grpSpPr>
        <p:sp>
          <p:nvSpPr>
            <p:cNvPr id="19" name="矩形 18"/>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0" name="直接连接符 19"/>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矩形 20"/>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Categorize all the Stations</a:t>
              </a:r>
              <a:endParaRPr lang="zh-CN" altLang="en-US" dirty="0">
                <a:solidFill>
                  <a:schemeClr val="tx1">
                    <a:lumMod val="65000"/>
                    <a:lumOff val="35000"/>
                  </a:schemeClr>
                </a:solidFill>
              </a:endParaRPr>
            </a:p>
          </p:txBody>
        </p:sp>
      </p:grpSp>
      <p:grpSp>
        <p:nvGrpSpPr>
          <p:cNvPr id="22" name="组合 21"/>
          <p:cNvGrpSpPr/>
          <p:nvPr/>
        </p:nvGrpSpPr>
        <p:grpSpPr>
          <a:xfrm>
            <a:off x="530734" y="4897948"/>
            <a:ext cx="4555616" cy="333377"/>
            <a:chOff x="-2" y="1790318"/>
            <a:chExt cx="4555616" cy="333377"/>
          </a:xfrm>
        </p:grpSpPr>
        <p:sp>
          <p:nvSpPr>
            <p:cNvPr id="23" name="矩形 22"/>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4" name="直接连接符 23"/>
            <p:cNvCxnSpPr/>
            <p:nvPr/>
          </p:nvCxnSpPr>
          <p:spPr>
            <a:xfrm>
              <a:off x="-2" y="2123695"/>
              <a:ext cx="4555616"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矩形 24"/>
            <p:cNvSpPr/>
            <p:nvPr/>
          </p:nvSpPr>
          <p:spPr>
            <a:xfrm>
              <a:off x="333372" y="1790318"/>
              <a:ext cx="422224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Categorize all the Stations</a:t>
              </a:r>
              <a:endParaRPr lang="zh-CN" altLang="en-US" dirty="0">
                <a:solidFill>
                  <a:schemeClr val="tx1">
                    <a:lumMod val="65000"/>
                    <a:lumOff val="35000"/>
                  </a:schemeClr>
                </a:solidFill>
              </a:endParaRPr>
            </a:p>
          </p:txBody>
        </p:sp>
      </p:grpSp>
      <p:graphicFrame>
        <p:nvGraphicFramePr>
          <p:cNvPr id="2" name="表格 1"/>
          <p:cNvGraphicFramePr>
            <a:graphicFrameLocks noGrp="1"/>
          </p:cNvGraphicFramePr>
          <p:nvPr>
            <p:extLst>
              <p:ext uri="{D42A27DB-BD31-4B8C-83A1-F6EECF244321}">
                <p14:modId xmlns:p14="http://schemas.microsoft.com/office/powerpoint/2010/main" val="955448942"/>
              </p:ext>
            </p:extLst>
          </p:nvPr>
        </p:nvGraphicFramePr>
        <p:xfrm>
          <a:off x="1290636" y="5855933"/>
          <a:ext cx="6562728" cy="828040"/>
        </p:xfrm>
        <a:graphic>
          <a:graphicData uri="http://schemas.openxmlformats.org/drawingml/2006/table">
            <a:tbl>
              <a:tblPr firstRow="1" bandRow="1">
                <a:tableStyleId>{2D5ABB26-0587-4C30-8999-92F81FD0307C}</a:tableStyleId>
              </a:tblPr>
              <a:tblGrid>
                <a:gridCol w="1093788">
                  <a:extLst>
                    <a:ext uri="{9D8B030D-6E8A-4147-A177-3AD203B41FA5}">
                      <a16:colId xmlns:a16="http://schemas.microsoft.com/office/drawing/2014/main" val="1314219306"/>
                    </a:ext>
                  </a:extLst>
                </a:gridCol>
                <a:gridCol w="1093788">
                  <a:extLst>
                    <a:ext uri="{9D8B030D-6E8A-4147-A177-3AD203B41FA5}">
                      <a16:colId xmlns:a16="http://schemas.microsoft.com/office/drawing/2014/main" val="3471008609"/>
                    </a:ext>
                  </a:extLst>
                </a:gridCol>
                <a:gridCol w="1093788">
                  <a:extLst>
                    <a:ext uri="{9D8B030D-6E8A-4147-A177-3AD203B41FA5}">
                      <a16:colId xmlns:a16="http://schemas.microsoft.com/office/drawing/2014/main" val="1466109640"/>
                    </a:ext>
                  </a:extLst>
                </a:gridCol>
                <a:gridCol w="1093788">
                  <a:extLst>
                    <a:ext uri="{9D8B030D-6E8A-4147-A177-3AD203B41FA5}">
                      <a16:colId xmlns:a16="http://schemas.microsoft.com/office/drawing/2014/main" val="1027921427"/>
                    </a:ext>
                  </a:extLst>
                </a:gridCol>
                <a:gridCol w="1093788">
                  <a:extLst>
                    <a:ext uri="{9D8B030D-6E8A-4147-A177-3AD203B41FA5}">
                      <a16:colId xmlns:a16="http://schemas.microsoft.com/office/drawing/2014/main" val="3922011224"/>
                    </a:ext>
                  </a:extLst>
                </a:gridCol>
                <a:gridCol w="1093788">
                  <a:extLst>
                    <a:ext uri="{9D8B030D-6E8A-4147-A177-3AD203B41FA5}">
                      <a16:colId xmlns:a16="http://schemas.microsoft.com/office/drawing/2014/main" val="681198537"/>
                    </a:ext>
                  </a:extLst>
                </a:gridCol>
              </a:tblGrid>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M-density Residence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H-density Residence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Education</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Office</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Commerce</a:t>
                      </a: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Airport</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19050" cap="flat" cmpd="sng" algn="ctr">
                      <a:solidFill>
                        <a:schemeClr val="tx1">
                          <a:lumMod val="50000"/>
                          <a:lumOff val="50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950987851"/>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zh-CN" altLang="zh-CN" sz="12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anchor="ctr">
                    <a:lnT w="6350" cap="flat" cmpd="sng" algn="ctr">
                      <a:solidFill>
                        <a:schemeClr val="tx1">
                          <a:lumMod val="75000"/>
                          <a:lumOff val="25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160595771"/>
                  </a:ext>
                </a:extLst>
              </a:tr>
            </a:tbl>
          </a:graphicData>
        </a:graphic>
      </p:graphicFrame>
    </p:spTree>
    <p:extLst>
      <p:ext uri="{BB962C8B-B14F-4D97-AF65-F5344CB8AC3E}">
        <p14:creationId xmlns:p14="http://schemas.microsoft.com/office/powerpoint/2010/main" val="283908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139620715"/>
                  </p:ext>
                </p:extLst>
              </p:nvPr>
            </p:nvGraphicFramePr>
            <p:xfrm>
              <a:off x="438148" y="1103325"/>
              <a:ext cx="8091095" cy="5308320"/>
            </p:xfrm>
            <a:graphic>
              <a:graphicData uri="http://schemas.openxmlformats.org/drawingml/2006/table">
                <a:tbl>
                  <a:tblPr firstRow="1" firstCol="1" bandRow="1"/>
                  <a:tblGrid>
                    <a:gridCol w="1123952">
                      <a:extLst>
                        <a:ext uri="{9D8B030D-6E8A-4147-A177-3AD203B41FA5}">
                          <a16:colId xmlns:a16="http://schemas.microsoft.com/office/drawing/2014/main" val="1907491662"/>
                        </a:ext>
                      </a:extLst>
                    </a:gridCol>
                    <a:gridCol w="942975">
                      <a:extLst>
                        <a:ext uri="{9D8B030D-6E8A-4147-A177-3AD203B41FA5}">
                          <a16:colId xmlns:a16="http://schemas.microsoft.com/office/drawing/2014/main" val="2963953688"/>
                        </a:ext>
                      </a:extLst>
                    </a:gridCol>
                    <a:gridCol w="669352">
                      <a:extLst>
                        <a:ext uri="{9D8B030D-6E8A-4147-A177-3AD203B41FA5}">
                          <a16:colId xmlns:a16="http://schemas.microsoft.com/office/drawing/2014/main" val="3388196479"/>
                        </a:ext>
                      </a:extLst>
                    </a:gridCol>
                    <a:gridCol w="669352">
                      <a:extLst>
                        <a:ext uri="{9D8B030D-6E8A-4147-A177-3AD203B41FA5}">
                          <a16:colId xmlns:a16="http://schemas.microsoft.com/office/drawing/2014/main" val="18090634"/>
                        </a:ext>
                      </a:extLst>
                    </a:gridCol>
                    <a:gridCol w="669352">
                      <a:extLst>
                        <a:ext uri="{9D8B030D-6E8A-4147-A177-3AD203B41FA5}">
                          <a16:colId xmlns:a16="http://schemas.microsoft.com/office/drawing/2014/main" val="1439758154"/>
                        </a:ext>
                      </a:extLst>
                    </a:gridCol>
                    <a:gridCol w="669352">
                      <a:extLst>
                        <a:ext uri="{9D8B030D-6E8A-4147-A177-3AD203B41FA5}">
                          <a16:colId xmlns:a16="http://schemas.microsoft.com/office/drawing/2014/main" val="3145470183"/>
                        </a:ext>
                      </a:extLst>
                    </a:gridCol>
                    <a:gridCol w="669352">
                      <a:extLst>
                        <a:ext uri="{9D8B030D-6E8A-4147-A177-3AD203B41FA5}">
                          <a16:colId xmlns:a16="http://schemas.microsoft.com/office/drawing/2014/main" val="2373653072"/>
                        </a:ext>
                      </a:extLst>
                    </a:gridCol>
                    <a:gridCol w="669352">
                      <a:extLst>
                        <a:ext uri="{9D8B030D-6E8A-4147-A177-3AD203B41FA5}">
                          <a16:colId xmlns:a16="http://schemas.microsoft.com/office/drawing/2014/main" val="3221162146"/>
                        </a:ext>
                      </a:extLst>
                    </a:gridCol>
                    <a:gridCol w="669352">
                      <a:extLst>
                        <a:ext uri="{9D8B030D-6E8A-4147-A177-3AD203B41FA5}">
                          <a16:colId xmlns:a16="http://schemas.microsoft.com/office/drawing/2014/main" val="3871053906"/>
                        </a:ext>
                      </a:extLst>
                    </a:gridCol>
                    <a:gridCol w="669352">
                      <a:extLst>
                        <a:ext uri="{9D8B030D-6E8A-4147-A177-3AD203B41FA5}">
                          <a16:colId xmlns:a16="http://schemas.microsoft.com/office/drawing/2014/main" val="332060280"/>
                        </a:ext>
                      </a:extLst>
                    </a:gridCol>
                    <a:gridCol w="669352">
                      <a:extLst>
                        <a:ext uri="{9D8B030D-6E8A-4147-A177-3AD203B41FA5}">
                          <a16:colId xmlns:a16="http://schemas.microsoft.com/office/drawing/2014/main" val="373901852"/>
                        </a:ext>
                      </a:extLst>
                    </a:gridCol>
                  </a:tblGrid>
                  <a:tr h="265416">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Object Station</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Coefficient</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Land-use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Impedance</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5365941"/>
                      </a:ext>
                    </a:extLst>
                  </a:tr>
                  <a:tr h="265416">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15639183"/>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8561735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42504239"/>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60515338"/>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10740196"/>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3686671688"/>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7770390"/>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5032430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75223142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0.88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94258166"/>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a:t>
                          </a: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66638173"/>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91243372"/>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95102317"/>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8748467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197514773"/>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81421732"/>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11812271"/>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a:rPr lang="en-US" sz="1400" i="1"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𝑆𝑖𝑔</m:t>
                                </m:r>
                                <m:r>
                                  <a:rPr lang="en-US" sz="1400"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1640207914"/>
                      </a:ext>
                    </a:extLst>
                  </a:tr>
                  <a:tr h="265416">
                    <a:tc vMerge="1">
                      <a:txBody>
                        <a:bodyPr/>
                        <a:lstStyle/>
                        <a:p>
                          <a:endParaRPr lang="zh-CN" altLang="en-US"/>
                        </a:p>
                      </a:txBody>
                      <a:tcPr/>
                    </a:tc>
                    <a:tc>
                      <a:txBody>
                        <a:bodyPr/>
                        <a:lstStyle/>
                        <a:p>
                          <a:pPr algn="r">
                            <a:spcAft>
                              <a:spcPts val="0"/>
                            </a:spcAft>
                          </a:pPr>
                          <a14:m>
                            <m:oMathPara xmlns:m="http://schemas.openxmlformats.org/officeDocument/2006/math">
                              <m:oMathParaPr>
                                <m:jc m:val="centerGroup"/>
                              </m:oMathParaPr>
                              <m:oMath xmlns:m="http://schemas.openxmlformats.org/officeDocument/2006/math">
                                <m:r>
                                  <m:rPr>
                                    <m:sty m:val="p"/>
                                  </m:rPr>
                                  <a:rPr lang="en-US" sz="1400" kern="100" smtClean="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Exp</m:t>
                                </m:r>
                                <m:d>
                                  <m:dPr>
                                    <m:ctrlPr>
                                      <a:rPr lang="zh-CN" sz="1400" i="1" kern="100">
                                        <a:solidFill>
                                          <a:schemeClr val="tx1">
                                            <a:lumMod val="75000"/>
                                            <a:lumOff val="2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400" i="1" kern="100">
                                        <a:solidFill>
                                          <a:schemeClr val="tx1">
                                            <a:lumMod val="75000"/>
                                            <a:lumOff val="25000"/>
                                          </a:schemeClr>
                                        </a:solidFill>
                                        <a:effectLst/>
                                        <a:latin typeface="Cambria Math" panose="02040503050406030204" pitchFamily="18" charset="0"/>
                                        <a:ea typeface="MS Mincho" panose="02020609040205080304" pitchFamily="49" charset="-128"/>
                                        <a:cs typeface="Times New Roman" panose="02020603050405020304" pitchFamily="18" charset="0"/>
                                      </a:rPr>
                                      <m:t>𝐵</m:t>
                                    </m:r>
                                  </m:e>
                                </m:d>
                              </m:oMath>
                            </m:oMathPara>
                          </a14:m>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17131542"/>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139620715"/>
                  </p:ext>
                </p:extLst>
              </p:nvPr>
            </p:nvGraphicFramePr>
            <p:xfrm>
              <a:off x="438148" y="1103325"/>
              <a:ext cx="8091095" cy="5308320"/>
            </p:xfrm>
            <a:graphic>
              <a:graphicData uri="http://schemas.openxmlformats.org/drawingml/2006/table">
                <a:tbl>
                  <a:tblPr firstRow="1" firstCol="1" bandRow="1"/>
                  <a:tblGrid>
                    <a:gridCol w="1123952">
                      <a:extLst>
                        <a:ext uri="{9D8B030D-6E8A-4147-A177-3AD203B41FA5}">
                          <a16:colId xmlns:a16="http://schemas.microsoft.com/office/drawing/2014/main" val="1907491662"/>
                        </a:ext>
                      </a:extLst>
                    </a:gridCol>
                    <a:gridCol w="942975">
                      <a:extLst>
                        <a:ext uri="{9D8B030D-6E8A-4147-A177-3AD203B41FA5}">
                          <a16:colId xmlns:a16="http://schemas.microsoft.com/office/drawing/2014/main" val="2963953688"/>
                        </a:ext>
                      </a:extLst>
                    </a:gridCol>
                    <a:gridCol w="669352">
                      <a:extLst>
                        <a:ext uri="{9D8B030D-6E8A-4147-A177-3AD203B41FA5}">
                          <a16:colId xmlns:a16="http://schemas.microsoft.com/office/drawing/2014/main" val="3388196479"/>
                        </a:ext>
                      </a:extLst>
                    </a:gridCol>
                    <a:gridCol w="669352">
                      <a:extLst>
                        <a:ext uri="{9D8B030D-6E8A-4147-A177-3AD203B41FA5}">
                          <a16:colId xmlns:a16="http://schemas.microsoft.com/office/drawing/2014/main" val="18090634"/>
                        </a:ext>
                      </a:extLst>
                    </a:gridCol>
                    <a:gridCol w="669352">
                      <a:extLst>
                        <a:ext uri="{9D8B030D-6E8A-4147-A177-3AD203B41FA5}">
                          <a16:colId xmlns:a16="http://schemas.microsoft.com/office/drawing/2014/main" val="1439758154"/>
                        </a:ext>
                      </a:extLst>
                    </a:gridCol>
                    <a:gridCol w="669352">
                      <a:extLst>
                        <a:ext uri="{9D8B030D-6E8A-4147-A177-3AD203B41FA5}">
                          <a16:colId xmlns:a16="http://schemas.microsoft.com/office/drawing/2014/main" val="3145470183"/>
                        </a:ext>
                      </a:extLst>
                    </a:gridCol>
                    <a:gridCol w="669352">
                      <a:extLst>
                        <a:ext uri="{9D8B030D-6E8A-4147-A177-3AD203B41FA5}">
                          <a16:colId xmlns:a16="http://schemas.microsoft.com/office/drawing/2014/main" val="2373653072"/>
                        </a:ext>
                      </a:extLst>
                    </a:gridCol>
                    <a:gridCol w="669352">
                      <a:extLst>
                        <a:ext uri="{9D8B030D-6E8A-4147-A177-3AD203B41FA5}">
                          <a16:colId xmlns:a16="http://schemas.microsoft.com/office/drawing/2014/main" val="3221162146"/>
                        </a:ext>
                      </a:extLst>
                    </a:gridCol>
                    <a:gridCol w="669352">
                      <a:extLst>
                        <a:ext uri="{9D8B030D-6E8A-4147-A177-3AD203B41FA5}">
                          <a16:colId xmlns:a16="http://schemas.microsoft.com/office/drawing/2014/main" val="3871053906"/>
                        </a:ext>
                      </a:extLst>
                    </a:gridCol>
                    <a:gridCol w="669352">
                      <a:extLst>
                        <a:ext uri="{9D8B030D-6E8A-4147-A177-3AD203B41FA5}">
                          <a16:colId xmlns:a16="http://schemas.microsoft.com/office/drawing/2014/main" val="332060280"/>
                        </a:ext>
                      </a:extLst>
                    </a:gridCol>
                    <a:gridCol w="669352">
                      <a:extLst>
                        <a:ext uri="{9D8B030D-6E8A-4147-A177-3AD203B41FA5}">
                          <a16:colId xmlns:a16="http://schemas.microsoft.com/office/drawing/2014/main" val="373901852"/>
                        </a:ext>
                      </a:extLst>
                    </a:gridCol>
                  </a:tblGrid>
                  <a:tr h="265416">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Object Station</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Coefficient</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Land-use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algn="ctr">
                            <a:spcAft>
                              <a:spcPts val="0"/>
                            </a:spcAft>
                          </a:pPr>
                          <a:r>
                            <a:rPr lang="en-US"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Impedance</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5365941"/>
                      </a:ext>
                    </a:extLst>
                  </a:tr>
                  <a:tr h="265416">
                    <a:tc vMerge="1">
                      <a:txBody>
                        <a:bodyPr/>
                        <a:lstStyle/>
                        <a:p>
                          <a:endParaRPr lang="zh-CN" altLang="en-US"/>
                        </a:p>
                      </a:txBody>
                      <a:tcPr/>
                    </a:tc>
                    <a:tc vMerge="1">
                      <a:txBody>
                        <a:bodyPr/>
                        <a:lstStyle/>
                        <a:p>
                          <a:endParaRPr lang="zh-CN" altLang="en-US"/>
                        </a:p>
                      </a:txBody>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B-C</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B-A</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15639183"/>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賀茂</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206818" r="-638710" b="-1715909"/>
                          </a:stretch>
                        </a:blip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8561735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313953" r="-638710" b="-1655814"/>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42504239"/>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404545" r="-638710" b="-1518182"/>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60515338"/>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藤崎</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H-density</a:t>
                          </a:r>
                          <a:r>
                            <a:rPr lang="en-US" altLang="zh-CN" sz="1400" kern="10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Residence</a:t>
                          </a:r>
                          <a:endParaRPr lang="zh-CN"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504545" r="-638710" b="-1418182"/>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810740196"/>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618605" r="-638710" b="-135116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3686671688"/>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702273" r="-638710" b="-1220455"/>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7770390"/>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箱崎九大前</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820930" r="-638710" b="-114883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5032430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900000" r="-638710" b="-102272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0.04</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75223142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000000" r="-638710" b="-922727"/>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0.88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94258166"/>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呉服町</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a:t>
                          </a: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125581" r="-638710" b="-844186"/>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0.05</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66638173"/>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197727" r="-638710" b="-725000"/>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91243372"/>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327907" r="-638710" b="-641860"/>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95102317"/>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天神</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395455" r="-638710" b="-52727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8748467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495455" r="-638710" b="-427273"/>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2197514773"/>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blipFill>
                          <a:blip r:embed="rId2"/>
                          <a:stretch>
                            <a:fillRect l="-119355" t="-1632558" r="-638710" b="-337209"/>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alt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a:t>
                          </a: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81421732"/>
                      </a:ext>
                    </a:extLst>
                  </a:tr>
                  <a:tr h="265416">
                    <a:tc rowSpan="3">
                      <a:txBody>
                        <a:bodyPr/>
                        <a:lstStyle/>
                        <a:p>
                          <a:pPr algn="ctr">
                            <a:spcAft>
                              <a:spcPts val="0"/>
                            </a:spcAft>
                          </a:pPr>
                          <a:r>
                            <a:rPr lang="ja-JP" alt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福岡空港</a:t>
                          </a:r>
                          <a:endParaRPr lang="en-US" altLang="ja-JP"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pPr algn="ctr">
                            <a:spcAft>
                              <a:spcPts val="0"/>
                            </a:spcAft>
                          </a:pPr>
                          <a:r>
                            <a:rPr lang="en-US" alt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Airport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solidFill>
                          <a:srgbClr val="FFFFFF"/>
                        </a:solidFill>
                      </a:tcPr>
                    </a:tc>
                    <a:tc>
                      <a:txBody>
                        <a:bodyPr/>
                        <a:lstStyle/>
                        <a:p>
                          <a:endParaRPr lang="zh-CN"/>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blipFill>
                          <a:blip r:embed="rId2"/>
                          <a:stretch>
                            <a:fillRect l="-119355" t="-1693182" r="-638710" b="-229545"/>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-0.01</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-0.08</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w="12700" cap="flat" cmpd="sng" algn="ctr">
                          <a:solidFill>
                            <a:srgbClr val="80808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11812271"/>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a:noFill/>
                        </a:lnB>
                        <a:blipFill>
                          <a:blip r:embed="rId2"/>
                          <a:stretch>
                            <a:fillRect l="-119355" t="-1834884" r="-638710" b="-134884"/>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a:noFill/>
                        </a:lnB>
                        <a:solidFill>
                          <a:srgbClr val="FFFFFF"/>
                        </a:solidFill>
                      </a:tcPr>
                    </a:tc>
                    <a:extLst>
                      <a:ext uri="{0D108BD9-81ED-4DB2-BD59-A6C34878D82A}">
                        <a16:rowId xmlns:a16="http://schemas.microsoft.com/office/drawing/2014/main" val="1640207914"/>
                      </a:ext>
                    </a:extLst>
                  </a:tr>
                  <a:tr h="265416">
                    <a:tc vMerge="1">
                      <a:txBody>
                        <a:bodyPr/>
                        <a:lstStyle/>
                        <a:p>
                          <a:endParaRPr lang="zh-CN" altLang="en-US"/>
                        </a:p>
                      </a:txBody>
                      <a:tcPr/>
                    </a:tc>
                    <a:tc>
                      <a:txBody>
                        <a:bodyPr/>
                        <a:lstStyle/>
                        <a:p>
                          <a:endParaRPr lang="zh-CN"/>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blipFill>
                          <a:blip r:embed="rId2"/>
                          <a:stretch>
                            <a:fillRect l="-119355" t="-1890909" r="-638710" b="-31818"/>
                          </a:stretch>
                        </a:blip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zh-CN"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112811" marR="112811" marT="0" marB="0" anchor="ctr">
                        <a:lnL>
                          <a:noFill/>
                        </a:lnL>
                        <a:lnR>
                          <a:noFill/>
                        </a:lnR>
                        <a:lnT>
                          <a:noFill/>
                        </a:lnT>
                        <a:lnB w="190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17131542"/>
                      </a:ext>
                    </a:extLst>
                  </a:tr>
                </a:tbl>
              </a:graphicData>
            </a:graphic>
          </p:graphicFrame>
        </mc:Fallback>
      </mc:AlternateContent>
      <p:sp>
        <p:nvSpPr>
          <p:cNvPr id="8" name="矩形 7"/>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10. Model Estimation</a:t>
            </a:r>
            <a:endParaRPr lang="zh-CN" altLang="en-US" sz="2800" b="1" dirty="0">
              <a:solidFill>
                <a:schemeClr val="tx1">
                  <a:lumMod val="65000"/>
                  <a:lumOff val="35000"/>
                </a:schemeClr>
              </a:solidFill>
            </a:endParaRPr>
          </a:p>
        </p:txBody>
      </p:sp>
      <p:grpSp>
        <p:nvGrpSpPr>
          <p:cNvPr id="4" name="组合 3"/>
          <p:cNvGrpSpPr/>
          <p:nvPr/>
        </p:nvGrpSpPr>
        <p:grpSpPr>
          <a:xfrm>
            <a:off x="-1" y="482249"/>
            <a:ext cx="3908681" cy="390049"/>
            <a:chOff x="151065" y="700087"/>
            <a:chExt cx="3908681" cy="390049"/>
          </a:xfrm>
        </p:grpSpPr>
        <p:grpSp>
          <p:nvGrpSpPr>
            <p:cNvPr id="5" name="组合 4"/>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Result for Logistic Regression</a:t>
                  </a:r>
                  <a:endParaRPr lang="zh-CN" altLang="en-US"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矩形 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文本框 13"/>
          <p:cNvSpPr txBox="1"/>
          <p:nvPr/>
        </p:nvSpPr>
        <p:spPr>
          <a:xfrm>
            <a:off x="342900" y="6411646"/>
            <a:ext cx="7435049"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rPr>
              <a:t>The dependent variable is the choice of getting off at the object station or not </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317737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11. Conclusion</a:t>
            </a:r>
            <a:endParaRPr lang="zh-CN" altLang="en-US" sz="2800" b="1" dirty="0">
              <a:solidFill>
                <a:schemeClr val="tx1">
                  <a:lumMod val="65000"/>
                  <a:lumOff val="35000"/>
                </a:schemeClr>
              </a:solidFill>
            </a:endParaRPr>
          </a:p>
        </p:txBody>
      </p:sp>
      <p:sp>
        <p:nvSpPr>
          <p:cNvPr id="2" name="矩形 1"/>
          <p:cNvSpPr/>
          <p:nvPr/>
        </p:nvSpPr>
        <p:spPr>
          <a:xfrm>
            <a:off x="530733" y="4837377"/>
            <a:ext cx="8070342" cy="1200329"/>
          </a:xfrm>
          <a:prstGeom prst="rect">
            <a:avLst/>
          </a:prstGeom>
        </p:spPr>
        <p:txBody>
          <a:bodyPr wrap="square">
            <a:spAutoFit/>
          </a:bodyPr>
          <a:lstStyle/>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share of different transportation modes is not considered in this study</a:t>
            </a:r>
          </a:p>
          <a:p>
            <a:pPr marL="285750" indent="-285750">
              <a:buFont typeface="Wingdings" panose="05000000000000000000" pitchFamily="2" charset="2"/>
              <a:buChar char="l"/>
            </a:pPr>
            <a:endParaRPr lang="en-US" altLang="zh-CN" dirty="0">
              <a:solidFill>
                <a:schemeClr val="tx1">
                  <a:lumMod val="75000"/>
                  <a:lumOff val="25000"/>
                </a:schemeClr>
              </a:solidFill>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variables of bus service describe the features of one single station, but not the features between two stations</a:t>
            </a:r>
          </a:p>
        </p:txBody>
      </p:sp>
      <p:sp>
        <p:nvSpPr>
          <p:cNvPr id="3" name="矩形 2"/>
          <p:cNvSpPr/>
          <p:nvPr/>
        </p:nvSpPr>
        <p:spPr>
          <a:xfrm>
            <a:off x="530733" y="1370311"/>
            <a:ext cx="8070342" cy="2031325"/>
          </a:xfrm>
          <a:prstGeom prst="rect">
            <a:avLst/>
          </a:prstGeom>
        </p:spPr>
        <p:txBody>
          <a:bodyPr wrap="square">
            <a:spAutoFit/>
          </a:bodyPr>
          <a:lstStyle/>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This study investigated the effect of land-use and impedance between stations on the subway ridership between stations from the perspective of the connectivity between stations.</a:t>
            </a:r>
          </a:p>
          <a:p>
            <a:pPr marL="285750" indent="-285750">
              <a:buFont typeface="Wingdings" panose="05000000000000000000" pitchFamily="2" charset="2"/>
              <a:buChar char="l"/>
            </a:pPr>
            <a:endParaRPr lang="en-US" altLang="zh-CN" dirty="0">
              <a:solidFill>
                <a:schemeClr val="tx1">
                  <a:lumMod val="75000"/>
                  <a:lumOff val="25000"/>
                </a:schemeClr>
              </a:solidFill>
              <a:latin typeface="Times New Roman" panose="02020603050405020304" pitchFamily="18" charset="0"/>
              <a:ea typeface="MS Mincho" panose="02020609040205080304" pitchFamily="49" charset="-128"/>
            </a:endParaRPr>
          </a:p>
          <a:p>
            <a:pPr marL="285750" indent="-285750">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The effect of factors on the choice of destination station was estimated using the logistic regression model. The result showed that the influence of land-use on the ridership between stations was effective.</a:t>
            </a:r>
            <a:endParaRPr lang="zh-CN" altLang="en-US" dirty="0">
              <a:solidFill>
                <a:schemeClr val="tx1">
                  <a:lumMod val="75000"/>
                  <a:lumOff val="2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9" name="组合 8"/>
              <p:cNvGrpSpPr/>
              <p:nvPr/>
            </p:nvGrpSpPr>
            <p:grpSpPr>
              <a:xfrm>
                <a:off x="1146429" y="1090136"/>
                <a:ext cx="3638550" cy="339090"/>
                <a:chOff x="1146429" y="1090136"/>
                <a:chExt cx="3638550" cy="339090"/>
              </a:xfrm>
            </p:grpSpPr>
            <p:cxnSp>
              <p:nvCxnSpPr>
                <p:cNvPr id="11" name="直接连接符 10"/>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Summary</a:t>
                  </a:r>
                  <a:endParaRPr lang="zh-CN" altLang="en-US" sz="2000" dirty="0">
                    <a:solidFill>
                      <a:schemeClr val="tx1">
                        <a:lumMod val="65000"/>
                        <a:lumOff val="35000"/>
                      </a:schemeClr>
                    </a:solidFill>
                  </a:endParaRP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 name="组合 13"/>
          <p:cNvGrpSpPr/>
          <p:nvPr/>
        </p:nvGrpSpPr>
        <p:grpSpPr>
          <a:xfrm>
            <a:off x="0" y="3947559"/>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Limitation</a:t>
                  </a:r>
                  <a:endParaRPr lang="zh-CN" altLang="en-US" sz="2000" dirty="0">
                    <a:solidFill>
                      <a:schemeClr val="tx1">
                        <a:lumMod val="65000"/>
                        <a:lumOff val="35000"/>
                      </a:schemeClr>
                    </a:solidFill>
                  </a:endParaRP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159240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27435" y="2317531"/>
            <a:ext cx="3578772" cy="1938992"/>
          </a:xfrm>
          <a:prstGeom prst="rect">
            <a:avLst/>
          </a:prstGeom>
          <a:noFill/>
        </p:spPr>
        <p:txBody>
          <a:bodyPr wrap="square" rtlCol="0">
            <a:spAutoFit/>
          </a:bodyPr>
          <a:lstStyle/>
          <a:p>
            <a:pPr algn="ctr"/>
            <a:r>
              <a:rPr lang="en-US" altLang="zh-CN" sz="4000" b="1" dirty="0">
                <a:solidFill>
                  <a:schemeClr val="tx1">
                    <a:lumMod val="75000"/>
                    <a:lumOff val="25000"/>
                  </a:schemeClr>
                </a:solidFill>
              </a:rPr>
              <a:t>End</a:t>
            </a:r>
          </a:p>
          <a:p>
            <a:pPr algn="ctr"/>
            <a:endParaRPr lang="en-US" altLang="zh-CN" sz="4000" b="1" dirty="0">
              <a:solidFill>
                <a:schemeClr val="tx1">
                  <a:lumMod val="75000"/>
                  <a:lumOff val="25000"/>
                </a:schemeClr>
              </a:solidFill>
            </a:endParaRPr>
          </a:p>
          <a:p>
            <a:pPr algn="ctr"/>
            <a:r>
              <a:rPr lang="en-US" altLang="zh-CN" sz="4000" b="1" dirty="0">
                <a:solidFill>
                  <a:schemeClr val="tx1">
                    <a:lumMod val="75000"/>
                    <a:lumOff val="25000"/>
                  </a:schemeClr>
                </a:solidFill>
              </a:rPr>
              <a:t>Thanks</a:t>
            </a:r>
            <a:endParaRPr lang="zh-CN" altLang="en-US" sz="4000" b="1" dirty="0">
              <a:solidFill>
                <a:schemeClr val="tx1">
                  <a:lumMod val="75000"/>
                  <a:lumOff val="25000"/>
                </a:schemeClr>
              </a:solidFill>
            </a:endParaRPr>
          </a:p>
        </p:txBody>
      </p:sp>
    </p:spTree>
    <p:extLst>
      <p:ext uri="{BB962C8B-B14F-4D97-AF65-F5344CB8AC3E}">
        <p14:creationId xmlns:p14="http://schemas.microsoft.com/office/powerpoint/2010/main" val="317169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94085"/>
            <a:ext cx="9144000" cy="2554545"/>
          </a:xfrm>
          <a:prstGeom prst="rect">
            <a:avLst/>
          </a:prstGeom>
        </p:spPr>
        <p:txBody>
          <a:bodyPr wrap="square">
            <a:spAutoFit/>
          </a:bodyPr>
          <a:lstStyle/>
          <a:p>
            <a:pPr algn="ctr"/>
            <a:r>
              <a:rPr lang="en-US" altLang="zh-CN" sz="4000" b="1" dirty="0"/>
              <a:t>An Analysis on the Interaction of Ridership and Land-use: </a:t>
            </a:r>
          </a:p>
          <a:p>
            <a:pPr algn="ctr"/>
            <a:r>
              <a:rPr lang="en-US" altLang="zh-CN" sz="4000" b="1" dirty="0"/>
              <a:t>the Perspective from Connectivity between Subway Stations</a:t>
            </a:r>
            <a:endParaRPr lang="zh-CN" altLang="en-US" sz="4000" b="1" dirty="0"/>
          </a:p>
        </p:txBody>
      </p:sp>
      <p:sp>
        <p:nvSpPr>
          <p:cNvPr id="5" name="矩形 4"/>
          <p:cNvSpPr/>
          <p:nvPr/>
        </p:nvSpPr>
        <p:spPr>
          <a:xfrm>
            <a:off x="1689640" y="4463534"/>
            <a:ext cx="5764720" cy="461665"/>
          </a:xfrm>
          <a:prstGeom prst="rect">
            <a:avLst/>
          </a:prstGeom>
        </p:spPr>
        <p:txBody>
          <a:bodyPr wrap="none">
            <a:spAutoFit/>
          </a:bodyPr>
          <a:lstStyle/>
          <a:p>
            <a:r>
              <a:rPr lang="en-US" altLang="zh-CN" sz="2400" i="1" dirty="0">
                <a:solidFill>
                  <a:schemeClr val="tx1">
                    <a:lumMod val="75000"/>
                    <a:lumOff val="25000"/>
                  </a:schemeClr>
                </a:solidFill>
              </a:rPr>
              <a:t>Qi CHEN, </a:t>
            </a:r>
            <a:r>
              <a:rPr lang="en-US" altLang="zh-CN" sz="2400" i="1" dirty="0" err="1">
                <a:solidFill>
                  <a:schemeClr val="tx1">
                    <a:lumMod val="75000"/>
                    <a:lumOff val="25000"/>
                  </a:schemeClr>
                </a:solidFill>
              </a:rPr>
              <a:t>Shichen</a:t>
            </a:r>
            <a:r>
              <a:rPr lang="en-US" altLang="zh-CN" sz="2400" i="1" dirty="0">
                <a:solidFill>
                  <a:schemeClr val="tx1">
                    <a:lumMod val="75000"/>
                    <a:lumOff val="25000"/>
                  </a:schemeClr>
                </a:solidFill>
              </a:rPr>
              <a:t> ZHAO and Go HIGUCHI</a:t>
            </a:r>
            <a:endParaRPr lang="zh-CN" altLang="en-US" sz="2400" i="1" dirty="0">
              <a:solidFill>
                <a:schemeClr val="tx1">
                  <a:lumMod val="75000"/>
                  <a:lumOff val="25000"/>
                </a:schemeClr>
              </a:solidFill>
            </a:endParaRPr>
          </a:p>
        </p:txBody>
      </p:sp>
      <p:sp>
        <p:nvSpPr>
          <p:cNvPr id="6" name="矩形 5"/>
          <p:cNvSpPr/>
          <p:nvPr/>
        </p:nvSpPr>
        <p:spPr>
          <a:xfrm>
            <a:off x="1689640" y="5473403"/>
            <a:ext cx="5764720" cy="923330"/>
          </a:xfrm>
          <a:prstGeom prst="rect">
            <a:avLst/>
          </a:prstGeom>
        </p:spPr>
        <p:txBody>
          <a:bodyPr wrap="square">
            <a:spAutoFit/>
          </a:bodyPr>
          <a:lstStyle/>
          <a:p>
            <a:pPr algn="ctr"/>
            <a:r>
              <a:rPr lang="en-US" altLang="zh-CN" dirty="0">
                <a:solidFill>
                  <a:schemeClr val="tx1">
                    <a:lumMod val="75000"/>
                    <a:lumOff val="25000"/>
                  </a:schemeClr>
                </a:solidFill>
              </a:rPr>
              <a:t>Graduate School of Human-Environment Studies, Kyushu University, Japan</a:t>
            </a:r>
          </a:p>
          <a:p>
            <a:pPr algn="ctr"/>
            <a:r>
              <a:rPr lang="en-US" altLang="zh-CN" dirty="0">
                <a:solidFill>
                  <a:schemeClr val="tx1">
                    <a:lumMod val="75000"/>
                    <a:lumOff val="25000"/>
                  </a:schemeClr>
                </a:solidFill>
              </a:rPr>
              <a:t>2017.07.14</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82790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Background</a:t>
            </a:r>
            <a:endParaRPr lang="zh-CN" altLang="en-US" sz="4400" b="1" dirty="0">
              <a:solidFill>
                <a:schemeClr val="bg1"/>
              </a:solidFill>
            </a:endParaRPr>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grpSp>
        <p:nvGrpSpPr>
          <p:cNvPr id="4" name="组合 3"/>
          <p:cNvGrpSpPr/>
          <p:nvPr/>
        </p:nvGrpSpPr>
        <p:grpSpPr>
          <a:xfrm>
            <a:off x="397982" y="976745"/>
            <a:ext cx="8239991" cy="1701512"/>
            <a:chOff x="311727" y="1052079"/>
            <a:chExt cx="8239991" cy="1701512"/>
          </a:xfrm>
        </p:grpSpPr>
        <p:sp>
          <p:nvSpPr>
            <p:cNvPr id="2" name="矩形 1"/>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The urban rail transit has become one of the most important travel modes in modern cities.</a:t>
              </a:r>
              <a:endParaRPr lang="zh-CN" altLang="en-US" sz="2000" dirty="0">
                <a:solidFill>
                  <a:schemeClr val="tx1"/>
                </a:solidFill>
              </a:endParaRPr>
            </a:p>
          </p:txBody>
        </p:sp>
        <p:sp>
          <p:nvSpPr>
            <p:cNvPr id="3" name="矩形 2"/>
            <p:cNvSpPr/>
            <p:nvPr/>
          </p:nvSpPr>
          <p:spPr>
            <a:xfrm>
              <a:off x="311727" y="1052079"/>
              <a:ext cx="4205191" cy="597996"/>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Development of urban rail transit</a:t>
              </a:r>
              <a:endParaRPr lang="zh-CN" altLang="en-US" sz="2200" dirty="0">
                <a:solidFill>
                  <a:schemeClr val="tx1"/>
                </a:solidFill>
              </a:endParaRPr>
            </a:p>
          </p:txBody>
        </p:sp>
      </p:grpSp>
      <p:grpSp>
        <p:nvGrpSpPr>
          <p:cNvPr id="13" name="组合 12"/>
          <p:cNvGrpSpPr/>
          <p:nvPr/>
        </p:nvGrpSpPr>
        <p:grpSpPr>
          <a:xfrm>
            <a:off x="397983" y="2938017"/>
            <a:ext cx="8239990" cy="1696341"/>
            <a:chOff x="311728" y="1057250"/>
            <a:chExt cx="8239990" cy="1696341"/>
          </a:xfrm>
        </p:grpSpPr>
        <p:sp>
          <p:nvSpPr>
            <p:cNvPr id="15" name="矩形 14"/>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The policy of giving priority to the development of public transport has widely been adopted around the world.</a:t>
              </a:r>
              <a:endParaRPr lang="zh-CN" altLang="en-US" sz="2000" kern="100" dirty="0">
                <a:solidFill>
                  <a:schemeClr val="tx1"/>
                </a:solidFill>
                <a:ea typeface="MS Mincho" panose="02020609040205080304" pitchFamily="49" charset="-128"/>
                <a:cs typeface="Times New Roman" panose="02020603050405020304" pitchFamily="18" charset="0"/>
              </a:endParaRPr>
            </a:p>
          </p:txBody>
        </p:sp>
        <p:sp>
          <p:nvSpPr>
            <p:cNvPr id="16" name="矩形 15"/>
            <p:cNvSpPr/>
            <p:nvPr/>
          </p:nvSpPr>
          <p:spPr>
            <a:xfrm>
              <a:off x="311728" y="1057250"/>
              <a:ext cx="4205190"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Public transit goes first</a:t>
              </a:r>
              <a:endParaRPr lang="zh-CN" altLang="en-US" sz="2200" dirty="0">
                <a:solidFill>
                  <a:schemeClr val="tx1"/>
                </a:solidFill>
              </a:endParaRPr>
            </a:p>
          </p:txBody>
        </p:sp>
      </p:grpSp>
      <p:grpSp>
        <p:nvGrpSpPr>
          <p:cNvPr id="17" name="组合 16"/>
          <p:cNvGrpSpPr/>
          <p:nvPr/>
        </p:nvGrpSpPr>
        <p:grpSpPr>
          <a:xfrm>
            <a:off x="397982" y="4894118"/>
            <a:ext cx="8239990" cy="1769077"/>
            <a:chOff x="311728" y="984514"/>
            <a:chExt cx="8239990" cy="1769077"/>
          </a:xfrm>
        </p:grpSpPr>
        <p:sp>
          <p:nvSpPr>
            <p:cNvPr id="18" name="矩形 17"/>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kern="100" dirty="0">
                  <a:solidFill>
                    <a:schemeClr val="tx1"/>
                  </a:solidFill>
                  <a:ea typeface="MS Mincho" panose="02020609040205080304" pitchFamily="49" charset="-128"/>
                  <a:cs typeface="Times New Roman" panose="02020603050405020304" pitchFamily="18" charset="0"/>
                </a:rPr>
                <a:t>How to master the relationship between land-use and passenger volume has become an important issue.</a:t>
              </a:r>
              <a:endParaRPr lang="zh-CN" altLang="en-US" sz="2000" kern="100" dirty="0">
                <a:solidFill>
                  <a:schemeClr val="tx1"/>
                </a:solidFill>
                <a:ea typeface="MS Mincho" panose="02020609040205080304" pitchFamily="49" charset="-128"/>
                <a:cs typeface="Times New Roman" panose="02020603050405020304" pitchFamily="18" charset="0"/>
              </a:endParaRPr>
            </a:p>
          </p:txBody>
        </p:sp>
        <p:sp>
          <p:nvSpPr>
            <p:cNvPr id="19" name="矩形 18"/>
            <p:cNvSpPr/>
            <p:nvPr/>
          </p:nvSpPr>
          <p:spPr>
            <a:xfrm>
              <a:off x="311728" y="984514"/>
              <a:ext cx="4205190" cy="727363"/>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Coordination between urban planning and urban rail transit</a:t>
              </a:r>
              <a:endParaRPr lang="zh-CN" altLang="en-US" sz="2200" dirty="0">
                <a:solidFill>
                  <a:schemeClr val="tx1"/>
                </a:solidFill>
              </a:endParaRPr>
            </a:p>
          </p:txBody>
        </p:sp>
      </p:grpSp>
    </p:spTree>
    <p:extLst>
      <p:ext uri="{BB962C8B-B14F-4D97-AF65-F5344CB8AC3E}">
        <p14:creationId xmlns:p14="http://schemas.microsoft.com/office/powerpoint/2010/main" val="45670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Literature Review</a:t>
            </a:r>
            <a:endParaRPr lang="zh-CN" altLang="en-US" sz="4400" b="1" dirty="0">
              <a:solidFill>
                <a:schemeClr val="bg1"/>
              </a:solidFill>
            </a:endParaRPr>
          </a:p>
        </p:txBody>
      </p:sp>
      <p:graphicFrame>
        <p:nvGraphicFramePr>
          <p:cNvPr id="2" name="表格 1"/>
          <p:cNvGraphicFramePr>
            <a:graphicFrameLocks noGrp="1"/>
          </p:cNvGraphicFramePr>
          <p:nvPr>
            <p:extLst/>
          </p:nvPr>
        </p:nvGraphicFramePr>
        <p:xfrm>
          <a:off x="514348" y="1147273"/>
          <a:ext cx="8123625" cy="1742058"/>
        </p:xfrm>
        <a:graphic>
          <a:graphicData uri="http://schemas.openxmlformats.org/drawingml/2006/table">
            <a:tbl>
              <a:tblPr firstRow="1" bandRow="1">
                <a:tableStyleId>{2D5ABB26-0587-4C30-8999-92F81FD0307C}</a:tableStyleId>
              </a:tblPr>
              <a:tblGrid>
                <a:gridCol w="2970689">
                  <a:extLst>
                    <a:ext uri="{9D8B030D-6E8A-4147-A177-3AD203B41FA5}">
                      <a16:colId xmlns:a16="http://schemas.microsoft.com/office/drawing/2014/main" val="993849137"/>
                    </a:ext>
                  </a:extLst>
                </a:gridCol>
                <a:gridCol w="1861664">
                  <a:extLst>
                    <a:ext uri="{9D8B030D-6E8A-4147-A177-3AD203B41FA5}">
                      <a16:colId xmlns:a16="http://schemas.microsoft.com/office/drawing/2014/main" val="657418974"/>
                    </a:ext>
                  </a:extLst>
                </a:gridCol>
                <a:gridCol w="3291272">
                  <a:extLst>
                    <a:ext uri="{9D8B030D-6E8A-4147-A177-3AD203B41FA5}">
                      <a16:colId xmlns:a16="http://schemas.microsoft.com/office/drawing/2014/main" val="2133621396"/>
                    </a:ext>
                  </a:extLst>
                </a:gridCol>
              </a:tblGrid>
              <a:tr h="322846">
                <a:tc>
                  <a:txBody>
                    <a:bodyPr/>
                    <a:lstStyle/>
                    <a:p>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Scale</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Objective</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47959759"/>
                  </a:ext>
                </a:extLst>
              </a:tr>
              <a:tr h="67290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Station-Level</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single station</a:t>
                      </a:r>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Passenger volume of station</a:t>
                      </a:r>
                      <a:endParaRPr lang="zh-CN" altLang="en-US" sz="2000" dirty="0">
                        <a:latin typeface="Times New Roman" panose="02020603050405020304" pitchFamily="18" charset="0"/>
                        <a:cs typeface="Times New Roman" panose="02020603050405020304" pitchFamily="18" charset="0"/>
                      </a:endParaRPr>
                    </a:p>
                  </a:txBody>
                  <a:tcPr anchor="ctr">
                    <a:lnT w="1905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922039267"/>
                  </a:ext>
                </a:extLst>
              </a:tr>
              <a:tr h="67290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b="0" dirty="0">
                          <a:latin typeface="Times New Roman" panose="02020603050405020304" pitchFamily="18" charset="0"/>
                          <a:cs typeface="Times New Roman" panose="02020603050405020304" pitchFamily="18" charset="0"/>
                        </a:rPr>
                        <a:t>Station-to-Station-Level</a:t>
                      </a:r>
                      <a:endParaRPr lang="zh-CN" altLang="en-US" sz="2000" b="0" dirty="0">
                        <a:solidFill>
                          <a:srgbClr val="FF6600"/>
                        </a:solidFill>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solidFill>
                      <a:schemeClr val="accent4">
                        <a:lumMod val="40000"/>
                        <a:lumOff val="6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station network</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cs typeface="Times New Roman" panose="02020603050405020304" pitchFamily="18" charset="0"/>
                        </a:rPr>
                        <a:t>OD passenger volume</a:t>
                      </a:r>
                      <a:endParaRPr lang="zh-CN" altLang="en-US" sz="2000" dirty="0">
                        <a:latin typeface="Times New Roman" panose="02020603050405020304" pitchFamily="18" charset="0"/>
                        <a:cs typeface="Times New Roman" panose="02020603050405020304" pitchFamily="18" charset="0"/>
                      </a:endParaRPr>
                    </a:p>
                  </a:txBody>
                  <a:tcPr anchor="ctr">
                    <a:lnT w="12700" cap="flat" cmpd="sng" algn="ctr">
                      <a:solidFill>
                        <a:schemeClr val="tx1">
                          <a:lumMod val="75000"/>
                          <a:lumOff val="25000"/>
                        </a:schemeClr>
                      </a:solidFill>
                      <a:prstDash val="solid"/>
                      <a:round/>
                      <a:headEnd type="none" w="med" len="med"/>
                      <a:tailEnd type="none" w="med" len="med"/>
                    </a:lnT>
                    <a:lnB w="190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442006178"/>
                  </a:ext>
                </a:extLst>
              </a:tr>
            </a:tbl>
          </a:graphicData>
        </a:graphic>
      </p:graphicFrame>
      <p:sp>
        <p:nvSpPr>
          <p:cNvPr id="5" name="矩形 4"/>
          <p:cNvSpPr/>
          <p:nvPr/>
        </p:nvSpPr>
        <p:spPr>
          <a:xfrm>
            <a:off x="290945" y="5115786"/>
            <a:ext cx="8562109" cy="1661993"/>
          </a:xfrm>
          <a:prstGeom prst="rect">
            <a:avLst/>
          </a:prstGeom>
        </p:spPr>
        <p:txBody>
          <a:bodyPr wrap="square">
            <a:spAutoFit/>
          </a:bodyPr>
          <a:lstStyle/>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Some References</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[1] Taylor, B.D. et al., (2003). Analyzing the determinants of transit ridership using a two-stage least squares regression on a national sample of urbanized areas. University of California Transportation Center.</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[2] Choi, J. et al., (2012). An analysis of Metro ridership at the station-to-station level in Seoul. Transportation, 39(3), 705–722.</a:t>
            </a:r>
          </a:p>
          <a:p>
            <a:pPr algn="just" hangingPunct="0">
              <a:spcAft>
                <a:spcPts val="1200"/>
              </a:spcAft>
            </a:pPr>
            <a:r>
              <a:rPr lang="en-US" altLang="zh-CN" sz="1200" dirty="0">
                <a:latin typeface="Times" panose="02020603050405020304" pitchFamily="18" charset="0"/>
                <a:ea typeface="宋体" panose="02010600030101010101" pitchFamily="2" charset="-122"/>
                <a:cs typeface="Times New Roman" panose="02020603050405020304" pitchFamily="18" charset="0"/>
              </a:rPr>
              <a:t>[3] Gutiérrez, J., Cardozo, O.D. &amp; García-</a:t>
            </a:r>
            <a:r>
              <a:rPr lang="en-US" altLang="zh-CN" sz="1200" dirty="0" err="1">
                <a:latin typeface="Times" panose="02020603050405020304" pitchFamily="18" charset="0"/>
                <a:ea typeface="宋体" panose="02010600030101010101" pitchFamily="2" charset="-122"/>
                <a:cs typeface="Times New Roman" panose="02020603050405020304" pitchFamily="18" charset="0"/>
              </a:rPr>
              <a:t>Palomares</a:t>
            </a:r>
            <a:r>
              <a:rPr lang="en-US" altLang="zh-CN" sz="1200" dirty="0">
                <a:latin typeface="Times" panose="02020603050405020304" pitchFamily="18" charset="0"/>
                <a:ea typeface="宋体" panose="02010600030101010101" pitchFamily="2" charset="-122"/>
                <a:cs typeface="Times New Roman" panose="02020603050405020304" pitchFamily="18" charset="0"/>
              </a:rPr>
              <a:t>, J.C., (2011). Transit ridership forecasting at station level: An approach based on distance-decay weighted regression. Journal of Transport Geography, 19(6), 1081–1092.</a:t>
            </a:r>
            <a:endParaRPr lang="zh-CN" altLang="zh-CN" sz="1200" dirty="0">
              <a:latin typeface="Times" panose="02020603050405020304" pitchFamily="18" charset="0"/>
              <a:ea typeface="宋体" panose="02010600030101010101" pitchFamily="2" charset="-122"/>
              <a:cs typeface="Times New Roman" panose="02020603050405020304" pitchFamily="18" charset="0"/>
            </a:endParaRPr>
          </a:p>
        </p:txBody>
      </p:sp>
      <p:cxnSp>
        <p:nvCxnSpPr>
          <p:cNvPr id="8" name="直接连接符 7"/>
          <p:cNvCxnSpPr/>
          <p:nvPr/>
        </p:nvCxnSpPr>
        <p:spPr>
          <a:xfrm>
            <a:off x="0" y="5089315"/>
            <a:ext cx="914400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7" name="矩形 6"/>
          <p:cNvSpPr/>
          <p:nvPr/>
        </p:nvSpPr>
        <p:spPr>
          <a:xfrm>
            <a:off x="639040" y="4007965"/>
            <a:ext cx="7865917" cy="881139"/>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l"/>
            </a:pPr>
            <a:r>
              <a:rPr lang="en-US" altLang="zh-CN" dirty="0"/>
              <a:t>To describe the connectivity between different stations using OD ridership.</a:t>
            </a:r>
          </a:p>
          <a:p>
            <a:pPr marL="342900" indent="-342900">
              <a:lnSpc>
                <a:spcPct val="150000"/>
              </a:lnSpc>
              <a:buFont typeface="Wingdings" panose="05000000000000000000" pitchFamily="2" charset="2"/>
              <a:buChar char="l"/>
            </a:pPr>
            <a:r>
              <a:rPr lang="en-US" altLang="zh-CN" dirty="0"/>
              <a:t>To explain how the connectivity is determined by land-use factors.</a:t>
            </a:r>
            <a:endParaRPr lang="zh-CN" altLang="en-US" dirty="0"/>
          </a:p>
        </p:txBody>
      </p:sp>
      <p:sp>
        <p:nvSpPr>
          <p:cNvPr id="3" name="箭头: 下 2"/>
          <p:cNvSpPr/>
          <p:nvPr/>
        </p:nvSpPr>
        <p:spPr>
          <a:xfrm>
            <a:off x="2015836" y="3158838"/>
            <a:ext cx="540328" cy="602673"/>
          </a:xfrm>
          <a:prstGeom prst="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113906" y="3451390"/>
            <a:ext cx="2916183" cy="461665"/>
          </a:xfrm>
          <a:prstGeom prst="rect">
            <a:avLst/>
          </a:prstGeom>
          <a:noFill/>
        </p:spPr>
        <p:txBody>
          <a:bodyPr wrap="none" rtlCol="0">
            <a:spAutoFit/>
          </a:bodyPr>
          <a:lstStyle/>
          <a:p>
            <a:r>
              <a:rPr lang="en-US" altLang="zh-CN" sz="2400" b="1" dirty="0"/>
              <a:t>Research Questions</a:t>
            </a:r>
            <a:endParaRPr lang="zh-CN" altLang="en-US" sz="2400" b="1" dirty="0"/>
          </a:p>
        </p:txBody>
      </p:sp>
    </p:spTree>
    <p:extLst>
      <p:ext uri="{BB962C8B-B14F-4D97-AF65-F5344CB8AC3E}">
        <p14:creationId xmlns:p14="http://schemas.microsoft.com/office/powerpoint/2010/main" val="1171492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2570" y="1453944"/>
            <a:ext cx="2207656"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Index framework</a:t>
            </a:r>
          </a:p>
        </p:txBody>
      </p:sp>
      <p:sp>
        <p:nvSpPr>
          <p:cNvPr id="3" name="文本框 2"/>
          <p:cNvSpPr txBox="1"/>
          <p:nvPr/>
        </p:nvSpPr>
        <p:spPr>
          <a:xfrm>
            <a:off x="5562809" y="1173204"/>
            <a:ext cx="2342308"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Dependent variable</a:t>
            </a:r>
          </a:p>
        </p:txBody>
      </p:sp>
      <p:sp>
        <p:nvSpPr>
          <p:cNvPr id="4" name="文本框 3"/>
          <p:cNvSpPr txBox="1"/>
          <p:nvPr/>
        </p:nvSpPr>
        <p:spPr>
          <a:xfrm>
            <a:off x="5474646" y="1823640"/>
            <a:ext cx="2518638"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Independent variable</a:t>
            </a:r>
          </a:p>
        </p:txBody>
      </p:sp>
      <p:sp>
        <p:nvSpPr>
          <p:cNvPr id="6" name="文本框 5"/>
          <p:cNvSpPr txBox="1"/>
          <p:nvPr/>
        </p:nvSpPr>
        <p:spPr>
          <a:xfrm>
            <a:off x="748545" y="2789832"/>
            <a:ext cx="3515706"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Conversion of realistic issue</a:t>
            </a:r>
          </a:p>
        </p:txBody>
      </p:sp>
      <p:sp>
        <p:nvSpPr>
          <p:cNvPr id="7" name="文本框 6"/>
          <p:cNvSpPr txBox="1"/>
          <p:nvPr/>
        </p:nvSpPr>
        <p:spPr>
          <a:xfrm>
            <a:off x="5505101" y="3782337"/>
            <a:ext cx="2457724"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Discrete choice issue</a:t>
            </a:r>
          </a:p>
        </p:txBody>
      </p:sp>
      <p:sp>
        <p:nvSpPr>
          <p:cNvPr id="8" name="文本框 7"/>
          <p:cNvSpPr txBox="1"/>
          <p:nvPr/>
        </p:nvSpPr>
        <p:spPr>
          <a:xfrm>
            <a:off x="5622121" y="4546703"/>
            <a:ext cx="2223686" cy="400110"/>
          </a:xfrm>
          <a:prstGeom prst="rect">
            <a:avLst/>
          </a:prstGeom>
          <a:noFill/>
          <a:ln>
            <a:solidFill>
              <a:schemeClr val="tx1">
                <a:lumMod val="75000"/>
                <a:lumOff val="25000"/>
              </a:schemeClr>
            </a:solidFill>
            <a:prstDash val="lgDash"/>
          </a:ln>
        </p:spPr>
        <p:txBody>
          <a:bodyPr wrap="none" rtlCol="0" anchor="ctr">
            <a:spAutoFit/>
          </a:bodyPr>
          <a:lstStyle/>
          <a:p>
            <a:pPr algn="ctr"/>
            <a:r>
              <a:rPr lang="en-US" altLang="zh-CN" sz="2000" dirty="0"/>
              <a:t>Logistic regression</a:t>
            </a:r>
          </a:p>
        </p:txBody>
      </p:sp>
      <p:sp>
        <p:nvSpPr>
          <p:cNvPr id="9" name="文本框 8"/>
          <p:cNvSpPr txBox="1"/>
          <p:nvPr/>
        </p:nvSpPr>
        <p:spPr>
          <a:xfrm>
            <a:off x="1358485" y="4472452"/>
            <a:ext cx="2295821"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Model estimation</a:t>
            </a:r>
          </a:p>
        </p:txBody>
      </p:sp>
      <p:sp>
        <p:nvSpPr>
          <p:cNvPr id="10" name="文本框 9"/>
          <p:cNvSpPr txBox="1"/>
          <p:nvPr/>
        </p:nvSpPr>
        <p:spPr>
          <a:xfrm>
            <a:off x="1110019" y="5636927"/>
            <a:ext cx="2792752" cy="548612"/>
          </a:xfrm>
          <a:prstGeom prst="rect">
            <a:avLst/>
          </a:prstGeom>
          <a:solidFill>
            <a:schemeClr val="accent4">
              <a:lumMod val="40000"/>
              <a:lumOff val="60000"/>
            </a:schemeClr>
          </a:solidFill>
          <a:ln>
            <a:solidFill>
              <a:schemeClr val="tx1">
                <a:lumMod val="75000"/>
                <a:lumOff val="25000"/>
              </a:schemeClr>
            </a:solidFill>
          </a:ln>
        </p:spPr>
        <p:txBody>
          <a:bodyPr wrap="none" rtlCol="0" anchor="ctr">
            <a:spAutoFit/>
          </a:bodyPr>
          <a:lstStyle/>
          <a:p>
            <a:pPr algn="ctr">
              <a:lnSpc>
                <a:spcPct val="150000"/>
              </a:lnSpc>
            </a:pPr>
            <a:r>
              <a:rPr lang="en-US" altLang="zh-CN" sz="2200" dirty="0"/>
              <a:t>Result and Discussion</a:t>
            </a:r>
          </a:p>
        </p:txBody>
      </p:sp>
      <p:sp>
        <p:nvSpPr>
          <p:cNvPr id="11" name="文本框 10"/>
          <p:cNvSpPr txBox="1"/>
          <p:nvPr/>
        </p:nvSpPr>
        <p:spPr>
          <a:xfrm>
            <a:off x="4901699" y="2710195"/>
            <a:ext cx="3664529" cy="707886"/>
          </a:xfrm>
          <a:prstGeom prst="rect">
            <a:avLst/>
          </a:prstGeom>
          <a:noFill/>
          <a:ln>
            <a:solidFill>
              <a:schemeClr val="tx1">
                <a:lumMod val="75000"/>
                <a:lumOff val="25000"/>
              </a:schemeClr>
            </a:solidFill>
            <a:prstDash val="lgDash"/>
          </a:ln>
        </p:spPr>
        <p:txBody>
          <a:bodyPr wrap="square" rtlCol="0" anchor="ctr">
            <a:spAutoFit/>
          </a:bodyPr>
          <a:lstStyle/>
          <a:p>
            <a:pPr algn="ctr"/>
            <a:r>
              <a:rPr lang="en-US" altLang="zh-CN" sz="2000" dirty="0"/>
              <a:t>Probability of getting off at a specific destination station</a:t>
            </a:r>
          </a:p>
        </p:txBody>
      </p:sp>
      <p:cxnSp>
        <p:nvCxnSpPr>
          <p:cNvPr id="22" name="直接连接符 21"/>
          <p:cNvCxnSpPr>
            <a:stCxn id="5" idx="3"/>
          </p:cNvCxnSpPr>
          <p:nvPr/>
        </p:nvCxnSpPr>
        <p:spPr>
          <a:xfrm>
            <a:off x="3610226" y="1728250"/>
            <a:ext cx="103797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648200" y="1362526"/>
            <a:ext cx="0" cy="3646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4648200" y="1727201"/>
            <a:ext cx="0" cy="29649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 idx="1"/>
          </p:cNvCxnSpPr>
          <p:nvPr/>
        </p:nvCxnSpPr>
        <p:spPr>
          <a:xfrm>
            <a:off x="4648200" y="1373259"/>
            <a:ext cx="91460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4" idx="1"/>
          </p:cNvCxnSpPr>
          <p:nvPr/>
        </p:nvCxnSpPr>
        <p:spPr>
          <a:xfrm>
            <a:off x="4648200" y="2023695"/>
            <a:ext cx="82644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6" idx="3"/>
            <a:endCxn id="11" idx="1"/>
          </p:cNvCxnSpPr>
          <p:nvPr/>
        </p:nvCxnSpPr>
        <p:spPr>
          <a:xfrm>
            <a:off x="4264251" y="3064138"/>
            <a:ext cx="6374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1" idx="2"/>
            <a:endCxn id="7" idx="0"/>
          </p:cNvCxnSpPr>
          <p:nvPr/>
        </p:nvCxnSpPr>
        <p:spPr>
          <a:xfrm flipH="1">
            <a:off x="6733963" y="3418081"/>
            <a:ext cx="1" cy="364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 idx="2"/>
            <a:endCxn id="8" idx="0"/>
          </p:cNvCxnSpPr>
          <p:nvPr/>
        </p:nvCxnSpPr>
        <p:spPr>
          <a:xfrm>
            <a:off x="6733963" y="4182447"/>
            <a:ext cx="1" cy="3642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9" idx="3"/>
            <a:endCxn id="8" idx="1"/>
          </p:cNvCxnSpPr>
          <p:nvPr/>
        </p:nvCxnSpPr>
        <p:spPr>
          <a:xfrm>
            <a:off x="3654306" y="4746758"/>
            <a:ext cx="196781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 idx="2"/>
            <a:endCxn id="6" idx="0"/>
          </p:cNvCxnSpPr>
          <p:nvPr/>
        </p:nvCxnSpPr>
        <p:spPr>
          <a:xfrm>
            <a:off x="2506398" y="2002556"/>
            <a:ext cx="0" cy="7872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6" idx="2"/>
            <a:endCxn id="9" idx="0"/>
          </p:cNvCxnSpPr>
          <p:nvPr/>
        </p:nvCxnSpPr>
        <p:spPr>
          <a:xfrm flipH="1">
            <a:off x="2506396" y="3338444"/>
            <a:ext cx="2" cy="11340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 idx="2"/>
            <a:endCxn id="10" idx="0"/>
          </p:cNvCxnSpPr>
          <p:nvPr/>
        </p:nvCxnSpPr>
        <p:spPr>
          <a:xfrm flipH="1">
            <a:off x="2506395" y="5021064"/>
            <a:ext cx="1" cy="6158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Flow</a:t>
            </a:r>
            <a:endParaRPr lang="zh-CN" altLang="en-US" sz="4400" b="1" dirty="0">
              <a:solidFill>
                <a:schemeClr val="bg1"/>
              </a:solidFill>
            </a:endParaRPr>
          </a:p>
        </p:txBody>
      </p:sp>
    </p:spTree>
    <p:extLst>
      <p:ext uri="{BB962C8B-B14F-4D97-AF65-F5344CB8AC3E}">
        <p14:creationId xmlns:p14="http://schemas.microsoft.com/office/powerpoint/2010/main" val="2860443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mc:AlternateContent xmlns:mc="http://schemas.openxmlformats.org/markup-compatibility/2006" xmlns:a14="http://schemas.microsoft.com/office/drawing/2010/main">
        <mc:Choice Requires="a14">
          <p:sp>
            <p:nvSpPr>
              <p:cNvPr id="41" name="矩形 40"/>
              <p:cNvSpPr/>
              <p:nvPr/>
            </p:nvSpPr>
            <p:spPr>
              <a:xfrm>
                <a:off x="2755659" y="5827564"/>
                <a:ext cx="4079515"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m:rPr>
                              <m:sty m:val="p"/>
                            </m:rPr>
                            <a:rPr lang="en-US" altLang="zh-CN" sz="2400" i="1">
                              <a:solidFill>
                                <a:schemeClr val="tx1"/>
                              </a:solidFill>
                              <a:latin typeface="Cambria Math" panose="02040503050406030204" pitchFamily="18" charset="0"/>
                            </a:rPr>
                            <m:t>C</m:t>
                          </m:r>
                          <m:r>
                            <m:rPr>
                              <m:sty m:val="p"/>
                            </m:rPr>
                            <a:rPr lang="zh-CN" altLang="en-US" sz="2400">
                              <a:solidFill>
                                <a:schemeClr val="tx1"/>
                              </a:solidFill>
                              <a:latin typeface="Cambria Math" panose="02040503050406030204" pitchFamily="18" charset="0"/>
                            </a:rPr>
                            <m:t>onnectivity</m:t>
                          </m:r>
                        </m:e>
                        <m:sub>
                          <m:r>
                            <a:rPr lang="en-US" altLang="zh-CN" sz="2400" b="0" i="1" smtClean="0">
                              <a:solidFill>
                                <a:schemeClr val="tx1"/>
                              </a:solidFill>
                              <a:latin typeface="Cambria Math" panose="02040503050406030204" pitchFamily="18" charset="0"/>
                            </a:rPr>
                            <m:t>1,</m:t>
                          </m:r>
                          <m:r>
                            <a:rPr lang="en-US" altLang="zh-CN" sz="2400" b="0" i="1" smtClean="0">
                              <a:solidFill>
                                <a:schemeClr val="tx1"/>
                              </a:solidFill>
                              <a:latin typeface="Cambria Math" panose="02040503050406030204" pitchFamily="18" charset="0"/>
                            </a:rPr>
                            <m:t>𝑘</m:t>
                          </m:r>
                        </m:sub>
                      </m:sSub>
                      <m:r>
                        <a:rPr lang="zh-CN" altLang="en-US" sz="2400" i="0">
                          <a:solidFill>
                            <a:schemeClr val="tx1"/>
                          </a:solidFill>
                          <a:latin typeface="Cambria Math" panose="02040503050406030204" pitchFamily="18" charset="0"/>
                        </a:rPr>
                        <m:t>=</m:t>
                      </m:r>
                      <m:f>
                        <m:fPr>
                          <m:ctrlPr>
                            <a:rPr lang="zh-CN" altLang="en-US" sz="2400" i="1">
                              <a:solidFill>
                                <a:schemeClr val="tx1"/>
                              </a:solidFill>
                              <a:latin typeface="Cambria Math" panose="02040503050406030204" pitchFamily="18" charset="0"/>
                            </a:rPr>
                          </m:ctrlPr>
                        </m:fPr>
                        <m:num>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𝑘</m:t>
                              </m:r>
                            </m:sub>
                          </m:sSub>
                        </m:num>
                        <m:den>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𝑜𝑡h𝑒𝑟</m:t>
                              </m:r>
                            </m:sub>
                          </m:sSub>
                          <m:r>
                            <a:rPr lang="zh-CN" altLang="en-US" sz="2400" i="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𝑉</m:t>
                              </m:r>
                            </m:e>
                            <m:sub>
                              <m:r>
                                <a:rPr lang="en-US" altLang="zh-CN" sz="2400" b="0" i="1" smtClean="0">
                                  <a:solidFill>
                                    <a:schemeClr val="tx1"/>
                                  </a:solidFill>
                                  <a:latin typeface="Cambria Math" panose="02040503050406030204" pitchFamily="18" charset="0"/>
                                </a:rPr>
                                <m:t>𝑘</m:t>
                              </m:r>
                            </m:sub>
                          </m:sSub>
                        </m:den>
                      </m:f>
                    </m:oMath>
                  </m:oMathPara>
                </a14:m>
                <a:endParaRPr lang="zh-CN" altLang="en-US" sz="2400" dirty="0">
                  <a:solidFill>
                    <a:schemeClr val="tx1"/>
                  </a:solidFill>
                </a:endParaRPr>
              </a:p>
            </p:txBody>
          </p:sp>
        </mc:Choice>
        <mc:Fallback xmlns="">
          <p:sp>
            <p:nvSpPr>
              <p:cNvPr id="41" name="矩形 40"/>
              <p:cNvSpPr>
                <a:spLocks noRot="1" noChangeAspect="1" noMove="1" noResize="1" noEditPoints="1" noAdjustHandles="1" noChangeArrowheads="1" noChangeShapeType="1" noTextEdit="1"/>
              </p:cNvSpPr>
              <p:nvPr/>
            </p:nvSpPr>
            <p:spPr>
              <a:xfrm>
                <a:off x="2755659" y="5827564"/>
                <a:ext cx="4079515" cy="846194"/>
              </a:xfrm>
              <a:prstGeom prst="rect">
                <a:avLst/>
              </a:prstGeom>
              <a:blipFill>
                <a:blip r:embed="rId3"/>
                <a:stretch>
                  <a:fillRect/>
                </a:stretch>
              </a:blipFill>
            </p:spPr>
            <p:txBody>
              <a:bodyPr/>
              <a:lstStyle/>
              <a:p>
                <a:r>
                  <a:rPr lang="zh-CN" altLang="en-US">
                    <a:noFill/>
                  </a:rPr>
                  <a:t> </a:t>
                </a:r>
              </a:p>
            </p:txBody>
          </p:sp>
        </mc:Fallback>
      </mc:AlternateContent>
      <p:cxnSp>
        <p:nvCxnSpPr>
          <p:cNvPr id="65" name="直接连接符 64"/>
          <p:cNvCxnSpPr/>
          <p:nvPr/>
        </p:nvCxnSpPr>
        <p:spPr>
          <a:xfrm>
            <a:off x="18535" y="5729460"/>
            <a:ext cx="914400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774125" y="3201289"/>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1</a:t>
            </a:r>
            <a:endParaRPr lang="zh-CN" altLang="en-US" sz="2000" dirty="0">
              <a:solidFill>
                <a:schemeClr val="tx1"/>
              </a:solidFill>
            </a:endParaRPr>
          </a:p>
        </p:txBody>
      </p:sp>
      <p:sp>
        <p:nvSpPr>
          <p:cNvPr id="14" name="椭圆 13"/>
          <p:cNvSpPr/>
          <p:nvPr/>
        </p:nvSpPr>
        <p:spPr>
          <a:xfrm>
            <a:off x="4590535" y="4419974"/>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tx1"/>
                </a:solidFill>
              </a:rPr>
              <a:t>k</a:t>
            </a:r>
            <a:endParaRPr lang="zh-CN" altLang="en-US" sz="2000" i="1" dirty="0">
              <a:solidFill>
                <a:schemeClr val="tx1"/>
              </a:solidFill>
            </a:endParaRPr>
          </a:p>
        </p:txBody>
      </p:sp>
      <p:grpSp>
        <p:nvGrpSpPr>
          <p:cNvPr id="21" name="组合 20"/>
          <p:cNvGrpSpPr/>
          <p:nvPr/>
        </p:nvGrpSpPr>
        <p:grpSpPr>
          <a:xfrm>
            <a:off x="4413275" y="2369535"/>
            <a:ext cx="763548" cy="1248296"/>
            <a:chOff x="4191000" y="1507866"/>
            <a:chExt cx="613033" cy="1002225"/>
          </a:xfrm>
        </p:grpSpPr>
        <p:sp>
          <p:nvSpPr>
            <p:cNvPr id="13" name="椭圆 12"/>
            <p:cNvSpPr/>
            <p:nvPr/>
          </p:nvSpPr>
          <p:spPr>
            <a:xfrm>
              <a:off x="4191000" y="15078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6" name="椭圆 15"/>
            <p:cNvSpPr/>
            <p:nvPr/>
          </p:nvSpPr>
          <p:spPr>
            <a:xfrm>
              <a:off x="4572000" y="1507866"/>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7" name="椭圆 16"/>
            <p:cNvSpPr/>
            <p:nvPr/>
          </p:nvSpPr>
          <p:spPr>
            <a:xfrm>
              <a:off x="4191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8" name="椭圆 17"/>
            <p:cNvSpPr/>
            <p:nvPr/>
          </p:nvSpPr>
          <p:spPr>
            <a:xfrm>
              <a:off x="4572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9" name="文本框 18"/>
            <p:cNvSpPr txBox="1"/>
            <p:nvPr/>
          </p:nvSpPr>
          <p:spPr>
            <a:xfrm>
              <a:off x="4191000" y="2139432"/>
              <a:ext cx="493182" cy="370659"/>
            </a:xfrm>
            <a:prstGeom prst="rect">
              <a:avLst/>
            </a:prstGeom>
            <a:noFill/>
          </p:spPr>
          <p:txBody>
            <a:bodyPr wrap="none" rtlCol="0">
              <a:spAutoFit/>
            </a:bodyPr>
            <a:lstStyle/>
            <a:p>
              <a:r>
                <a:rPr lang="en-US" altLang="zh-CN" sz="2400" dirty="0"/>
                <a:t>……</a:t>
              </a:r>
              <a:endParaRPr lang="zh-CN" altLang="en-US" sz="2400" dirty="0"/>
            </a:p>
          </p:txBody>
        </p:sp>
      </p:grpSp>
      <p:cxnSp>
        <p:nvCxnSpPr>
          <p:cNvPr id="24" name="直接箭头连接符 23"/>
          <p:cNvCxnSpPr>
            <a:stCxn id="12" idx="5"/>
          </p:cNvCxnSpPr>
          <p:nvPr/>
        </p:nvCxnSpPr>
        <p:spPr>
          <a:xfrm>
            <a:off x="2179174" y="3606338"/>
            <a:ext cx="1651021" cy="713009"/>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7"/>
          </p:cNvCxnSpPr>
          <p:nvPr/>
        </p:nvCxnSpPr>
        <p:spPr>
          <a:xfrm flipV="1">
            <a:off x="2179174" y="2792230"/>
            <a:ext cx="1735878" cy="47855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117616" y="5108979"/>
            <a:ext cx="1282723" cy="430887"/>
          </a:xfrm>
          <a:prstGeom prst="rect">
            <a:avLst/>
          </a:prstGeom>
          <a:noFill/>
        </p:spPr>
        <p:txBody>
          <a:bodyPr wrap="none" rtlCol="0">
            <a:spAutoFit/>
          </a:bodyPr>
          <a:lstStyle/>
          <a:p>
            <a:r>
              <a:rPr lang="en-US" altLang="zh-CN" sz="2200" dirty="0"/>
              <a:t>Boarding</a:t>
            </a:r>
            <a:endParaRPr lang="zh-CN" altLang="en-US" sz="2200" dirty="0"/>
          </a:p>
        </p:txBody>
      </p:sp>
      <p:sp>
        <p:nvSpPr>
          <p:cNvPr id="31" name="文本框 30"/>
          <p:cNvSpPr txBox="1"/>
          <p:nvPr/>
        </p:nvSpPr>
        <p:spPr>
          <a:xfrm>
            <a:off x="4165262" y="5109962"/>
            <a:ext cx="1276311" cy="430887"/>
          </a:xfrm>
          <a:prstGeom prst="rect">
            <a:avLst/>
          </a:prstGeom>
          <a:noFill/>
        </p:spPr>
        <p:txBody>
          <a:bodyPr wrap="none" rtlCol="0">
            <a:spAutoFit/>
          </a:bodyPr>
          <a:lstStyle/>
          <a:p>
            <a:r>
              <a:rPr lang="en-US" altLang="zh-CN" sz="2200" dirty="0"/>
              <a:t>Alighting</a:t>
            </a:r>
          </a:p>
        </p:txBody>
      </p:sp>
      <p:sp>
        <p:nvSpPr>
          <p:cNvPr id="32" name="文本框 31"/>
          <p:cNvSpPr txBox="1"/>
          <p:nvPr/>
        </p:nvSpPr>
        <p:spPr>
          <a:xfrm>
            <a:off x="799856" y="3223117"/>
            <a:ext cx="1029449" cy="430887"/>
          </a:xfrm>
          <a:prstGeom prst="rect">
            <a:avLst/>
          </a:prstGeom>
          <a:noFill/>
        </p:spPr>
        <p:txBody>
          <a:bodyPr wrap="none" rtlCol="0">
            <a:spAutoFit/>
          </a:bodyPr>
          <a:lstStyle/>
          <a:p>
            <a:r>
              <a:rPr lang="en-US" altLang="zh-CN" sz="2200" dirty="0"/>
              <a:t>Station</a:t>
            </a:r>
            <a:endParaRPr lang="zh-CN" altLang="en-US" sz="2200" dirty="0"/>
          </a:p>
        </p:txBody>
      </p:sp>
      <p:sp>
        <p:nvSpPr>
          <p:cNvPr id="33" name="文本框 32"/>
          <p:cNvSpPr txBox="1"/>
          <p:nvPr/>
        </p:nvSpPr>
        <p:spPr>
          <a:xfrm>
            <a:off x="4196063" y="3989087"/>
            <a:ext cx="1263487" cy="430887"/>
          </a:xfrm>
          <a:prstGeom prst="rect">
            <a:avLst/>
          </a:prstGeom>
          <a:noFill/>
        </p:spPr>
        <p:txBody>
          <a:bodyPr wrap="none" rtlCol="0">
            <a:spAutoFit/>
          </a:bodyPr>
          <a:lstStyle/>
          <a:p>
            <a:r>
              <a:rPr lang="en-US" altLang="zh-CN" sz="2200" dirty="0"/>
              <a:t>Station </a:t>
            </a:r>
            <a:r>
              <a:rPr lang="en-US" altLang="zh-CN" sz="2200" i="1" dirty="0"/>
              <a:t>k</a:t>
            </a:r>
            <a:endParaRPr lang="zh-CN" altLang="en-US" sz="2200" i="1" dirty="0"/>
          </a:p>
        </p:txBody>
      </p:sp>
      <p:sp>
        <p:nvSpPr>
          <p:cNvPr id="34" name="文本框 33"/>
          <p:cNvSpPr txBox="1"/>
          <p:nvPr/>
        </p:nvSpPr>
        <p:spPr>
          <a:xfrm>
            <a:off x="4223387" y="1590681"/>
            <a:ext cx="1144865" cy="769440"/>
          </a:xfrm>
          <a:prstGeom prst="rect">
            <a:avLst/>
          </a:prstGeom>
          <a:noFill/>
        </p:spPr>
        <p:txBody>
          <a:bodyPr wrap="none" rtlCol="0">
            <a:spAutoFit/>
          </a:bodyPr>
          <a:lstStyle/>
          <a:p>
            <a:pPr algn="ctr"/>
            <a:r>
              <a:rPr lang="en-US" altLang="zh-CN" sz="2200" dirty="0"/>
              <a:t>Other</a:t>
            </a:r>
          </a:p>
          <a:p>
            <a:pPr algn="ctr"/>
            <a:r>
              <a:rPr lang="en-US" altLang="zh-CN" sz="2200" dirty="0"/>
              <a:t>Stations</a:t>
            </a:r>
            <a:endParaRPr lang="zh-CN" altLang="en-US" sz="2200" dirty="0"/>
          </a:p>
        </p:txBody>
      </p:sp>
      <p:sp>
        <p:nvSpPr>
          <p:cNvPr id="35" name="矩形 34"/>
          <p:cNvSpPr/>
          <p:nvPr/>
        </p:nvSpPr>
        <p:spPr>
          <a:xfrm>
            <a:off x="5946244" y="2738991"/>
            <a:ext cx="1684467" cy="28900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矩形 35"/>
          <p:cNvSpPr/>
          <p:nvPr/>
        </p:nvSpPr>
        <p:spPr>
          <a:xfrm>
            <a:off x="5946244" y="4534791"/>
            <a:ext cx="430878" cy="29199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9" name="文本框 38"/>
          <p:cNvSpPr txBox="1"/>
          <p:nvPr/>
        </p:nvSpPr>
        <p:spPr>
          <a:xfrm>
            <a:off x="5862907" y="2308104"/>
            <a:ext cx="2425664" cy="430887"/>
          </a:xfrm>
          <a:prstGeom prst="rect">
            <a:avLst/>
          </a:prstGeom>
          <a:noFill/>
        </p:spPr>
        <p:txBody>
          <a:bodyPr wrap="none" rtlCol="0">
            <a:spAutoFit/>
          </a:bodyPr>
          <a:lstStyle/>
          <a:p>
            <a:r>
              <a:rPr lang="en-US" altLang="zh-CN" sz="2200" dirty="0"/>
              <a:t>Passenger Volume</a:t>
            </a:r>
          </a:p>
        </p:txBody>
      </p:sp>
      <p:sp>
        <p:nvSpPr>
          <p:cNvPr id="40" name="文本框 39"/>
          <p:cNvSpPr txBox="1"/>
          <p:nvPr/>
        </p:nvSpPr>
        <p:spPr>
          <a:xfrm>
            <a:off x="5862907" y="4103904"/>
            <a:ext cx="2425664" cy="430887"/>
          </a:xfrm>
          <a:prstGeom prst="rect">
            <a:avLst/>
          </a:prstGeom>
          <a:noFill/>
        </p:spPr>
        <p:txBody>
          <a:bodyPr wrap="none" rtlCol="0">
            <a:spAutoFit/>
          </a:bodyPr>
          <a:lstStyle/>
          <a:p>
            <a:r>
              <a:rPr lang="en-US" altLang="zh-CN" sz="2200" dirty="0"/>
              <a:t>Passenger Volume</a:t>
            </a:r>
          </a:p>
        </p:txBody>
      </p:sp>
      <mc:AlternateContent xmlns:mc="http://schemas.openxmlformats.org/markup-compatibility/2006" xmlns:a14="http://schemas.microsoft.com/office/drawing/2010/main">
        <mc:Choice Requires="a14">
          <p:sp>
            <p:nvSpPr>
              <p:cNvPr id="47" name="矩形 46"/>
              <p:cNvSpPr/>
              <p:nvPr/>
            </p:nvSpPr>
            <p:spPr>
              <a:xfrm>
                <a:off x="6377122" y="4498363"/>
                <a:ext cx="4778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𝑘</m:t>
                          </m:r>
                        </m:sub>
                      </m:sSub>
                    </m:oMath>
                  </m:oMathPara>
                </a14:m>
                <a:endParaRPr lang="zh-CN" altLang="en-US" dirty="0">
                  <a:solidFill>
                    <a:schemeClr val="tx1"/>
                  </a:solidFill>
                </a:endParaRPr>
              </a:p>
            </p:txBody>
          </p:sp>
        </mc:Choice>
        <mc:Fallback xmlns="">
          <p:sp>
            <p:nvSpPr>
              <p:cNvPr id="47" name="矩形 46"/>
              <p:cNvSpPr>
                <a:spLocks noRot="1" noChangeAspect="1" noMove="1" noResize="1" noEditPoints="1" noAdjustHandles="1" noChangeArrowheads="1" noChangeShapeType="1" noTextEdit="1"/>
              </p:cNvSpPr>
              <p:nvPr/>
            </p:nvSpPr>
            <p:spPr>
              <a:xfrm>
                <a:off x="6377122" y="4498363"/>
                <a:ext cx="477887"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7630711" y="2695091"/>
                <a:ext cx="55205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en-US" altLang="zh-CN" b="0" i="1" smtClean="0">
                              <a:solidFill>
                                <a:schemeClr val="tx1"/>
                              </a:solidFill>
                              <a:latin typeface="Cambria Math" panose="02040503050406030204" pitchFamily="18" charset="0"/>
                            </a:rPr>
                            <m:t>𝑜𝑡h𝑒𝑟</m:t>
                          </m:r>
                        </m:sub>
                      </m:sSub>
                    </m:oMath>
                  </m:oMathPara>
                </a14:m>
                <a:endParaRPr lang="zh-CN" altLang="en-US" dirty="0">
                  <a:solidFill>
                    <a:schemeClr val="tx1"/>
                  </a:solidFill>
                </a:endParaRPr>
              </a:p>
            </p:txBody>
          </p:sp>
        </mc:Choice>
        <mc:Fallback xmlns="">
          <p:sp>
            <p:nvSpPr>
              <p:cNvPr id="48" name="矩形 47"/>
              <p:cNvSpPr>
                <a:spLocks noRot="1" noChangeAspect="1" noMove="1" noResize="1" noEditPoints="1" noAdjustHandles="1" noChangeArrowheads="1" noChangeShapeType="1" noTextEdit="1"/>
              </p:cNvSpPr>
              <p:nvPr/>
            </p:nvSpPr>
            <p:spPr>
              <a:xfrm>
                <a:off x="7630711" y="2695091"/>
                <a:ext cx="552051" cy="369332"/>
              </a:xfrm>
              <a:prstGeom prst="rect">
                <a:avLst/>
              </a:prstGeom>
              <a:blipFill>
                <a:blip r:embed="rId5"/>
                <a:stretch>
                  <a:fillRect r="-32222"/>
                </a:stretch>
              </a:blipFill>
            </p:spPr>
            <p:txBody>
              <a:bodyPr/>
              <a:lstStyle/>
              <a:p>
                <a:r>
                  <a:rPr lang="zh-CN" altLang="en-US">
                    <a:noFill/>
                  </a:rPr>
                  <a:t> </a:t>
                </a:r>
              </a:p>
            </p:txBody>
          </p:sp>
        </mc:Fallback>
      </mc:AlternateContent>
      <p:sp>
        <p:nvSpPr>
          <p:cNvPr id="59" name="矩形 58"/>
          <p:cNvSpPr/>
          <p:nvPr/>
        </p:nvSpPr>
        <p:spPr>
          <a:xfrm>
            <a:off x="4078602" y="1590681"/>
            <a:ext cx="1449632" cy="351969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1" name="直接连接符 70"/>
          <p:cNvCxnSpPr/>
          <p:nvPr/>
        </p:nvCxnSpPr>
        <p:spPr>
          <a:xfrm>
            <a:off x="3249227" y="4958375"/>
            <a:ext cx="0" cy="565693"/>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43" name="文本框 42"/>
          <p:cNvSpPr txBox="1"/>
          <p:nvPr/>
        </p:nvSpPr>
        <p:spPr>
          <a:xfrm>
            <a:off x="412259" y="807456"/>
            <a:ext cx="7189789" cy="461665"/>
          </a:xfrm>
          <a:prstGeom prst="rect">
            <a:avLst/>
          </a:prstGeom>
          <a:noFill/>
        </p:spPr>
        <p:txBody>
          <a:bodyPr wrap="none" rtlCol="0">
            <a:spAutoFit/>
          </a:bodyPr>
          <a:lstStyle/>
          <a:p>
            <a:r>
              <a:rPr lang="en-US" altLang="zh-CN" sz="2400" dirty="0"/>
              <a:t>Description for Connectivity —— dependent variable</a:t>
            </a:r>
          </a:p>
        </p:txBody>
      </p:sp>
      <p:sp>
        <p:nvSpPr>
          <p:cNvPr id="45" name="椭圆 44"/>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85064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10" name="文本框 9"/>
          <p:cNvSpPr txBox="1"/>
          <p:nvPr/>
        </p:nvSpPr>
        <p:spPr>
          <a:xfrm>
            <a:off x="1192961" y="1931289"/>
            <a:ext cx="3241593" cy="21236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2200" dirty="0"/>
              <a:t>Residence proportion</a:t>
            </a:r>
          </a:p>
          <a:p>
            <a:pPr marL="285750" indent="-285750">
              <a:lnSpc>
                <a:spcPct val="150000"/>
              </a:lnSpc>
              <a:buFont typeface="Arial" panose="020B0604020202020204" pitchFamily="34" charset="0"/>
              <a:buChar char="•"/>
            </a:pPr>
            <a:r>
              <a:rPr lang="en-US" altLang="zh-CN" sz="2200" dirty="0"/>
              <a:t>Office proportion</a:t>
            </a:r>
          </a:p>
          <a:p>
            <a:pPr marL="285750" indent="-285750">
              <a:lnSpc>
                <a:spcPct val="150000"/>
              </a:lnSpc>
              <a:buFont typeface="Arial" panose="020B0604020202020204" pitchFamily="34" charset="0"/>
              <a:buChar char="•"/>
            </a:pPr>
            <a:r>
              <a:rPr lang="en-US" altLang="zh-CN" sz="2200" dirty="0"/>
              <a:t>Commerce proportion</a:t>
            </a:r>
          </a:p>
          <a:p>
            <a:pPr marL="285750" indent="-285750">
              <a:lnSpc>
                <a:spcPct val="150000"/>
              </a:lnSpc>
              <a:buFont typeface="Arial" panose="020B0604020202020204" pitchFamily="34" charset="0"/>
              <a:buChar char="•"/>
            </a:pPr>
            <a:r>
              <a:rPr lang="en-US" altLang="zh-CN" sz="2200" dirty="0"/>
              <a:t>Education proportion</a:t>
            </a:r>
          </a:p>
        </p:txBody>
      </p:sp>
      <p:sp>
        <p:nvSpPr>
          <p:cNvPr id="12" name="文本框 11"/>
          <p:cNvSpPr txBox="1"/>
          <p:nvPr/>
        </p:nvSpPr>
        <p:spPr>
          <a:xfrm>
            <a:off x="4161978" y="5135438"/>
            <a:ext cx="4512479" cy="430887"/>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t>Operation distance of subway</a:t>
            </a:r>
          </a:p>
        </p:txBody>
      </p:sp>
      <p:sp>
        <p:nvSpPr>
          <p:cNvPr id="13" name="矩形 12"/>
          <p:cNvSpPr/>
          <p:nvPr/>
        </p:nvSpPr>
        <p:spPr>
          <a:xfrm>
            <a:off x="1192961" y="5609545"/>
            <a:ext cx="2587516"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accessibility</a:t>
            </a:r>
          </a:p>
        </p:txBody>
      </p:sp>
      <p:sp>
        <p:nvSpPr>
          <p:cNvPr id="14" name="矩形 13"/>
          <p:cNvSpPr/>
          <p:nvPr/>
        </p:nvSpPr>
        <p:spPr>
          <a:xfrm>
            <a:off x="1192961" y="5135439"/>
            <a:ext cx="2587516"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capacity</a:t>
            </a:r>
          </a:p>
        </p:txBody>
      </p:sp>
      <p:sp>
        <p:nvSpPr>
          <p:cNvPr id="15" name="矩形 14"/>
          <p:cNvSpPr/>
          <p:nvPr/>
        </p:nvSpPr>
        <p:spPr>
          <a:xfrm>
            <a:off x="4871087" y="2011627"/>
            <a:ext cx="3174267" cy="600164"/>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sz="2200" dirty="0"/>
              <a:t>Land-use aggregation</a:t>
            </a:r>
          </a:p>
        </p:txBody>
      </p:sp>
      <p:sp>
        <p:nvSpPr>
          <p:cNvPr id="18" name="文本框 17"/>
          <p:cNvSpPr txBox="1"/>
          <p:nvPr/>
        </p:nvSpPr>
        <p:spPr>
          <a:xfrm>
            <a:off x="412259" y="807456"/>
            <a:ext cx="8262198" cy="461665"/>
          </a:xfrm>
          <a:prstGeom prst="rect">
            <a:avLst/>
          </a:prstGeom>
          <a:noFill/>
        </p:spPr>
        <p:txBody>
          <a:bodyPr wrap="none" rtlCol="0">
            <a:spAutoFit/>
          </a:bodyPr>
          <a:lstStyle/>
          <a:p>
            <a:r>
              <a:rPr lang="en-US" altLang="zh-CN" sz="2400" dirty="0"/>
              <a:t>Determinants for transit ridership —— independent variables</a:t>
            </a:r>
          </a:p>
        </p:txBody>
      </p:sp>
      <p:sp>
        <p:nvSpPr>
          <p:cNvPr id="20" name="矩形 19"/>
          <p:cNvSpPr/>
          <p:nvPr/>
        </p:nvSpPr>
        <p:spPr>
          <a:xfrm>
            <a:off x="1054100" y="1828801"/>
            <a:ext cx="7353299" cy="24511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66701" y="1425439"/>
            <a:ext cx="2632584"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Land-use</a:t>
            </a:r>
            <a:endParaRPr lang="zh-CN" altLang="en-US" sz="2200" dirty="0">
              <a:solidFill>
                <a:schemeClr val="tx1"/>
              </a:solidFill>
            </a:endParaRPr>
          </a:p>
        </p:txBody>
      </p:sp>
      <p:sp>
        <p:nvSpPr>
          <p:cNvPr id="29" name="矩形 28"/>
          <p:cNvSpPr/>
          <p:nvPr/>
        </p:nvSpPr>
        <p:spPr>
          <a:xfrm>
            <a:off x="1054100" y="4939252"/>
            <a:ext cx="7353299" cy="1347248"/>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矩形 29"/>
          <p:cNvSpPr/>
          <p:nvPr/>
        </p:nvSpPr>
        <p:spPr>
          <a:xfrm>
            <a:off x="666701" y="4535890"/>
            <a:ext cx="2632584"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Impedance</a:t>
            </a:r>
            <a:endParaRPr lang="zh-CN" altLang="en-US" sz="2200" dirty="0">
              <a:solidFill>
                <a:schemeClr val="tx1"/>
              </a:solidFill>
            </a:endParaRPr>
          </a:p>
        </p:txBody>
      </p:sp>
      <p:sp>
        <p:nvSpPr>
          <p:cNvPr id="31" name="椭圆 30"/>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2807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1. Introduction</a:t>
            </a:r>
            <a:endParaRPr lang="zh-CN" altLang="en-US" sz="2800" b="1" dirty="0">
              <a:solidFill>
                <a:schemeClr val="tx1">
                  <a:lumMod val="65000"/>
                  <a:lumOff val="35000"/>
                </a:schemeClr>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1194437105"/>
              </p:ext>
            </p:extLst>
          </p:nvPr>
        </p:nvGraphicFramePr>
        <p:xfrm>
          <a:off x="319595" y="1001943"/>
          <a:ext cx="8549199" cy="5764800"/>
        </p:xfrm>
        <a:graphic>
          <a:graphicData uri="http://schemas.openxmlformats.org/drawingml/2006/table">
            <a:tbl>
              <a:tblPr firstRow="1" firstCol="1" bandRow="1"/>
              <a:tblGrid>
                <a:gridCol w="922311">
                  <a:extLst>
                    <a:ext uri="{9D8B030D-6E8A-4147-A177-3AD203B41FA5}">
                      <a16:colId xmlns:a16="http://schemas.microsoft.com/office/drawing/2014/main" val="2628351163"/>
                    </a:ext>
                  </a:extLst>
                </a:gridCol>
                <a:gridCol w="1374426">
                  <a:extLst>
                    <a:ext uri="{9D8B030D-6E8A-4147-A177-3AD203B41FA5}">
                      <a16:colId xmlns:a16="http://schemas.microsoft.com/office/drawing/2014/main" val="2502733831"/>
                    </a:ext>
                  </a:extLst>
                </a:gridCol>
                <a:gridCol w="694718">
                  <a:extLst>
                    <a:ext uri="{9D8B030D-6E8A-4147-A177-3AD203B41FA5}">
                      <a16:colId xmlns:a16="http://schemas.microsoft.com/office/drawing/2014/main" val="1884390496"/>
                    </a:ext>
                  </a:extLst>
                </a:gridCol>
                <a:gridCol w="694718">
                  <a:extLst>
                    <a:ext uri="{9D8B030D-6E8A-4147-A177-3AD203B41FA5}">
                      <a16:colId xmlns:a16="http://schemas.microsoft.com/office/drawing/2014/main" val="3289626098"/>
                    </a:ext>
                  </a:extLst>
                </a:gridCol>
                <a:gridCol w="694718">
                  <a:extLst>
                    <a:ext uri="{9D8B030D-6E8A-4147-A177-3AD203B41FA5}">
                      <a16:colId xmlns:a16="http://schemas.microsoft.com/office/drawing/2014/main" val="2137226651"/>
                    </a:ext>
                  </a:extLst>
                </a:gridCol>
                <a:gridCol w="694718">
                  <a:extLst>
                    <a:ext uri="{9D8B030D-6E8A-4147-A177-3AD203B41FA5}">
                      <a16:colId xmlns:a16="http://schemas.microsoft.com/office/drawing/2014/main" val="1150514539"/>
                    </a:ext>
                  </a:extLst>
                </a:gridCol>
                <a:gridCol w="694718">
                  <a:extLst>
                    <a:ext uri="{9D8B030D-6E8A-4147-A177-3AD203B41FA5}">
                      <a16:colId xmlns:a16="http://schemas.microsoft.com/office/drawing/2014/main" val="1696517231"/>
                    </a:ext>
                  </a:extLst>
                </a:gridCol>
                <a:gridCol w="694718">
                  <a:extLst>
                    <a:ext uri="{9D8B030D-6E8A-4147-A177-3AD203B41FA5}">
                      <a16:colId xmlns:a16="http://schemas.microsoft.com/office/drawing/2014/main" val="1393346790"/>
                    </a:ext>
                  </a:extLst>
                </a:gridCol>
                <a:gridCol w="694718">
                  <a:extLst>
                    <a:ext uri="{9D8B030D-6E8A-4147-A177-3AD203B41FA5}">
                      <a16:colId xmlns:a16="http://schemas.microsoft.com/office/drawing/2014/main" val="468237921"/>
                    </a:ext>
                  </a:extLst>
                </a:gridCol>
                <a:gridCol w="694718">
                  <a:extLst>
                    <a:ext uri="{9D8B030D-6E8A-4147-A177-3AD203B41FA5}">
                      <a16:colId xmlns:a16="http://schemas.microsoft.com/office/drawing/2014/main" val="2326270092"/>
                    </a:ext>
                  </a:extLst>
                </a:gridCol>
                <a:gridCol w="694718">
                  <a:extLst>
                    <a:ext uri="{9D8B030D-6E8A-4147-A177-3AD203B41FA5}">
                      <a16:colId xmlns:a16="http://schemas.microsoft.com/office/drawing/2014/main" val="430365797"/>
                    </a:ext>
                  </a:extLst>
                </a:gridCol>
              </a:tblGrid>
              <a:tr h="170048">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2004</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2009</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2010</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2012</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2013</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2015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718041"/>
                  </a:ext>
                </a:extLst>
              </a:tr>
              <a:tr h="256073">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Chu</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Kuby</a:t>
                      </a: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Taylor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Sohn and Shim</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Gutiérrez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Cardozo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Chakraborty et al.</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Zhao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Jun et 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4848098"/>
                  </a:ext>
                </a:extLst>
              </a:tr>
              <a:tr h="0">
                <a:tc gridSpan="2">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Catchment</a:t>
                      </a:r>
                    </a:p>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(walking</a:t>
                      </a:r>
                      <a:r>
                        <a:rPr lang="en-US" sz="1000" kern="0" baseline="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distance)</a:t>
                      </a:r>
                      <a:endParaRPr lang="en-US"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800m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Distance-decay 800m buffer</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800m walking distance</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800m radius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300</a:t>
                      </a:r>
                      <a:r>
                        <a:rPr lang="en-US" sz="10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m,600m,900m radius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111703"/>
                  </a:ext>
                </a:extLst>
              </a:tr>
              <a:tr h="0">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Method</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Poisson Regression</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WLS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2SLS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OLS/GWR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OLS/SEM</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OLS/MGWR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703623"/>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Sample Size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2568</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268</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265</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251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158</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190</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900</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442</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5747150"/>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Number of Valid Indicator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766982"/>
                  </a:ext>
                </a:extLst>
              </a:tr>
              <a:tr h="170048">
                <a:tc gridSpan="2">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Coefficient of determination (Adjusted R</a:t>
                      </a:r>
                      <a:r>
                        <a:rPr lang="en-US" sz="1000" kern="0" baseline="3000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0.54</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0.91</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0.60</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0.73</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0.56</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0.69</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0.95</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0.77</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2456"/>
                  </a:ext>
                </a:extLst>
              </a:tr>
              <a:tr h="170048">
                <a:tc rowSpan="6">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Building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Built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2615024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Hospital</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03496174"/>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School/University</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2345178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CBD</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4461897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Land use mix</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8779764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Other infrastructures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906434216"/>
                  </a:ext>
                </a:extLst>
              </a:tr>
              <a:tr h="256073">
                <a:tc rowSpan="6">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Transportation Accessibility</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pedestrian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99313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Accessibility of transfer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414704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Road coverage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24441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Parking</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3981"/>
                  </a:ext>
                </a:extLst>
              </a:tr>
              <a:tr h="256073">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Service level of public transit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918138"/>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Locational factor</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698229"/>
                  </a:ext>
                </a:extLst>
              </a:tr>
              <a:tr h="170048">
                <a:tc rowSpan="8">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Population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99876465"/>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Employment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09622752"/>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73869226"/>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Tenant proportion</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217747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Race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79512484"/>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63859745"/>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Vehicles holdings</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14171630"/>
                  </a:ext>
                </a:extLst>
              </a:tr>
              <a:tr h="170048">
                <a:tc vMerge="1">
                  <a:txBody>
                    <a:bodyPr/>
                    <a:lstStyle/>
                    <a:p>
                      <a:endParaRPr lang="zh-CN" altLang="en-US"/>
                    </a:p>
                  </a:txBody>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Fare</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1000" kern="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endParaRPr lang="zh-CN" sz="10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45720" marR="4572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0173520"/>
                  </a:ext>
                </a:extLst>
              </a:tr>
            </a:tbl>
          </a:graphicData>
        </a:graphic>
      </p:graphicFrame>
      <p:grpSp>
        <p:nvGrpSpPr>
          <p:cNvPr id="22" name="组合 21"/>
          <p:cNvGrpSpPr/>
          <p:nvPr/>
        </p:nvGrpSpPr>
        <p:grpSpPr>
          <a:xfrm>
            <a:off x="-1" y="482249"/>
            <a:ext cx="3908681" cy="390049"/>
            <a:chOff x="151065" y="700087"/>
            <a:chExt cx="3908681" cy="390049"/>
          </a:xfrm>
        </p:grpSpPr>
        <p:grpSp>
          <p:nvGrpSpPr>
            <p:cNvPr id="23" name="组合 22"/>
            <p:cNvGrpSpPr/>
            <p:nvPr/>
          </p:nvGrpSpPr>
          <p:grpSpPr>
            <a:xfrm>
              <a:off x="151066" y="751046"/>
              <a:ext cx="3908680" cy="339090"/>
              <a:chOff x="876299" y="1090136"/>
              <a:chExt cx="3908680" cy="339090"/>
            </a:xfrm>
          </p:grpSpPr>
          <p:grpSp>
            <p:nvGrpSpPr>
              <p:cNvPr id="25" name="组合 24"/>
              <p:cNvGrpSpPr/>
              <p:nvPr/>
            </p:nvGrpSpPr>
            <p:grpSpPr>
              <a:xfrm>
                <a:off x="1146429" y="1090136"/>
                <a:ext cx="3638550" cy="339090"/>
                <a:chOff x="1146429" y="1090136"/>
                <a:chExt cx="3638550" cy="339090"/>
              </a:xfrm>
            </p:grpSpPr>
            <p:cxnSp>
              <p:nvCxnSpPr>
                <p:cNvPr id="27" name="直接连接符 2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Review</a:t>
                  </a:r>
                  <a:endParaRPr lang="zh-CN" altLang="en-US" dirty="0">
                    <a:solidFill>
                      <a:schemeClr val="tx1">
                        <a:lumMod val="65000"/>
                        <a:lumOff val="35000"/>
                      </a:schemeClr>
                    </a:solidFill>
                  </a:endParaRPr>
                </a:p>
              </p:txBody>
            </p:sp>
          </p:grpSp>
          <p:sp>
            <p:nvSpPr>
              <p:cNvPr id="26" name="矩形 25"/>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矩形 23"/>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07494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78122" y="1526582"/>
            <a:ext cx="1282723" cy="430887"/>
          </a:xfrm>
          <a:prstGeom prst="rect">
            <a:avLst/>
          </a:prstGeom>
          <a:noFill/>
        </p:spPr>
        <p:txBody>
          <a:bodyPr wrap="none" rtlCol="0">
            <a:spAutoFit/>
          </a:bodyPr>
          <a:lstStyle/>
          <a:p>
            <a:r>
              <a:rPr lang="en-US" altLang="zh-CN" sz="2200" dirty="0"/>
              <a:t>Boarding</a:t>
            </a:r>
            <a:endParaRPr lang="zh-CN" altLang="en-US" sz="2200" dirty="0"/>
          </a:p>
        </p:txBody>
      </p:sp>
      <p:sp>
        <p:nvSpPr>
          <p:cNvPr id="17" name="文本框 16"/>
          <p:cNvSpPr txBox="1"/>
          <p:nvPr/>
        </p:nvSpPr>
        <p:spPr>
          <a:xfrm>
            <a:off x="6591044" y="1522718"/>
            <a:ext cx="1276311" cy="430887"/>
          </a:xfrm>
          <a:prstGeom prst="rect">
            <a:avLst/>
          </a:prstGeom>
          <a:noFill/>
        </p:spPr>
        <p:txBody>
          <a:bodyPr wrap="none" rtlCol="0">
            <a:spAutoFit/>
          </a:bodyPr>
          <a:lstStyle/>
          <a:p>
            <a:r>
              <a:rPr lang="en-US" altLang="zh-CN" sz="2200" dirty="0"/>
              <a:t>Alighting</a:t>
            </a:r>
          </a:p>
        </p:txBody>
      </p:sp>
      <p:grpSp>
        <p:nvGrpSpPr>
          <p:cNvPr id="51" name="组合 50"/>
          <p:cNvGrpSpPr/>
          <p:nvPr/>
        </p:nvGrpSpPr>
        <p:grpSpPr>
          <a:xfrm>
            <a:off x="6241272" y="2044385"/>
            <a:ext cx="2283702" cy="1371621"/>
            <a:chOff x="5873700" y="2248431"/>
            <a:chExt cx="2283702" cy="1371621"/>
          </a:xfrm>
        </p:grpSpPr>
        <p:grpSp>
          <p:nvGrpSpPr>
            <p:cNvPr id="8" name="组合 7"/>
            <p:cNvGrpSpPr/>
            <p:nvPr/>
          </p:nvGrpSpPr>
          <p:grpSpPr>
            <a:xfrm>
              <a:off x="6727331" y="2395215"/>
              <a:ext cx="1239635" cy="1224837"/>
              <a:chOff x="4729799" y="1251109"/>
              <a:chExt cx="995271" cy="983390"/>
            </a:xfrm>
          </p:grpSpPr>
          <p:sp>
            <p:nvSpPr>
              <p:cNvPr id="9" name="椭圆 8"/>
              <p:cNvSpPr/>
              <p:nvPr/>
            </p:nvSpPr>
            <p:spPr>
              <a:xfrm>
                <a:off x="5112037" y="12511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椭圆 9"/>
              <p:cNvSpPr/>
              <p:nvPr/>
            </p:nvSpPr>
            <p:spPr>
              <a:xfrm>
                <a:off x="5493037" y="1251109"/>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椭圆 10"/>
              <p:cNvSpPr/>
              <p:nvPr/>
            </p:nvSpPr>
            <p:spPr>
              <a:xfrm>
                <a:off x="5112037" y="16067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椭圆 11"/>
              <p:cNvSpPr/>
              <p:nvPr/>
            </p:nvSpPr>
            <p:spPr>
              <a:xfrm>
                <a:off x="5493037" y="1606710"/>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文本框 12"/>
              <p:cNvSpPr txBox="1"/>
              <p:nvPr/>
            </p:nvSpPr>
            <p:spPr>
              <a:xfrm>
                <a:off x="4729799" y="1863840"/>
                <a:ext cx="493182" cy="370659"/>
              </a:xfrm>
              <a:prstGeom prst="rect">
                <a:avLst/>
              </a:prstGeom>
              <a:noFill/>
            </p:spPr>
            <p:txBody>
              <a:bodyPr wrap="none" rtlCol="0">
                <a:spAutoFit/>
              </a:bodyPr>
              <a:lstStyle/>
              <a:p>
                <a:r>
                  <a:rPr lang="en-US" altLang="zh-CN" sz="2400" dirty="0"/>
                  <a:t>……</a:t>
                </a:r>
                <a:endParaRPr lang="zh-CN" altLang="en-US" sz="2400" dirty="0"/>
              </a:p>
            </p:txBody>
          </p:sp>
        </p:grpSp>
        <p:grpSp>
          <p:nvGrpSpPr>
            <p:cNvPr id="50" name="组合 49"/>
            <p:cNvGrpSpPr/>
            <p:nvPr/>
          </p:nvGrpSpPr>
          <p:grpSpPr>
            <a:xfrm>
              <a:off x="5873700" y="2248431"/>
              <a:ext cx="2283702" cy="1261330"/>
              <a:chOff x="5873700" y="2248431"/>
              <a:chExt cx="2283702" cy="1261330"/>
            </a:xfrm>
          </p:grpSpPr>
          <p:sp>
            <p:nvSpPr>
              <p:cNvPr id="20" name="文本框 19"/>
              <p:cNvSpPr txBox="1"/>
              <p:nvPr/>
            </p:nvSpPr>
            <p:spPr>
              <a:xfrm>
                <a:off x="5964273" y="2382965"/>
                <a:ext cx="1058303" cy="707886"/>
              </a:xfrm>
              <a:prstGeom prst="rect">
                <a:avLst/>
              </a:prstGeom>
              <a:noFill/>
            </p:spPr>
            <p:txBody>
              <a:bodyPr wrap="none" rtlCol="0">
                <a:spAutoFit/>
              </a:bodyPr>
              <a:lstStyle/>
              <a:p>
                <a:pPr algn="ctr"/>
                <a:r>
                  <a:rPr lang="en-US" altLang="zh-CN" sz="2000" dirty="0"/>
                  <a:t>Other</a:t>
                </a:r>
              </a:p>
              <a:p>
                <a:pPr algn="ctr"/>
                <a:r>
                  <a:rPr lang="en-US" altLang="zh-CN" sz="2000" dirty="0"/>
                  <a:t>Stations</a:t>
                </a:r>
                <a:endParaRPr lang="zh-CN" altLang="en-US" sz="2000" dirty="0"/>
              </a:p>
            </p:txBody>
          </p:sp>
          <p:sp>
            <p:nvSpPr>
              <p:cNvPr id="21" name="矩形 20"/>
              <p:cNvSpPr/>
              <p:nvPr/>
            </p:nvSpPr>
            <p:spPr>
              <a:xfrm>
                <a:off x="5873700" y="2248431"/>
                <a:ext cx="2283702" cy="1261330"/>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cxnSp>
        <p:nvCxnSpPr>
          <p:cNvPr id="22" name="直接连接符 21"/>
          <p:cNvCxnSpPr/>
          <p:nvPr/>
        </p:nvCxnSpPr>
        <p:spPr>
          <a:xfrm>
            <a:off x="4912630" y="1402071"/>
            <a:ext cx="0" cy="674422"/>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976312" y="2235433"/>
            <a:ext cx="4481230" cy="2192670"/>
            <a:chOff x="1559302" y="2448783"/>
            <a:chExt cx="4481230" cy="2192670"/>
          </a:xfrm>
        </p:grpSpPr>
        <p:sp>
          <p:nvSpPr>
            <p:cNvPr id="6" name="椭圆 5"/>
            <p:cNvSpPr/>
            <p:nvPr/>
          </p:nvSpPr>
          <p:spPr>
            <a:xfrm>
              <a:off x="2901393" y="2448783"/>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4" name="直接箭头连接符 13"/>
            <p:cNvCxnSpPr>
              <a:stCxn id="6" idx="5"/>
            </p:cNvCxnSpPr>
            <p:nvPr/>
          </p:nvCxnSpPr>
          <p:spPr>
            <a:xfrm>
              <a:off x="3306442" y="2853832"/>
              <a:ext cx="2695897" cy="13029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7"/>
            </p:cNvCxnSpPr>
            <p:nvPr/>
          </p:nvCxnSpPr>
          <p:spPr>
            <a:xfrm>
              <a:off x="3306442" y="2518279"/>
              <a:ext cx="2734090" cy="20579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560598" y="2470611"/>
              <a:ext cx="1285929" cy="430887"/>
            </a:xfrm>
            <a:prstGeom prst="rect">
              <a:avLst/>
            </a:prstGeom>
            <a:noFill/>
          </p:spPr>
          <p:txBody>
            <a:bodyPr wrap="none" rtlCol="0">
              <a:spAutoFit/>
            </a:bodyPr>
            <a:lstStyle/>
            <a:p>
              <a:r>
                <a:rPr lang="en-US" altLang="zh-CN" sz="2200" dirty="0"/>
                <a:t>Station 1</a:t>
              </a:r>
              <a:endParaRPr lang="zh-CN" altLang="en-US" sz="2200" dirty="0"/>
            </a:p>
          </p:txBody>
        </p:sp>
        <p:sp>
          <p:nvSpPr>
            <p:cNvPr id="24" name="文本框 23"/>
            <p:cNvSpPr txBox="1"/>
            <p:nvPr/>
          </p:nvSpPr>
          <p:spPr>
            <a:xfrm>
              <a:off x="2708219" y="3760443"/>
              <a:ext cx="861774" cy="881010"/>
            </a:xfrm>
            <a:prstGeom prst="rect">
              <a:avLst/>
            </a:prstGeom>
            <a:noFill/>
          </p:spPr>
          <p:txBody>
            <a:bodyPr vert="eaVert" wrap="none" rtlCol="0">
              <a:spAutoFit/>
            </a:bodyPr>
            <a:lstStyle/>
            <a:p>
              <a:r>
                <a:rPr lang="en-US" altLang="zh-CN" sz="4400" dirty="0"/>
                <a:t>……</a:t>
              </a:r>
              <a:endParaRPr lang="zh-CN" altLang="en-US" sz="4400" dirty="0"/>
            </a:p>
          </p:txBody>
        </p:sp>
        <p:sp>
          <p:nvSpPr>
            <p:cNvPr id="25" name="椭圆 24"/>
            <p:cNvSpPr/>
            <p:nvPr/>
          </p:nvSpPr>
          <p:spPr>
            <a:xfrm>
              <a:off x="2906577" y="3244091"/>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文本框 25"/>
            <p:cNvSpPr txBox="1"/>
            <p:nvPr/>
          </p:nvSpPr>
          <p:spPr>
            <a:xfrm>
              <a:off x="1559302" y="3265919"/>
              <a:ext cx="1285929" cy="430887"/>
            </a:xfrm>
            <a:prstGeom prst="rect">
              <a:avLst/>
            </a:prstGeom>
            <a:noFill/>
          </p:spPr>
          <p:txBody>
            <a:bodyPr wrap="none" rtlCol="0">
              <a:spAutoFit/>
            </a:bodyPr>
            <a:lstStyle/>
            <a:p>
              <a:r>
                <a:rPr lang="en-US" altLang="zh-CN" sz="2200" dirty="0"/>
                <a:t>Station 2</a:t>
              </a:r>
              <a:endParaRPr lang="zh-CN" altLang="en-US" sz="2200" dirty="0"/>
            </a:p>
          </p:txBody>
        </p:sp>
        <p:cxnSp>
          <p:nvCxnSpPr>
            <p:cNvPr id="27" name="直接箭头连接符 26"/>
            <p:cNvCxnSpPr>
              <a:stCxn id="25" idx="5"/>
            </p:cNvCxnSpPr>
            <p:nvPr/>
          </p:nvCxnSpPr>
          <p:spPr>
            <a:xfrm>
              <a:off x="3311626" y="3649140"/>
              <a:ext cx="2690713" cy="6373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5" idx="7"/>
            </p:cNvCxnSpPr>
            <p:nvPr/>
          </p:nvCxnSpPr>
          <p:spPr>
            <a:xfrm flipV="1">
              <a:off x="3311626" y="2831111"/>
              <a:ext cx="2728906" cy="482476"/>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41272" y="3431072"/>
            <a:ext cx="1263487" cy="1090075"/>
            <a:chOff x="5839031" y="4313898"/>
            <a:chExt cx="1263487" cy="1090075"/>
          </a:xfrm>
        </p:grpSpPr>
        <p:sp>
          <p:nvSpPr>
            <p:cNvPr id="7" name="椭圆 6"/>
            <p:cNvSpPr/>
            <p:nvPr/>
          </p:nvSpPr>
          <p:spPr>
            <a:xfrm>
              <a:off x="6233503" y="4765450"/>
              <a:ext cx="474545" cy="474545"/>
            </a:xfrm>
            <a:prstGeom prst="ellipse">
              <a:avLst/>
            </a:prstGeom>
            <a:no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文本框 18"/>
            <p:cNvSpPr txBox="1"/>
            <p:nvPr/>
          </p:nvSpPr>
          <p:spPr>
            <a:xfrm>
              <a:off x="5839031" y="4334563"/>
              <a:ext cx="1263487" cy="430887"/>
            </a:xfrm>
            <a:prstGeom prst="rect">
              <a:avLst/>
            </a:prstGeom>
            <a:noFill/>
            <a:ln>
              <a:noFill/>
              <a:prstDash val="lgDash"/>
            </a:ln>
          </p:spPr>
          <p:txBody>
            <a:bodyPr wrap="none" rtlCol="0">
              <a:spAutoFit/>
            </a:bodyPr>
            <a:lstStyle/>
            <a:p>
              <a:pPr algn="ctr"/>
              <a:r>
                <a:rPr lang="en-US" altLang="zh-CN" sz="2200" dirty="0"/>
                <a:t>Station </a:t>
              </a:r>
              <a:r>
                <a:rPr lang="en-US" altLang="zh-CN" sz="2200" i="1" dirty="0"/>
                <a:t>k</a:t>
              </a:r>
              <a:endParaRPr lang="zh-CN" altLang="en-US" sz="2200" i="1" dirty="0"/>
            </a:p>
          </p:txBody>
        </p:sp>
        <p:sp>
          <p:nvSpPr>
            <p:cNvPr id="2" name="矩形: 圆角 1"/>
            <p:cNvSpPr/>
            <p:nvPr/>
          </p:nvSpPr>
          <p:spPr>
            <a:xfrm>
              <a:off x="5866355" y="4313898"/>
              <a:ext cx="1236163" cy="1090075"/>
            </a:xfrm>
            <a:prstGeom prst="round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29" name="矩形 28"/>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cxnSp>
        <p:nvCxnSpPr>
          <p:cNvPr id="57" name="直接连接符 56"/>
          <p:cNvCxnSpPr/>
          <p:nvPr/>
        </p:nvCxnSpPr>
        <p:spPr>
          <a:xfrm>
            <a:off x="0" y="4695151"/>
            <a:ext cx="9144000" cy="0"/>
          </a:xfrm>
          <a:prstGeom prst="line">
            <a:avLst/>
          </a:prstGeom>
          <a:ln>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706583" y="4954667"/>
            <a:ext cx="7848411" cy="1698861"/>
            <a:chOff x="-398617" y="4832356"/>
            <a:chExt cx="7848411" cy="1698861"/>
          </a:xfrm>
        </p:grpSpPr>
        <p:sp>
          <p:nvSpPr>
            <p:cNvPr id="43" name="文本框 42"/>
            <p:cNvSpPr txBox="1"/>
            <p:nvPr/>
          </p:nvSpPr>
          <p:spPr>
            <a:xfrm>
              <a:off x="-398617" y="5823331"/>
              <a:ext cx="3505804" cy="707886"/>
            </a:xfrm>
            <a:prstGeom prst="rect">
              <a:avLst/>
            </a:prstGeom>
            <a:noFill/>
            <a:ln>
              <a:solidFill>
                <a:schemeClr val="accent1">
                  <a:lumMod val="50000"/>
                </a:schemeClr>
              </a:solidFill>
              <a:prstDash val="solid"/>
            </a:ln>
          </p:spPr>
          <p:txBody>
            <a:bodyPr wrap="square" rtlCol="0">
              <a:spAutoFit/>
            </a:bodyPr>
            <a:lstStyle/>
            <a:p>
              <a:r>
                <a:rPr lang="en-US" altLang="zh-CN" sz="2000" dirty="0">
                  <a:solidFill>
                    <a:srgbClr val="FF0000"/>
                  </a:solidFill>
                </a:rPr>
                <a:t>land-use</a:t>
              </a:r>
              <a:r>
                <a:rPr lang="en-US" altLang="zh-CN" sz="2000" dirty="0"/>
                <a:t> feature of boarding station</a:t>
              </a:r>
              <a:endParaRPr lang="zh-CN" altLang="en-US" sz="2000" dirty="0"/>
            </a:p>
          </p:txBody>
        </p:sp>
        <p:sp>
          <p:nvSpPr>
            <p:cNvPr id="45" name="矩形 44"/>
            <p:cNvSpPr/>
            <p:nvPr/>
          </p:nvSpPr>
          <p:spPr>
            <a:xfrm>
              <a:off x="4972330" y="5403628"/>
              <a:ext cx="2477464" cy="707886"/>
            </a:xfrm>
            <a:prstGeom prst="rect">
              <a:avLst/>
            </a:prstGeom>
          </p:spPr>
          <p:txBody>
            <a:bodyPr wrap="square">
              <a:spAutoFit/>
            </a:bodyPr>
            <a:lstStyle/>
            <a:p>
              <a:r>
                <a:rPr lang="en-US" altLang="zh-CN" sz="2000" dirty="0">
                  <a:solidFill>
                    <a:srgbClr val="FF0000"/>
                  </a:solidFill>
                </a:rPr>
                <a:t>Choice</a:t>
              </a:r>
              <a:r>
                <a:rPr lang="en-US" altLang="zh-CN" sz="2000" dirty="0"/>
                <a:t> of whether to get off at station </a:t>
              </a:r>
              <a:r>
                <a:rPr lang="en-US" altLang="zh-CN" sz="2000" i="1" dirty="0"/>
                <a:t>k</a:t>
              </a:r>
              <a:endParaRPr lang="zh-CN" altLang="en-US" sz="2000" i="1" dirty="0"/>
            </a:p>
          </p:txBody>
        </p:sp>
        <p:sp>
          <p:nvSpPr>
            <p:cNvPr id="46" name="矩形 45"/>
            <p:cNvSpPr/>
            <p:nvPr/>
          </p:nvSpPr>
          <p:spPr>
            <a:xfrm>
              <a:off x="3569983" y="5210950"/>
              <a:ext cx="827471" cy="400110"/>
            </a:xfrm>
            <a:prstGeom prst="rect">
              <a:avLst/>
            </a:prstGeom>
          </p:spPr>
          <p:txBody>
            <a:bodyPr wrap="none">
              <a:spAutoFit/>
            </a:bodyPr>
            <a:lstStyle/>
            <a:p>
              <a:r>
                <a:rPr lang="en-US" altLang="zh-CN" sz="2000" dirty="0"/>
                <a:t>Affect</a:t>
              </a:r>
              <a:endParaRPr lang="zh-CN" altLang="en-US" dirty="0"/>
            </a:p>
          </p:txBody>
        </p:sp>
        <p:sp>
          <p:nvSpPr>
            <p:cNvPr id="49" name="文本框 48"/>
            <p:cNvSpPr txBox="1"/>
            <p:nvPr/>
          </p:nvSpPr>
          <p:spPr>
            <a:xfrm>
              <a:off x="-398616" y="4832356"/>
              <a:ext cx="3505804" cy="707886"/>
            </a:xfrm>
            <a:prstGeom prst="rect">
              <a:avLst/>
            </a:prstGeom>
            <a:noFill/>
            <a:ln>
              <a:solidFill>
                <a:schemeClr val="accent1">
                  <a:lumMod val="50000"/>
                </a:schemeClr>
              </a:solidFill>
            </a:ln>
          </p:spPr>
          <p:txBody>
            <a:bodyPr wrap="square" rtlCol="0">
              <a:spAutoFit/>
            </a:bodyPr>
            <a:lstStyle/>
            <a:p>
              <a:r>
                <a:rPr lang="en-US" altLang="zh-CN" sz="2000" dirty="0">
                  <a:solidFill>
                    <a:srgbClr val="FF0000"/>
                  </a:solidFill>
                </a:rPr>
                <a:t>Impedance</a:t>
              </a:r>
              <a:r>
                <a:rPr lang="en-US" altLang="zh-CN" sz="2000" dirty="0"/>
                <a:t> between boarding and alighting station</a:t>
              </a:r>
              <a:endParaRPr lang="zh-CN" altLang="en-US" sz="2000" dirty="0"/>
            </a:p>
          </p:txBody>
        </p:sp>
      </p:grpSp>
      <p:sp>
        <p:nvSpPr>
          <p:cNvPr id="60" name="椭圆 59"/>
          <p:cNvSpPr/>
          <p:nvPr/>
        </p:nvSpPr>
        <p:spPr>
          <a:xfrm>
            <a:off x="5912266" y="5095872"/>
            <a:ext cx="2704097" cy="1441138"/>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0" name="文本框 69"/>
          <p:cNvSpPr txBox="1"/>
          <p:nvPr/>
        </p:nvSpPr>
        <p:spPr>
          <a:xfrm>
            <a:off x="412259" y="807456"/>
            <a:ext cx="2101857" cy="461665"/>
          </a:xfrm>
          <a:prstGeom prst="rect">
            <a:avLst/>
          </a:prstGeom>
          <a:noFill/>
        </p:spPr>
        <p:txBody>
          <a:bodyPr wrap="none" rtlCol="0">
            <a:spAutoFit/>
          </a:bodyPr>
          <a:lstStyle/>
          <a:p>
            <a:r>
              <a:rPr lang="zh-CN" altLang="en-US" sz="2400" dirty="0"/>
              <a:t>Realistic </a:t>
            </a:r>
            <a:r>
              <a:rPr lang="en-US" altLang="zh-CN" sz="2400" dirty="0"/>
              <a:t>issue</a:t>
            </a:r>
            <a:r>
              <a:rPr lang="zh-CN" altLang="en-US" sz="2400" dirty="0"/>
              <a:t>s</a:t>
            </a:r>
          </a:p>
        </p:txBody>
      </p:sp>
      <p:sp>
        <p:nvSpPr>
          <p:cNvPr id="72" name="箭头: 右 71"/>
          <p:cNvSpPr/>
          <p:nvPr/>
        </p:nvSpPr>
        <p:spPr>
          <a:xfrm>
            <a:off x="4395355" y="5742848"/>
            <a:ext cx="1384877" cy="259772"/>
          </a:xfrm>
          <a:prstGeom prst="rightArrow">
            <a:avLst>
              <a:gd name="adj1" fmla="val 50000"/>
              <a:gd name="adj2" fmla="val 126000"/>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6122014" y="5025939"/>
            <a:ext cx="2284600" cy="369332"/>
          </a:xfrm>
          <a:prstGeom prst="rect">
            <a:avLst/>
          </a:prstGeom>
          <a:solidFill>
            <a:schemeClr val="accent4">
              <a:lumMod val="40000"/>
              <a:lumOff val="60000"/>
            </a:schemeClr>
          </a:solidFill>
          <a:ln>
            <a:solidFill>
              <a:schemeClr val="tx1"/>
            </a:solidFill>
          </a:ln>
        </p:spPr>
        <p:txBody>
          <a:bodyPr wrap="none" rtlCol="0">
            <a:spAutoFit/>
          </a:bodyPr>
          <a:lstStyle/>
          <a:p>
            <a:r>
              <a:rPr lang="en-US" altLang="zh-CN" dirty="0"/>
              <a:t>Independent variable</a:t>
            </a:r>
            <a:endParaRPr lang="zh-CN" altLang="en-US" dirty="0"/>
          </a:p>
        </p:txBody>
      </p:sp>
      <p:sp>
        <p:nvSpPr>
          <p:cNvPr id="41" name="文本框 40"/>
          <p:cNvSpPr txBox="1"/>
          <p:nvPr/>
        </p:nvSpPr>
        <p:spPr>
          <a:xfrm>
            <a:off x="1399209" y="5622198"/>
            <a:ext cx="2125903" cy="369332"/>
          </a:xfrm>
          <a:prstGeom prst="rect">
            <a:avLst/>
          </a:prstGeom>
          <a:solidFill>
            <a:schemeClr val="accent4">
              <a:lumMod val="40000"/>
              <a:lumOff val="60000"/>
            </a:schemeClr>
          </a:solidFill>
          <a:ln>
            <a:solidFill>
              <a:schemeClr val="tx1"/>
            </a:solidFill>
          </a:ln>
        </p:spPr>
        <p:txBody>
          <a:bodyPr wrap="none" rtlCol="0">
            <a:spAutoFit/>
          </a:bodyPr>
          <a:lstStyle/>
          <a:p>
            <a:r>
              <a:rPr lang="en-US" altLang="zh-CN" dirty="0"/>
              <a:t>Dependent variable</a:t>
            </a:r>
            <a:endParaRPr lang="zh-CN" altLang="en-US" dirty="0"/>
          </a:p>
        </p:txBody>
      </p:sp>
    </p:spTree>
    <p:extLst>
      <p:ext uri="{BB962C8B-B14F-4D97-AF65-F5344CB8AC3E}">
        <p14:creationId xmlns:p14="http://schemas.microsoft.com/office/powerpoint/2010/main" val="1914347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366655" y="1548654"/>
            <a:ext cx="5320145" cy="5031413"/>
            <a:chOff x="3366655" y="1548654"/>
            <a:chExt cx="5320145" cy="5031413"/>
          </a:xfrm>
          <a:solidFill>
            <a:schemeClr val="accent4">
              <a:lumMod val="40000"/>
              <a:lumOff val="60000"/>
            </a:schemeClr>
          </a:solidFill>
        </p:grpSpPr>
        <p:sp>
          <p:nvSpPr>
            <p:cNvPr id="5" name="矩形 4"/>
            <p:cNvSpPr/>
            <p:nvPr/>
          </p:nvSpPr>
          <p:spPr>
            <a:xfrm>
              <a:off x="3366655" y="2138399"/>
              <a:ext cx="5320145" cy="4441668"/>
            </a:xfrm>
            <a:prstGeom prst="rect">
              <a:avLst/>
            </a:prstGeom>
            <a:grp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7" name="矩形 6"/>
                <p:cNvSpPr/>
                <p:nvPr/>
              </p:nvSpPr>
              <p:spPr>
                <a:xfrm>
                  <a:off x="4335302" y="2589541"/>
                  <a:ext cx="3382849" cy="748603"/>
                </a:xfrm>
                <a:prstGeom prst="rect">
                  <a:avLst/>
                </a:prstGeom>
                <a:grp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00" b="0" i="1" smtClean="0">
                            <a:solidFill>
                              <a:schemeClr val="tx1"/>
                            </a:solidFill>
                            <a:latin typeface="Cambria Math" panose="02040503050406030204" pitchFamily="18" charset="0"/>
                          </a:rPr>
                          <m:t>𝑝</m:t>
                        </m:r>
                        <m:d>
                          <m:dPr>
                            <m:ctrlPr>
                              <a:rPr lang="zh-CN" altLang="en-US" sz="2200" i="1">
                                <a:solidFill>
                                  <a:schemeClr val="tx1"/>
                                </a:solidFill>
                                <a:latin typeface="Cambria Math" panose="02040503050406030204" pitchFamily="18" charset="0"/>
                              </a:rPr>
                            </m:ctrlPr>
                          </m:dPr>
                          <m:e>
                            <m:r>
                              <m:rPr>
                                <m:sty m:val="p"/>
                              </m:rPr>
                              <a:rPr lang="en-US" altLang="zh-CN" sz="2200" b="0" i="0" smtClean="0">
                                <a:solidFill>
                                  <a:schemeClr val="tx1"/>
                                </a:solidFill>
                                <a:latin typeface="Cambria Math" panose="02040503050406030204" pitchFamily="18" charset="0"/>
                              </a:rPr>
                              <m:t>y</m:t>
                            </m:r>
                            <m:r>
                              <a:rPr lang="zh-CN" altLang="en-US" sz="2200" i="0">
                                <a:solidFill>
                                  <a:schemeClr val="tx1"/>
                                </a:solidFill>
                                <a:latin typeface="Cambria Math" panose="02040503050406030204" pitchFamily="18" charset="0"/>
                              </a:rPr>
                              <m:t>=1</m:t>
                            </m:r>
                          </m:e>
                          <m:e>
                            <m:r>
                              <a:rPr lang="en-US" altLang="zh-CN" sz="2200" b="0" i="1" smtClean="0">
                                <a:solidFill>
                                  <a:schemeClr val="tx1"/>
                                </a:solidFill>
                                <a:latin typeface="Cambria Math" panose="02040503050406030204" pitchFamily="18" charset="0"/>
                              </a:rPr>
                              <m:t>𝑋</m:t>
                            </m:r>
                          </m:e>
                        </m:d>
                        <m:r>
                          <a:rPr lang="zh-CN" altLang="en-US" sz="2200" i="0">
                            <a:solidFill>
                              <a:schemeClr val="tx1"/>
                            </a:solidFill>
                            <a:latin typeface="Cambria Math" panose="02040503050406030204" pitchFamily="18" charset="0"/>
                          </a:rPr>
                          <m:t>=</m:t>
                        </m:r>
                        <m:f>
                          <m:fPr>
                            <m:ctrlPr>
                              <a:rPr lang="zh-CN" altLang="en-US" sz="2200" i="1">
                                <a:solidFill>
                                  <a:schemeClr val="tx1"/>
                                </a:solidFill>
                                <a:latin typeface="Cambria Math" panose="02040503050406030204" pitchFamily="18" charset="0"/>
                              </a:rPr>
                            </m:ctrlPr>
                          </m:fPr>
                          <m:num>
                            <m:r>
                              <a:rPr lang="zh-CN" altLang="en-US" sz="2200" i="0">
                                <a:solidFill>
                                  <a:schemeClr val="tx1"/>
                                </a:solidFill>
                                <a:latin typeface="Cambria Math" panose="02040503050406030204" pitchFamily="18" charset="0"/>
                              </a:rPr>
                              <m:t>1</m:t>
                            </m:r>
                          </m:num>
                          <m:den>
                            <m:r>
                              <a:rPr lang="zh-CN" altLang="en-US" sz="2200" i="0">
                                <a:solidFill>
                                  <a:schemeClr val="tx1"/>
                                </a:solidFill>
                                <a:latin typeface="Cambria Math" panose="02040503050406030204" pitchFamily="18" charset="0"/>
                              </a:rPr>
                              <m:t>1+</m:t>
                            </m:r>
                            <m:sSup>
                              <m:sSupPr>
                                <m:ctrlPr>
                                  <a:rPr lang="zh-CN" altLang="en-US" sz="2200" i="1">
                                    <a:solidFill>
                                      <a:schemeClr val="tx1"/>
                                    </a:solidFill>
                                    <a:latin typeface="Cambria Math" panose="02040503050406030204" pitchFamily="18" charset="0"/>
                                  </a:rPr>
                                </m:ctrlPr>
                              </m:sSupPr>
                              <m:e>
                                <m:r>
                                  <a:rPr lang="zh-CN" altLang="en-US" sz="2200" i="1">
                                    <a:solidFill>
                                      <a:schemeClr val="tx1"/>
                                    </a:solidFill>
                                    <a:latin typeface="Cambria Math" panose="02040503050406030204" pitchFamily="18" charset="0"/>
                                  </a:rPr>
                                  <m:t>𝑒</m:t>
                                </m:r>
                              </m:e>
                              <m:sup>
                                <m:r>
                                  <a:rPr lang="zh-CN" altLang="en-US" sz="2200" i="0">
                                    <a:solidFill>
                                      <a:schemeClr val="tx1"/>
                                    </a:solidFill>
                                    <a:latin typeface="Cambria Math" panose="02040503050406030204" pitchFamily="18" charset="0"/>
                                  </a:rPr>
                                  <m:t>−</m:t>
                                </m:r>
                                <m:d>
                                  <m:dPr>
                                    <m:ctrlPr>
                                      <a:rPr lang="zh-CN" altLang="en-US" sz="2200" i="1">
                                        <a:solidFill>
                                          <a:schemeClr val="tx1"/>
                                        </a:solidFill>
                                        <a:latin typeface="Cambria Math" panose="02040503050406030204" pitchFamily="18" charset="0"/>
                                      </a:rPr>
                                    </m:ctrlPr>
                                  </m:dPr>
                                  <m:e>
                                    <m:r>
                                      <a:rPr lang="zh-CN" altLang="en-US" sz="2200" i="1">
                                        <a:solidFill>
                                          <a:schemeClr val="tx1"/>
                                        </a:solidFill>
                                        <a:latin typeface="Cambria Math" panose="02040503050406030204" pitchFamily="18" charset="0"/>
                                      </a:rPr>
                                      <m:t>𝛼</m:t>
                                    </m:r>
                                    <m:r>
                                      <a:rPr lang="zh-CN" altLang="en-US" sz="2200" i="0">
                                        <a:solidFill>
                                          <a:schemeClr val="tx1"/>
                                        </a:solidFill>
                                        <a:latin typeface="Cambria Math" panose="02040503050406030204" pitchFamily="18" charset="0"/>
                                      </a:rPr>
                                      <m:t>+</m:t>
                                    </m:r>
                                    <m:r>
                                      <a:rPr lang="en-US" altLang="zh-CN" sz="2200" b="0" i="1" smtClean="0">
                                        <a:solidFill>
                                          <a:schemeClr val="tx1"/>
                                        </a:solidFill>
                                        <a:latin typeface="Cambria Math" panose="02040503050406030204" pitchFamily="18" charset="0"/>
                                      </a:rPr>
                                      <m:t>𝑋</m:t>
                                    </m:r>
                                  </m:e>
                                </m:d>
                              </m:sup>
                            </m:sSup>
                          </m:den>
                        </m:f>
                      </m:oMath>
                    </m:oMathPara>
                  </a14:m>
                  <a:endParaRPr lang="zh-CN" altLang="en-US" sz="22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4335302" y="2589541"/>
                  <a:ext cx="3382849" cy="7486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284711" y="3789286"/>
                  <a:ext cx="4033796" cy="2123658"/>
                </a:xfrm>
                <a:prstGeom prst="rect">
                  <a:avLst/>
                </a:prstGeom>
                <a:grpFill/>
              </p:spPr>
              <p:txBody>
                <a:bodyPr wrap="square">
                  <a:spAutoFit/>
                </a:bodyPr>
                <a:lstStyle/>
                <a:p>
                  <a:pPr>
                    <a:lnSpc>
                      <a:spcPct val="150000"/>
                    </a:lnSpc>
                  </a:pPr>
                  <a14:m>
                    <m:oMath xmlns:m="http://schemas.openxmlformats.org/officeDocument/2006/math">
                      <m:r>
                        <a:rPr lang="en-US" altLang="zh-CN" sz="2200" b="0" i="1" smtClean="0">
                          <a:solidFill>
                            <a:schemeClr val="tx1"/>
                          </a:solidFill>
                          <a:latin typeface="Cambria Math" panose="02040503050406030204" pitchFamily="18" charset="0"/>
                          <a:ea typeface="Cambria Math" panose="02040503050406030204" pitchFamily="18" charset="0"/>
                        </a:rPr>
                        <m:t>𝑝</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probability of getting off</a:t>
                  </a:r>
                </a:p>
                <a:p>
                  <a:pPr>
                    <a:lnSpc>
                      <a:spcPct val="150000"/>
                    </a:lnSpc>
                  </a:pPr>
                  <a14:m>
                    <m:oMath xmlns:m="http://schemas.openxmlformats.org/officeDocument/2006/math">
                      <m:r>
                        <a:rPr lang="en-US" altLang="zh-CN" sz="22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result of choice</a:t>
                  </a:r>
                </a:p>
                <a:p>
                  <a:pPr>
                    <a:lnSpc>
                      <a:spcPct val="150000"/>
                    </a:lnSpc>
                  </a:pPr>
                  <a14:m>
                    <m:oMath xmlns:m="http://schemas.openxmlformats.org/officeDocument/2006/math">
                      <m:r>
                        <m:rPr>
                          <m:sty m:val="p"/>
                        </m:rPr>
                        <a:rPr lang="en-US" altLang="zh-CN" sz="2200">
                          <a:solidFill>
                            <a:schemeClr val="tx1"/>
                          </a:solidFill>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vector of explanatory variable</a:t>
                  </a:r>
                </a:p>
                <a:p>
                  <a:pPr>
                    <a:lnSpc>
                      <a:spcPct val="150000"/>
                    </a:lnSpc>
                  </a:pPr>
                  <a14:m>
                    <m:oMath xmlns:m="http://schemas.openxmlformats.org/officeDocument/2006/math">
                      <m:r>
                        <m:rPr>
                          <m:sty m:val="p"/>
                        </m:rPr>
                        <a:rPr lang="en-US" altLang="zh-CN" sz="22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sz="2200" dirty="0">
                      <a:solidFill>
                        <a:schemeClr val="tx1"/>
                      </a:solidFill>
                      <a:latin typeface="Times" panose="02020603050405020304" pitchFamily="18" charset="0"/>
                      <a:ea typeface="宋体" panose="02010600030101010101" pitchFamily="2" charset="-122"/>
                      <a:cs typeface="Times New Roman" panose="02020603050405020304" pitchFamily="18" charset="0"/>
                    </a:rPr>
                    <a:t> : residual item.</a:t>
                  </a:r>
                  <a:endParaRPr lang="zh-CN" altLang="en-US" sz="22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4284711" y="3789286"/>
                  <a:ext cx="4033796" cy="2123658"/>
                </a:xfrm>
                <a:prstGeom prst="rect">
                  <a:avLst/>
                </a:prstGeom>
                <a:blipFill>
                  <a:blip r:embed="rId4"/>
                  <a:stretch>
                    <a:fillRect l="-302" b="-2011"/>
                  </a:stretch>
                </a:blipFill>
              </p:spPr>
              <p:txBody>
                <a:bodyPr/>
                <a:lstStyle/>
                <a:p>
                  <a:r>
                    <a:rPr lang="zh-CN" altLang="en-US">
                      <a:noFill/>
                    </a:rPr>
                    <a:t> </a:t>
                  </a:r>
                </a:p>
              </p:txBody>
            </p:sp>
          </mc:Fallback>
        </mc:AlternateContent>
        <p:sp>
          <p:nvSpPr>
            <p:cNvPr id="10" name="文本框 9"/>
            <p:cNvSpPr txBox="1"/>
            <p:nvPr/>
          </p:nvSpPr>
          <p:spPr>
            <a:xfrm>
              <a:off x="4295322" y="1548654"/>
              <a:ext cx="3462807" cy="430887"/>
            </a:xfrm>
            <a:prstGeom prst="rect">
              <a:avLst/>
            </a:prstGeom>
            <a:solidFill>
              <a:schemeClr val="bg1"/>
            </a:solidFill>
          </p:spPr>
          <p:txBody>
            <a:bodyPr wrap="none" rtlCol="0">
              <a:spAutoFit/>
            </a:bodyPr>
            <a:lstStyle/>
            <a:p>
              <a:r>
                <a:rPr lang="en-US" altLang="zh-CN" sz="2200" b="1" dirty="0"/>
                <a:t>Logistic regression model</a:t>
              </a:r>
              <a:endParaRPr lang="zh-CN" altLang="en-US" sz="2200" b="1" dirty="0"/>
            </a:p>
          </p:txBody>
        </p:sp>
      </p:grpSp>
      <p:pic>
        <p:nvPicPr>
          <p:cNvPr id="11" name="图片 10"/>
          <p:cNvPicPr>
            <a:picLocks noChangeAspect="1"/>
          </p:cNvPicPr>
          <p:nvPr/>
        </p:nvPicPr>
        <p:blipFill>
          <a:blip r:embed="rId5"/>
          <a:stretch>
            <a:fillRect/>
          </a:stretch>
        </p:blipFill>
        <p:spPr>
          <a:xfrm>
            <a:off x="600744" y="1495620"/>
            <a:ext cx="2131760" cy="2293666"/>
          </a:xfrm>
          <a:prstGeom prst="rect">
            <a:avLst/>
          </a:prstGeom>
        </p:spPr>
      </p:pic>
      <p:sp>
        <p:nvSpPr>
          <p:cNvPr id="12" name="矩形 11"/>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sp>
        <p:nvSpPr>
          <p:cNvPr id="15" name="文本框 14"/>
          <p:cNvSpPr txBox="1"/>
          <p:nvPr/>
        </p:nvSpPr>
        <p:spPr>
          <a:xfrm>
            <a:off x="275259" y="4752149"/>
            <a:ext cx="2714691" cy="430887"/>
          </a:xfrm>
          <a:prstGeom prst="rect">
            <a:avLst/>
          </a:prstGeom>
          <a:noFill/>
          <a:ln>
            <a:solidFill>
              <a:schemeClr val="tx1">
                <a:lumMod val="75000"/>
                <a:lumOff val="25000"/>
              </a:schemeClr>
            </a:solidFill>
          </a:ln>
        </p:spPr>
        <p:txBody>
          <a:bodyPr wrap="square" rtlCol="0">
            <a:spAutoFit/>
          </a:bodyPr>
          <a:lstStyle/>
          <a:p>
            <a:r>
              <a:rPr lang="en-US" altLang="zh-CN" sz="2200" dirty="0"/>
              <a:t>Discrete choice issue</a:t>
            </a:r>
            <a:endParaRPr lang="zh-CN" altLang="en-US" sz="2200" dirty="0"/>
          </a:p>
        </p:txBody>
      </p:sp>
      <p:sp>
        <p:nvSpPr>
          <p:cNvPr id="17" name="箭头: 右 16"/>
          <p:cNvSpPr/>
          <p:nvPr/>
        </p:nvSpPr>
        <p:spPr>
          <a:xfrm rot="5400000">
            <a:off x="1382329" y="3965087"/>
            <a:ext cx="568589" cy="611262"/>
          </a:xfrm>
          <a:prstGeom prst="rightArrow">
            <a:avLst>
              <a:gd name="adj1" fmla="val 37534"/>
              <a:gd name="adj2" fmla="val 52233"/>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8" name="箭头: 圆角右 17"/>
          <p:cNvSpPr/>
          <p:nvPr/>
        </p:nvSpPr>
        <p:spPr>
          <a:xfrm flipV="1">
            <a:off x="1469305" y="5415914"/>
            <a:ext cx="800100" cy="729985"/>
          </a:xfrm>
          <a:prstGeom prst="bentArrow">
            <a:avLst>
              <a:gd name="adj1" fmla="val 30996"/>
              <a:gd name="adj2" fmla="val 40786"/>
              <a:gd name="adj3" fmla="val 47119"/>
              <a:gd name="adj4" fmla="val 30785"/>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0" name="椭圆 19"/>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p:cNvSpPr txBox="1"/>
          <p:nvPr/>
        </p:nvSpPr>
        <p:spPr>
          <a:xfrm>
            <a:off x="412259" y="807456"/>
            <a:ext cx="3304110" cy="461665"/>
          </a:xfrm>
          <a:prstGeom prst="rect">
            <a:avLst/>
          </a:prstGeom>
          <a:noFill/>
        </p:spPr>
        <p:txBody>
          <a:bodyPr wrap="none" rtlCol="0">
            <a:spAutoFit/>
          </a:bodyPr>
          <a:lstStyle/>
          <a:p>
            <a:r>
              <a:rPr lang="en-US" altLang="zh-CN" sz="2400" dirty="0"/>
              <a:t>Mathematical problems</a:t>
            </a:r>
          </a:p>
        </p:txBody>
      </p:sp>
    </p:spTree>
    <p:extLst>
      <p:ext uri="{BB962C8B-B14F-4D97-AF65-F5344CB8AC3E}">
        <p14:creationId xmlns:p14="http://schemas.microsoft.com/office/powerpoint/2010/main" val="3227324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12259" y="807456"/>
            <a:ext cx="2969083" cy="461665"/>
          </a:xfrm>
          <a:prstGeom prst="rect">
            <a:avLst/>
          </a:prstGeom>
          <a:noFill/>
        </p:spPr>
        <p:txBody>
          <a:bodyPr wrap="none" rtlCol="0">
            <a:spAutoFit/>
          </a:bodyPr>
          <a:lstStyle/>
          <a:p>
            <a:r>
              <a:rPr lang="en-US" altLang="zh-CN" sz="2400" dirty="0"/>
              <a:t>Select sample station</a:t>
            </a:r>
            <a:endParaRPr lang="zh-CN" altLang="en-US" sz="2400" dirty="0"/>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graphicFrame>
        <p:nvGraphicFramePr>
          <p:cNvPr id="10" name="表格 9"/>
          <p:cNvGraphicFramePr>
            <a:graphicFrameLocks noGrp="1"/>
          </p:cNvGraphicFramePr>
          <p:nvPr>
            <p:extLst/>
          </p:nvPr>
        </p:nvGraphicFramePr>
        <p:xfrm>
          <a:off x="144690" y="1476623"/>
          <a:ext cx="8863450" cy="3840480"/>
        </p:xfrm>
        <a:graphic>
          <a:graphicData uri="http://schemas.openxmlformats.org/drawingml/2006/table">
            <a:tbl>
              <a:tblPr firstRow="1" firstCol="1" bandRow="1"/>
              <a:tblGrid>
                <a:gridCol w="1715283">
                  <a:extLst>
                    <a:ext uri="{9D8B030D-6E8A-4147-A177-3AD203B41FA5}">
                      <a16:colId xmlns:a16="http://schemas.microsoft.com/office/drawing/2014/main" val="4066634459"/>
                    </a:ext>
                  </a:extLst>
                </a:gridCol>
                <a:gridCol w="1049482">
                  <a:extLst>
                    <a:ext uri="{9D8B030D-6E8A-4147-A177-3AD203B41FA5}">
                      <a16:colId xmlns:a16="http://schemas.microsoft.com/office/drawing/2014/main" val="249248479"/>
                    </a:ext>
                  </a:extLst>
                </a:gridCol>
                <a:gridCol w="1219737">
                  <a:extLst>
                    <a:ext uri="{9D8B030D-6E8A-4147-A177-3AD203B41FA5}">
                      <a16:colId xmlns:a16="http://schemas.microsoft.com/office/drawing/2014/main" val="3549743861"/>
                    </a:ext>
                  </a:extLst>
                </a:gridCol>
                <a:gridCol w="1219737">
                  <a:extLst>
                    <a:ext uri="{9D8B030D-6E8A-4147-A177-3AD203B41FA5}">
                      <a16:colId xmlns:a16="http://schemas.microsoft.com/office/drawing/2014/main" val="1162361907"/>
                    </a:ext>
                  </a:extLst>
                </a:gridCol>
                <a:gridCol w="1219737">
                  <a:extLst>
                    <a:ext uri="{9D8B030D-6E8A-4147-A177-3AD203B41FA5}">
                      <a16:colId xmlns:a16="http://schemas.microsoft.com/office/drawing/2014/main" val="3921377542"/>
                    </a:ext>
                  </a:extLst>
                </a:gridCol>
                <a:gridCol w="1219737">
                  <a:extLst>
                    <a:ext uri="{9D8B030D-6E8A-4147-A177-3AD203B41FA5}">
                      <a16:colId xmlns:a16="http://schemas.microsoft.com/office/drawing/2014/main" val="2077194607"/>
                    </a:ext>
                  </a:extLst>
                </a:gridCol>
                <a:gridCol w="1219737">
                  <a:extLst>
                    <a:ext uri="{9D8B030D-6E8A-4147-A177-3AD203B41FA5}">
                      <a16:colId xmlns:a16="http://schemas.microsoft.com/office/drawing/2014/main" val="1985202721"/>
                    </a:ext>
                  </a:extLst>
                </a:gridCol>
              </a:tblGrid>
              <a:tr h="342776">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 type</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Station</a:t>
                      </a:r>
                      <a:r>
                        <a:rPr lang="en-US" sz="1800" baseline="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name</a:t>
                      </a:r>
                      <a:endPar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Population density</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 proportion</a:t>
                      </a: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83866739"/>
                  </a:ext>
                </a:extLst>
              </a:tr>
              <a:tr h="51416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98</a:t>
                      </a:r>
                    </a:p>
                    <a:p>
                      <a:pPr indent="0" algn="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Person/Ha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949824593"/>
                  </a:ext>
                </a:extLst>
              </a:tr>
              <a:tr h="51416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362694403"/>
                  </a:ext>
                </a:extLst>
              </a:tr>
              <a:tr h="51416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en-US"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extLst>
                  <a:ext uri="{0D108BD9-81ED-4DB2-BD59-A6C34878D82A}">
                    <a16:rowId xmlns:a16="http://schemas.microsoft.com/office/drawing/2014/main" val="3561378521"/>
                  </a:ext>
                </a:extLst>
              </a:tr>
              <a:tr h="51416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en-US"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135</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49%</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509221881"/>
                  </a:ext>
                </a:extLst>
              </a:tr>
              <a:tr h="342776">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ctr" hangingPunct="0">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Tenjin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69</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D9D9D9"/>
                    </a:solidFill>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24%</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02744784"/>
                  </a:ext>
                </a:extLst>
              </a:tr>
              <a:tr h="342776">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ctr" hangingPunct="0">
                        <a:lnSpc>
                          <a:spcPct val="100000"/>
                        </a:lnSpc>
                        <a:spcAft>
                          <a:spcPts val="0"/>
                        </a:spcAft>
                      </a:pPr>
                      <a:r>
                        <a:rPr lang="en-US" altLang="zh-CN" sz="1800" dirty="0">
                          <a:effectLst/>
                          <a:latin typeface="Times" panose="02020603050405020304" pitchFamily="18" charset="0"/>
                          <a:ea typeface="宋体" panose="02010600030101010101" pitchFamily="2" charset="-122"/>
                          <a:cs typeface="Times New Roman" panose="02020603050405020304" pitchFamily="18" charset="0"/>
                        </a:rPr>
                        <a:t>Fukuoka Airport</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36</a:t>
                      </a:r>
                    </a:p>
                    <a:p>
                      <a:pPr marL="0" marR="0" lvl="0" indent="0" algn="r" defTabSz="685800" rtl="0" eaLnBrk="1" fontAlgn="auto" latinLnBrk="0" hangingPunct="0">
                        <a:lnSpc>
                          <a:spcPct val="100000"/>
                        </a:lnSpc>
                        <a:spcBef>
                          <a:spcPts val="0"/>
                        </a:spcBef>
                        <a:spcAft>
                          <a:spcPts val="0"/>
                        </a:spcAft>
                        <a:buClrTx/>
                        <a:buSzTx/>
                        <a:buFontTx/>
                        <a:buNone/>
                        <a:tabLst/>
                        <a:defRPr/>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Person/Ha</a:t>
                      </a:r>
                      <a:endParaRPr lang="zh-CN" alt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45%</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indent="0" algn="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53759846"/>
                  </a:ext>
                </a:extLst>
              </a:tr>
            </a:tbl>
          </a:graphicData>
        </a:graphic>
      </p:graphicFrame>
      <p:sp>
        <p:nvSpPr>
          <p:cNvPr id="2" name="矩形 1"/>
          <p:cNvSpPr/>
          <p:nvPr/>
        </p:nvSpPr>
        <p:spPr>
          <a:xfrm>
            <a:off x="144690" y="5522278"/>
            <a:ext cx="8863450" cy="1015663"/>
          </a:xfrm>
          <a:prstGeom prst="rect">
            <a:avLst/>
          </a:prstGeom>
        </p:spPr>
        <p:txBody>
          <a:bodyPr wrap="square">
            <a:spAutoFit/>
          </a:bodyPr>
          <a:lstStyle/>
          <a:p>
            <a:pPr hangingPunct="0"/>
            <a:r>
              <a:rPr lang="en-US" altLang="zh-CN" sz="2000" dirty="0">
                <a:latin typeface="Times" panose="02020603050405020304" pitchFamily="18" charset="0"/>
                <a:ea typeface="宋体" panose="02010600030101010101" pitchFamily="2" charset="-122"/>
                <a:cs typeface="Times New Roman" panose="02020603050405020304" pitchFamily="18" charset="0"/>
              </a:rPr>
              <a:t>Note:</a:t>
            </a:r>
          </a:p>
          <a:p>
            <a:pPr hangingPunct="0"/>
            <a:r>
              <a:rPr lang="en-US" altLang="zh-CN" sz="2000" dirty="0">
                <a:latin typeface="Times" panose="02020603050405020304" pitchFamily="18" charset="0"/>
                <a:ea typeface="宋体" panose="02010600030101010101" pitchFamily="2" charset="-122"/>
                <a:cs typeface="Times New Roman" panose="02020603050405020304" pitchFamily="18" charset="0"/>
              </a:rPr>
              <a:t>The highlighted cells refer to the representative values that having much higher percentage than other land-use types.</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9" name="椭圆 8"/>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77460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5" name="矩形 4"/>
          <p:cNvSpPr/>
          <p:nvPr/>
        </p:nvSpPr>
        <p:spPr>
          <a:xfrm>
            <a:off x="146627" y="5397730"/>
            <a:ext cx="8633692" cy="1428596"/>
          </a:xfrm>
          <a:prstGeom prst="rect">
            <a:avLst/>
          </a:prstGeom>
        </p:spPr>
        <p:txBody>
          <a:bodyPr wrap="square">
            <a:spAutoFit/>
          </a:bodyPr>
          <a:lstStyle/>
          <a:p>
            <a:pPr>
              <a:lnSpc>
                <a:spcPct val="150000"/>
              </a:lnSpc>
            </a:pPr>
            <a:r>
              <a:rPr lang="en-US" altLang="zh-CN" sz="2000" dirty="0">
                <a:latin typeface="Times" panose="02020603050405020304" pitchFamily="18" charset="0"/>
                <a:ea typeface="宋体" panose="02010600030101010101" pitchFamily="2" charset="-122"/>
                <a:cs typeface="Times New Roman" panose="02020603050405020304" pitchFamily="18" charset="0"/>
              </a:rPr>
              <a:t>Note: full name of the abbreviation</a:t>
            </a:r>
          </a:p>
          <a:p>
            <a:pPr>
              <a:lnSpc>
                <a:spcPct val="150000"/>
              </a:lnSpc>
            </a:pPr>
            <a:r>
              <a:rPr lang="en-US" altLang="zh-CN" sz="2000" dirty="0">
                <a:latin typeface="Times" panose="02020603050405020304" pitchFamily="18" charset="0"/>
                <a:ea typeface="宋体" panose="02010600030101010101" pitchFamily="2" charset="-122"/>
                <a:cs typeface="Times New Roman" panose="02020603050405020304" pitchFamily="18" charset="0"/>
              </a:rPr>
              <a:t>C: Commerce, O: Office, R: Residence, E: Education, L-A: Land-use Aggregation, D: Distance, B-C: Bus Capacity, B-A: Bus Accessibility.</a:t>
            </a:r>
            <a:endParaRPr lang="zh-CN" altLang="en-US" sz="2000" dirty="0"/>
          </a:p>
        </p:txBody>
      </p:sp>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11" name="矩形 10"/>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2" name="文本框 11"/>
          <p:cNvSpPr txBox="1"/>
          <p:nvPr/>
        </p:nvSpPr>
        <p:spPr>
          <a:xfrm>
            <a:off x="412259" y="807456"/>
            <a:ext cx="2797561" cy="461665"/>
          </a:xfrm>
          <a:prstGeom prst="rect">
            <a:avLst/>
          </a:prstGeom>
          <a:noFill/>
        </p:spPr>
        <p:txBody>
          <a:bodyPr wrap="none" rtlCol="0">
            <a:spAutoFit/>
          </a:bodyPr>
          <a:lstStyle/>
          <a:p>
            <a:r>
              <a:rPr lang="en-US" altLang="zh-CN" sz="2400" dirty="0"/>
              <a:t>Result of estimation</a:t>
            </a:r>
          </a:p>
        </p:txBody>
      </p:sp>
      <p:sp>
        <p:nvSpPr>
          <p:cNvPr id="13" name="椭圆 12"/>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17183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3231572" y="2161310"/>
            <a:ext cx="3190009" cy="40524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Medium-density residence have weak connectivity with all other types.</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The private traffic ratio is higher.</a:t>
            </a:r>
            <a:endParaRPr lang="zh-CN" altLang="en-US" sz="2000" dirty="0">
              <a:solidFill>
                <a:schemeClr val="tx1">
                  <a:lumMod val="95000"/>
                  <a:lumOff val="5000"/>
                </a:schemeClr>
              </a:solidFill>
              <a:latin typeface="Times" panose="02020603050405020304" pitchFamily="18" charset="0"/>
              <a:cs typeface="Times" panose="02020603050405020304" pitchFamily="18" charset="0"/>
            </a:endParaRPr>
          </a:p>
        </p:txBody>
      </p:sp>
      <p:sp>
        <p:nvSpPr>
          <p:cNvPr id="14" name="矩形 1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5" name="文本框 14"/>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6" name="椭圆 1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90998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5174673" y="2686296"/>
            <a:ext cx="633846" cy="203117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Education type have strong connectivity with most of other types.</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Students are more inclined to use subway.</a:t>
            </a:r>
          </a:p>
        </p:txBody>
      </p:sp>
      <p:sp>
        <p:nvSpPr>
          <p:cNvPr id="14" name="文本框 13"/>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5" name="椭圆 14"/>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64053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5" name="矩形 4"/>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6" name="矩形: 圆角 5"/>
          <p:cNvSpPr/>
          <p:nvPr/>
        </p:nvSpPr>
        <p:spPr>
          <a:xfrm>
            <a:off x="4520046" y="2171700"/>
            <a:ext cx="633846" cy="92479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Similar types have weak connectivity</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Traffic demand is generated by different trip purpose</a:t>
            </a:r>
          </a:p>
        </p:txBody>
      </p:sp>
      <p:sp>
        <p:nvSpPr>
          <p:cNvPr id="8" name="矩形: 圆角 7"/>
          <p:cNvSpPr/>
          <p:nvPr/>
        </p:nvSpPr>
        <p:spPr>
          <a:xfrm>
            <a:off x="3886200" y="3840992"/>
            <a:ext cx="633846" cy="34141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8"/>
          <p:cNvSpPr/>
          <p:nvPr/>
        </p:nvSpPr>
        <p:spPr>
          <a:xfrm>
            <a:off x="3252353" y="4392198"/>
            <a:ext cx="633846" cy="35180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1" name="文本框 10"/>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2" name="椭圆 11"/>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3908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Limitation</a:t>
            </a:r>
            <a:endParaRPr lang="zh-CN" altLang="en-US" sz="4400" b="1" dirty="0">
              <a:solidFill>
                <a:schemeClr val="bg1"/>
              </a:solidFill>
            </a:endParaRPr>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a:t>
            </a:r>
            <a:endParaRPr lang="zh-CN" altLang="en-US" dirty="0">
              <a:solidFill>
                <a:schemeClr val="tx1"/>
              </a:solidFill>
            </a:endParaRPr>
          </a:p>
        </p:txBody>
      </p:sp>
      <p:grpSp>
        <p:nvGrpSpPr>
          <p:cNvPr id="9" name="组合 8"/>
          <p:cNvGrpSpPr/>
          <p:nvPr/>
        </p:nvGrpSpPr>
        <p:grpSpPr>
          <a:xfrm>
            <a:off x="397983" y="1501708"/>
            <a:ext cx="8239990" cy="1696341"/>
            <a:chOff x="311728" y="1057250"/>
            <a:chExt cx="8239990" cy="1696341"/>
          </a:xfrm>
        </p:grpSpPr>
        <p:sp>
          <p:nvSpPr>
            <p:cNvPr id="10" name="矩形 9"/>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The share of other transportation modes is not considered in this study.</a:t>
              </a:r>
              <a:endParaRPr lang="zh-CN" altLang="en-US" sz="2000" dirty="0">
                <a:solidFill>
                  <a:schemeClr val="tx1"/>
                </a:solidFill>
              </a:endParaRPr>
            </a:p>
          </p:txBody>
        </p:sp>
        <p:sp>
          <p:nvSpPr>
            <p:cNvPr id="11" name="矩形 10"/>
            <p:cNvSpPr/>
            <p:nvPr/>
          </p:nvSpPr>
          <p:spPr>
            <a:xfrm>
              <a:off x="311728" y="1057250"/>
              <a:ext cx="3626426"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Other traffic modes</a:t>
              </a:r>
              <a:endParaRPr lang="zh-CN" altLang="en-US" sz="2200" dirty="0">
                <a:solidFill>
                  <a:schemeClr val="tx1"/>
                </a:solidFill>
              </a:endParaRPr>
            </a:p>
          </p:txBody>
        </p:sp>
      </p:grpSp>
      <p:grpSp>
        <p:nvGrpSpPr>
          <p:cNvPr id="12" name="组合 11"/>
          <p:cNvGrpSpPr/>
          <p:nvPr/>
        </p:nvGrpSpPr>
        <p:grpSpPr>
          <a:xfrm>
            <a:off x="397983" y="3908894"/>
            <a:ext cx="8239990" cy="1696341"/>
            <a:chOff x="311728" y="1057250"/>
            <a:chExt cx="8239990" cy="1696341"/>
          </a:xfrm>
        </p:grpSpPr>
        <p:sp>
          <p:nvSpPr>
            <p:cNvPr id="13" name="矩形 12"/>
            <p:cNvSpPr/>
            <p:nvPr/>
          </p:nvSpPr>
          <p:spPr>
            <a:xfrm>
              <a:off x="620203" y="1484352"/>
              <a:ext cx="7931515" cy="1269239"/>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The two variables about bus system did not reflect the connectivity between two stations very well.</a:t>
              </a:r>
              <a:endParaRPr lang="zh-CN" altLang="en-US" sz="2000" dirty="0">
                <a:solidFill>
                  <a:schemeClr val="tx1"/>
                </a:solidFill>
              </a:endParaRPr>
            </a:p>
          </p:txBody>
        </p:sp>
        <p:sp>
          <p:nvSpPr>
            <p:cNvPr id="14" name="矩形 13"/>
            <p:cNvSpPr/>
            <p:nvPr/>
          </p:nvSpPr>
          <p:spPr>
            <a:xfrm>
              <a:off x="311728" y="1057250"/>
              <a:ext cx="3626426" cy="592825"/>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rPr>
                <a:t>Impedance factors</a:t>
              </a:r>
              <a:endParaRPr lang="zh-CN" altLang="en-US" sz="2200" dirty="0">
                <a:solidFill>
                  <a:schemeClr val="tx1"/>
                </a:solidFill>
              </a:endParaRPr>
            </a:p>
          </p:txBody>
        </p:sp>
      </p:grpSp>
    </p:spTree>
    <p:extLst>
      <p:ext uri="{BB962C8B-B14F-4D97-AF65-F5344CB8AC3E}">
        <p14:creationId xmlns:p14="http://schemas.microsoft.com/office/powerpoint/2010/main" val="1631256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Acknowledgements</a:t>
            </a:r>
            <a:endParaRPr lang="zh-CN" altLang="en-US" sz="4400" b="1" dirty="0">
              <a:solidFill>
                <a:schemeClr val="bg1"/>
              </a:solidFill>
            </a:endParaRPr>
          </a:p>
        </p:txBody>
      </p:sp>
      <p:sp>
        <p:nvSpPr>
          <p:cNvPr id="6" name="文本框 5"/>
          <p:cNvSpPr txBox="1"/>
          <p:nvPr/>
        </p:nvSpPr>
        <p:spPr>
          <a:xfrm>
            <a:off x="1258594" y="1802615"/>
            <a:ext cx="6882106" cy="1200329"/>
          </a:xfrm>
          <a:prstGeom prst="rect">
            <a:avLst/>
          </a:prstGeom>
          <a:noFill/>
        </p:spPr>
        <p:txBody>
          <a:bodyPr wrap="square" rtlCol="0">
            <a:spAutoFit/>
          </a:bodyPr>
          <a:lstStyle/>
          <a:p>
            <a:pPr>
              <a:lnSpc>
                <a:spcPct val="150000"/>
              </a:lnSpc>
            </a:pPr>
            <a:r>
              <a:rPr lang="en-US" altLang="zh-CN" sz="2400" dirty="0"/>
              <a:t>Prof. Zhao </a:t>
            </a:r>
            <a:r>
              <a:rPr lang="en-US" altLang="zh-CN" sz="2400" dirty="0" err="1"/>
              <a:t>Shichen</a:t>
            </a:r>
            <a:endParaRPr lang="en-US" altLang="zh-CN" sz="2400" dirty="0"/>
          </a:p>
          <a:p>
            <a:pPr>
              <a:lnSpc>
                <a:spcPct val="150000"/>
              </a:lnSpc>
            </a:pPr>
            <a:r>
              <a:rPr lang="en-US" altLang="zh-CN" sz="2400" dirty="0">
                <a:latin typeface="Times" panose="02020603050405020304" pitchFamily="18" charset="0"/>
                <a:cs typeface="Times" panose="02020603050405020304" pitchFamily="18" charset="0"/>
              </a:rPr>
              <a:t>For acting as my advisor for all my research</a:t>
            </a:r>
            <a:endParaRPr lang="zh-CN" altLang="en-US" sz="2400" dirty="0">
              <a:latin typeface="Times" panose="02020603050405020304" pitchFamily="18" charset="0"/>
              <a:cs typeface="Times" panose="02020603050405020304" pitchFamily="18" charset="0"/>
            </a:endParaRPr>
          </a:p>
        </p:txBody>
      </p:sp>
      <p:sp>
        <p:nvSpPr>
          <p:cNvPr id="7" name="椭圆 6"/>
          <p:cNvSpPr/>
          <p:nvPr/>
        </p:nvSpPr>
        <p:spPr>
          <a:xfrm>
            <a:off x="886903" y="209694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58594" y="3363761"/>
            <a:ext cx="6882106" cy="1754326"/>
          </a:xfrm>
          <a:prstGeom prst="rect">
            <a:avLst/>
          </a:prstGeom>
          <a:noFill/>
        </p:spPr>
        <p:txBody>
          <a:bodyPr wrap="square" rtlCol="0">
            <a:spAutoFit/>
          </a:bodyPr>
          <a:lstStyle/>
          <a:p>
            <a:pPr>
              <a:lnSpc>
                <a:spcPct val="150000"/>
              </a:lnSpc>
            </a:pPr>
            <a:r>
              <a:rPr lang="en-US" altLang="zh-CN" sz="2400" dirty="0"/>
              <a:t>Mr. Higuchi Go</a:t>
            </a:r>
          </a:p>
          <a:p>
            <a:pPr>
              <a:lnSpc>
                <a:spcPct val="150000"/>
              </a:lnSpc>
            </a:pPr>
            <a:r>
              <a:rPr lang="en-US" altLang="zh-CN" sz="2400" dirty="0">
                <a:latin typeface="Times" panose="02020603050405020304" pitchFamily="18" charset="0"/>
                <a:cs typeface="Times" panose="02020603050405020304" pitchFamily="18" charset="0"/>
              </a:rPr>
              <a:t>For assisting me for the data collection and processing in this research</a:t>
            </a:r>
            <a:endParaRPr lang="zh-CN" altLang="en-US" sz="2400" dirty="0">
              <a:latin typeface="Times" panose="02020603050405020304" pitchFamily="18" charset="0"/>
              <a:cs typeface="Times" panose="02020603050405020304" pitchFamily="18" charset="0"/>
            </a:endParaRPr>
          </a:p>
        </p:txBody>
      </p:sp>
      <p:sp>
        <p:nvSpPr>
          <p:cNvPr id="11" name="椭圆 10"/>
          <p:cNvSpPr/>
          <p:nvPr/>
        </p:nvSpPr>
        <p:spPr>
          <a:xfrm>
            <a:off x="886903" y="3658094"/>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16</a:t>
            </a:r>
            <a:endParaRPr lang="zh-CN" altLang="en-US" dirty="0">
              <a:solidFill>
                <a:schemeClr val="tx1"/>
              </a:solidFill>
            </a:endParaRPr>
          </a:p>
        </p:txBody>
      </p:sp>
    </p:spTree>
    <p:extLst>
      <p:ext uri="{BB962C8B-B14F-4D97-AF65-F5344CB8AC3E}">
        <p14:creationId xmlns:p14="http://schemas.microsoft.com/office/powerpoint/2010/main" val="2603610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986385"/>
            <a:ext cx="9144000" cy="707886"/>
          </a:xfrm>
          <a:prstGeom prst="rect">
            <a:avLst/>
          </a:prstGeom>
        </p:spPr>
        <p:txBody>
          <a:bodyPr wrap="square">
            <a:spAutoFit/>
          </a:bodyPr>
          <a:lstStyle/>
          <a:p>
            <a:pPr algn="ctr"/>
            <a:r>
              <a:rPr lang="en-US" altLang="zh-CN" sz="4000" b="1" dirty="0"/>
              <a:t>Thank You for Listening</a:t>
            </a:r>
            <a:endParaRPr lang="zh-CN" altLang="en-US" sz="4000" b="1" dirty="0"/>
          </a:p>
        </p:txBody>
      </p:sp>
    </p:spTree>
    <p:extLst>
      <p:ext uri="{BB962C8B-B14F-4D97-AF65-F5344CB8AC3E}">
        <p14:creationId xmlns:p14="http://schemas.microsoft.com/office/powerpoint/2010/main" val="209357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2. Study Context</a:t>
            </a:r>
            <a:endParaRPr lang="zh-CN" altLang="en-US" sz="2800" b="1" dirty="0">
              <a:solidFill>
                <a:schemeClr val="tx1">
                  <a:lumMod val="65000"/>
                  <a:lumOff val="35000"/>
                </a:schemeClr>
              </a:solidFill>
            </a:endParaRPr>
          </a:p>
        </p:txBody>
      </p:sp>
      <p:grpSp>
        <p:nvGrpSpPr>
          <p:cNvPr id="13" name="组合 12"/>
          <p:cNvGrpSpPr/>
          <p:nvPr/>
        </p:nvGrpSpPr>
        <p:grpSpPr>
          <a:xfrm>
            <a:off x="-1" y="482249"/>
            <a:ext cx="3908681" cy="390049"/>
            <a:chOff x="151065" y="700087"/>
            <a:chExt cx="3908681" cy="390049"/>
          </a:xfrm>
        </p:grpSpPr>
        <p:grpSp>
          <p:nvGrpSpPr>
            <p:cNvPr id="14" name="组合 13"/>
            <p:cNvGrpSpPr/>
            <p:nvPr/>
          </p:nvGrpSpPr>
          <p:grpSpPr>
            <a:xfrm>
              <a:off x="151066" y="751046"/>
              <a:ext cx="3908680" cy="339090"/>
              <a:chOff x="876299" y="1090136"/>
              <a:chExt cx="3908680" cy="339090"/>
            </a:xfrm>
          </p:grpSpPr>
          <p:grpSp>
            <p:nvGrpSpPr>
              <p:cNvPr id="16" name="组合 15"/>
              <p:cNvGrpSpPr/>
              <p:nvPr/>
            </p:nvGrpSpPr>
            <p:grpSpPr>
              <a:xfrm>
                <a:off x="1146429" y="1090136"/>
                <a:ext cx="3638550" cy="339090"/>
                <a:chOff x="1146429" y="1090136"/>
                <a:chExt cx="3638550" cy="339090"/>
              </a:xfrm>
            </p:grpSpPr>
            <p:cxnSp>
              <p:nvCxnSpPr>
                <p:cNvPr id="18" name="直接连接符 17"/>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Study Area</a:t>
                  </a:r>
                  <a:endParaRPr lang="zh-CN" altLang="en-US" sz="2000" dirty="0">
                    <a:solidFill>
                      <a:schemeClr val="tx1">
                        <a:lumMod val="65000"/>
                        <a:lumOff val="35000"/>
                      </a:schemeClr>
                    </a:solidFill>
                  </a:endParaRPr>
                </a:p>
              </p:txBody>
            </p:sp>
          </p:grpSp>
          <p:sp>
            <p:nvSpPr>
              <p:cNvPr id="17" name="矩形 16"/>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1" name="图片 2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130" y="946581"/>
            <a:ext cx="3935247" cy="2774391"/>
          </a:xfrm>
          <a:prstGeom prst="rect">
            <a:avLst/>
          </a:prstGeom>
          <a:noFill/>
        </p:spPr>
      </p:pic>
      <p:sp>
        <p:nvSpPr>
          <p:cNvPr id="25" name="矩形 24"/>
          <p:cNvSpPr/>
          <p:nvPr/>
        </p:nvSpPr>
        <p:spPr>
          <a:xfrm>
            <a:off x="4906249" y="952236"/>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Fukuoka city</a:t>
            </a:r>
            <a:endParaRPr lang="zh-CN" altLang="en-US" dirty="0">
              <a:solidFill>
                <a:schemeClr val="tx1">
                  <a:lumMod val="75000"/>
                  <a:lumOff val="25000"/>
                </a:schemeClr>
              </a:solidFill>
            </a:endParaRPr>
          </a:p>
        </p:txBody>
      </p:sp>
      <p:sp>
        <p:nvSpPr>
          <p:cNvPr id="29" name="矩形 28"/>
          <p:cNvSpPr/>
          <p:nvPr/>
        </p:nvSpPr>
        <p:spPr>
          <a:xfrm>
            <a:off x="4906249" y="1541288"/>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35 subway stations</a:t>
            </a:r>
            <a:endParaRPr lang="zh-CN" altLang="en-US" dirty="0">
              <a:solidFill>
                <a:schemeClr val="tx1">
                  <a:lumMod val="75000"/>
                  <a:lumOff val="25000"/>
                </a:schemeClr>
              </a:solidFill>
            </a:endParaRPr>
          </a:p>
        </p:txBody>
      </p:sp>
      <p:sp>
        <p:nvSpPr>
          <p:cNvPr id="33" name="矩形 32"/>
          <p:cNvSpPr/>
          <p:nvPr/>
        </p:nvSpPr>
        <p:spPr>
          <a:xfrm>
            <a:off x="4906249" y="2130340"/>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3 operating subway lines</a:t>
            </a:r>
            <a:endParaRPr lang="zh-CN" altLang="en-US" dirty="0">
              <a:solidFill>
                <a:schemeClr val="tx1">
                  <a:lumMod val="75000"/>
                  <a:lumOff val="25000"/>
                </a:schemeClr>
              </a:solidFill>
            </a:endParaRPr>
          </a:p>
        </p:txBody>
      </p:sp>
      <p:sp>
        <p:nvSpPr>
          <p:cNvPr id="37" name="矩形 36"/>
          <p:cNvSpPr/>
          <p:nvPr/>
        </p:nvSpPr>
        <p:spPr>
          <a:xfrm>
            <a:off x="4906249" y="3308443"/>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20% share of motorized travel</a:t>
            </a:r>
            <a:endParaRPr lang="zh-CN" altLang="en-US" dirty="0">
              <a:solidFill>
                <a:schemeClr val="tx1">
                  <a:lumMod val="75000"/>
                  <a:lumOff val="25000"/>
                </a:schemeClr>
              </a:solidFill>
            </a:endParaRPr>
          </a:p>
        </p:txBody>
      </p:sp>
      <p:sp>
        <p:nvSpPr>
          <p:cNvPr id="44" name="矩形 43"/>
          <p:cNvSpPr/>
          <p:nvPr/>
        </p:nvSpPr>
        <p:spPr>
          <a:xfrm>
            <a:off x="4906249" y="2719392"/>
            <a:ext cx="36163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lumMod val="75000"/>
                    <a:lumOff val="25000"/>
                  </a:schemeClr>
                </a:solidFill>
              </a:rPr>
              <a:t>29.8 km operating mileage</a:t>
            </a:r>
            <a:endParaRPr lang="zh-CN" altLang="en-US" dirty="0">
              <a:solidFill>
                <a:schemeClr val="tx1">
                  <a:lumMod val="75000"/>
                  <a:lumOff val="25000"/>
                </a:schemeClr>
              </a:solidFill>
            </a:endParaRPr>
          </a:p>
        </p:txBody>
      </p:sp>
      <p:sp>
        <p:nvSpPr>
          <p:cNvPr id="53" name="矩形 52"/>
          <p:cNvSpPr/>
          <p:nvPr/>
        </p:nvSpPr>
        <p:spPr>
          <a:xfrm>
            <a:off x="1152163" y="4664616"/>
            <a:ext cx="3053214"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乗降人員</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57" name="矩形 56"/>
          <p:cNvSpPr/>
          <p:nvPr/>
        </p:nvSpPr>
        <p:spPr>
          <a:xfrm>
            <a:off x="4768034" y="4664616"/>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都市計画基礎調査</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61" name="矩形 60"/>
          <p:cNvSpPr/>
          <p:nvPr/>
        </p:nvSpPr>
        <p:spPr>
          <a:xfrm>
            <a:off x="1152163" y="5354271"/>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国勢調査</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65" name="矩形 64"/>
          <p:cNvSpPr/>
          <p:nvPr/>
        </p:nvSpPr>
        <p:spPr>
          <a:xfrm>
            <a:off x="4768034" y="5351736"/>
            <a:ext cx="3053207"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国土数値情報</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74" name="矩形 73"/>
          <p:cNvSpPr/>
          <p:nvPr/>
        </p:nvSpPr>
        <p:spPr>
          <a:xfrm>
            <a:off x="1152163" y="6043926"/>
            <a:ext cx="3414438"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75000"/>
                    <a:lumOff val="25000"/>
                  </a:schemeClr>
                </a:solidFill>
                <a:latin typeface="MS Mincho" panose="02020609040205080304" pitchFamily="49" charset="-128"/>
                <a:ea typeface="MS Mincho" panose="02020609040205080304" pitchFamily="49" charset="-128"/>
              </a:rPr>
              <a:t>数値地図（国土基本情報）</a:t>
            </a:r>
            <a:endParaRPr lang="zh-CN" altLang="en-US" dirty="0">
              <a:solidFill>
                <a:schemeClr val="tx1">
                  <a:lumMod val="75000"/>
                  <a:lumOff val="25000"/>
                </a:schemeClr>
              </a:solidFill>
              <a:latin typeface="MS Mincho" panose="02020609040205080304" pitchFamily="49" charset="-128"/>
              <a:ea typeface="MS Mincho" panose="02020609040205080304" pitchFamily="49" charset="-128"/>
            </a:endParaRPr>
          </a:p>
        </p:txBody>
      </p:sp>
      <p:sp>
        <p:nvSpPr>
          <p:cNvPr id="82" name="矩形 81"/>
          <p:cNvSpPr/>
          <p:nvPr/>
        </p:nvSpPr>
        <p:spPr>
          <a:xfrm>
            <a:off x="4566601" y="5922461"/>
            <a:ext cx="4284435" cy="60340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The reference year of data is set to H22</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85" name="组合 84"/>
          <p:cNvGrpSpPr/>
          <p:nvPr/>
        </p:nvGrpSpPr>
        <p:grpSpPr>
          <a:xfrm>
            <a:off x="0" y="3953307"/>
            <a:ext cx="3908681" cy="390049"/>
            <a:chOff x="151065" y="700087"/>
            <a:chExt cx="3908681" cy="390049"/>
          </a:xfrm>
        </p:grpSpPr>
        <p:grpSp>
          <p:nvGrpSpPr>
            <p:cNvPr id="86" name="组合 85"/>
            <p:cNvGrpSpPr/>
            <p:nvPr/>
          </p:nvGrpSpPr>
          <p:grpSpPr>
            <a:xfrm>
              <a:off x="151066" y="751046"/>
              <a:ext cx="3908680" cy="339090"/>
              <a:chOff x="876299" y="1090136"/>
              <a:chExt cx="3908680" cy="339090"/>
            </a:xfrm>
          </p:grpSpPr>
          <p:grpSp>
            <p:nvGrpSpPr>
              <p:cNvPr id="88" name="组合 87"/>
              <p:cNvGrpSpPr/>
              <p:nvPr/>
            </p:nvGrpSpPr>
            <p:grpSpPr>
              <a:xfrm>
                <a:off x="1146429" y="1090136"/>
                <a:ext cx="3638550" cy="339090"/>
                <a:chOff x="1146429" y="1090136"/>
                <a:chExt cx="3638550" cy="339090"/>
              </a:xfrm>
            </p:grpSpPr>
            <p:cxnSp>
              <p:nvCxnSpPr>
                <p:cNvPr id="90" name="直接连接符 89"/>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1" name="等腰三角形 90"/>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Data Source</a:t>
                  </a:r>
                  <a:endParaRPr lang="zh-CN" altLang="en-US" sz="2000" dirty="0">
                    <a:solidFill>
                      <a:schemeClr val="tx1">
                        <a:lumMod val="65000"/>
                        <a:lumOff val="35000"/>
                      </a:schemeClr>
                    </a:solidFill>
                  </a:endParaRPr>
                </a:p>
              </p:txBody>
            </p:sp>
          </p:grpSp>
          <p:sp>
            <p:nvSpPr>
              <p:cNvPr id="89" name="矩形 88"/>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7" name="矩形 86"/>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3" name="椭圆 92"/>
          <p:cNvSpPr/>
          <p:nvPr/>
        </p:nvSpPr>
        <p:spPr>
          <a:xfrm>
            <a:off x="853411" y="479565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4" name="椭圆 93"/>
          <p:cNvSpPr/>
          <p:nvPr/>
        </p:nvSpPr>
        <p:spPr>
          <a:xfrm>
            <a:off x="853411" y="5485305"/>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5" name="椭圆 94"/>
          <p:cNvSpPr/>
          <p:nvPr/>
        </p:nvSpPr>
        <p:spPr>
          <a:xfrm>
            <a:off x="853411" y="617496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6" name="椭圆 95"/>
          <p:cNvSpPr/>
          <p:nvPr/>
        </p:nvSpPr>
        <p:spPr>
          <a:xfrm>
            <a:off x="4406803" y="479565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7" name="椭圆 96"/>
          <p:cNvSpPr/>
          <p:nvPr/>
        </p:nvSpPr>
        <p:spPr>
          <a:xfrm>
            <a:off x="4406803" y="5485305"/>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8" name="椭圆 97"/>
          <p:cNvSpPr/>
          <p:nvPr/>
        </p:nvSpPr>
        <p:spPr>
          <a:xfrm>
            <a:off x="4566601" y="1083270"/>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9" name="椭圆 98"/>
          <p:cNvSpPr/>
          <p:nvPr/>
        </p:nvSpPr>
        <p:spPr>
          <a:xfrm>
            <a:off x="4566601" y="1672322"/>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1" name="椭圆 100"/>
          <p:cNvSpPr/>
          <p:nvPr/>
        </p:nvSpPr>
        <p:spPr>
          <a:xfrm>
            <a:off x="4566601" y="2261374"/>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2" name="椭圆 101"/>
          <p:cNvSpPr/>
          <p:nvPr/>
        </p:nvSpPr>
        <p:spPr>
          <a:xfrm>
            <a:off x="4566601" y="2848251"/>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103" name="椭圆 102"/>
          <p:cNvSpPr/>
          <p:nvPr/>
        </p:nvSpPr>
        <p:spPr>
          <a:xfrm>
            <a:off x="4566601" y="3439954"/>
            <a:ext cx="159798" cy="159798"/>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408829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References</a:t>
            </a:r>
            <a:endParaRPr lang="zh-CN" altLang="en-US" sz="4400" b="1" dirty="0">
              <a:solidFill>
                <a:schemeClr val="bg1"/>
              </a:solidFill>
            </a:endParaRPr>
          </a:p>
        </p:txBody>
      </p:sp>
      <p:sp>
        <p:nvSpPr>
          <p:cNvPr id="5" name="矩形 4"/>
          <p:cNvSpPr/>
          <p:nvPr/>
        </p:nvSpPr>
        <p:spPr>
          <a:xfrm>
            <a:off x="850900" y="4230778"/>
            <a:ext cx="7759700" cy="707886"/>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Choi, J. et al., (2012). An analysis of Metro ridership at the station-to-station level in Seoul. Transportation, 39(3), 705–722.</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6" name="矩形 5"/>
          <p:cNvSpPr/>
          <p:nvPr/>
        </p:nvSpPr>
        <p:spPr>
          <a:xfrm>
            <a:off x="850900" y="1479053"/>
            <a:ext cx="7759700" cy="707886"/>
          </a:xfrm>
          <a:prstGeom prst="rect">
            <a:avLst/>
          </a:prstGeom>
        </p:spPr>
        <p:txBody>
          <a:bodyPr wrap="square">
            <a:spAutoFit/>
          </a:bodyPr>
          <a:lstStyle/>
          <a:p>
            <a:pPr algn="just" hangingPunct="0">
              <a:spcAft>
                <a:spcPts val="1200"/>
              </a:spcAft>
            </a:pPr>
            <a:r>
              <a:rPr lang="en-US" altLang="zh-CN" sz="2000" dirty="0" err="1">
                <a:latin typeface="Times" panose="02020603050405020304" pitchFamily="18" charset="0"/>
                <a:ea typeface="宋体" panose="02010600030101010101" pitchFamily="2" charset="-122"/>
                <a:cs typeface="Times New Roman" panose="02020603050405020304" pitchFamily="18" charset="0"/>
              </a:rPr>
              <a:t>Cervero</a:t>
            </a:r>
            <a:r>
              <a:rPr lang="en-US" altLang="zh-CN" sz="2000" dirty="0">
                <a:latin typeface="Times" panose="02020603050405020304" pitchFamily="18" charset="0"/>
                <a:ea typeface="宋体" panose="02010600030101010101" pitchFamily="2" charset="-122"/>
                <a:cs typeface="Times New Roman" panose="02020603050405020304" pitchFamily="18" charset="0"/>
              </a:rPr>
              <a:t>, R., (2004). Transit-Oriented Development in the United States: Experiences, Challenges, and Prospects, Transportation Research Board.</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850900" y="2547139"/>
            <a:ext cx="7759700" cy="1323439"/>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Gutiérrez, J., Cardozo, O.D. &amp; García-</a:t>
            </a:r>
            <a:r>
              <a:rPr lang="en-US" altLang="zh-CN" sz="2000" dirty="0" err="1">
                <a:latin typeface="Times" panose="02020603050405020304" pitchFamily="18" charset="0"/>
                <a:ea typeface="宋体" panose="02010600030101010101" pitchFamily="2" charset="-122"/>
                <a:cs typeface="Times New Roman" panose="02020603050405020304" pitchFamily="18" charset="0"/>
              </a:rPr>
              <a:t>Palomares</a:t>
            </a:r>
            <a:r>
              <a:rPr lang="en-US" altLang="zh-CN" sz="2000" dirty="0">
                <a:latin typeface="Times" panose="02020603050405020304" pitchFamily="18" charset="0"/>
                <a:ea typeface="宋体" panose="02010600030101010101" pitchFamily="2" charset="-122"/>
                <a:cs typeface="Times New Roman" panose="02020603050405020304" pitchFamily="18" charset="0"/>
              </a:rPr>
              <a:t>, J.C., (2011). Transit ridership forecasting at station level: An approach based on distance-decay weighted regression. Journal of Transport Geography, 19(6), 1081–1092.</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850900" y="5298864"/>
            <a:ext cx="7759700" cy="1015663"/>
          </a:xfrm>
          <a:prstGeom prst="rect">
            <a:avLst/>
          </a:prstGeom>
        </p:spPr>
        <p:txBody>
          <a:bodyPr wrap="square">
            <a:spAutoFit/>
          </a:bodyPr>
          <a:lstStyle/>
          <a:p>
            <a:pPr algn="just" hangingPunct="0">
              <a:spcAft>
                <a:spcPts val="1200"/>
              </a:spcAft>
            </a:pPr>
            <a:r>
              <a:rPr lang="en-US" altLang="zh-CN" sz="2000" dirty="0">
                <a:latin typeface="Times" panose="02020603050405020304" pitchFamily="18" charset="0"/>
                <a:ea typeface="宋体" panose="02010600030101010101" pitchFamily="2" charset="-122"/>
                <a:cs typeface="Times New Roman" panose="02020603050405020304" pitchFamily="18" charset="0"/>
              </a:rPr>
              <a:t>Chakraborty, A. &amp; Mishra, S., (2013). Land use and transit ridership connections: Implications for state-level planning agencies. Land Use Policy, 30(1), 458–469.</a:t>
            </a:r>
            <a:endParaRPr lang="zh-CN" altLang="zh-CN" sz="2000" dirty="0">
              <a:latin typeface="Times" panose="02020603050405020304" pitchFamily="18" charset="0"/>
              <a:ea typeface="宋体" panose="02010600030101010101" pitchFamily="2" charset="-122"/>
              <a:cs typeface="Times New Roman" panose="02020603050405020304" pitchFamily="18" charset="0"/>
            </a:endParaRPr>
          </a:p>
        </p:txBody>
      </p:sp>
      <p:sp>
        <p:nvSpPr>
          <p:cNvPr id="9" name="椭圆 8"/>
          <p:cNvSpPr/>
          <p:nvPr/>
        </p:nvSpPr>
        <p:spPr>
          <a:xfrm>
            <a:off x="444500" y="16136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44500" y="265801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2600" y="43411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4500" y="540629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a:t>
            </a:r>
            <a:endParaRPr lang="zh-CN" altLang="en-US" dirty="0">
              <a:solidFill>
                <a:schemeClr val="tx1"/>
              </a:solidFill>
            </a:endParaRPr>
          </a:p>
        </p:txBody>
      </p:sp>
    </p:spTree>
    <p:extLst>
      <p:ext uri="{BB962C8B-B14F-4D97-AF65-F5344CB8AC3E}">
        <p14:creationId xmlns:p14="http://schemas.microsoft.com/office/powerpoint/2010/main" val="2271890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3741" y="2103380"/>
            <a:ext cx="5476518" cy="3861003"/>
          </a:xfrm>
          <a:prstGeom prst="rect">
            <a:avLst/>
          </a:prstGeom>
          <a:noFill/>
        </p:spPr>
      </p:pic>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sp>
        <p:nvSpPr>
          <p:cNvPr id="6" name="文本框 5"/>
          <p:cNvSpPr txBox="1"/>
          <p:nvPr/>
        </p:nvSpPr>
        <p:spPr>
          <a:xfrm>
            <a:off x="412259" y="807456"/>
            <a:ext cx="2069797" cy="461665"/>
          </a:xfrm>
          <a:prstGeom prst="rect">
            <a:avLst/>
          </a:prstGeom>
          <a:noFill/>
        </p:spPr>
        <p:txBody>
          <a:bodyPr wrap="none" rtlCol="0">
            <a:spAutoFit/>
          </a:bodyPr>
          <a:lstStyle/>
          <a:p>
            <a:r>
              <a:rPr lang="en-US" altLang="zh-CN" sz="2400" dirty="0"/>
              <a:t>Research Area</a:t>
            </a:r>
          </a:p>
        </p:txBody>
      </p:sp>
      <p:sp>
        <p:nvSpPr>
          <p:cNvPr id="7" name="椭圆 6"/>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391903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graphicFrame>
        <p:nvGraphicFramePr>
          <p:cNvPr id="5" name="表格 4"/>
          <p:cNvGraphicFramePr>
            <a:graphicFrameLocks noGrp="1"/>
          </p:cNvGraphicFramePr>
          <p:nvPr>
            <p:extLst/>
          </p:nvPr>
        </p:nvGraphicFramePr>
        <p:xfrm>
          <a:off x="704940" y="2538157"/>
          <a:ext cx="7734120" cy="2278905"/>
        </p:xfrm>
        <a:graphic>
          <a:graphicData uri="http://schemas.openxmlformats.org/drawingml/2006/table">
            <a:tbl>
              <a:tblPr firstRow="1" firstCol="1" bandRow="1"/>
              <a:tblGrid>
                <a:gridCol w="1289020">
                  <a:extLst>
                    <a:ext uri="{9D8B030D-6E8A-4147-A177-3AD203B41FA5}">
                      <a16:colId xmlns:a16="http://schemas.microsoft.com/office/drawing/2014/main" val="2227231086"/>
                    </a:ext>
                  </a:extLst>
                </a:gridCol>
                <a:gridCol w="1289020">
                  <a:extLst>
                    <a:ext uri="{9D8B030D-6E8A-4147-A177-3AD203B41FA5}">
                      <a16:colId xmlns:a16="http://schemas.microsoft.com/office/drawing/2014/main" val="3961435611"/>
                    </a:ext>
                  </a:extLst>
                </a:gridCol>
                <a:gridCol w="1289020">
                  <a:extLst>
                    <a:ext uri="{9D8B030D-6E8A-4147-A177-3AD203B41FA5}">
                      <a16:colId xmlns:a16="http://schemas.microsoft.com/office/drawing/2014/main" val="3369599886"/>
                    </a:ext>
                  </a:extLst>
                </a:gridCol>
                <a:gridCol w="1289020">
                  <a:extLst>
                    <a:ext uri="{9D8B030D-6E8A-4147-A177-3AD203B41FA5}">
                      <a16:colId xmlns:a16="http://schemas.microsoft.com/office/drawing/2014/main" val="1546211801"/>
                    </a:ext>
                  </a:extLst>
                </a:gridCol>
                <a:gridCol w="1289020">
                  <a:extLst>
                    <a:ext uri="{9D8B030D-6E8A-4147-A177-3AD203B41FA5}">
                      <a16:colId xmlns:a16="http://schemas.microsoft.com/office/drawing/2014/main" val="3246724747"/>
                    </a:ext>
                  </a:extLst>
                </a:gridCol>
                <a:gridCol w="1289020">
                  <a:extLst>
                    <a:ext uri="{9D8B030D-6E8A-4147-A177-3AD203B41FA5}">
                      <a16:colId xmlns:a16="http://schemas.microsoft.com/office/drawing/2014/main" val="3481589562"/>
                    </a:ext>
                  </a:extLst>
                </a:gridCol>
              </a:tblGrid>
              <a:tr h="651115">
                <a:tc>
                  <a:txBody>
                    <a:bodyPr/>
                    <a:lstStyle/>
                    <a:p>
                      <a:pPr indent="144145" algn="ctr" hangingPunct="0">
                        <a:spcAft>
                          <a:spcPts val="0"/>
                        </a:spcAft>
                      </a:pPr>
                      <a:r>
                        <a:rPr lang="en-US" sz="1800" dirty="0">
                          <a:effectLst/>
                          <a:latin typeface="Times New Roman" panose="02020603050405020304" pitchFamily="18" charset="0"/>
                          <a:ea typeface="宋体" panose="02010600030101010101" pitchFamily="2" charset="-122"/>
                          <a:cs typeface="Times New Roman" panose="02020603050405020304" pitchFamily="18" charset="0"/>
                        </a:rPr>
                        <a:t>Range of PCA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64863244"/>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51.8%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497705209"/>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701378901"/>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57.6%</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318976373"/>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1200</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15.5%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5.9%</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90.8%</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362342951"/>
                  </a:ext>
                </a:extLst>
              </a:tr>
              <a:tr h="325558">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62.8%</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5.3%</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85.7%</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88029933"/>
                  </a:ext>
                </a:extLst>
              </a:tr>
            </a:tbl>
          </a:graphicData>
        </a:graphic>
      </p:graphicFrame>
      <p:sp>
        <p:nvSpPr>
          <p:cNvPr id="6" name="文本框 5"/>
          <p:cNvSpPr txBox="1"/>
          <p:nvPr/>
        </p:nvSpPr>
        <p:spPr>
          <a:xfrm>
            <a:off x="412259" y="807456"/>
            <a:ext cx="5386411" cy="461665"/>
          </a:xfrm>
          <a:prstGeom prst="rect">
            <a:avLst/>
          </a:prstGeom>
          <a:noFill/>
        </p:spPr>
        <p:txBody>
          <a:bodyPr wrap="none" rtlCol="0">
            <a:spAutoFit/>
          </a:bodyPr>
          <a:lstStyle/>
          <a:p>
            <a:r>
              <a:rPr lang="en-US" altLang="zh-CN" sz="2400" dirty="0"/>
              <a:t>Proportion of land-use in different PCA</a:t>
            </a:r>
          </a:p>
        </p:txBody>
      </p:sp>
      <p:sp>
        <p:nvSpPr>
          <p:cNvPr id="7" name="椭圆 6"/>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442653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graphicFrame>
        <p:nvGraphicFramePr>
          <p:cNvPr id="7" name="表格 6"/>
          <p:cNvGraphicFramePr>
            <a:graphicFrameLocks noGrp="1"/>
          </p:cNvGraphicFramePr>
          <p:nvPr>
            <p:extLst/>
          </p:nvPr>
        </p:nvGraphicFramePr>
        <p:xfrm>
          <a:off x="628650" y="2618511"/>
          <a:ext cx="7886700" cy="2628899"/>
        </p:xfrm>
        <a:graphic>
          <a:graphicData uri="http://schemas.openxmlformats.org/drawingml/2006/table">
            <a:tbl>
              <a:tblPr firstRow="1" firstCol="1" bandRow="1"/>
              <a:tblGrid>
                <a:gridCol w="1205088">
                  <a:extLst>
                    <a:ext uri="{9D8B030D-6E8A-4147-A177-3AD203B41FA5}">
                      <a16:colId xmlns:a16="http://schemas.microsoft.com/office/drawing/2014/main" val="3584753388"/>
                    </a:ext>
                  </a:extLst>
                </a:gridCol>
                <a:gridCol w="1749270">
                  <a:extLst>
                    <a:ext uri="{9D8B030D-6E8A-4147-A177-3AD203B41FA5}">
                      <a16:colId xmlns:a16="http://schemas.microsoft.com/office/drawing/2014/main" val="3444196652"/>
                    </a:ext>
                  </a:extLst>
                </a:gridCol>
                <a:gridCol w="1591536">
                  <a:extLst>
                    <a:ext uri="{9D8B030D-6E8A-4147-A177-3AD203B41FA5}">
                      <a16:colId xmlns:a16="http://schemas.microsoft.com/office/drawing/2014/main" val="105132641"/>
                    </a:ext>
                  </a:extLst>
                </a:gridCol>
                <a:gridCol w="1749270">
                  <a:extLst>
                    <a:ext uri="{9D8B030D-6E8A-4147-A177-3AD203B41FA5}">
                      <a16:colId xmlns:a16="http://schemas.microsoft.com/office/drawing/2014/main" val="119380398"/>
                    </a:ext>
                  </a:extLst>
                </a:gridCol>
                <a:gridCol w="1591536">
                  <a:extLst>
                    <a:ext uri="{9D8B030D-6E8A-4147-A177-3AD203B41FA5}">
                      <a16:colId xmlns:a16="http://schemas.microsoft.com/office/drawing/2014/main" val="140696566"/>
                    </a:ext>
                  </a:extLst>
                </a:gridCol>
              </a:tblGrid>
              <a:tr h="375557">
                <a:tc>
                  <a:txBody>
                    <a:bodyPr/>
                    <a:lstStyle/>
                    <a:p>
                      <a:endParaRPr lang="zh-CN" sz="2000" dirty="0">
                        <a:effectLst/>
                        <a:latin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gridSpan="2">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Walking</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tc gridSpan="2">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Bicycle</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2643337965"/>
                  </a:ext>
                </a:extLst>
              </a:tr>
              <a:tr h="751114">
                <a:tc>
                  <a:txBody>
                    <a:bodyPr/>
                    <a:lstStyle/>
                    <a:p>
                      <a:endParaRPr lang="zh-CN" sz="2000" dirty="0">
                        <a:effectLst/>
                        <a:latin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 time (min)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Ave time (min)</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35792735"/>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Average</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7.2</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124388355"/>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median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85%</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9.5</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170601740"/>
                  </a:ext>
                </a:extLst>
              </a:tr>
              <a:tr h="375557">
                <a:tc>
                  <a:txBody>
                    <a:bodyPr/>
                    <a:lstStyle/>
                    <a:p>
                      <a:pPr algn="ctr" hangingPunct="0">
                        <a:spcAft>
                          <a:spcPts val="0"/>
                        </a:spcAft>
                      </a:pPr>
                      <a:r>
                        <a:rPr lang="en-US" sz="2000">
                          <a:effectLst/>
                          <a:latin typeface="Times New Roman" panose="02020603050405020304" pitchFamily="18" charset="0"/>
                          <a:ea typeface="宋体" panose="02010600030101010101" pitchFamily="2" charset="-122"/>
                          <a:cs typeface="Times New Roman" panose="02020603050405020304" pitchFamily="18" charset="0"/>
                        </a:rPr>
                        <a:t>Min</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4.8</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4170752614"/>
                  </a:ext>
                </a:extLst>
              </a:tr>
              <a:tr h="375557">
                <a:tc>
                  <a:txBody>
                    <a:bodyPr/>
                    <a:lstStyle/>
                    <a:p>
                      <a:pPr algn="ctr" hangingPunct="0">
                        <a:spcAft>
                          <a:spcPts val="0"/>
                        </a:spcAft>
                      </a:pPr>
                      <a:r>
                        <a:rPr lang="en-US" sz="2000" dirty="0">
                          <a:effectLst/>
                          <a:latin typeface="Times New Roman" panose="02020603050405020304" pitchFamily="18" charset="0"/>
                          <a:ea typeface="宋体" panose="02010600030101010101" pitchFamily="2" charset="-122"/>
                          <a:cs typeface="Times New Roman" panose="02020603050405020304" pitchFamily="18" charset="0"/>
                        </a:rPr>
                        <a:t>Max</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9.2</a:t>
                      </a:r>
                      <a:endParaRPr lang="zh-CN" sz="200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indent="144145" algn="ctr" hangingPunct="0">
                        <a:spcAft>
                          <a:spcPts val="0"/>
                        </a:spcAft>
                      </a:pPr>
                      <a:r>
                        <a:rPr lang="en-US" sz="20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2000" dirty="0">
                        <a:effectLst/>
                        <a:latin typeface="Times"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5951919"/>
                  </a:ext>
                </a:extLst>
              </a:tr>
            </a:tbl>
          </a:graphicData>
        </a:graphic>
      </p:graphicFrame>
      <p:sp>
        <p:nvSpPr>
          <p:cNvPr id="5" name="文本框 4"/>
          <p:cNvSpPr txBox="1"/>
          <p:nvPr/>
        </p:nvSpPr>
        <p:spPr>
          <a:xfrm>
            <a:off x="412259" y="807456"/>
            <a:ext cx="7181774" cy="461665"/>
          </a:xfrm>
          <a:prstGeom prst="rect">
            <a:avLst/>
          </a:prstGeom>
          <a:noFill/>
        </p:spPr>
        <p:txBody>
          <a:bodyPr wrap="none" rtlCol="0">
            <a:spAutoFit/>
          </a:bodyPr>
          <a:lstStyle/>
          <a:p>
            <a:r>
              <a:rPr lang="en-US" altLang="zh-CN" sz="2400" dirty="0"/>
              <a:t>Main accessing mode for subway stations in Fukuoka</a:t>
            </a:r>
          </a:p>
        </p:txBody>
      </p:sp>
      <p:sp>
        <p:nvSpPr>
          <p:cNvPr id="6" name="椭圆 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453025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2862715" y="2791373"/>
                <a:ext cx="3418565" cy="957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𝐿</m:t>
                      </m:r>
                      <m:d>
                        <m:dPr>
                          <m:ctrlPr>
                            <a:rPr lang="zh-CN" altLang="en-US" sz="2000" i="1">
                              <a:latin typeface="Cambria Math" panose="02040503050406030204" pitchFamily="18" charset="0"/>
                            </a:rPr>
                          </m:ctrlPr>
                        </m:dPr>
                        <m:e>
                          <m:r>
                            <a:rPr lang="zh-CN" altLang="en-US" sz="2000" i="1">
                              <a:latin typeface="Cambria Math" panose="02040503050406030204" pitchFamily="18" charset="0"/>
                            </a:rPr>
                            <m:t>𝜃</m:t>
                          </m:r>
                        </m:e>
                      </m:d>
                      <m:r>
                        <a:rPr lang="zh-CN" altLang="en-US" sz="2000" i="0">
                          <a:latin typeface="Cambria Math" panose="02040503050406030204" pitchFamily="18" charset="0"/>
                        </a:rPr>
                        <m:t>=</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=1</m:t>
                          </m:r>
                        </m:sub>
                        <m:sup>
                          <m:r>
                            <a:rPr lang="zh-CN" altLang="en-US" sz="2000" i="1">
                              <a:latin typeface="Cambria Math" panose="02040503050406030204" pitchFamily="18" charset="0"/>
                            </a:rPr>
                            <m:t>𝑁</m:t>
                          </m:r>
                        </m:sup>
                        <m:e>
                          <m:sSup>
                            <m:sSupPr>
                              <m:ctrlPr>
                                <a:rPr lang="zh-CN" altLang="en-US" sz="2000" i="1">
                                  <a:latin typeface="Cambria Math" panose="02040503050406030204" pitchFamily="18" charset="0"/>
                                </a:rPr>
                              </m:ctrlPr>
                            </m:sSupPr>
                            <m:e>
                              <m:sSup>
                                <m:sSupPr>
                                  <m:ctrlPr>
                                    <a:rPr lang="zh-CN" altLang="en-US" sz="2000" i="1">
                                      <a:latin typeface="Cambria Math" panose="02040503050406030204" pitchFamily="18" charset="0"/>
                                    </a:rPr>
                                  </m:ctrlPr>
                                </m:sSup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e>
                                <m:sup>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sup>
                              </m:sSup>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𝑝</m:t>
                                      </m:r>
                                    </m:e>
                                    <m:sub>
                                      <m:r>
                                        <a:rPr lang="zh-CN" altLang="en-US" sz="2000" i="1">
                                          <a:latin typeface="Cambria Math" panose="02040503050406030204" pitchFamily="18" charset="0"/>
                                        </a:rPr>
                                        <m:t>𝑖</m:t>
                                      </m:r>
                                    </m:sub>
                                  </m:sSub>
                                </m:e>
                              </m:d>
                            </m:e>
                            <m:sup>
                              <m:d>
                                <m:dPr>
                                  <m:ctrlPr>
                                    <a:rPr lang="zh-CN" altLang="en-US" sz="2000" i="1">
                                      <a:latin typeface="Cambria Math" panose="02040503050406030204" pitchFamily="18" charset="0"/>
                                    </a:rPr>
                                  </m:ctrlPr>
                                </m:dPr>
                                <m:e>
                                  <m:r>
                                    <a:rPr lang="zh-CN" altLang="en-US" sz="2000" i="0">
                                      <a:latin typeface="Cambria Math" panose="02040503050406030204" pitchFamily="18" charset="0"/>
                                    </a:rPr>
                                    <m:t>1−</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𝑦</m:t>
                                      </m:r>
                                    </m:e>
                                    <m:sub>
                                      <m:r>
                                        <a:rPr lang="zh-CN" altLang="en-US" sz="2000" i="1">
                                          <a:latin typeface="Cambria Math" panose="02040503050406030204" pitchFamily="18" charset="0"/>
                                        </a:rPr>
                                        <m:t>𝑖</m:t>
                                      </m:r>
                                    </m:sub>
                                  </m:sSub>
                                </m:e>
                              </m:d>
                            </m:sup>
                          </m:sSup>
                        </m:e>
                      </m:nary>
                    </m:oMath>
                  </m:oMathPara>
                </a14:m>
                <a:endParaRPr lang="zh-CN" altLang="en-US" sz="2000" dirty="0"/>
              </a:p>
            </p:txBody>
          </p:sp>
        </mc:Choice>
        <mc:Fallback xmlns="">
          <p:sp>
            <p:nvSpPr>
              <p:cNvPr id="4" name="矩形 3"/>
              <p:cNvSpPr>
                <a:spLocks noRot="1" noChangeAspect="1" noMove="1" noResize="1" noEditPoints="1" noAdjustHandles="1" noChangeArrowheads="1" noChangeShapeType="1" noTextEdit="1"/>
              </p:cNvSpPr>
              <p:nvPr/>
            </p:nvSpPr>
            <p:spPr>
              <a:xfrm>
                <a:off x="2862715" y="2791373"/>
                <a:ext cx="3418565" cy="957826"/>
              </a:xfrm>
              <a:prstGeom prst="rect">
                <a:avLst/>
              </a:prstGeom>
              <a:blipFill>
                <a:blip r:embed="rId2"/>
                <a:stretch>
                  <a:fillRect/>
                </a:stretch>
              </a:blipFill>
            </p:spPr>
            <p:txBody>
              <a:bodyPr/>
              <a:lstStyle/>
              <a:p>
                <a:r>
                  <a:rPr lang="zh-CN" altLang="en-US">
                    <a:noFill/>
                  </a:rPr>
                  <a:t> </a:t>
                </a:r>
              </a:p>
            </p:txBody>
          </p:sp>
        </mc:Fallback>
      </mc:AlternateContent>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mc:AlternateContent xmlns:mc="http://schemas.openxmlformats.org/markup-compatibility/2006" xmlns:a14="http://schemas.microsoft.com/office/drawing/2010/main">
        <mc:Choice Requires="a14">
          <p:sp>
            <p:nvSpPr>
              <p:cNvPr id="7" name="矩形 6"/>
              <p:cNvSpPr/>
              <p:nvPr/>
            </p:nvSpPr>
            <p:spPr>
              <a:xfrm>
                <a:off x="800098" y="4325038"/>
                <a:ext cx="7543800" cy="1892826"/>
              </a:xfrm>
              <a:prstGeom prst="rect">
                <a:avLst/>
              </a:prstGeom>
            </p:spPr>
            <p:txBody>
              <a:bodyPr wrap="square">
                <a:spAutoFit/>
              </a:bodyPr>
              <a:lstStyle/>
              <a:p>
                <a:pPr algn="just" hangingPunct="0">
                  <a:spcBef>
                    <a:spcPts val="1200"/>
                  </a:spcBef>
                  <a:spcAft>
                    <a:spcPts val="600"/>
                  </a:spcAft>
                </a:pPr>
                <a:r>
                  <a:rPr lang="en-US" altLang="zh-CN" dirty="0">
                    <a:latin typeface="Times" panose="02020603050405020304" pitchFamily="18" charset="0"/>
                    <a:ea typeface="宋体" panose="02010600030101010101" pitchFamily="2" charset="-122"/>
                    <a:cs typeface="Times New Roman" panose="02020603050405020304" pitchFamily="18" charset="0"/>
                  </a:rPr>
                  <a:t>Where the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probability of getting off the subway for the No.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𝑖</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passenger, </a:t>
                </a:r>
                <a:endParaRPr lang="en-US" altLang="zh-CN" i="1" dirty="0">
                  <a:latin typeface="Cambria Math" panose="02040503050406030204" pitchFamily="18" charset="0"/>
                  <a:ea typeface="宋体" panose="02010600030101010101" pitchFamily="2" charset="-122"/>
                  <a:cs typeface="Times New Roman" panose="02020603050405020304" pitchFamily="18" charset="0"/>
                </a:endParaRPr>
              </a:p>
              <a:p>
                <a:pPr algn="just" hangingPunct="0">
                  <a:spcBef>
                    <a:spcPts val="1200"/>
                  </a:spcBef>
                  <a:spcAft>
                    <a:spcPts val="600"/>
                  </a:spcAft>
                </a:pP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choice of passengers</a:t>
                </a:r>
              </a:p>
              <a:p>
                <a:pPr algn="just" hangingPunct="0">
                  <a:spcBef>
                    <a:spcPts val="1200"/>
                  </a:spcBef>
                  <a:spcAft>
                    <a:spcPts val="600"/>
                  </a:spcAft>
                </a:pP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is the vector of explanatory variable for making the choice</a:t>
                </a:r>
              </a:p>
              <a:p>
                <a:pPr algn="just" hangingPunct="0">
                  <a:spcBef>
                    <a:spcPts val="1200"/>
                  </a:spcBef>
                  <a:spcAft>
                    <a:spcPts val="600"/>
                  </a:spcAft>
                </a:pP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dirty="0">
                    <a:latin typeface="Times" panose="02020603050405020304" pitchFamily="18" charset="0"/>
                    <a:ea typeface="宋体" panose="02010600030101010101" pitchFamily="2" charset="-122"/>
                    <a:cs typeface="Times New Roman" panose="02020603050405020304" pitchFamily="18" charset="0"/>
                  </a:rPr>
                  <a:t> refers the residual item</a:t>
                </a:r>
                <a:endParaRPr lang="zh-CN" altLang="zh-CN" dirty="0">
                  <a:latin typeface="Times" panose="02020603050405020304" pitchFamily="18" charset="0"/>
                  <a:ea typeface="宋体" panose="02010600030101010101" pitchFamily="2" charset="-122"/>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00098" y="4325038"/>
                <a:ext cx="7543800" cy="1892826"/>
              </a:xfrm>
              <a:prstGeom prst="rect">
                <a:avLst/>
              </a:prstGeom>
              <a:blipFill>
                <a:blip r:embed="rId3"/>
                <a:stretch>
                  <a:fillRect l="-646" t="-1608" r="-646" b="-4180"/>
                </a:stretch>
              </a:blipFill>
            </p:spPr>
            <p:txBody>
              <a:bodyPr/>
              <a:lstStyle/>
              <a:p>
                <a:r>
                  <a:rPr lang="zh-CN" altLang="en-US">
                    <a:noFill/>
                  </a:rPr>
                  <a:t> </a:t>
                </a:r>
              </a:p>
            </p:txBody>
          </p:sp>
        </mc:Fallback>
      </mc:AlternateContent>
      <p:sp>
        <p:nvSpPr>
          <p:cNvPr id="6" name="文本框 5"/>
          <p:cNvSpPr txBox="1"/>
          <p:nvPr/>
        </p:nvSpPr>
        <p:spPr>
          <a:xfrm>
            <a:off x="412259" y="807456"/>
            <a:ext cx="5487400" cy="461665"/>
          </a:xfrm>
          <a:prstGeom prst="rect">
            <a:avLst/>
          </a:prstGeom>
          <a:noFill/>
        </p:spPr>
        <p:txBody>
          <a:bodyPr wrap="none" rtlCol="0">
            <a:spAutoFit/>
          </a:bodyPr>
          <a:lstStyle/>
          <a:p>
            <a:r>
              <a:rPr lang="en-US" altLang="zh-CN" sz="2400" dirty="0"/>
              <a:t>Method of estimating the logistic model</a:t>
            </a:r>
          </a:p>
        </p:txBody>
      </p:sp>
      <p:sp>
        <p:nvSpPr>
          <p:cNvPr id="8" name="椭圆 7"/>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矩形 1"/>
          <p:cNvSpPr/>
          <p:nvPr/>
        </p:nvSpPr>
        <p:spPr>
          <a:xfrm>
            <a:off x="412259" y="1854905"/>
            <a:ext cx="3084499" cy="461665"/>
          </a:xfrm>
          <a:prstGeom prst="rect">
            <a:avLst/>
          </a:prstGeom>
        </p:spPr>
        <p:txBody>
          <a:bodyPr wrap="none">
            <a:spAutoFit/>
          </a:bodyPr>
          <a:lstStyle/>
          <a:p>
            <a:r>
              <a:rPr lang="zh-CN" altLang="en-US" sz="2400" dirty="0"/>
              <a:t>Least squares method</a:t>
            </a:r>
          </a:p>
        </p:txBody>
      </p:sp>
    </p:spTree>
    <p:extLst>
      <p:ext uri="{BB962C8B-B14F-4D97-AF65-F5344CB8AC3E}">
        <p14:creationId xmlns:p14="http://schemas.microsoft.com/office/powerpoint/2010/main" val="1571980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9494" y="964415"/>
            <a:ext cx="4573688" cy="461665"/>
          </a:xfrm>
          <a:prstGeom prst="rect">
            <a:avLst/>
          </a:prstGeom>
          <a:noFill/>
        </p:spPr>
        <p:txBody>
          <a:bodyPr wrap="none" rtlCol="0">
            <a:spAutoFit/>
          </a:bodyPr>
          <a:lstStyle/>
          <a:p>
            <a:r>
              <a:rPr lang="en-US" altLang="zh-CN" sz="2400" dirty="0"/>
              <a:t>Shortcomings of previous studies</a:t>
            </a:r>
            <a:endParaRPr lang="zh-CN" altLang="en-US" sz="2400" dirty="0"/>
          </a:p>
        </p:txBody>
      </p:sp>
      <p:sp>
        <p:nvSpPr>
          <p:cNvPr id="7" name="文本框 6"/>
          <p:cNvSpPr txBox="1"/>
          <p:nvPr/>
        </p:nvSpPr>
        <p:spPr>
          <a:xfrm>
            <a:off x="839494" y="1860763"/>
            <a:ext cx="1790875" cy="461665"/>
          </a:xfrm>
          <a:prstGeom prst="rect">
            <a:avLst/>
          </a:prstGeom>
          <a:noFill/>
        </p:spPr>
        <p:txBody>
          <a:bodyPr wrap="none" rtlCol="0">
            <a:spAutoFit/>
          </a:bodyPr>
          <a:lstStyle/>
          <a:p>
            <a:r>
              <a:rPr lang="en-US" altLang="zh-CN" sz="2400" dirty="0"/>
              <a:t>Station level</a:t>
            </a:r>
            <a:endParaRPr lang="zh-CN" altLang="en-US" sz="2400" dirty="0"/>
          </a:p>
        </p:txBody>
      </p:sp>
      <p:sp>
        <p:nvSpPr>
          <p:cNvPr id="8" name="文本框 7"/>
          <p:cNvSpPr txBox="1"/>
          <p:nvPr/>
        </p:nvSpPr>
        <p:spPr>
          <a:xfrm>
            <a:off x="839494" y="4315472"/>
            <a:ext cx="2579552" cy="461665"/>
          </a:xfrm>
          <a:prstGeom prst="rect">
            <a:avLst/>
          </a:prstGeom>
          <a:noFill/>
        </p:spPr>
        <p:txBody>
          <a:bodyPr wrap="none" rtlCol="0">
            <a:spAutoFit/>
          </a:bodyPr>
          <a:lstStyle/>
          <a:p>
            <a:r>
              <a:rPr lang="en-US" altLang="zh-CN" sz="2400" dirty="0"/>
              <a:t>Station-to-station</a:t>
            </a:r>
            <a:endParaRPr lang="zh-CN" altLang="en-US" sz="2400" dirty="0"/>
          </a:p>
        </p:txBody>
      </p:sp>
      <p:sp>
        <p:nvSpPr>
          <p:cNvPr id="9" name="文本框 8"/>
          <p:cNvSpPr txBox="1"/>
          <p:nvPr/>
        </p:nvSpPr>
        <p:spPr>
          <a:xfrm>
            <a:off x="1470735" y="2316778"/>
            <a:ext cx="6900907" cy="1107996"/>
          </a:xfrm>
          <a:prstGeom prst="rect">
            <a:avLst/>
          </a:prstGeom>
          <a:noFill/>
        </p:spPr>
        <p:txBody>
          <a:bodyPr wrap="square" rtlCol="0">
            <a:spAutoFit/>
          </a:bodyPr>
          <a:lstStyle/>
          <a:p>
            <a:r>
              <a:rPr lang="en-US" altLang="zh-CN" sz="2200" dirty="0">
                <a:latin typeface="Times" panose="02020603050405020304" pitchFamily="18" charset="0"/>
                <a:cs typeface="Times" panose="02020603050405020304" pitchFamily="18" charset="0"/>
              </a:rPr>
              <a:t>The ridership is thought to be </a:t>
            </a:r>
            <a:r>
              <a:rPr lang="en-US" altLang="zh-CN" sz="2200" dirty="0">
                <a:solidFill>
                  <a:srgbClr val="FF6600"/>
                </a:solidFill>
                <a:latin typeface="Times" panose="02020603050405020304" pitchFamily="18" charset="0"/>
                <a:cs typeface="Times" panose="02020603050405020304" pitchFamily="18" charset="0"/>
              </a:rPr>
              <a:t>only affected </a:t>
            </a:r>
            <a:r>
              <a:rPr lang="en-US" altLang="zh-CN" sz="2200" dirty="0">
                <a:latin typeface="Times" panose="02020603050405020304" pitchFamily="18" charset="0"/>
                <a:cs typeface="Times" panose="02020603050405020304" pitchFamily="18" charset="0"/>
              </a:rPr>
              <a:t>by the circumstance </a:t>
            </a:r>
            <a:r>
              <a:rPr lang="en-US" altLang="zh-CN" sz="2200" dirty="0">
                <a:solidFill>
                  <a:srgbClr val="FF6600"/>
                </a:solidFill>
                <a:latin typeface="Times" panose="02020603050405020304" pitchFamily="18" charset="0"/>
                <a:cs typeface="Times" panose="02020603050405020304" pitchFamily="18" charset="0"/>
              </a:rPr>
              <a:t>surrounding the station</a:t>
            </a:r>
            <a:r>
              <a:rPr lang="en-US" altLang="zh-CN" sz="2200" dirty="0">
                <a:latin typeface="Times" panose="02020603050405020304" pitchFamily="18" charset="0"/>
                <a:cs typeface="Times" panose="02020603050405020304" pitchFamily="18" charset="0"/>
              </a:rPr>
              <a:t>, the connectivity between stations cannot be reflected.</a:t>
            </a:r>
            <a:endParaRPr lang="zh-CN" altLang="en-US" sz="2200" dirty="0">
              <a:latin typeface="Times" panose="02020603050405020304" pitchFamily="18" charset="0"/>
              <a:cs typeface="Times" panose="02020603050405020304" pitchFamily="18" charset="0"/>
            </a:endParaRPr>
          </a:p>
        </p:txBody>
      </p:sp>
      <p:sp>
        <p:nvSpPr>
          <p:cNvPr id="10" name="文本框 9"/>
          <p:cNvSpPr txBox="1"/>
          <p:nvPr/>
        </p:nvSpPr>
        <p:spPr>
          <a:xfrm>
            <a:off x="1470734" y="4771487"/>
            <a:ext cx="6900907" cy="1107996"/>
          </a:xfrm>
          <a:prstGeom prst="rect">
            <a:avLst/>
          </a:prstGeom>
          <a:noFill/>
        </p:spPr>
        <p:txBody>
          <a:bodyPr wrap="square" rtlCol="0">
            <a:spAutoFit/>
          </a:bodyPr>
          <a:lstStyle/>
          <a:p>
            <a:r>
              <a:rPr lang="en-US" altLang="zh-CN" sz="2200" dirty="0">
                <a:latin typeface="Times" panose="02020603050405020304" pitchFamily="18" charset="0"/>
                <a:cs typeface="Times" panose="02020603050405020304" pitchFamily="18" charset="0"/>
              </a:rPr>
              <a:t>Because of the </a:t>
            </a:r>
            <a:r>
              <a:rPr lang="en-US" altLang="zh-CN" sz="2200" dirty="0">
                <a:solidFill>
                  <a:srgbClr val="FF6600"/>
                </a:solidFill>
                <a:latin typeface="Times" panose="02020603050405020304" pitchFamily="18" charset="0"/>
                <a:cs typeface="Times" panose="02020603050405020304" pitchFamily="18" charset="0"/>
              </a:rPr>
              <a:t>aggregate processing for the data </a:t>
            </a:r>
            <a:r>
              <a:rPr lang="en-US" altLang="zh-CN" sz="2200" dirty="0">
                <a:latin typeface="Times" panose="02020603050405020304" pitchFamily="18" charset="0"/>
                <a:cs typeface="Times" panose="02020603050405020304" pitchFamily="18" charset="0"/>
              </a:rPr>
              <a:t>from both departures and destinations, the connectivity between station areas is still not reflected.</a:t>
            </a:r>
            <a:endParaRPr lang="zh-CN" altLang="en-US" sz="2200" dirty="0">
              <a:latin typeface="Times" panose="02020603050405020304" pitchFamily="18" charset="0"/>
              <a:cs typeface="Times" panose="02020603050405020304" pitchFamily="18" charset="0"/>
            </a:endParaRPr>
          </a:p>
        </p:txBody>
      </p:sp>
      <p:sp>
        <p:nvSpPr>
          <p:cNvPr id="11" name="椭圆 10"/>
          <p:cNvSpPr/>
          <p:nvPr/>
        </p:nvSpPr>
        <p:spPr>
          <a:xfrm>
            <a:off x="467803" y="111904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3" name="矩形 12"/>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Remarks</a:t>
            </a:r>
            <a:endParaRPr lang="zh-CN" altLang="en-US" sz="4400" b="1" dirty="0">
              <a:solidFill>
                <a:schemeClr val="bg1"/>
              </a:solidFill>
            </a:endParaRPr>
          </a:p>
        </p:txBody>
      </p:sp>
    </p:spTree>
    <p:extLst>
      <p:ext uri="{BB962C8B-B14F-4D97-AF65-F5344CB8AC3E}">
        <p14:creationId xmlns:p14="http://schemas.microsoft.com/office/powerpoint/2010/main" val="4147276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Question</a:t>
            </a:r>
            <a:endParaRPr lang="zh-CN" altLang="en-US" sz="4400" b="1" dirty="0">
              <a:solidFill>
                <a:schemeClr val="bg1"/>
              </a:solidFill>
            </a:endParaRPr>
          </a:p>
        </p:txBody>
      </p:sp>
      <p:sp>
        <p:nvSpPr>
          <p:cNvPr id="5" name="文本框 4"/>
          <p:cNvSpPr txBox="1"/>
          <p:nvPr/>
        </p:nvSpPr>
        <p:spPr>
          <a:xfrm>
            <a:off x="858914" y="3182044"/>
            <a:ext cx="7421486" cy="1200329"/>
          </a:xfrm>
          <a:prstGeom prst="rect">
            <a:avLst/>
          </a:prstGeom>
          <a:noFill/>
        </p:spPr>
        <p:txBody>
          <a:bodyPr wrap="square" rtlCol="0">
            <a:spAutoFit/>
          </a:bodyPr>
          <a:lstStyle/>
          <a:p>
            <a:r>
              <a:rPr lang="en-US" altLang="zh-CN" sz="2400" dirty="0"/>
              <a:t>To build the relationship between connectivity and influencing factors, and then convert this realistic problem into a mathematical problem.</a:t>
            </a:r>
            <a:endParaRPr lang="zh-CN" altLang="en-US" sz="2400" dirty="0"/>
          </a:p>
        </p:txBody>
      </p:sp>
      <p:sp>
        <p:nvSpPr>
          <p:cNvPr id="6" name="文本框 5"/>
          <p:cNvSpPr txBox="1"/>
          <p:nvPr/>
        </p:nvSpPr>
        <p:spPr>
          <a:xfrm>
            <a:off x="858914" y="1642527"/>
            <a:ext cx="7421486" cy="830997"/>
          </a:xfrm>
          <a:prstGeom prst="rect">
            <a:avLst/>
          </a:prstGeom>
          <a:noFill/>
        </p:spPr>
        <p:txBody>
          <a:bodyPr wrap="square" rtlCol="0">
            <a:spAutoFit/>
          </a:bodyPr>
          <a:lstStyle/>
          <a:p>
            <a:r>
              <a:rPr lang="en-US" altLang="zh-CN" sz="2400" dirty="0"/>
              <a:t>To describe the connectivity between different stations using OD ridership.</a:t>
            </a:r>
            <a:endParaRPr lang="zh-CN" altLang="en-US" sz="2400" dirty="0"/>
          </a:p>
        </p:txBody>
      </p:sp>
      <p:sp>
        <p:nvSpPr>
          <p:cNvPr id="7" name="文本框 6"/>
          <p:cNvSpPr txBox="1"/>
          <p:nvPr/>
        </p:nvSpPr>
        <p:spPr>
          <a:xfrm>
            <a:off x="858914" y="5090894"/>
            <a:ext cx="7421486" cy="830997"/>
          </a:xfrm>
          <a:prstGeom prst="rect">
            <a:avLst/>
          </a:prstGeom>
          <a:noFill/>
        </p:spPr>
        <p:txBody>
          <a:bodyPr wrap="square" rtlCol="0">
            <a:spAutoFit/>
          </a:bodyPr>
          <a:lstStyle/>
          <a:p>
            <a:r>
              <a:rPr lang="en-US" altLang="zh-CN" sz="2400" dirty="0"/>
              <a:t>To explain how land-use and impedance factors affect the connectivity between different stations.</a:t>
            </a:r>
            <a:endParaRPr lang="zh-CN" altLang="en-US" sz="2400" dirty="0"/>
          </a:p>
        </p:txBody>
      </p:sp>
      <p:sp>
        <p:nvSpPr>
          <p:cNvPr id="8" name="椭圆 7"/>
          <p:cNvSpPr/>
          <p:nvPr/>
        </p:nvSpPr>
        <p:spPr>
          <a:xfrm>
            <a:off x="458926" y="1796347"/>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7803" y="351763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58926" y="5231328"/>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Tree>
    <p:extLst>
      <p:ext uri="{BB962C8B-B14F-4D97-AF65-F5344CB8AC3E}">
        <p14:creationId xmlns:p14="http://schemas.microsoft.com/office/powerpoint/2010/main" val="1903556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6" name="文本框 5"/>
          <p:cNvSpPr txBox="1"/>
          <p:nvPr/>
        </p:nvSpPr>
        <p:spPr>
          <a:xfrm>
            <a:off x="1192961" y="1858954"/>
            <a:ext cx="3241593" cy="212365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2200" dirty="0"/>
              <a:t>Residence proportion</a:t>
            </a:r>
          </a:p>
          <a:p>
            <a:pPr marL="285750" indent="-285750">
              <a:lnSpc>
                <a:spcPct val="150000"/>
              </a:lnSpc>
              <a:buFont typeface="Arial" panose="020B0604020202020204" pitchFamily="34" charset="0"/>
              <a:buChar char="•"/>
            </a:pPr>
            <a:r>
              <a:rPr lang="en-US" altLang="zh-CN" sz="2200" dirty="0"/>
              <a:t>Office proportion</a:t>
            </a:r>
          </a:p>
          <a:p>
            <a:pPr marL="285750" indent="-285750">
              <a:lnSpc>
                <a:spcPct val="150000"/>
              </a:lnSpc>
              <a:buFont typeface="Arial" panose="020B0604020202020204" pitchFamily="34" charset="0"/>
              <a:buChar char="•"/>
            </a:pPr>
            <a:r>
              <a:rPr lang="en-US" altLang="zh-CN" sz="2200" dirty="0"/>
              <a:t>Commerce proportion</a:t>
            </a:r>
          </a:p>
          <a:p>
            <a:pPr marL="285750" indent="-285750">
              <a:lnSpc>
                <a:spcPct val="150000"/>
              </a:lnSpc>
              <a:buFont typeface="Arial" panose="020B0604020202020204" pitchFamily="34" charset="0"/>
              <a:buChar char="•"/>
            </a:pPr>
            <a:r>
              <a:rPr lang="en-US" altLang="zh-CN" sz="2200" dirty="0"/>
              <a:t>Education proportion</a:t>
            </a:r>
          </a:p>
        </p:txBody>
      </p:sp>
      <p:sp>
        <p:nvSpPr>
          <p:cNvPr id="7" name="文本框 6"/>
          <p:cNvSpPr txBox="1"/>
          <p:nvPr/>
        </p:nvSpPr>
        <p:spPr>
          <a:xfrm>
            <a:off x="831093" y="1397289"/>
            <a:ext cx="1491114" cy="461665"/>
          </a:xfrm>
          <a:prstGeom prst="rect">
            <a:avLst/>
          </a:prstGeom>
          <a:noFill/>
        </p:spPr>
        <p:txBody>
          <a:bodyPr wrap="none" rtlCol="0">
            <a:spAutoFit/>
          </a:bodyPr>
          <a:lstStyle/>
          <a:p>
            <a:r>
              <a:rPr lang="en-US" altLang="zh-CN" sz="2400" b="1" dirty="0"/>
              <a:t>Land-use</a:t>
            </a:r>
            <a:endParaRPr lang="zh-CN" altLang="en-US" sz="2400" b="1" dirty="0"/>
          </a:p>
        </p:txBody>
      </p:sp>
      <p:sp>
        <p:nvSpPr>
          <p:cNvPr id="10" name="椭圆 9"/>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31093" y="773289"/>
            <a:ext cx="8262198" cy="461665"/>
          </a:xfrm>
          <a:prstGeom prst="rect">
            <a:avLst/>
          </a:prstGeom>
          <a:noFill/>
        </p:spPr>
        <p:txBody>
          <a:bodyPr wrap="none" rtlCol="0">
            <a:spAutoFit/>
          </a:bodyPr>
          <a:lstStyle/>
          <a:p>
            <a:r>
              <a:rPr lang="en-US" altLang="zh-CN" sz="2400" dirty="0"/>
              <a:t>Determinants for transit ridership —— independent variables</a:t>
            </a:r>
          </a:p>
        </p:txBody>
      </p:sp>
      <mc:AlternateContent xmlns:mc="http://schemas.openxmlformats.org/markup-compatibility/2006" xmlns:a14="http://schemas.microsoft.com/office/drawing/2010/main">
        <mc:Choice Requires="a14">
          <p:sp>
            <p:nvSpPr>
              <p:cNvPr id="18" name="矩形 17"/>
              <p:cNvSpPr/>
              <p:nvPr/>
            </p:nvSpPr>
            <p:spPr>
              <a:xfrm>
                <a:off x="10701944" y="759432"/>
                <a:ext cx="2174698"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m:t>
                      </m:r>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nary>
                            <m:naryPr>
                              <m:chr m:val="∑"/>
                              <m:subHide m:val="on"/>
                              <m:supHide m:val="on"/>
                              <m:ctrlPr>
                                <a:rPr lang="zh-CN" altLang="en-US" i="1">
                                  <a:latin typeface="Cambria Math" panose="02040503050406030204" pitchFamily="18" charset="0"/>
                                </a:rPr>
                              </m:ctrlPr>
                            </m:naryPr>
                            <m:sub/>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𝐴</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e>
                      </m:rad>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10701944" y="759432"/>
                <a:ext cx="2174698" cy="910699"/>
              </a:xfrm>
              <a:prstGeom prst="rect">
                <a:avLst/>
              </a:prstGeom>
              <a:blipFill>
                <a:blip r:embed="rId3"/>
                <a:stretch>
                  <a:fillRect/>
                </a:stretch>
              </a:blipFill>
            </p:spPr>
            <p:txBody>
              <a:bodyPr/>
              <a:lstStyle/>
              <a:p>
                <a:r>
                  <a:rPr lang="zh-CN" altLang="en-US">
                    <a:noFill/>
                  </a:rPr>
                  <a:t> </a:t>
                </a:r>
              </a:p>
            </p:txBody>
          </p:sp>
        </mc:Fallback>
      </mc:AlternateContent>
      <p:sp>
        <p:nvSpPr>
          <p:cNvPr id="27" name="矩形 26"/>
          <p:cNvSpPr/>
          <p:nvPr/>
        </p:nvSpPr>
        <p:spPr>
          <a:xfrm>
            <a:off x="1192961" y="4694838"/>
            <a:ext cx="6820736" cy="166199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200" dirty="0"/>
              <a:t>Land-use aggregation</a:t>
            </a:r>
          </a:p>
          <a:p>
            <a:pPr>
              <a:lnSpc>
                <a:spcPct val="150000"/>
              </a:lnSpc>
            </a:pPr>
            <a:r>
              <a:rPr lang="en-US" altLang="zh-CN" sz="2200" dirty="0">
                <a:latin typeface="Times" panose="02020603050405020304" pitchFamily="18" charset="0"/>
                <a:cs typeface="Times" panose="02020603050405020304" pitchFamily="18" charset="0"/>
              </a:rPr>
              <a:t>    The lower value means a higher diversity in land-use function. This value ranges from 0-1.</a:t>
            </a:r>
            <a:r>
              <a:rPr lang="en-US" altLang="zh-CN" sz="2400" dirty="0">
                <a:latin typeface="Times" panose="02020603050405020304" pitchFamily="18" charset="0"/>
                <a:ea typeface="宋体" panose="02010600030101010101" pitchFamily="2" charset="-122"/>
                <a:cs typeface="Times" panose="02020603050405020304" pitchFamily="18" charset="0"/>
              </a:rPr>
              <a:t> </a:t>
            </a:r>
            <a:endParaRPr lang="en-US" altLang="zh-CN" sz="2200" dirty="0">
              <a:latin typeface="Times" panose="02020603050405020304" pitchFamily="18" charset="0"/>
              <a:cs typeface="Times" panose="02020603050405020304" pitchFamily="18" charset="0"/>
            </a:endParaRPr>
          </a:p>
        </p:txBody>
      </p:sp>
      <p:sp>
        <p:nvSpPr>
          <p:cNvPr id="12" name="矩形 11"/>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graphicFrame>
        <p:nvGraphicFramePr>
          <p:cNvPr id="14" name="图表 13">
            <a:extLst>
              <a:ext uri="{FF2B5EF4-FFF2-40B4-BE49-F238E27FC236}">
                <a16:creationId xmlns:a16="http://schemas.microsoft.com/office/drawing/2014/main" id="{480629AB-6B24-42C5-BF6E-5FA79FA86AEF}"/>
              </a:ext>
            </a:extLst>
          </p:cNvPr>
          <p:cNvGraphicFramePr>
            <a:graphicFrameLocks/>
          </p:cNvGraphicFramePr>
          <p:nvPr>
            <p:extLst/>
          </p:nvPr>
        </p:nvGraphicFramePr>
        <p:xfrm>
          <a:off x="3990973" y="1758637"/>
          <a:ext cx="5428797" cy="2847975"/>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直接连接符 14"/>
          <p:cNvCxnSpPr/>
          <p:nvPr/>
        </p:nvCxnSpPr>
        <p:spPr>
          <a:xfrm>
            <a:off x="1318809" y="4594521"/>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870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矩形 17"/>
          <p:cNvSpPr/>
          <p:nvPr/>
        </p:nvSpPr>
        <p:spPr>
          <a:xfrm>
            <a:off x="1217760" y="4639537"/>
            <a:ext cx="6701121"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accessibility</a:t>
            </a:r>
          </a:p>
        </p:txBody>
      </p:sp>
      <p:sp>
        <p:nvSpPr>
          <p:cNvPr id="19" name="矩形 18"/>
          <p:cNvSpPr/>
          <p:nvPr/>
        </p:nvSpPr>
        <p:spPr>
          <a:xfrm>
            <a:off x="1217761" y="2413841"/>
            <a:ext cx="670112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a:t>Bus capacity</a:t>
            </a:r>
          </a:p>
        </p:txBody>
      </p:sp>
      <p:sp>
        <p:nvSpPr>
          <p:cNvPr id="8" name="矩形 7"/>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Index Framework</a:t>
            </a:r>
            <a:endParaRPr lang="zh-CN" altLang="en-US" sz="4400" b="1" dirty="0">
              <a:solidFill>
                <a:schemeClr val="bg1"/>
              </a:solidFill>
            </a:endParaRPr>
          </a:p>
        </p:txBody>
      </p:sp>
      <p:sp>
        <p:nvSpPr>
          <p:cNvPr id="9" name="椭圆 8"/>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1093" y="773289"/>
            <a:ext cx="4557658" cy="461665"/>
          </a:xfrm>
          <a:prstGeom prst="rect">
            <a:avLst/>
          </a:prstGeom>
          <a:noFill/>
        </p:spPr>
        <p:txBody>
          <a:bodyPr wrap="none" rtlCol="0">
            <a:spAutoFit/>
          </a:bodyPr>
          <a:lstStyle/>
          <a:p>
            <a:r>
              <a:rPr lang="en-US" altLang="zh-CN" sz="2400" dirty="0"/>
              <a:t>Determinants for transit ridership</a:t>
            </a:r>
          </a:p>
        </p:txBody>
      </p:sp>
      <p:sp>
        <p:nvSpPr>
          <p:cNvPr id="12" name="文本框 11"/>
          <p:cNvSpPr txBox="1"/>
          <p:nvPr/>
        </p:nvSpPr>
        <p:spPr>
          <a:xfrm>
            <a:off x="1217761" y="1633703"/>
            <a:ext cx="4512479" cy="430887"/>
          </a:xfrm>
          <a:prstGeom prst="rect">
            <a:avLst/>
          </a:prstGeom>
          <a:noFill/>
        </p:spPr>
        <p:txBody>
          <a:bodyPr wrap="square" rtlCol="0">
            <a:spAutoFit/>
          </a:bodyPr>
          <a:lstStyle/>
          <a:p>
            <a:pPr marL="285750" indent="-285750">
              <a:buFont typeface="Arial" panose="020B0604020202020204" pitchFamily="34" charset="0"/>
              <a:buChar char="•"/>
            </a:pPr>
            <a:r>
              <a:rPr lang="en-US" altLang="zh-CN" sz="2200" dirty="0"/>
              <a:t>Operation distance of subway</a:t>
            </a:r>
          </a:p>
        </p:txBody>
      </p:sp>
      <mc:AlternateContent xmlns:mc="http://schemas.openxmlformats.org/markup-compatibility/2006" xmlns:a14="http://schemas.microsoft.com/office/drawing/2010/main">
        <mc:Choice Requires="a14">
          <p:sp>
            <p:nvSpPr>
              <p:cNvPr id="13" name="矩形 12"/>
              <p:cNvSpPr/>
              <p:nvPr/>
            </p:nvSpPr>
            <p:spPr>
              <a:xfrm>
                <a:off x="10501078" y="1442611"/>
                <a:ext cx="1643207"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𝐶</m:t>
                      </m:r>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sub>
                        <m:sup>
                          <m:r>
                            <a:rPr lang="zh-CN" altLang="en-US" i="1">
                              <a:latin typeface="Cambria Math" panose="02040503050406030204" pitchFamily="18" charset="0"/>
                            </a:rPr>
                            <m:t>𝐾</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𝑟</m:t>
                              </m:r>
                            </m:sub>
                            <m:sup>
                              <m:r>
                                <a:rPr lang="zh-CN" altLang="en-US" i="1">
                                  <a:latin typeface="Cambria Math" panose="02040503050406030204" pitchFamily="18" charset="0"/>
                                </a:rPr>
                                <m:t>𝑅</m:t>
                              </m:r>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𝑓</m:t>
                                  </m:r>
                                </m:e>
                                <m:sub>
                                  <m:r>
                                    <a:rPr lang="zh-CN" altLang="en-US" i="1">
                                      <a:latin typeface="Cambria Math" panose="02040503050406030204" pitchFamily="18" charset="0"/>
                                    </a:rPr>
                                    <m:t>𝑟</m:t>
                                  </m:r>
                                </m:sub>
                                <m:sup>
                                  <m:r>
                                    <a:rPr lang="zh-CN" altLang="en-US" i="1">
                                      <a:latin typeface="Cambria Math" panose="02040503050406030204" pitchFamily="18" charset="0"/>
                                    </a:rPr>
                                    <m:t>𝑘</m:t>
                                  </m:r>
                                </m:sup>
                              </m:sSubSup>
                            </m:e>
                          </m:nary>
                        </m:e>
                      </m:nary>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501078" y="1442611"/>
                <a:ext cx="1643207" cy="8712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0864760" y="4591440"/>
                <a:ext cx="1352998"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𝐴</m:t>
                      </m:r>
                      <m:r>
                        <a:rPr lang="zh-CN" altLang="en-US" i="0">
                          <a:latin typeface="Cambria Math" panose="02040503050406030204" pitchFamily="18" charset="0"/>
                        </a:rPr>
                        <m:t> =</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𝑘</m:t>
                          </m:r>
                        </m:sub>
                        <m:sup>
                          <m:r>
                            <a:rPr lang="zh-CN" altLang="en-US" i="1">
                              <a:latin typeface="Cambria Math" panose="02040503050406030204" pitchFamily="18" charset="0"/>
                            </a:rPr>
                            <m:t>𝐾</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𝑘</m:t>
                              </m:r>
                            </m:sub>
                          </m:sSub>
                        </m:e>
                      </m:nary>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0864760" y="4591440"/>
                <a:ext cx="1352998" cy="871201"/>
              </a:xfrm>
              <a:prstGeom prst="rect">
                <a:avLst/>
              </a:prstGeom>
              <a:blipFill>
                <a:blip r:embed="rId4"/>
                <a:stretch>
                  <a:fillRect/>
                </a:stretch>
              </a:blipFill>
            </p:spPr>
            <p:txBody>
              <a:bodyPr/>
              <a:lstStyle/>
              <a:p>
                <a:r>
                  <a:rPr lang="zh-CN" altLang="en-US">
                    <a:noFill/>
                  </a:rPr>
                  <a:t> </a:t>
                </a:r>
              </a:p>
            </p:txBody>
          </p:sp>
        </mc:Fallback>
      </mc:AlternateContent>
      <p:sp>
        <p:nvSpPr>
          <p:cNvPr id="15" name="箭头: 右 14"/>
          <p:cNvSpPr/>
          <p:nvPr/>
        </p:nvSpPr>
        <p:spPr>
          <a:xfrm>
            <a:off x="9323945" y="1743751"/>
            <a:ext cx="457043" cy="268923"/>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箭头: 右 15"/>
          <p:cNvSpPr/>
          <p:nvPr/>
        </p:nvSpPr>
        <p:spPr>
          <a:xfrm>
            <a:off x="9687627" y="4890629"/>
            <a:ext cx="457043" cy="268923"/>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831093" y="1197787"/>
            <a:ext cx="1729961" cy="461665"/>
          </a:xfrm>
          <a:prstGeom prst="rect">
            <a:avLst/>
          </a:prstGeom>
          <a:noFill/>
        </p:spPr>
        <p:txBody>
          <a:bodyPr wrap="none" rtlCol="0">
            <a:spAutoFit/>
          </a:bodyPr>
          <a:lstStyle/>
          <a:p>
            <a:r>
              <a:rPr lang="en-US" altLang="zh-CN" sz="2400" b="1" dirty="0"/>
              <a:t>Impedance</a:t>
            </a:r>
            <a:endParaRPr lang="zh-CN" altLang="en-US" sz="2400" b="1" dirty="0"/>
          </a:p>
        </p:txBody>
      </p:sp>
      <p:sp>
        <p:nvSpPr>
          <p:cNvPr id="20" name="矩形 19"/>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 name="矩形 1"/>
          <p:cNvSpPr/>
          <p:nvPr/>
        </p:nvSpPr>
        <p:spPr>
          <a:xfrm>
            <a:off x="9323945" y="2729361"/>
            <a:ext cx="4572000" cy="1200329"/>
          </a:xfrm>
          <a:prstGeom prst="rect">
            <a:avLst/>
          </a:prstGeom>
        </p:spPr>
        <p:txBody>
          <a:bodyPr>
            <a:spAutoFit/>
          </a:bodyPr>
          <a:lstStyle/>
          <a:p>
            <a:r>
              <a:rPr lang="en-US" altLang="zh-CN" dirty="0"/>
              <a:t> </a:t>
            </a:r>
            <a:r>
              <a:rPr lang="en-US" altLang="zh-CN" dirty="0">
                <a:latin typeface="Times" panose="02020603050405020304" pitchFamily="18" charset="0"/>
                <a:cs typeface="Times" panose="02020603050405020304" pitchFamily="18" charset="0"/>
              </a:rPr>
              <a:t>Means the transport capacity of the bus within the walking distance of the station, this index is considered as a negative factor for the ridership.</a:t>
            </a:r>
            <a:endParaRPr lang="zh-CN" altLang="en-US" dirty="0"/>
          </a:p>
        </p:txBody>
      </p:sp>
      <p:sp>
        <p:nvSpPr>
          <p:cNvPr id="3" name="矩形 2"/>
          <p:cNvSpPr/>
          <p:nvPr/>
        </p:nvSpPr>
        <p:spPr>
          <a:xfrm>
            <a:off x="6292760" y="7190980"/>
            <a:ext cx="4572000" cy="923330"/>
          </a:xfrm>
          <a:prstGeom prst="rect">
            <a:avLst/>
          </a:prstGeom>
        </p:spPr>
        <p:txBody>
          <a:bodyPr>
            <a:spAutoFit/>
          </a:bodyPr>
          <a:lstStyle/>
          <a:p>
            <a:r>
              <a:rPr lang="en-US" altLang="zh-CN" dirty="0"/>
              <a:t> </a:t>
            </a:r>
            <a:r>
              <a:rPr lang="en-US" altLang="zh-CN" dirty="0">
                <a:latin typeface="Times" panose="02020603050405020304" pitchFamily="18" charset="0"/>
                <a:cs typeface="Times" panose="02020603050405020304" pitchFamily="18" charset="0"/>
              </a:rPr>
              <a:t>Represents the convenience for accessing the station, this index is speculated as a positive factor for the ridership.</a:t>
            </a:r>
            <a:endParaRPr lang="zh-CN" altLang="en-US" dirty="0"/>
          </a:p>
        </p:txBody>
      </p:sp>
      <p:grpSp>
        <p:nvGrpSpPr>
          <p:cNvPr id="49" name="组合 48"/>
          <p:cNvGrpSpPr/>
          <p:nvPr/>
        </p:nvGrpSpPr>
        <p:grpSpPr>
          <a:xfrm>
            <a:off x="1222249" y="2896679"/>
            <a:ext cx="5247236" cy="1183111"/>
            <a:chOff x="1222249" y="3819302"/>
            <a:chExt cx="5247236" cy="1183111"/>
          </a:xfrm>
        </p:grpSpPr>
        <p:sp>
          <p:nvSpPr>
            <p:cNvPr id="35" name="椭圆 34"/>
            <p:cNvSpPr/>
            <p:nvPr/>
          </p:nvSpPr>
          <p:spPr>
            <a:xfrm>
              <a:off x="2999169" y="3966093"/>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3432153" y="4397874"/>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箭头: 左右 37"/>
            <p:cNvSpPr/>
            <p:nvPr/>
          </p:nvSpPr>
          <p:spPr>
            <a:xfrm>
              <a:off x="3674288" y="4251494"/>
              <a:ext cx="1339400" cy="475488"/>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3078747" y="4519146"/>
              <a:ext cx="877163" cy="369332"/>
            </a:xfrm>
            <a:prstGeom prst="rect">
              <a:avLst/>
            </a:prstGeom>
            <a:noFill/>
          </p:spPr>
          <p:txBody>
            <a:bodyPr wrap="none" rtlCol="0">
              <a:spAutoFit/>
            </a:bodyPr>
            <a:lstStyle/>
            <a:p>
              <a:r>
                <a:rPr lang="en-US" altLang="zh-CN" dirty="0"/>
                <a:t>Station</a:t>
              </a:r>
              <a:endParaRPr lang="zh-CN" altLang="en-US" dirty="0"/>
            </a:p>
          </p:txBody>
        </p:sp>
        <p:sp>
          <p:nvSpPr>
            <p:cNvPr id="40" name="文本框 39"/>
            <p:cNvSpPr txBox="1"/>
            <p:nvPr/>
          </p:nvSpPr>
          <p:spPr>
            <a:xfrm>
              <a:off x="4521516" y="3819302"/>
              <a:ext cx="1947969" cy="369332"/>
            </a:xfrm>
            <a:prstGeom prst="rect">
              <a:avLst/>
            </a:prstGeom>
            <a:noFill/>
          </p:spPr>
          <p:txBody>
            <a:bodyPr wrap="none" rtlCol="0">
              <a:spAutoFit/>
            </a:bodyPr>
            <a:lstStyle/>
            <a:p>
              <a:r>
                <a:rPr lang="en-US" altLang="zh-CN" dirty="0"/>
                <a:t>Bus traffic volume</a:t>
              </a:r>
              <a:endParaRPr lang="zh-CN" altLang="en-US" dirty="0"/>
            </a:p>
          </p:txBody>
        </p:sp>
        <p:sp>
          <p:nvSpPr>
            <p:cNvPr id="41" name="文本框 40"/>
            <p:cNvSpPr txBox="1"/>
            <p:nvPr/>
          </p:nvSpPr>
          <p:spPr>
            <a:xfrm>
              <a:off x="1222249" y="4279613"/>
              <a:ext cx="1750800" cy="369332"/>
            </a:xfrm>
            <a:prstGeom prst="rect">
              <a:avLst/>
            </a:prstGeom>
            <a:noFill/>
          </p:spPr>
          <p:txBody>
            <a:bodyPr wrap="none" rtlCol="0">
              <a:spAutoFit/>
            </a:bodyPr>
            <a:lstStyle/>
            <a:p>
              <a:r>
                <a:rPr lang="en-US" altLang="zh-CN" dirty="0"/>
                <a:t>Catchment area</a:t>
              </a:r>
              <a:endParaRPr lang="zh-CN" altLang="en-US" dirty="0"/>
            </a:p>
          </p:txBody>
        </p:sp>
      </p:grpSp>
      <p:grpSp>
        <p:nvGrpSpPr>
          <p:cNvPr id="48" name="组合 47"/>
          <p:cNvGrpSpPr/>
          <p:nvPr/>
        </p:nvGrpSpPr>
        <p:grpSpPr>
          <a:xfrm>
            <a:off x="6034486" y="3043470"/>
            <a:ext cx="2000476" cy="1036320"/>
            <a:chOff x="5302520" y="4801498"/>
            <a:chExt cx="2000476" cy="1036320"/>
          </a:xfrm>
        </p:grpSpPr>
        <p:sp>
          <p:nvSpPr>
            <p:cNvPr id="42" name="椭圆 41"/>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箭头: 左右 43"/>
            <p:cNvSpPr/>
            <p:nvPr/>
          </p:nvSpPr>
          <p:spPr>
            <a:xfrm>
              <a:off x="5302520" y="5198214"/>
              <a:ext cx="1249588" cy="240114"/>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51" name="文本框 50"/>
          <p:cNvSpPr txBox="1"/>
          <p:nvPr/>
        </p:nvSpPr>
        <p:spPr>
          <a:xfrm>
            <a:off x="4035488" y="3720428"/>
            <a:ext cx="737702" cy="369332"/>
          </a:xfrm>
          <a:prstGeom prst="rect">
            <a:avLst/>
          </a:prstGeom>
          <a:noFill/>
        </p:spPr>
        <p:txBody>
          <a:bodyPr wrap="none" rtlCol="0">
            <a:spAutoFit/>
          </a:bodyPr>
          <a:lstStyle/>
          <a:p>
            <a:r>
              <a:rPr lang="en-US" altLang="zh-CN" dirty="0"/>
              <a:t>Large</a:t>
            </a:r>
            <a:endParaRPr lang="zh-CN" altLang="en-US" dirty="0"/>
          </a:p>
        </p:txBody>
      </p:sp>
      <p:sp>
        <p:nvSpPr>
          <p:cNvPr id="52" name="文本框 51"/>
          <p:cNvSpPr txBox="1"/>
          <p:nvPr/>
        </p:nvSpPr>
        <p:spPr>
          <a:xfrm>
            <a:off x="6318335" y="3714085"/>
            <a:ext cx="715260" cy="369332"/>
          </a:xfrm>
          <a:prstGeom prst="rect">
            <a:avLst/>
          </a:prstGeom>
          <a:noFill/>
        </p:spPr>
        <p:txBody>
          <a:bodyPr wrap="none" rtlCol="0">
            <a:spAutoFit/>
          </a:bodyPr>
          <a:lstStyle/>
          <a:p>
            <a:r>
              <a:rPr lang="en-US" altLang="zh-CN" dirty="0"/>
              <a:t>Small</a:t>
            </a:r>
            <a:endParaRPr lang="zh-CN" altLang="en-US" dirty="0"/>
          </a:p>
        </p:txBody>
      </p:sp>
      <p:grpSp>
        <p:nvGrpSpPr>
          <p:cNvPr id="103" name="组合 102"/>
          <p:cNvGrpSpPr/>
          <p:nvPr/>
        </p:nvGrpSpPr>
        <p:grpSpPr>
          <a:xfrm>
            <a:off x="2532853" y="5125507"/>
            <a:ext cx="5502109" cy="1639007"/>
            <a:chOff x="2510712" y="5228839"/>
            <a:chExt cx="5502109" cy="1639007"/>
          </a:xfrm>
        </p:grpSpPr>
        <p:grpSp>
          <p:nvGrpSpPr>
            <p:cNvPr id="53" name="组合 52"/>
            <p:cNvGrpSpPr/>
            <p:nvPr/>
          </p:nvGrpSpPr>
          <p:grpSpPr>
            <a:xfrm>
              <a:off x="3030267" y="5615839"/>
              <a:ext cx="1036320" cy="1036320"/>
              <a:chOff x="6266676" y="4801498"/>
              <a:chExt cx="1036320" cy="1036320"/>
            </a:xfrm>
          </p:grpSpPr>
          <p:sp>
            <p:nvSpPr>
              <p:cNvPr id="54" name="椭圆 53"/>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58" name="直接箭头连接符 57"/>
            <p:cNvCxnSpPr/>
            <p:nvPr/>
          </p:nvCxnSpPr>
          <p:spPr>
            <a:xfrm flipV="1">
              <a:off x="3652147" y="5315318"/>
              <a:ext cx="215853" cy="454786"/>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3844577" y="6087771"/>
              <a:ext cx="654798" cy="96105"/>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flipV="1">
              <a:off x="2760642" y="5468927"/>
              <a:ext cx="539249" cy="44727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2510712" y="6291095"/>
              <a:ext cx="749502" cy="219146"/>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3636903" y="6407539"/>
              <a:ext cx="97737" cy="460307"/>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976501" y="5539958"/>
              <a:ext cx="1036320" cy="1036320"/>
              <a:chOff x="6266676" y="4801498"/>
              <a:chExt cx="1036320" cy="1036320"/>
            </a:xfrm>
          </p:grpSpPr>
          <p:sp>
            <p:nvSpPr>
              <p:cNvPr id="76" name="椭圆 75"/>
              <p:cNvSpPr/>
              <p:nvPr/>
            </p:nvSpPr>
            <p:spPr>
              <a:xfrm>
                <a:off x="6266676" y="4801498"/>
                <a:ext cx="1036320" cy="1036320"/>
              </a:xfrm>
              <a:prstGeom prst="ellipse">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a:off x="6699660" y="5233279"/>
                <a:ext cx="173652" cy="173652"/>
              </a:xfrm>
              <a:prstGeom prst="ellipse">
                <a:avLst/>
              </a:prstGeom>
              <a:solidFill>
                <a:schemeClr val="tx1">
                  <a:lumMod val="75000"/>
                  <a:lumOff val="2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80" name="直接箭头连接符 79"/>
            <p:cNvCxnSpPr/>
            <p:nvPr/>
          </p:nvCxnSpPr>
          <p:spPr>
            <a:xfrm flipH="1" flipV="1">
              <a:off x="7284074" y="5228839"/>
              <a:ext cx="125412" cy="542889"/>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6498383" y="6017800"/>
              <a:ext cx="672043" cy="148398"/>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4115301" y="6233351"/>
              <a:ext cx="715260" cy="369332"/>
            </a:xfrm>
            <a:prstGeom prst="rect">
              <a:avLst/>
            </a:prstGeom>
            <a:noFill/>
          </p:spPr>
          <p:txBody>
            <a:bodyPr wrap="none" rtlCol="0">
              <a:spAutoFit/>
            </a:bodyPr>
            <a:lstStyle/>
            <a:p>
              <a:r>
                <a:rPr lang="en-US" altLang="zh-CN" dirty="0"/>
                <a:t>More</a:t>
              </a:r>
              <a:endParaRPr lang="zh-CN" altLang="en-US" dirty="0"/>
            </a:p>
          </p:txBody>
        </p:sp>
        <p:sp>
          <p:nvSpPr>
            <p:cNvPr id="93" name="文本框 92"/>
            <p:cNvSpPr txBox="1"/>
            <p:nvPr/>
          </p:nvSpPr>
          <p:spPr>
            <a:xfrm>
              <a:off x="6382455" y="6227345"/>
              <a:ext cx="599844" cy="369332"/>
            </a:xfrm>
            <a:prstGeom prst="rect">
              <a:avLst/>
            </a:prstGeom>
            <a:noFill/>
          </p:spPr>
          <p:txBody>
            <a:bodyPr wrap="none" rtlCol="0">
              <a:spAutoFit/>
            </a:bodyPr>
            <a:lstStyle/>
            <a:p>
              <a:r>
                <a:rPr lang="en-US" altLang="zh-CN" dirty="0"/>
                <a:t>Less</a:t>
              </a:r>
              <a:endParaRPr lang="zh-CN" altLang="en-US" dirty="0"/>
            </a:p>
          </p:txBody>
        </p:sp>
      </p:grpSp>
      <p:cxnSp>
        <p:nvCxnSpPr>
          <p:cNvPr id="104" name="直接连接符 103"/>
          <p:cNvCxnSpPr/>
          <p:nvPr/>
        </p:nvCxnSpPr>
        <p:spPr>
          <a:xfrm>
            <a:off x="1339591" y="4466391"/>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1339591" y="2331275"/>
            <a:ext cx="6579290" cy="0"/>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4802228" y="5396951"/>
            <a:ext cx="1284326" cy="369332"/>
          </a:xfrm>
          <a:prstGeom prst="rect">
            <a:avLst/>
          </a:prstGeom>
          <a:noFill/>
        </p:spPr>
        <p:txBody>
          <a:bodyPr wrap="none" rtlCol="0">
            <a:spAutoFit/>
          </a:bodyPr>
          <a:lstStyle/>
          <a:p>
            <a:r>
              <a:rPr lang="en-US" altLang="zh-CN" dirty="0"/>
              <a:t>Bus  routes</a:t>
            </a:r>
            <a:endParaRPr lang="zh-CN" altLang="en-US" dirty="0"/>
          </a:p>
        </p:txBody>
      </p:sp>
    </p:spTree>
    <p:extLst>
      <p:ext uri="{BB962C8B-B14F-4D97-AF65-F5344CB8AC3E}">
        <p14:creationId xmlns:p14="http://schemas.microsoft.com/office/powerpoint/2010/main" val="581587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矩形 65"/>
          <p:cNvSpPr/>
          <p:nvPr/>
        </p:nvSpPr>
        <p:spPr>
          <a:xfrm>
            <a:off x="4897283" y="914400"/>
            <a:ext cx="4088221" cy="5592932"/>
          </a:xfrm>
          <a:prstGeom prst="rect">
            <a:avLst/>
          </a:prstGeom>
          <a:solidFill>
            <a:srgbClr val="FFF2CC">
              <a:alpha val="69804"/>
            </a:srgbClr>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Method</a:t>
            </a:r>
            <a:endParaRPr lang="zh-CN" altLang="en-US" sz="4400" b="1" dirty="0">
              <a:solidFill>
                <a:schemeClr val="bg1"/>
              </a:solidFill>
            </a:endParaRPr>
          </a:p>
        </p:txBody>
      </p:sp>
      <p:sp>
        <p:nvSpPr>
          <p:cNvPr id="5" name="矩形 4"/>
          <p:cNvSpPr/>
          <p:nvPr/>
        </p:nvSpPr>
        <p:spPr>
          <a:xfrm>
            <a:off x="1217497" y="1110209"/>
            <a:ext cx="2574744" cy="461665"/>
          </a:xfrm>
          <a:prstGeom prst="rect">
            <a:avLst/>
          </a:prstGeom>
        </p:spPr>
        <p:txBody>
          <a:bodyPr wrap="none">
            <a:spAutoFit/>
          </a:bodyPr>
          <a:lstStyle/>
          <a:p>
            <a:r>
              <a:rPr lang="zh-CN" altLang="en-US" sz="2400" dirty="0"/>
              <a:t>Realistic problems</a:t>
            </a:r>
          </a:p>
        </p:txBody>
      </p:sp>
      <p:sp>
        <p:nvSpPr>
          <p:cNvPr id="6" name="矩形 5"/>
          <p:cNvSpPr/>
          <p:nvPr/>
        </p:nvSpPr>
        <p:spPr>
          <a:xfrm>
            <a:off x="5413689" y="1110209"/>
            <a:ext cx="3304110" cy="461665"/>
          </a:xfrm>
          <a:prstGeom prst="rect">
            <a:avLst/>
          </a:prstGeom>
        </p:spPr>
        <p:txBody>
          <a:bodyPr wrap="none">
            <a:spAutoFit/>
          </a:bodyPr>
          <a:lstStyle/>
          <a:p>
            <a:r>
              <a:rPr lang="en-US" altLang="zh-CN" sz="2400" dirty="0"/>
              <a:t>Mathematical problems</a:t>
            </a:r>
            <a:endParaRPr lang="zh-CN" altLang="en-US" sz="2400" dirty="0"/>
          </a:p>
        </p:txBody>
      </p:sp>
      <mc:AlternateContent xmlns:mc="http://schemas.openxmlformats.org/markup-compatibility/2006" xmlns:a14="http://schemas.microsoft.com/office/drawing/2010/main">
        <mc:Choice Requires="a14">
          <p:sp>
            <p:nvSpPr>
              <p:cNvPr id="7" name="矩形 6"/>
              <p:cNvSpPr/>
              <p:nvPr/>
            </p:nvSpPr>
            <p:spPr>
              <a:xfrm>
                <a:off x="5189309" y="2560976"/>
                <a:ext cx="3697935" cy="748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𝑝</m:t>
                          </m:r>
                        </m:e>
                        <m:sub>
                          <m:r>
                            <a:rPr lang="zh-CN" altLang="en-US" sz="2200" i="1">
                              <a:latin typeface="Cambria Math" panose="02040503050406030204" pitchFamily="18" charset="0"/>
                            </a:rPr>
                            <m:t>𝑖</m:t>
                          </m:r>
                        </m:sub>
                      </m:sSub>
                      <m:d>
                        <m:dPr>
                          <m:ctrlPr>
                            <a:rPr lang="zh-CN" altLang="en-US" sz="2200" i="1">
                              <a:latin typeface="Cambria Math" panose="02040503050406030204" pitchFamily="18" charset="0"/>
                            </a:rPr>
                          </m:ctrlPr>
                        </m:dPr>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𝑦</m:t>
                              </m:r>
                            </m:e>
                            <m:sub>
                              <m:r>
                                <a:rPr lang="zh-CN" altLang="en-US" sz="2200" i="1">
                                  <a:latin typeface="Cambria Math" panose="02040503050406030204" pitchFamily="18" charset="0"/>
                                </a:rPr>
                                <m:t>𝑖</m:t>
                              </m:r>
                            </m:sub>
                          </m:sSub>
                          <m:r>
                            <a:rPr lang="zh-CN" altLang="en-US" sz="2200" i="0">
                              <a:latin typeface="Cambria Math" panose="02040503050406030204" pitchFamily="18" charset="0"/>
                            </a:rPr>
                            <m:t>=1</m:t>
                          </m:r>
                        </m:e>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𝑋</m:t>
                              </m:r>
                            </m:e>
                            <m:sub>
                              <m:r>
                                <a:rPr lang="zh-CN" altLang="en-US" sz="2200" i="1">
                                  <a:latin typeface="Cambria Math" panose="02040503050406030204" pitchFamily="18" charset="0"/>
                                </a:rPr>
                                <m:t>𝑖</m:t>
                              </m:r>
                            </m:sub>
                          </m:sSub>
                        </m:e>
                      </m:d>
                      <m:r>
                        <a:rPr lang="zh-CN" altLang="en-US" sz="2200" i="0">
                          <a:latin typeface="Cambria Math" panose="02040503050406030204" pitchFamily="18" charset="0"/>
                        </a:rPr>
                        <m:t>=</m:t>
                      </m:r>
                      <m:f>
                        <m:fPr>
                          <m:ctrlPr>
                            <a:rPr lang="zh-CN" altLang="en-US" sz="2200" i="1">
                              <a:latin typeface="Cambria Math" panose="02040503050406030204" pitchFamily="18" charset="0"/>
                            </a:rPr>
                          </m:ctrlPr>
                        </m:fPr>
                        <m:num>
                          <m:r>
                            <a:rPr lang="zh-CN" altLang="en-US" sz="2200" i="0">
                              <a:latin typeface="Cambria Math" panose="02040503050406030204" pitchFamily="18" charset="0"/>
                            </a:rPr>
                            <m:t>1</m:t>
                          </m:r>
                        </m:num>
                        <m:den>
                          <m:r>
                            <a:rPr lang="zh-CN" altLang="en-US" sz="2200" i="0">
                              <a:latin typeface="Cambria Math" panose="02040503050406030204" pitchFamily="18" charset="0"/>
                            </a:rPr>
                            <m:t>1+</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𝑒</m:t>
                              </m:r>
                            </m:e>
                            <m:sup>
                              <m:r>
                                <a:rPr lang="zh-CN" altLang="en-US" sz="2200" i="0">
                                  <a:latin typeface="Cambria Math" panose="02040503050406030204" pitchFamily="18" charset="0"/>
                                </a:rPr>
                                <m:t>−</m:t>
                              </m:r>
                              <m:d>
                                <m:dPr>
                                  <m:ctrlPr>
                                    <a:rPr lang="zh-CN" altLang="en-US" sz="2200" i="1">
                                      <a:latin typeface="Cambria Math" panose="02040503050406030204" pitchFamily="18" charset="0"/>
                                    </a:rPr>
                                  </m:ctrlPr>
                                </m:dPr>
                                <m:e>
                                  <m:r>
                                    <a:rPr lang="zh-CN" altLang="en-US" sz="2200" i="1">
                                      <a:latin typeface="Cambria Math" panose="02040503050406030204" pitchFamily="18" charset="0"/>
                                    </a:rPr>
                                    <m:t>𝛼</m:t>
                                  </m:r>
                                  <m:r>
                                    <a:rPr lang="zh-CN" altLang="en-US" sz="2200" i="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𝑋</m:t>
                                      </m:r>
                                    </m:e>
                                    <m:sub>
                                      <m:r>
                                        <a:rPr lang="zh-CN" altLang="en-US" sz="2200" i="1">
                                          <a:latin typeface="Cambria Math" panose="02040503050406030204" pitchFamily="18" charset="0"/>
                                        </a:rPr>
                                        <m:t>𝑖</m:t>
                                      </m:r>
                                    </m:sub>
                                  </m:sSub>
                                </m:e>
                              </m:d>
                            </m:sup>
                          </m:sSup>
                        </m:den>
                      </m:f>
                    </m:oMath>
                  </m:oMathPara>
                </a14:m>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5189309" y="2560976"/>
                <a:ext cx="3697935" cy="748603"/>
              </a:xfrm>
              <a:prstGeom prst="rect">
                <a:avLst/>
              </a:prstGeom>
              <a:blipFill>
                <a:blip r:embed="rId3"/>
                <a:stretch>
                  <a:fillRect/>
                </a:stretch>
              </a:blipFill>
            </p:spPr>
            <p:txBody>
              <a:bodyPr/>
              <a:lstStyle/>
              <a:p>
                <a:r>
                  <a:rPr lang="zh-CN" altLang="en-US">
                    <a:noFill/>
                  </a:rPr>
                  <a:t> </a:t>
                </a:r>
              </a:p>
            </p:txBody>
          </p:sp>
        </mc:Fallback>
      </mc:AlternateContent>
      <p:sp>
        <p:nvSpPr>
          <p:cNvPr id="57" name="动作按钮: 帮助 56">
            <a:hlinkClick r:id="" action="ppaction://noaction" highlightClick="1"/>
          </p:cNvPr>
          <p:cNvSpPr/>
          <p:nvPr/>
        </p:nvSpPr>
        <p:spPr>
          <a:xfrm>
            <a:off x="1333477" y="1698660"/>
            <a:ext cx="1042416" cy="1042416"/>
          </a:xfrm>
          <a:prstGeom prst="actionButtonHelp">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32" name="椭圆 31"/>
          <p:cNvSpPr/>
          <p:nvPr/>
        </p:nvSpPr>
        <p:spPr>
          <a:xfrm>
            <a:off x="1402927" y="3283307"/>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3233051" y="5021660"/>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4" name="组合 33"/>
          <p:cNvGrpSpPr/>
          <p:nvPr/>
        </p:nvGrpSpPr>
        <p:grpSpPr>
          <a:xfrm>
            <a:off x="3055791" y="2971221"/>
            <a:ext cx="765090" cy="1361646"/>
            <a:chOff x="4191000" y="1507866"/>
            <a:chExt cx="614271" cy="1093231"/>
          </a:xfrm>
        </p:grpSpPr>
        <p:sp>
          <p:nvSpPr>
            <p:cNvPr id="35" name="椭圆 34"/>
            <p:cNvSpPr/>
            <p:nvPr/>
          </p:nvSpPr>
          <p:spPr>
            <a:xfrm>
              <a:off x="4191000" y="15078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4572000" y="1507866"/>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4191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4572000" y="1863467"/>
              <a:ext cx="232033" cy="2320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p:cNvSpPr txBox="1"/>
            <p:nvPr/>
          </p:nvSpPr>
          <p:spPr>
            <a:xfrm>
              <a:off x="4191000" y="2139432"/>
              <a:ext cx="614271" cy="461665"/>
            </a:xfrm>
            <a:prstGeom prst="rect">
              <a:avLst/>
            </a:prstGeom>
            <a:noFill/>
          </p:spPr>
          <p:txBody>
            <a:bodyPr wrap="none" rtlCol="0">
              <a:spAutoFit/>
            </a:bodyPr>
            <a:lstStyle/>
            <a:p>
              <a:r>
                <a:rPr lang="en-US" altLang="zh-CN" sz="2400" dirty="0"/>
                <a:t>……</a:t>
              </a:r>
              <a:endParaRPr lang="zh-CN" altLang="en-US" sz="2400" dirty="0"/>
            </a:p>
          </p:txBody>
        </p:sp>
      </p:grpSp>
      <p:cxnSp>
        <p:nvCxnSpPr>
          <p:cNvPr id="40" name="直接箭头连接符 39"/>
          <p:cNvCxnSpPr>
            <a:stCxn id="32" idx="5"/>
          </p:cNvCxnSpPr>
          <p:nvPr/>
        </p:nvCxnSpPr>
        <p:spPr>
          <a:xfrm>
            <a:off x="1807976" y="3688356"/>
            <a:ext cx="821935" cy="842974"/>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2" idx="7"/>
          </p:cNvCxnSpPr>
          <p:nvPr/>
        </p:nvCxnSpPr>
        <p:spPr>
          <a:xfrm flipV="1">
            <a:off x="1807976" y="3045975"/>
            <a:ext cx="867111" cy="306828"/>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16597" y="5807143"/>
            <a:ext cx="1407758" cy="430887"/>
          </a:xfrm>
          <a:prstGeom prst="rect">
            <a:avLst/>
          </a:prstGeom>
          <a:noFill/>
        </p:spPr>
        <p:txBody>
          <a:bodyPr wrap="none" rtlCol="0">
            <a:spAutoFit/>
          </a:bodyPr>
          <a:lstStyle/>
          <a:p>
            <a:r>
              <a:rPr lang="en-US" altLang="zh-CN" sz="2200" dirty="0"/>
              <a:t>Departure</a:t>
            </a:r>
            <a:endParaRPr lang="zh-CN" altLang="en-US" sz="2200" dirty="0"/>
          </a:p>
        </p:txBody>
      </p:sp>
      <p:sp>
        <p:nvSpPr>
          <p:cNvPr id="43" name="文本框 42"/>
          <p:cNvSpPr txBox="1"/>
          <p:nvPr/>
        </p:nvSpPr>
        <p:spPr>
          <a:xfrm>
            <a:off x="2690415" y="5807143"/>
            <a:ext cx="1556836" cy="430887"/>
          </a:xfrm>
          <a:prstGeom prst="rect">
            <a:avLst/>
          </a:prstGeom>
          <a:noFill/>
        </p:spPr>
        <p:txBody>
          <a:bodyPr wrap="none" rtlCol="0">
            <a:spAutoFit/>
          </a:bodyPr>
          <a:lstStyle/>
          <a:p>
            <a:r>
              <a:rPr lang="en-US" altLang="zh-CN" sz="2200" dirty="0"/>
              <a:t>Destination</a:t>
            </a:r>
          </a:p>
        </p:txBody>
      </p:sp>
      <p:sp>
        <p:nvSpPr>
          <p:cNvPr id="44" name="文本框 43"/>
          <p:cNvSpPr txBox="1"/>
          <p:nvPr/>
        </p:nvSpPr>
        <p:spPr>
          <a:xfrm>
            <a:off x="62132" y="3305135"/>
            <a:ext cx="1285929" cy="430887"/>
          </a:xfrm>
          <a:prstGeom prst="rect">
            <a:avLst/>
          </a:prstGeom>
          <a:noFill/>
        </p:spPr>
        <p:txBody>
          <a:bodyPr wrap="none" rtlCol="0">
            <a:spAutoFit/>
          </a:bodyPr>
          <a:lstStyle/>
          <a:p>
            <a:r>
              <a:rPr lang="en-US" altLang="zh-CN" sz="2200" dirty="0"/>
              <a:t>Station 1</a:t>
            </a:r>
            <a:endParaRPr lang="zh-CN" altLang="en-US" sz="2200" dirty="0"/>
          </a:p>
        </p:txBody>
      </p:sp>
      <p:sp>
        <p:nvSpPr>
          <p:cNvPr id="45" name="文本框 44"/>
          <p:cNvSpPr txBox="1"/>
          <p:nvPr/>
        </p:nvSpPr>
        <p:spPr>
          <a:xfrm>
            <a:off x="2838579" y="4590773"/>
            <a:ext cx="1263487" cy="430887"/>
          </a:xfrm>
          <a:prstGeom prst="rect">
            <a:avLst/>
          </a:prstGeom>
          <a:noFill/>
        </p:spPr>
        <p:txBody>
          <a:bodyPr wrap="none" rtlCol="0">
            <a:spAutoFit/>
          </a:bodyPr>
          <a:lstStyle/>
          <a:p>
            <a:r>
              <a:rPr lang="en-US" altLang="zh-CN" sz="2200" dirty="0"/>
              <a:t>Station </a:t>
            </a:r>
            <a:r>
              <a:rPr lang="en-US" altLang="zh-CN" sz="2200" i="1" dirty="0"/>
              <a:t>k</a:t>
            </a:r>
            <a:endParaRPr lang="zh-CN" altLang="en-US" sz="2200" i="1" dirty="0"/>
          </a:p>
        </p:txBody>
      </p:sp>
      <p:sp>
        <p:nvSpPr>
          <p:cNvPr id="46" name="文本框 45"/>
          <p:cNvSpPr txBox="1"/>
          <p:nvPr/>
        </p:nvSpPr>
        <p:spPr>
          <a:xfrm>
            <a:off x="2865903" y="2192367"/>
            <a:ext cx="1144865" cy="769440"/>
          </a:xfrm>
          <a:prstGeom prst="rect">
            <a:avLst/>
          </a:prstGeom>
          <a:noFill/>
        </p:spPr>
        <p:txBody>
          <a:bodyPr wrap="none" rtlCol="0">
            <a:spAutoFit/>
          </a:bodyPr>
          <a:lstStyle/>
          <a:p>
            <a:pPr algn="ctr"/>
            <a:r>
              <a:rPr lang="en-US" altLang="zh-CN" sz="2200" dirty="0"/>
              <a:t>Other</a:t>
            </a:r>
          </a:p>
          <a:p>
            <a:pPr algn="ctr"/>
            <a:r>
              <a:rPr lang="en-US" altLang="zh-CN" sz="2200" dirty="0"/>
              <a:t>Stations</a:t>
            </a:r>
            <a:endParaRPr lang="zh-CN" altLang="en-US" sz="2200" dirty="0"/>
          </a:p>
        </p:txBody>
      </p:sp>
      <p:sp>
        <p:nvSpPr>
          <p:cNvPr id="53" name="矩形 52"/>
          <p:cNvSpPr/>
          <p:nvPr/>
        </p:nvSpPr>
        <p:spPr>
          <a:xfrm>
            <a:off x="2721118" y="2192367"/>
            <a:ext cx="1449632" cy="3519693"/>
          </a:xfrm>
          <a:prstGeom prst="rect">
            <a:avLst/>
          </a:prstGeom>
          <a:no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4" name="直接连接符 53"/>
          <p:cNvCxnSpPr/>
          <p:nvPr/>
        </p:nvCxnSpPr>
        <p:spPr>
          <a:xfrm>
            <a:off x="2497206" y="5563608"/>
            <a:ext cx="0" cy="674422"/>
          </a:xfrm>
          <a:prstGeom prst="line">
            <a:avLst/>
          </a:prstGeom>
          <a:ln w="19050">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矩形 58"/>
              <p:cNvSpPr/>
              <p:nvPr/>
            </p:nvSpPr>
            <p:spPr>
              <a:xfrm>
                <a:off x="5110204" y="3551351"/>
                <a:ext cx="4033796" cy="2631490"/>
              </a:xfrm>
              <a:prstGeom prst="rect">
                <a:avLst/>
              </a:prstGeom>
            </p:spPr>
            <p:txBody>
              <a:bodyPr wrap="square">
                <a:spAutoFit/>
              </a:bodyPr>
              <a:lstStyle/>
              <a:p>
                <a:pPr>
                  <a:lnSpc>
                    <a:spcPct val="150000"/>
                  </a:lnSpc>
                </a:pPr>
                <a14:m>
                  <m:oMath xmlns:m="http://schemas.openxmlformats.org/officeDocument/2006/math">
                    <m:r>
                      <a:rPr lang="en-US" altLang="zh-CN" sz="2200" i="1" smtClean="0">
                        <a:latin typeface="Cambria Math" panose="02040503050406030204" pitchFamily="18" charset="0"/>
                        <a:ea typeface="Cambria Math" panose="02040503050406030204" pitchFamily="18" charset="0"/>
                      </a:rPr>
                      <m:t>𝑖</m:t>
                    </m:r>
                  </m:oMath>
                </a14:m>
                <a:r>
                  <a:rPr lang="en-US" altLang="zh-CN" sz="2200" dirty="0">
                    <a:latin typeface="Cambria Math" panose="02040503050406030204" pitchFamily="18" charset="0"/>
                    <a:ea typeface="Cambria Math" panose="02040503050406030204" pitchFamily="18" charset="0"/>
                  </a:rPr>
                  <a:t>  : Serial number of passenger</a:t>
                </a:r>
              </a:p>
              <a:p>
                <a:pPr>
                  <a:lnSpc>
                    <a:spcPct val="150000"/>
                  </a:lnSpc>
                </a:pPr>
                <a14:m>
                  <m:oMath xmlns:m="http://schemas.openxmlformats.org/officeDocument/2006/math">
                    <m:sSub>
                      <m:sSubPr>
                        <m:ctrlPr>
                          <a:rPr lang="zh-CN" altLang="zh-CN" sz="2200" i="1" smtClean="0">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2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probability of getting off</a:t>
                </a:r>
              </a:p>
              <a:p>
                <a:pPr>
                  <a:lnSpc>
                    <a:spcPct val="150000"/>
                  </a:lnSpc>
                </a:pPr>
                <a14:m>
                  <m:oMath xmlns:m="http://schemas.openxmlformats.org/officeDocument/2006/math">
                    <m:r>
                      <a:rPr lang="en-US" altLang="zh-CN" sz="2200" i="1">
                        <a:latin typeface="Cambria Math" panose="02040503050406030204" pitchFamily="18" charset="0"/>
                        <a:ea typeface="宋体" panose="02010600030101010101" pitchFamily="2" charset="-122"/>
                        <a:cs typeface="Times New Roman" panose="02020603050405020304" pitchFamily="18" charset="0"/>
                      </a:rPr>
                      <m:t>𝑦</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result of choice</a:t>
                </a:r>
              </a:p>
              <a:p>
                <a:pPr>
                  <a:lnSpc>
                    <a:spcPct val="150000"/>
                  </a:lnSpc>
                </a:pPr>
                <a14:m>
                  <m:oMath xmlns:m="http://schemas.openxmlformats.org/officeDocument/2006/math">
                    <m:r>
                      <m:rPr>
                        <m:sty m:val="p"/>
                      </m:rPr>
                      <a:rPr lang="en-US" altLang="zh-CN" sz="2200">
                        <a:latin typeface="Cambria Math" panose="02040503050406030204" pitchFamily="18" charset="0"/>
                        <a:ea typeface="宋体" panose="02010600030101010101" pitchFamily="2" charset="-122"/>
                        <a:cs typeface="Times New Roman" panose="02020603050405020304" pitchFamily="18" charset="0"/>
                      </a:rPr>
                      <m:t>X</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vector of explanatory variable</a:t>
                </a:r>
              </a:p>
              <a:p>
                <a:pPr>
                  <a:lnSpc>
                    <a:spcPct val="150000"/>
                  </a:lnSpc>
                </a:pPr>
                <a14:m>
                  <m:oMath xmlns:m="http://schemas.openxmlformats.org/officeDocument/2006/math">
                    <m:r>
                      <m:rPr>
                        <m:sty m:val="p"/>
                      </m:rPr>
                      <a:rPr lang="en-US" altLang="zh-CN" sz="2200" smtClean="0">
                        <a:latin typeface="Cambria Math" panose="02040503050406030204" pitchFamily="18" charset="0"/>
                        <a:ea typeface="宋体" panose="02010600030101010101" pitchFamily="2" charset="-122"/>
                        <a:cs typeface="Times New Roman" panose="02020603050405020304" pitchFamily="18" charset="0"/>
                      </a:rPr>
                      <m:t>α</m:t>
                    </m:r>
                  </m:oMath>
                </a14:m>
                <a:r>
                  <a:rPr lang="en-US" altLang="zh-CN" sz="2200" dirty="0">
                    <a:latin typeface="Times" panose="02020603050405020304" pitchFamily="18" charset="0"/>
                    <a:ea typeface="宋体" panose="02010600030101010101" pitchFamily="2" charset="-122"/>
                    <a:cs typeface="Times New Roman" panose="02020603050405020304" pitchFamily="18" charset="0"/>
                  </a:rPr>
                  <a:t> : residual item.</a:t>
                </a:r>
                <a:endParaRPr lang="zh-CN" altLang="en-US" sz="2200" dirty="0"/>
              </a:p>
            </p:txBody>
          </p:sp>
        </mc:Choice>
        <mc:Fallback xmlns="">
          <p:sp>
            <p:nvSpPr>
              <p:cNvPr id="59" name="矩形 58"/>
              <p:cNvSpPr>
                <a:spLocks noRot="1" noChangeAspect="1" noMove="1" noResize="1" noEditPoints="1" noAdjustHandles="1" noChangeArrowheads="1" noChangeShapeType="1" noTextEdit="1"/>
              </p:cNvSpPr>
              <p:nvPr/>
            </p:nvSpPr>
            <p:spPr>
              <a:xfrm>
                <a:off x="5110204" y="3551351"/>
                <a:ext cx="4033796" cy="2631490"/>
              </a:xfrm>
              <a:prstGeom prst="rect">
                <a:avLst/>
              </a:prstGeom>
              <a:blipFill>
                <a:blip r:embed="rId4"/>
                <a:stretch>
                  <a:fillRect l="-151" b="-1624"/>
                </a:stretch>
              </a:blipFill>
            </p:spPr>
            <p:txBody>
              <a:bodyPr/>
              <a:lstStyle/>
              <a:p>
                <a:r>
                  <a:rPr lang="zh-CN" altLang="en-US">
                    <a:noFill/>
                  </a:rPr>
                  <a:t> </a:t>
                </a:r>
              </a:p>
            </p:txBody>
          </p:sp>
        </mc:Fallback>
      </mc:AlternateContent>
      <p:sp>
        <p:nvSpPr>
          <p:cNvPr id="60" name="椭圆 59"/>
          <p:cNvSpPr/>
          <p:nvPr/>
        </p:nvSpPr>
        <p:spPr>
          <a:xfrm>
            <a:off x="816597" y="126484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5015163" y="126484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64"/>
          <p:cNvSpPr/>
          <p:nvPr/>
        </p:nvSpPr>
        <p:spPr>
          <a:xfrm>
            <a:off x="4260447" y="3329378"/>
            <a:ext cx="568589" cy="611262"/>
          </a:xfrm>
          <a:prstGeom prst="rightArrow">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文本框 66"/>
          <p:cNvSpPr txBox="1"/>
          <p:nvPr/>
        </p:nvSpPr>
        <p:spPr>
          <a:xfrm>
            <a:off x="5417320" y="1616833"/>
            <a:ext cx="3273653" cy="430887"/>
          </a:xfrm>
          <a:prstGeom prst="rect">
            <a:avLst/>
          </a:prstGeom>
          <a:noFill/>
        </p:spPr>
        <p:txBody>
          <a:bodyPr wrap="none" rtlCol="0">
            <a:spAutoFit/>
          </a:bodyPr>
          <a:lstStyle/>
          <a:p>
            <a:r>
              <a:rPr lang="en-US" altLang="zh-CN" sz="2200" dirty="0"/>
              <a:t>Logistic regression model</a:t>
            </a:r>
            <a:endParaRPr lang="zh-CN" altLang="en-US" sz="2200" dirty="0"/>
          </a:p>
        </p:txBody>
      </p:sp>
      <p:sp>
        <p:nvSpPr>
          <p:cNvPr id="2" name="文本框 1"/>
          <p:cNvSpPr txBox="1"/>
          <p:nvPr/>
        </p:nvSpPr>
        <p:spPr>
          <a:xfrm>
            <a:off x="1209312" y="4739646"/>
            <a:ext cx="861774" cy="881010"/>
          </a:xfrm>
          <a:prstGeom prst="rect">
            <a:avLst/>
          </a:prstGeom>
          <a:noFill/>
        </p:spPr>
        <p:txBody>
          <a:bodyPr vert="eaVert" wrap="none" rtlCol="0">
            <a:spAutoFit/>
          </a:bodyPr>
          <a:lstStyle/>
          <a:p>
            <a:r>
              <a:rPr lang="en-US" altLang="zh-CN" sz="4400" dirty="0"/>
              <a:t>……</a:t>
            </a:r>
            <a:endParaRPr lang="zh-CN" altLang="en-US" sz="4400" dirty="0"/>
          </a:p>
        </p:txBody>
      </p:sp>
      <p:sp>
        <p:nvSpPr>
          <p:cNvPr id="31" name="椭圆 30"/>
          <p:cNvSpPr/>
          <p:nvPr/>
        </p:nvSpPr>
        <p:spPr>
          <a:xfrm>
            <a:off x="1408111" y="4078615"/>
            <a:ext cx="474545" cy="474545"/>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文本框 46"/>
          <p:cNvSpPr txBox="1"/>
          <p:nvPr/>
        </p:nvSpPr>
        <p:spPr>
          <a:xfrm>
            <a:off x="60836" y="4100443"/>
            <a:ext cx="1285929" cy="430887"/>
          </a:xfrm>
          <a:prstGeom prst="rect">
            <a:avLst/>
          </a:prstGeom>
          <a:noFill/>
        </p:spPr>
        <p:txBody>
          <a:bodyPr wrap="none" rtlCol="0">
            <a:spAutoFit/>
          </a:bodyPr>
          <a:lstStyle/>
          <a:p>
            <a:r>
              <a:rPr lang="en-US" altLang="zh-CN" sz="2200" dirty="0"/>
              <a:t>Station 2</a:t>
            </a:r>
            <a:endParaRPr lang="zh-CN" altLang="en-US" sz="2200" dirty="0"/>
          </a:p>
        </p:txBody>
      </p:sp>
      <p:cxnSp>
        <p:nvCxnSpPr>
          <p:cNvPr id="48" name="直接箭头连接符 47"/>
          <p:cNvCxnSpPr>
            <a:stCxn id="31" idx="6"/>
          </p:cNvCxnSpPr>
          <p:nvPr/>
        </p:nvCxnSpPr>
        <p:spPr>
          <a:xfrm>
            <a:off x="1882656" y="4315888"/>
            <a:ext cx="747255" cy="424865"/>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1" idx="7"/>
          </p:cNvCxnSpPr>
          <p:nvPr/>
        </p:nvCxnSpPr>
        <p:spPr>
          <a:xfrm flipV="1">
            <a:off x="1813160" y="3414131"/>
            <a:ext cx="816751" cy="73398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Tree>
    <p:extLst>
      <p:ext uri="{BB962C8B-B14F-4D97-AF65-F5344CB8AC3E}">
        <p14:creationId xmlns:p14="http://schemas.microsoft.com/office/powerpoint/2010/main" val="425206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061728822"/>
              </p:ext>
            </p:extLst>
          </p:nvPr>
        </p:nvGraphicFramePr>
        <p:xfrm>
          <a:off x="530733" y="4970741"/>
          <a:ext cx="4782091" cy="1562214"/>
        </p:xfrm>
        <a:graphic>
          <a:graphicData uri="http://schemas.openxmlformats.org/drawingml/2006/table">
            <a:tbl>
              <a:tblPr firstRow="1" firstCol="1" bandRow="1"/>
              <a:tblGrid>
                <a:gridCol w="730705">
                  <a:extLst>
                    <a:ext uri="{9D8B030D-6E8A-4147-A177-3AD203B41FA5}">
                      <a16:colId xmlns:a16="http://schemas.microsoft.com/office/drawing/2014/main" val="2728970713"/>
                    </a:ext>
                  </a:extLst>
                </a:gridCol>
                <a:gridCol w="1060668">
                  <a:extLst>
                    <a:ext uri="{9D8B030D-6E8A-4147-A177-3AD203B41FA5}">
                      <a16:colId xmlns:a16="http://schemas.microsoft.com/office/drawing/2014/main" val="3382290407"/>
                    </a:ext>
                  </a:extLst>
                </a:gridCol>
                <a:gridCol w="965025">
                  <a:extLst>
                    <a:ext uri="{9D8B030D-6E8A-4147-A177-3AD203B41FA5}">
                      <a16:colId xmlns:a16="http://schemas.microsoft.com/office/drawing/2014/main" val="2793769114"/>
                    </a:ext>
                  </a:extLst>
                </a:gridCol>
                <a:gridCol w="1060668">
                  <a:extLst>
                    <a:ext uri="{9D8B030D-6E8A-4147-A177-3AD203B41FA5}">
                      <a16:colId xmlns:a16="http://schemas.microsoft.com/office/drawing/2014/main" val="2147570878"/>
                    </a:ext>
                  </a:extLst>
                </a:gridCol>
                <a:gridCol w="965025">
                  <a:extLst>
                    <a:ext uri="{9D8B030D-6E8A-4147-A177-3AD203B41FA5}">
                      <a16:colId xmlns:a16="http://schemas.microsoft.com/office/drawing/2014/main" val="1871315500"/>
                    </a:ext>
                  </a:extLst>
                </a:gridCol>
              </a:tblGrid>
              <a:tr h="260369">
                <a:tc>
                  <a:txBody>
                    <a:bodyPr/>
                    <a:lstStyle/>
                    <a:p>
                      <a:endParaRPr lang="zh-CN" sz="14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grid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Walking</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tc gridSpan="2">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Bicycle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9050" cap="flat" cmpd="sng" algn="ctr">
                      <a:solidFill>
                        <a:srgbClr val="808080"/>
                      </a:solidFill>
                      <a:prstDash val="solid"/>
                      <a:round/>
                      <a:headEnd type="none" w="med" len="med"/>
                      <a:tailEnd type="none" w="med" len="med"/>
                    </a:lnT>
                    <a:lnB>
                      <a:noFill/>
                    </a:lnB>
                  </a:tcPr>
                </a:tc>
                <a:tc hMerge="1">
                  <a:txBody>
                    <a:bodyPr/>
                    <a:lstStyle/>
                    <a:p>
                      <a:endParaRPr lang="zh-CN" altLang="en-US"/>
                    </a:p>
                  </a:txBody>
                  <a:tcPr/>
                </a:tc>
                <a:extLst>
                  <a:ext uri="{0D108BD9-81ED-4DB2-BD59-A6C34878D82A}">
                    <a16:rowId xmlns:a16="http://schemas.microsoft.com/office/drawing/2014/main" val="311725289"/>
                  </a:ext>
                </a:extLst>
              </a:tr>
              <a:tr h="260369">
                <a:tc>
                  <a:txBody>
                    <a:bodyPr/>
                    <a:lstStyle/>
                    <a:p>
                      <a:endParaRPr lang="zh-CN" sz="1400" kern="100" dirty="0">
                        <a:solidFill>
                          <a:schemeClr val="tx1">
                            <a:lumMod val="75000"/>
                            <a:lumOff val="25000"/>
                          </a:schemeClr>
                        </a:solidFill>
                        <a:effectLst/>
                        <a:latin typeface="等线" panose="02010600030101010101" pitchFamily="2" charset="-122"/>
                        <a:ea typeface="等线" panose="02010600030101010101" pitchFamily="2" charset="-122"/>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 time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 time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49568508"/>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298976152"/>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median</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2214294951"/>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Max</a:t>
                      </a:r>
                      <a:endParaRPr lang="zh-CN" sz="1400" kern="10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3144842664"/>
                  </a:ext>
                </a:extLst>
              </a:tr>
              <a:tr h="260369">
                <a:tc>
                  <a:txBody>
                    <a:bodyPr/>
                    <a:lstStyle/>
                    <a:p>
                      <a:pPr algn="ctr" hangingPunct="0">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Mix</a:t>
                      </a:r>
                      <a:endParaRPr lang="zh-CN" sz="1400" kern="100" dirty="0">
                        <a:solidFill>
                          <a:schemeClr val="tx1">
                            <a:lumMod val="75000"/>
                            <a:lumOff val="25000"/>
                          </a:schemeClr>
                        </a:solidFill>
                        <a:effectLst/>
                        <a:latin typeface="Times" panose="02020603050405020304" pitchFamily="18" charset="0"/>
                        <a:ea typeface="等线" panose="02010600030101010101" pitchFamily="2" charset="-122"/>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20.0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b">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898042983"/>
                  </a:ext>
                </a:extLst>
              </a:tr>
            </a:tbl>
          </a:graphicData>
        </a:graphic>
      </p:graphicFrame>
      <p:sp>
        <p:nvSpPr>
          <p:cNvPr id="6" name="矩形 5"/>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2. Study Context</a:t>
            </a:r>
            <a:endParaRPr lang="zh-CN" altLang="en-US" sz="2800" b="1" dirty="0">
              <a:solidFill>
                <a:schemeClr val="tx1">
                  <a:lumMod val="65000"/>
                  <a:lumOff val="35000"/>
                </a:schemeClr>
              </a:solidFill>
            </a:endParaRPr>
          </a:p>
        </p:txBody>
      </p:sp>
      <p:grpSp>
        <p:nvGrpSpPr>
          <p:cNvPr id="7" name="组合 6"/>
          <p:cNvGrpSpPr/>
          <p:nvPr/>
        </p:nvGrpSpPr>
        <p:grpSpPr>
          <a:xfrm>
            <a:off x="-1" y="482249"/>
            <a:ext cx="4563123" cy="390049"/>
            <a:chOff x="151065" y="700087"/>
            <a:chExt cx="4563123" cy="390049"/>
          </a:xfrm>
        </p:grpSpPr>
        <p:grpSp>
          <p:nvGrpSpPr>
            <p:cNvPr id="8" name="组合 7"/>
            <p:cNvGrpSpPr/>
            <p:nvPr/>
          </p:nvGrpSpPr>
          <p:grpSpPr>
            <a:xfrm>
              <a:off x="151066" y="751046"/>
              <a:ext cx="4563122" cy="339090"/>
              <a:chOff x="876299" y="1090136"/>
              <a:chExt cx="4563122" cy="339090"/>
            </a:xfrm>
          </p:grpSpPr>
          <p:grpSp>
            <p:nvGrpSpPr>
              <p:cNvPr id="10" name="组合 9"/>
              <p:cNvGrpSpPr/>
              <p:nvPr/>
            </p:nvGrpSpPr>
            <p:grpSpPr>
              <a:xfrm>
                <a:off x="1146429" y="1090136"/>
                <a:ext cx="4292992" cy="339090"/>
                <a:chOff x="1146429" y="1090136"/>
                <a:chExt cx="4292992" cy="339090"/>
              </a:xfrm>
            </p:grpSpPr>
            <p:cxnSp>
              <p:nvCxnSpPr>
                <p:cNvPr id="12" name="直接连接符 11"/>
                <p:cNvCxnSpPr/>
                <p:nvPr/>
              </p:nvCxnSpPr>
              <p:spPr>
                <a:xfrm>
                  <a:off x="1146429" y="1429226"/>
                  <a:ext cx="4292992"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等腰三角形 12"/>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1407033" y="1090136"/>
                  <a:ext cx="4032388"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Catchment Area of Stations</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1" name="组合 20"/>
          <p:cNvGrpSpPr/>
          <p:nvPr/>
        </p:nvGrpSpPr>
        <p:grpSpPr>
          <a:xfrm>
            <a:off x="530734" y="982787"/>
            <a:ext cx="3016792" cy="333377"/>
            <a:chOff x="-2" y="1790318"/>
            <a:chExt cx="3016792" cy="333377"/>
          </a:xfrm>
        </p:grpSpPr>
        <p:sp>
          <p:nvSpPr>
            <p:cNvPr id="22" name="矩形 21"/>
            <p:cNvSpPr/>
            <p:nvPr/>
          </p:nvSpPr>
          <p:spPr>
            <a:xfrm>
              <a:off x="-2" y="1930494"/>
              <a:ext cx="193200" cy="19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3" name="直接连接符 22"/>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矩形 23"/>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Range for general</a:t>
              </a:r>
              <a:endParaRPr lang="zh-CN" altLang="en-US" dirty="0">
                <a:solidFill>
                  <a:schemeClr val="tx1">
                    <a:lumMod val="65000"/>
                    <a:lumOff val="35000"/>
                  </a:schemeClr>
                </a:solidFill>
              </a:endParaRPr>
            </a:p>
          </p:txBody>
        </p:sp>
      </p:grpSp>
      <p:grpSp>
        <p:nvGrpSpPr>
          <p:cNvPr id="25" name="组合 24"/>
          <p:cNvGrpSpPr/>
          <p:nvPr/>
        </p:nvGrpSpPr>
        <p:grpSpPr>
          <a:xfrm>
            <a:off x="530734" y="3270123"/>
            <a:ext cx="3016792" cy="333377"/>
            <a:chOff x="-2" y="1790318"/>
            <a:chExt cx="3016792" cy="333377"/>
          </a:xfrm>
        </p:grpSpPr>
        <p:sp>
          <p:nvSpPr>
            <p:cNvPr id="26" name="矩形 25"/>
            <p:cNvSpPr/>
            <p:nvPr/>
          </p:nvSpPr>
          <p:spPr>
            <a:xfrm>
              <a:off x="-2" y="1928972"/>
              <a:ext cx="194722" cy="19472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7" name="直接连接符 26"/>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8" name="矩形 27"/>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Rang in Fukuoka</a:t>
              </a:r>
              <a:endParaRPr lang="zh-CN" altLang="en-US" dirty="0">
                <a:solidFill>
                  <a:schemeClr val="tx1">
                    <a:lumMod val="65000"/>
                    <a:lumOff val="35000"/>
                  </a:schemeClr>
                </a:solidFill>
              </a:endParaRPr>
            </a:p>
          </p:txBody>
        </p:sp>
      </p:grpSp>
      <p:sp>
        <p:nvSpPr>
          <p:cNvPr id="33" name="矩形 32"/>
          <p:cNvSpPr/>
          <p:nvPr/>
        </p:nvSpPr>
        <p:spPr>
          <a:xfrm>
            <a:off x="864108" y="1412389"/>
            <a:ext cx="6705970" cy="1754326"/>
          </a:xfrm>
          <a:prstGeom prst="rect">
            <a:avLst/>
          </a:prstGeom>
        </p:spPr>
        <p:txBody>
          <a:bodyPr wrap="square">
            <a:spAutoFit/>
          </a:bodyPr>
          <a:lstStyle/>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Catchment area: walking distance accessing the subway station.</a:t>
            </a:r>
          </a:p>
          <a:p>
            <a:pPr>
              <a:lnSpc>
                <a:spcPct val="150000"/>
              </a:lnSpc>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(Pedestrian Catchment Area, PCA)</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Thresholds range: 400m ~ 1000m</a:t>
            </a:r>
          </a:p>
          <a:p>
            <a:pPr>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ea typeface="MS Mincho" panose="02020609040205080304" pitchFamily="49" charset="-128"/>
              </a:rPr>
              <a:t> Most adopted: 800m				</a:t>
            </a:r>
          </a:p>
        </p:txBody>
      </p:sp>
      <p:sp>
        <p:nvSpPr>
          <p:cNvPr id="3" name="矩形 2"/>
          <p:cNvSpPr/>
          <p:nvPr/>
        </p:nvSpPr>
        <p:spPr>
          <a:xfrm>
            <a:off x="864108" y="3825453"/>
            <a:ext cx="4219938" cy="923330"/>
          </a:xfrm>
          <a:prstGeom prst="rect">
            <a:avLst/>
          </a:prstGeom>
        </p:spPr>
        <p:txBody>
          <a:bodyPr wrap="none">
            <a:spAutoFit/>
          </a:bodyPr>
          <a:lstStyle/>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Walking speed: about 4.8km/h</a:t>
            </a:r>
          </a:p>
          <a:p>
            <a:pPr marL="285750" indent="-285750">
              <a:lnSpc>
                <a:spcPct val="150000"/>
              </a:lnSpc>
              <a:buFont typeface="Wingdings" panose="05000000000000000000" pitchFamily="2" charset="2"/>
              <a:buChar char="l"/>
            </a:pP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Average walking distance is about 600m</a:t>
            </a:r>
          </a:p>
        </p:txBody>
      </p:sp>
      <p:sp>
        <p:nvSpPr>
          <p:cNvPr id="31" name="箭头: 右 30"/>
          <p:cNvSpPr/>
          <p:nvPr/>
        </p:nvSpPr>
        <p:spPr>
          <a:xfrm>
            <a:off x="5084046" y="4386972"/>
            <a:ext cx="372862" cy="291620"/>
          </a:xfrm>
          <a:prstGeom prst="rightArrow">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5637321" y="4386972"/>
            <a:ext cx="3290654" cy="923330"/>
          </a:xfrm>
          <a:prstGeom prst="rect">
            <a:avLst/>
          </a:prstGeom>
          <a:noFill/>
          <a:ln w="19050">
            <a:solidFill>
              <a:schemeClr val="tx1">
                <a:lumMod val="75000"/>
                <a:lumOff val="25000"/>
              </a:schemeClr>
            </a:solidFill>
            <a:prstDash val="lgDash"/>
          </a:ln>
        </p:spPr>
        <p:txBody>
          <a:bodyPr wrap="square" rtlCol="0">
            <a:spAutoFit/>
          </a:bodyPr>
          <a:lstStyle/>
          <a:p>
            <a:r>
              <a:rPr lang="en-US" altLang="zh-CN" dirty="0">
                <a:solidFill>
                  <a:schemeClr val="tx1">
                    <a:lumMod val="75000"/>
                    <a:lumOff val="25000"/>
                  </a:schemeClr>
                </a:solidFill>
              </a:rPr>
              <a:t>It can be inferred that most trips can be included in the range of 800 meters in Fukuoka</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166442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2" name="矩形 1"/>
          <p:cNvSpPr/>
          <p:nvPr/>
        </p:nvSpPr>
        <p:spPr>
          <a:xfrm>
            <a:off x="146627" y="4135245"/>
            <a:ext cx="8841507" cy="2372087"/>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Times" panose="02020603050405020304" pitchFamily="18" charset="0"/>
                <a:cs typeface="Times" panose="02020603050405020304" pitchFamily="18" charset="0"/>
              </a:rPr>
              <a:t>For the variables of </a:t>
            </a:r>
            <a:r>
              <a:rPr lang="en-US" altLang="zh-CN" b="1" dirty="0">
                <a:solidFill>
                  <a:srgbClr val="FF0000"/>
                </a:solidFill>
                <a:latin typeface="Times" panose="02020603050405020304" pitchFamily="18" charset="0"/>
                <a:cs typeface="Times" panose="02020603050405020304" pitchFamily="18" charset="0"/>
              </a:rPr>
              <a:t>land-use</a:t>
            </a:r>
            <a:r>
              <a:rPr lang="en-US" altLang="zh-CN" dirty="0">
                <a:solidFill>
                  <a:schemeClr val="tx1">
                    <a:lumMod val="95000"/>
                    <a:lumOff val="5000"/>
                  </a:schemeClr>
                </a:solidFill>
                <a:latin typeface="Times" panose="02020603050405020304" pitchFamily="18" charset="0"/>
                <a:cs typeface="Times" panose="02020603050405020304" pitchFamily="18" charset="0"/>
              </a:rPr>
              <a:t>, the efficient means that the 1 percent (0.01 unit) change in the variables will lead to a rate of increases in the probability of getting off at this destination station.</a:t>
            </a:r>
          </a:p>
          <a:p>
            <a:pPr marL="285750" indent="-285750">
              <a:lnSpc>
                <a:spcPct val="150000"/>
              </a:lnSpc>
              <a:buFont typeface="Arial" panose="020B0604020202020204" pitchFamily="34" charset="0"/>
              <a:buChar char="•"/>
            </a:pPr>
            <a:r>
              <a:rPr lang="en-US" altLang="zh-CN" dirty="0">
                <a:solidFill>
                  <a:schemeClr val="tx1">
                    <a:lumMod val="95000"/>
                    <a:lumOff val="5000"/>
                  </a:schemeClr>
                </a:solidFill>
                <a:latin typeface="Times" panose="02020603050405020304" pitchFamily="18" charset="0"/>
                <a:cs typeface="Times" panose="02020603050405020304" pitchFamily="18" charset="0"/>
              </a:rPr>
              <a:t>For the variables of </a:t>
            </a:r>
            <a:r>
              <a:rPr lang="en-US" altLang="zh-CN" b="1" dirty="0">
                <a:solidFill>
                  <a:srgbClr val="FF0000"/>
                </a:solidFill>
                <a:latin typeface="Times" panose="02020603050405020304" pitchFamily="18" charset="0"/>
                <a:cs typeface="Times" panose="02020603050405020304" pitchFamily="18" charset="0"/>
              </a:rPr>
              <a:t>impedance</a:t>
            </a:r>
            <a:r>
              <a:rPr lang="en-US" altLang="zh-CN" dirty="0">
                <a:solidFill>
                  <a:schemeClr val="tx1">
                    <a:lumMod val="95000"/>
                    <a:lumOff val="5000"/>
                  </a:schemeClr>
                </a:solidFill>
                <a:latin typeface="Times" panose="02020603050405020304" pitchFamily="18" charset="0"/>
                <a:cs typeface="Times" panose="02020603050405020304" pitchFamily="18" charset="0"/>
              </a:rPr>
              <a:t>, it means the 1 unit change in the variables will lead to a rate of increases in the probability of choosing the station as a destination.</a:t>
            </a:r>
            <a:endParaRPr lang="zh-CN" altLang="en-US" dirty="0">
              <a:solidFill>
                <a:schemeClr val="tx1">
                  <a:lumMod val="95000"/>
                  <a:lumOff val="5000"/>
                </a:schemeClr>
              </a:solidFill>
              <a:latin typeface="Times" panose="02020603050405020304" pitchFamily="18" charset="0"/>
              <a:cs typeface="Times" panose="02020603050405020304" pitchFamily="18" charset="0"/>
            </a:endParaRPr>
          </a:p>
        </p:txBody>
      </p:sp>
      <p:sp>
        <p:nvSpPr>
          <p:cNvPr id="5" name="矩形 4"/>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a:t>
            </a:r>
            <a:endParaRPr lang="zh-CN" altLang="en-US" sz="4400" b="1" dirty="0">
              <a:solidFill>
                <a:schemeClr val="bg1"/>
              </a:solidFill>
            </a:endParaRPr>
          </a:p>
        </p:txBody>
      </p:sp>
      <p:sp>
        <p:nvSpPr>
          <p:cNvPr id="7" name="椭圆 6"/>
          <p:cNvSpPr/>
          <p:nvPr/>
        </p:nvSpPr>
        <p:spPr>
          <a:xfrm>
            <a:off x="467803" y="927921"/>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1093" y="773289"/>
            <a:ext cx="1826141" cy="461665"/>
          </a:xfrm>
          <a:prstGeom prst="rect">
            <a:avLst/>
          </a:prstGeom>
          <a:noFill/>
        </p:spPr>
        <p:txBody>
          <a:bodyPr wrap="none" rtlCol="0">
            <a:spAutoFit/>
          </a:bodyPr>
          <a:lstStyle/>
          <a:p>
            <a:r>
              <a:rPr lang="en-US" altLang="zh-CN" sz="2400" dirty="0"/>
              <a:t>How to read</a:t>
            </a:r>
          </a:p>
        </p:txBody>
      </p:sp>
      <p:sp>
        <p:nvSpPr>
          <p:cNvPr id="9" name="矩形 8"/>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Tree>
    <p:extLst>
      <p:ext uri="{BB962C8B-B14F-4D97-AF65-F5344CB8AC3E}">
        <p14:creationId xmlns:p14="http://schemas.microsoft.com/office/powerpoint/2010/main" val="479389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Conclusion</a:t>
            </a:r>
            <a:endParaRPr lang="zh-CN" altLang="en-US" sz="4400" b="1" dirty="0">
              <a:solidFill>
                <a:schemeClr val="bg1"/>
              </a:solidFill>
            </a:endParaRPr>
          </a:p>
        </p:txBody>
      </p:sp>
      <p:sp>
        <p:nvSpPr>
          <p:cNvPr id="3" name="文本框 2"/>
          <p:cNvSpPr txBox="1"/>
          <p:nvPr/>
        </p:nvSpPr>
        <p:spPr>
          <a:xfrm>
            <a:off x="839493" y="1296924"/>
            <a:ext cx="7951215" cy="830997"/>
          </a:xfrm>
          <a:prstGeom prst="rect">
            <a:avLst/>
          </a:prstGeom>
          <a:noFill/>
        </p:spPr>
        <p:txBody>
          <a:bodyPr wrap="square" rtlCol="0">
            <a:spAutoFit/>
          </a:bodyPr>
          <a:lstStyle/>
          <a:p>
            <a:r>
              <a:rPr lang="en-US" altLang="zh-CN" sz="2400" dirty="0"/>
              <a:t>The factors around the departure stations </a:t>
            </a:r>
            <a:r>
              <a:rPr lang="en-US" altLang="zh-CN" sz="2400" dirty="0">
                <a:solidFill>
                  <a:srgbClr val="FF0000"/>
                </a:solidFill>
              </a:rPr>
              <a:t>have significant impact</a:t>
            </a:r>
            <a:r>
              <a:rPr lang="en-US" altLang="zh-CN" sz="2400" dirty="0"/>
              <a:t> on the choice of destination station.</a:t>
            </a:r>
            <a:endParaRPr lang="zh-CN" altLang="en-US" sz="2400" dirty="0"/>
          </a:p>
        </p:txBody>
      </p:sp>
      <p:sp>
        <p:nvSpPr>
          <p:cNvPr id="5" name="椭圆 4"/>
          <p:cNvSpPr/>
          <p:nvPr/>
        </p:nvSpPr>
        <p:spPr>
          <a:xfrm>
            <a:off x="467803" y="1451557"/>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39493" y="2281480"/>
            <a:ext cx="7951215" cy="830997"/>
          </a:xfrm>
          <a:prstGeom prst="rect">
            <a:avLst/>
          </a:prstGeom>
          <a:noFill/>
        </p:spPr>
        <p:txBody>
          <a:bodyPr wrap="square" rtlCol="0">
            <a:spAutoFit/>
          </a:bodyPr>
          <a:lstStyle/>
          <a:p>
            <a:r>
              <a:rPr lang="en-US" altLang="zh-CN" sz="2400" dirty="0">
                <a:solidFill>
                  <a:srgbClr val="FF0000"/>
                </a:solidFill>
              </a:rPr>
              <a:t>High-density residence </a:t>
            </a:r>
            <a:r>
              <a:rPr lang="en-US" altLang="zh-CN" sz="2400" dirty="0"/>
              <a:t>area have </a:t>
            </a:r>
            <a:r>
              <a:rPr lang="en-US" altLang="zh-CN" sz="2400" dirty="0">
                <a:solidFill>
                  <a:srgbClr val="FF0000"/>
                </a:solidFill>
              </a:rPr>
              <a:t>strong</a:t>
            </a:r>
            <a:r>
              <a:rPr lang="en-US" altLang="zh-CN" sz="2400" dirty="0"/>
              <a:t> connectivity with </a:t>
            </a:r>
            <a:r>
              <a:rPr lang="en-US" altLang="zh-CN" sz="2400" dirty="0">
                <a:solidFill>
                  <a:srgbClr val="FF0000"/>
                </a:solidFill>
              </a:rPr>
              <a:t>employment-intensive</a:t>
            </a:r>
            <a:r>
              <a:rPr lang="en-US" altLang="zh-CN" sz="2400" dirty="0"/>
              <a:t> area.</a:t>
            </a:r>
            <a:endParaRPr lang="zh-CN" altLang="en-US" sz="2400" dirty="0"/>
          </a:p>
        </p:txBody>
      </p:sp>
      <p:sp>
        <p:nvSpPr>
          <p:cNvPr id="7" name="椭圆 6"/>
          <p:cNvSpPr/>
          <p:nvPr/>
        </p:nvSpPr>
        <p:spPr>
          <a:xfrm>
            <a:off x="467803" y="2436113"/>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9493" y="3266036"/>
            <a:ext cx="7951215" cy="1200329"/>
          </a:xfrm>
          <a:prstGeom prst="rect">
            <a:avLst/>
          </a:prstGeom>
          <a:noFill/>
        </p:spPr>
        <p:txBody>
          <a:bodyPr wrap="square" rtlCol="0">
            <a:spAutoFit/>
          </a:bodyPr>
          <a:lstStyle/>
          <a:p>
            <a:r>
              <a:rPr lang="en-US" altLang="zh-CN" sz="2400" dirty="0"/>
              <a:t>If the land-use features of both departure and destination station are </a:t>
            </a:r>
            <a:r>
              <a:rPr lang="en-US" altLang="zh-CN" sz="2400" dirty="0">
                <a:solidFill>
                  <a:srgbClr val="FF0000"/>
                </a:solidFill>
              </a:rPr>
              <a:t>similar</a:t>
            </a:r>
            <a:r>
              <a:rPr lang="en-US" altLang="zh-CN" sz="2400" dirty="0"/>
              <a:t>, the connectivity between the two stations is </a:t>
            </a:r>
            <a:r>
              <a:rPr lang="en-US" altLang="zh-CN" sz="2400" dirty="0">
                <a:solidFill>
                  <a:srgbClr val="FF0000"/>
                </a:solidFill>
              </a:rPr>
              <a:t>weak</a:t>
            </a:r>
            <a:r>
              <a:rPr lang="en-US" altLang="zh-CN" sz="2400" dirty="0"/>
              <a:t>.</a:t>
            </a:r>
            <a:endParaRPr lang="zh-CN" altLang="en-US" sz="2400" dirty="0"/>
          </a:p>
        </p:txBody>
      </p:sp>
      <p:sp>
        <p:nvSpPr>
          <p:cNvPr id="9" name="椭圆 8"/>
          <p:cNvSpPr/>
          <p:nvPr/>
        </p:nvSpPr>
        <p:spPr>
          <a:xfrm>
            <a:off x="467803" y="3420669"/>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9493" y="4589147"/>
            <a:ext cx="7951215" cy="830997"/>
          </a:xfrm>
          <a:prstGeom prst="rect">
            <a:avLst/>
          </a:prstGeom>
          <a:noFill/>
        </p:spPr>
        <p:txBody>
          <a:bodyPr wrap="square" rtlCol="0">
            <a:spAutoFit/>
          </a:bodyPr>
          <a:lstStyle/>
          <a:p>
            <a:r>
              <a:rPr lang="en-US" altLang="zh-CN" sz="2400" dirty="0">
                <a:solidFill>
                  <a:srgbClr val="FF0000"/>
                </a:solidFill>
              </a:rPr>
              <a:t>Education</a:t>
            </a:r>
            <a:r>
              <a:rPr lang="en-US" altLang="zh-CN" sz="2400" dirty="0"/>
              <a:t> area have </a:t>
            </a:r>
            <a:r>
              <a:rPr lang="en-US" altLang="zh-CN" sz="2400" dirty="0">
                <a:solidFill>
                  <a:srgbClr val="FF0000"/>
                </a:solidFill>
              </a:rPr>
              <a:t>strong</a:t>
            </a:r>
            <a:r>
              <a:rPr lang="en-US" altLang="zh-CN" sz="2400" dirty="0"/>
              <a:t> connectivity with the areas with </a:t>
            </a:r>
            <a:r>
              <a:rPr lang="en-US" altLang="zh-CN" sz="2400" dirty="0">
                <a:solidFill>
                  <a:srgbClr val="FF0000"/>
                </a:solidFill>
              </a:rPr>
              <a:t>all other types </a:t>
            </a:r>
            <a:r>
              <a:rPr lang="en-US" altLang="zh-CN" sz="2400" dirty="0"/>
              <a:t>of land-use feature</a:t>
            </a:r>
            <a:endParaRPr lang="zh-CN" altLang="en-US" sz="2400" dirty="0"/>
          </a:p>
        </p:txBody>
      </p:sp>
      <p:sp>
        <p:nvSpPr>
          <p:cNvPr id="11" name="椭圆 10"/>
          <p:cNvSpPr/>
          <p:nvPr/>
        </p:nvSpPr>
        <p:spPr>
          <a:xfrm>
            <a:off x="467803" y="4743780"/>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39493" y="5573703"/>
            <a:ext cx="7951215" cy="830997"/>
          </a:xfrm>
          <a:prstGeom prst="rect">
            <a:avLst/>
          </a:prstGeom>
          <a:noFill/>
        </p:spPr>
        <p:txBody>
          <a:bodyPr wrap="square" rtlCol="0">
            <a:spAutoFit/>
          </a:bodyPr>
          <a:lstStyle/>
          <a:p>
            <a:r>
              <a:rPr lang="en-US" altLang="zh-CN" sz="2400" dirty="0">
                <a:solidFill>
                  <a:srgbClr val="FF0000"/>
                </a:solidFill>
              </a:rPr>
              <a:t>Impedance</a:t>
            </a:r>
            <a:r>
              <a:rPr lang="en-US" altLang="zh-CN" sz="2400" dirty="0"/>
              <a:t> showed </a:t>
            </a:r>
            <a:r>
              <a:rPr lang="en-US" altLang="zh-CN" sz="2400" dirty="0">
                <a:solidFill>
                  <a:srgbClr val="FF0000"/>
                </a:solidFill>
              </a:rPr>
              <a:t>no certain regularity </a:t>
            </a:r>
            <a:r>
              <a:rPr lang="en-US" altLang="zh-CN" sz="2400" dirty="0"/>
              <a:t>in different type of stations.</a:t>
            </a:r>
            <a:endParaRPr lang="zh-CN" altLang="en-US" sz="2400" dirty="0"/>
          </a:p>
        </p:txBody>
      </p:sp>
      <p:sp>
        <p:nvSpPr>
          <p:cNvPr id="13" name="椭圆 12"/>
          <p:cNvSpPr/>
          <p:nvPr/>
        </p:nvSpPr>
        <p:spPr>
          <a:xfrm>
            <a:off x="467803" y="572833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Tree>
    <p:extLst>
      <p:ext uri="{BB962C8B-B14F-4D97-AF65-F5344CB8AC3E}">
        <p14:creationId xmlns:p14="http://schemas.microsoft.com/office/powerpoint/2010/main" val="892254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Future Research</a:t>
            </a:r>
            <a:endParaRPr lang="zh-CN" altLang="en-US" sz="4400" b="1" dirty="0">
              <a:solidFill>
                <a:schemeClr val="bg1"/>
              </a:solidFill>
            </a:endParaRPr>
          </a:p>
        </p:txBody>
      </p:sp>
      <p:sp>
        <p:nvSpPr>
          <p:cNvPr id="2" name="矩形 1"/>
          <p:cNvSpPr/>
          <p:nvPr/>
        </p:nvSpPr>
        <p:spPr>
          <a:xfrm>
            <a:off x="945573" y="4224673"/>
            <a:ext cx="7533408" cy="1200329"/>
          </a:xfrm>
          <a:prstGeom prst="rect">
            <a:avLst/>
          </a:prstGeom>
        </p:spPr>
        <p:txBody>
          <a:bodyPr wrap="square">
            <a:spAutoFit/>
          </a:bodyPr>
          <a:lstStyle/>
          <a:p>
            <a:r>
              <a:rPr lang="en-US" altLang="zh-CN" sz="2400" dirty="0"/>
              <a:t>To </a:t>
            </a:r>
            <a:r>
              <a:rPr lang="en-US" altLang="zh-CN" sz="2400" b="1" dirty="0">
                <a:solidFill>
                  <a:srgbClr val="FF0000"/>
                </a:solidFill>
              </a:rPr>
              <a:t>rebuilt the factor of impedance </a:t>
            </a:r>
            <a:r>
              <a:rPr lang="en-US" altLang="zh-CN" sz="2400" dirty="0"/>
              <a:t>to help to de-scribe the connectivity between stations more accurately.</a:t>
            </a:r>
            <a:endParaRPr lang="zh-CN" altLang="en-US" sz="2400" dirty="0"/>
          </a:p>
        </p:txBody>
      </p:sp>
      <p:sp>
        <p:nvSpPr>
          <p:cNvPr id="5" name="椭圆 4"/>
          <p:cNvSpPr/>
          <p:nvPr/>
        </p:nvSpPr>
        <p:spPr>
          <a:xfrm>
            <a:off x="467803" y="2230876"/>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45572" y="2092982"/>
            <a:ext cx="7533409" cy="1200329"/>
          </a:xfrm>
          <a:prstGeom prst="rect">
            <a:avLst/>
          </a:prstGeom>
        </p:spPr>
        <p:txBody>
          <a:bodyPr wrap="square">
            <a:spAutoFit/>
          </a:bodyPr>
          <a:lstStyle/>
          <a:p>
            <a:r>
              <a:rPr lang="en-US" altLang="zh-CN" sz="2400" dirty="0"/>
              <a:t>To focus on the </a:t>
            </a:r>
            <a:r>
              <a:rPr lang="en-US" altLang="zh-CN" sz="2400" b="1" dirty="0">
                <a:solidFill>
                  <a:srgbClr val="FF0000"/>
                </a:solidFill>
              </a:rPr>
              <a:t>share ratio in different transportation modes</a:t>
            </a:r>
            <a:r>
              <a:rPr lang="en-US" altLang="zh-CN" sz="2400" dirty="0"/>
              <a:t> to make a deeper exploration of subway ridership. </a:t>
            </a:r>
            <a:endParaRPr lang="zh-CN" altLang="en-US" sz="2400" dirty="0"/>
          </a:p>
        </p:txBody>
      </p:sp>
      <p:sp>
        <p:nvSpPr>
          <p:cNvPr id="6" name="椭圆 5"/>
          <p:cNvSpPr/>
          <p:nvPr/>
        </p:nvSpPr>
        <p:spPr>
          <a:xfrm>
            <a:off x="467803" y="4360903"/>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a:t>
            </a:r>
            <a:endParaRPr lang="zh-CN" altLang="en-US" dirty="0">
              <a:solidFill>
                <a:schemeClr val="tx1"/>
              </a:solidFill>
            </a:endParaRPr>
          </a:p>
        </p:txBody>
      </p:sp>
    </p:spTree>
    <p:extLst>
      <p:ext uri="{BB962C8B-B14F-4D97-AF65-F5344CB8AC3E}">
        <p14:creationId xmlns:p14="http://schemas.microsoft.com/office/powerpoint/2010/main" val="9970654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Research Question</a:t>
            </a:r>
            <a:endParaRPr lang="zh-CN" altLang="en-US" sz="4400" b="1" dirty="0">
              <a:solidFill>
                <a:schemeClr val="bg1"/>
              </a:solidFill>
            </a:endParaRPr>
          </a:p>
        </p:txBody>
      </p:sp>
      <p:sp>
        <p:nvSpPr>
          <p:cNvPr id="11" name="文本框 10"/>
          <p:cNvSpPr txBox="1"/>
          <p:nvPr/>
        </p:nvSpPr>
        <p:spPr>
          <a:xfrm>
            <a:off x="500206" y="4041766"/>
            <a:ext cx="2824223" cy="769441"/>
          </a:xfrm>
          <a:prstGeom prst="rect">
            <a:avLst/>
          </a:prstGeom>
          <a:solidFill>
            <a:schemeClr val="accent4">
              <a:lumMod val="40000"/>
              <a:lumOff val="60000"/>
            </a:schemeClr>
          </a:solidFill>
          <a:ln>
            <a:solidFill>
              <a:schemeClr val="tx1"/>
            </a:solidFill>
          </a:ln>
        </p:spPr>
        <p:txBody>
          <a:bodyPr wrap="square" rtlCol="0">
            <a:spAutoFit/>
          </a:bodyPr>
          <a:lstStyle/>
          <a:p>
            <a:r>
              <a:rPr lang="en-US" altLang="zh-CN" sz="2200" dirty="0"/>
              <a:t>Lack of consideration on connectivity</a:t>
            </a:r>
            <a:endParaRPr lang="zh-CN" altLang="en-US" sz="2200" dirty="0"/>
          </a:p>
        </p:txBody>
      </p:sp>
      <p:sp>
        <p:nvSpPr>
          <p:cNvPr id="2" name="箭头: 右 1"/>
          <p:cNvSpPr/>
          <p:nvPr/>
        </p:nvSpPr>
        <p:spPr>
          <a:xfrm>
            <a:off x="3433142" y="4061886"/>
            <a:ext cx="682906" cy="729205"/>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4224761" y="2995325"/>
            <a:ext cx="4572000" cy="2862322"/>
          </a:xfrm>
          <a:prstGeom prst="rect">
            <a:avLst/>
          </a:prstGeom>
          <a:ln>
            <a:solidFill>
              <a:schemeClr val="tx1"/>
            </a:solidFill>
          </a:ln>
        </p:spPr>
        <p:txBody>
          <a:bodyPr>
            <a:spAutoFit/>
          </a:bodyPr>
          <a:lstStyle/>
          <a:p>
            <a:pPr marL="342900" indent="-342900">
              <a:lnSpc>
                <a:spcPct val="150000"/>
              </a:lnSpc>
              <a:buFont typeface="Wingdings" panose="05000000000000000000" pitchFamily="2" charset="2"/>
              <a:buChar char="l"/>
            </a:pPr>
            <a:r>
              <a:rPr lang="en-US" altLang="zh-CN" sz="2000" dirty="0"/>
              <a:t>To describe the connectivity between different stations using OD ridership.</a:t>
            </a:r>
          </a:p>
          <a:p>
            <a:pPr marL="342900" indent="-342900">
              <a:lnSpc>
                <a:spcPct val="150000"/>
              </a:lnSpc>
              <a:buFont typeface="Wingdings" panose="05000000000000000000" pitchFamily="2" charset="2"/>
              <a:buChar char="l"/>
            </a:pPr>
            <a:endParaRPr lang="en-US" altLang="zh-CN" sz="2000" dirty="0"/>
          </a:p>
          <a:p>
            <a:pPr marL="342900" indent="-342900">
              <a:lnSpc>
                <a:spcPct val="150000"/>
              </a:lnSpc>
              <a:buFont typeface="Wingdings" panose="05000000000000000000" pitchFamily="2" charset="2"/>
              <a:buChar char="l"/>
            </a:pPr>
            <a:r>
              <a:rPr lang="en-US" altLang="zh-CN" sz="2000" dirty="0"/>
              <a:t>To explain how the connectivity is determined by land-use factors.. </a:t>
            </a:r>
            <a:endParaRPr lang="zh-CN" altLang="en-US" sz="2000" dirty="0"/>
          </a:p>
        </p:txBody>
      </p:sp>
      <p:sp>
        <p:nvSpPr>
          <p:cNvPr id="10" name="文本框 9"/>
          <p:cNvSpPr txBox="1"/>
          <p:nvPr/>
        </p:nvSpPr>
        <p:spPr>
          <a:xfrm>
            <a:off x="215378" y="1921258"/>
            <a:ext cx="3393878" cy="400110"/>
          </a:xfrm>
          <a:prstGeom prst="rect">
            <a:avLst/>
          </a:prstGeom>
          <a:noFill/>
        </p:spPr>
        <p:txBody>
          <a:bodyPr wrap="none" rtlCol="0">
            <a:spAutoFit/>
          </a:bodyPr>
          <a:lstStyle/>
          <a:p>
            <a:r>
              <a:rPr lang="en-US" altLang="zh-CN" sz="2000" dirty="0"/>
              <a:t>Weakness in previous studies</a:t>
            </a:r>
            <a:endParaRPr lang="zh-CN" altLang="en-US" sz="2000" dirty="0"/>
          </a:p>
        </p:txBody>
      </p:sp>
      <p:sp>
        <p:nvSpPr>
          <p:cNvPr id="12" name="文本框 11"/>
          <p:cNvSpPr txBox="1"/>
          <p:nvPr/>
        </p:nvSpPr>
        <p:spPr>
          <a:xfrm>
            <a:off x="4719245" y="1921258"/>
            <a:ext cx="3583032" cy="400110"/>
          </a:xfrm>
          <a:prstGeom prst="rect">
            <a:avLst/>
          </a:prstGeom>
          <a:noFill/>
        </p:spPr>
        <p:txBody>
          <a:bodyPr wrap="none" rtlCol="0">
            <a:spAutoFit/>
          </a:bodyPr>
          <a:lstStyle/>
          <a:p>
            <a:r>
              <a:rPr lang="en-US" altLang="zh-CN" sz="2000" dirty="0"/>
              <a:t>Research question in this study</a:t>
            </a:r>
            <a:endParaRPr lang="zh-CN" altLang="en-US" sz="2000" dirty="0"/>
          </a:p>
        </p:txBody>
      </p:sp>
    </p:spTree>
    <p:extLst>
      <p:ext uri="{BB962C8B-B14F-4D97-AF65-F5344CB8AC3E}">
        <p14:creationId xmlns:p14="http://schemas.microsoft.com/office/powerpoint/2010/main" val="773873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nvPr>
        </p:nvGraphicFramePr>
        <p:xfrm>
          <a:off x="146627" y="1258942"/>
          <a:ext cx="8841506" cy="4114800"/>
        </p:xfrm>
        <a:graphic>
          <a:graphicData uri="http://schemas.openxmlformats.org/drawingml/2006/table">
            <a:tbl>
              <a:tblPr firstRow="1" firstCol="1" bandRow="1"/>
              <a:tblGrid>
                <a:gridCol w="1713346">
                  <a:extLst>
                    <a:ext uri="{9D8B030D-6E8A-4147-A177-3AD203B41FA5}">
                      <a16:colId xmlns:a16="http://schemas.microsoft.com/office/drawing/2014/main" val="2036717952"/>
                    </a:ext>
                  </a:extLst>
                </a:gridCol>
                <a:gridCol w="1330036">
                  <a:extLst>
                    <a:ext uri="{9D8B030D-6E8A-4147-A177-3AD203B41FA5}">
                      <a16:colId xmlns:a16="http://schemas.microsoft.com/office/drawing/2014/main" val="366087659"/>
                    </a:ext>
                  </a:extLst>
                </a:gridCol>
                <a:gridCol w="644236">
                  <a:extLst>
                    <a:ext uri="{9D8B030D-6E8A-4147-A177-3AD203B41FA5}">
                      <a16:colId xmlns:a16="http://schemas.microsoft.com/office/drawing/2014/main" val="642216286"/>
                    </a:ext>
                  </a:extLst>
                </a:gridCol>
                <a:gridCol w="644236">
                  <a:extLst>
                    <a:ext uri="{9D8B030D-6E8A-4147-A177-3AD203B41FA5}">
                      <a16:colId xmlns:a16="http://schemas.microsoft.com/office/drawing/2014/main" val="2950878561"/>
                    </a:ext>
                  </a:extLst>
                </a:gridCol>
                <a:gridCol w="644236">
                  <a:extLst>
                    <a:ext uri="{9D8B030D-6E8A-4147-A177-3AD203B41FA5}">
                      <a16:colId xmlns:a16="http://schemas.microsoft.com/office/drawing/2014/main" val="1102718997"/>
                    </a:ext>
                  </a:extLst>
                </a:gridCol>
                <a:gridCol w="644236">
                  <a:extLst>
                    <a:ext uri="{9D8B030D-6E8A-4147-A177-3AD203B41FA5}">
                      <a16:colId xmlns:a16="http://schemas.microsoft.com/office/drawing/2014/main" val="949943006"/>
                    </a:ext>
                  </a:extLst>
                </a:gridCol>
                <a:gridCol w="644236">
                  <a:extLst>
                    <a:ext uri="{9D8B030D-6E8A-4147-A177-3AD203B41FA5}">
                      <a16:colId xmlns:a16="http://schemas.microsoft.com/office/drawing/2014/main" val="3291683229"/>
                    </a:ext>
                  </a:extLst>
                </a:gridCol>
                <a:gridCol w="644236">
                  <a:extLst>
                    <a:ext uri="{9D8B030D-6E8A-4147-A177-3AD203B41FA5}">
                      <a16:colId xmlns:a16="http://schemas.microsoft.com/office/drawing/2014/main" val="34905620"/>
                    </a:ext>
                  </a:extLst>
                </a:gridCol>
                <a:gridCol w="644236">
                  <a:extLst>
                    <a:ext uri="{9D8B030D-6E8A-4147-A177-3AD203B41FA5}">
                      <a16:colId xmlns:a16="http://schemas.microsoft.com/office/drawing/2014/main" val="99492520"/>
                    </a:ext>
                  </a:extLst>
                </a:gridCol>
                <a:gridCol w="644236">
                  <a:extLst>
                    <a:ext uri="{9D8B030D-6E8A-4147-A177-3AD203B41FA5}">
                      <a16:colId xmlns:a16="http://schemas.microsoft.com/office/drawing/2014/main" val="3040830648"/>
                    </a:ext>
                  </a:extLst>
                </a:gridCol>
                <a:gridCol w="644236">
                  <a:extLst>
                    <a:ext uri="{9D8B030D-6E8A-4147-A177-3AD203B41FA5}">
                      <a16:colId xmlns:a16="http://schemas.microsoft.com/office/drawing/2014/main" val="1153674411"/>
                    </a:ext>
                  </a:extLst>
                </a:gridCol>
              </a:tblGrid>
              <a:tr h="138072">
                <a:tc grid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gridSpan="9">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Variables in Departure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0430125"/>
                  </a:ext>
                </a:extLst>
              </a:tr>
              <a:tr h="138072">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Type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rowSpan="2">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Destination Station</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5">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Land-use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0" algn="l" hangingPunct="0">
                        <a:lnSpc>
                          <a:spcPct val="100000"/>
                        </a:lnSpc>
                        <a:spcAft>
                          <a:spcPts val="0"/>
                        </a:spcAft>
                      </a:pPr>
                      <a:r>
                        <a:rPr lang="en-US" sz="1800">
                          <a:effectLst/>
                          <a:latin typeface="Times" panose="02020603050405020304" pitchFamily="18" charset="0"/>
                          <a:ea typeface="宋体" panose="02010600030101010101" pitchFamily="2" charset="-122"/>
                          <a:cs typeface="Times New Roman" panose="02020603050405020304" pitchFamily="18" charset="0"/>
                        </a:rPr>
                        <a:t> </a:t>
                      </a:r>
                      <a:endParaRPr lang="zh-CN" sz="180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gridSpan="3">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Impedance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2031001"/>
                  </a:ext>
                </a:extLst>
              </a:tr>
              <a:tr h="138072">
                <a:tc vMerge="1">
                  <a:txBody>
                    <a:bodyPr/>
                    <a:lstStyle/>
                    <a:p>
                      <a:endParaRPr lang="zh-CN" altLang="en-US"/>
                    </a:p>
                  </a:txBody>
                  <a:tcPr/>
                </a:tc>
                <a:tc vMerge="1">
                  <a:txBody>
                    <a:bodyPr/>
                    <a:lstStyle/>
                    <a:p>
                      <a:endParaRPr lang="zh-CN" altLang="en-US"/>
                    </a:p>
                  </a:txBody>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R</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E</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L-A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D</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B-C</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B-A</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030222970"/>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Medium-density residence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Kamo</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0.94</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32850442"/>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mn-ea"/>
                          <a:cs typeface="Times New Roman" panose="02020603050405020304" pitchFamily="18" charset="0"/>
                        </a:rPr>
                        <a:t>High-density residence</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Fujisaki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0.95</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58808812"/>
                  </a:ext>
                </a:extLst>
              </a:tr>
              <a:tr h="276144">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Education</a:t>
                      </a: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Hakozakikyudai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lnSpc>
                          <a:spcPct val="100000"/>
                        </a:lnSpc>
                        <a:spcAft>
                          <a:spcPts val="0"/>
                        </a:spcAft>
                      </a:pPr>
                      <a:r>
                        <a:rPr lang="de-DE" sz="1800" dirty="0">
                          <a:solidFill>
                            <a:srgbClr val="000000"/>
                          </a:solidFill>
                          <a:effectLst/>
                          <a:latin typeface="Yu Gothic" panose="020B0400000000000000" pitchFamily="34" charset="-128"/>
                          <a:ea typeface="宋体" panose="02010600030101010101" pitchFamily="2" charset="-122"/>
                          <a:cs typeface="Times New Roman" panose="02020603050405020304" pitchFamily="18" charset="0"/>
                        </a:rPr>
                        <a:t>　</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8956217"/>
                  </a:ext>
                </a:extLst>
              </a:tr>
              <a:tr h="139828">
                <a:tc>
                  <a:txBody>
                    <a:bodyPr/>
                    <a:lstStyle/>
                    <a:p>
                      <a:pPr indent="0" algn="ctr" hangingPunct="0">
                        <a:spcAft>
                          <a:spcPts val="0"/>
                        </a:spcAft>
                      </a:pPr>
                      <a:r>
                        <a:rPr lang="en-US"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Office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err="1">
                          <a:effectLst/>
                          <a:latin typeface="Times" panose="02020603050405020304" pitchFamily="18" charset="0"/>
                          <a:ea typeface="宋体" panose="02010600030101010101" pitchFamily="2" charset="-122"/>
                          <a:cs typeface="Times New Roman" panose="02020603050405020304" pitchFamily="18" charset="0"/>
                        </a:rPr>
                        <a:t>Gofukumachi</a:t>
                      </a: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0.98</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02000185"/>
                  </a:ext>
                </a:extLst>
              </a:tr>
              <a:tr h="139828">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Commerce</a:t>
                      </a:r>
                    </a:p>
                  </a:txBody>
                  <a:tcPr marL="68580" marR="68580" marT="0" marB="0"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Tenjin</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1.01</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1.06</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tc>
                  <a:txBody>
                    <a:bodyPr/>
                    <a:lstStyle/>
                    <a:p>
                      <a:pPr marL="0" indent="0" algn="r" defTabSz="685800" rtl="0" eaLnBrk="1" latinLnBrk="0"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262010766"/>
                  </a:ext>
                </a:extLst>
              </a:tr>
              <a:tr h="276144">
                <a:tc>
                  <a:txBody>
                    <a:bodyPr/>
                    <a:lstStyle/>
                    <a:p>
                      <a:pPr indent="0" algn="ctr" hangingPunct="0">
                        <a:spcAft>
                          <a:spcPts val="0"/>
                        </a:spcAft>
                      </a:pPr>
                      <a:r>
                        <a:rPr lang="en-US" altLang="zh-CN" sz="18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Airport</a:t>
                      </a:r>
                    </a:p>
                  </a:txBody>
                  <a:tcPr marL="68580" marR="68580" marT="0" marB="0" anchor="ctr">
                    <a:lnL>
                      <a:noFill/>
                    </a:lnL>
                    <a:lnR>
                      <a:noFill/>
                    </a:lnR>
                    <a:lnT w="12700" cap="flat" cmpd="sng" algn="ctr">
                      <a:solidFill>
                        <a:srgbClr val="808080"/>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ctr" hangingPunct="0">
                        <a:lnSpc>
                          <a:spcPct val="100000"/>
                        </a:lnSpc>
                        <a:spcAft>
                          <a:spcPts val="0"/>
                        </a:spcAft>
                      </a:pPr>
                      <a:r>
                        <a:rPr lang="en-US" sz="1800" dirty="0">
                          <a:effectLst/>
                          <a:latin typeface="Times" panose="02020603050405020304" pitchFamily="18" charset="0"/>
                          <a:ea typeface="宋体" panose="02010600030101010101" pitchFamily="2" charset="-122"/>
                          <a:cs typeface="Times New Roman" panose="02020603050405020304" pitchFamily="18" charset="0"/>
                        </a:rPr>
                        <a:t>Airport</a:t>
                      </a:r>
                    </a:p>
                    <a:p>
                      <a:pPr indent="0" algn="ctr" hangingPunct="0">
                        <a:lnSpc>
                          <a:spcPct val="100000"/>
                        </a:lnSpc>
                        <a:spcAft>
                          <a:spcPts val="0"/>
                        </a:spcAft>
                      </a:pPr>
                      <a:endParaRPr lang="zh-CN" sz="1800" dirty="0">
                        <a:effectLst/>
                        <a:latin typeface="Times" panose="02020603050405020304" pitchFamily="18" charset="0"/>
                        <a:ea typeface="宋体" panose="02010600030101010101" pitchFamily="2" charset="-122"/>
                        <a:cs typeface="Times New Roman" panose="02020603050405020304" pitchFamily="18" charset="0"/>
                      </a:endParaRPr>
                    </a:p>
                  </a:txBody>
                  <a:tcPr marL="110370" marR="11037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0.97</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0.99</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1.03</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de-DE"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　</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0.92</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tc>
                  <a:txBody>
                    <a:bodyPr/>
                    <a:lstStyle/>
                    <a:p>
                      <a:pPr indent="0" algn="r" hangingPunct="0">
                        <a:spcAft>
                          <a:spcPts val="0"/>
                        </a:spcAft>
                      </a:pPr>
                      <a:r>
                        <a:rPr lang="en-US"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1.00</a:t>
                      </a:r>
                      <a:endParaRPr lang="zh-CN" sz="1800"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68580" marR="68580" marT="0" marB="0" anchor="ctr">
                    <a:lnL>
                      <a:noFill/>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3957963"/>
                  </a:ext>
                </a:extLst>
              </a:tr>
            </a:tbl>
          </a:graphicData>
        </a:graphic>
      </p:graphicFrame>
      <p:sp>
        <p:nvSpPr>
          <p:cNvPr id="7" name="矩形 6"/>
          <p:cNvSpPr/>
          <p:nvPr/>
        </p:nvSpPr>
        <p:spPr>
          <a:xfrm>
            <a:off x="8637973" y="6507332"/>
            <a:ext cx="506027" cy="350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 name="矩形: 圆角 1"/>
          <p:cNvSpPr/>
          <p:nvPr/>
        </p:nvSpPr>
        <p:spPr>
          <a:xfrm>
            <a:off x="4520046" y="2218522"/>
            <a:ext cx="633846" cy="853633"/>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6627" y="5373742"/>
            <a:ext cx="8841507" cy="1133590"/>
          </a:xfrm>
          <a:prstGeom prst="rect">
            <a:avLst/>
          </a:prstGeom>
          <a:solidFill>
            <a:schemeClr val="accent4">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Result: Similar types have weak connectivity</a:t>
            </a:r>
          </a:p>
          <a:p>
            <a:pPr>
              <a:lnSpc>
                <a:spcPct val="150000"/>
              </a:lnSpc>
            </a:pPr>
            <a:r>
              <a:rPr lang="en-US" altLang="zh-CN" sz="2000" dirty="0">
                <a:solidFill>
                  <a:schemeClr val="tx1">
                    <a:lumMod val="95000"/>
                    <a:lumOff val="5000"/>
                  </a:schemeClr>
                </a:solidFill>
                <a:latin typeface="Times" panose="02020603050405020304" pitchFamily="18" charset="0"/>
                <a:cs typeface="Times" panose="02020603050405020304" pitchFamily="18" charset="0"/>
              </a:rPr>
              <a:t>Discussion: Traffic demand is generated by different trip purpose</a:t>
            </a:r>
          </a:p>
        </p:txBody>
      </p:sp>
      <p:sp>
        <p:nvSpPr>
          <p:cNvPr id="11" name="矩形: 圆角 10"/>
          <p:cNvSpPr/>
          <p:nvPr/>
        </p:nvSpPr>
        <p:spPr>
          <a:xfrm>
            <a:off x="3886200" y="3840992"/>
            <a:ext cx="633846" cy="34141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a:off x="3252353" y="4392198"/>
            <a:ext cx="633846" cy="351804"/>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Result and Discussion</a:t>
            </a:r>
            <a:endParaRPr lang="zh-CN" altLang="en-US" sz="4400" b="1" dirty="0">
              <a:solidFill>
                <a:schemeClr val="bg1"/>
              </a:solidFill>
            </a:endParaRPr>
          </a:p>
        </p:txBody>
      </p:sp>
      <p:sp>
        <p:nvSpPr>
          <p:cNvPr id="15" name="文本框 14"/>
          <p:cNvSpPr txBox="1"/>
          <p:nvPr/>
        </p:nvSpPr>
        <p:spPr>
          <a:xfrm>
            <a:off x="412259" y="807456"/>
            <a:ext cx="2956259" cy="461665"/>
          </a:xfrm>
          <a:prstGeom prst="rect">
            <a:avLst/>
          </a:prstGeom>
          <a:noFill/>
        </p:spPr>
        <p:txBody>
          <a:bodyPr wrap="none" rtlCol="0">
            <a:spAutoFit/>
          </a:bodyPr>
          <a:lstStyle/>
          <a:p>
            <a:r>
              <a:rPr lang="en-US" altLang="zh-CN" sz="2400" dirty="0"/>
              <a:t>Discussion for results</a:t>
            </a:r>
          </a:p>
        </p:txBody>
      </p:sp>
      <p:sp>
        <p:nvSpPr>
          <p:cNvPr id="16" name="椭圆 15"/>
          <p:cNvSpPr/>
          <p:nvPr/>
        </p:nvSpPr>
        <p:spPr>
          <a:xfrm>
            <a:off x="209059" y="954692"/>
            <a:ext cx="152400" cy="152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圆角 16"/>
          <p:cNvSpPr/>
          <p:nvPr/>
        </p:nvSpPr>
        <p:spPr>
          <a:xfrm>
            <a:off x="412258" y="4392198"/>
            <a:ext cx="1229505" cy="351804"/>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p:cNvSpPr/>
          <p:nvPr/>
        </p:nvSpPr>
        <p:spPr>
          <a:xfrm>
            <a:off x="3324224" y="1797062"/>
            <a:ext cx="390525" cy="301399"/>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圆角 18"/>
          <p:cNvSpPr/>
          <p:nvPr/>
        </p:nvSpPr>
        <p:spPr>
          <a:xfrm>
            <a:off x="114876" y="2085899"/>
            <a:ext cx="1755488" cy="1084021"/>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圆角 19"/>
          <p:cNvSpPr/>
          <p:nvPr/>
        </p:nvSpPr>
        <p:spPr>
          <a:xfrm>
            <a:off x="4610100" y="1797063"/>
            <a:ext cx="365991" cy="301400"/>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圆角 20"/>
          <p:cNvSpPr/>
          <p:nvPr/>
        </p:nvSpPr>
        <p:spPr>
          <a:xfrm>
            <a:off x="542924" y="3815992"/>
            <a:ext cx="866775" cy="366412"/>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圆角 21"/>
          <p:cNvSpPr/>
          <p:nvPr/>
        </p:nvSpPr>
        <p:spPr>
          <a:xfrm>
            <a:off x="3976687" y="1797062"/>
            <a:ext cx="357187" cy="301399"/>
          </a:xfrm>
          <a:prstGeom prst="round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8"/>
          <p:cNvCxnSpPr/>
          <p:nvPr/>
        </p:nvCxnSpPr>
        <p:spPr>
          <a:xfrm>
            <a:off x="1787236" y="4592782"/>
            <a:ext cx="133003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522518" y="2249695"/>
            <a:ext cx="0" cy="205214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565563" y="4007427"/>
            <a:ext cx="2149186"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173681" y="2203565"/>
            <a:ext cx="0" cy="151638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995486" y="2715491"/>
            <a:ext cx="2338388" cy="0"/>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4835236" y="2098461"/>
            <a:ext cx="0" cy="151234"/>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943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FDBBEC-A502-4ACF-A6C3-04D6FBC8534F}"/>
              </a:ext>
            </a:extLst>
          </p:cNvPr>
          <p:cNvSpPr/>
          <p:nvPr/>
        </p:nvSpPr>
        <p:spPr>
          <a:xfrm>
            <a:off x="0" y="2137795"/>
            <a:ext cx="9144000" cy="1938992"/>
          </a:xfrm>
          <a:prstGeom prst="rect">
            <a:avLst/>
          </a:prstGeom>
        </p:spPr>
        <p:txBody>
          <a:bodyPr wrap="square">
            <a:spAutoFit/>
          </a:bodyPr>
          <a:lstStyle/>
          <a:p>
            <a:pPr algn="ctr"/>
            <a:r>
              <a:rPr lang="en-US" altLang="zh-CN" sz="4000" b="1" dirty="0">
                <a:latin typeface="+mn-ea"/>
              </a:rPr>
              <a:t>Explaining Walking Duration to Transit Stations by Socio-Demographic Characteristics</a:t>
            </a:r>
            <a:endParaRPr lang="zh-CN" altLang="en-US" sz="4000" b="1" dirty="0">
              <a:latin typeface="+mn-ea"/>
            </a:endParaRPr>
          </a:p>
        </p:txBody>
      </p:sp>
      <p:sp>
        <p:nvSpPr>
          <p:cNvPr id="4" name="矩形 3">
            <a:extLst>
              <a:ext uri="{FF2B5EF4-FFF2-40B4-BE49-F238E27FC236}">
                <a16:creationId xmlns:a16="http://schemas.microsoft.com/office/drawing/2014/main" id="{E06746F8-ABF6-4AA9-9FBC-AB77B8BEDBEF}"/>
              </a:ext>
            </a:extLst>
          </p:cNvPr>
          <p:cNvSpPr/>
          <p:nvPr/>
        </p:nvSpPr>
        <p:spPr>
          <a:xfrm>
            <a:off x="6142182" y="5934670"/>
            <a:ext cx="3001818" cy="923330"/>
          </a:xfrm>
          <a:prstGeom prst="rect">
            <a:avLst/>
          </a:prstGeom>
        </p:spPr>
        <p:txBody>
          <a:bodyPr wrap="square">
            <a:spAutoFit/>
          </a:bodyPr>
          <a:lstStyle/>
          <a:p>
            <a:pPr algn="r"/>
            <a:r>
              <a:rPr lang="en-US" altLang="zh-CN" dirty="0">
                <a:solidFill>
                  <a:schemeClr val="tx1">
                    <a:lumMod val="75000"/>
                    <a:lumOff val="25000"/>
                  </a:schemeClr>
                </a:solidFill>
                <a:latin typeface="+mn-ea"/>
              </a:rPr>
              <a:t>Reporter: Qi CHEN</a:t>
            </a:r>
          </a:p>
          <a:p>
            <a:pPr algn="r"/>
            <a:r>
              <a:rPr lang="en-US" altLang="zh-CN" dirty="0">
                <a:solidFill>
                  <a:schemeClr val="tx1">
                    <a:lumMod val="75000"/>
                    <a:lumOff val="25000"/>
                  </a:schemeClr>
                </a:solidFill>
                <a:latin typeface="+mn-ea"/>
              </a:rPr>
              <a:t>Kyushu University, Japan</a:t>
            </a:r>
          </a:p>
          <a:p>
            <a:pPr algn="r"/>
            <a:r>
              <a:rPr lang="en-US" altLang="zh-CN" dirty="0">
                <a:solidFill>
                  <a:schemeClr val="tx1">
                    <a:lumMod val="75000"/>
                    <a:lumOff val="25000"/>
                  </a:schemeClr>
                </a:solidFill>
                <a:latin typeface="+mn-ea"/>
              </a:rPr>
              <a:t>2018.01.06</a:t>
            </a:r>
            <a:endParaRPr lang="zh-CN"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929477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04EB17F-E490-4227-AE64-312950BBFFA6}"/>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9C5EF6CD-FD81-48A6-A518-FC66F8E4CB13}"/>
              </a:ext>
            </a:extLst>
          </p:cNvPr>
          <p:cNvSpPr txBox="1"/>
          <p:nvPr/>
        </p:nvSpPr>
        <p:spPr>
          <a:xfrm>
            <a:off x="3748312" y="1519299"/>
            <a:ext cx="4977293" cy="769441"/>
          </a:xfrm>
          <a:prstGeom prst="rect">
            <a:avLst/>
          </a:prstGeom>
          <a:noFill/>
        </p:spPr>
        <p:txBody>
          <a:bodyPr wrap="square" rtlCol="0">
            <a:spAutoFit/>
          </a:bodyPr>
          <a:lstStyle/>
          <a:p>
            <a:r>
              <a:rPr lang="en-US" altLang="zh-CN" sz="2200" dirty="0">
                <a:latin typeface="+mn-ea"/>
              </a:rPr>
              <a:t>Exploring the use tendencies of urban rail transit</a:t>
            </a:r>
            <a:endParaRPr lang="zh-CN" altLang="en-US" sz="2200" dirty="0">
              <a:latin typeface="+mn-ea"/>
            </a:endParaRPr>
          </a:p>
        </p:txBody>
      </p:sp>
      <p:sp>
        <p:nvSpPr>
          <p:cNvPr id="6" name="矩形 5">
            <a:extLst>
              <a:ext uri="{FF2B5EF4-FFF2-40B4-BE49-F238E27FC236}">
                <a16:creationId xmlns:a16="http://schemas.microsoft.com/office/drawing/2014/main" id="{21E95223-47F7-44A0-9308-6C9143C88B59}"/>
              </a:ext>
            </a:extLst>
          </p:cNvPr>
          <p:cNvSpPr/>
          <p:nvPr/>
        </p:nvSpPr>
        <p:spPr>
          <a:xfrm>
            <a:off x="534865" y="1605094"/>
            <a:ext cx="2106667" cy="461665"/>
          </a:xfrm>
          <a:prstGeom prst="rect">
            <a:avLst/>
          </a:prstGeom>
        </p:spPr>
        <p:txBody>
          <a:bodyPr wrap="none">
            <a:spAutoFit/>
          </a:bodyPr>
          <a:lstStyle/>
          <a:p>
            <a:pPr algn="ctr"/>
            <a:r>
              <a:rPr lang="en-US" altLang="zh-CN" sz="2400" dirty="0">
                <a:latin typeface="+mn-ea"/>
              </a:rPr>
              <a:t>Superior Topic</a:t>
            </a:r>
          </a:p>
        </p:txBody>
      </p:sp>
      <p:sp>
        <p:nvSpPr>
          <p:cNvPr id="7" name="矩形 6">
            <a:extLst>
              <a:ext uri="{FF2B5EF4-FFF2-40B4-BE49-F238E27FC236}">
                <a16:creationId xmlns:a16="http://schemas.microsoft.com/office/drawing/2014/main" id="{4423A2FF-0805-4C76-AAD0-354DA22F522A}"/>
              </a:ext>
            </a:extLst>
          </p:cNvPr>
          <p:cNvSpPr/>
          <p:nvPr/>
        </p:nvSpPr>
        <p:spPr>
          <a:xfrm>
            <a:off x="556507" y="3162882"/>
            <a:ext cx="2063386" cy="461665"/>
          </a:xfrm>
          <a:prstGeom prst="rect">
            <a:avLst/>
          </a:prstGeom>
        </p:spPr>
        <p:txBody>
          <a:bodyPr wrap="none">
            <a:spAutoFit/>
          </a:bodyPr>
          <a:lstStyle/>
          <a:p>
            <a:pPr algn="ctr"/>
            <a:r>
              <a:rPr lang="en-US" altLang="zh-CN" sz="2400" dirty="0">
                <a:latin typeface="+mn-ea"/>
              </a:rPr>
              <a:t>Driving Forces</a:t>
            </a:r>
          </a:p>
        </p:txBody>
      </p:sp>
      <p:sp>
        <p:nvSpPr>
          <p:cNvPr id="8" name="文本框 7">
            <a:extLst>
              <a:ext uri="{FF2B5EF4-FFF2-40B4-BE49-F238E27FC236}">
                <a16:creationId xmlns:a16="http://schemas.microsoft.com/office/drawing/2014/main" id="{CB669489-BC85-4E46-8C9E-35CDFEDA659A}"/>
              </a:ext>
            </a:extLst>
          </p:cNvPr>
          <p:cNvSpPr txBox="1"/>
          <p:nvPr/>
        </p:nvSpPr>
        <p:spPr>
          <a:xfrm>
            <a:off x="4175947" y="2839717"/>
            <a:ext cx="2733441" cy="1107996"/>
          </a:xfrm>
          <a:prstGeom prst="rect">
            <a:avLst/>
          </a:prstGeom>
          <a:noFill/>
        </p:spPr>
        <p:txBody>
          <a:bodyPr wrap="none" rtlCol="0">
            <a:spAutoFit/>
          </a:bodyPr>
          <a:lstStyle/>
          <a:p>
            <a:pPr marL="342900" indent="-342900">
              <a:buFont typeface="Arial" panose="020B0604020202020204" pitchFamily="34" charset="0"/>
              <a:buChar char="•"/>
            </a:pPr>
            <a:r>
              <a:rPr lang="en-US" altLang="zh-CN" sz="2200" dirty="0">
                <a:latin typeface="+mn-ea"/>
              </a:rPr>
              <a:t>Built-environment</a:t>
            </a:r>
          </a:p>
          <a:p>
            <a:pPr marL="342900" indent="-342900">
              <a:buFont typeface="Arial" panose="020B0604020202020204" pitchFamily="34" charset="0"/>
              <a:buChar char="•"/>
            </a:pPr>
            <a:r>
              <a:rPr lang="en-US" altLang="zh-CN" sz="2200" dirty="0">
                <a:latin typeface="+mn-ea"/>
              </a:rPr>
              <a:t>Facilities</a:t>
            </a:r>
          </a:p>
          <a:p>
            <a:pPr marL="342900" indent="-342900">
              <a:buFont typeface="Arial" panose="020B0604020202020204" pitchFamily="34" charset="0"/>
              <a:buChar char="•"/>
            </a:pPr>
            <a:r>
              <a:rPr lang="en-US" altLang="zh-CN" sz="2200" dirty="0">
                <a:latin typeface="+mn-ea"/>
              </a:rPr>
              <a:t>Behaviors</a:t>
            </a:r>
            <a:endParaRPr lang="zh-CN" altLang="en-US" sz="2200" dirty="0">
              <a:latin typeface="+mn-ea"/>
            </a:endParaRPr>
          </a:p>
        </p:txBody>
      </p:sp>
      <p:sp>
        <p:nvSpPr>
          <p:cNvPr id="9" name="矩形 8">
            <a:extLst>
              <a:ext uri="{FF2B5EF4-FFF2-40B4-BE49-F238E27FC236}">
                <a16:creationId xmlns:a16="http://schemas.microsoft.com/office/drawing/2014/main" id="{065BEE2C-E142-46D2-9B26-C3E78DD9CF85}"/>
              </a:ext>
            </a:extLst>
          </p:cNvPr>
          <p:cNvSpPr/>
          <p:nvPr/>
        </p:nvSpPr>
        <p:spPr>
          <a:xfrm>
            <a:off x="524363" y="4924070"/>
            <a:ext cx="2127672" cy="830997"/>
          </a:xfrm>
          <a:prstGeom prst="rect">
            <a:avLst/>
          </a:prstGeom>
        </p:spPr>
        <p:txBody>
          <a:bodyPr wrap="square">
            <a:spAutoFit/>
          </a:bodyPr>
          <a:lstStyle/>
          <a:p>
            <a:pPr algn="ctr"/>
            <a:r>
              <a:rPr lang="en-US" altLang="zh-CN" sz="2400" dirty="0">
                <a:solidFill>
                  <a:srgbClr val="FF0000"/>
                </a:solidFill>
                <a:latin typeface="+mn-ea"/>
              </a:rPr>
              <a:t>Research Point</a:t>
            </a:r>
          </a:p>
          <a:p>
            <a:pPr algn="ctr"/>
            <a:r>
              <a:rPr lang="en-US" altLang="zh-CN" sz="2400" dirty="0">
                <a:solidFill>
                  <a:srgbClr val="FF0000"/>
                </a:solidFill>
                <a:latin typeface="+mn-ea"/>
              </a:rPr>
              <a:t>(This Study) </a:t>
            </a:r>
          </a:p>
        </p:txBody>
      </p:sp>
      <p:sp>
        <p:nvSpPr>
          <p:cNvPr id="10" name="矩形: 圆角 9">
            <a:extLst>
              <a:ext uri="{FF2B5EF4-FFF2-40B4-BE49-F238E27FC236}">
                <a16:creationId xmlns:a16="http://schemas.microsoft.com/office/drawing/2014/main" id="{E4F538D2-B6CF-4E53-AFE7-A2C777FBBE34}"/>
              </a:ext>
            </a:extLst>
          </p:cNvPr>
          <p:cNvSpPr/>
          <p:nvPr/>
        </p:nvSpPr>
        <p:spPr>
          <a:xfrm>
            <a:off x="4151087" y="3546020"/>
            <a:ext cx="1727200" cy="380803"/>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dirty="0">
              <a:latin typeface="+mn-ea"/>
            </a:endParaRPr>
          </a:p>
        </p:txBody>
      </p:sp>
      <p:sp>
        <p:nvSpPr>
          <p:cNvPr id="11" name="文本框 10">
            <a:extLst>
              <a:ext uri="{FF2B5EF4-FFF2-40B4-BE49-F238E27FC236}">
                <a16:creationId xmlns:a16="http://schemas.microsoft.com/office/drawing/2014/main" id="{4B92058C-1D6E-46BB-9387-2D334998CBF2}"/>
              </a:ext>
            </a:extLst>
          </p:cNvPr>
          <p:cNvSpPr txBox="1"/>
          <p:nvPr/>
        </p:nvSpPr>
        <p:spPr>
          <a:xfrm>
            <a:off x="3169276" y="4495208"/>
            <a:ext cx="5556329" cy="769441"/>
          </a:xfrm>
          <a:prstGeom prst="rect">
            <a:avLst/>
          </a:prstGeom>
          <a:noFill/>
        </p:spPr>
        <p:txBody>
          <a:bodyPr wrap="none" rtlCol="0">
            <a:spAutoFit/>
          </a:bodyPr>
          <a:lstStyle/>
          <a:p>
            <a:r>
              <a:rPr lang="en-US" altLang="zh-CN" sz="2200" dirty="0">
                <a:latin typeface="+mn-ea"/>
              </a:rPr>
              <a:t>Personal Socio-Demographic Characteristics</a:t>
            </a:r>
          </a:p>
          <a:p>
            <a:pPr algn="ctr"/>
            <a:r>
              <a:rPr lang="en-US" altLang="zh-CN" sz="2200" dirty="0">
                <a:latin typeface="+mn-ea"/>
              </a:rPr>
              <a:t>(</a:t>
            </a:r>
            <a:r>
              <a:rPr lang="en-US" altLang="zh-CN" sz="2200" dirty="0">
                <a:solidFill>
                  <a:srgbClr val="FF0000"/>
                </a:solidFill>
                <a:latin typeface="+mn-ea"/>
              </a:rPr>
              <a:t>abbreviated as PSDC</a:t>
            </a:r>
            <a:r>
              <a:rPr lang="en-US" altLang="zh-CN" sz="2200" dirty="0">
                <a:latin typeface="+mn-ea"/>
              </a:rPr>
              <a:t>)</a:t>
            </a:r>
            <a:endParaRPr lang="zh-CN" altLang="en-US" sz="2200" dirty="0">
              <a:latin typeface="+mn-ea"/>
            </a:endParaRPr>
          </a:p>
        </p:txBody>
      </p:sp>
      <p:sp>
        <p:nvSpPr>
          <p:cNvPr id="12" name="文本框 11">
            <a:extLst>
              <a:ext uri="{FF2B5EF4-FFF2-40B4-BE49-F238E27FC236}">
                <a16:creationId xmlns:a16="http://schemas.microsoft.com/office/drawing/2014/main" id="{6F4D062C-653F-4D1A-A2F0-23B3733C532C}"/>
              </a:ext>
            </a:extLst>
          </p:cNvPr>
          <p:cNvSpPr txBox="1"/>
          <p:nvPr/>
        </p:nvSpPr>
        <p:spPr>
          <a:xfrm>
            <a:off x="3748312" y="6229766"/>
            <a:ext cx="4424609" cy="430887"/>
          </a:xfrm>
          <a:prstGeom prst="rect">
            <a:avLst/>
          </a:prstGeom>
          <a:noFill/>
        </p:spPr>
        <p:txBody>
          <a:bodyPr wrap="none" rtlCol="0">
            <a:spAutoFit/>
          </a:bodyPr>
          <a:lstStyle/>
          <a:p>
            <a:r>
              <a:rPr lang="en-US" altLang="zh-CN" sz="2200" dirty="0">
                <a:solidFill>
                  <a:srgbClr val="FF0000"/>
                </a:solidFill>
                <a:latin typeface="+mn-ea"/>
              </a:rPr>
              <a:t>Walking duration </a:t>
            </a:r>
            <a:r>
              <a:rPr lang="en-US" altLang="zh-CN" sz="2200" dirty="0">
                <a:latin typeface="+mn-ea"/>
              </a:rPr>
              <a:t>to transit stations</a:t>
            </a:r>
            <a:endParaRPr lang="zh-CN" altLang="en-US" sz="2200" dirty="0">
              <a:latin typeface="+mn-ea"/>
            </a:endParaRPr>
          </a:p>
        </p:txBody>
      </p:sp>
      <p:sp>
        <p:nvSpPr>
          <p:cNvPr id="13" name="矩形: 圆角 12">
            <a:extLst>
              <a:ext uri="{FF2B5EF4-FFF2-40B4-BE49-F238E27FC236}">
                <a16:creationId xmlns:a16="http://schemas.microsoft.com/office/drawing/2014/main" id="{FB92E92B-AD38-432C-AB4E-F41A8CEEB858}"/>
              </a:ext>
            </a:extLst>
          </p:cNvPr>
          <p:cNvSpPr/>
          <p:nvPr/>
        </p:nvSpPr>
        <p:spPr>
          <a:xfrm>
            <a:off x="4175947" y="5533552"/>
            <a:ext cx="1727200" cy="44334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mn-ea"/>
              </a:rPr>
              <a:t>Relationship</a:t>
            </a:r>
            <a:endParaRPr lang="zh-CN" altLang="en-US" sz="2000" dirty="0">
              <a:solidFill>
                <a:schemeClr val="tx1"/>
              </a:solidFill>
              <a:latin typeface="+mn-ea"/>
            </a:endParaRPr>
          </a:p>
        </p:txBody>
      </p:sp>
      <p:cxnSp>
        <p:nvCxnSpPr>
          <p:cNvPr id="17" name="直接连接符 16">
            <a:extLst>
              <a:ext uri="{FF2B5EF4-FFF2-40B4-BE49-F238E27FC236}">
                <a16:creationId xmlns:a16="http://schemas.microsoft.com/office/drawing/2014/main" id="{AD2EBB45-7B7B-4E6B-A6C9-03CB554D50EE}"/>
              </a:ext>
            </a:extLst>
          </p:cNvPr>
          <p:cNvCxnSpPr>
            <a:cxnSpLocks/>
          </p:cNvCxnSpPr>
          <p:nvPr/>
        </p:nvCxnSpPr>
        <p:spPr>
          <a:xfrm>
            <a:off x="489527" y="2528423"/>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1191D4B-3E64-4799-AE5A-50264526C7C2}"/>
              </a:ext>
            </a:extLst>
          </p:cNvPr>
          <p:cNvCxnSpPr>
            <a:cxnSpLocks/>
          </p:cNvCxnSpPr>
          <p:nvPr/>
        </p:nvCxnSpPr>
        <p:spPr>
          <a:xfrm>
            <a:off x="489527" y="4259006"/>
            <a:ext cx="829317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箭头: 下 1">
            <a:extLst>
              <a:ext uri="{FF2B5EF4-FFF2-40B4-BE49-F238E27FC236}">
                <a16:creationId xmlns:a16="http://schemas.microsoft.com/office/drawing/2014/main" id="{1A0812D2-41ED-4327-819F-289B925695A8}"/>
              </a:ext>
            </a:extLst>
          </p:cNvPr>
          <p:cNvSpPr/>
          <p:nvPr/>
        </p:nvSpPr>
        <p:spPr>
          <a:xfrm>
            <a:off x="6364474" y="5370381"/>
            <a:ext cx="323273" cy="738909"/>
          </a:xfrm>
          <a:prstGeom prst="downArrow">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mn-ea"/>
            </a:endParaRPr>
          </a:p>
        </p:txBody>
      </p:sp>
      <p:sp>
        <p:nvSpPr>
          <p:cNvPr id="3" name="文本框 2">
            <a:extLst>
              <a:ext uri="{FF2B5EF4-FFF2-40B4-BE49-F238E27FC236}">
                <a16:creationId xmlns:a16="http://schemas.microsoft.com/office/drawing/2014/main" id="{917A6403-2F69-4FEC-900A-44C85C735F8A}"/>
              </a:ext>
            </a:extLst>
          </p:cNvPr>
          <p:cNvSpPr txBox="1"/>
          <p:nvPr/>
        </p:nvSpPr>
        <p:spPr>
          <a:xfrm>
            <a:off x="489527" y="697636"/>
            <a:ext cx="336021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Research position</a:t>
            </a:r>
            <a:endParaRPr lang="zh-CN" altLang="en-US" sz="2800" dirty="0">
              <a:latin typeface="+mn-ea"/>
            </a:endParaRPr>
          </a:p>
        </p:txBody>
      </p:sp>
    </p:spTree>
    <p:extLst>
      <p:ext uri="{BB962C8B-B14F-4D97-AF65-F5344CB8AC3E}">
        <p14:creationId xmlns:p14="http://schemas.microsoft.com/office/powerpoint/2010/main" val="1480294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736070-B1A1-4047-AA65-1E962B32E0A9}"/>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4DCF8DF7-B922-4D4F-84F1-09367F8AA99C}"/>
              </a:ext>
            </a:extLst>
          </p:cNvPr>
          <p:cNvSpPr txBox="1"/>
          <p:nvPr/>
        </p:nvSpPr>
        <p:spPr>
          <a:xfrm>
            <a:off x="489527" y="697636"/>
            <a:ext cx="374653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Problem description</a:t>
            </a:r>
          </a:p>
        </p:txBody>
      </p:sp>
      <p:sp>
        <p:nvSpPr>
          <p:cNvPr id="90" name="文本框 89">
            <a:extLst>
              <a:ext uri="{FF2B5EF4-FFF2-40B4-BE49-F238E27FC236}">
                <a16:creationId xmlns:a16="http://schemas.microsoft.com/office/drawing/2014/main" id="{C0EA628F-B3DA-42A1-BCF1-ADBD2327E85B}"/>
              </a:ext>
            </a:extLst>
          </p:cNvPr>
          <p:cNvSpPr txBox="1"/>
          <p:nvPr/>
        </p:nvSpPr>
        <p:spPr>
          <a:xfrm>
            <a:off x="489527" y="2578488"/>
            <a:ext cx="2323072" cy="461665"/>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400" dirty="0">
                <a:solidFill>
                  <a:srgbClr val="FF0000"/>
                </a:solidFill>
                <a:latin typeface="+mn-ea"/>
              </a:rPr>
              <a:t>Realistic issue</a:t>
            </a:r>
            <a:endParaRPr lang="zh-CN" altLang="en-US" sz="2400" dirty="0">
              <a:solidFill>
                <a:srgbClr val="FF0000"/>
              </a:solidFill>
              <a:latin typeface="+mn-ea"/>
            </a:endParaRPr>
          </a:p>
        </p:txBody>
      </p:sp>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0756542F-9202-46BE-9F7A-3DC06D14A49B}"/>
                  </a:ext>
                </a:extLst>
              </p:cNvPr>
              <p:cNvSpPr txBox="1"/>
              <p:nvPr/>
            </p:nvSpPr>
            <p:spPr>
              <a:xfrm>
                <a:off x="489527" y="1254465"/>
                <a:ext cx="8201891" cy="1107996"/>
              </a:xfrm>
              <a:prstGeom prst="rect">
                <a:avLst/>
              </a:prstGeom>
              <a:noFill/>
              <a:ln w="19050">
                <a:solidFill>
                  <a:schemeClr val="tx1"/>
                </a:solidFill>
              </a:ln>
            </p:spPr>
            <p:txBody>
              <a:bodyPr wrap="square" rtlCol="0">
                <a:spAutoFit/>
              </a:bodyPr>
              <a:lstStyle/>
              <a:p>
                <a:pPr>
                  <a:lnSpc>
                    <a:spcPct val="150000"/>
                  </a:lnSpc>
                </a:pPr>
                <a:r>
                  <a:rPr lang="en-US" altLang="zh-CN" sz="2200" dirty="0">
                    <a:latin typeface="+mn-ea"/>
                  </a:rPr>
                  <a:t>As an example, for one person who has the attributes:</a:t>
                </a:r>
              </a:p>
              <a:p>
                <a:pPr algn="ctr">
                  <a:lnSpc>
                    <a:spcPct val="150000"/>
                  </a:lnSpc>
                </a:pPr>
                <a14:m>
                  <m:oMath xmlns:m="http://schemas.openxmlformats.org/officeDocument/2006/math">
                    <m:d>
                      <m:dPr>
                        <m:ctrlPr>
                          <a:rPr lang="en-US" altLang="zh-CN" sz="2200" i="1" smtClean="0">
                            <a:latin typeface="Cambria Math" panose="02040503050406030204" pitchFamily="18" charset="0"/>
                          </a:rPr>
                        </m:ctrlPr>
                      </m:dPr>
                      <m:e>
                        <m:r>
                          <a:rPr lang="en-US" altLang="zh-CN" sz="2200" b="0" i="1" smtClean="0">
                            <a:latin typeface="Cambria Math" panose="02040503050406030204" pitchFamily="18" charset="0"/>
                          </a:rPr>
                          <m:t>𝑀𝑎𝑙𝑒</m:t>
                        </m:r>
                        <m:r>
                          <a:rPr lang="en-US" altLang="zh-CN" sz="2200" b="0" i="1" smtClean="0">
                            <a:latin typeface="Cambria Math" panose="02040503050406030204" pitchFamily="18" charset="0"/>
                          </a:rPr>
                          <m:t>,  25 </m:t>
                        </m:r>
                        <m:r>
                          <a:rPr lang="en-US" altLang="zh-CN" sz="2200" b="0" i="1" smtClean="0">
                            <a:latin typeface="Cambria Math" panose="02040503050406030204" pitchFamily="18" charset="0"/>
                          </a:rPr>
                          <m:t>𝑦𝑒𝑎𝑟𝑠</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𝑜𝑙𝑑</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𝑠𝑡𝑢𝑑𝑒𝑛𝑡</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𝑝𝑒𝑎𝑘</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h𝑜𝑢𝑟</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𝑔𝑜</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𝑡𝑜</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𝑠𝑐h𝑜𝑜𝑙</m:t>
                        </m:r>
                      </m:e>
                    </m:d>
                  </m:oMath>
                </a14:m>
                <a:r>
                  <a:rPr lang="en-US" altLang="zh-CN" sz="2200" dirty="0">
                    <a:latin typeface="+mn-ea"/>
                  </a:rPr>
                  <a:t> </a:t>
                </a:r>
                <a:endParaRPr lang="zh-CN" altLang="en-US" sz="2200" dirty="0">
                  <a:latin typeface="+mn-ea"/>
                </a:endParaRPr>
              </a:p>
            </p:txBody>
          </p:sp>
        </mc:Choice>
        <mc:Fallback xmlns="">
          <p:sp>
            <p:nvSpPr>
              <p:cNvPr id="101" name="文本框 100">
                <a:extLst>
                  <a:ext uri="{FF2B5EF4-FFF2-40B4-BE49-F238E27FC236}">
                    <a16:creationId xmlns:a16="http://schemas.microsoft.com/office/drawing/2014/main" id="{0756542F-9202-46BE-9F7A-3DC06D14A49B}"/>
                  </a:ext>
                </a:extLst>
              </p:cNvPr>
              <p:cNvSpPr txBox="1">
                <a:spLocks noRot="1" noChangeAspect="1" noMove="1" noResize="1" noEditPoints="1" noAdjustHandles="1" noChangeArrowheads="1" noChangeShapeType="1" noTextEdit="1"/>
              </p:cNvSpPr>
              <p:nvPr/>
            </p:nvSpPr>
            <p:spPr>
              <a:xfrm>
                <a:off x="489527" y="1254465"/>
                <a:ext cx="8201891" cy="1107996"/>
              </a:xfrm>
              <a:prstGeom prst="rect">
                <a:avLst/>
              </a:prstGeom>
              <a:blipFill>
                <a:blip r:embed="rId3"/>
                <a:stretch>
                  <a:fillRect l="-890"/>
                </a:stretch>
              </a:blipFill>
              <a:ln w="19050">
                <a:solidFill>
                  <a:schemeClr val="tx1"/>
                </a:solidFill>
              </a:ln>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D2EB912B-1682-47BD-ABD2-5D74302E8F97}"/>
              </a:ext>
            </a:extLst>
          </p:cNvPr>
          <p:cNvGrpSpPr/>
          <p:nvPr/>
        </p:nvGrpSpPr>
        <p:grpSpPr>
          <a:xfrm>
            <a:off x="662222" y="3041020"/>
            <a:ext cx="7514560" cy="1656329"/>
            <a:chOff x="662222" y="3094358"/>
            <a:chExt cx="7514560" cy="1656329"/>
          </a:xfrm>
        </p:grpSpPr>
        <p:grpSp>
          <p:nvGrpSpPr>
            <p:cNvPr id="94" name="组合 93">
              <a:extLst>
                <a:ext uri="{FF2B5EF4-FFF2-40B4-BE49-F238E27FC236}">
                  <a16:creationId xmlns:a16="http://schemas.microsoft.com/office/drawing/2014/main" id="{34525226-7E6B-46B1-843C-75A51B679E57}"/>
                </a:ext>
              </a:extLst>
            </p:cNvPr>
            <p:cNvGrpSpPr/>
            <p:nvPr/>
          </p:nvGrpSpPr>
          <p:grpSpPr>
            <a:xfrm>
              <a:off x="1140980" y="3565958"/>
              <a:ext cx="7035802" cy="1184729"/>
              <a:chOff x="1270578" y="2140333"/>
              <a:chExt cx="7035802" cy="1184729"/>
            </a:xfrm>
          </p:grpSpPr>
          <p:grpSp>
            <p:nvGrpSpPr>
              <p:cNvPr id="93" name="组合 92">
                <a:extLst>
                  <a:ext uri="{FF2B5EF4-FFF2-40B4-BE49-F238E27FC236}">
                    <a16:creationId xmlns:a16="http://schemas.microsoft.com/office/drawing/2014/main" id="{3601FF7B-9F0B-45D7-AB56-74501069DAAC}"/>
                  </a:ext>
                </a:extLst>
              </p:cNvPr>
              <p:cNvGrpSpPr/>
              <p:nvPr/>
            </p:nvGrpSpPr>
            <p:grpSpPr>
              <a:xfrm>
                <a:off x="1270578" y="2140333"/>
                <a:ext cx="5915312" cy="1184729"/>
                <a:chOff x="1270578" y="2140333"/>
                <a:chExt cx="5915312" cy="1184729"/>
              </a:xfrm>
            </p:grpSpPr>
            <p:grpSp>
              <p:nvGrpSpPr>
                <p:cNvPr id="34" name="组合 33">
                  <a:extLst>
                    <a:ext uri="{FF2B5EF4-FFF2-40B4-BE49-F238E27FC236}">
                      <a16:creationId xmlns:a16="http://schemas.microsoft.com/office/drawing/2014/main" id="{76DADC5C-6523-47F5-A451-A482DDD04727}"/>
                    </a:ext>
                  </a:extLst>
                </p:cNvPr>
                <p:cNvGrpSpPr/>
                <p:nvPr/>
              </p:nvGrpSpPr>
              <p:grpSpPr>
                <a:xfrm>
                  <a:off x="1270578" y="2523739"/>
                  <a:ext cx="188767" cy="372559"/>
                  <a:chOff x="1198707" y="1578336"/>
                  <a:chExt cx="188767" cy="372559"/>
                </a:xfrm>
              </p:grpSpPr>
              <p:sp>
                <p:nvSpPr>
                  <p:cNvPr id="6" name="椭圆 5">
                    <a:extLst>
                      <a:ext uri="{FF2B5EF4-FFF2-40B4-BE49-F238E27FC236}">
                        <a16:creationId xmlns:a16="http://schemas.microsoft.com/office/drawing/2014/main" id="{AEDD1DAD-2E54-41B9-9EA9-9F4C8E2735B7}"/>
                      </a:ext>
                    </a:extLst>
                  </p:cNvPr>
                  <p:cNvSpPr/>
                  <p:nvPr/>
                </p:nvSpPr>
                <p:spPr>
                  <a:xfrm>
                    <a:off x="1231827" y="1578336"/>
                    <a:ext cx="122526" cy="1225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18" name="直接连接符 17">
                    <a:extLst>
                      <a:ext uri="{FF2B5EF4-FFF2-40B4-BE49-F238E27FC236}">
                        <a16:creationId xmlns:a16="http://schemas.microsoft.com/office/drawing/2014/main" id="{FDCE402F-3906-45C6-9596-90E283379284}"/>
                      </a:ext>
                    </a:extLst>
                  </p:cNvPr>
                  <p:cNvCxnSpPr>
                    <a:cxnSpLocks/>
                  </p:cNvCxnSpPr>
                  <p:nvPr/>
                </p:nvCxnSpPr>
                <p:spPr>
                  <a:xfrm flipV="1">
                    <a:off x="1198707" y="1856511"/>
                    <a:ext cx="94385" cy="94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C5D1EA5-4B7A-48A4-83D7-300583376864}"/>
                      </a:ext>
                    </a:extLst>
                  </p:cNvPr>
                  <p:cNvCxnSpPr>
                    <a:cxnSpLocks/>
                  </p:cNvCxnSpPr>
                  <p:nvPr/>
                </p:nvCxnSpPr>
                <p:spPr>
                  <a:xfrm>
                    <a:off x="1293093" y="1856511"/>
                    <a:ext cx="94381" cy="94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40C360C-251A-4632-8225-6580437D0634}"/>
                      </a:ext>
                    </a:extLst>
                  </p:cNvPr>
                  <p:cNvCxnSpPr/>
                  <p:nvPr/>
                </p:nvCxnSpPr>
                <p:spPr>
                  <a:xfrm>
                    <a:off x="1209747" y="1762125"/>
                    <a:ext cx="16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B271825-9F3D-4D97-9C18-90C41D822C19}"/>
                      </a:ext>
                    </a:extLst>
                  </p:cNvPr>
                  <p:cNvCxnSpPr/>
                  <p:nvPr/>
                </p:nvCxnSpPr>
                <p:spPr>
                  <a:xfrm>
                    <a:off x="1293090" y="1701729"/>
                    <a:ext cx="0" cy="15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D506FBD7-6355-476E-8D8B-837E9AACAB56}"/>
                    </a:ext>
                  </a:extLst>
                </p:cNvPr>
                <p:cNvGrpSpPr/>
                <p:nvPr/>
              </p:nvGrpSpPr>
              <p:grpSpPr>
                <a:xfrm>
                  <a:off x="1708726" y="2771941"/>
                  <a:ext cx="5477163" cy="146038"/>
                  <a:chOff x="1708727" y="2373747"/>
                  <a:chExt cx="4156944" cy="110837"/>
                </a:xfrm>
              </p:grpSpPr>
              <p:cxnSp>
                <p:nvCxnSpPr>
                  <p:cNvPr id="38" name="直接连接符 37">
                    <a:extLst>
                      <a:ext uri="{FF2B5EF4-FFF2-40B4-BE49-F238E27FC236}">
                        <a16:creationId xmlns:a16="http://schemas.microsoft.com/office/drawing/2014/main" id="{11FFF1D7-67CC-46E6-9AD2-21A02FF489EC}"/>
                      </a:ext>
                    </a:extLst>
                  </p:cNvPr>
                  <p:cNvCxnSpPr>
                    <a:cxnSpLocks/>
                  </p:cNvCxnSpPr>
                  <p:nvPr/>
                </p:nvCxnSpPr>
                <p:spPr>
                  <a:xfrm>
                    <a:off x="1708727"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0BD68B3-66D3-4D75-9D4F-614D441487AE}"/>
                      </a:ext>
                    </a:extLst>
                  </p:cNvPr>
                  <p:cNvCxnSpPr/>
                  <p:nvPr/>
                </p:nvCxnSpPr>
                <p:spPr>
                  <a:xfrm>
                    <a:off x="1708727"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08B2153-2E91-41D0-938C-DDB816F61266}"/>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2B03A5D-0D01-4E96-B6DE-1D2847C55608}"/>
                      </a:ext>
                    </a:extLst>
                  </p:cNvPr>
                  <p:cNvCxnSpPr>
                    <a:cxnSpLocks/>
                  </p:cNvCxnSpPr>
                  <p:nvPr/>
                </p:nvCxnSpPr>
                <p:spPr>
                  <a:xfrm>
                    <a:off x="2747963"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1FFC166C-1852-4217-8F05-2541F62D4401}"/>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07FEF56-915E-464A-8643-C2C0D34E32D2}"/>
                      </a:ext>
                    </a:extLst>
                  </p:cNvPr>
                  <p:cNvCxnSpPr>
                    <a:cxnSpLocks/>
                  </p:cNvCxnSpPr>
                  <p:nvPr/>
                </p:nvCxnSpPr>
                <p:spPr>
                  <a:xfrm>
                    <a:off x="3787199"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DB0568E-53B2-4012-9CA2-1163526907D2}"/>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FD7766D5-0C40-4C21-A857-8400CD45BD0E}"/>
                      </a:ext>
                    </a:extLst>
                  </p:cNvPr>
                  <p:cNvCxnSpPr>
                    <a:cxnSpLocks/>
                  </p:cNvCxnSpPr>
                  <p:nvPr/>
                </p:nvCxnSpPr>
                <p:spPr>
                  <a:xfrm>
                    <a:off x="4826435" y="2468129"/>
                    <a:ext cx="103923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89F6F150-AB57-4A6C-941E-95113071662E}"/>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右大括号 57">
                  <a:extLst>
                    <a:ext uri="{FF2B5EF4-FFF2-40B4-BE49-F238E27FC236}">
                      <a16:creationId xmlns:a16="http://schemas.microsoft.com/office/drawing/2014/main" id="{3BE9B9CF-F379-40D5-B579-1B961D972EDD}"/>
                    </a:ext>
                  </a:extLst>
                </p:cNvPr>
                <p:cNvSpPr/>
                <p:nvPr/>
              </p:nvSpPr>
              <p:spPr>
                <a:xfrm rot="16200000">
                  <a:off x="4355015" y="-143964"/>
                  <a:ext cx="184588" cy="5477163"/>
                </a:xfrm>
                <a:prstGeom prst="rightBrace">
                  <a:avLst>
                    <a:gd name="adj1" fmla="val 372123"/>
                    <a:gd name="adj2" fmla="val 50000"/>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mn-ea"/>
                  </a:endParaRPr>
                </a:p>
              </p:txBody>
            </p:sp>
            <p:sp>
              <p:nvSpPr>
                <p:cNvPr id="59" name="文本框 58">
                  <a:extLst>
                    <a:ext uri="{FF2B5EF4-FFF2-40B4-BE49-F238E27FC236}">
                      <a16:creationId xmlns:a16="http://schemas.microsoft.com/office/drawing/2014/main" id="{A2420C89-22C6-4871-9FD7-15B173D112B3}"/>
                    </a:ext>
                  </a:extLst>
                </p:cNvPr>
                <p:cNvSpPr txBox="1"/>
                <p:nvPr/>
              </p:nvSpPr>
              <p:spPr>
                <a:xfrm>
                  <a:off x="1351897" y="2955730"/>
                  <a:ext cx="740908" cy="369332"/>
                </a:xfrm>
                <a:prstGeom prst="rect">
                  <a:avLst/>
                </a:prstGeom>
                <a:noFill/>
              </p:spPr>
              <p:txBody>
                <a:bodyPr wrap="none" rtlCol="0">
                  <a:spAutoFit/>
                </a:bodyPr>
                <a:lstStyle/>
                <a:p>
                  <a:r>
                    <a:rPr lang="en-US" altLang="zh-CN" dirty="0">
                      <a:latin typeface="+mn-ea"/>
                    </a:rPr>
                    <a:t>8 min</a:t>
                  </a:r>
                  <a:endParaRPr lang="zh-CN" altLang="en-US" dirty="0">
                    <a:latin typeface="+mn-ea"/>
                  </a:endParaRPr>
                </a:p>
              </p:txBody>
            </p:sp>
            <p:sp>
              <p:nvSpPr>
                <p:cNvPr id="60" name="文本框 59">
                  <a:extLst>
                    <a:ext uri="{FF2B5EF4-FFF2-40B4-BE49-F238E27FC236}">
                      <a16:creationId xmlns:a16="http://schemas.microsoft.com/office/drawing/2014/main" id="{616F3803-3461-4CC3-B259-82211A569403}"/>
                    </a:ext>
                  </a:extLst>
                </p:cNvPr>
                <p:cNvSpPr txBox="1"/>
                <p:nvPr/>
              </p:nvSpPr>
              <p:spPr>
                <a:xfrm>
                  <a:off x="4090479" y="2955730"/>
                  <a:ext cx="740908" cy="369332"/>
                </a:xfrm>
                <a:prstGeom prst="rect">
                  <a:avLst/>
                </a:prstGeom>
                <a:noFill/>
              </p:spPr>
              <p:txBody>
                <a:bodyPr wrap="none" rtlCol="0">
                  <a:spAutoFit/>
                </a:bodyPr>
                <a:lstStyle/>
                <a:p>
                  <a:r>
                    <a:rPr lang="en-US" altLang="zh-CN" dirty="0">
                      <a:latin typeface="+mn-ea"/>
                    </a:rPr>
                    <a:t>4 min</a:t>
                  </a:r>
                  <a:endParaRPr lang="zh-CN" altLang="en-US" dirty="0">
                    <a:latin typeface="+mn-ea"/>
                  </a:endParaRPr>
                </a:p>
              </p:txBody>
            </p:sp>
            <p:sp>
              <p:nvSpPr>
                <p:cNvPr id="61" name="文本框 60">
                  <a:extLst>
                    <a:ext uri="{FF2B5EF4-FFF2-40B4-BE49-F238E27FC236}">
                      <a16:creationId xmlns:a16="http://schemas.microsoft.com/office/drawing/2014/main" id="{46299EAC-7964-499B-B216-C66880079B43}"/>
                    </a:ext>
                  </a:extLst>
                </p:cNvPr>
                <p:cNvSpPr txBox="1"/>
                <p:nvPr/>
              </p:nvSpPr>
              <p:spPr>
                <a:xfrm>
                  <a:off x="4447307" y="2140333"/>
                  <a:ext cx="487634" cy="369332"/>
                </a:xfrm>
                <a:prstGeom prst="rect">
                  <a:avLst/>
                </a:prstGeom>
                <a:noFill/>
              </p:spPr>
              <p:txBody>
                <a:bodyPr wrap="none" rtlCol="0">
                  <a:spAutoFit/>
                </a:bodyPr>
                <a:lstStyle/>
                <a:p>
                  <a:r>
                    <a:rPr lang="en-US" altLang="zh-CN" dirty="0">
                      <a:latin typeface="+mn-ea"/>
                    </a:rPr>
                    <a:t>OK</a:t>
                  </a:r>
                  <a:endParaRPr lang="zh-CN" altLang="en-US" dirty="0">
                    <a:latin typeface="+mn-ea"/>
                  </a:endParaRPr>
                </a:p>
              </p:txBody>
            </p:sp>
          </p:grpSp>
          <p:pic>
            <p:nvPicPr>
              <p:cNvPr id="1026" name="Picture 2" descr="Image result for station mark simple">
                <a:extLst>
                  <a:ext uri="{FF2B5EF4-FFF2-40B4-BE49-F238E27FC236}">
                    <a16:creationId xmlns:a16="http://schemas.microsoft.com/office/drawing/2014/main" id="{8214DEEB-18C5-453A-8437-B507BE75AD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2" t="27487" r="23530" b="29922"/>
              <a:stretch/>
            </p:blipFill>
            <p:spPr bwMode="auto">
              <a:xfrm>
                <a:off x="7435271" y="2305503"/>
                <a:ext cx="871109" cy="650227"/>
              </a:xfrm>
              <a:prstGeom prst="rect">
                <a:avLst/>
              </a:prstGeom>
              <a:noFill/>
              <a:extLst>
                <a:ext uri="{909E8E84-426E-40DD-AFC4-6F175D3DCCD1}">
                  <a14:hiddenFill xmlns:a14="http://schemas.microsoft.com/office/drawing/2010/main">
                    <a:solidFill>
                      <a:srgbClr val="FFFFFF"/>
                    </a:solidFill>
                  </a14:hiddenFill>
                </a:ext>
              </a:extLst>
            </p:spPr>
          </p:pic>
        </p:grpSp>
        <p:sp>
          <p:nvSpPr>
            <p:cNvPr id="104" name="对话气泡: 圆角矩形 103">
              <a:extLst>
                <a:ext uri="{FF2B5EF4-FFF2-40B4-BE49-F238E27FC236}">
                  <a16:creationId xmlns:a16="http://schemas.microsoft.com/office/drawing/2014/main" id="{EC36BA75-EABD-4C96-B6DB-4789462326E7}"/>
                </a:ext>
              </a:extLst>
            </p:cNvPr>
            <p:cNvSpPr/>
            <p:nvPr/>
          </p:nvSpPr>
          <p:spPr>
            <a:xfrm>
              <a:off x="662222" y="3094358"/>
              <a:ext cx="3502245" cy="595533"/>
            </a:xfrm>
            <a:prstGeom prst="wedgeRoundRectCallout">
              <a:avLst>
                <a:gd name="adj1" fmla="val -32101"/>
                <a:gd name="adj2" fmla="val 82569"/>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I can accept a walking duration less than </a:t>
              </a:r>
              <a:r>
                <a:rPr lang="en-US" altLang="zh-CN" dirty="0">
                  <a:solidFill>
                    <a:srgbClr val="FF0000"/>
                  </a:solidFill>
                  <a:latin typeface="+mn-ea"/>
                </a:rPr>
                <a:t>8 minutes</a:t>
              </a:r>
              <a:endParaRPr lang="zh-CN" altLang="en-US" dirty="0">
                <a:solidFill>
                  <a:srgbClr val="FF0000"/>
                </a:solidFill>
                <a:latin typeface="+mn-ea"/>
              </a:endParaRPr>
            </a:p>
          </p:txBody>
        </p:sp>
        <p:sp>
          <p:nvSpPr>
            <p:cNvPr id="52" name="文本框 51">
              <a:extLst>
                <a:ext uri="{FF2B5EF4-FFF2-40B4-BE49-F238E27FC236}">
                  <a16:creationId xmlns:a16="http://schemas.microsoft.com/office/drawing/2014/main" id="{55160B1F-901B-45BF-86FD-DCBEF035AF64}"/>
                </a:ext>
              </a:extLst>
            </p:cNvPr>
            <p:cNvSpPr txBox="1"/>
            <p:nvPr/>
          </p:nvSpPr>
          <p:spPr>
            <a:xfrm>
              <a:off x="6681470" y="4381355"/>
              <a:ext cx="740908" cy="369332"/>
            </a:xfrm>
            <a:prstGeom prst="rect">
              <a:avLst/>
            </a:prstGeom>
            <a:noFill/>
          </p:spPr>
          <p:txBody>
            <a:bodyPr wrap="none" rtlCol="0">
              <a:spAutoFit/>
            </a:bodyPr>
            <a:lstStyle/>
            <a:p>
              <a:r>
                <a:rPr lang="en-US" altLang="zh-CN" dirty="0">
                  <a:latin typeface="+mn-ea"/>
                </a:rPr>
                <a:t>0 min</a:t>
              </a:r>
              <a:endParaRPr lang="zh-CN" altLang="en-US" dirty="0">
                <a:latin typeface="+mn-ea"/>
              </a:endParaRPr>
            </a:p>
          </p:txBody>
        </p:sp>
      </p:grpSp>
      <p:sp>
        <p:nvSpPr>
          <p:cNvPr id="92" name="文本框 91">
            <a:extLst>
              <a:ext uri="{FF2B5EF4-FFF2-40B4-BE49-F238E27FC236}">
                <a16:creationId xmlns:a16="http://schemas.microsoft.com/office/drawing/2014/main" id="{22D201A1-4BD6-4CE9-9FCB-C78D984EB5CF}"/>
              </a:ext>
            </a:extLst>
          </p:cNvPr>
          <p:cNvSpPr txBox="1"/>
          <p:nvPr/>
        </p:nvSpPr>
        <p:spPr>
          <a:xfrm>
            <a:off x="489527" y="4764666"/>
            <a:ext cx="3966150" cy="461665"/>
          </a:xfrm>
          <a:prstGeom prst="rect">
            <a:avLst/>
          </a:prstGeom>
          <a:noFill/>
          <a:ln w="19050">
            <a:noFill/>
          </a:ln>
        </p:spPr>
        <p:txBody>
          <a:bodyPr wrap="none" rtlCol="0">
            <a:spAutoFit/>
          </a:bodyPr>
          <a:lstStyle/>
          <a:p>
            <a:pPr marL="342900" indent="-342900">
              <a:buFont typeface="Wingdings" panose="05000000000000000000" pitchFamily="2" charset="2"/>
              <a:buChar char="l"/>
            </a:pPr>
            <a:r>
              <a:rPr lang="en-US" altLang="zh-CN" sz="2400" dirty="0">
                <a:solidFill>
                  <a:srgbClr val="FF0000"/>
                </a:solidFill>
                <a:latin typeface="+mn-ea"/>
              </a:rPr>
              <a:t>Reflected in questionnaire</a:t>
            </a:r>
            <a:endParaRPr lang="zh-CN" altLang="en-US" sz="2400" dirty="0">
              <a:solidFill>
                <a:srgbClr val="FF0000"/>
              </a:solidFill>
              <a:latin typeface="+mn-ea"/>
            </a:endParaRPr>
          </a:p>
        </p:txBody>
      </p:sp>
      <p:grpSp>
        <p:nvGrpSpPr>
          <p:cNvPr id="7" name="组合 6">
            <a:extLst>
              <a:ext uri="{FF2B5EF4-FFF2-40B4-BE49-F238E27FC236}">
                <a16:creationId xmlns:a16="http://schemas.microsoft.com/office/drawing/2014/main" id="{0C2CFF0C-7E59-4FED-BA31-7D62C69F6BF5}"/>
              </a:ext>
            </a:extLst>
          </p:cNvPr>
          <p:cNvGrpSpPr/>
          <p:nvPr/>
        </p:nvGrpSpPr>
        <p:grpSpPr>
          <a:xfrm>
            <a:off x="1614578" y="5230304"/>
            <a:ext cx="6562204" cy="1551774"/>
            <a:chOff x="1614578" y="5306835"/>
            <a:chExt cx="6562204" cy="1551774"/>
          </a:xfrm>
        </p:grpSpPr>
        <p:sp>
          <p:nvSpPr>
            <p:cNvPr id="106" name="对话气泡: 圆角矩形 105">
              <a:extLst>
                <a:ext uri="{FF2B5EF4-FFF2-40B4-BE49-F238E27FC236}">
                  <a16:creationId xmlns:a16="http://schemas.microsoft.com/office/drawing/2014/main" id="{8D49D0EA-543D-448B-AFFC-520499AD194A}"/>
                </a:ext>
              </a:extLst>
            </p:cNvPr>
            <p:cNvSpPr/>
            <p:nvPr/>
          </p:nvSpPr>
          <p:spPr>
            <a:xfrm>
              <a:off x="1614578" y="5306835"/>
              <a:ext cx="2989594" cy="595533"/>
            </a:xfrm>
            <a:prstGeom prst="wedgeRoundRectCallout">
              <a:avLst>
                <a:gd name="adj1" fmla="val -17521"/>
                <a:gd name="adj2" fmla="val 7056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This time I walked </a:t>
              </a:r>
              <a:r>
                <a:rPr lang="en-US" altLang="zh-CN" dirty="0">
                  <a:solidFill>
                    <a:srgbClr val="FF0000"/>
                  </a:solidFill>
                  <a:latin typeface="+mn-ea"/>
                </a:rPr>
                <a:t>6 minutes</a:t>
              </a:r>
              <a:r>
                <a:rPr lang="en-US" altLang="zh-CN" dirty="0">
                  <a:solidFill>
                    <a:schemeClr val="tx1"/>
                  </a:solidFill>
                  <a:latin typeface="+mn-ea"/>
                </a:rPr>
                <a:t> to the station</a:t>
              </a:r>
              <a:endParaRPr lang="zh-CN" altLang="en-US" dirty="0">
                <a:solidFill>
                  <a:schemeClr val="tx1"/>
                </a:solidFill>
                <a:latin typeface="+mn-ea"/>
              </a:endParaRPr>
            </a:p>
          </p:txBody>
        </p:sp>
        <p:sp>
          <p:nvSpPr>
            <p:cNvPr id="54" name="文本框 53">
              <a:extLst>
                <a:ext uri="{FF2B5EF4-FFF2-40B4-BE49-F238E27FC236}">
                  <a16:creationId xmlns:a16="http://schemas.microsoft.com/office/drawing/2014/main" id="{AA988E51-E7C6-47B3-A0C6-05818994B81D}"/>
                </a:ext>
              </a:extLst>
            </p:cNvPr>
            <p:cNvSpPr txBox="1"/>
            <p:nvPr/>
          </p:nvSpPr>
          <p:spPr>
            <a:xfrm>
              <a:off x="6681470" y="6489277"/>
              <a:ext cx="740908" cy="369332"/>
            </a:xfrm>
            <a:prstGeom prst="rect">
              <a:avLst/>
            </a:prstGeom>
            <a:noFill/>
          </p:spPr>
          <p:txBody>
            <a:bodyPr wrap="none" rtlCol="0">
              <a:spAutoFit/>
            </a:bodyPr>
            <a:lstStyle/>
            <a:p>
              <a:r>
                <a:rPr lang="en-US" altLang="zh-CN" dirty="0">
                  <a:latin typeface="+mn-ea"/>
                </a:rPr>
                <a:t>0 min</a:t>
              </a:r>
              <a:endParaRPr lang="zh-CN" altLang="en-US" dirty="0">
                <a:latin typeface="+mn-ea"/>
              </a:endParaRPr>
            </a:p>
          </p:txBody>
        </p:sp>
        <p:grpSp>
          <p:nvGrpSpPr>
            <p:cNvPr id="91" name="组合 90">
              <a:extLst>
                <a:ext uri="{FF2B5EF4-FFF2-40B4-BE49-F238E27FC236}">
                  <a16:creationId xmlns:a16="http://schemas.microsoft.com/office/drawing/2014/main" id="{9FD0D670-525D-42FE-A06F-AC138CEC1227}"/>
                </a:ext>
              </a:extLst>
            </p:cNvPr>
            <p:cNvGrpSpPr/>
            <p:nvPr/>
          </p:nvGrpSpPr>
          <p:grpSpPr>
            <a:xfrm>
              <a:off x="2510271" y="5838441"/>
              <a:ext cx="5666511" cy="1019559"/>
              <a:chOff x="2639869" y="4896078"/>
              <a:chExt cx="5666511" cy="1019559"/>
            </a:xfrm>
          </p:grpSpPr>
          <p:grpSp>
            <p:nvGrpSpPr>
              <p:cNvPr id="64" name="组合 63">
                <a:extLst>
                  <a:ext uri="{FF2B5EF4-FFF2-40B4-BE49-F238E27FC236}">
                    <a16:creationId xmlns:a16="http://schemas.microsoft.com/office/drawing/2014/main" id="{9B63D6E5-BD4F-4E9B-9F8C-2DE43734D2E3}"/>
                  </a:ext>
                </a:extLst>
              </p:cNvPr>
              <p:cNvGrpSpPr/>
              <p:nvPr/>
            </p:nvGrpSpPr>
            <p:grpSpPr>
              <a:xfrm>
                <a:off x="2639869" y="5135995"/>
                <a:ext cx="188767" cy="372559"/>
                <a:chOff x="1198707" y="1578336"/>
                <a:chExt cx="188767" cy="372559"/>
              </a:xfrm>
            </p:grpSpPr>
            <p:sp>
              <p:nvSpPr>
                <p:cNvPr id="82" name="椭圆 81">
                  <a:extLst>
                    <a:ext uri="{FF2B5EF4-FFF2-40B4-BE49-F238E27FC236}">
                      <a16:creationId xmlns:a16="http://schemas.microsoft.com/office/drawing/2014/main" id="{2D96F3CE-6B2A-4631-92B8-BC0590C5884E}"/>
                    </a:ext>
                  </a:extLst>
                </p:cNvPr>
                <p:cNvSpPr/>
                <p:nvPr/>
              </p:nvSpPr>
              <p:spPr>
                <a:xfrm>
                  <a:off x="1231827" y="1578336"/>
                  <a:ext cx="122526" cy="1225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cxnSp>
              <p:nvCxnSpPr>
                <p:cNvPr id="83" name="直接连接符 82">
                  <a:extLst>
                    <a:ext uri="{FF2B5EF4-FFF2-40B4-BE49-F238E27FC236}">
                      <a16:creationId xmlns:a16="http://schemas.microsoft.com/office/drawing/2014/main" id="{636DBE66-1607-49D2-BD9C-9C9E6379E404}"/>
                    </a:ext>
                  </a:extLst>
                </p:cNvPr>
                <p:cNvCxnSpPr>
                  <a:cxnSpLocks/>
                </p:cNvCxnSpPr>
                <p:nvPr/>
              </p:nvCxnSpPr>
              <p:spPr>
                <a:xfrm flipV="1">
                  <a:off x="1198707" y="1856511"/>
                  <a:ext cx="94385" cy="94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BEDEA235-1D6B-4F7F-A841-4C4DEFEC4170}"/>
                    </a:ext>
                  </a:extLst>
                </p:cNvPr>
                <p:cNvCxnSpPr>
                  <a:cxnSpLocks/>
                </p:cNvCxnSpPr>
                <p:nvPr/>
              </p:nvCxnSpPr>
              <p:spPr>
                <a:xfrm>
                  <a:off x="1293093" y="1856511"/>
                  <a:ext cx="94381" cy="94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4C12EF4C-B7BB-4B2C-A4A8-4718F99D9715}"/>
                    </a:ext>
                  </a:extLst>
                </p:cNvPr>
                <p:cNvCxnSpPr/>
                <p:nvPr/>
              </p:nvCxnSpPr>
              <p:spPr>
                <a:xfrm>
                  <a:off x="1209747" y="1762125"/>
                  <a:ext cx="16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0E372AB7-C54A-4D77-87E6-1DDE166B75C1}"/>
                    </a:ext>
                  </a:extLst>
                </p:cNvPr>
                <p:cNvCxnSpPr/>
                <p:nvPr/>
              </p:nvCxnSpPr>
              <p:spPr>
                <a:xfrm>
                  <a:off x="1293090" y="1701729"/>
                  <a:ext cx="0" cy="1547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FAE23A01-058C-4E57-A1C4-B6DDB2A93DFC}"/>
                  </a:ext>
                </a:extLst>
              </p:cNvPr>
              <p:cNvGrpSpPr/>
              <p:nvPr/>
            </p:nvGrpSpPr>
            <p:grpSpPr>
              <a:xfrm>
                <a:off x="3078017" y="5362516"/>
                <a:ext cx="4107872" cy="146038"/>
                <a:chOff x="2747963" y="2373747"/>
                <a:chExt cx="3117708" cy="110837"/>
              </a:xfrm>
            </p:grpSpPr>
            <p:cxnSp>
              <p:nvCxnSpPr>
                <p:cNvPr id="73" name="直接连接符 72">
                  <a:extLst>
                    <a:ext uri="{FF2B5EF4-FFF2-40B4-BE49-F238E27FC236}">
                      <a16:creationId xmlns:a16="http://schemas.microsoft.com/office/drawing/2014/main" id="{D6FFBCF0-3351-454D-8CC7-D06A4BAAB586}"/>
                    </a:ext>
                  </a:extLst>
                </p:cNvPr>
                <p:cNvCxnSpPr/>
                <p:nvPr/>
              </p:nvCxnSpPr>
              <p:spPr>
                <a:xfrm>
                  <a:off x="2747963"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D0A91E36-DCDE-4523-9AD8-A906AE286409}"/>
                    </a:ext>
                  </a:extLst>
                </p:cNvPr>
                <p:cNvCxnSpPr>
                  <a:cxnSpLocks/>
                </p:cNvCxnSpPr>
                <p:nvPr/>
              </p:nvCxnSpPr>
              <p:spPr>
                <a:xfrm>
                  <a:off x="2747963" y="2468129"/>
                  <a:ext cx="1039236"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1995B99B-9ACD-4254-887A-6AF3162E8CE9}"/>
                    </a:ext>
                  </a:extLst>
                </p:cNvPr>
                <p:cNvCxnSpPr/>
                <p:nvPr/>
              </p:nvCxnSpPr>
              <p:spPr>
                <a:xfrm>
                  <a:off x="3787199"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B64611CF-3C80-491F-8900-A6A6A6E554EB}"/>
                    </a:ext>
                  </a:extLst>
                </p:cNvPr>
                <p:cNvCxnSpPr>
                  <a:cxnSpLocks/>
                </p:cNvCxnSpPr>
                <p:nvPr/>
              </p:nvCxnSpPr>
              <p:spPr>
                <a:xfrm>
                  <a:off x="3787199"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F815597-062D-4918-B8F5-555FB22360C8}"/>
                    </a:ext>
                  </a:extLst>
                </p:cNvPr>
                <p:cNvCxnSpPr/>
                <p:nvPr/>
              </p:nvCxnSpPr>
              <p:spPr>
                <a:xfrm>
                  <a:off x="4826435"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B11F69C1-B1D2-4D07-9A5C-DA32B1AA2001}"/>
                    </a:ext>
                  </a:extLst>
                </p:cNvPr>
                <p:cNvCxnSpPr>
                  <a:cxnSpLocks/>
                </p:cNvCxnSpPr>
                <p:nvPr/>
              </p:nvCxnSpPr>
              <p:spPr>
                <a:xfrm>
                  <a:off x="4826435" y="2468129"/>
                  <a:ext cx="10392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D718A49F-F5D4-4C4F-AE22-2E1530F480EE}"/>
                    </a:ext>
                  </a:extLst>
                </p:cNvPr>
                <p:cNvCxnSpPr/>
                <p:nvPr/>
              </p:nvCxnSpPr>
              <p:spPr>
                <a:xfrm>
                  <a:off x="5865671" y="2373747"/>
                  <a:ext cx="0" cy="110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a:extLst>
                  <a:ext uri="{FF2B5EF4-FFF2-40B4-BE49-F238E27FC236}">
                    <a16:creationId xmlns:a16="http://schemas.microsoft.com/office/drawing/2014/main" id="{1CF3CE2B-3273-49CC-A0ED-A317F2FED3B8}"/>
                  </a:ext>
                </a:extLst>
              </p:cNvPr>
              <p:cNvSpPr txBox="1"/>
              <p:nvPr/>
            </p:nvSpPr>
            <p:spPr>
              <a:xfrm>
                <a:off x="2721187" y="5546305"/>
                <a:ext cx="740908" cy="369332"/>
              </a:xfrm>
              <a:prstGeom prst="rect">
                <a:avLst/>
              </a:prstGeom>
              <a:noFill/>
            </p:spPr>
            <p:txBody>
              <a:bodyPr wrap="none" rtlCol="0">
                <a:spAutoFit/>
              </a:bodyPr>
              <a:lstStyle/>
              <a:p>
                <a:r>
                  <a:rPr lang="en-US" altLang="zh-CN" dirty="0">
                    <a:latin typeface="+mn-ea"/>
                  </a:rPr>
                  <a:t>6 min</a:t>
                </a:r>
                <a:endParaRPr lang="zh-CN" altLang="en-US" dirty="0">
                  <a:latin typeface="+mn-ea"/>
                </a:endParaRPr>
              </a:p>
            </p:txBody>
          </p:sp>
          <p:pic>
            <p:nvPicPr>
              <p:cNvPr id="88" name="Picture 2" descr="Image result for station mark simple">
                <a:extLst>
                  <a:ext uri="{FF2B5EF4-FFF2-40B4-BE49-F238E27FC236}">
                    <a16:creationId xmlns:a16="http://schemas.microsoft.com/office/drawing/2014/main" id="{06BD488F-35CD-404C-80A5-A8CEF1F7128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2" t="27487" r="23530" b="29922"/>
              <a:stretch/>
            </p:blipFill>
            <p:spPr bwMode="auto">
              <a:xfrm>
                <a:off x="7435271" y="4896078"/>
                <a:ext cx="871109" cy="65022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952042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FF8FD0-92F1-47A1-8B53-58F800690C78}"/>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10" name="文本框 9">
            <a:extLst>
              <a:ext uri="{FF2B5EF4-FFF2-40B4-BE49-F238E27FC236}">
                <a16:creationId xmlns:a16="http://schemas.microsoft.com/office/drawing/2014/main" id="{3929FFF5-8701-4EEC-91CD-617567BE0EFB}"/>
              </a:ext>
            </a:extLst>
          </p:cNvPr>
          <p:cNvSpPr txBox="1"/>
          <p:nvPr/>
        </p:nvSpPr>
        <p:spPr>
          <a:xfrm>
            <a:off x="489527" y="697636"/>
            <a:ext cx="315823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In a general way</a:t>
            </a:r>
          </a:p>
        </p:txBody>
      </p:sp>
      <p:sp>
        <p:nvSpPr>
          <p:cNvPr id="8" name="文本框 7">
            <a:extLst>
              <a:ext uri="{FF2B5EF4-FFF2-40B4-BE49-F238E27FC236}">
                <a16:creationId xmlns:a16="http://schemas.microsoft.com/office/drawing/2014/main" id="{47BB3C1F-40F2-4A34-A633-D5B05889D457}"/>
              </a:ext>
            </a:extLst>
          </p:cNvPr>
          <p:cNvSpPr txBox="1"/>
          <p:nvPr/>
        </p:nvSpPr>
        <p:spPr>
          <a:xfrm>
            <a:off x="489523" y="2852021"/>
            <a:ext cx="2844803" cy="1107996"/>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Walking duration obtained from </a:t>
            </a:r>
            <a:r>
              <a:rPr lang="en-US" altLang="zh-CN" sz="2200" dirty="0">
                <a:solidFill>
                  <a:srgbClr val="FF0000"/>
                </a:solidFill>
                <a:latin typeface="+mn-ea"/>
              </a:rPr>
              <a:t>questionnaire</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E9B6586-B42D-4414-AC69-E1A96315DD4A}"/>
                  </a:ext>
                </a:extLst>
              </p:cNvPr>
              <p:cNvSpPr txBox="1"/>
              <p:nvPr/>
            </p:nvSpPr>
            <p:spPr>
              <a:xfrm>
                <a:off x="3832979" y="2922986"/>
                <a:ext cx="4969273" cy="307777"/>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2E9B6586-B42D-4414-AC69-E1A96315DD4A}"/>
                  </a:ext>
                </a:extLst>
              </p:cNvPr>
              <p:cNvSpPr txBox="1">
                <a:spLocks noRot="1" noChangeAspect="1" noMove="1" noResize="1" noEditPoints="1" noAdjustHandles="1" noChangeArrowheads="1" noChangeShapeType="1" noTextEdit="1"/>
              </p:cNvSpPr>
              <p:nvPr/>
            </p:nvSpPr>
            <p:spPr>
              <a:xfrm>
                <a:off x="3832979" y="2922986"/>
                <a:ext cx="4969273" cy="307777"/>
              </a:xfrm>
              <a:prstGeom prst="rect">
                <a:avLst/>
              </a:prstGeom>
              <a:blipFill>
                <a:blip r:embed="rId2"/>
                <a:stretch>
                  <a:fillRect l="-736" b="-3333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6B54853E-CD40-4BE6-BE59-D74CDC0EF73D}"/>
              </a:ext>
            </a:extLst>
          </p:cNvPr>
          <p:cNvSpPr txBox="1"/>
          <p:nvPr/>
        </p:nvSpPr>
        <p:spPr>
          <a:xfrm>
            <a:off x="489523" y="5351619"/>
            <a:ext cx="2844803" cy="769441"/>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solidFill>
                  <a:srgbClr val="FF0000"/>
                </a:solidFill>
                <a:latin typeface="+mn-ea"/>
              </a:rPr>
              <a:t>Actually</a:t>
            </a:r>
            <a:r>
              <a:rPr lang="en-US" altLang="zh-CN" sz="2200" dirty="0">
                <a:latin typeface="+mn-ea"/>
              </a:rPr>
              <a:t> acceptable walking duration</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1092CBE-DC5E-4356-A809-CE6A796D2091}"/>
                  </a:ext>
                </a:extLst>
              </p:cNvPr>
              <p:cNvSpPr txBox="1"/>
              <p:nvPr/>
            </p:nvSpPr>
            <p:spPr>
              <a:xfrm>
                <a:off x="3722143" y="3290025"/>
                <a:ext cx="5224379" cy="669992"/>
              </a:xfrm>
              <a:prstGeom prst="rect">
                <a:avLst/>
              </a:prstGeom>
              <a:noFill/>
            </p:spPr>
            <p:txBody>
              <a:bodyPr wrap="square" rtlCol="0">
                <a:spAutoFit/>
              </a:bodyPr>
              <a:lstStyle/>
              <a:p>
                <a:r>
                  <a:rPr lang="en-US" altLang="zh-CN" dirty="0">
                    <a:solidFill>
                      <a:schemeClr val="tx1">
                        <a:alpha val="75000"/>
                      </a:schemeClr>
                    </a:solidFill>
                    <a:latin typeface="+mn-ea"/>
                  </a:rPr>
                  <a:t>Where</a:t>
                </a:r>
                <a:r>
                  <a:rPr lang="zh-CN" altLang="en-US" dirty="0">
                    <a:solidFill>
                      <a:schemeClr val="tx1">
                        <a:alpha val="75000"/>
                      </a:schemeClr>
                    </a:solidFill>
                    <a:latin typeface="+mn-ea"/>
                  </a:rPr>
                  <a:t> </a:t>
                </a:r>
                <a:r>
                  <a:rPr lang="en-US" altLang="zh-CN" dirty="0">
                    <a:solidFill>
                      <a:schemeClr val="tx1">
                        <a:alpha val="75000"/>
                      </a:schemeClr>
                    </a:solidFill>
                    <a:latin typeface="+mn-ea"/>
                  </a:rPr>
                  <a:t>the</a:t>
                </a:r>
                <a:r>
                  <a:rPr lang="zh-CN" altLang="en-US" dirty="0">
                    <a:solidFill>
                      <a:schemeClr val="tx1">
                        <a:alpha val="75000"/>
                      </a:schemeClr>
                    </a:solidFill>
                    <a:latin typeface="+mn-ea"/>
                  </a:rPr>
                  <a:t> </a:t>
                </a:r>
                <a14:m>
                  <m:oMath xmlns:m="http://schemas.openxmlformats.org/officeDocument/2006/math">
                    <m:sSub>
                      <m:sSubPr>
                        <m:ctrlPr>
                          <a:rPr lang="en-US" altLang="zh-CN" i="1">
                            <a:solidFill>
                              <a:schemeClr val="tx1">
                                <a:alpha val="75000"/>
                              </a:schemeClr>
                            </a:solidFill>
                            <a:latin typeface="Cambria Math" panose="02040503050406030204" pitchFamily="18" charset="0"/>
                          </a:rPr>
                        </m:ctrlPr>
                      </m:sSubPr>
                      <m:e>
                        <m:r>
                          <a:rPr lang="en-US" altLang="zh-CN">
                            <a:solidFill>
                              <a:schemeClr val="tx1">
                                <a:alpha val="75000"/>
                              </a:schemeClr>
                            </a:solidFill>
                            <a:latin typeface="Cambria Math" panose="02040503050406030204" pitchFamily="18" charset="0"/>
                          </a:rPr>
                          <m:t>𝑌</m:t>
                        </m:r>
                      </m:e>
                      <m:sub>
                        <m:r>
                          <a:rPr lang="en-US" altLang="zh-CN">
                            <a:solidFill>
                              <a:schemeClr val="tx1">
                                <a:alpha val="75000"/>
                              </a:schemeClr>
                            </a:solidFill>
                            <a:latin typeface="Cambria Math" panose="02040503050406030204" pitchFamily="18" charset="0"/>
                          </a:rPr>
                          <m:t>1</m:t>
                        </m:r>
                      </m:sub>
                    </m:sSub>
                  </m:oMath>
                </a14:m>
                <a:r>
                  <a:rPr lang="en-US" altLang="zh-CN" dirty="0">
                    <a:solidFill>
                      <a:schemeClr val="tx1">
                        <a:alpha val="75000"/>
                      </a:schemeClr>
                    </a:solidFill>
                    <a:latin typeface="+mn-ea"/>
                  </a:rPr>
                  <a:t> minutes is the reflection of the duration between </a:t>
                </a:r>
                <a:r>
                  <a:rPr lang="en-US" altLang="zh-CN" dirty="0">
                    <a:solidFill>
                      <a:srgbClr val="FF0000">
                        <a:alpha val="75000"/>
                      </a:srgbClr>
                    </a:solidFill>
                    <a:latin typeface="+mn-ea"/>
                  </a:rPr>
                  <a:t>departures and stations </a:t>
                </a:r>
              </a:p>
            </p:txBody>
          </p:sp>
        </mc:Choice>
        <mc:Fallback xmlns="">
          <p:sp>
            <p:nvSpPr>
              <p:cNvPr id="13" name="文本框 12">
                <a:extLst>
                  <a:ext uri="{FF2B5EF4-FFF2-40B4-BE49-F238E27FC236}">
                    <a16:creationId xmlns:a16="http://schemas.microsoft.com/office/drawing/2014/main" id="{51092CBE-DC5E-4356-A809-CE6A796D2091}"/>
                  </a:ext>
                </a:extLst>
              </p:cNvPr>
              <p:cNvSpPr txBox="1">
                <a:spLocks noRot="1" noChangeAspect="1" noMove="1" noResize="1" noEditPoints="1" noAdjustHandles="1" noChangeArrowheads="1" noChangeShapeType="1" noTextEdit="1"/>
              </p:cNvSpPr>
              <p:nvPr/>
            </p:nvSpPr>
            <p:spPr>
              <a:xfrm>
                <a:off x="3722143" y="3290025"/>
                <a:ext cx="5224379" cy="669992"/>
              </a:xfrm>
              <a:prstGeom prst="rect">
                <a:avLst/>
              </a:prstGeom>
              <a:blipFill>
                <a:blip r:embed="rId3"/>
                <a:stretch>
                  <a:fillRect l="-1050" t="-5455"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AF3A287-F3AD-4C81-A283-24E085286F79}"/>
                  </a:ext>
                </a:extLst>
              </p:cNvPr>
              <p:cNvSpPr txBox="1"/>
              <p:nvPr/>
            </p:nvSpPr>
            <p:spPr>
              <a:xfrm>
                <a:off x="3832980" y="5474729"/>
                <a:ext cx="4969272" cy="307777"/>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endParaRPr>
              </a:p>
            </p:txBody>
          </p:sp>
        </mc:Choice>
        <mc:Fallback xmlns="">
          <p:sp>
            <p:nvSpPr>
              <p:cNvPr id="14" name="文本框 13">
                <a:extLst>
                  <a:ext uri="{FF2B5EF4-FFF2-40B4-BE49-F238E27FC236}">
                    <a16:creationId xmlns:a16="http://schemas.microsoft.com/office/drawing/2014/main" id="{0AF3A287-F3AD-4C81-A283-24E085286F79}"/>
                  </a:ext>
                </a:extLst>
              </p:cNvPr>
              <p:cNvSpPr txBox="1">
                <a:spLocks noRot="1" noChangeAspect="1" noMove="1" noResize="1" noEditPoints="1" noAdjustHandles="1" noChangeArrowheads="1" noChangeShapeType="1" noTextEdit="1"/>
              </p:cNvSpPr>
              <p:nvPr/>
            </p:nvSpPr>
            <p:spPr>
              <a:xfrm>
                <a:off x="3832980" y="5474729"/>
                <a:ext cx="4969272" cy="307777"/>
              </a:xfrm>
              <a:prstGeom prst="rect">
                <a:avLst/>
              </a:prstGeom>
              <a:blipFill>
                <a:blip r:embed="rId4"/>
                <a:stretch>
                  <a:fillRect l="-736"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A0B345B-8142-4C1E-A5AA-089D6EB3BDFC}"/>
                  </a:ext>
                </a:extLst>
              </p:cNvPr>
              <p:cNvSpPr txBox="1"/>
              <p:nvPr/>
            </p:nvSpPr>
            <p:spPr>
              <a:xfrm>
                <a:off x="3722143" y="5889642"/>
                <a:ext cx="5224379" cy="669992"/>
              </a:xfrm>
              <a:prstGeom prst="rect">
                <a:avLst/>
              </a:prstGeom>
              <a:noFill/>
            </p:spPr>
            <p:txBody>
              <a:bodyPr wrap="square" rtlCol="0">
                <a:spAutoFit/>
              </a:bodyPr>
              <a:lstStyle/>
              <a:p>
                <a:r>
                  <a:rPr lang="en-US" altLang="zh-CN" dirty="0">
                    <a:solidFill>
                      <a:schemeClr val="tx1">
                        <a:alpha val="75000"/>
                      </a:schemeClr>
                    </a:solidFill>
                    <a:latin typeface="+mn-ea"/>
                  </a:rPr>
                  <a:t>Where</a:t>
                </a:r>
                <a:r>
                  <a:rPr lang="zh-CN" altLang="en-US" dirty="0">
                    <a:solidFill>
                      <a:schemeClr val="tx1">
                        <a:alpha val="75000"/>
                      </a:schemeClr>
                    </a:solidFill>
                    <a:latin typeface="+mn-ea"/>
                  </a:rPr>
                  <a:t> </a:t>
                </a:r>
                <a:r>
                  <a:rPr lang="en-US" altLang="zh-CN" dirty="0">
                    <a:solidFill>
                      <a:schemeClr val="tx1">
                        <a:alpha val="75000"/>
                      </a:schemeClr>
                    </a:solidFill>
                    <a:latin typeface="+mn-ea"/>
                  </a:rPr>
                  <a:t>the</a:t>
                </a:r>
                <a:r>
                  <a:rPr lang="zh-CN" altLang="en-US" dirty="0">
                    <a:solidFill>
                      <a:schemeClr val="tx1">
                        <a:alpha val="75000"/>
                      </a:schemeClr>
                    </a:solidFill>
                    <a:latin typeface="+mn-ea"/>
                  </a:rPr>
                  <a:t> </a:t>
                </a:r>
                <a14:m>
                  <m:oMath xmlns:m="http://schemas.openxmlformats.org/officeDocument/2006/math">
                    <m:sSub>
                      <m:sSubPr>
                        <m:ctrlPr>
                          <a:rPr lang="en-US" altLang="zh-CN" i="1">
                            <a:solidFill>
                              <a:schemeClr val="tx1">
                                <a:alpha val="75000"/>
                              </a:schemeClr>
                            </a:solidFill>
                            <a:latin typeface="Cambria Math" panose="02040503050406030204" pitchFamily="18" charset="0"/>
                          </a:rPr>
                        </m:ctrlPr>
                      </m:sSubPr>
                      <m:e>
                        <m:r>
                          <a:rPr lang="en-US" altLang="zh-CN">
                            <a:solidFill>
                              <a:schemeClr val="tx1">
                                <a:alpha val="75000"/>
                              </a:schemeClr>
                            </a:solidFill>
                            <a:latin typeface="Cambria Math" panose="02040503050406030204" pitchFamily="18" charset="0"/>
                          </a:rPr>
                          <m:t>𝑌</m:t>
                        </m:r>
                      </m:e>
                      <m:sub>
                        <m:r>
                          <a:rPr lang="en-US" altLang="zh-CN">
                            <a:solidFill>
                              <a:schemeClr val="tx1">
                                <a:alpha val="75000"/>
                              </a:schemeClr>
                            </a:solidFill>
                            <a:latin typeface="Cambria Math" panose="02040503050406030204" pitchFamily="18" charset="0"/>
                          </a:rPr>
                          <m:t>2</m:t>
                        </m:r>
                      </m:sub>
                    </m:sSub>
                  </m:oMath>
                </a14:m>
                <a:r>
                  <a:rPr lang="en-US" altLang="zh-CN" dirty="0">
                    <a:solidFill>
                      <a:schemeClr val="tx1">
                        <a:alpha val="75000"/>
                      </a:schemeClr>
                    </a:solidFill>
                    <a:latin typeface="+mn-ea"/>
                  </a:rPr>
                  <a:t> minutes is the </a:t>
                </a:r>
                <a:r>
                  <a:rPr lang="en-US" altLang="zh-CN" dirty="0">
                    <a:solidFill>
                      <a:srgbClr val="FF0000">
                        <a:alpha val="75000"/>
                      </a:srgbClr>
                    </a:solidFill>
                    <a:latin typeface="+mn-ea"/>
                  </a:rPr>
                  <a:t>acceptable</a:t>
                </a:r>
                <a:r>
                  <a:rPr lang="en-US" altLang="zh-CN" dirty="0">
                    <a:solidFill>
                      <a:schemeClr val="tx1">
                        <a:alpha val="75000"/>
                      </a:schemeClr>
                    </a:solidFill>
                    <a:latin typeface="+mn-ea"/>
                  </a:rPr>
                  <a:t> walking duration for the people with those factors</a:t>
                </a:r>
              </a:p>
            </p:txBody>
          </p:sp>
        </mc:Choice>
        <mc:Fallback xmlns="">
          <p:sp>
            <p:nvSpPr>
              <p:cNvPr id="15" name="文本框 14">
                <a:extLst>
                  <a:ext uri="{FF2B5EF4-FFF2-40B4-BE49-F238E27FC236}">
                    <a16:creationId xmlns:a16="http://schemas.microsoft.com/office/drawing/2014/main" id="{5A0B345B-8142-4C1E-A5AA-089D6EB3BDFC}"/>
                  </a:ext>
                </a:extLst>
              </p:cNvPr>
              <p:cNvSpPr txBox="1">
                <a:spLocks noRot="1" noChangeAspect="1" noMove="1" noResize="1" noEditPoints="1" noAdjustHandles="1" noChangeArrowheads="1" noChangeShapeType="1" noTextEdit="1"/>
              </p:cNvSpPr>
              <p:nvPr/>
            </p:nvSpPr>
            <p:spPr>
              <a:xfrm>
                <a:off x="3722143" y="5889642"/>
                <a:ext cx="5224379" cy="669992"/>
              </a:xfrm>
              <a:prstGeom prst="rect">
                <a:avLst/>
              </a:prstGeom>
              <a:blipFill>
                <a:blip r:embed="rId5"/>
                <a:stretch>
                  <a:fillRect l="-1050" t="-4545"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9610F320-680D-4D6C-B01E-704F4B096402}"/>
                  </a:ext>
                </a:extLst>
              </p:cNvPr>
              <p:cNvSpPr/>
              <p:nvPr/>
            </p:nvSpPr>
            <p:spPr>
              <a:xfrm>
                <a:off x="3214255" y="4323206"/>
                <a:ext cx="2650840" cy="67041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𝑌</m:t>
                          </m:r>
                        </m:e>
                        <m:sub>
                          <m:r>
                            <a:rPr lang="en-US" altLang="zh-CN" sz="2000" b="0" i="1" dirty="0" smtClean="0">
                              <a:solidFill>
                                <a:schemeClr val="tx1"/>
                              </a:solidFill>
                              <a:latin typeface="Cambria Math" panose="02040503050406030204" pitchFamily="18" charset="0"/>
                            </a:rPr>
                            <m:t>1</m:t>
                          </m:r>
                        </m:sub>
                      </m:sSub>
                      <m:r>
                        <a:rPr lang="en-US" altLang="zh-CN" sz="2000" b="0" i="1" dirty="0" smtClean="0">
                          <a:solidFill>
                            <a:schemeClr val="tx1"/>
                          </a:solidFill>
                          <a:latin typeface="Cambria Math" panose="02040503050406030204" pitchFamily="18" charset="0"/>
                        </a:rPr>
                        <m:t> ~ </m:t>
                      </m:r>
                      <m:sSub>
                        <m:sSubPr>
                          <m:ctrlPr>
                            <a:rPr lang="en-US" altLang="zh-CN" sz="2000" b="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𝑌</m:t>
                          </m:r>
                        </m:e>
                        <m:sub>
                          <m:r>
                            <a:rPr lang="en-US" altLang="zh-CN" sz="2000" b="0" i="1" dirty="0" smtClean="0">
                              <a:solidFill>
                                <a:schemeClr val="tx1"/>
                              </a:solidFill>
                              <a:latin typeface="Cambria Math" panose="02040503050406030204" pitchFamily="18" charset="0"/>
                            </a:rPr>
                            <m:t>2</m:t>
                          </m:r>
                        </m:sub>
                      </m:sSub>
                    </m:oMath>
                  </m:oMathPara>
                </a14:m>
                <a:endParaRPr lang="en-US" altLang="zh-CN" sz="2000" dirty="0">
                  <a:solidFill>
                    <a:schemeClr val="tx1"/>
                  </a:solidFill>
                  <a:latin typeface="+mn-ea"/>
                </a:endParaRPr>
              </a:p>
              <a:p>
                <a:pPr algn="ctr"/>
                <a:r>
                  <a:rPr lang="en-US" altLang="zh-CN" sz="2000" dirty="0">
                    <a:solidFill>
                      <a:schemeClr val="tx1"/>
                    </a:solidFill>
                    <a:latin typeface="+mn-ea"/>
                  </a:rPr>
                  <a:t>Deviation is appeared</a:t>
                </a:r>
                <a:endParaRPr lang="zh-CN" altLang="en-US" sz="2000" dirty="0">
                  <a:solidFill>
                    <a:schemeClr val="tx1"/>
                  </a:solidFill>
                  <a:latin typeface="+mn-ea"/>
                </a:endParaRPr>
              </a:p>
            </p:txBody>
          </p:sp>
        </mc:Choice>
        <mc:Fallback xmlns="">
          <p:sp>
            <p:nvSpPr>
              <p:cNvPr id="18" name="矩形: 圆角 17">
                <a:extLst>
                  <a:ext uri="{FF2B5EF4-FFF2-40B4-BE49-F238E27FC236}">
                    <a16:creationId xmlns:a16="http://schemas.microsoft.com/office/drawing/2014/main" id="{9610F320-680D-4D6C-B01E-704F4B096402}"/>
                  </a:ext>
                </a:extLst>
              </p:cNvPr>
              <p:cNvSpPr>
                <a:spLocks noRot="1" noChangeAspect="1" noMove="1" noResize="1" noEditPoints="1" noAdjustHandles="1" noChangeArrowheads="1" noChangeShapeType="1" noTextEdit="1"/>
              </p:cNvSpPr>
              <p:nvPr/>
            </p:nvSpPr>
            <p:spPr>
              <a:xfrm>
                <a:off x="3214255" y="4323206"/>
                <a:ext cx="2650840" cy="670416"/>
              </a:xfrm>
              <a:prstGeom prst="roundRect">
                <a:avLst/>
              </a:prstGeom>
              <a:blipFill>
                <a:blip r:embed="rId6"/>
                <a:stretch>
                  <a:fillRect l="-457" r="-228" b="-16814"/>
                </a:stretch>
              </a:blipFill>
              <a:ln w="19050">
                <a:solidFill>
                  <a:schemeClr val="tx1"/>
                </a:solidFill>
              </a:ln>
            </p:spPr>
            <p:txBody>
              <a:bodyPr/>
              <a:lstStyle/>
              <a:p>
                <a:r>
                  <a:rPr lang="zh-CN" altLang="en-US">
                    <a:noFill/>
                  </a:rPr>
                  <a:t> </a:t>
                </a:r>
              </a:p>
            </p:txBody>
          </p:sp>
        </mc:Fallback>
      </mc:AlternateContent>
      <p:grpSp>
        <p:nvGrpSpPr>
          <p:cNvPr id="26" name="组合 25">
            <a:extLst>
              <a:ext uri="{FF2B5EF4-FFF2-40B4-BE49-F238E27FC236}">
                <a16:creationId xmlns:a16="http://schemas.microsoft.com/office/drawing/2014/main" id="{44101DD6-DA4E-4D2E-B6D2-E811FBF6B2F9}"/>
              </a:ext>
            </a:extLst>
          </p:cNvPr>
          <p:cNvGrpSpPr/>
          <p:nvPr/>
        </p:nvGrpSpPr>
        <p:grpSpPr>
          <a:xfrm>
            <a:off x="406397" y="1405503"/>
            <a:ext cx="8395855" cy="1032073"/>
            <a:chOff x="406400" y="1328578"/>
            <a:chExt cx="8395855" cy="1032073"/>
          </a:xfrm>
        </p:grpSpPr>
        <p:sp>
          <p:nvSpPr>
            <p:cNvPr id="6" name="文本框 5">
              <a:extLst>
                <a:ext uri="{FF2B5EF4-FFF2-40B4-BE49-F238E27FC236}">
                  <a16:creationId xmlns:a16="http://schemas.microsoft.com/office/drawing/2014/main" id="{3AD8F7E9-B655-4010-8C96-FF87BCE71B84}"/>
                </a:ext>
              </a:extLst>
            </p:cNvPr>
            <p:cNvSpPr txBox="1"/>
            <p:nvPr/>
          </p:nvSpPr>
          <p:spPr>
            <a:xfrm>
              <a:off x="489527" y="1379998"/>
              <a:ext cx="8128000" cy="430887"/>
            </a:xfrm>
            <a:prstGeom prst="rect">
              <a:avLst/>
            </a:prstGeom>
            <a:noFill/>
          </p:spPr>
          <p:txBody>
            <a:bodyPr wrap="square" rtlCol="0">
              <a:spAutoFit/>
            </a:bodyPr>
            <a:lstStyle/>
            <a:p>
              <a:r>
                <a:rPr lang="en-US" altLang="zh-CN" sz="2200" dirty="0">
                  <a:latin typeface="+mn-ea"/>
                </a:rPr>
                <a:t>The </a:t>
              </a:r>
              <a:r>
                <a:rPr lang="en-US" altLang="zh-CN" sz="2200" dirty="0">
                  <a:solidFill>
                    <a:srgbClr val="FF0000"/>
                  </a:solidFill>
                  <a:latin typeface="+mn-ea"/>
                </a:rPr>
                <a:t>general expression </a:t>
              </a:r>
              <a:r>
                <a:rPr lang="en-US" altLang="zh-CN" sz="2200" dirty="0">
                  <a:latin typeface="+mn-ea"/>
                </a:rPr>
                <a:t>can be:</a:t>
              </a:r>
              <a:endParaRPr lang="zh-CN" altLang="en-US" sz="2200" dirty="0">
                <a:latin typeface="+mn-ea"/>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E18026-E2E5-4D4F-BDD8-ACA6C7137B20}"/>
                    </a:ext>
                  </a:extLst>
                </p:cNvPr>
                <p:cNvSpPr txBox="1"/>
                <p:nvPr/>
              </p:nvSpPr>
              <p:spPr>
                <a:xfrm>
                  <a:off x="1468323" y="1953044"/>
                  <a:ext cx="61619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𝑊𝑎𝑙𝑘𝑖𝑛𝑔</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𝑑𝑢𝑟𝑎𝑡𝑖𝑜𝑛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oMath>
                    </m:oMathPara>
                  </a14:m>
                  <a:endParaRPr lang="zh-CN" altLang="en-US" sz="2000" dirty="0">
                    <a:latin typeface="+mn-ea"/>
                  </a:endParaRPr>
                </a:p>
              </p:txBody>
            </p:sp>
          </mc:Choice>
          <mc:Fallback xmlns="">
            <p:sp>
              <p:nvSpPr>
                <p:cNvPr id="9" name="文本框 8">
                  <a:extLst>
                    <a:ext uri="{FF2B5EF4-FFF2-40B4-BE49-F238E27FC236}">
                      <a16:creationId xmlns:a16="http://schemas.microsoft.com/office/drawing/2014/main" id="{97E18026-E2E5-4D4F-BDD8-ACA6C7137B20}"/>
                    </a:ext>
                  </a:extLst>
                </p:cNvPr>
                <p:cNvSpPr txBox="1">
                  <a:spLocks noRot="1" noChangeAspect="1" noMove="1" noResize="1" noEditPoints="1" noAdjustHandles="1" noChangeArrowheads="1" noChangeShapeType="1" noTextEdit="1"/>
                </p:cNvSpPr>
                <p:nvPr/>
              </p:nvSpPr>
              <p:spPr>
                <a:xfrm>
                  <a:off x="1468323" y="1953044"/>
                  <a:ext cx="6161943" cy="307777"/>
                </a:xfrm>
                <a:prstGeom prst="rect">
                  <a:avLst/>
                </a:prstGeom>
                <a:blipFill>
                  <a:blip r:embed="rId7"/>
                  <a:stretch>
                    <a:fillRect l="-989" b="-34000"/>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4F6CE43A-DC7E-45FE-BAC2-CBB6590F44DF}"/>
                </a:ext>
              </a:extLst>
            </p:cNvPr>
            <p:cNvSpPr/>
            <p:nvPr/>
          </p:nvSpPr>
          <p:spPr>
            <a:xfrm>
              <a:off x="406400" y="1328578"/>
              <a:ext cx="8395855" cy="1032073"/>
            </a:xfrm>
            <a:prstGeom prst="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mn-ea"/>
              </a:endParaRPr>
            </a:p>
          </p:txBody>
        </p:sp>
      </p:grpSp>
      <p:sp>
        <p:nvSpPr>
          <p:cNvPr id="28" name="箭头: 五边形 27">
            <a:extLst>
              <a:ext uri="{FF2B5EF4-FFF2-40B4-BE49-F238E27FC236}">
                <a16:creationId xmlns:a16="http://schemas.microsoft.com/office/drawing/2014/main" id="{4378FF8C-FFCF-4B80-9C6E-B6A1FEFBB41A}"/>
              </a:ext>
            </a:extLst>
          </p:cNvPr>
          <p:cNvSpPr/>
          <p:nvPr/>
        </p:nvSpPr>
        <p:spPr>
          <a:xfrm rot="16200000">
            <a:off x="4428986" y="3969604"/>
            <a:ext cx="221378" cy="36459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9" name="箭头: 五边形 28">
            <a:extLst>
              <a:ext uri="{FF2B5EF4-FFF2-40B4-BE49-F238E27FC236}">
                <a16:creationId xmlns:a16="http://schemas.microsoft.com/office/drawing/2014/main" id="{01DC04D4-0211-49CB-AF15-6026F36CF86D}"/>
              </a:ext>
            </a:extLst>
          </p:cNvPr>
          <p:cNvSpPr/>
          <p:nvPr/>
        </p:nvSpPr>
        <p:spPr>
          <a:xfrm rot="5400000">
            <a:off x="4428987" y="4982628"/>
            <a:ext cx="221378" cy="364596"/>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364505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17EDCC-3530-418C-82EB-147B8177CC7B}"/>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solidFill>
                <a:latin typeface="+mn-ea"/>
              </a:rPr>
              <a:t>1. Introduction</a:t>
            </a:r>
            <a:endParaRPr lang="zh-CN" altLang="en-US" sz="3200" b="1" dirty="0">
              <a:solidFill>
                <a:schemeClr val="tx1"/>
              </a:solidFill>
              <a:latin typeface="+mn-ea"/>
            </a:endParaRPr>
          </a:p>
        </p:txBody>
      </p:sp>
      <p:sp>
        <p:nvSpPr>
          <p:cNvPr id="9" name="文本框 8">
            <a:extLst>
              <a:ext uri="{FF2B5EF4-FFF2-40B4-BE49-F238E27FC236}">
                <a16:creationId xmlns:a16="http://schemas.microsoft.com/office/drawing/2014/main" id="{7D604590-AD5F-4A9D-8B63-B62F27E5207D}"/>
              </a:ext>
            </a:extLst>
          </p:cNvPr>
          <p:cNvSpPr txBox="1"/>
          <p:nvPr/>
        </p:nvSpPr>
        <p:spPr>
          <a:xfrm>
            <a:off x="489527" y="697636"/>
            <a:ext cx="4031873"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The work of this study</a:t>
            </a:r>
          </a:p>
        </p:txBody>
      </p:sp>
      <p:sp>
        <p:nvSpPr>
          <p:cNvPr id="10" name="文本框 9">
            <a:extLst>
              <a:ext uri="{FF2B5EF4-FFF2-40B4-BE49-F238E27FC236}">
                <a16:creationId xmlns:a16="http://schemas.microsoft.com/office/drawing/2014/main" id="{9697AEE4-9A43-4AFD-9A71-1B233182B2FC}"/>
              </a:ext>
            </a:extLst>
          </p:cNvPr>
          <p:cNvSpPr txBox="1"/>
          <p:nvPr/>
        </p:nvSpPr>
        <p:spPr>
          <a:xfrm>
            <a:off x="858982" y="2127750"/>
            <a:ext cx="7389091" cy="707886"/>
          </a:xfrm>
          <a:prstGeom prst="rect">
            <a:avLst/>
          </a:prstGeom>
          <a:noFill/>
        </p:spPr>
        <p:txBody>
          <a:bodyPr wrap="square" rtlCol="0">
            <a:spAutoFit/>
          </a:bodyPr>
          <a:lstStyle/>
          <a:p>
            <a:r>
              <a:rPr lang="en-US" altLang="zh-CN" sz="2000" dirty="0">
                <a:latin typeface="+mn-ea"/>
              </a:rPr>
              <a:t>Explorer the how the </a:t>
            </a:r>
            <a:r>
              <a:rPr lang="en-US" altLang="zh-CN" sz="2000" dirty="0">
                <a:solidFill>
                  <a:srgbClr val="FF0000"/>
                </a:solidFill>
                <a:latin typeface="+mn-ea"/>
              </a:rPr>
              <a:t>PSDC</a:t>
            </a:r>
            <a:r>
              <a:rPr lang="en-US" altLang="zh-CN" sz="2000" dirty="0">
                <a:latin typeface="+mn-ea"/>
              </a:rPr>
              <a:t> can affect the </a:t>
            </a:r>
            <a:r>
              <a:rPr lang="en-US" altLang="zh-CN" sz="2000" dirty="0">
                <a:solidFill>
                  <a:srgbClr val="FF0000"/>
                </a:solidFill>
                <a:latin typeface="+mn-ea"/>
              </a:rPr>
              <a:t>acceptable walking duration </a:t>
            </a:r>
            <a:r>
              <a:rPr lang="en-US" altLang="zh-CN" sz="2000" dirty="0">
                <a:latin typeface="+mn-ea"/>
              </a:rPr>
              <a:t>to transit stations.</a:t>
            </a:r>
          </a:p>
        </p:txBody>
      </p:sp>
      <p:grpSp>
        <p:nvGrpSpPr>
          <p:cNvPr id="22" name="组合 21">
            <a:extLst>
              <a:ext uri="{FF2B5EF4-FFF2-40B4-BE49-F238E27FC236}">
                <a16:creationId xmlns:a16="http://schemas.microsoft.com/office/drawing/2014/main" id="{01F39FAA-2046-4A68-9A89-8ECE12FDA7C1}"/>
              </a:ext>
            </a:extLst>
          </p:cNvPr>
          <p:cNvGrpSpPr/>
          <p:nvPr/>
        </p:nvGrpSpPr>
        <p:grpSpPr>
          <a:xfrm>
            <a:off x="763383" y="5402143"/>
            <a:ext cx="7814862" cy="865514"/>
            <a:chOff x="827937" y="3111299"/>
            <a:chExt cx="7814862" cy="865514"/>
          </a:xfrm>
        </p:grpSpPr>
        <p:sp>
          <p:nvSpPr>
            <p:cNvPr id="2" name="文本框 1">
              <a:extLst>
                <a:ext uri="{FF2B5EF4-FFF2-40B4-BE49-F238E27FC236}">
                  <a16:creationId xmlns:a16="http://schemas.microsoft.com/office/drawing/2014/main" id="{22907CAB-6332-494D-AC4F-DEB2FFE59145}"/>
                </a:ext>
              </a:extLst>
            </p:cNvPr>
            <p:cNvSpPr txBox="1"/>
            <p:nvPr/>
          </p:nvSpPr>
          <p:spPr>
            <a:xfrm>
              <a:off x="5380334" y="3118655"/>
              <a:ext cx="3262465" cy="707886"/>
            </a:xfrm>
            <a:prstGeom prst="rect">
              <a:avLst/>
            </a:prstGeom>
            <a:noFill/>
          </p:spPr>
          <p:txBody>
            <a:bodyPr wrap="square" rtlCol="0">
              <a:spAutoFit/>
            </a:bodyPr>
            <a:lstStyle/>
            <a:p>
              <a:r>
                <a:rPr lang="en-US" altLang="zh-CN" sz="2000" dirty="0">
                  <a:solidFill>
                    <a:srgbClr val="FF0000"/>
                  </a:solidFill>
                  <a:latin typeface="+mn-ea"/>
                </a:rPr>
                <a:t>Threshold</a:t>
              </a:r>
              <a:r>
                <a:rPr lang="en-US" altLang="zh-CN" sz="2000" dirty="0">
                  <a:latin typeface="+mn-ea"/>
                </a:rPr>
                <a:t> of walking duration</a:t>
              </a:r>
              <a:endParaRPr lang="zh-CN" altLang="en-US" sz="2000" dirty="0">
                <a:latin typeface="+mn-ea"/>
              </a:endParaRPr>
            </a:p>
          </p:txBody>
        </p:sp>
        <p:grpSp>
          <p:nvGrpSpPr>
            <p:cNvPr id="21" name="组合 20">
              <a:extLst>
                <a:ext uri="{FF2B5EF4-FFF2-40B4-BE49-F238E27FC236}">
                  <a16:creationId xmlns:a16="http://schemas.microsoft.com/office/drawing/2014/main" id="{545C5E89-3FF2-47F9-BBA0-300C9C74A71B}"/>
                </a:ext>
              </a:extLst>
            </p:cNvPr>
            <p:cNvGrpSpPr/>
            <p:nvPr/>
          </p:nvGrpSpPr>
          <p:grpSpPr>
            <a:xfrm>
              <a:off x="827937" y="3111299"/>
              <a:ext cx="7561532" cy="865514"/>
              <a:chOff x="827937" y="3111299"/>
              <a:chExt cx="7561532" cy="865514"/>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21EC402-4B31-47EC-B0D7-CB03E13EE9CC}"/>
                      </a:ext>
                    </a:extLst>
                  </p:cNvPr>
                  <p:cNvSpPr txBox="1"/>
                  <p:nvPr/>
                </p:nvSpPr>
                <p:spPr>
                  <a:xfrm>
                    <a:off x="6501050" y="3445134"/>
                    <a:ext cx="14144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m:oMathPara>
                    </a14:m>
                    <a:endParaRPr lang="zh-CN" altLang="en-US" dirty="0">
                      <a:latin typeface="+mn-ea"/>
                    </a:endParaRPr>
                  </a:p>
                </p:txBody>
              </p:sp>
            </mc:Choice>
            <mc:Fallback xmlns="">
              <p:sp>
                <p:nvSpPr>
                  <p:cNvPr id="16" name="文本框 15">
                    <a:extLst>
                      <a:ext uri="{FF2B5EF4-FFF2-40B4-BE49-F238E27FC236}">
                        <a16:creationId xmlns:a16="http://schemas.microsoft.com/office/drawing/2014/main" id="{C21EC402-4B31-47EC-B0D7-CB03E13EE9CC}"/>
                      </a:ext>
                    </a:extLst>
                  </p:cNvPr>
                  <p:cNvSpPr txBox="1">
                    <a:spLocks noRot="1" noChangeAspect="1" noMove="1" noResize="1" noEditPoints="1" noAdjustHandles="1" noChangeArrowheads="1" noChangeShapeType="1" noTextEdit="1"/>
                  </p:cNvSpPr>
                  <p:nvPr/>
                </p:nvSpPr>
                <p:spPr>
                  <a:xfrm>
                    <a:off x="6501050" y="3445134"/>
                    <a:ext cx="1414490" cy="369332"/>
                  </a:xfrm>
                  <a:prstGeom prst="rect">
                    <a:avLst/>
                  </a:prstGeom>
                  <a:blipFill>
                    <a:blip r:embed="rId2"/>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02882BE-8E1C-4467-AF5F-7DF67DF9BA0F}"/>
                  </a:ext>
                </a:extLst>
              </p:cNvPr>
              <p:cNvSpPr txBox="1"/>
              <p:nvPr/>
            </p:nvSpPr>
            <p:spPr>
              <a:xfrm>
                <a:off x="827937" y="3111299"/>
                <a:ext cx="3996082" cy="707886"/>
              </a:xfrm>
              <a:prstGeom prst="rect">
                <a:avLst/>
              </a:prstGeom>
              <a:noFill/>
            </p:spPr>
            <p:txBody>
              <a:bodyPr wrap="square" rtlCol="0">
                <a:spAutoFit/>
              </a:bodyPr>
              <a:lstStyle/>
              <a:p>
                <a:r>
                  <a:rPr lang="en-US" altLang="zh-CN" sz="2000" dirty="0">
                    <a:solidFill>
                      <a:srgbClr val="FF0000"/>
                    </a:solidFill>
                    <a:latin typeface="+mn-ea"/>
                  </a:rPr>
                  <a:t>Continuous</a:t>
                </a:r>
                <a:r>
                  <a:rPr lang="en-US" altLang="zh-CN" sz="2000" dirty="0">
                    <a:latin typeface="+mn-ea"/>
                  </a:rPr>
                  <a:t> value of Walking duration</a:t>
                </a:r>
                <a:endParaRPr lang="zh-CN" altLang="en-US" sz="2000" dirty="0">
                  <a:latin typeface="+mn-ea"/>
                </a:endParaRPr>
              </a:p>
            </p:txBody>
          </p:sp>
          <p:sp>
            <p:nvSpPr>
              <p:cNvPr id="3" name="乘号 2">
                <a:extLst>
                  <a:ext uri="{FF2B5EF4-FFF2-40B4-BE49-F238E27FC236}">
                    <a16:creationId xmlns:a16="http://schemas.microsoft.com/office/drawing/2014/main" id="{17FC3654-B7AE-45EA-98AE-AB254C0B0AB8}"/>
                  </a:ext>
                </a:extLst>
              </p:cNvPr>
              <p:cNvSpPr/>
              <p:nvPr/>
            </p:nvSpPr>
            <p:spPr>
              <a:xfrm>
                <a:off x="4199401" y="3389730"/>
                <a:ext cx="587083" cy="587083"/>
              </a:xfrm>
              <a:prstGeom prst="mathMultiply">
                <a:avLst>
                  <a:gd name="adj1" fmla="val 112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5" name="椭圆 4">
                <a:extLst>
                  <a:ext uri="{FF2B5EF4-FFF2-40B4-BE49-F238E27FC236}">
                    <a16:creationId xmlns:a16="http://schemas.microsoft.com/office/drawing/2014/main" id="{1010ECC0-6186-48FE-993D-52E5B9861734}"/>
                  </a:ext>
                </a:extLst>
              </p:cNvPr>
              <p:cNvSpPr/>
              <p:nvPr/>
            </p:nvSpPr>
            <p:spPr>
              <a:xfrm>
                <a:off x="8080714" y="3528893"/>
                <a:ext cx="308755" cy="3087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410A2A1-0682-4308-9017-F49D281D486F}"/>
                      </a:ext>
                    </a:extLst>
                  </p:cNvPr>
                  <p:cNvSpPr txBox="1"/>
                  <p:nvPr/>
                </p:nvSpPr>
                <p:spPr>
                  <a:xfrm>
                    <a:off x="2304840" y="3457209"/>
                    <a:ext cx="7879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latin typeface="+mn-ea"/>
                    </a:endParaRPr>
                  </a:p>
                </p:txBody>
              </p:sp>
            </mc:Choice>
            <mc:Fallback xmlns="">
              <p:sp>
                <p:nvSpPr>
                  <p:cNvPr id="7" name="文本框 6">
                    <a:extLst>
                      <a:ext uri="{FF2B5EF4-FFF2-40B4-BE49-F238E27FC236}">
                        <a16:creationId xmlns:a16="http://schemas.microsoft.com/office/drawing/2014/main" id="{D410A2A1-0682-4308-9017-F49D281D486F}"/>
                      </a:ext>
                    </a:extLst>
                  </p:cNvPr>
                  <p:cNvSpPr txBox="1">
                    <a:spLocks noRot="1" noChangeAspect="1" noMove="1" noResize="1" noEditPoints="1" noAdjustHandles="1" noChangeArrowheads="1" noChangeShapeType="1" noTextEdit="1"/>
                  </p:cNvSpPr>
                  <p:nvPr/>
                </p:nvSpPr>
                <p:spPr>
                  <a:xfrm>
                    <a:off x="2304840" y="3457209"/>
                    <a:ext cx="787972" cy="369332"/>
                  </a:xfrm>
                  <a:prstGeom prst="rect">
                    <a:avLst/>
                  </a:prstGeom>
                  <a:blipFill>
                    <a:blip r:embed="rId3"/>
                    <a:stretch>
                      <a:fillRect/>
                    </a:stretch>
                  </a:blipFill>
                </p:spPr>
                <p:txBody>
                  <a:bodyPr/>
                  <a:lstStyle/>
                  <a:p>
                    <a:r>
                      <a:rPr lang="zh-CN" altLang="en-US">
                        <a:noFill/>
                      </a:rPr>
                      <a:t> </a:t>
                    </a:r>
                  </a:p>
                </p:txBody>
              </p:sp>
            </mc:Fallback>
          </mc:AlternateContent>
          <p:sp>
            <p:nvSpPr>
              <p:cNvPr id="13" name="箭头: V 形 12">
                <a:extLst>
                  <a:ext uri="{FF2B5EF4-FFF2-40B4-BE49-F238E27FC236}">
                    <a16:creationId xmlns:a16="http://schemas.microsoft.com/office/drawing/2014/main" id="{A46CD005-E4D1-4B7F-A879-015539663E15}"/>
                  </a:ext>
                </a:extLst>
              </p:cNvPr>
              <p:cNvSpPr/>
              <p:nvPr/>
            </p:nvSpPr>
            <p:spPr>
              <a:xfrm>
                <a:off x="4934020" y="3251819"/>
                <a:ext cx="308752" cy="504531"/>
              </a:xfrm>
              <a:prstGeom prst="chevr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grpSp>
      </p:grpSp>
      <p:sp>
        <p:nvSpPr>
          <p:cNvPr id="19" name="文本框 18">
            <a:extLst>
              <a:ext uri="{FF2B5EF4-FFF2-40B4-BE49-F238E27FC236}">
                <a16:creationId xmlns:a16="http://schemas.microsoft.com/office/drawing/2014/main" id="{8F8966B8-15C0-42E3-BDA5-37C730EDF3C7}"/>
              </a:ext>
            </a:extLst>
          </p:cNvPr>
          <p:cNvSpPr txBox="1"/>
          <p:nvPr/>
        </p:nvSpPr>
        <p:spPr>
          <a:xfrm>
            <a:off x="514901" y="1696863"/>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Research purpose</a:t>
            </a:r>
          </a:p>
        </p:txBody>
      </p:sp>
      <p:sp>
        <p:nvSpPr>
          <p:cNvPr id="20" name="文本框 19">
            <a:extLst>
              <a:ext uri="{FF2B5EF4-FFF2-40B4-BE49-F238E27FC236}">
                <a16:creationId xmlns:a16="http://schemas.microsoft.com/office/drawing/2014/main" id="{43C9F115-2BEC-4436-B8E0-9159116F988A}"/>
              </a:ext>
            </a:extLst>
          </p:cNvPr>
          <p:cNvSpPr txBox="1"/>
          <p:nvPr/>
        </p:nvSpPr>
        <p:spPr>
          <a:xfrm>
            <a:off x="514901" y="4107858"/>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Research object</a:t>
            </a:r>
          </a:p>
        </p:txBody>
      </p:sp>
      <p:sp>
        <p:nvSpPr>
          <p:cNvPr id="28" name="矩形: 圆角 27">
            <a:extLst>
              <a:ext uri="{FF2B5EF4-FFF2-40B4-BE49-F238E27FC236}">
                <a16:creationId xmlns:a16="http://schemas.microsoft.com/office/drawing/2014/main" id="{22230F52-DA58-46E2-88F9-D9462B9D854D}"/>
              </a:ext>
            </a:extLst>
          </p:cNvPr>
          <p:cNvSpPr/>
          <p:nvPr/>
        </p:nvSpPr>
        <p:spPr>
          <a:xfrm>
            <a:off x="715123" y="5252897"/>
            <a:ext cx="4044342" cy="1011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29" name="矩形: 圆角 28">
            <a:extLst>
              <a:ext uri="{FF2B5EF4-FFF2-40B4-BE49-F238E27FC236}">
                <a16:creationId xmlns:a16="http://schemas.microsoft.com/office/drawing/2014/main" id="{C0396244-D790-44A2-9088-1A7C1A458AEA}"/>
              </a:ext>
            </a:extLst>
          </p:cNvPr>
          <p:cNvSpPr/>
          <p:nvPr/>
        </p:nvSpPr>
        <p:spPr>
          <a:xfrm>
            <a:off x="5288219" y="5252897"/>
            <a:ext cx="3229981" cy="10110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8" name="文本框 17">
            <a:extLst>
              <a:ext uri="{FF2B5EF4-FFF2-40B4-BE49-F238E27FC236}">
                <a16:creationId xmlns:a16="http://schemas.microsoft.com/office/drawing/2014/main" id="{3ED57BD3-0780-49CD-8B17-3C1849B632E9}"/>
              </a:ext>
            </a:extLst>
          </p:cNvPr>
          <p:cNvSpPr txBox="1"/>
          <p:nvPr/>
        </p:nvSpPr>
        <p:spPr>
          <a:xfrm>
            <a:off x="514901" y="3055135"/>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Entry point</a:t>
            </a:r>
          </a:p>
        </p:txBody>
      </p:sp>
      <p:sp>
        <p:nvSpPr>
          <p:cNvPr id="23" name="文本框 22">
            <a:extLst>
              <a:ext uri="{FF2B5EF4-FFF2-40B4-BE49-F238E27FC236}">
                <a16:creationId xmlns:a16="http://schemas.microsoft.com/office/drawing/2014/main" id="{8421139A-5FC7-4BFB-A431-5F770F727612}"/>
              </a:ext>
            </a:extLst>
          </p:cNvPr>
          <p:cNvSpPr txBox="1"/>
          <p:nvPr/>
        </p:nvSpPr>
        <p:spPr>
          <a:xfrm>
            <a:off x="858982" y="3486022"/>
            <a:ext cx="7389091" cy="400110"/>
          </a:xfrm>
          <a:prstGeom prst="rect">
            <a:avLst/>
          </a:prstGeom>
          <a:noFill/>
        </p:spPr>
        <p:txBody>
          <a:bodyPr wrap="square" rtlCol="0">
            <a:spAutoFit/>
          </a:bodyPr>
          <a:lstStyle/>
          <a:p>
            <a:r>
              <a:rPr lang="en-US" altLang="zh-CN" sz="2000" dirty="0">
                <a:latin typeface="+mn-ea"/>
              </a:rPr>
              <a:t>Try to explain the acceptable walking duration using </a:t>
            </a:r>
            <a:r>
              <a:rPr lang="en-US" altLang="zh-CN" sz="2000" dirty="0">
                <a:solidFill>
                  <a:srgbClr val="FF0000"/>
                </a:solidFill>
                <a:latin typeface="+mn-ea"/>
              </a:rPr>
              <a:t>probability</a:t>
            </a:r>
            <a:r>
              <a:rPr lang="en-US" altLang="zh-CN" sz="2000" dirty="0">
                <a:latin typeface="+mn-ea"/>
              </a:rPr>
              <a:t>.</a:t>
            </a:r>
          </a:p>
        </p:txBody>
      </p:sp>
      <p:sp>
        <p:nvSpPr>
          <p:cNvPr id="24" name="文本框 23">
            <a:extLst>
              <a:ext uri="{FF2B5EF4-FFF2-40B4-BE49-F238E27FC236}">
                <a16:creationId xmlns:a16="http://schemas.microsoft.com/office/drawing/2014/main" id="{2BB6E7CE-FA6C-47CD-8062-9FDF6CC77F05}"/>
              </a:ext>
            </a:extLst>
          </p:cNvPr>
          <p:cNvSpPr txBox="1"/>
          <p:nvPr/>
        </p:nvSpPr>
        <p:spPr>
          <a:xfrm>
            <a:off x="858982" y="4536408"/>
            <a:ext cx="7389091" cy="400110"/>
          </a:xfrm>
          <a:prstGeom prst="rect">
            <a:avLst/>
          </a:prstGeom>
          <a:noFill/>
        </p:spPr>
        <p:txBody>
          <a:bodyPr wrap="square" rtlCol="0">
            <a:spAutoFit/>
          </a:bodyPr>
          <a:lstStyle/>
          <a:p>
            <a:r>
              <a:rPr lang="en-US" altLang="zh-CN" sz="2000" dirty="0">
                <a:latin typeface="+mn-ea"/>
              </a:rPr>
              <a:t>Examine the probability at the </a:t>
            </a:r>
            <a:r>
              <a:rPr lang="en-US" altLang="zh-CN" sz="2000" dirty="0">
                <a:solidFill>
                  <a:srgbClr val="FF0000"/>
                </a:solidFill>
                <a:latin typeface="+mn-ea"/>
              </a:rPr>
              <a:t>given threshold</a:t>
            </a:r>
            <a:r>
              <a:rPr lang="en-US" altLang="zh-CN" sz="2000" dirty="0">
                <a:latin typeface="+mn-ea"/>
              </a:rPr>
              <a:t> of walking duration</a:t>
            </a:r>
          </a:p>
        </p:txBody>
      </p:sp>
    </p:spTree>
    <p:extLst>
      <p:ext uri="{BB962C8B-B14F-4D97-AF65-F5344CB8AC3E}">
        <p14:creationId xmlns:p14="http://schemas.microsoft.com/office/powerpoint/2010/main" val="241927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011961849"/>
              </p:ext>
            </p:extLst>
          </p:nvPr>
        </p:nvGraphicFramePr>
        <p:xfrm>
          <a:off x="203016" y="1318152"/>
          <a:ext cx="8737963" cy="4716663"/>
        </p:xfrm>
        <a:graphic>
          <a:graphicData uri="http://schemas.openxmlformats.org/drawingml/2006/table">
            <a:tbl>
              <a:tblPr firstRow="1" firstCol="1" bandRow="1"/>
              <a:tblGrid>
                <a:gridCol w="1474864">
                  <a:extLst>
                    <a:ext uri="{9D8B030D-6E8A-4147-A177-3AD203B41FA5}">
                      <a16:colId xmlns:a16="http://schemas.microsoft.com/office/drawing/2014/main" val="295668036"/>
                    </a:ext>
                  </a:extLst>
                </a:gridCol>
                <a:gridCol w="2583402">
                  <a:extLst>
                    <a:ext uri="{9D8B030D-6E8A-4147-A177-3AD203B41FA5}">
                      <a16:colId xmlns:a16="http://schemas.microsoft.com/office/drawing/2014/main" val="737902233"/>
                    </a:ext>
                  </a:extLst>
                </a:gridCol>
                <a:gridCol w="1171852">
                  <a:extLst>
                    <a:ext uri="{9D8B030D-6E8A-4147-A177-3AD203B41FA5}">
                      <a16:colId xmlns:a16="http://schemas.microsoft.com/office/drawing/2014/main" val="2242224467"/>
                    </a:ext>
                  </a:extLst>
                </a:gridCol>
                <a:gridCol w="825623">
                  <a:extLst>
                    <a:ext uri="{9D8B030D-6E8A-4147-A177-3AD203B41FA5}">
                      <a16:colId xmlns:a16="http://schemas.microsoft.com/office/drawing/2014/main" val="152444422"/>
                    </a:ext>
                  </a:extLst>
                </a:gridCol>
                <a:gridCol w="1047565">
                  <a:extLst>
                    <a:ext uri="{9D8B030D-6E8A-4147-A177-3AD203B41FA5}">
                      <a16:colId xmlns:a16="http://schemas.microsoft.com/office/drawing/2014/main" val="2670274780"/>
                    </a:ext>
                  </a:extLst>
                </a:gridCol>
                <a:gridCol w="941033">
                  <a:extLst>
                    <a:ext uri="{9D8B030D-6E8A-4147-A177-3AD203B41FA5}">
                      <a16:colId xmlns:a16="http://schemas.microsoft.com/office/drawing/2014/main" val="1671563119"/>
                    </a:ext>
                  </a:extLst>
                </a:gridCol>
                <a:gridCol w="693624">
                  <a:extLst>
                    <a:ext uri="{9D8B030D-6E8A-4147-A177-3AD203B41FA5}">
                      <a16:colId xmlns:a16="http://schemas.microsoft.com/office/drawing/2014/main" val="2643364353"/>
                    </a:ext>
                  </a:extLst>
                </a:gridCol>
              </a:tblGrid>
              <a:tr h="354495">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Category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Expected sign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Min Value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Max Value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Average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Unit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779451"/>
                  </a:ext>
                </a:extLst>
              </a:tr>
              <a:tr h="276949">
                <a:tc rowSpan="7">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Built environment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2,921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811,281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114,353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395905131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2,614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839,956</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167,088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356935588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Residence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110,748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1,067,523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528,533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082755118"/>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305,559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59,691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1482045772"/>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Government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128,471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20,878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65205684"/>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Facility Area</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132,777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21,204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3028070299"/>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 use Aggregation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0.09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0.31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96215997"/>
                  </a:ext>
                </a:extLst>
              </a:tr>
              <a:tr h="276949">
                <a:tc rowSpan="5">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Transfer Dummy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43717420"/>
                  </a:ext>
                </a:extLst>
              </a:tr>
              <a:tr h="263102">
                <a:tc vMerge="1">
                  <a:txBody>
                    <a:bodyPr/>
                    <a:lstStyle/>
                    <a:p>
                      <a:endParaRPr lang="zh-CN" altLang="en-US"/>
                    </a:p>
                  </a:txBody>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Bicycle Parking</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4,375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778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4152286744"/>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Capacity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58.48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1329251379"/>
                  </a:ext>
                </a:extLst>
              </a:tr>
              <a:tr h="263102">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Bus Accessibility</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455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89.71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3316592299"/>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Road Density</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479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299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m/ha</a:t>
                      </a:r>
                      <a:r>
                        <a:rPr lang="en-US" sz="1400" kern="100" baseline="300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130609"/>
                  </a:ext>
                </a:extLst>
              </a:tr>
              <a:tr h="266794">
                <a:tc rowSpan="4">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and Socioeconomic Environment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Population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1,908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19,393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9,813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1892988992"/>
                  </a:ext>
                </a:extLst>
              </a:tr>
              <a:tr h="266794">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House Member</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2.79</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2.18</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tcPr>
                </a:tc>
                <a:extLst>
                  <a:ext uri="{0D108BD9-81ED-4DB2-BD59-A6C34878D82A}">
                    <a16:rowId xmlns:a16="http://schemas.microsoft.com/office/drawing/2014/main" val="2666124777"/>
                  </a:ext>
                </a:extLst>
              </a:tr>
              <a:tr h="266794">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Job-Resident Balan</a:t>
                      </a: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ce</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Unknown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2.61</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1.80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a:noFill/>
                    </a:lnB>
                    <a:solidFill>
                      <a:schemeClr val="bg1">
                        <a:lumMod val="85000"/>
                      </a:schemeClr>
                    </a:solidFill>
                  </a:tcPr>
                </a:tc>
                <a:extLst>
                  <a:ext uri="{0D108BD9-81ED-4DB2-BD59-A6C34878D82A}">
                    <a16:rowId xmlns:a16="http://schemas.microsoft.com/office/drawing/2014/main" val="717518117"/>
                  </a:ext>
                </a:extLst>
              </a:tr>
              <a:tr h="276949">
                <a:tc vMerge="1">
                  <a:txBody>
                    <a:bodyPr/>
                    <a:lstStyle/>
                    <a:p>
                      <a:endParaRPr lang="zh-CN" altLang="en-US"/>
                    </a:p>
                  </a:txBody>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Tenant Proportion</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0.15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0.65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0.43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5150" marR="9515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362808"/>
                  </a:ext>
                </a:extLst>
              </a:tr>
            </a:tbl>
          </a:graphicData>
        </a:graphic>
      </p:graphicFrame>
      <p:sp>
        <p:nvSpPr>
          <p:cNvPr id="13" name="文本框 12"/>
          <p:cNvSpPr txBox="1"/>
          <p:nvPr/>
        </p:nvSpPr>
        <p:spPr>
          <a:xfrm>
            <a:off x="203016" y="6034815"/>
            <a:ext cx="4751622"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rPr>
              <a:t>Dependent variable: average daily subway ridership</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1" y="482249"/>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7" name="组合 16"/>
              <p:cNvGrpSpPr/>
              <p:nvPr/>
            </p:nvGrpSpPr>
            <p:grpSpPr>
              <a:xfrm>
                <a:off x="1146429" y="1090136"/>
                <a:ext cx="3638550" cy="339090"/>
                <a:chOff x="1146429" y="1090136"/>
                <a:chExt cx="3638550" cy="339090"/>
              </a:xfrm>
            </p:grpSpPr>
            <p:cxnSp>
              <p:nvCxnSpPr>
                <p:cNvPr id="19" name="直接连接符 18"/>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Summary</a:t>
                  </a:r>
                </a:p>
              </p:txBody>
            </p:sp>
          </p:grpSp>
          <p:sp>
            <p:nvSpPr>
              <p:cNvPr id="18" name="矩形 17"/>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107321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408E59B7-2DBF-4776-ADEA-493E6A2BA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57" y="1012952"/>
            <a:ext cx="4849448" cy="3232965"/>
          </a:xfrm>
          <a:prstGeom prst="rect">
            <a:avLst/>
          </a:prstGeom>
        </p:spPr>
      </p:pic>
      <p:grpSp>
        <p:nvGrpSpPr>
          <p:cNvPr id="24" name="组合 23">
            <a:extLst>
              <a:ext uri="{FF2B5EF4-FFF2-40B4-BE49-F238E27FC236}">
                <a16:creationId xmlns:a16="http://schemas.microsoft.com/office/drawing/2014/main" id="{370500FD-4597-4604-863A-D8D212F7F160}"/>
              </a:ext>
            </a:extLst>
          </p:cNvPr>
          <p:cNvGrpSpPr/>
          <p:nvPr/>
        </p:nvGrpSpPr>
        <p:grpSpPr>
          <a:xfrm>
            <a:off x="1939037" y="1368139"/>
            <a:ext cx="822342" cy="2403999"/>
            <a:chOff x="3095643" y="1295922"/>
            <a:chExt cx="822342" cy="2403999"/>
          </a:xfrm>
        </p:grpSpPr>
        <p:cxnSp>
          <p:nvCxnSpPr>
            <p:cNvPr id="12" name="直接连接符 11">
              <a:extLst>
                <a:ext uri="{FF2B5EF4-FFF2-40B4-BE49-F238E27FC236}">
                  <a16:creationId xmlns:a16="http://schemas.microsoft.com/office/drawing/2014/main" id="{75A152B4-1412-443A-B9C2-1357B480687B}"/>
                </a:ext>
              </a:extLst>
            </p:cNvPr>
            <p:cNvCxnSpPr>
              <a:cxnSpLocks/>
            </p:cNvCxnSpPr>
            <p:nvPr/>
          </p:nvCxnSpPr>
          <p:spPr>
            <a:xfrm flipV="1">
              <a:off x="3507522" y="1295922"/>
              <a:ext cx="0" cy="240399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852DDDAA-A6A6-419D-B6C3-93104D1B1A02}"/>
                </a:ext>
              </a:extLst>
            </p:cNvPr>
            <p:cNvSpPr txBox="1"/>
            <p:nvPr/>
          </p:nvSpPr>
          <p:spPr>
            <a:xfrm>
              <a:off x="3095643" y="3298001"/>
              <a:ext cx="822342" cy="400110"/>
            </a:xfrm>
            <a:prstGeom prst="rect">
              <a:avLst/>
            </a:prstGeom>
            <a:solidFill>
              <a:schemeClr val="bg1"/>
            </a:solidFill>
            <a:ln>
              <a:solidFill>
                <a:schemeClr val="tx1"/>
              </a:solidFill>
            </a:ln>
          </p:spPr>
          <p:txBody>
            <a:bodyPr wrap="square" rtlCol="0">
              <a:spAutoFit/>
            </a:bodyPr>
            <a:lstStyle/>
            <a:p>
              <a:r>
                <a:rPr lang="en-US" altLang="zh-CN" sz="2000" dirty="0">
                  <a:latin typeface="+mn-ea"/>
                </a:rPr>
                <a:t>6 min</a:t>
              </a:r>
              <a:endParaRPr lang="zh-CN" altLang="en-US" sz="2000" dirty="0">
                <a:latin typeface="+mn-ea"/>
              </a:endParaRPr>
            </a:p>
          </p:txBody>
        </p:sp>
      </p:grpSp>
      <p:sp>
        <p:nvSpPr>
          <p:cNvPr id="4" name="矩形 3">
            <a:extLst>
              <a:ext uri="{FF2B5EF4-FFF2-40B4-BE49-F238E27FC236}">
                <a16:creationId xmlns:a16="http://schemas.microsoft.com/office/drawing/2014/main" id="{E2700A5C-6B5D-467B-95F8-DDAB445D72C6}"/>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Methods</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DBC14387-7C96-4589-AC02-E625A5BD4B30}"/>
              </a:ext>
            </a:extLst>
          </p:cNvPr>
          <p:cNvSpPr txBox="1"/>
          <p:nvPr/>
        </p:nvSpPr>
        <p:spPr>
          <a:xfrm>
            <a:off x="340821" y="4437002"/>
            <a:ext cx="8462356" cy="2185214"/>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latin typeface="+mn-ea"/>
              </a:rPr>
              <a:t>Assuming the walking duration distribution of the passengers with the </a:t>
            </a:r>
            <a:r>
              <a:rPr lang="en-US" altLang="zh-CN" dirty="0">
                <a:solidFill>
                  <a:srgbClr val="FF0000"/>
                </a:solidFill>
                <a:latin typeface="+mn-ea"/>
              </a:rPr>
              <a:t>same attributions</a:t>
            </a:r>
            <a:r>
              <a:rPr lang="en-US" altLang="zh-CN" dirty="0">
                <a:latin typeface="+mn-ea"/>
              </a:rPr>
              <a:t> subject to the </a:t>
            </a:r>
            <a:r>
              <a:rPr lang="en-US" altLang="zh-CN" dirty="0">
                <a:solidFill>
                  <a:srgbClr val="FF0000"/>
                </a:solidFill>
                <a:latin typeface="+mn-ea"/>
              </a:rPr>
              <a:t>normal distribution</a:t>
            </a:r>
            <a:r>
              <a:rPr lang="en-US" altLang="zh-CN" dirty="0">
                <a:latin typeface="+mn-ea"/>
              </a:rPr>
              <a:t>.</a:t>
            </a:r>
          </a:p>
          <a:p>
            <a:pPr marL="342900" indent="-342900">
              <a:spcAft>
                <a:spcPts val="600"/>
              </a:spcAft>
              <a:buFont typeface="Wingdings" panose="05000000000000000000" pitchFamily="2" charset="2"/>
              <a:buChar char="l"/>
            </a:pPr>
            <a:r>
              <a:rPr lang="en-US" altLang="zh-CN" dirty="0">
                <a:latin typeface="+mn-ea"/>
              </a:rPr>
              <a:t>If the survey result obtained from the questionnaire showed one group of passengers with a particular PSDC </a:t>
            </a:r>
            <a:r>
              <a:rPr lang="en-US" altLang="zh-CN" dirty="0">
                <a:solidFill>
                  <a:srgbClr val="FF0000"/>
                </a:solidFill>
                <a:latin typeface="+mn-ea"/>
              </a:rPr>
              <a:t>tend to walk longer</a:t>
            </a:r>
            <a:r>
              <a:rPr lang="en-US" altLang="zh-CN" dirty="0">
                <a:latin typeface="+mn-ea"/>
              </a:rPr>
              <a:t>, it means this group of passengers can </a:t>
            </a:r>
            <a:r>
              <a:rPr lang="en-US" altLang="zh-CN" dirty="0">
                <a:solidFill>
                  <a:srgbClr val="FF0000"/>
                </a:solidFill>
                <a:latin typeface="+mn-ea"/>
              </a:rPr>
              <a:t>accept a longer walking duration.</a:t>
            </a:r>
          </a:p>
          <a:p>
            <a:pPr marL="342900" indent="-342900">
              <a:buFont typeface="Wingdings" panose="05000000000000000000" pitchFamily="2" charset="2"/>
              <a:buChar char="l"/>
            </a:pPr>
            <a:r>
              <a:rPr lang="en-US" altLang="zh-CN" dirty="0">
                <a:latin typeface="+mn-ea"/>
              </a:rPr>
              <a:t>In this graph it can be considered that </a:t>
            </a:r>
            <a:r>
              <a:rPr lang="en-US" altLang="zh-CN" dirty="0">
                <a:solidFill>
                  <a:srgbClr val="FF0000"/>
                </a:solidFill>
                <a:latin typeface="+mn-ea"/>
              </a:rPr>
              <a:t>Group 1</a:t>
            </a:r>
            <a:r>
              <a:rPr lang="en-US" altLang="zh-CN" dirty="0">
                <a:latin typeface="+mn-ea"/>
              </a:rPr>
              <a:t> can accept a </a:t>
            </a:r>
            <a:r>
              <a:rPr lang="en-US" altLang="zh-CN" dirty="0">
                <a:solidFill>
                  <a:srgbClr val="FF0000"/>
                </a:solidFill>
                <a:latin typeface="+mn-ea"/>
              </a:rPr>
              <a:t>longer</a:t>
            </a:r>
            <a:r>
              <a:rPr lang="en-US" altLang="zh-CN" dirty="0">
                <a:latin typeface="+mn-ea"/>
              </a:rPr>
              <a:t> walking duration </a:t>
            </a:r>
            <a:r>
              <a:rPr lang="en-US" altLang="zh-CN" dirty="0">
                <a:solidFill>
                  <a:srgbClr val="FF0000"/>
                </a:solidFill>
                <a:latin typeface="+mn-ea"/>
              </a:rPr>
              <a:t>than Group 2</a:t>
            </a:r>
            <a:endParaRPr lang="zh-CN" altLang="en-US" dirty="0">
              <a:solidFill>
                <a:srgbClr val="FF0000"/>
              </a:solidFill>
              <a:latin typeface="+mn-ea"/>
            </a:endParaRPr>
          </a:p>
        </p:txBody>
      </p:sp>
      <p:sp>
        <p:nvSpPr>
          <p:cNvPr id="6" name="文本框 5">
            <a:extLst>
              <a:ext uri="{FF2B5EF4-FFF2-40B4-BE49-F238E27FC236}">
                <a16:creationId xmlns:a16="http://schemas.microsoft.com/office/drawing/2014/main" id="{9BD951D9-D997-484E-9F74-12527804A3E1}"/>
              </a:ext>
            </a:extLst>
          </p:cNvPr>
          <p:cNvSpPr txBox="1"/>
          <p:nvPr/>
        </p:nvSpPr>
        <p:spPr>
          <a:xfrm>
            <a:off x="489527" y="697636"/>
            <a:ext cx="404469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Important assumption</a:t>
            </a:r>
          </a:p>
        </p:txBody>
      </p:sp>
      <p:sp>
        <p:nvSpPr>
          <p:cNvPr id="21" name="文本框 20">
            <a:extLst>
              <a:ext uri="{FF2B5EF4-FFF2-40B4-BE49-F238E27FC236}">
                <a16:creationId xmlns:a16="http://schemas.microsoft.com/office/drawing/2014/main" id="{129C65E9-BF38-4A3B-A020-819C6C317956}"/>
              </a:ext>
            </a:extLst>
          </p:cNvPr>
          <p:cNvSpPr txBox="1"/>
          <p:nvPr/>
        </p:nvSpPr>
        <p:spPr>
          <a:xfrm>
            <a:off x="5943483" y="3370124"/>
            <a:ext cx="2859694" cy="707886"/>
          </a:xfrm>
          <a:prstGeom prst="rect">
            <a:avLst/>
          </a:prstGeom>
          <a:noFill/>
          <a:ln>
            <a:solidFill>
              <a:schemeClr val="tx1"/>
            </a:solidFill>
          </a:ln>
        </p:spPr>
        <p:txBody>
          <a:bodyPr wrap="square" rtlCol="0">
            <a:spAutoFit/>
          </a:bodyPr>
          <a:lstStyle/>
          <a:p>
            <a:pPr algn="ctr"/>
            <a:r>
              <a:rPr lang="en-US" altLang="zh-CN" sz="2000" dirty="0">
                <a:latin typeface="+mn-ea"/>
              </a:rPr>
              <a:t>If considering the threshold of </a:t>
            </a:r>
            <a:r>
              <a:rPr lang="en-US" altLang="zh-CN" sz="2000" dirty="0">
                <a:solidFill>
                  <a:srgbClr val="FF0000"/>
                </a:solidFill>
                <a:latin typeface="+mn-ea"/>
              </a:rPr>
              <a:t>6 minutes</a:t>
            </a:r>
            <a:endParaRPr lang="zh-CN" altLang="en-US" sz="2000" dirty="0">
              <a:solidFill>
                <a:srgbClr val="FF0000"/>
              </a:solidFill>
              <a:latin typeface="+mn-ea"/>
            </a:endParaRPr>
          </a:p>
        </p:txBody>
      </p:sp>
      <p:grpSp>
        <p:nvGrpSpPr>
          <p:cNvPr id="36" name="组合 35">
            <a:extLst>
              <a:ext uri="{FF2B5EF4-FFF2-40B4-BE49-F238E27FC236}">
                <a16:creationId xmlns:a16="http://schemas.microsoft.com/office/drawing/2014/main" id="{3B91AD76-8789-470D-9E51-4C8B99BE99F9}"/>
              </a:ext>
            </a:extLst>
          </p:cNvPr>
          <p:cNvGrpSpPr/>
          <p:nvPr/>
        </p:nvGrpSpPr>
        <p:grpSpPr>
          <a:xfrm>
            <a:off x="6322132" y="1368139"/>
            <a:ext cx="1595283" cy="369332"/>
            <a:chOff x="6357645" y="1337086"/>
            <a:chExt cx="1595283" cy="369332"/>
          </a:xfrm>
        </p:grpSpPr>
        <p:cxnSp>
          <p:nvCxnSpPr>
            <p:cNvPr id="27" name="直接连接符 26">
              <a:extLst>
                <a:ext uri="{FF2B5EF4-FFF2-40B4-BE49-F238E27FC236}">
                  <a16:creationId xmlns:a16="http://schemas.microsoft.com/office/drawing/2014/main" id="{0532BA2F-446E-40FC-AAFA-BA979401527E}"/>
                </a:ext>
              </a:extLst>
            </p:cNvPr>
            <p:cNvCxnSpPr/>
            <p:nvPr/>
          </p:nvCxnSpPr>
          <p:spPr>
            <a:xfrm>
              <a:off x="6357645" y="1527422"/>
              <a:ext cx="418920" cy="0"/>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8AB05BC8-69F6-4B11-8BD2-C3ACB55644F0}"/>
                </a:ext>
              </a:extLst>
            </p:cNvPr>
            <p:cNvSpPr txBox="1"/>
            <p:nvPr/>
          </p:nvSpPr>
          <p:spPr>
            <a:xfrm>
              <a:off x="6957143" y="1337086"/>
              <a:ext cx="995785" cy="369332"/>
            </a:xfrm>
            <a:prstGeom prst="rect">
              <a:avLst/>
            </a:prstGeom>
            <a:noFill/>
          </p:spPr>
          <p:txBody>
            <a:bodyPr wrap="none" rtlCol="0">
              <a:spAutoFit/>
            </a:bodyPr>
            <a:lstStyle/>
            <a:p>
              <a:r>
                <a:rPr lang="en-US" altLang="zh-CN" dirty="0">
                  <a:latin typeface="+mn-ea"/>
                </a:rPr>
                <a:t>Group 1</a:t>
              </a:r>
              <a:endParaRPr lang="zh-CN" altLang="en-US" dirty="0">
                <a:latin typeface="+mn-ea"/>
              </a:endParaRPr>
            </a:p>
          </p:txBody>
        </p:sp>
      </p:grpSp>
      <p:grpSp>
        <p:nvGrpSpPr>
          <p:cNvPr id="35" name="组合 34">
            <a:extLst>
              <a:ext uri="{FF2B5EF4-FFF2-40B4-BE49-F238E27FC236}">
                <a16:creationId xmlns:a16="http://schemas.microsoft.com/office/drawing/2014/main" id="{F13F6C58-F637-44E3-8231-BF34DC02EBA8}"/>
              </a:ext>
            </a:extLst>
          </p:cNvPr>
          <p:cNvGrpSpPr/>
          <p:nvPr/>
        </p:nvGrpSpPr>
        <p:grpSpPr>
          <a:xfrm>
            <a:off x="6322132" y="2009028"/>
            <a:ext cx="1595283" cy="369332"/>
            <a:chOff x="6357645" y="1977975"/>
            <a:chExt cx="1595283" cy="369332"/>
          </a:xfrm>
        </p:grpSpPr>
        <p:cxnSp>
          <p:nvCxnSpPr>
            <p:cNvPr id="26" name="直接连接符 25">
              <a:extLst>
                <a:ext uri="{FF2B5EF4-FFF2-40B4-BE49-F238E27FC236}">
                  <a16:creationId xmlns:a16="http://schemas.microsoft.com/office/drawing/2014/main" id="{C00DD6E9-6891-4D81-A20C-FD7A5A2E93BE}"/>
                </a:ext>
              </a:extLst>
            </p:cNvPr>
            <p:cNvCxnSpPr/>
            <p:nvPr/>
          </p:nvCxnSpPr>
          <p:spPr>
            <a:xfrm>
              <a:off x="6357645" y="2162641"/>
              <a:ext cx="41892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A84F3B9-8A4E-4006-80FE-B43DE8D50920}"/>
                </a:ext>
              </a:extLst>
            </p:cNvPr>
            <p:cNvSpPr txBox="1"/>
            <p:nvPr/>
          </p:nvSpPr>
          <p:spPr>
            <a:xfrm>
              <a:off x="6957143" y="1977975"/>
              <a:ext cx="995785" cy="369332"/>
            </a:xfrm>
            <a:prstGeom prst="rect">
              <a:avLst/>
            </a:prstGeom>
            <a:noFill/>
          </p:spPr>
          <p:txBody>
            <a:bodyPr wrap="none" rtlCol="0">
              <a:spAutoFit/>
            </a:bodyPr>
            <a:lstStyle/>
            <a:p>
              <a:r>
                <a:rPr lang="en-US" altLang="zh-CN" dirty="0">
                  <a:latin typeface="+mn-ea"/>
                </a:rPr>
                <a:t>Group 2</a:t>
              </a:r>
              <a:endParaRPr lang="zh-CN" altLang="en-US" dirty="0">
                <a:latin typeface="+mn-ea"/>
              </a:endParaRPr>
            </a:p>
          </p:txBody>
        </p:sp>
      </p:grpSp>
      <p:grpSp>
        <p:nvGrpSpPr>
          <p:cNvPr id="34" name="组合 33">
            <a:extLst>
              <a:ext uri="{FF2B5EF4-FFF2-40B4-BE49-F238E27FC236}">
                <a16:creationId xmlns:a16="http://schemas.microsoft.com/office/drawing/2014/main" id="{233C540D-AD12-476F-B8DF-3C75D25945D8}"/>
              </a:ext>
            </a:extLst>
          </p:cNvPr>
          <p:cNvGrpSpPr/>
          <p:nvPr/>
        </p:nvGrpSpPr>
        <p:grpSpPr>
          <a:xfrm>
            <a:off x="6322132" y="2649917"/>
            <a:ext cx="1920336" cy="369332"/>
            <a:chOff x="6357645" y="2618864"/>
            <a:chExt cx="1920336" cy="369332"/>
          </a:xfrm>
        </p:grpSpPr>
        <p:cxnSp>
          <p:nvCxnSpPr>
            <p:cNvPr id="28" name="直接连接符 27">
              <a:extLst>
                <a:ext uri="{FF2B5EF4-FFF2-40B4-BE49-F238E27FC236}">
                  <a16:creationId xmlns:a16="http://schemas.microsoft.com/office/drawing/2014/main" id="{BF9A7628-5A93-4051-ACEC-4606C02ACE8B}"/>
                </a:ext>
              </a:extLst>
            </p:cNvPr>
            <p:cNvCxnSpPr/>
            <p:nvPr/>
          </p:nvCxnSpPr>
          <p:spPr>
            <a:xfrm>
              <a:off x="6357645" y="2803848"/>
              <a:ext cx="418920" cy="0"/>
            </a:xfrm>
            <a:prstGeom prst="line">
              <a:avLst/>
            </a:prstGeom>
            <a:ln w="28575">
              <a:solidFill>
                <a:srgbClr val="01010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986486D-1A58-47A2-9132-AD3402755F1A}"/>
                </a:ext>
              </a:extLst>
            </p:cNvPr>
            <p:cNvSpPr txBox="1"/>
            <p:nvPr/>
          </p:nvSpPr>
          <p:spPr>
            <a:xfrm>
              <a:off x="6955183" y="2618864"/>
              <a:ext cx="1322798" cy="369332"/>
            </a:xfrm>
            <a:prstGeom prst="rect">
              <a:avLst/>
            </a:prstGeom>
            <a:noFill/>
          </p:spPr>
          <p:txBody>
            <a:bodyPr wrap="none" rtlCol="0">
              <a:spAutoFit/>
            </a:bodyPr>
            <a:lstStyle/>
            <a:p>
              <a:r>
                <a:rPr lang="en-US" altLang="zh-CN" dirty="0">
                  <a:latin typeface="+mn-ea"/>
                </a:rPr>
                <a:t>All Samples</a:t>
              </a:r>
              <a:endParaRPr lang="zh-CN" altLang="en-US" dirty="0">
                <a:latin typeface="+mn-ea"/>
              </a:endParaRPr>
            </a:p>
          </p:txBody>
        </p:sp>
      </p:grpSp>
      <p:sp>
        <p:nvSpPr>
          <p:cNvPr id="2" name="文本框 1">
            <a:extLst>
              <a:ext uri="{FF2B5EF4-FFF2-40B4-BE49-F238E27FC236}">
                <a16:creationId xmlns:a16="http://schemas.microsoft.com/office/drawing/2014/main" id="{4A4F55A2-2B81-41D5-A521-75819250EF47}"/>
              </a:ext>
            </a:extLst>
          </p:cNvPr>
          <p:cNvSpPr txBox="1"/>
          <p:nvPr/>
        </p:nvSpPr>
        <p:spPr>
          <a:xfrm>
            <a:off x="2900400" y="3972128"/>
            <a:ext cx="875561" cy="369332"/>
          </a:xfrm>
          <a:prstGeom prst="rect">
            <a:avLst/>
          </a:prstGeom>
          <a:noFill/>
        </p:spPr>
        <p:txBody>
          <a:bodyPr wrap="none" rtlCol="0">
            <a:spAutoFit/>
          </a:bodyPr>
          <a:lstStyle/>
          <a:p>
            <a:pPr algn="ctr"/>
            <a:r>
              <a:rPr lang="en-US" altLang="zh-CN" dirty="0">
                <a:latin typeface="+mn-ea"/>
              </a:rPr>
              <a:t>minute</a:t>
            </a:r>
            <a:endParaRPr lang="zh-CN" altLang="en-US" dirty="0">
              <a:latin typeface="+mn-ea"/>
            </a:endParaRPr>
          </a:p>
        </p:txBody>
      </p:sp>
      <p:sp>
        <p:nvSpPr>
          <p:cNvPr id="20" name="文本框 19">
            <a:extLst>
              <a:ext uri="{FF2B5EF4-FFF2-40B4-BE49-F238E27FC236}">
                <a16:creationId xmlns:a16="http://schemas.microsoft.com/office/drawing/2014/main" id="{7FD288C4-F7B4-4D78-B25F-3C22424E76F1}"/>
              </a:ext>
            </a:extLst>
          </p:cNvPr>
          <p:cNvSpPr txBox="1"/>
          <p:nvPr/>
        </p:nvSpPr>
        <p:spPr>
          <a:xfrm rot="16200000">
            <a:off x="203448" y="2444767"/>
            <a:ext cx="1239442" cy="369332"/>
          </a:xfrm>
          <a:prstGeom prst="rect">
            <a:avLst/>
          </a:prstGeom>
          <a:noFill/>
        </p:spPr>
        <p:txBody>
          <a:bodyPr wrap="none" rtlCol="0">
            <a:spAutoFit/>
          </a:bodyPr>
          <a:lstStyle/>
          <a:p>
            <a:r>
              <a:rPr lang="en-US" altLang="zh-CN" dirty="0">
                <a:latin typeface="+mn-ea"/>
              </a:rPr>
              <a:t>Probability</a:t>
            </a:r>
            <a:endParaRPr lang="zh-CN" altLang="en-US" dirty="0">
              <a:latin typeface="+mn-ea"/>
            </a:endParaRPr>
          </a:p>
        </p:txBody>
      </p:sp>
    </p:spTree>
    <p:extLst>
      <p:ext uri="{BB962C8B-B14F-4D97-AF65-F5344CB8AC3E}">
        <p14:creationId xmlns:p14="http://schemas.microsoft.com/office/powerpoint/2010/main" val="24026814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195173-ED07-4B65-82F9-0D1D7D06639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Methods</a:t>
            </a:r>
            <a:endParaRPr lang="zh-CN" altLang="en-US" sz="3200" b="1" dirty="0">
              <a:solidFill>
                <a:schemeClr val="tx1"/>
              </a:solidFill>
              <a:latin typeface="+mn-ea"/>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D559D58-44FB-463A-AC07-B73388FB4B0D}"/>
                  </a:ext>
                </a:extLst>
              </p:cNvPr>
              <p:cNvSpPr txBox="1"/>
              <p:nvPr/>
            </p:nvSpPr>
            <p:spPr>
              <a:xfrm>
                <a:off x="750571" y="3279055"/>
                <a:ext cx="7642857" cy="2848600"/>
              </a:xfrm>
              <a:prstGeom prst="rect">
                <a:avLst/>
              </a:prstGeom>
              <a:noFill/>
            </p:spPr>
            <p:txBody>
              <a:bodyPr wrap="square" lIns="0" tIns="0" rIns="0" bIns="0" rtlCol="0">
                <a:spAutoFit/>
              </a:bodyPr>
              <a:lstStyle/>
              <a:p>
                <a:pPr algn="ctr">
                  <a:lnSpc>
                    <a:spcPct val="150000"/>
                  </a:lnSpc>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𝑚𝑖𝑛</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𝐹</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𝑓𝑎𝑐𝑡𝑜𝑟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𝑓𝑎𝑐𝑡𝑜𝑟</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 ……</m:t>
                          </m:r>
                        </m:e>
                      </m:d>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m:rPr>
                              <m:sty m:val="p"/>
                            </m:rPr>
                            <a:rPr lang="en-US" altLang="zh-CN" sz="2000" i="1">
                              <a:latin typeface="Cambria Math" panose="02040503050406030204" pitchFamily="18" charset="0"/>
                            </a:rPr>
                            <m:t>y</m:t>
                          </m:r>
                          <m:r>
                            <a:rPr lang="en-US" altLang="zh-CN" sz="2000" i="1">
                              <a:latin typeface="Cambria Math" panose="02040503050406030204" pitchFamily="18" charset="0"/>
                            </a:rPr>
                            <m:t> </m:t>
                          </m:r>
                          <m:r>
                            <a:rPr lang="en-US" altLang="zh-CN" sz="2000" i="1">
                              <a:latin typeface="Cambria Math" panose="02040503050406030204" pitchFamily="18" charset="0"/>
                            </a:rPr>
                            <m:t>𝑚𝑖𝑛</m:t>
                          </m:r>
                        </m:sub>
                      </m:sSub>
                      <m:r>
                        <a:rPr lang="en-US" altLang="zh-CN" sz="2000" i="1">
                          <a:latin typeface="Cambria Math" panose="02040503050406030204" pitchFamily="18" charset="0"/>
                        </a:rPr>
                        <m:t> ∈ </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0, 1</m:t>
                          </m:r>
                        </m:e>
                      </m:d>
                    </m:oMath>
                  </m:oMathPara>
                </a14:m>
                <a:endParaRPr lang="en-US" altLang="zh-CN" sz="2000" dirty="0">
                  <a:latin typeface="+mn-ea"/>
                </a:endParaRPr>
              </a:p>
              <a:p>
                <a:pPr algn="ctr">
                  <a:lnSpc>
                    <a:spcPct val="150000"/>
                  </a:lnSpc>
                </a:pPr>
                <a:endParaRPr lang="en-US" altLang="zh-CN" sz="2000" b="0" dirty="0">
                  <a:latin typeface="+mn-ea"/>
                </a:endParaRPr>
              </a:p>
              <a:p>
                <a:pPr algn="ctr">
                  <a:lnSpc>
                    <a:spcPct val="150000"/>
                  </a:lnSpc>
                </a:pPr>
                <a:endParaRPr lang="en-US" altLang="zh-CN" sz="2000" b="0" dirty="0">
                  <a:latin typeface="+mn-ea"/>
                </a:endParaRPr>
              </a:p>
              <a:p>
                <a:pPr>
                  <a:lnSpc>
                    <a:spcPct val="150000"/>
                  </a:lnSpc>
                </a:pPr>
                <a:r>
                  <a:rPr lang="en-US" altLang="zh-CN" sz="2000" b="0" dirty="0">
                    <a:latin typeface="+mn-ea"/>
                  </a:rPr>
                  <a:t>Where: 		</a:t>
                </a:r>
                <a14:m>
                  <m:oMath xmlns:m="http://schemas.openxmlformats.org/officeDocument/2006/math">
                    <m:r>
                      <a:rPr lang="en-US" altLang="zh-CN" sz="2000" b="0" i="1" smtClean="0">
                        <a:latin typeface="Cambria Math" panose="02040503050406030204" pitchFamily="18" charset="0"/>
                      </a:rPr>
                      <m:t>𝑦</m:t>
                    </m:r>
                  </m:oMath>
                </a14:m>
                <a:r>
                  <a:rPr lang="en-US" altLang="zh-CN" sz="2000" b="0" dirty="0">
                    <a:latin typeface="+mn-ea"/>
                  </a:rPr>
                  <a:t> means the </a:t>
                </a:r>
                <a:r>
                  <a:rPr lang="en-US" altLang="zh-CN" sz="2000" b="0" dirty="0">
                    <a:solidFill>
                      <a:srgbClr val="FF0000"/>
                    </a:solidFill>
                    <a:latin typeface="+mn-ea"/>
                  </a:rPr>
                  <a:t>given threshold</a:t>
                </a:r>
                <a:r>
                  <a:rPr lang="en-US" altLang="zh-CN" sz="2000" b="0" dirty="0">
                    <a:latin typeface="+mn-ea"/>
                  </a:rPr>
                  <a:t> of walking duration</a:t>
                </a:r>
              </a:p>
              <a:p>
                <a:pPr>
                  <a:lnSpc>
                    <a:spcPct val="150000"/>
                  </a:lnSpc>
                </a:pP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b="0" i="1" smtClean="0">
                            <a:latin typeface="Cambria Math" panose="02040503050406030204" pitchFamily="18" charset="0"/>
                          </a:rPr>
                          <m:t>𝑦</m:t>
                        </m:r>
                        <m:r>
                          <a:rPr lang="en-US" altLang="zh-CN" sz="2000" i="1">
                            <a:latin typeface="Cambria Math" panose="02040503050406030204" pitchFamily="18" charset="0"/>
                          </a:rPr>
                          <m:t> </m:t>
                        </m:r>
                        <m:r>
                          <a:rPr lang="en-US" altLang="zh-CN" sz="2000" i="1">
                            <a:latin typeface="Cambria Math" panose="02040503050406030204" pitchFamily="18" charset="0"/>
                          </a:rPr>
                          <m:t>𝑚𝑖𝑛</m:t>
                        </m:r>
                      </m:sub>
                    </m:sSub>
                  </m:oMath>
                </a14:m>
                <a:r>
                  <a:rPr lang="en-US" altLang="zh-CN" sz="2000" dirty="0">
                    <a:latin typeface="+mn-ea"/>
                  </a:rPr>
                  <a:t> represent</a:t>
                </a:r>
                <a:r>
                  <a:rPr lang="en-US" altLang="zh-CN" sz="2000" b="0" dirty="0">
                    <a:latin typeface="+mn-ea"/>
                  </a:rPr>
                  <a:t>s the </a:t>
                </a:r>
                <a:r>
                  <a:rPr lang="en-US" altLang="zh-CN" sz="2000" b="0" dirty="0">
                    <a:solidFill>
                      <a:srgbClr val="FF0000"/>
                    </a:solidFill>
                    <a:latin typeface="+mn-ea"/>
                  </a:rPr>
                  <a:t>probability</a:t>
                </a:r>
                <a:r>
                  <a:rPr lang="en-US" altLang="zh-CN" sz="2000" b="0" dirty="0">
                    <a:latin typeface="+mn-ea"/>
                  </a:rPr>
                  <a:t> of accepting or not at 			the threshold of y minutes. </a:t>
                </a:r>
              </a:p>
            </p:txBody>
          </p:sp>
        </mc:Choice>
        <mc:Fallback xmlns="">
          <p:sp>
            <p:nvSpPr>
              <p:cNvPr id="5" name="文本框 4">
                <a:extLst>
                  <a:ext uri="{FF2B5EF4-FFF2-40B4-BE49-F238E27FC236}">
                    <a16:creationId xmlns:a16="http://schemas.microsoft.com/office/drawing/2014/main" id="{9D559D58-44FB-463A-AC07-B73388FB4B0D}"/>
                  </a:ext>
                </a:extLst>
              </p:cNvPr>
              <p:cNvSpPr txBox="1">
                <a:spLocks noRot="1" noChangeAspect="1" noMove="1" noResize="1" noEditPoints="1" noAdjustHandles="1" noChangeArrowheads="1" noChangeShapeType="1" noTextEdit="1"/>
              </p:cNvSpPr>
              <p:nvPr/>
            </p:nvSpPr>
            <p:spPr>
              <a:xfrm>
                <a:off x="750571" y="3279055"/>
                <a:ext cx="7642857" cy="2848600"/>
              </a:xfrm>
              <a:prstGeom prst="rect">
                <a:avLst/>
              </a:prstGeom>
              <a:blipFill>
                <a:blip r:embed="rId2"/>
                <a:stretch>
                  <a:fillRect l="-1994" r="-957" b="-2784"/>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72D7CBE-62F6-43F5-B77D-3F24820DD034}"/>
              </a:ext>
            </a:extLst>
          </p:cNvPr>
          <p:cNvSpPr txBox="1"/>
          <p:nvPr/>
        </p:nvSpPr>
        <p:spPr>
          <a:xfrm>
            <a:off x="489527" y="697636"/>
            <a:ext cx="3632726"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Model construction</a:t>
            </a:r>
          </a:p>
        </p:txBody>
      </p:sp>
      <p:sp>
        <p:nvSpPr>
          <p:cNvPr id="2" name="文本框 1">
            <a:extLst>
              <a:ext uri="{FF2B5EF4-FFF2-40B4-BE49-F238E27FC236}">
                <a16:creationId xmlns:a16="http://schemas.microsoft.com/office/drawing/2014/main" id="{186AECCC-7CE7-4EA2-B475-35A3BFF6B49E}"/>
              </a:ext>
            </a:extLst>
          </p:cNvPr>
          <p:cNvSpPr txBox="1"/>
          <p:nvPr/>
        </p:nvSpPr>
        <p:spPr>
          <a:xfrm>
            <a:off x="489527" y="1774665"/>
            <a:ext cx="3937296"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Abstract form of the model</a:t>
            </a:r>
            <a:endParaRPr lang="zh-CN" altLang="en-US" sz="2200" dirty="0">
              <a:latin typeface="+mn-ea"/>
            </a:endParaRPr>
          </a:p>
        </p:txBody>
      </p:sp>
      <p:sp>
        <p:nvSpPr>
          <p:cNvPr id="3" name="文本框 2">
            <a:extLst>
              <a:ext uri="{FF2B5EF4-FFF2-40B4-BE49-F238E27FC236}">
                <a16:creationId xmlns:a16="http://schemas.microsoft.com/office/drawing/2014/main" id="{B0444FBF-6FD5-4E22-AE93-845B3389CB52}"/>
              </a:ext>
            </a:extLst>
          </p:cNvPr>
          <p:cNvSpPr txBox="1"/>
          <p:nvPr/>
        </p:nvSpPr>
        <p:spPr>
          <a:xfrm>
            <a:off x="3695533" y="2645061"/>
            <a:ext cx="731290" cy="369332"/>
          </a:xfrm>
          <a:prstGeom prst="rect">
            <a:avLst/>
          </a:prstGeom>
          <a:noFill/>
        </p:spPr>
        <p:txBody>
          <a:bodyPr wrap="none" rtlCol="0">
            <a:spAutoFit/>
          </a:bodyPr>
          <a:lstStyle/>
          <a:p>
            <a:r>
              <a:rPr lang="en-US" altLang="zh-CN" dirty="0">
                <a:solidFill>
                  <a:srgbClr val="FF0000"/>
                </a:solidFill>
                <a:latin typeface="+mn-ea"/>
              </a:rPr>
              <a:t>PSCD</a:t>
            </a:r>
            <a:endParaRPr lang="zh-CN" altLang="en-US" dirty="0">
              <a:solidFill>
                <a:srgbClr val="FF0000"/>
              </a:solidFill>
              <a:latin typeface="+mn-ea"/>
            </a:endParaRPr>
          </a:p>
        </p:txBody>
      </p:sp>
      <p:sp>
        <p:nvSpPr>
          <p:cNvPr id="6" name="左大括号 5">
            <a:extLst>
              <a:ext uri="{FF2B5EF4-FFF2-40B4-BE49-F238E27FC236}">
                <a16:creationId xmlns:a16="http://schemas.microsoft.com/office/drawing/2014/main" id="{D1BA62F9-59B3-46C4-98FE-AE123694E74E}"/>
              </a:ext>
            </a:extLst>
          </p:cNvPr>
          <p:cNvSpPr/>
          <p:nvPr/>
        </p:nvSpPr>
        <p:spPr>
          <a:xfrm rot="5400000">
            <a:off x="3924232" y="1903964"/>
            <a:ext cx="273890" cy="2656505"/>
          </a:xfrm>
          <a:prstGeom prst="leftBrace">
            <a:avLst>
              <a:gd name="adj1" fmla="val 8020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50842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FB37A13-AD38-45EF-AFCB-C7E9A54FE8DF}"/>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pic>
        <p:nvPicPr>
          <p:cNvPr id="6" name="图片 5">
            <a:extLst>
              <a:ext uri="{FF2B5EF4-FFF2-40B4-BE49-F238E27FC236}">
                <a16:creationId xmlns:a16="http://schemas.microsoft.com/office/drawing/2014/main" id="{BC38F351-339A-49C6-B331-2DEEAC7BD1F4}"/>
              </a:ext>
            </a:extLst>
          </p:cNvPr>
          <p:cNvPicPr>
            <a:picLocks noChangeAspect="1"/>
          </p:cNvPicPr>
          <p:nvPr/>
        </p:nvPicPr>
        <p:blipFill rotWithShape="1">
          <a:blip r:embed="rId2"/>
          <a:srcRect t="69269" r="52524"/>
          <a:stretch/>
        </p:blipFill>
        <p:spPr>
          <a:xfrm>
            <a:off x="4686997" y="2474314"/>
            <a:ext cx="4068491" cy="3796146"/>
          </a:xfrm>
          <a:prstGeom prst="rect">
            <a:avLst/>
          </a:prstGeom>
        </p:spPr>
      </p:pic>
      <p:pic>
        <p:nvPicPr>
          <p:cNvPr id="7" name="图片 6">
            <a:extLst>
              <a:ext uri="{FF2B5EF4-FFF2-40B4-BE49-F238E27FC236}">
                <a16:creationId xmlns:a16="http://schemas.microsoft.com/office/drawing/2014/main" id="{CA8C61C9-5226-4A1B-93B4-3D3574DD2015}"/>
              </a:ext>
            </a:extLst>
          </p:cNvPr>
          <p:cNvPicPr>
            <a:picLocks noChangeAspect="1"/>
          </p:cNvPicPr>
          <p:nvPr/>
        </p:nvPicPr>
        <p:blipFill>
          <a:blip r:embed="rId3"/>
          <a:stretch>
            <a:fillRect/>
          </a:stretch>
        </p:blipFill>
        <p:spPr>
          <a:xfrm>
            <a:off x="359741" y="2643332"/>
            <a:ext cx="4000559" cy="3458111"/>
          </a:xfrm>
          <a:prstGeom prst="rect">
            <a:avLst/>
          </a:prstGeom>
        </p:spPr>
      </p:pic>
      <p:sp>
        <p:nvSpPr>
          <p:cNvPr id="8" name="文本框 7">
            <a:extLst>
              <a:ext uri="{FF2B5EF4-FFF2-40B4-BE49-F238E27FC236}">
                <a16:creationId xmlns:a16="http://schemas.microsoft.com/office/drawing/2014/main" id="{45C4EDDB-7827-4F28-85A4-A07DFDC743C6}"/>
              </a:ext>
            </a:extLst>
          </p:cNvPr>
          <p:cNvSpPr txBox="1"/>
          <p:nvPr/>
        </p:nvSpPr>
        <p:spPr>
          <a:xfrm>
            <a:off x="506243" y="1675660"/>
            <a:ext cx="3852337" cy="400110"/>
          </a:xfrm>
          <a:prstGeom prst="rect">
            <a:avLst/>
          </a:prstGeom>
          <a:noFill/>
        </p:spPr>
        <p:txBody>
          <a:bodyPr wrap="none" rtlCol="0">
            <a:spAutoFit/>
          </a:bodyPr>
          <a:lstStyle/>
          <a:p>
            <a:r>
              <a:rPr lang="en-US" altLang="zh-CN" sz="2000" dirty="0">
                <a:latin typeface="+mn-ea"/>
              </a:rPr>
              <a:t>Distribution of the transit stations</a:t>
            </a:r>
            <a:endParaRPr lang="zh-CN" altLang="en-US" sz="2000" dirty="0">
              <a:latin typeface="+mn-ea"/>
            </a:endParaRPr>
          </a:p>
        </p:txBody>
      </p:sp>
      <p:sp>
        <p:nvSpPr>
          <p:cNvPr id="9" name="文本框 8">
            <a:extLst>
              <a:ext uri="{FF2B5EF4-FFF2-40B4-BE49-F238E27FC236}">
                <a16:creationId xmlns:a16="http://schemas.microsoft.com/office/drawing/2014/main" id="{1C957918-7CE0-43D3-93FD-EF678F8CE13E}"/>
              </a:ext>
            </a:extLst>
          </p:cNvPr>
          <p:cNvSpPr txBox="1"/>
          <p:nvPr/>
        </p:nvSpPr>
        <p:spPr>
          <a:xfrm>
            <a:off x="5105737" y="1660272"/>
            <a:ext cx="3313728" cy="430887"/>
          </a:xfrm>
          <a:prstGeom prst="rect">
            <a:avLst/>
          </a:prstGeom>
          <a:noFill/>
        </p:spPr>
        <p:txBody>
          <a:bodyPr wrap="none" rtlCol="0">
            <a:spAutoFit/>
          </a:bodyPr>
          <a:lstStyle/>
          <a:p>
            <a:r>
              <a:rPr lang="en-US" altLang="zh-CN" sz="2000" dirty="0">
                <a:latin typeface="+mn-ea"/>
              </a:rPr>
              <a:t>Available</a:t>
            </a:r>
            <a:r>
              <a:rPr lang="en-US" altLang="zh-CN" sz="2200" dirty="0">
                <a:latin typeface="+mn-ea"/>
              </a:rPr>
              <a:t> data in this study</a:t>
            </a:r>
            <a:endParaRPr lang="zh-CN" altLang="en-US" sz="2200" dirty="0">
              <a:latin typeface="+mn-ea"/>
            </a:endParaRPr>
          </a:p>
        </p:txBody>
      </p:sp>
      <p:sp>
        <p:nvSpPr>
          <p:cNvPr id="10" name="文本框 9">
            <a:extLst>
              <a:ext uri="{FF2B5EF4-FFF2-40B4-BE49-F238E27FC236}">
                <a16:creationId xmlns:a16="http://schemas.microsoft.com/office/drawing/2014/main" id="{EE12BD26-D572-43A4-8E96-662908D73C46}"/>
              </a:ext>
            </a:extLst>
          </p:cNvPr>
          <p:cNvSpPr txBox="1"/>
          <p:nvPr/>
        </p:nvSpPr>
        <p:spPr>
          <a:xfrm>
            <a:off x="489527" y="697636"/>
            <a:ext cx="281038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Available data</a:t>
            </a:r>
          </a:p>
        </p:txBody>
      </p:sp>
      <p:cxnSp>
        <p:nvCxnSpPr>
          <p:cNvPr id="3" name="直接连接符 2">
            <a:extLst>
              <a:ext uri="{FF2B5EF4-FFF2-40B4-BE49-F238E27FC236}">
                <a16:creationId xmlns:a16="http://schemas.microsoft.com/office/drawing/2014/main" id="{5F49EF6D-A5EA-464F-8605-B8D40A1F5FD5}"/>
              </a:ext>
            </a:extLst>
          </p:cNvPr>
          <p:cNvCxnSpPr/>
          <p:nvPr/>
        </p:nvCxnSpPr>
        <p:spPr>
          <a:xfrm>
            <a:off x="4562475" y="1428750"/>
            <a:ext cx="0" cy="5105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813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CEC9DA-B5A7-4FF3-8888-532DF2C37F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9594" y="2033828"/>
            <a:ext cx="6349715" cy="4713335"/>
          </a:xfrm>
          <a:prstGeom prst="rect">
            <a:avLst/>
          </a:prstGeom>
          <a:noFill/>
          <a:ln>
            <a:noFill/>
          </a:ln>
        </p:spPr>
      </p:pic>
      <p:sp>
        <p:nvSpPr>
          <p:cNvPr id="3" name="矩形 2">
            <a:extLst>
              <a:ext uri="{FF2B5EF4-FFF2-40B4-BE49-F238E27FC236}">
                <a16:creationId xmlns:a16="http://schemas.microsoft.com/office/drawing/2014/main" id="{95B05465-42ED-4C85-9681-2D42D3A6A09A}"/>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sp>
        <p:nvSpPr>
          <p:cNvPr id="5" name="文本框 4">
            <a:extLst>
              <a:ext uri="{FF2B5EF4-FFF2-40B4-BE49-F238E27FC236}">
                <a16:creationId xmlns:a16="http://schemas.microsoft.com/office/drawing/2014/main" id="{7B702440-95A4-45D7-A65B-63AD2085FB4D}"/>
              </a:ext>
            </a:extLst>
          </p:cNvPr>
          <p:cNvSpPr txBox="1"/>
          <p:nvPr/>
        </p:nvSpPr>
        <p:spPr>
          <a:xfrm>
            <a:off x="489527" y="697636"/>
            <a:ext cx="271420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Data disposal</a:t>
            </a:r>
          </a:p>
        </p:txBody>
      </p:sp>
      <p:sp>
        <p:nvSpPr>
          <p:cNvPr id="2" name="文本框 1">
            <a:extLst>
              <a:ext uri="{FF2B5EF4-FFF2-40B4-BE49-F238E27FC236}">
                <a16:creationId xmlns:a16="http://schemas.microsoft.com/office/drawing/2014/main" id="{4F43B9F0-16DB-4F43-954A-069E9766DB35}"/>
              </a:ext>
            </a:extLst>
          </p:cNvPr>
          <p:cNvSpPr txBox="1"/>
          <p:nvPr/>
        </p:nvSpPr>
        <p:spPr>
          <a:xfrm>
            <a:off x="2933731" y="1467317"/>
            <a:ext cx="3483646" cy="430887"/>
          </a:xfrm>
          <a:prstGeom prst="rect">
            <a:avLst/>
          </a:prstGeom>
          <a:noFill/>
          <a:ln w="19050">
            <a:solidFill>
              <a:schemeClr val="tx1"/>
            </a:solidFill>
          </a:ln>
        </p:spPr>
        <p:txBody>
          <a:bodyPr wrap="none" rtlCol="0">
            <a:spAutoFit/>
          </a:bodyPr>
          <a:lstStyle/>
          <a:p>
            <a:r>
              <a:rPr lang="en-US" altLang="zh-CN" sz="2200" dirty="0">
                <a:solidFill>
                  <a:srgbClr val="FF0000"/>
                </a:solidFill>
                <a:latin typeface="+mn-ea"/>
              </a:rPr>
              <a:t>Source:</a:t>
            </a:r>
            <a:r>
              <a:rPr lang="en-US" altLang="zh-CN" sz="2200" dirty="0">
                <a:latin typeface="+mn-ea"/>
              </a:rPr>
              <a:t> Person Trip Survey </a:t>
            </a:r>
            <a:endParaRPr lang="zh-CN" altLang="en-US" sz="2200" dirty="0">
              <a:latin typeface="+mn-ea"/>
            </a:endParaRPr>
          </a:p>
        </p:txBody>
      </p:sp>
    </p:spTree>
    <p:extLst>
      <p:ext uri="{BB962C8B-B14F-4D97-AF65-F5344CB8AC3E}">
        <p14:creationId xmlns:p14="http://schemas.microsoft.com/office/powerpoint/2010/main" val="3402845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ge distribution_for subway">
            <a:extLst>
              <a:ext uri="{FF2B5EF4-FFF2-40B4-BE49-F238E27FC236}">
                <a16:creationId xmlns:a16="http://schemas.microsoft.com/office/drawing/2014/main" id="{DB2F3180-6263-4818-9776-C5D4DA9B1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953" y="1474487"/>
            <a:ext cx="3892336" cy="2700000"/>
          </a:xfrm>
          <a:prstGeom prst="rect">
            <a:avLst/>
          </a:prstGeom>
          <a:noFill/>
          <a:ln>
            <a:noFill/>
          </a:ln>
        </p:spPr>
      </p:pic>
      <p:pic>
        <p:nvPicPr>
          <p:cNvPr id="5" name="图片 4" descr="walking duration distribution">
            <a:extLst>
              <a:ext uri="{FF2B5EF4-FFF2-40B4-BE49-F238E27FC236}">
                <a16:creationId xmlns:a16="http://schemas.microsoft.com/office/drawing/2014/main" id="{8E18F6A4-1CCA-46FD-96B8-7DB3F91C3F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7702" y="1474487"/>
            <a:ext cx="3892336" cy="2700000"/>
          </a:xfrm>
          <a:prstGeom prst="rect">
            <a:avLst/>
          </a:prstGeom>
          <a:noFill/>
          <a:ln>
            <a:noFill/>
          </a:ln>
        </p:spPr>
      </p:pic>
      <p:sp>
        <p:nvSpPr>
          <p:cNvPr id="6" name="矩形 5">
            <a:extLst>
              <a:ext uri="{FF2B5EF4-FFF2-40B4-BE49-F238E27FC236}">
                <a16:creationId xmlns:a16="http://schemas.microsoft.com/office/drawing/2014/main" id="{D9BDADAF-FE56-4430-BFE8-5995767135A7}"/>
              </a:ext>
            </a:extLst>
          </p:cNvPr>
          <p:cNvSpPr/>
          <p:nvPr/>
        </p:nvSpPr>
        <p:spPr>
          <a:xfrm>
            <a:off x="530937" y="4174487"/>
            <a:ext cx="3980577" cy="400110"/>
          </a:xfrm>
          <a:prstGeom prst="rect">
            <a:avLst/>
          </a:prstGeom>
        </p:spPr>
        <p:txBody>
          <a:bodyPr wrap="none">
            <a:spAutoFit/>
          </a:bodyPr>
          <a:lstStyle/>
          <a:p>
            <a:r>
              <a:rPr lang="en-US" altLang="zh-CN" sz="2000" kern="100" dirty="0">
                <a:latin typeface="+mn-ea"/>
              </a:rPr>
              <a:t>The age distribution of passengers</a:t>
            </a:r>
            <a:endParaRPr lang="zh-CN" altLang="en-US" sz="2000" dirty="0">
              <a:latin typeface="+mn-ea"/>
            </a:endParaRPr>
          </a:p>
        </p:txBody>
      </p:sp>
      <p:sp>
        <p:nvSpPr>
          <p:cNvPr id="7" name="矩形 6">
            <a:extLst>
              <a:ext uri="{FF2B5EF4-FFF2-40B4-BE49-F238E27FC236}">
                <a16:creationId xmlns:a16="http://schemas.microsoft.com/office/drawing/2014/main" id="{6BA0A2D8-7402-46AB-A3BB-A7C38F96829F}"/>
              </a:ext>
            </a:extLst>
          </p:cNvPr>
          <p:cNvSpPr/>
          <p:nvPr/>
        </p:nvSpPr>
        <p:spPr>
          <a:xfrm>
            <a:off x="5127076" y="4174487"/>
            <a:ext cx="3663182" cy="400110"/>
          </a:xfrm>
          <a:prstGeom prst="rect">
            <a:avLst/>
          </a:prstGeom>
        </p:spPr>
        <p:txBody>
          <a:bodyPr wrap="none">
            <a:spAutoFit/>
          </a:bodyPr>
          <a:lstStyle/>
          <a:p>
            <a:r>
              <a:rPr lang="en-US" altLang="zh-CN" sz="2000" kern="100" dirty="0">
                <a:latin typeface="+mn-ea"/>
              </a:rPr>
              <a:t>Distribution of walking duration</a:t>
            </a:r>
            <a:endParaRPr lang="zh-CN" altLang="en-US" sz="2000" dirty="0">
              <a:latin typeface="+mn-ea"/>
            </a:endParaRPr>
          </a:p>
        </p:txBody>
      </p:sp>
      <p:sp>
        <p:nvSpPr>
          <p:cNvPr id="8" name="矩形 7">
            <a:extLst>
              <a:ext uri="{FF2B5EF4-FFF2-40B4-BE49-F238E27FC236}">
                <a16:creationId xmlns:a16="http://schemas.microsoft.com/office/drawing/2014/main" id="{84DAE4D0-C240-41BC-9CBB-7A6E437C501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2. Data Description</a:t>
            </a:r>
            <a:endParaRPr lang="zh-CN" altLang="en-US" sz="3200" b="1" dirty="0">
              <a:solidFill>
                <a:schemeClr val="tx1"/>
              </a:solidFill>
              <a:latin typeface="+mn-ea"/>
            </a:endParaRPr>
          </a:p>
        </p:txBody>
      </p:sp>
      <p:sp>
        <p:nvSpPr>
          <p:cNvPr id="9" name="文本框 8">
            <a:extLst>
              <a:ext uri="{FF2B5EF4-FFF2-40B4-BE49-F238E27FC236}">
                <a16:creationId xmlns:a16="http://schemas.microsoft.com/office/drawing/2014/main" id="{9095F0BE-F55D-4BA0-A35C-0DED2CDD716B}"/>
              </a:ext>
            </a:extLst>
          </p:cNvPr>
          <p:cNvSpPr txBox="1"/>
          <p:nvPr/>
        </p:nvSpPr>
        <p:spPr>
          <a:xfrm>
            <a:off x="489527" y="697636"/>
            <a:ext cx="4209807"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Distribution verification</a:t>
            </a:r>
          </a:p>
        </p:txBody>
      </p:sp>
      <p:sp>
        <p:nvSpPr>
          <p:cNvPr id="2" name="文本框 1">
            <a:extLst>
              <a:ext uri="{FF2B5EF4-FFF2-40B4-BE49-F238E27FC236}">
                <a16:creationId xmlns:a16="http://schemas.microsoft.com/office/drawing/2014/main" id="{C581A1FF-4607-4415-BD63-E510AA07E3DD}"/>
              </a:ext>
            </a:extLst>
          </p:cNvPr>
          <p:cNvSpPr txBox="1"/>
          <p:nvPr/>
        </p:nvSpPr>
        <p:spPr>
          <a:xfrm>
            <a:off x="575057" y="5480534"/>
            <a:ext cx="3892336" cy="707886"/>
          </a:xfrm>
          <a:prstGeom prst="rect">
            <a:avLst/>
          </a:prstGeom>
          <a:noFill/>
        </p:spPr>
        <p:txBody>
          <a:bodyPr wrap="square" rtlCol="0">
            <a:spAutoFit/>
          </a:bodyPr>
          <a:lstStyle/>
          <a:p>
            <a:r>
              <a:rPr lang="en-US" altLang="zh-CN" sz="2000" dirty="0">
                <a:latin typeface="+mn-ea"/>
              </a:rPr>
              <a:t>Subject to </a:t>
            </a:r>
            <a:r>
              <a:rPr lang="en-US" altLang="zh-CN" sz="2000" dirty="0">
                <a:solidFill>
                  <a:srgbClr val="FF0000"/>
                </a:solidFill>
                <a:latin typeface="+mn-ea"/>
              </a:rPr>
              <a:t>normal distribution</a:t>
            </a:r>
            <a:r>
              <a:rPr lang="en-US" altLang="zh-CN" sz="2000" dirty="0">
                <a:latin typeface="+mn-ea"/>
              </a:rPr>
              <a:t>, the samples can be viewed valid.</a:t>
            </a:r>
            <a:endParaRPr lang="zh-CN" altLang="en-US" sz="2000" dirty="0">
              <a:latin typeface="+mn-ea"/>
            </a:endParaRPr>
          </a:p>
        </p:txBody>
      </p:sp>
      <p:sp>
        <p:nvSpPr>
          <p:cNvPr id="10" name="文本框 9">
            <a:extLst>
              <a:ext uri="{FF2B5EF4-FFF2-40B4-BE49-F238E27FC236}">
                <a16:creationId xmlns:a16="http://schemas.microsoft.com/office/drawing/2014/main" id="{AB3D1178-2A44-4715-B7E6-49C09D127DCD}"/>
              </a:ext>
            </a:extLst>
          </p:cNvPr>
          <p:cNvSpPr txBox="1"/>
          <p:nvPr/>
        </p:nvSpPr>
        <p:spPr>
          <a:xfrm>
            <a:off x="4869528" y="5326645"/>
            <a:ext cx="4178279" cy="1015663"/>
          </a:xfrm>
          <a:prstGeom prst="rect">
            <a:avLst/>
          </a:prstGeom>
          <a:noFill/>
        </p:spPr>
        <p:txBody>
          <a:bodyPr wrap="square" rtlCol="0">
            <a:spAutoFit/>
          </a:bodyPr>
          <a:lstStyle/>
          <a:p>
            <a:r>
              <a:rPr lang="en-US" altLang="zh-CN" sz="2000" dirty="0">
                <a:latin typeface="+mn-ea"/>
              </a:rPr>
              <a:t>People are inclined to reply a </a:t>
            </a:r>
            <a:r>
              <a:rPr lang="en-US" altLang="zh-CN" sz="2000" dirty="0">
                <a:solidFill>
                  <a:srgbClr val="FF0000"/>
                </a:solidFill>
                <a:latin typeface="+mn-ea"/>
              </a:rPr>
              <a:t>looser answer</a:t>
            </a:r>
            <a:r>
              <a:rPr lang="en-US" altLang="zh-CN" sz="2000" dirty="0">
                <a:latin typeface="+mn-ea"/>
              </a:rPr>
              <a:t> when they are being asked some questions about details.</a:t>
            </a:r>
            <a:endParaRPr lang="zh-CN" altLang="en-US" sz="2000" dirty="0">
              <a:latin typeface="+mn-ea"/>
            </a:endParaRPr>
          </a:p>
        </p:txBody>
      </p:sp>
      <p:cxnSp>
        <p:nvCxnSpPr>
          <p:cNvPr id="11" name="直接箭头连接符 10">
            <a:extLst>
              <a:ext uri="{FF2B5EF4-FFF2-40B4-BE49-F238E27FC236}">
                <a16:creationId xmlns:a16="http://schemas.microsoft.com/office/drawing/2014/main" id="{1FA1A149-D4CE-4BE2-A155-34441D9D813B}"/>
              </a:ext>
            </a:extLst>
          </p:cNvPr>
          <p:cNvCxnSpPr>
            <a:cxnSpLocks/>
          </p:cNvCxnSpPr>
          <p:nvPr/>
        </p:nvCxnSpPr>
        <p:spPr>
          <a:xfrm flipH="1">
            <a:off x="5843071" y="2133600"/>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B9E4142-E1F4-4854-A0F2-088EB1BA4287}"/>
              </a:ext>
            </a:extLst>
          </p:cNvPr>
          <p:cNvCxnSpPr>
            <a:cxnSpLocks/>
          </p:cNvCxnSpPr>
          <p:nvPr/>
        </p:nvCxnSpPr>
        <p:spPr>
          <a:xfrm flipH="1">
            <a:off x="6147870" y="2333625"/>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DCAE9D6-7F66-4B1B-A617-BC54CD5E40E9}"/>
              </a:ext>
            </a:extLst>
          </p:cNvPr>
          <p:cNvCxnSpPr>
            <a:cxnSpLocks/>
          </p:cNvCxnSpPr>
          <p:nvPr/>
        </p:nvCxnSpPr>
        <p:spPr>
          <a:xfrm flipH="1">
            <a:off x="6653869" y="3238500"/>
            <a:ext cx="6095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C3D76B1-68C8-4FBA-B8A5-33F3A3F9F7FA}"/>
              </a:ext>
            </a:extLst>
          </p:cNvPr>
          <p:cNvSpPr txBox="1"/>
          <p:nvPr/>
        </p:nvSpPr>
        <p:spPr>
          <a:xfrm>
            <a:off x="6452669" y="2447342"/>
            <a:ext cx="2295525" cy="923330"/>
          </a:xfrm>
          <a:prstGeom prst="rect">
            <a:avLst/>
          </a:prstGeom>
          <a:solidFill>
            <a:schemeClr val="bg1">
              <a:lumMod val="85000"/>
            </a:schemeClr>
          </a:solidFill>
          <a:ln w="19050">
            <a:solidFill>
              <a:schemeClr val="tx1"/>
            </a:solidFill>
          </a:ln>
        </p:spPr>
        <p:txBody>
          <a:bodyPr wrap="square" rtlCol="0">
            <a:spAutoFit/>
          </a:bodyPr>
          <a:lstStyle/>
          <a:p>
            <a:r>
              <a:rPr lang="en-US" altLang="zh-CN" dirty="0">
                <a:latin typeface="+mn-ea"/>
              </a:rPr>
              <a:t>There are </a:t>
            </a:r>
            <a:r>
              <a:rPr lang="en-US" altLang="zh-CN" dirty="0">
                <a:solidFill>
                  <a:srgbClr val="FF0000"/>
                </a:solidFill>
                <a:latin typeface="+mn-ea"/>
              </a:rPr>
              <a:t>peak</a:t>
            </a:r>
            <a:r>
              <a:rPr lang="en-US" altLang="zh-CN" dirty="0">
                <a:latin typeface="+mn-ea"/>
              </a:rPr>
              <a:t> values at </a:t>
            </a:r>
            <a:r>
              <a:rPr lang="en-US" altLang="zh-CN" dirty="0">
                <a:solidFill>
                  <a:srgbClr val="FF0000"/>
                </a:solidFill>
                <a:latin typeface="+mn-ea"/>
              </a:rPr>
              <a:t>5</a:t>
            </a:r>
            <a:r>
              <a:rPr lang="en-US" altLang="zh-CN" dirty="0">
                <a:latin typeface="+mn-ea"/>
              </a:rPr>
              <a:t>, </a:t>
            </a:r>
            <a:r>
              <a:rPr lang="en-US" altLang="zh-CN" dirty="0">
                <a:solidFill>
                  <a:srgbClr val="FF0000"/>
                </a:solidFill>
                <a:latin typeface="+mn-ea"/>
              </a:rPr>
              <a:t>10</a:t>
            </a:r>
            <a:r>
              <a:rPr lang="en-US" altLang="zh-CN" dirty="0">
                <a:latin typeface="+mn-ea"/>
              </a:rPr>
              <a:t>, </a:t>
            </a:r>
            <a:r>
              <a:rPr lang="en-US" altLang="zh-CN" dirty="0">
                <a:solidFill>
                  <a:srgbClr val="FF0000"/>
                </a:solidFill>
                <a:latin typeface="+mn-ea"/>
              </a:rPr>
              <a:t>15</a:t>
            </a:r>
            <a:r>
              <a:rPr lang="en-US" altLang="zh-CN" dirty="0">
                <a:latin typeface="+mn-ea"/>
              </a:rPr>
              <a:t> min</a:t>
            </a:r>
            <a:endParaRPr lang="zh-CN" altLang="en-US" dirty="0">
              <a:latin typeface="+mn-ea"/>
            </a:endParaRPr>
          </a:p>
        </p:txBody>
      </p:sp>
      <p:sp>
        <p:nvSpPr>
          <p:cNvPr id="16" name="箭头: 下 15">
            <a:extLst>
              <a:ext uri="{FF2B5EF4-FFF2-40B4-BE49-F238E27FC236}">
                <a16:creationId xmlns:a16="http://schemas.microsoft.com/office/drawing/2014/main" id="{CEB49A05-0566-43FC-84F3-85B85AD2D9E0}"/>
              </a:ext>
            </a:extLst>
          </p:cNvPr>
          <p:cNvSpPr/>
          <p:nvPr/>
        </p:nvSpPr>
        <p:spPr>
          <a:xfrm>
            <a:off x="2383837" y="4812911"/>
            <a:ext cx="274776" cy="429309"/>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9" name="箭头: 下 18">
            <a:extLst>
              <a:ext uri="{FF2B5EF4-FFF2-40B4-BE49-F238E27FC236}">
                <a16:creationId xmlns:a16="http://schemas.microsoft.com/office/drawing/2014/main" id="{854F2563-413A-4FFF-9FD6-22B57540C37C}"/>
              </a:ext>
            </a:extLst>
          </p:cNvPr>
          <p:cNvSpPr/>
          <p:nvPr/>
        </p:nvSpPr>
        <p:spPr>
          <a:xfrm>
            <a:off x="6821279" y="4665483"/>
            <a:ext cx="274776" cy="429309"/>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Tree>
    <p:extLst>
      <p:ext uri="{BB962C8B-B14F-4D97-AF65-F5344CB8AC3E}">
        <p14:creationId xmlns:p14="http://schemas.microsoft.com/office/powerpoint/2010/main" val="2130543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A5535F-BFFE-4886-B094-AD730C430A6E}"/>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3. Selection for Valid Features</a:t>
            </a:r>
            <a:endParaRPr lang="zh-CN" altLang="en-US" sz="3200" b="1" dirty="0">
              <a:solidFill>
                <a:schemeClr val="tx1"/>
              </a:solidFill>
              <a:latin typeface="+mn-ea"/>
            </a:endParaRPr>
          </a:p>
        </p:txBody>
      </p:sp>
      <p:sp>
        <p:nvSpPr>
          <p:cNvPr id="6" name="文本框 5">
            <a:extLst>
              <a:ext uri="{FF2B5EF4-FFF2-40B4-BE49-F238E27FC236}">
                <a16:creationId xmlns:a16="http://schemas.microsoft.com/office/drawing/2014/main" id="{94C432FB-9A7F-43C0-9B75-7FBA61A10CA5}"/>
              </a:ext>
            </a:extLst>
          </p:cNvPr>
          <p:cNvSpPr txBox="1"/>
          <p:nvPr/>
        </p:nvSpPr>
        <p:spPr>
          <a:xfrm>
            <a:off x="489527" y="697636"/>
            <a:ext cx="4142481"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Selection of thresholds</a:t>
            </a:r>
          </a:p>
        </p:txBody>
      </p:sp>
      <p:sp>
        <p:nvSpPr>
          <p:cNvPr id="3" name="文本框 2">
            <a:extLst>
              <a:ext uri="{FF2B5EF4-FFF2-40B4-BE49-F238E27FC236}">
                <a16:creationId xmlns:a16="http://schemas.microsoft.com/office/drawing/2014/main" id="{291924E5-2C13-477B-8C85-86E5135EFAF5}"/>
              </a:ext>
            </a:extLst>
          </p:cNvPr>
          <p:cNvSpPr txBox="1"/>
          <p:nvPr/>
        </p:nvSpPr>
        <p:spPr>
          <a:xfrm>
            <a:off x="1441976" y="2341523"/>
            <a:ext cx="6260047" cy="400110"/>
          </a:xfrm>
          <a:prstGeom prst="rect">
            <a:avLst/>
          </a:prstGeom>
          <a:noFill/>
          <a:ln w="19050">
            <a:solidFill>
              <a:schemeClr val="tx1"/>
            </a:solidFill>
          </a:ln>
        </p:spPr>
        <p:txBody>
          <a:bodyPr wrap="none" rtlCol="0">
            <a:spAutoFit/>
          </a:bodyPr>
          <a:lstStyle/>
          <a:p>
            <a:r>
              <a:rPr lang="en-US" altLang="zh-CN" sz="2000" dirty="0">
                <a:latin typeface="+mn-ea"/>
              </a:rPr>
              <a:t>The thresholds selected in this study is </a:t>
            </a:r>
            <a:r>
              <a:rPr lang="en-US" altLang="zh-CN" sz="2000" dirty="0">
                <a:solidFill>
                  <a:srgbClr val="FF0000"/>
                </a:solidFill>
                <a:latin typeface="+mn-ea"/>
              </a:rPr>
              <a:t>5, 8, 13 minutes</a:t>
            </a:r>
            <a:r>
              <a:rPr lang="en-US" altLang="zh-CN" sz="2000" dirty="0">
                <a:latin typeface="+mn-ea"/>
              </a:rPr>
              <a:t>.</a:t>
            </a:r>
            <a:endParaRPr lang="zh-CN" altLang="en-US" sz="2000" dirty="0">
              <a:latin typeface="+mn-ea"/>
            </a:endParaRPr>
          </a:p>
        </p:txBody>
      </p:sp>
      <p:sp>
        <p:nvSpPr>
          <p:cNvPr id="2" name="文本框 1">
            <a:extLst>
              <a:ext uri="{FF2B5EF4-FFF2-40B4-BE49-F238E27FC236}">
                <a16:creationId xmlns:a16="http://schemas.microsoft.com/office/drawing/2014/main" id="{5979C683-4600-4D27-81B7-07879A1B2EB9}"/>
              </a:ext>
            </a:extLst>
          </p:cNvPr>
          <p:cNvSpPr txBox="1"/>
          <p:nvPr/>
        </p:nvSpPr>
        <p:spPr>
          <a:xfrm>
            <a:off x="942974" y="1186697"/>
            <a:ext cx="7381875" cy="1015663"/>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mn-ea"/>
              </a:rPr>
              <a:t>According to the existing studies, the acceptable walking duration mainly range from </a:t>
            </a:r>
            <a:r>
              <a:rPr lang="en-US" altLang="zh-CN" sz="2000" dirty="0">
                <a:solidFill>
                  <a:srgbClr val="FF0000"/>
                </a:solidFill>
                <a:latin typeface="+mn-ea"/>
              </a:rPr>
              <a:t>5 – 13 minutes</a:t>
            </a:r>
            <a:r>
              <a:rPr lang="en-US" altLang="zh-CN" sz="2000" dirty="0">
                <a:latin typeface="+mn-ea"/>
              </a:rPr>
              <a:t>. </a:t>
            </a:r>
          </a:p>
          <a:p>
            <a:pPr marL="285750" indent="-285750">
              <a:buFont typeface="Wingdings" panose="05000000000000000000" pitchFamily="2" charset="2"/>
              <a:buChar char="l"/>
            </a:pPr>
            <a:r>
              <a:rPr lang="en-US" altLang="zh-CN" sz="2000" dirty="0">
                <a:latin typeface="+mn-ea"/>
              </a:rPr>
              <a:t>In</a:t>
            </a:r>
            <a:r>
              <a:rPr lang="zh-CN" altLang="en-US" sz="2000" dirty="0">
                <a:latin typeface="+mn-ea"/>
              </a:rPr>
              <a:t> </a:t>
            </a:r>
            <a:r>
              <a:rPr lang="en-US" altLang="zh-CN" sz="2000" dirty="0">
                <a:latin typeface="+mn-ea"/>
              </a:rPr>
              <a:t>this</a:t>
            </a:r>
            <a:r>
              <a:rPr lang="zh-CN" altLang="en-US" sz="2000" dirty="0">
                <a:latin typeface="+mn-ea"/>
              </a:rPr>
              <a:t> </a:t>
            </a:r>
            <a:r>
              <a:rPr lang="en-US" altLang="zh-CN" sz="2000" dirty="0">
                <a:latin typeface="+mn-ea"/>
              </a:rPr>
              <a:t>study,</a:t>
            </a:r>
            <a:r>
              <a:rPr lang="zh-CN" altLang="en-US" sz="2000" dirty="0">
                <a:latin typeface="+mn-ea"/>
              </a:rPr>
              <a:t> </a:t>
            </a:r>
            <a:r>
              <a:rPr lang="en-US" altLang="zh-CN" sz="2000" dirty="0">
                <a:latin typeface="+mn-ea"/>
              </a:rPr>
              <a:t>the</a:t>
            </a:r>
            <a:r>
              <a:rPr lang="zh-CN" altLang="en-US" sz="2000" dirty="0">
                <a:latin typeface="+mn-ea"/>
              </a:rPr>
              <a:t> </a:t>
            </a:r>
            <a:r>
              <a:rPr lang="en-US" altLang="zh-CN" sz="2000" dirty="0">
                <a:latin typeface="+mn-ea"/>
              </a:rPr>
              <a:t>average</a:t>
            </a:r>
            <a:r>
              <a:rPr lang="zh-CN" altLang="en-US" sz="2000" dirty="0">
                <a:latin typeface="+mn-ea"/>
              </a:rPr>
              <a:t> </a:t>
            </a:r>
            <a:r>
              <a:rPr lang="en-US" altLang="zh-CN" sz="2000" dirty="0">
                <a:latin typeface="+mn-ea"/>
              </a:rPr>
              <a:t>walking duration is about </a:t>
            </a:r>
            <a:r>
              <a:rPr lang="en-US" altLang="zh-CN" sz="2000" dirty="0">
                <a:solidFill>
                  <a:srgbClr val="FF0000"/>
                </a:solidFill>
                <a:latin typeface="+mn-ea"/>
              </a:rPr>
              <a:t>8 minutes</a:t>
            </a:r>
            <a:r>
              <a:rPr lang="en-US" altLang="zh-CN" sz="2000" dirty="0">
                <a:latin typeface="+mn-ea"/>
              </a:rPr>
              <a:t>.</a:t>
            </a:r>
          </a:p>
        </p:txBody>
      </p:sp>
      <p:sp>
        <p:nvSpPr>
          <p:cNvPr id="7" name="文本框 6">
            <a:extLst>
              <a:ext uri="{FF2B5EF4-FFF2-40B4-BE49-F238E27FC236}">
                <a16:creationId xmlns:a16="http://schemas.microsoft.com/office/drawing/2014/main" id="{45BDC889-ED96-42AB-B612-A71568E47232}"/>
              </a:ext>
            </a:extLst>
          </p:cNvPr>
          <p:cNvSpPr txBox="1"/>
          <p:nvPr/>
        </p:nvSpPr>
        <p:spPr>
          <a:xfrm>
            <a:off x="489527" y="3450132"/>
            <a:ext cx="365035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Analysis of variance</a:t>
            </a:r>
          </a:p>
        </p:txBody>
      </p:sp>
      <p:pic>
        <p:nvPicPr>
          <p:cNvPr id="8" name="图片 7">
            <a:extLst>
              <a:ext uri="{FF2B5EF4-FFF2-40B4-BE49-F238E27FC236}">
                <a16:creationId xmlns:a16="http://schemas.microsoft.com/office/drawing/2014/main" id="{F61EB979-D31C-4AB9-85F6-9B44C31A6CB1}"/>
              </a:ext>
            </a:extLst>
          </p:cNvPr>
          <p:cNvPicPr>
            <a:picLocks noChangeAspect="1"/>
          </p:cNvPicPr>
          <p:nvPr/>
        </p:nvPicPr>
        <p:blipFill rotWithShape="1">
          <a:blip r:embed="rId2"/>
          <a:srcRect l="1923" t="5989" r="3269" b="21466"/>
          <a:stretch/>
        </p:blipFill>
        <p:spPr>
          <a:xfrm>
            <a:off x="76855" y="4207893"/>
            <a:ext cx="9019710" cy="2609704"/>
          </a:xfrm>
          <a:prstGeom prst="rect">
            <a:avLst/>
          </a:prstGeom>
        </p:spPr>
      </p:pic>
      <p:cxnSp>
        <p:nvCxnSpPr>
          <p:cNvPr id="9" name="直接连接符 8">
            <a:extLst>
              <a:ext uri="{FF2B5EF4-FFF2-40B4-BE49-F238E27FC236}">
                <a16:creationId xmlns:a16="http://schemas.microsoft.com/office/drawing/2014/main" id="{8B5B8B37-997A-4570-82DD-741A67FF25A2}"/>
              </a:ext>
            </a:extLst>
          </p:cNvPr>
          <p:cNvCxnSpPr>
            <a:cxnSpLocks/>
          </p:cNvCxnSpPr>
          <p:nvPr/>
        </p:nvCxnSpPr>
        <p:spPr>
          <a:xfrm>
            <a:off x="489527" y="3045329"/>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27CB3C9-0312-42B0-86A0-0725CCD84FFE}"/>
              </a:ext>
            </a:extLst>
          </p:cNvPr>
          <p:cNvSpPr txBox="1"/>
          <p:nvPr/>
        </p:nvSpPr>
        <p:spPr>
          <a:xfrm>
            <a:off x="4139885" y="3357799"/>
            <a:ext cx="4895892" cy="707886"/>
          </a:xfrm>
          <a:prstGeom prst="rect">
            <a:avLst/>
          </a:prstGeom>
          <a:noFill/>
          <a:ln w="19050">
            <a:solidFill>
              <a:schemeClr val="tx1"/>
            </a:solidFill>
          </a:ln>
        </p:spPr>
        <p:txBody>
          <a:bodyPr wrap="none" rtlCol="0">
            <a:spAutoFit/>
          </a:bodyPr>
          <a:lstStyle/>
          <a:p>
            <a:r>
              <a:rPr lang="en-US" altLang="zh-CN" sz="2000" dirty="0">
                <a:latin typeface="+mn-ea"/>
              </a:rPr>
              <a:t>L  :  tend to spend </a:t>
            </a:r>
            <a:r>
              <a:rPr lang="en-US" altLang="zh-CN" sz="2000" dirty="0">
                <a:solidFill>
                  <a:srgbClr val="FF0000"/>
                </a:solidFill>
                <a:latin typeface="+mn-ea"/>
              </a:rPr>
              <a:t>Less</a:t>
            </a:r>
            <a:r>
              <a:rPr lang="en-US" altLang="zh-CN" sz="2000" dirty="0">
                <a:latin typeface="+mn-ea"/>
              </a:rPr>
              <a:t> than the threshold</a:t>
            </a:r>
          </a:p>
          <a:p>
            <a:r>
              <a:rPr lang="en-US" altLang="zh-CN" sz="2000" dirty="0">
                <a:latin typeface="+mn-ea"/>
              </a:rPr>
              <a:t>M:  tend to spend </a:t>
            </a:r>
            <a:r>
              <a:rPr lang="en-US" altLang="zh-CN" sz="2000" dirty="0">
                <a:solidFill>
                  <a:srgbClr val="FF0000"/>
                </a:solidFill>
                <a:latin typeface="+mn-ea"/>
              </a:rPr>
              <a:t>more </a:t>
            </a:r>
            <a:r>
              <a:rPr lang="en-US" altLang="zh-CN" sz="2000" dirty="0">
                <a:latin typeface="+mn-ea"/>
              </a:rPr>
              <a:t>than the threshold</a:t>
            </a:r>
            <a:endParaRPr lang="zh-CN" altLang="en-US" sz="2000" dirty="0">
              <a:solidFill>
                <a:srgbClr val="FF0000"/>
              </a:solidFill>
              <a:latin typeface="+mn-ea"/>
            </a:endParaRPr>
          </a:p>
        </p:txBody>
      </p:sp>
      <p:sp>
        <p:nvSpPr>
          <p:cNvPr id="5" name="文本框 4">
            <a:extLst>
              <a:ext uri="{FF2B5EF4-FFF2-40B4-BE49-F238E27FC236}">
                <a16:creationId xmlns:a16="http://schemas.microsoft.com/office/drawing/2014/main" id="{B90804B1-9E0B-4436-BFF4-314B8D082E7A}"/>
              </a:ext>
            </a:extLst>
          </p:cNvPr>
          <p:cNvSpPr txBox="1"/>
          <p:nvPr/>
        </p:nvSpPr>
        <p:spPr>
          <a:xfrm>
            <a:off x="6127172" y="6025001"/>
            <a:ext cx="2798694" cy="646331"/>
          </a:xfrm>
          <a:prstGeom prst="rect">
            <a:avLst/>
          </a:prstGeom>
          <a:noFill/>
          <a:ln w="19050">
            <a:solidFill>
              <a:schemeClr val="tx1"/>
            </a:solidFill>
          </a:ln>
        </p:spPr>
        <p:txBody>
          <a:bodyPr wrap="square" rtlCol="0">
            <a:spAutoFit/>
          </a:bodyPr>
          <a:lstStyle/>
          <a:p>
            <a:pPr algn="ctr"/>
            <a:r>
              <a:rPr lang="en-US" altLang="zh-CN" dirty="0">
                <a:latin typeface="+mn-ea"/>
              </a:rPr>
              <a:t>Valid Features at each threshold</a:t>
            </a:r>
            <a:endParaRPr lang="zh-CN" altLang="en-US" dirty="0">
              <a:latin typeface="+mn-ea"/>
            </a:endParaRPr>
          </a:p>
        </p:txBody>
      </p:sp>
    </p:spTree>
    <p:extLst>
      <p:ext uri="{BB962C8B-B14F-4D97-AF65-F5344CB8AC3E}">
        <p14:creationId xmlns:p14="http://schemas.microsoft.com/office/powerpoint/2010/main" val="4222394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CAADAA-05AF-49F2-8753-84E9051292FD}"/>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4. Estimation of Features</a:t>
            </a:r>
          </a:p>
        </p:txBody>
      </p:sp>
      <p:pic>
        <p:nvPicPr>
          <p:cNvPr id="5" name="图片 4">
            <a:extLst>
              <a:ext uri="{FF2B5EF4-FFF2-40B4-BE49-F238E27FC236}">
                <a16:creationId xmlns:a16="http://schemas.microsoft.com/office/drawing/2014/main" id="{FD4BF5CD-1BEC-4D09-AD61-48525C3CA3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4800" y="4501575"/>
            <a:ext cx="3640578" cy="2122145"/>
          </a:xfrm>
          <a:prstGeom prst="rect">
            <a:avLst/>
          </a:prstGeom>
          <a:noFill/>
          <a:ln>
            <a:noFill/>
          </a:ln>
        </p:spPr>
      </p:pic>
      <p:sp>
        <p:nvSpPr>
          <p:cNvPr id="6" name="文本框 5">
            <a:extLst>
              <a:ext uri="{FF2B5EF4-FFF2-40B4-BE49-F238E27FC236}">
                <a16:creationId xmlns:a16="http://schemas.microsoft.com/office/drawing/2014/main" id="{1AB1064F-C665-46E1-9242-721AEA290988}"/>
              </a:ext>
            </a:extLst>
          </p:cNvPr>
          <p:cNvSpPr txBox="1"/>
          <p:nvPr/>
        </p:nvSpPr>
        <p:spPr>
          <a:xfrm>
            <a:off x="489527" y="697636"/>
            <a:ext cx="5766322"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The rationality of model selection</a:t>
            </a:r>
          </a:p>
        </p:txBody>
      </p:sp>
      <p:sp>
        <p:nvSpPr>
          <p:cNvPr id="7" name="文本框 6">
            <a:extLst>
              <a:ext uri="{FF2B5EF4-FFF2-40B4-BE49-F238E27FC236}">
                <a16:creationId xmlns:a16="http://schemas.microsoft.com/office/drawing/2014/main" id="{CE549E5D-679C-4511-A931-E148E090DC2B}"/>
              </a:ext>
            </a:extLst>
          </p:cNvPr>
          <p:cNvSpPr txBox="1"/>
          <p:nvPr/>
        </p:nvSpPr>
        <p:spPr>
          <a:xfrm>
            <a:off x="489526" y="3770048"/>
            <a:ext cx="6837128"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Decision tree and forest random models</a:t>
            </a:r>
          </a:p>
        </p:txBody>
      </p:sp>
      <p:sp>
        <p:nvSpPr>
          <p:cNvPr id="2" name="文本框 1">
            <a:extLst>
              <a:ext uri="{FF2B5EF4-FFF2-40B4-BE49-F238E27FC236}">
                <a16:creationId xmlns:a16="http://schemas.microsoft.com/office/drawing/2014/main" id="{7EB0B5EE-41A8-4BE4-9C1A-101738A80CB0}"/>
              </a:ext>
            </a:extLst>
          </p:cNvPr>
          <p:cNvSpPr txBox="1"/>
          <p:nvPr/>
        </p:nvSpPr>
        <p:spPr>
          <a:xfrm>
            <a:off x="291174" y="2130070"/>
            <a:ext cx="2257913" cy="400110"/>
          </a:xfrm>
          <a:prstGeom prst="rect">
            <a:avLst/>
          </a:prstGeom>
          <a:noFill/>
        </p:spPr>
        <p:txBody>
          <a:bodyPr wrap="square" rtlCol="0">
            <a:spAutoFit/>
          </a:bodyPr>
          <a:lstStyle/>
          <a:p>
            <a:r>
              <a:rPr lang="en-US" altLang="zh-CN" sz="2000" dirty="0">
                <a:latin typeface="+mn-ea"/>
              </a:rPr>
              <a:t>Binary choice issue</a:t>
            </a:r>
          </a:p>
        </p:txBody>
      </p:sp>
      <p:grpSp>
        <p:nvGrpSpPr>
          <p:cNvPr id="16" name="组合 15">
            <a:extLst>
              <a:ext uri="{FF2B5EF4-FFF2-40B4-BE49-F238E27FC236}">
                <a16:creationId xmlns:a16="http://schemas.microsoft.com/office/drawing/2014/main" id="{E864A418-E531-4B22-A198-13254869569F}"/>
              </a:ext>
            </a:extLst>
          </p:cNvPr>
          <p:cNvGrpSpPr/>
          <p:nvPr/>
        </p:nvGrpSpPr>
        <p:grpSpPr>
          <a:xfrm>
            <a:off x="3000540" y="1266971"/>
            <a:ext cx="3222593" cy="2147196"/>
            <a:chOff x="3319755" y="1246010"/>
            <a:chExt cx="3222593" cy="2147196"/>
          </a:xfrm>
        </p:grpSpPr>
        <p:sp>
          <p:nvSpPr>
            <p:cNvPr id="3" name="矩形 2">
              <a:extLst>
                <a:ext uri="{FF2B5EF4-FFF2-40B4-BE49-F238E27FC236}">
                  <a16:creationId xmlns:a16="http://schemas.microsoft.com/office/drawing/2014/main" id="{9B663E09-262A-43B5-A596-66F1F3EEEA05}"/>
                </a:ext>
              </a:extLst>
            </p:cNvPr>
            <p:cNvSpPr/>
            <p:nvPr/>
          </p:nvSpPr>
          <p:spPr>
            <a:xfrm>
              <a:off x="3319756" y="1246010"/>
              <a:ext cx="2807050" cy="400110"/>
            </a:xfrm>
            <a:prstGeom prst="rect">
              <a:avLst/>
            </a:prstGeom>
          </p:spPr>
          <p:txBody>
            <a:bodyPr wrap="square">
              <a:spAutoFit/>
            </a:bodyPr>
            <a:lstStyle/>
            <a:p>
              <a:r>
                <a:rPr lang="en-US" altLang="zh-CN" sz="2000" dirty="0">
                  <a:latin typeface="+mn-ea"/>
                </a:rPr>
                <a:t>Decision tree </a:t>
              </a:r>
            </a:p>
          </p:txBody>
        </p:sp>
        <p:sp>
          <p:nvSpPr>
            <p:cNvPr id="8" name="矩形 7">
              <a:extLst>
                <a:ext uri="{FF2B5EF4-FFF2-40B4-BE49-F238E27FC236}">
                  <a16:creationId xmlns:a16="http://schemas.microsoft.com/office/drawing/2014/main" id="{CF2711D8-3A5A-4C43-8159-590BA204A787}"/>
                </a:ext>
              </a:extLst>
            </p:cNvPr>
            <p:cNvSpPr/>
            <p:nvPr/>
          </p:nvSpPr>
          <p:spPr>
            <a:xfrm>
              <a:off x="3319756" y="1645048"/>
              <a:ext cx="2807050" cy="400110"/>
            </a:xfrm>
            <a:prstGeom prst="rect">
              <a:avLst/>
            </a:prstGeom>
          </p:spPr>
          <p:txBody>
            <a:bodyPr wrap="square">
              <a:spAutoFit/>
            </a:bodyPr>
            <a:lstStyle/>
            <a:p>
              <a:r>
                <a:rPr lang="en-US" altLang="zh-CN" sz="2000" dirty="0">
                  <a:latin typeface="+mn-ea"/>
                </a:rPr>
                <a:t>Bayesian model</a:t>
              </a:r>
            </a:p>
          </p:txBody>
        </p:sp>
        <p:sp>
          <p:nvSpPr>
            <p:cNvPr id="9" name="矩形 8">
              <a:extLst>
                <a:ext uri="{FF2B5EF4-FFF2-40B4-BE49-F238E27FC236}">
                  <a16:creationId xmlns:a16="http://schemas.microsoft.com/office/drawing/2014/main" id="{FC41EA12-D017-4F32-8424-4C1E8366E6F7}"/>
                </a:ext>
              </a:extLst>
            </p:cNvPr>
            <p:cNvSpPr/>
            <p:nvPr/>
          </p:nvSpPr>
          <p:spPr>
            <a:xfrm>
              <a:off x="3319756" y="2044086"/>
              <a:ext cx="2807050" cy="400110"/>
            </a:xfrm>
            <a:prstGeom prst="rect">
              <a:avLst/>
            </a:prstGeom>
          </p:spPr>
          <p:txBody>
            <a:bodyPr wrap="square">
              <a:spAutoFit/>
            </a:bodyPr>
            <a:lstStyle/>
            <a:p>
              <a:r>
                <a:rPr lang="en-US" altLang="zh-CN" sz="2000" dirty="0">
                  <a:latin typeface="+mn-ea"/>
                </a:rPr>
                <a:t>Support vector machine</a:t>
              </a:r>
            </a:p>
          </p:txBody>
        </p:sp>
        <p:sp>
          <p:nvSpPr>
            <p:cNvPr id="10" name="矩形 9">
              <a:extLst>
                <a:ext uri="{FF2B5EF4-FFF2-40B4-BE49-F238E27FC236}">
                  <a16:creationId xmlns:a16="http://schemas.microsoft.com/office/drawing/2014/main" id="{47FA0076-4339-4F11-8B21-36E40658800D}"/>
                </a:ext>
              </a:extLst>
            </p:cNvPr>
            <p:cNvSpPr/>
            <p:nvPr/>
          </p:nvSpPr>
          <p:spPr>
            <a:xfrm>
              <a:off x="3319755" y="2443123"/>
              <a:ext cx="3222593" cy="400110"/>
            </a:xfrm>
            <a:prstGeom prst="rect">
              <a:avLst/>
            </a:prstGeom>
          </p:spPr>
          <p:txBody>
            <a:bodyPr wrap="square">
              <a:spAutoFit/>
            </a:bodyPr>
            <a:lstStyle/>
            <a:p>
              <a:r>
                <a:rPr lang="en-US" altLang="zh-CN" sz="2000" dirty="0">
                  <a:latin typeface="+mn-ea"/>
                </a:rPr>
                <a:t>Artificial neural networks</a:t>
              </a:r>
            </a:p>
          </p:txBody>
        </p:sp>
        <p:sp>
          <p:nvSpPr>
            <p:cNvPr id="11" name="文本框 10">
              <a:extLst>
                <a:ext uri="{FF2B5EF4-FFF2-40B4-BE49-F238E27FC236}">
                  <a16:creationId xmlns:a16="http://schemas.microsoft.com/office/drawing/2014/main" id="{D23DB813-B25A-42B5-9D2F-5CB7E185595D}"/>
                </a:ext>
              </a:extLst>
            </p:cNvPr>
            <p:cNvSpPr txBox="1"/>
            <p:nvPr/>
          </p:nvSpPr>
          <p:spPr>
            <a:xfrm>
              <a:off x="3634726" y="2813560"/>
              <a:ext cx="492443" cy="579646"/>
            </a:xfrm>
            <a:prstGeom prst="rect">
              <a:avLst/>
            </a:prstGeom>
            <a:noFill/>
          </p:spPr>
          <p:txBody>
            <a:bodyPr vert="eaVert" wrap="none" rtlCol="0">
              <a:spAutoFit/>
            </a:bodyPr>
            <a:lstStyle/>
            <a:p>
              <a:pPr algn="ctr"/>
              <a:r>
                <a:rPr lang="en-US" altLang="zh-CN" sz="2000" b="1" dirty="0">
                  <a:latin typeface="+mn-ea"/>
                </a:rPr>
                <a:t>… …</a:t>
              </a:r>
              <a:endParaRPr lang="zh-CN" altLang="en-US" sz="2000" b="1" dirty="0">
                <a:latin typeface="+mn-ea"/>
              </a:endParaRPr>
            </a:p>
          </p:txBody>
        </p:sp>
        <p:sp>
          <p:nvSpPr>
            <p:cNvPr id="12" name="矩形: 圆角 11">
              <a:extLst>
                <a:ext uri="{FF2B5EF4-FFF2-40B4-BE49-F238E27FC236}">
                  <a16:creationId xmlns:a16="http://schemas.microsoft.com/office/drawing/2014/main" id="{A21AE44A-006B-40CA-BCBC-FBBC65607FE7}"/>
                </a:ext>
              </a:extLst>
            </p:cNvPr>
            <p:cNvSpPr/>
            <p:nvPr/>
          </p:nvSpPr>
          <p:spPr>
            <a:xfrm>
              <a:off x="3334360" y="1285805"/>
              <a:ext cx="1585619" cy="36735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grpSp>
      <p:sp>
        <p:nvSpPr>
          <p:cNvPr id="15" name="文本框 14">
            <a:extLst>
              <a:ext uri="{FF2B5EF4-FFF2-40B4-BE49-F238E27FC236}">
                <a16:creationId xmlns:a16="http://schemas.microsoft.com/office/drawing/2014/main" id="{102FFA4C-FCEC-49DD-AC41-799303ABA755}"/>
              </a:ext>
            </a:extLst>
          </p:cNvPr>
          <p:cNvSpPr txBox="1"/>
          <p:nvPr/>
        </p:nvSpPr>
        <p:spPr>
          <a:xfrm>
            <a:off x="6395375" y="1613222"/>
            <a:ext cx="2457450" cy="1015663"/>
          </a:xfrm>
          <a:prstGeom prst="rect">
            <a:avLst/>
          </a:prstGeom>
          <a:noFill/>
        </p:spPr>
        <p:txBody>
          <a:bodyPr wrap="square" rtlCol="0">
            <a:spAutoFit/>
          </a:bodyPr>
          <a:lstStyle/>
          <a:p>
            <a:r>
              <a:rPr lang="en-US" altLang="zh-CN" sz="2000" dirty="0">
                <a:latin typeface="+mn-ea"/>
              </a:rPr>
              <a:t>Good generalization for different forms of data</a:t>
            </a:r>
            <a:endParaRPr lang="zh-CN" altLang="en-US" sz="2000" dirty="0">
              <a:latin typeface="+mn-ea"/>
            </a:endParaRPr>
          </a:p>
        </p:txBody>
      </p:sp>
      <p:cxnSp>
        <p:nvCxnSpPr>
          <p:cNvPr id="18" name="连接符: 肘形 17">
            <a:extLst>
              <a:ext uri="{FF2B5EF4-FFF2-40B4-BE49-F238E27FC236}">
                <a16:creationId xmlns:a16="http://schemas.microsoft.com/office/drawing/2014/main" id="{2F3DE0ED-199A-4C79-B58D-3F2E3EB9D246}"/>
              </a:ext>
            </a:extLst>
          </p:cNvPr>
          <p:cNvCxnSpPr>
            <a:cxnSpLocks/>
          </p:cNvCxnSpPr>
          <p:nvPr/>
        </p:nvCxnSpPr>
        <p:spPr>
          <a:xfrm>
            <a:off x="5188548" y="1467026"/>
            <a:ext cx="1034586" cy="597635"/>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左大括号 24">
            <a:extLst>
              <a:ext uri="{FF2B5EF4-FFF2-40B4-BE49-F238E27FC236}">
                <a16:creationId xmlns:a16="http://schemas.microsoft.com/office/drawing/2014/main" id="{BB49A1B3-42BF-404B-A563-5323FCBBDC45}"/>
              </a:ext>
            </a:extLst>
          </p:cNvPr>
          <p:cNvSpPr/>
          <p:nvPr/>
        </p:nvSpPr>
        <p:spPr>
          <a:xfrm>
            <a:off x="2573832" y="1345452"/>
            <a:ext cx="254468" cy="1969345"/>
          </a:xfrm>
          <a:prstGeom prst="leftBrace">
            <a:avLst>
              <a:gd name="adj1" fmla="val 8506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mn-ea"/>
            </a:endParaRPr>
          </a:p>
        </p:txBody>
      </p:sp>
      <p:cxnSp>
        <p:nvCxnSpPr>
          <p:cNvPr id="26" name="直接连接符 25">
            <a:extLst>
              <a:ext uri="{FF2B5EF4-FFF2-40B4-BE49-F238E27FC236}">
                <a16:creationId xmlns:a16="http://schemas.microsoft.com/office/drawing/2014/main" id="{43FD6376-7A77-4FEC-A6C8-C4B913633744}"/>
              </a:ext>
            </a:extLst>
          </p:cNvPr>
          <p:cNvCxnSpPr>
            <a:cxnSpLocks/>
          </p:cNvCxnSpPr>
          <p:nvPr/>
        </p:nvCxnSpPr>
        <p:spPr>
          <a:xfrm>
            <a:off x="489526" y="3622474"/>
            <a:ext cx="821466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EB6E5368-114C-4F39-869A-713FF5CE4CC0}"/>
              </a:ext>
            </a:extLst>
          </p:cNvPr>
          <p:cNvSpPr/>
          <p:nvPr/>
        </p:nvSpPr>
        <p:spPr>
          <a:xfrm>
            <a:off x="485134" y="4628976"/>
            <a:ext cx="4733411" cy="1938992"/>
          </a:xfrm>
          <a:prstGeom prst="rect">
            <a:avLst/>
          </a:prstGeom>
        </p:spPr>
        <p:txBody>
          <a:bodyPr wrap="square">
            <a:spAutoFit/>
          </a:bodyPr>
          <a:lstStyle/>
          <a:p>
            <a:pPr marL="342900" indent="-342900">
              <a:buFont typeface="Wingdings" panose="05000000000000000000" pitchFamily="2" charset="2"/>
              <a:buChar char="l"/>
            </a:pPr>
            <a:r>
              <a:rPr lang="en-US" altLang="zh-CN" sz="2000" kern="100" dirty="0">
                <a:latin typeface="+mn-ea"/>
              </a:rPr>
              <a:t>Forest random model is constructed by random selection of features and samples based on decision tree model.</a:t>
            </a:r>
          </a:p>
          <a:p>
            <a:pPr marL="342900" indent="-342900">
              <a:buFont typeface="Wingdings" panose="05000000000000000000" pitchFamily="2" charset="2"/>
              <a:buChar char="l"/>
            </a:pPr>
            <a:endParaRPr lang="en-US" altLang="zh-CN" sz="2000" kern="100" dirty="0">
              <a:latin typeface="+mn-ea"/>
            </a:endParaRPr>
          </a:p>
          <a:p>
            <a:pPr marL="342900" indent="-342900">
              <a:buFont typeface="Wingdings" panose="05000000000000000000" pitchFamily="2" charset="2"/>
              <a:buChar char="l"/>
            </a:pPr>
            <a:r>
              <a:rPr lang="en-US" altLang="zh-CN" sz="2000" kern="100" dirty="0">
                <a:latin typeface="+mn-ea"/>
              </a:rPr>
              <a:t>The result is obtained by the average value of multiple decision trees.</a:t>
            </a:r>
            <a:endParaRPr lang="zh-CN" altLang="en-US" sz="2000" dirty="0">
              <a:latin typeface="+mn-ea"/>
            </a:endParaRPr>
          </a:p>
        </p:txBody>
      </p:sp>
    </p:spTree>
    <p:extLst>
      <p:ext uri="{BB962C8B-B14F-4D97-AF65-F5344CB8AC3E}">
        <p14:creationId xmlns:p14="http://schemas.microsoft.com/office/powerpoint/2010/main" val="4269824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a:extLst>
              <a:ext uri="{FF2B5EF4-FFF2-40B4-BE49-F238E27FC236}">
                <a16:creationId xmlns:a16="http://schemas.microsoft.com/office/drawing/2014/main" id="{2E075E37-2978-48F7-8EDD-9A98911F1839}"/>
              </a:ext>
            </a:extLst>
          </p:cNvPr>
          <p:cNvGraphicFramePr>
            <a:graphicFrameLocks noGrp="1"/>
          </p:cNvGraphicFramePr>
          <p:nvPr>
            <p:extLst/>
          </p:nvPr>
        </p:nvGraphicFramePr>
        <p:xfrm>
          <a:off x="4954359" y="1220856"/>
          <a:ext cx="3955143" cy="4787454"/>
        </p:xfrm>
        <a:graphic>
          <a:graphicData uri="http://schemas.openxmlformats.org/drawingml/2006/table">
            <a:tbl>
              <a:tblPr>
                <a:tableStyleId>{5C22544A-7EE6-4342-B048-85BDC9FD1C3A}</a:tableStyleId>
              </a:tblPr>
              <a:tblGrid>
                <a:gridCol w="843424">
                  <a:extLst>
                    <a:ext uri="{9D8B030D-6E8A-4147-A177-3AD203B41FA5}">
                      <a16:colId xmlns:a16="http://schemas.microsoft.com/office/drawing/2014/main" val="247633410"/>
                    </a:ext>
                  </a:extLst>
                </a:gridCol>
                <a:gridCol w="1021392">
                  <a:extLst>
                    <a:ext uri="{9D8B030D-6E8A-4147-A177-3AD203B41FA5}">
                      <a16:colId xmlns:a16="http://schemas.microsoft.com/office/drawing/2014/main" val="3112362989"/>
                    </a:ext>
                  </a:extLst>
                </a:gridCol>
                <a:gridCol w="909634">
                  <a:extLst>
                    <a:ext uri="{9D8B030D-6E8A-4147-A177-3AD203B41FA5}">
                      <a16:colId xmlns:a16="http://schemas.microsoft.com/office/drawing/2014/main" val="1676357567"/>
                    </a:ext>
                  </a:extLst>
                </a:gridCol>
                <a:gridCol w="1180693">
                  <a:extLst>
                    <a:ext uri="{9D8B030D-6E8A-4147-A177-3AD203B41FA5}">
                      <a16:colId xmlns:a16="http://schemas.microsoft.com/office/drawing/2014/main" val="1800049001"/>
                    </a:ext>
                  </a:extLst>
                </a:gridCol>
              </a:tblGrid>
              <a:tr h="588957">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rgbClr val="FF0000"/>
                          </a:solidFill>
                          <a:effectLst/>
                          <a:latin typeface="+mn-ea"/>
                          <a:ea typeface="+mn-ea"/>
                          <a:cs typeface="+mn-cs"/>
                        </a:rPr>
                        <a:t>Individual Value</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zh-CN" sz="1800" u="none" strike="noStrike" kern="1200" dirty="0">
                        <a:solidFill>
                          <a:schemeClr val="accent1"/>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fontAlgn="ctr"/>
                      <a:r>
                        <a:rPr lang="en-US" altLang="zh-CN" sz="1800" u="none" strike="noStrike" kern="1200" dirty="0">
                          <a:solidFill>
                            <a:srgbClr val="FF0000"/>
                          </a:solidFill>
                          <a:effectLst/>
                          <a:latin typeface="+mn-ea"/>
                          <a:ea typeface="+mn-ea"/>
                          <a:cs typeface="+mn-cs"/>
                        </a:rPr>
                        <a:t>Group Trend</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altLang="zh-CN" sz="1800" u="none" strike="noStrike" kern="1200" dirty="0">
                        <a:solidFill>
                          <a:srgbClr val="FF0000"/>
                        </a:solidFill>
                        <a:effectLst/>
                        <a:latin typeface="+mn-lt"/>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227936"/>
                  </a:ext>
                </a:extLst>
              </a:tr>
              <a:tr h="588957">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chemeClr val="dk1"/>
                          </a:solidFill>
                          <a:effectLst/>
                          <a:latin typeface="+mn-ea"/>
                          <a:ea typeface="+mn-ea"/>
                          <a:cs typeface="+mn-cs"/>
                        </a:rPr>
                        <a:t>Actual</a:t>
                      </a:r>
                      <a:endParaRPr lang="en-US" altLang="zh-CN" sz="1800" u="none" strike="noStrike" kern="1200" dirty="0">
                        <a:solidFill>
                          <a:schemeClr val="accent1"/>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u="none" strike="noStrike" kern="1200" dirty="0">
                          <a:solidFill>
                            <a:schemeClr val="dk1"/>
                          </a:solidFill>
                          <a:effectLst/>
                          <a:latin typeface="+mn-ea"/>
                          <a:ea typeface="+mn-ea"/>
                          <a:cs typeface="+mn-cs"/>
                        </a:rPr>
                        <a:t>Predicted</a:t>
                      </a:r>
                      <a:endParaRPr lang="en-US" altLang="zh-CN" sz="1800" u="none" strike="noStrike" kern="1200" dirty="0">
                        <a:solidFill>
                          <a:schemeClr val="accent1"/>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Actual</a:t>
                      </a:r>
                      <a:endParaRPr lang="en-US" altLang="zh-CN" sz="1800" u="none" strike="noStrike" kern="1200" dirty="0">
                        <a:solidFill>
                          <a:srgbClr val="FF0000"/>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Predicted</a:t>
                      </a:r>
                      <a:endParaRPr lang="en-US" altLang="zh-CN" sz="1800" u="none" strike="noStrike" kern="1200" dirty="0">
                        <a:solidFill>
                          <a:srgbClr val="FF0000"/>
                        </a:solidFill>
                        <a:effectLst/>
                        <a:latin typeface="+mn-ea"/>
                        <a:ea typeface="+mn-ea"/>
                        <a:cs typeface="+mn-cs"/>
                      </a:endParaRP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540071"/>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1.000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0.654</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7005929"/>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2754546"/>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0.897</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3582049"/>
                  </a:ext>
                </a:extLst>
              </a:tr>
              <a:tr h="300795">
                <a:tc>
                  <a:txBody>
                    <a:bodyPr/>
                    <a:lstStyle/>
                    <a:p>
                      <a:pPr algn="ctr" fontAlgn="b"/>
                      <a:r>
                        <a:rPr lang="en-US" altLang="zh-CN" sz="1800" u="none" strike="noStrike" kern="120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2933627"/>
                  </a:ext>
                </a:extLst>
              </a:tr>
              <a:tr h="300795">
                <a:tc>
                  <a:txBody>
                    <a:bodyPr/>
                    <a:lstStyle/>
                    <a:p>
                      <a:pPr algn="ctr" fontAlgn="ctr"/>
                      <a:r>
                        <a:rPr lang="en-US" altLang="zh-CN" sz="1800" u="none" strike="noStrike" kern="1200" dirty="0">
                          <a:solidFill>
                            <a:schemeClr val="dk1"/>
                          </a:solidFill>
                          <a:effectLst/>
                          <a:latin typeface="+mn-ea"/>
                          <a:ea typeface="+mn-ea"/>
                          <a:cs typeface="+mn-cs"/>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0.580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2281161"/>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1364167"/>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0.621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0.580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0.579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31079"/>
                  </a:ext>
                </a:extLst>
              </a:tr>
              <a:tr h="300795">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5476277"/>
                  </a:ext>
                </a:extLst>
              </a:tr>
              <a:tr h="300795">
                <a:tc>
                  <a:txBody>
                    <a:bodyPr/>
                    <a:lstStyle/>
                    <a:p>
                      <a:pPr algn="ctr" fontAlgn="ctr"/>
                      <a:r>
                        <a:rPr lang="en-US" altLang="zh-CN" sz="1800" u="none" strike="noStrike" kern="1200" dirty="0">
                          <a:solidFill>
                            <a:schemeClr val="dk1"/>
                          </a:solidFill>
                          <a:effectLst/>
                          <a:latin typeface="+mn-ea"/>
                          <a:ea typeface="+mn-ea"/>
                          <a:cs typeface="+mn-cs"/>
                        </a:rPr>
                        <a:t>0</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0.498</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0.435</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3202412"/>
                  </a:ext>
                </a:extLst>
              </a:tr>
              <a:tr h="300795">
                <a:tc>
                  <a:txBody>
                    <a:bodyPr/>
                    <a:lstStyle/>
                    <a:p>
                      <a:pPr algn="ctr" fontAlgn="ctr"/>
                      <a:r>
                        <a:rPr lang="en-US" altLang="zh-CN" sz="1800" u="none" strike="noStrike" kern="120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3253416"/>
                  </a:ext>
                </a:extLst>
              </a:tr>
              <a:tr h="300795">
                <a:tc>
                  <a:txBody>
                    <a:bodyPr/>
                    <a:lstStyle/>
                    <a:p>
                      <a:pPr algn="ctr" fontAlgn="ctr"/>
                      <a:r>
                        <a:rPr lang="en-US" altLang="zh-CN" sz="1800" u="none" strike="noStrike" kern="1200" dirty="0">
                          <a:solidFill>
                            <a:schemeClr val="dk1"/>
                          </a:solidFill>
                          <a:effectLst/>
                          <a:latin typeface="+mn-ea"/>
                          <a:ea typeface="+mn-ea"/>
                          <a:cs typeface="+mn-cs"/>
                        </a:rPr>
                        <a:t>1</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a:solidFill>
                            <a:schemeClr val="dk1"/>
                          </a:solidFill>
                          <a:effectLst/>
                          <a:latin typeface="+mn-ea"/>
                          <a:ea typeface="+mn-ea"/>
                          <a:cs typeface="+mn-cs"/>
                        </a:rPr>
                        <a:t>0.496</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1800" u="none" strike="noStrike" kern="1200" dirty="0">
                          <a:solidFill>
                            <a:schemeClr val="dk1"/>
                          </a:solidFill>
                          <a:effectLst/>
                          <a:latin typeface="+mn-ea"/>
                          <a:ea typeface="+mn-ea"/>
                          <a:cs typeface="+mn-cs"/>
                        </a:rPr>
                        <a:t>0.434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0.410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1338150"/>
                  </a:ext>
                </a:extLst>
              </a:tr>
              <a:tr h="300795">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1800" u="none" strike="noStrike" kern="1200" dirty="0">
                          <a:solidFill>
                            <a:schemeClr val="dk1"/>
                          </a:solidFill>
                          <a:effectLst/>
                          <a:latin typeface="+mn-ea"/>
                          <a:ea typeface="+mn-ea"/>
                          <a:cs typeface="+mn-cs"/>
                        </a:rPr>
                        <a:t>…</a:t>
                      </a:r>
                    </a:p>
                  </a:txBody>
                  <a:tcPr marL="12634" marR="12634" marT="126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altLang="zh-CN" sz="1800" u="none" strike="noStrike" kern="1200" dirty="0">
                          <a:solidFill>
                            <a:schemeClr val="dk1"/>
                          </a:solidFill>
                          <a:effectLst/>
                          <a:latin typeface="+mn-ea"/>
                          <a:ea typeface="+mn-ea"/>
                          <a:cs typeface="+mn-cs"/>
                        </a:rPr>
                        <a:t>…</a:t>
                      </a:r>
                      <a:endParaRPr lang="zh-CN" altLang="en-US" sz="1800" u="none" strike="noStrike" kern="1200" dirty="0">
                        <a:solidFill>
                          <a:schemeClr val="dk1"/>
                        </a:solidFill>
                        <a:effectLst/>
                        <a:latin typeface="+mn-ea"/>
                        <a:ea typeface="+mn-ea"/>
                        <a:cs typeface="+mn-cs"/>
                      </a:endParaRPr>
                    </a:p>
                  </a:txBody>
                  <a:tcPr marL="12634" marR="12634" marT="1263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8836529"/>
                  </a:ext>
                </a:extLst>
              </a:tr>
            </a:tbl>
          </a:graphicData>
        </a:graphic>
      </p:graphicFrame>
      <p:sp>
        <p:nvSpPr>
          <p:cNvPr id="5" name="矩形 4">
            <a:extLst>
              <a:ext uri="{FF2B5EF4-FFF2-40B4-BE49-F238E27FC236}">
                <a16:creationId xmlns:a16="http://schemas.microsoft.com/office/drawing/2014/main" id="{8B285659-7E68-4174-8C26-DABACAA819AD}"/>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4. Estimation of Features</a:t>
            </a:r>
          </a:p>
        </p:txBody>
      </p:sp>
      <p:sp>
        <p:nvSpPr>
          <p:cNvPr id="9" name="文本框 8">
            <a:extLst>
              <a:ext uri="{FF2B5EF4-FFF2-40B4-BE49-F238E27FC236}">
                <a16:creationId xmlns:a16="http://schemas.microsoft.com/office/drawing/2014/main" id="{038D3950-BC6A-45DC-B87B-B300F7D21A46}"/>
              </a:ext>
            </a:extLst>
          </p:cNvPr>
          <p:cNvSpPr txBox="1"/>
          <p:nvPr/>
        </p:nvSpPr>
        <p:spPr>
          <a:xfrm>
            <a:off x="489527" y="697636"/>
            <a:ext cx="2196435"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Prediction</a:t>
            </a:r>
          </a:p>
        </p:txBody>
      </p:sp>
      <p:sp>
        <p:nvSpPr>
          <p:cNvPr id="3" name="文本框 2">
            <a:extLst>
              <a:ext uri="{FF2B5EF4-FFF2-40B4-BE49-F238E27FC236}">
                <a16:creationId xmlns:a16="http://schemas.microsoft.com/office/drawing/2014/main" id="{288D3499-B492-45D4-93C4-443B139DB412}"/>
              </a:ext>
            </a:extLst>
          </p:cNvPr>
          <p:cNvSpPr txBox="1"/>
          <p:nvPr/>
        </p:nvSpPr>
        <p:spPr>
          <a:xfrm>
            <a:off x="489527" y="2620139"/>
            <a:ext cx="4174548" cy="2862322"/>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mn-ea"/>
              </a:rPr>
              <a:t>The predicted result is </a:t>
            </a:r>
            <a:r>
              <a:rPr lang="en-US" altLang="zh-CN" sz="2000" dirty="0">
                <a:solidFill>
                  <a:srgbClr val="FF0000"/>
                </a:solidFill>
                <a:latin typeface="+mn-ea"/>
              </a:rPr>
              <a:t>probabilities</a:t>
            </a:r>
            <a:r>
              <a:rPr lang="en-US" altLang="zh-CN" sz="2000" dirty="0">
                <a:latin typeface="+mn-ea"/>
              </a:rPr>
              <a:t> of accepting the giving threshold of walking duration.</a:t>
            </a:r>
          </a:p>
          <a:p>
            <a:endParaRPr lang="en-US" altLang="zh-CN" sz="2000" dirty="0">
              <a:latin typeface="+mn-ea"/>
            </a:endParaRPr>
          </a:p>
          <a:p>
            <a:endParaRPr lang="en-US" altLang="zh-CN" sz="2000" dirty="0">
              <a:latin typeface="+mn-ea"/>
            </a:endParaRPr>
          </a:p>
          <a:p>
            <a:pPr marL="342900" indent="-342900">
              <a:buFont typeface="Wingdings" panose="05000000000000000000" pitchFamily="2" charset="2"/>
              <a:buChar char="l"/>
            </a:pPr>
            <a:r>
              <a:rPr lang="en-US" altLang="zh-CN" sz="2000" dirty="0">
                <a:latin typeface="+mn-ea"/>
              </a:rPr>
              <a:t>The accuracy of results are evaluated by using the method of </a:t>
            </a:r>
            <a:r>
              <a:rPr lang="en-US" altLang="zh-CN" sz="2000" dirty="0">
                <a:solidFill>
                  <a:srgbClr val="FF0000"/>
                </a:solidFill>
                <a:latin typeface="+mn-ea"/>
              </a:rPr>
              <a:t>simple moving average</a:t>
            </a:r>
            <a:r>
              <a:rPr lang="en-US" altLang="zh-CN" sz="2000" dirty="0">
                <a:latin typeface="+mn-ea"/>
              </a:rPr>
              <a:t>.</a:t>
            </a:r>
          </a:p>
        </p:txBody>
      </p:sp>
      <p:sp>
        <p:nvSpPr>
          <p:cNvPr id="15" name="矩形: 圆角 14">
            <a:extLst>
              <a:ext uri="{FF2B5EF4-FFF2-40B4-BE49-F238E27FC236}">
                <a16:creationId xmlns:a16="http://schemas.microsoft.com/office/drawing/2014/main" id="{372BBD80-10F2-48CB-ACE7-BE630FB98BFE}"/>
              </a:ext>
            </a:extLst>
          </p:cNvPr>
          <p:cNvSpPr/>
          <p:nvPr/>
        </p:nvSpPr>
        <p:spPr>
          <a:xfrm>
            <a:off x="6870700" y="2336800"/>
            <a:ext cx="1967923" cy="3429000"/>
          </a:xfrm>
          <a:prstGeom prst="roundRect">
            <a:avLst>
              <a:gd name="adj" fmla="val 565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n-ea"/>
            </a:endParaRPr>
          </a:p>
        </p:txBody>
      </p:sp>
      <p:sp>
        <p:nvSpPr>
          <p:cNvPr id="16" name="文本框 15">
            <a:extLst>
              <a:ext uri="{FF2B5EF4-FFF2-40B4-BE49-F238E27FC236}">
                <a16:creationId xmlns:a16="http://schemas.microsoft.com/office/drawing/2014/main" id="{A4A8439E-793F-459F-81DE-B7C7ECBE4383}"/>
              </a:ext>
            </a:extLst>
          </p:cNvPr>
          <p:cNvSpPr txBox="1"/>
          <p:nvPr/>
        </p:nvSpPr>
        <p:spPr>
          <a:xfrm>
            <a:off x="6372087" y="6262174"/>
            <a:ext cx="2771913" cy="400110"/>
          </a:xfrm>
          <a:prstGeom prst="rect">
            <a:avLst/>
          </a:prstGeom>
          <a:noFill/>
          <a:ln>
            <a:solidFill>
              <a:schemeClr val="tx1"/>
            </a:solidFill>
          </a:ln>
        </p:spPr>
        <p:txBody>
          <a:bodyPr wrap="none" rtlCol="0">
            <a:spAutoFit/>
          </a:bodyPr>
          <a:lstStyle/>
          <a:p>
            <a:r>
              <a:rPr lang="en-US" altLang="zh-CN" sz="2000" dirty="0">
                <a:latin typeface="+mn-ea"/>
              </a:rPr>
              <a:t>Simple moving average</a:t>
            </a:r>
            <a:endParaRPr lang="zh-CN" altLang="en-US" sz="2000" dirty="0">
              <a:latin typeface="+mn-ea"/>
            </a:endParaRPr>
          </a:p>
        </p:txBody>
      </p:sp>
      <p:cxnSp>
        <p:nvCxnSpPr>
          <p:cNvPr id="17" name="直接连接符 16">
            <a:extLst>
              <a:ext uri="{FF2B5EF4-FFF2-40B4-BE49-F238E27FC236}">
                <a16:creationId xmlns:a16="http://schemas.microsoft.com/office/drawing/2014/main" id="{8F5A994E-4A0F-4F7B-8F08-938EC20E8851}"/>
              </a:ext>
            </a:extLst>
          </p:cNvPr>
          <p:cNvCxnSpPr>
            <a:cxnSpLocks/>
          </p:cNvCxnSpPr>
          <p:nvPr/>
        </p:nvCxnSpPr>
        <p:spPr>
          <a:xfrm>
            <a:off x="4600575" y="1220856"/>
            <a:ext cx="0" cy="53831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7542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29898AF-CD61-4AE9-8493-C0E5264B59B7}"/>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2AAEB341-5797-49C8-9A17-9FAA9528737F}"/>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6" name="图片 5">
            <a:extLst>
              <a:ext uri="{FF2B5EF4-FFF2-40B4-BE49-F238E27FC236}">
                <a16:creationId xmlns:a16="http://schemas.microsoft.com/office/drawing/2014/main" id="{5724B0B8-38CE-4265-BF8A-B29FE61AC46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927" y="1938651"/>
            <a:ext cx="5040000" cy="3031579"/>
          </a:xfrm>
          <a:prstGeom prst="rect">
            <a:avLst/>
          </a:prstGeom>
          <a:noFill/>
          <a:ln>
            <a:noFill/>
          </a:ln>
        </p:spPr>
      </p:pic>
      <p:sp>
        <p:nvSpPr>
          <p:cNvPr id="8" name="文本框 7">
            <a:extLst>
              <a:ext uri="{FF2B5EF4-FFF2-40B4-BE49-F238E27FC236}">
                <a16:creationId xmlns:a16="http://schemas.microsoft.com/office/drawing/2014/main" id="{3B30FD5C-8216-46EC-856C-E5288B5DB577}"/>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5 minute threshold </a:t>
            </a:r>
            <a:endParaRPr lang="zh-CN" altLang="en-US" sz="2200" dirty="0">
              <a:latin typeface="+mn-ea"/>
            </a:endParaRPr>
          </a:p>
        </p:txBody>
      </p:sp>
      <p:sp>
        <p:nvSpPr>
          <p:cNvPr id="9" name="文本框 8">
            <a:extLst>
              <a:ext uri="{FF2B5EF4-FFF2-40B4-BE49-F238E27FC236}">
                <a16:creationId xmlns:a16="http://schemas.microsoft.com/office/drawing/2014/main" id="{502B1533-0F0A-4D71-B763-E8166D92E25B}"/>
              </a:ext>
            </a:extLst>
          </p:cNvPr>
          <p:cNvSpPr txBox="1"/>
          <p:nvPr/>
        </p:nvSpPr>
        <p:spPr>
          <a:xfrm>
            <a:off x="685800" y="5113684"/>
            <a:ext cx="7772400" cy="1323439"/>
          </a:xfrm>
          <a:prstGeom prst="rect">
            <a:avLst/>
          </a:prstGeom>
          <a:noFill/>
        </p:spPr>
        <p:txBody>
          <a:bodyPr wrap="square" rtlCol="0">
            <a:spAutoFit/>
          </a:bodyPr>
          <a:lstStyle/>
          <a:p>
            <a:r>
              <a:rPr lang="en-US" altLang="zh-CN" sz="2000" kern="100" dirty="0">
                <a:latin typeface="+mn-ea"/>
              </a:rPr>
              <a:t>Possible explanation: </a:t>
            </a:r>
            <a:r>
              <a:rPr lang="en-US" altLang="zh-CN" sz="2000" dirty="0">
                <a:latin typeface="+mn-ea"/>
              </a:rPr>
              <a:t>The threshold of 5 minute is a commonly acceptable walking duration, some one who </a:t>
            </a:r>
            <a:r>
              <a:rPr lang="en-US" altLang="zh-CN" sz="2000" dirty="0">
                <a:solidFill>
                  <a:srgbClr val="FF0000"/>
                </a:solidFill>
                <a:latin typeface="+mn-ea"/>
              </a:rPr>
              <a:t>cannot accept </a:t>
            </a:r>
            <a:r>
              <a:rPr lang="en-US" altLang="zh-CN" sz="2000" dirty="0">
                <a:latin typeface="+mn-ea"/>
              </a:rPr>
              <a:t>this threshold can be considered to have some </a:t>
            </a:r>
            <a:r>
              <a:rPr lang="en-US" altLang="zh-CN" sz="2000" dirty="0">
                <a:solidFill>
                  <a:srgbClr val="FF0000"/>
                </a:solidFill>
                <a:latin typeface="+mn-ea"/>
              </a:rPr>
              <a:t>particular characteristics</a:t>
            </a:r>
            <a:r>
              <a:rPr lang="en-US" altLang="zh-CN" sz="2000" dirty="0">
                <a:latin typeface="+mn-ea"/>
              </a:rPr>
              <a:t>. The features are </a:t>
            </a:r>
            <a:r>
              <a:rPr lang="en-US" altLang="zh-CN" sz="2000" dirty="0">
                <a:solidFill>
                  <a:srgbClr val="FF0000"/>
                </a:solidFill>
                <a:latin typeface="+mn-ea"/>
              </a:rPr>
              <a:t>significant</a:t>
            </a:r>
            <a:r>
              <a:rPr lang="en-US" altLang="zh-CN" sz="2000" dirty="0">
                <a:latin typeface="+mn-ea"/>
              </a:rPr>
              <a:t> at this threshold.</a:t>
            </a:r>
            <a:endParaRPr lang="zh-CN" altLang="en-US" sz="2000" dirty="0"/>
          </a:p>
        </p:txBody>
      </p:sp>
      <p:sp>
        <p:nvSpPr>
          <p:cNvPr id="10" name="矩形 9">
            <a:extLst>
              <a:ext uri="{FF2B5EF4-FFF2-40B4-BE49-F238E27FC236}">
                <a16:creationId xmlns:a16="http://schemas.microsoft.com/office/drawing/2014/main" id="{451B78FA-1ABF-4161-A8AA-6FE1ACB1E3CB}"/>
              </a:ext>
            </a:extLst>
          </p:cNvPr>
          <p:cNvSpPr/>
          <p:nvPr/>
        </p:nvSpPr>
        <p:spPr>
          <a:xfrm>
            <a:off x="6571300" y="3268665"/>
            <a:ext cx="1768433" cy="400110"/>
          </a:xfrm>
          <a:prstGeom prst="rect">
            <a:avLst/>
          </a:prstGeom>
        </p:spPr>
        <p:txBody>
          <a:bodyPr wrap="none">
            <a:spAutoFit/>
          </a:bodyPr>
          <a:lstStyle/>
          <a:p>
            <a:pPr>
              <a:spcAft>
                <a:spcPts val="600"/>
              </a:spcAft>
            </a:pPr>
            <a:r>
              <a:rPr lang="en-US" altLang="zh-CN" sz="2000" kern="100" dirty="0">
                <a:latin typeface="+mn-ea"/>
              </a:rPr>
              <a:t>High precision</a:t>
            </a:r>
          </a:p>
        </p:txBody>
      </p:sp>
    </p:spTree>
    <p:extLst>
      <p:ext uri="{BB962C8B-B14F-4D97-AF65-F5344CB8AC3E}">
        <p14:creationId xmlns:p14="http://schemas.microsoft.com/office/powerpoint/2010/main" val="8573141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48EF9C-81C9-4763-893E-BCB7C81D641B}"/>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6919CEF9-559B-4A1F-9BCD-5C356C353B5B}"/>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7" name="图片 6">
            <a:extLst>
              <a:ext uri="{FF2B5EF4-FFF2-40B4-BE49-F238E27FC236}">
                <a16:creationId xmlns:a16="http://schemas.microsoft.com/office/drawing/2014/main" id="{C6E3368E-9BC5-417C-9017-A9602D2986C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2927" y="1938651"/>
            <a:ext cx="5040000" cy="3029361"/>
          </a:xfrm>
          <a:prstGeom prst="rect">
            <a:avLst/>
          </a:prstGeom>
          <a:noFill/>
          <a:ln>
            <a:noFill/>
          </a:ln>
        </p:spPr>
      </p:pic>
      <p:sp>
        <p:nvSpPr>
          <p:cNvPr id="8" name="文本框 7">
            <a:extLst>
              <a:ext uri="{FF2B5EF4-FFF2-40B4-BE49-F238E27FC236}">
                <a16:creationId xmlns:a16="http://schemas.microsoft.com/office/drawing/2014/main" id="{C3DB4AA0-7832-4F5A-B86E-D7DC15A4A718}"/>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8 minute threshold </a:t>
            </a:r>
            <a:endParaRPr lang="zh-CN" altLang="en-US" sz="2200" dirty="0">
              <a:latin typeface="+mn-ea"/>
            </a:endParaRPr>
          </a:p>
        </p:txBody>
      </p:sp>
      <p:sp>
        <p:nvSpPr>
          <p:cNvPr id="10" name="矩形 9">
            <a:extLst>
              <a:ext uri="{FF2B5EF4-FFF2-40B4-BE49-F238E27FC236}">
                <a16:creationId xmlns:a16="http://schemas.microsoft.com/office/drawing/2014/main" id="{8E93DEC7-D018-403A-9E07-A8DE25DB854B}"/>
              </a:ext>
            </a:extLst>
          </p:cNvPr>
          <p:cNvSpPr/>
          <p:nvPr/>
        </p:nvSpPr>
        <p:spPr>
          <a:xfrm>
            <a:off x="673100" y="5111466"/>
            <a:ext cx="7797800" cy="1323439"/>
          </a:xfrm>
          <a:prstGeom prst="rect">
            <a:avLst/>
          </a:prstGeom>
        </p:spPr>
        <p:txBody>
          <a:bodyPr wrap="square">
            <a:spAutoFit/>
          </a:bodyPr>
          <a:lstStyle/>
          <a:p>
            <a:r>
              <a:rPr lang="en-US" altLang="zh-CN" sz="2000" kern="100" dirty="0">
                <a:latin typeface="+mn-ea"/>
              </a:rPr>
              <a:t>Possible explanation: There may be some </a:t>
            </a:r>
            <a:r>
              <a:rPr lang="en-US" altLang="zh-CN" sz="2000" kern="100" dirty="0">
                <a:solidFill>
                  <a:srgbClr val="FF0000"/>
                </a:solidFill>
                <a:latin typeface="+mn-ea"/>
              </a:rPr>
              <a:t>randomness</a:t>
            </a:r>
            <a:r>
              <a:rPr lang="en-US" altLang="zh-CN" sz="2000" kern="100" dirty="0">
                <a:latin typeface="+mn-ea"/>
              </a:rPr>
              <a:t> in making the decision of whether walking to transit stations at the 8 minutes threshold. People may have some </a:t>
            </a:r>
            <a:r>
              <a:rPr lang="en-US" altLang="zh-CN" sz="2000" kern="100" dirty="0">
                <a:solidFill>
                  <a:srgbClr val="FF0000"/>
                </a:solidFill>
                <a:latin typeface="+mn-ea"/>
              </a:rPr>
              <a:t>ambiguity</a:t>
            </a:r>
            <a:r>
              <a:rPr lang="en-US" altLang="zh-CN" sz="2000" kern="100" dirty="0">
                <a:latin typeface="+mn-ea"/>
              </a:rPr>
              <a:t> in choosing whether to accept or not. </a:t>
            </a:r>
            <a:r>
              <a:rPr lang="en-US" altLang="zh-CN" sz="2000" dirty="0">
                <a:latin typeface="+mn-ea"/>
              </a:rPr>
              <a:t>The features are </a:t>
            </a:r>
            <a:r>
              <a:rPr lang="en-US" altLang="zh-CN" sz="2000" dirty="0">
                <a:solidFill>
                  <a:srgbClr val="FF0000"/>
                </a:solidFill>
                <a:latin typeface="+mn-ea"/>
              </a:rPr>
              <a:t>not significant </a:t>
            </a:r>
            <a:r>
              <a:rPr lang="en-US" altLang="zh-CN" sz="2000" dirty="0">
                <a:latin typeface="+mn-ea"/>
              </a:rPr>
              <a:t>at this threshold.</a:t>
            </a:r>
            <a:endParaRPr lang="en-US" altLang="zh-CN" sz="2000" kern="100" dirty="0">
              <a:latin typeface="+mn-ea"/>
            </a:endParaRPr>
          </a:p>
        </p:txBody>
      </p:sp>
      <p:sp>
        <p:nvSpPr>
          <p:cNvPr id="11" name="矩形 10">
            <a:extLst>
              <a:ext uri="{FF2B5EF4-FFF2-40B4-BE49-F238E27FC236}">
                <a16:creationId xmlns:a16="http://schemas.microsoft.com/office/drawing/2014/main" id="{D06E1B20-9271-4CCD-8121-05E0E59A5CFC}"/>
              </a:ext>
            </a:extLst>
          </p:cNvPr>
          <p:cNvSpPr/>
          <p:nvPr/>
        </p:nvSpPr>
        <p:spPr>
          <a:xfrm>
            <a:off x="6571300" y="3268665"/>
            <a:ext cx="1689886" cy="400110"/>
          </a:xfrm>
          <a:prstGeom prst="rect">
            <a:avLst/>
          </a:prstGeom>
        </p:spPr>
        <p:txBody>
          <a:bodyPr wrap="none">
            <a:spAutoFit/>
          </a:bodyPr>
          <a:lstStyle/>
          <a:p>
            <a:pPr>
              <a:spcAft>
                <a:spcPts val="600"/>
              </a:spcAft>
            </a:pPr>
            <a:r>
              <a:rPr lang="en-US" altLang="zh-CN" sz="2000" kern="100" dirty="0">
                <a:latin typeface="+mn-ea"/>
              </a:rPr>
              <a:t>Low precision</a:t>
            </a:r>
          </a:p>
        </p:txBody>
      </p:sp>
    </p:spTree>
    <p:extLst>
      <p:ext uri="{BB962C8B-B14F-4D97-AF65-F5344CB8AC3E}">
        <p14:creationId xmlns:p14="http://schemas.microsoft.com/office/powerpoint/2010/main" val="336611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10" name="组合 9"/>
              <p:cNvGrpSpPr/>
              <p:nvPr/>
            </p:nvGrpSpPr>
            <p:grpSpPr>
              <a:xfrm>
                <a:off x="1146429" y="1090136"/>
                <a:ext cx="3638550" cy="339090"/>
                <a:chOff x="1146429" y="1090136"/>
                <a:chExt cx="3638550" cy="339090"/>
              </a:xfrm>
            </p:grpSpPr>
            <p:cxnSp>
              <p:nvCxnSpPr>
                <p:cNvPr id="14" name="直接连接符 1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Interpretation</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18" name="矩形 17"/>
              <p:cNvSpPr/>
              <p:nvPr/>
            </p:nvSpPr>
            <p:spPr>
              <a:xfrm>
                <a:off x="2286000" y="4740276"/>
                <a:ext cx="4572000" cy="427746"/>
              </a:xfrm>
              <a:prstGeom prst="rect">
                <a:avLst/>
              </a:prstGeom>
            </p:spPr>
            <p:txBody>
              <a:bodyPr>
                <a:spAutoFit/>
              </a:bodyPr>
              <a:lstStyle/>
              <a:p>
                <a:pPr algn="ctr">
                  <a:spcAft>
                    <a:spcPts val="0"/>
                  </a:spcAft>
                </a:pPr>
                <a14:m>
                  <m:oMath xmlns:m="http://schemas.openxmlformats.org/officeDocument/2006/math">
                    <m:r>
                      <a:rPr lang="en-US" altLang="zh-CN" i="1" kern="100" smtClean="0">
                        <a:solidFill>
                          <a:schemeClr val="tx1">
                            <a:lumMod val="75000"/>
                            <a:lumOff val="25000"/>
                          </a:schemeClr>
                        </a:solidFill>
                        <a:latin typeface="Cambria Math" panose="02040503050406030204" pitchFamily="18" charset="0"/>
                        <a:cs typeface="Times New Roman" panose="02020603050405020304" pitchFamily="18" charset="0"/>
                      </a:rPr>
                      <m:t>𝐺</m:t>
                    </m:r>
                    <m:r>
                      <a:rPr lang="en-US" altLang="zh-CN" i="1" kern="100" smtClean="0">
                        <a:solidFill>
                          <a:schemeClr val="tx1">
                            <a:lumMod val="75000"/>
                            <a:lumOff val="25000"/>
                          </a:schemeClr>
                        </a:solidFill>
                        <a:latin typeface="Cambria Math" panose="02040503050406030204" pitchFamily="18" charset="0"/>
                        <a:cs typeface="Times New Roman" panose="02020603050405020304" pitchFamily="18" charset="0"/>
                      </a:rPr>
                      <m:t>=</m:t>
                    </m:r>
                    <m:rad>
                      <m:radPr>
                        <m:degHide m:val="on"/>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radPr>
                      <m:deg/>
                      <m:e>
                        <m:nary>
                          <m:naryPr>
                            <m:chr m:val="∑"/>
                            <m:limLoc m:val="undOvr"/>
                            <m:subHide m:val="on"/>
                            <m:supHide m:val="on"/>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𝑝</m:t>
                                        </m:r>
                                      </m:e>
                                      <m: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𝑖</m:t>
                                        </m:r>
                                      </m:sub>
                                    </m:s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𝑖</m:t>
                                        </m:r>
                                      </m:sub>
                                    </m:sSub>
                                  </m:e>
                                </m:d>
                              </m:e>
                              <m:sup>
                                <m:r>
                                  <a:rPr lang="en-US" altLang="zh-CN" i="1" kern="100">
                                    <a:solidFill>
                                      <a:schemeClr val="tx1">
                                        <a:lumMod val="75000"/>
                                        <a:lumOff val="25000"/>
                                      </a:schemeClr>
                                    </a:solidFill>
                                    <a:latin typeface="Cambria Math" panose="02040503050406030204" pitchFamily="18" charset="0"/>
                                    <a:cs typeface="Times New Roman" panose="02020603050405020304" pitchFamily="18" charset="0"/>
                                  </a:rPr>
                                  <m:t>2</m:t>
                                </m:r>
                              </m:sup>
                            </m:sSup>
                          </m:e>
                        </m:nary>
                      </m:e>
                    </m:rad>
                  </m:oMath>
                </a14:m>
                <a:r>
                  <a:rPr lang="en-US" altLang="zh-CN" i="1" kern="1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2286000" y="4740276"/>
                <a:ext cx="4572000" cy="427746"/>
              </a:xfrm>
              <a:prstGeom prst="rect">
                <a:avLst/>
              </a:prstGeom>
              <a:blipFill>
                <a:blip r:embed="rId2"/>
                <a:stretch>
                  <a:fillRect t="-91429" b="-16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724115" y="5340339"/>
                <a:ext cx="8345364" cy="1156086"/>
              </a:xfrm>
              <a:prstGeom prst="rect">
                <a:avLst/>
              </a:prstGeom>
            </p:spPr>
            <p:txBody>
              <a:bodyPr wrap="square">
                <a:spAutoFit/>
              </a:bodyPr>
              <a:lstStyle/>
              <a:p>
                <a:pPr>
                  <a:lnSpc>
                    <a:spcPct val="150000"/>
                  </a:lnSpc>
                  <a:spcAft>
                    <a:spcPts val="0"/>
                  </a:spcAft>
                </a:pPr>
                <a14:m>
                  <m:oMath xmlns:m="http://schemas.openxmlformats.org/officeDocument/2006/math">
                    <m:sSub>
                      <m:sSubPr>
                        <m:ctrlPr>
                          <a:rPr lang="zh-CN" altLang="zh-CN" sz="1600" i="1" kern="100"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average proportion of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type land use. </a:t>
                </a:r>
              </a:p>
              <a:p>
                <a:pPr>
                  <a:lnSpc>
                    <a:spcPct val="150000"/>
                  </a:lnSpc>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  : the type of land use (respectively government, commercial, residence and education)</a:t>
                </a:r>
                <a:endParaRPr lang="en-US" altLang="zh-CN" sz="1600" kern="100" dirty="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endParaRPr>
              </a:p>
              <a:p>
                <a:pPr>
                  <a:lnSpc>
                    <a:spcPct val="150000"/>
                  </a:lnSpc>
                  <a:spcAft>
                    <a:spcPts val="0"/>
                  </a:spcAft>
                </a:pPr>
                <a14:m>
                  <m:oMath xmlns:m="http://schemas.openxmlformats.org/officeDocument/2006/math">
                    <m:sSub>
                      <m:sSub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𝑝</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floor area of land use type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oMath>
                </a14:m>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 within catchment area </a:t>
                </a:r>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of subway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724115" y="5340339"/>
                <a:ext cx="8345364" cy="1156086"/>
              </a:xfrm>
              <a:prstGeom prst="rect">
                <a:avLst/>
              </a:prstGeom>
              <a:blipFill>
                <a:blip r:embed="rId3"/>
                <a:stretch>
                  <a:fillRect b="-5789"/>
                </a:stretch>
              </a:blipFill>
            </p:spPr>
            <p:txBody>
              <a:bodyPr/>
              <a:lstStyle/>
              <a:p>
                <a:r>
                  <a:rPr lang="zh-CN" altLang="en-US">
                    <a:noFill/>
                  </a:rPr>
                  <a:t> </a:t>
                </a:r>
              </a:p>
            </p:txBody>
          </p:sp>
        </mc:Fallback>
      </mc:AlternateContent>
      <p:grpSp>
        <p:nvGrpSpPr>
          <p:cNvPr id="49" name="组合 48"/>
          <p:cNvGrpSpPr/>
          <p:nvPr/>
        </p:nvGrpSpPr>
        <p:grpSpPr>
          <a:xfrm>
            <a:off x="530733" y="982787"/>
            <a:ext cx="3016792" cy="333377"/>
            <a:chOff x="-2" y="1790318"/>
            <a:chExt cx="3016792" cy="333377"/>
          </a:xfrm>
        </p:grpSpPr>
        <p:sp>
          <p:nvSpPr>
            <p:cNvPr id="50" name="矩形 49"/>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51" name="直接连接符 50"/>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2" name="矩形 51"/>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Land-use Aggregation</a:t>
              </a:r>
              <a:endParaRPr lang="zh-CN" altLang="en-US" dirty="0">
                <a:solidFill>
                  <a:schemeClr val="tx1">
                    <a:lumMod val="65000"/>
                    <a:lumOff val="35000"/>
                  </a:schemeClr>
                </a:solidFill>
              </a:endParaRPr>
            </a:p>
          </p:txBody>
        </p:sp>
      </p:grpSp>
      <p:graphicFrame>
        <p:nvGraphicFramePr>
          <p:cNvPr id="3" name="表格 2"/>
          <p:cNvGraphicFramePr>
            <a:graphicFrameLocks noGrp="1"/>
          </p:cNvGraphicFramePr>
          <p:nvPr>
            <p:extLst>
              <p:ext uri="{D42A27DB-BD31-4B8C-83A1-F6EECF244321}">
                <p14:modId xmlns:p14="http://schemas.microsoft.com/office/powerpoint/2010/main" val="3452689927"/>
              </p:ext>
            </p:extLst>
          </p:nvPr>
        </p:nvGraphicFramePr>
        <p:xfrm>
          <a:off x="864107" y="2277831"/>
          <a:ext cx="6109764" cy="2205512"/>
        </p:xfrm>
        <a:graphic>
          <a:graphicData uri="http://schemas.openxmlformats.org/drawingml/2006/table">
            <a:tbl>
              <a:tblPr firstRow="1" firstCol="1" bandRow="1"/>
              <a:tblGrid>
                <a:gridCol w="1018294">
                  <a:extLst>
                    <a:ext uri="{9D8B030D-6E8A-4147-A177-3AD203B41FA5}">
                      <a16:colId xmlns:a16="http://schemas.microsoft.com/office/drawing/2014/main" val="957851932"/>
                    </a:ext>
                  </a:extLst>
                </a:gridCol>
                <a:gridCol w="1018294">
                  <a:extLst>
                    <a:ext uri="{9D8B030D-6E8A-4147-A177-3AD203B41FA5}">
                      <a16:colId xmlns:a16="http://schemas.microsoft.com/office/drawing/2014/main" val="25238195"/>
                    </a:ext>
                  </a:extLst>
                </a:gridCol>
                <a:gridCol w="868337">
                  <a:extLst>
                    <a:ext uri="{9D8B030D-6E8A-4147-A177-3AD203B41FA5}">
                      <a16:colId xmlns:a16="http://schemas.microsoft.com/office/drawing/2014/main" val="463291288"/>
                    </a:ext>
                  </a:extLst>
                </a:gridCol>
                <a:gridCol w="1168251">
                  <a:extLst>
                    <a:ext uri="{9D8B030D-6E8A-4147-A177-3AD203B41FA5}">
                      <a16:colId xmlns:a16="http://schemas.microsoft.com/office/drawing/2014/main" val="678206479"/>
                    </a:ext>
                  </a:extLst>
                </a:gridCol>
                <a:gridCol w="1018294">
                  <a:extLst>
                    <a:ext uri="{9D8B030D-6E8A-4147-A177-3AD203B41FA5}">
                      <a16:colId xmlns:a16="http://schemas.microsoft.com/office/drawing/2014/main" val="3695931503"/>
                    </a:ext>
                  </a:extLst>
                </a:gridCol>
                <a:gridCol w="1018294">
                  <a:extLst>
                    <a:ext uri="{9D8B030D-6E8A-4147-A177-3AD203B41FA5}">
                      <a16:colId xmlns:a16="http://schemas.microsoft.com/office/drawing/2014/main" val="1483374958"/>
                    </a:ext>
                  </a:extLst>
                </a:gridCol>
              </a:tblGrid>
              <a:tr h="630147">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Range of PCA</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Residence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Office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Commerce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Education</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Total</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612270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51.8%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19.3%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13.8%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rgbClr val="808080"/>
                      </a:solidFill>
                      <a:prstDash val="solid"/>
                      <a:round/>
                      <a:headEnd type="none" w="med" len="med"/>
                      <a:tailEnd type="none" w="med" len="med"/>
                    </a:lnT>
                    <a:lnB>
                      <a:noFill/>
                    </a:lnB>
                  </a:tcPr>
                </a:tc>
                <a:extLst>
                  <a:ext uri="{0D108BD9-81ED-4DB2-BD59-A6C34878D82A}">
                    <a16:rowId xmlns:a16="http://schemas.microsoft.com/office/drawing/2014/main" val="285588664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55.3%</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17.5%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6.2%</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solidFill>
                      <a:srgbClr val="D9D9D9"/>
                    </a:solidFill>
                  </a:tcPr>
                </a:tc>
                <a:extLst>
                  <a:ext uri="{0D108BD9-81ED-4DB2-BD59-A6C34878D82A}">
                    <a16:rowId xmlns:a16="http://schemas.microsoft.com/office/drawing/2014/main" val="210484206"/>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57.6%</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16.5%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53061591"/>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1200</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15.5%</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10.2%</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5.9%</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90.8%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10432664"/>
                  </a:ext>
                </a:extLst>
              </a:tr>
              <a:tr h="315073">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Ave</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62.8%</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10.1%</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7.5%</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5.3%</a:t>
                      </a:r>
                      <a:endParaRPr lang="zh-CN" sz="14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tc>
                  <a:txBody>
                    <a:bodyPr/>
                    <a:lstStyle/>
                    <a:p>
                      <a:pPr algn="ctr">
                        <a:spcAft>
                          <a:spcPts val="0"/>
                        </a:spcAft>
                      </a:pPr>
                      <a:r>
                        <a:rPr lang="en-US" sz="14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85.7%</a:t>
                      </a:r>
                      <a:endParaRPr lang="zh-CN" sz="14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807951207"/>
                  </a:ext>
                </a:extLst>
              </a:tr>
            </a:tbl>
          </a:graphicData>
        </a:graphic>
      </p:graphicFrame>
      <p:sp>
        <p:nvSpPr>
          <p:cNvPr id="5" name="矩形: 圆角 4"/>
          <p:cNvSpPr/>
          <p:nvPr/>
        </p:nvSpPr>
        <p:spPr>
          <a:xfrm>
            <a:off x="1064131" y="3256762"/>
            <a:ext cx="5758820" cy="247650"/>
          </a:xfrm>
          <a:prstGeom prst="round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7424" y="1647357"/>
            <a:ext cx="7896103" cy="369332"/>
          </a:xfrm>
          <a:prstGeom prst="rect">
            <a:avLst/>
          </a:prstGeom>
        </p:spPr>
        <p:txBody>
          <a:bodyPr wrap="square">
            <a:spAutoFit/>
          </a:bodyPr>
          <a:lstStyle/>
          <a:p>
            <a:r>
              <a:rPr lang="en-US"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The indicator of land-use mix is re-defined into the aggregation of land-use. </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7546757" y="3195921"/>
                <a:ext cx="1321324" cy="369332"/>
              </a:xfrm>
              <a:prstGeom prst="rect">
                <a:avLst/>
              </a:prstGeom>
              <a:noFill/>
            </p:spPr>
            <p:txBody>
              <a:bodyPr wrap="none" rtlCol="0">
                <a:spAutoFit/>
              </a:bodyPr>
              <a:lstStyle/>
              <a:p>
                <a:r>
                  <a:rPr lang="en-US" altLang="zh-CN" dirty="0">
                    <a:solidFill>
                      <a:schemeClr val="tx1">
                        <a:lumMod val="75000"/>
                        <a:lumOff val="25000"/>
                      </a:schemeClr>
                    </a:solidFill>
                  </a:rPr>
                  <a:t>Average </a:t>
                </a:r>
                <a14:m>
                  <m:oMath xmlns:m="http://schemas.openxmlformats.org/officeDocument/2006/math">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𝑃</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𝑖</m:t>
                        </m:r>
                      </m:sub>
                    </m:sSub>
                  </m:oMath>
                </a14:m>
                <a:r>
                  <a:rPr lang="en-US" altLang="zh-CN" dirty="0">
                    <a:solidFill>
                      <a:schemeClr val="tx1">
                        <a:lumMod val="75000"/>
                        <a:lumOff val="25000"/>
                      </a:schemeClr>
                    </a:solidFill>
                  </a:rPr>
                  <a:t> </a:t>
                </a:r>
                <a:endParaRPr lang="zh-CN" altLang="en-US" dirty="0">
                  <a:solidFill>
                    <a:schemeClr val="tx1">
                      <a:lumMod val="75000"/>
                      <a:lumOff val="25000"/>
                    </a:schemeClr>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546757" y="3195921"/>
                <a:ext cx="1321324" cy="369332"/>
              </a:xfrm>
              <a:prstGeom prst="rect">
                <a:avLst/>
              </a:prstGeom>
              <a:blipFill>
                <a:blip r:embed="rId4"/>
                <a:stretch>
                  <a:fillRect l="-4147" t="-8197" b="-24590"/>
                </a:stretch>
              </a:blipFill>
            </p:spPr>
            <p:txBody>
              <a:bodyPr/>
              <a:lstStyle/>
              <a:p>
                <a:r>
                  <a:rPr lang="zh-CN" altLang="en-US">
                    <a:noFill/>
                  </a:rPr>
                  <a:t> </a:t>
                </a:r>
              </a:p>
            </p:txBody>
          </p:sp>
        </mc:Fallback>
      </mc:AlternateContent>
      <p:sp>
        <p:nvSpPr>
          <p:cNvPr id="12" name="箭头: 右 11"/>
          <p:cNvSpPr/>
          <p:nvPr/>
        </p:nvSpPr>
        <p:spPr>
          <a:xfrm>
            <a:off x="7173895" y="3241084"/>
            <a:ext cx="372862" cy="291620"/>
          </a:xfrm>
          <a:prstGeom prst="rightArrow">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123328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D13A8E-66D8-4079-82C4-1E5F4CAD4665}"/>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5. Result and Discussion</a:t>
            </a:r>
          </a:p>
        </p:txBody>
      </p:sp>
      <p:sp>
        <p:nvSpPr>
          <p:cNvPr id="5" name="文本框 4">
            <a:extLst>
              <a:ext uri="{FF2B5EF4-FFF2-40B4-BE49-F238E27FC236}">
                <a16:creationId xmlns:a16="http://schemas.microsoft.com/office/drawing/2014/main" id="{9198256C-5AC8-4DB3-BB2B-C84C65AB7F78}"/>
              </a:ext>
            </a:extLst>
          </p:cNvPr>
          <p:cNvSpPr txBox="1"/>
          <p:nvPr/>
        </p:nvSpPr>
        <p:spPr>
          <a:xfrm>
            <a:off x="489527" y="697636"/>
            <a:ext cx="4291559"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latin typeface="+mn-ea"/>
              </a:rPr>
              <a:t>Evaluation of prediction</a:t>
            </a:r>
          </a:p>
        </p:txBody>
      </p:sp>
      <p:pic>
        <p:nvPicPr>
          <p:cNvPr id="6" name="图片 5">
            <a:extLst>
              <a:ext uri="{FF2B5EF4-FFF2-40B4-BE49-F238E27FC236}">
                <a16:creationId xmlns:a16="http://schemas.microsoft.com/office/drawing/2014/main" id="{D470207F-26EA-4F35-BB7A-72C414BE85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512" y="1938650"/>
            <a:ext cx="5040000" cy="3029361"/>
          </a:xfrm>
          <a:prstGeom prst="rect">
            <a:avLst/>
          </a:prstGeom>
          <a:noFill/>
          <a:ln>
            <a:noFill/>
          </a:ln>
        </p:spPr>
      </p:pic>
      <p:sp>
        <p:nvSpPr>
          <p:cNvPr id="7" name="文本框 6">
            <a:extLst>
              <a:ext uri="{FF2B5EF4-FFF2-40B4-BE49-F238E27FC236}">
                <a16:creationId xmlns:a16="http://schemas.microsoft.com/office/drawing/2014/main" id="{8BA90C34-6293-4F00-A9AD-B505EBC896B8}"/>
              </a:ext>
            </a:extLst>
          </p:cNvPr>
          <p:cNvSpPr txBox="1"/>
          <p:nvPr/>
        </p:nvSpPr>
        <p:spPr>
          <a:xfrm>
            <a:off x="489527" y="1364310"/>
            <a:ext cx="4772460" cy="430887"/>
          </a:xfrm>
          <a:prstGeom prst="rect">
            <a:avLst/>
          </a:prstGeom>
          <a:noFill/>
        </p:spPr>
        <p:txBody>
          <a:bodyPr wrap="none" rtlCol="0">
            <a:spAutoFit/>
          </a:bodyPr>
          <a:lstStyle/>
          <a:p>
            <a:pPr marL="457200" indent="-457200">
              <a:buFont typeface="Wingdings" panose="05000000000000000000" pitchFamily="2" charset="2"/>
              <a:buChar char="l"/>
            </a:pPr>
            <a:r>
              <a:rPr lang="en-US" altLang="zh-CN" sz="2200" dirty="0">
                <a:latin typeface="+mn-ea"/>
              </a:rPr>
              <a:t>Evaluation of 13 minute threshold </a:t>
            </a:r>
            <a:endParaRPr lang="zh-CN" altLang="en-US" sz="2200" dirty="0">
              <a:latin typeface="+mn-ea"/>
            </a:endParaRPr>
          </a:p>
        </p:txBody>
      </p:sp>
      <p:sp>
        <p:nvSpPr>
          <p:cNvPr id="8" name="文本框 7">
            <a:extLst>
              <a:ext uri="{FF2B5EF4-FFF2-40B4-BE49-F238E27FC236}">
                <a16:creationId xmlns:a16="http://schemas.microsoft.com/office/drawing/2014/main" id="{8538BFFE-7EC6-4052-BF3C-31F81679E41B}"/>
              </a:ext>
            </a:extLst>
          </p:cNvPr>
          <p:cNvSpPr txBox="1"/>
          <p:nvPr/>
        </p:nvSpPr>
        <p:spPr>
          <a:xfrm>
            <a:off x="685800" y="5111464"/>
            <a:ext cx="7772400" cy="1323439"/>
          </a:xfrm>
          <a:prstGeom prst="rect">
            <a:avLst/>
          </a:prstGeom>
          <a:noFill/>
        </p:spPr>
        <p:txBody>
          <a:bodyPr wrap="square" rtlCol="0">
            <a:spAutoFit/>
          </a:bodyPr>
          <a:lstStyle/>
          <a:p>
            <a:r>
              <a:rPr lang="en-US" altLang="zh-CN" sz="2000" dirty="0">
                <a:latin typeface="+mn-ea"/>
              </a:rPr>
              <a:t>Possible explanation: The threshold of 13 minute is not a commonly acceptable walking duration, some one who </a:t>
            </a:r>
            <a:r>
              <a:rPr lang="en-US" altLang="zh-CN" sz="2000" dirty="0">
                <a:solidFill>
                  <a:srgbClr val="FF0000"/>
                </a:solidFill>
                <a:latin typeface="+mn-ea"/>
              </a:rPr>
              <a:t>can accept </a:t>
            </a:r>
            <a:r>
              <a:rPr lang="en-US" altLang="zh-CN" sz="2000" dirty="0">
                <a:latin typeface="+mn-ea"/>
              </a:rPr>
              <a:t>this threshold can be considered to have some </a:t>
            </a:r>
            <a:r>
              <a:rPr lang="en-US" altLang="zh-CN" sz="2000" dirty="0">
                <a:solidFill>
                  <a:srgbClr val="FF0000"/>
                </a:solidFill>
                <a:latin typeface="+mn-ea"/>
              </a:rPr>
              <a:t>particular characteristics</a:t>
            </a:r>
            <a:r>
              <a:rPr lang="en-US" altLang="zh-CN" sz="2000" dirty="0">
                <a:latin typeface="+mn-ea"/>
              </a:rPr>
              <a:t>. The features are </a:t>
            </a:r>
            <a:r>
              <a:rPr lang="en-US" altLang="zh-CN" sz="2000" dirty="0">
                <a:solidFill>
                  <a:srgbClr val="FF0000"/>
                </a:solidFill>
                <a:latin typeface="+mn-ea"/>
              </a:rPr>
              <a:t>significant</a:t>
            </a:r>
            <a:r>
              <a:rPr lang="en-US" altLang="zh-CN" sz="2000" dirty="0">
                <a:latin typeface="+mn-ea"/>
              </a:rPr>
              <a:t> at this threshold.</a:t>
            </a:r>
          </a:p>
        </p:txBody>
      </p:sp>
      <p:sp>
        <p:nvSpPr>
          <p:cNvPr id="9" name="矩形 8">
            <a:extLst>
              <a:ext uri="{FF2B5EF4-FFF2-40B4-BE49-F238E27FC236}">
                <a16:creationId xmlns:a16="http://schemas.microsoft.com/office/drawing/2014/main" id="{1767CD74-634C-4FA1-A9AA-57817E8DA78E}"/>
              </a:ext>
            </a:extLst>
          </p:cNvPr>
          <p:cNvSpPr/>
          <p:nvPr/>
        </p:nvSpPr>
        <p:spPr>
          <a:xfrm>
            <a:off x="6156412" y="3253275"/>
            <a:ext cx="2597186" cy="400110"/>
          </a:xfrm>
          <a:prstGeom prst="rect">
            <a:avLst/>
          </a:prstGeom>
        </p:spPr>
        <p:txBody>
          <a:bodyPr wrap="none">
            <a:spAutoFit/>
          </a:bodyPr>
          <a:lstStyle/>
          <a:p>
            <a:pPr>
              <a:spcAft>
                <a:spcPts val="600"/>
              </a:spcAft>
            </a:pPr>
            <a:r>
              <a:rPr lang="en-US" altLang="zh-CN" sz="2000" dirty="0">
                <a:latin typeface="+mn-ea"/>
              </a:rPr>
              <a:t>Slightly high precision</a:t>
            </a:r>
          </a:p>
        </p:txBody>
      </p:sp>
    </p:spTree>
    <p:extLst>
      <p:ext uri="{BB962C8B-B14F-4D97-AF65-F5344CB8AC3E}">
        <p14:creationId xmlns:p14="http://schemas.microsoft.com/office/powerpoint/2010/main" val="173909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0C9DC17-3426-4601-9F92-3E1917463D94}"/>
              </a:ext>
            </a:extLst>
          </p:cNvPr>
          <p:cNvSpPr/>
          <p:nvPr/>
        </p:nvSpPr>
        <p:spPr>
          <a:xfrm>
            <a:off x="0" y="-1"/>
            <a:ext cx="9144000" cy="55418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solidFill>
                  <a:schemeClr val="tx1"/>
                </a:solidFill>
                <a:latin typeface="+mn-ea"/>
              </a:rPr>
              <a:t>6. Conclusion</a:t>
            </a:r>
          </a:p>
        </p:txBody>
      </p:sp>
      <p:cxnSp>
        <p:nvCxnSpPr>
          <p:cNvPr id="3" name="直接连接符 2">
            <a:extLst>
              <a:ext uri="{FF2B5EF4-FFF2-40B4-BE49-F238E27FC236}">
                <a16:creationId xmlns:a16="http://schemas.microsoft.com/office/drawing/2014/main" id="{A38EED8A-1392-4492-BDBD-7369FA12DA95}"/>
              </a:ext>
            </a:extLst>
          </p:cNvPr>
          <p:cNvCxnSpPr>
            <a:cxnSpLocks/>
          </p:cNvCxnSpPr>
          <p:nvPr/>
        </p:nvCxnSpPr>
        <p:spPr>
          <a:xfrm>
            <a:off x="1120140" y="1981773"/>
            <a:ext cx="755919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1CBF6E56-BE86-4FE1-8F4A-90B65FF160EA}"/>
              </a:ext>
            </a:extLst>
          </p:cNvPr>
          <p:cNvCxnSpPr>
            <a:cxnSpLocks/>
          </p:cNvCxnSpPr>
          <p:nvPr/>
        </p:nvCxnSpPr>
        <p:spPr>
          <a:xfrm>
            <a:off x="1120140" y="5776265"/>
            <a:ext cx="766256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38CD74B-7C50-4FB9-AE3C-CA4CF3DE6B7B}"/>
              </a:ext>
            </a:extLst>
          </p:cNvPr>
          <p:cNvSpPr txBox="1"/>
          <p:nvPr/>
        </p:nvSpPr>
        <p:spPr>
          <a:xfrm>
            <a:off x="1076071" y="5913796"/>
            <a:ext cx="8063345" cy="81560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200" dirty="0">
                <a:latin typeface="+mn-ea"/>
              </a:rPr>
              <a:t>Achievement in this study</a:t>
            </a:r>
          </a:p>
          <a:p>
            <a:pPr lvl="0"/>
            <a:r>
              <a:rPr lang="en-US" altLang="zh-CN" sz="2000" dirty="0">
                <a:solidFill>
                  <a:prstClr val="black"/>
                </a:solidFill>
                <a:latin typeface="等线" panose="02010600030101010101" pitchFamily="2" charset="-122"/>
              </a:rPr>
              <a:t>	Probability of accepting the given threshold of walking duration</a:t>
            </a:r>
            <a:endParaRPr lang="zh-CN" altLang="en-US" sz="2000" dirty="0">
              <a:solidFill>
                <a:prstClr val="black"/>
              </a:solidFill>
              <a:latin typeface="等线" panose="02010600030101010101" pitchFamily="2" charset="-122"/>
            </a:endParaRPr>
          </a:p>
        </p:txBody>
      </p:sp>
      <p:grpSp>
        <p:nvGrpSpPr>
          <p:cNvPr id="55" name="组合 54">
            <a:extLst>
              <a:ext uri="{FF2B5EF4-FFF2-40B4-BE49-F238E27FC236}">
                <a16:creationId xmlns:a16="http://schemas.microsoft.com/office/drawing/2014/main" id="{90701A53-A74F-4E14-85F9-61E75BEF978C}"/>
              </a:ext>
            </a:extLst>
          </p:cNvPr>
          <p:cNvGrpSpPr/>
          <p:nvPr/>
        </p:nvGrpSpPr>
        <p:grpSpPr>
          <a:xfrm>
            <a:off x="1278116" y="3010863"/>
            <a:ext cx="3790294" cy="2315233"/>
            <a:chOff x="964442" y="2773025"/>
            <a:chExt cx="3790294" cy="2315233"/>
          </a:xfrm>
        </p:grpSpPr>
        <p:grpSp>
          <p:nvGrpSpPr>
            <p:cNvPr id="37" name="组合 36">
              <a:extLst>
                <a:ext uri="{FF2B5EF4-FFF2-40B4-BE49-F238E27FC236}">
                  <a16:creationId xmlns:a16="http://schemas.microsoft.com/office/drawing/2014/main" id="{1F014D3F-F218-49F2-9494-16B67EF93167}"/>
                </a:ext>
              </a:extLst>
            </p:cNvPr>
            <p:cNvGrpSpPr/>
            <p:nvPr/>
          </p:nvGrpSpPr>
          <p:grpSpPr>
            <a:xfrm>
              <a:off x="964442" y="2773025"/>
              <a:ext cx="3790294" cy="2315233"/>
              <a:chOff x="348346" y="2740668"/>
              <a:chExt cx="3790294" cy="2315233"/>
            </a:xfrm>
          </p:grpSpPr>
          <p:sp>
            <p:nvSpPr>
              <p:cNvPr id="2" name="椭圆 1">
                <a:extLst>
                  <a:ext uri="{FF2B5EF4-FFF2-40B4-BE49-F238E27FC236}">
                    <a16:creationId xmlns:a16="http://schemas.microsoft.com/office/drawing/2014/main" id="{8A5596DD-962D-4229-8D75-47D54B73BB7B}"/>
                  </a:ext>
                </a:extLst>
              </p:cNvPr>
              <p:cNvSpPr/>
              <p:nvPr/>
            </p:nvSpPr>
            <p:spPr>
              <a:xfrm>
                <a:off x="2097087" y="3250489"/>
                <a:ext cx="215900" cy="2159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13FBB06-83C3-4C3E-A1B6-9C1F5F89FBCD}"/>
                  </a:ext>
                </a:extLst>
              </p:cNvPr>
              <p:cNvSpPr txBox="1"/>
              <p:nvPr/>
            </p:nvSpPr>
            <p:spPr>
              <a:xfrm>
                <a:off x="3031275" y="3959716"/>
                <a:ext cx="877163" cy="369332"/>
              </a:xfrm>
              <a:prstGeom prst="rect">
                <a:avLst/>
              </a:prstGeom>
              <a:noFill/>
            </p:spPr>
            <p:txBody>
              <a:bodyPr wrap="none" rtlCol="0">
                <a:spAutoFit/>
              </a:bodyPr>
              <a:lstStyle/>
              <a:p>
                <a:r>
                  <a:rPr lang="en-US" altLang="zh-CN" dirty="0">
                    <a:latin typeface="+mn-ea"/>
                  </a:rPr>
                  <a:t>Station</a:t>
                </a:r>
                <a:endParaRPr lang="zh-CN" altLang="en-US" dirty="0">
                  <a:latin typeface="+mn-ea"/>
                </a:endParaRPr>
              </a:p>
            </p:txBody>
          </p:sp>
          <p:sp>
            <p:nvSpPr>
              <p:cNvPr id="12" name="矩形 11">
                <a:extLst>
                  <a:ext uri="{FF2B5EF4-FFF2-40B4-BE49-F238E27FC236}">
                    <a16:creationId xmlns:a16="http://schemas.microsoft.com/office/drawing/2014/main" id="{83BB85E0-1574-4947-ADD3-9D5A62BFF633}"/>
                  </a:ext>
                </a:extLst>
              </p:cNvPr>
              <p:cNvSpPr/>
              <p:nvPr/>
            </p:nvSpPr>
            <p:spPr>
              <a:xfrm>
                <a:off x="704864" y="2740668"/>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A</a:t>
                </a:r>
                <a:endParaRPr lang="zh-CN" altLang="en-US" dirty="0">
                  <a:solidFill>
                    <a:schemeClr val="tx1"/>
                  </a:solidFill>
                  <a:latin typeface="+mn-ea"/>
                </a:endParaRPr>
              </a:p>
            </p:txBody>
          </p:sp>
          <p:sp>
            <p:nvSpPr>
              <p:cNvPr id="13" name="矩形 12">
                <a:extLst>
                  <a:ext uri="{FF2B5EF4-FFF2-40B4-BE49-F238E27FC236}">
                    <a16:creationId xmlns:a16="http://schemas.microsoft.com/office/drawing/2014/main" id="{B2A33FC2-CE56-4748-AAAA-D0F1A8431820}"/>
                  </a:ext>
                </a:extLst>
              </p:cNvPr>
              <p:cNvSpPr/>
              <p:nvPr/>
            </p:nvSpPr>
            <p:spPr>
              <a:xfrm>
                <a:off x="348346" y="4628152"/>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C</a:t>
                </a:r>
                <a:endParaRPr lang="zh-CN" altLang="en-US" dirty="0">
                  <a:solidFill>
                    <a:schemeClr val="tx1"/>
                  </a:solidFill>
                  <a:latin typeface="+mn-ea"/>
                </a:endParaRPr>
              </a:p>
            </p:txBody>
          </p:sp>
          <p:sp>
            <p:nvSpPr>
              <p:cNvPr id="14" name="矩形 13">
                <a:extLst>
                  <a:ext uri="{FF2B5EF4-FFF2-40B4-BE49-F238E27FC236}">
                    <a16:creationId xmlns:a16="http://schemas.microsoft.com/office/drawing/2014/main" id="{3D5BCB24-FE7E-4D9E-BCDF-B4F02272BBDD}"/>
                  </a:ext>
                </a:extLst>
              </p:cNvPr>
              <p:cNvSpPr/>
              <p:nvPr/>
            </p:nvSpPr>
            <p:spPr>
              <a:xfrm>
                <a:off x="3643340" y="3061085"/>
                <a:ext cx="495300" cy="427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B</a:t>
                </a:r>
                <a:endParaRPr lang="zh-CN" altLang="en-US" dirty="0">
                  <a:solidFill>
                    <a:schemeClr val="tx1"/>
                  </a:solidFill>
                  <a:latin typeface="+mn-ea"/>
                </a:endParaRPr>
              </a:p>
            </p:txBody>
          </p:sp>
          <p:cxnSp>
            <p:nvCxnSpPr>
              <p:cNvPr id="16" name="直接箭头连接符 15">
                <a:extLst>
                  <a:ext uri="{FF2B5EF4-FFF2-40B4-BE49-F238E27FC236}">
                    <a16:creationId xmlns:a16="http://schemas.microsoft.com/office/drawing/2014/main" id="{F8C220E4-6B02-44F7-B19B-0C4FCD5748A7}"/>
                  </a:ext>
                </a:extLst>
              </p:cNvPr>
              <p:cNvCxnSpPr>
                <a:cxnSpLocks/>
                <a:stCxn id="12" idx="3"/>
                <a:endCxn id="2" idx="2"/>
              </p:cNvCxnSpPr>
              <p:nvPr/>
            </p:nvCxnSpPr>
            <p:spPr>
              <a:xfrm>
                <a:off x="1200164" y="2954543"/>
                <a:ext cx="896923" cy="40389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282B06E-F8CB-4B9F-88C1-ECA066C79D29}"/>
                  </a:ext>
                </a:extLst>
              </p:cNvPr>
              <p:cNvCxnSpPr>
                <a:cxnSpLocks/>
                <a:stCxn id="2" idx="6"/>
                <a:endCxn id="14" idx="1"/>
              </p:cNvCxnSpPr>
              <p:nvPr/>
            </p:nvCxnSpPr>
            <p:spPr>
              <a:xfrm flipV="1">
                <a:off x="2312987" y="3274960"/>
                <a:ext cx="1330353" cy="83479"/>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ED25375-BAA1-4EC4-A44D-A7EE4C503569}"/>
                  </a:ext>
                </a:extLst>
              </p:cNvPr>
              <p:cNvCxnSpPr>
                <a:cxnSpLocks/>
                <a:stCxn id="2" idx="3"/>
                <a:endCxn id="13" idx="0"/>
              </p:cNvCxnSpPr>
              <p:nvPr/>
            </p:nvCxnSpPr>
            <p:spPr>
              <a:xfrm flipH="1">
                <a:off x="595996" y="3434771"/>
                <a:ext cx="1532709" cy="1193381"/>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3B92DC2-13CD-49B6-B95E-99E20B456DC0}"/>
                  </a:ext>
                </a:extLst>
              </p:cNvPr>
              <p:cNvSpPr txBox="1"/>
              <p:nvPr/>
            </p:nvSpPr>
            <p:spPr>
              <a:xfrm rot="19184409">
                <a:off x="759190" y="3713169"/>
                <a:ext cx="862737" cy="369332"/>
              </a:xfrm>
              <a:prstGeom prst="rect">
                <a:avLst/>
              </a:prstGeom>
              <a:noFill/>
            </p:spPr>
            <p:txBody>
              <a:bodyPr wrap="none" rtlCol="0">
                <a:spAutoFit/>
              </a:bodyPr>
              <a:lstStyle/>
              <a:p>
                <a:r>
                  <a:rPr lang="en-US" altLang="zh-CN" dirty="0">
                    <a:latin typeface="+mn-ea"/>
                  </a:rPr>
                  <a:t>13 min</a:t>
                </a:r>
                <a:endParaRPr lang="zh-CN" altLang="en-US" dirty="0">
                  <a:latin typeface="+mn-ea"/>
                </a:endParaRPr>
              </a:p>
            </p:txBody>
          </p:sp>
          <p:sp>
            <p:nvSpPr>
              <p:cNvPr id="28" name="文本框 27">
                <a:extLst>
                  <a:ext uri="{FF2B5EF4-FFF2-40B4-BE49-F238E27FC236}">
                    <a16:creationId xmlns:a16="http://schemas.microsoft.com/office/drawing/2014/main" id="{A660D4BF-A19B-4603-8F0B-6E2BE984F195}"/>
                  </a:ext>
                </a:extLst>
              </p:cNvPr>
              <p:cNvSpPr txBox="1"/>
              <p:nvPr/>
            </p:nvSpPr>
            <p:spPr>
              <a:xfrm rot="21357573">
                <a:off x="2617387" y="2946856"/>
                <a:ext cx="740908" cy="369332"/>
              </a:xfrm>
              <a:prstGeom prst="rect">
                <a:avLst/>
              </a:prstGeom>
              <a:noFill/>
            </p:spPr>
            <p:txBody>
              <a:bodyPr wrap="none" rtlCol="0">
                <a:spAutoFit/>
              </a:bodyPr>
              <a:lstStyle/>
              <a:p>
                <a:r>
                  <a:rPr lang="en-US" altLang="zh-CN" dirty="0">
                    <a:latin typeface="+mn-ea"/>
                  </a:rPr>
                  <a:t>8 min</a:t>
                </a:r>
                <a:endParaRPr lang="zh-CN" altLang="en-US" dirty="0">
                  <a:latin typeface="+mn-ea"/>
                </a:endParaRPr>
              </a:p>
            </p:txBody>
          </p:sp>
          <p:sp>
            <p:nvSpPr>
              <p:cNvPr id="30" name="文本框 29">
                <a:extLst>
                  <a:ext uri="{FF2B5EF4-FFF2-40B4-BE49-F238E27FC236}">
                    <a16:creationId xmlns:a16="http://schemas.microsoft.com/office/drawing/2014/main" id="{9B58BF28-0414-405B-8F12-1366AFC10B70}"/>
                  </a:ext>
                </a:extLst>
              </p:cNvPr>
              <p:cNvSpPr txBox="1"/>
              <p:nvPr/>
            </p:nvSpPr>
            <p:spPr>
              <a:xfrm rot="1470219">
                <a:off x="1375940" y="2812690"/>
                <a:ext cx="740908" cy="369332"/>
              </a:xfrm>
              <a:prstGeom prst="rect">
                <a:avLst/>
              </a:prstGeom>
              <a:noFill/>
            </p:spPr>
            <p:txBody>
              <a:bodyPr wrap="none" rtlCol="0">
                <a:spAutoFit/>
              </a:bodyPr>
              <a:lstStyle/>
              <a:p>
                <a:r>
                  <a:rPr lang="en-US" altLang="zh-CN" dirty="0">
                    <a:latin typeface="+mn-ea"/>
                  </a:rPr>
                  <a:t>5 min</a:t>
                </a:r>
                <a:endParaRPr lang="zh-CN" altLang="en-US" dirty="0">
                  <a:latin typeface="+mn-ea"/>
                </a:endParaRPr>
              </a:p>
            </p:txBody>
          </p:sp>
        </p:grpSp>
        <p:sp>
          <p:nvSpPr>
            <p:cNvPr id="43" name="椭圆 42">
              <a:extLst>
                <a:ext uri="{FF2B5EF4-FFF2-40B4-BE49-F238E27FC236}">
                  <a16:creationId xmlns:a16="http://schemas.microsoft.com/office/drawing/2014/main" id="{093D8F96-0FAA-4C5A-9344-E16F18B593A2}"/>
                </a:ext>
              </a:extLst>
            </p:cNvPr>
            <p:cNvSpPr/>
            <p:nvPr/>
          </p:nvSpPr>
          <p:spPr>
            <a:xfrm>
              <a:off x="3261273" y="4083020"/>
              <a:ext cx="191300" cy="1913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4DC5EE39-5691-45BB-89DE-0FEFDFA552AD}"/>
                </a:ext>
              </a:extLst>
            </p:cNvPr>
            <p:cNvSpPr/>
            <p:nvPr/>
          </p:nvSpPr>
          <p:spPr>
            <a:xfrm>
              <a:off x="3221391" y="4568176"/>
              <a:ext cx="271064" cy="184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a:extLst>
                <a:ext uri="{FF2B5EF4-FFF2-40B4-BE49-F238E27FC236}">
                  <a16:creationId xmlns:a16="http://schemas.microsoft.com/office/drawing/2014/main" id="{633EAE59-E75C-47ED-A3D4-4C71DAC4F576}"/>
                </a:ext>
              </a:extLst>
            </p:cNvPr>
            <p:cNvSpPr txBox="1"/>
            <p:nvPr/>
          </p:nvSpPr>
          <p:spPr>
            <a:xfrm>
              <a:off x="3729629" y="4473724"/>
              <a:ext cx="710451" cy="369332"/>
            </a:xfrm>
            <a:prstGeom prst="rect">
              <a:avLst/>
            </a:prstGeom>
            <a:noFill/>
          </p:spPr>
          <p:txBody>
            <a:bodyPr wrap="none" rtlCol="0">
              <a:spAutoFit/>
            </a:bodyPr>
            <a:lstStyle/>
            <a:p>
              <a:r>
                <a:rPr lang="en-US" altLang="zh-CN" dirty="0">
                  <a:latin typeface="+mn-ea"/>
                </a:rPr>
                <a:t>Block</a:t>
              </a:r>
              <a:endParaRPr lang="zh-CN" altLang="en-US" dirty="0">
                <a:latin typeface="+mn-ea"/>
              </a:endParaRPr>
            </a:p>
          </p:txBody>
        </p:sp>
      </p:grpSp>
      <p:sp>
        <p:nvSpPr>
          <p:cNvPr id="59" name="文本框 58">
            <a:extLst>
              <a:ext uri="{FF2B5EF4-FFF2-40B4-BE49-F238E27FC236}">
                <a16:creationId xmlns:a16="http://schemas.microsoft.com/office/drawing/2014/main" id="{DC552A95-61AF-4216-8C87-156A62D9F0DF}"/>
              </a:ext>
            </a:extLst>
          </p:cNvPr>
          <p:cNvSpPr txBox="1"/>
          <p:nvPr/>
        </p:nvSpPr>
        <p:spPr>
          <a:xfrm>
            <a:off x="1085358" y="2126126"/>
            <a:ext cx="8063345" cy="43088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mn-ea"/>
              </a:rPr>
              <a:t>Application of this achievement</a:t>
            </a:r>
          </a:p>
        </p:txBody>
      </p:sp>
      <p:sp>
        <p:nvSpPr>
          <p:cNvPr id="60" name="文本框 59">
            <a:extLst>
              <a:ext uri="{FF2B5EF4-FFF2-40B4-BE49-F238E27FC236}">
                <a16:creationId xmlns:a16="http://schemas.microsoft.com/office/drawing/2014/main" id="{BB9B8689-1FE7-45E6-A4D6-E20F4E129C76}"/>
              </a:ext>
            </a:extLst>
          </p:cNvPr>
          <p:cNvSpPr txBox="1"/>
          <p:nvPr/>
        </p:nvSpPr>
        <p:spPr>
          <a:xfrm>
            <a:off x="1076071" y="929340"/>
            <a:ext cx="8063345" cy="81560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200" dirty="0">
                <a:latin typeface="+mn-ea"/>
              </a:rPr>
              <a:t>Superior Topic</a:t>
            </a:r>
          </a:p>
          <a:p>
            <a:r>
              <a:rPr lang="en-US" altLang="zh-CN" sz="2000" dirty="0">
                <a:solidFill>
                  <a:prstClr val="black"/>
                </a:solidFill>
                <a:latin typeface="等线" panose="02010600030101010101" pitchFamily="2" charset="-122"/>
              </a:rPr>
              <a:t>	</a:t>
            </a:r>
            <a:r>
              <a:rPr lang="en-US" altLang="zh-CN" sz="2000" dirty="0">
                <a:latin typeface="+mn-ea"/>
              </a:rPr>
              <a:t>Exploring the use tendencies of urban rail transit</a:t>
            </a:r>
            <a:endParaRPr lang="zh-CN" altLang="en-US" sz="2000" dirty="0">
              <a:latin typeface="+mn-ea"/>
            </a:endParaRPr>
          </a:p>
        </p:txBody>
      </p:sp>
      <p:sp>
        <p:nvSpPr>
          <p:cNvPr id="62" name="箭头: 上 61">
            <a:extLst>
              <a:ext uri="{FF2B5EF4-FFF2-40B4-BE49-F238E27FC236}">
                <a16:creationId xmlns:a16="http://schemas.microsoft.com/office/drawing/2014/main" id="{16766F77-E836-47F1-B4DC-51E1CC312116}"/>
              </a:ext>
            </a:extLst>
          </p:cNvPr>
          <p:cNvSpPr/>
          <p:nvPr/>
        </p:nvSpPr>
        <p:spPr>
          <a:xfrm>
            <a:off x="263807" y="1092200"/>
            <a:ext cx="546100" cy="5091045"/>
          </a:xfrm>
          <a:prstGeom prst="upArrow">
            <a:avLst>
              <a:gd name="adj1" fmla="val 40698"/>
              <a:gd name="adj2" fmla="val 13604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0" name="组合 69">
            <a:extLst>
              <a:ext uri="{FF2B5EF4-FFF2-40B4-BE49-F238E27FC236}">
                <a16:creationId xmlns:a16="http://schemas.microsoft.com/office/drawing/2014/main" id="{DC3096D8-D164-440E-82ED-DEC47E6DFD7C}"/>
              </a:ext>
            </a:extLst>
          </p:cNvPr>
          <p:cNvGrpSpPr/>
          <p:nvPr/>
        </p:nvGrpSpPr>
        <p:grpSpPr>
          <a:xfrm>
            <a:off x="5720658" y="2234091"/>
            <a:ext cx="2958674" cy="3353747"/>
            <a:chOff x="5720658" y="2211496"/>
            <a:chExt cx="2958674" cy="3353747"/>
          </a:xfrm>
        </p:grpSpPr>
        <p:sp>
          <p:nvSpPr>
            <p:cNvPr id="51" name="矩形: 圆角 50">
              <a:extLst>
                <a:ext uri="{FF2B5EF4-FFF2-40B4-BE49-F238E27FC236}">
                  <a16:creationId xmlns:a16="http://schemas.microsoft.com/office/drawing/2014/main" id="{3969403F-176E-4925-AE03-34DDED0C6673}"/>
                </a:ext>
              </a:extLst>
            </p:cNvPr>
            <p:cNvSpPr/>
            <p:nvPr/>
          </p:nvSpPr>
          <p:spPr>
            <a:xfrm>
              <a:off x="6430635" y="3315918"/>
              <a:ext cx="1257803" cy="3858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Model</a:t>
              </a:r>
              <a:endParaRPr lang="zh-CN" altLang="en-US" dirty="0">
                <a:solidFill>
                  <a:schemeClr val="tx1"/>
                </a:solidFill>
                <a:latin typeface="+mn-ea"/>
              </a:endParaRPr>
            </a:p>
          </p:txBody>
        </p:sp>
        <p:sp>
          <p:nvSpPr>
            <p:cNvPr id="53" name="箭头: 右 52">
              <a:extLst>
                <a:ext uri="{FF2B5EF4-FFF2-40B4-BE49-F238E27FC236}">
                  <a16:creationId xmlns:a16="http://schemas.microsoft.com/office/drawing/2014/main" id="{FF10D861-6683-4679-B87E-1629ABEA690C}"/>
                </a:ext>
              </a:extLst>
            </p:cNvPr>
            <p:cNvSpPr/>
            <p:nvPr/>
          </p:nvSpPr>
          <p:spPr>
            <a:xfrm rot="5400000">
              <a:off x="6898567" y="2955520"/>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矩形: 圆角 55">
              <a:extLst>
                <a:ext uri="{FF2B5EF4-FFF2-40B4-BE49-F238E27FC236}">
                  <a16:creationId xmlns:a16="http://schemas.microsoft.com/office/drawing/2014/main" id="{3C62CECE-F26D-494B-AA41-DEF22DBD3883}"/>
                </a:ext>
              </a:extLst>
            </p:cNvPr>
            <p:cNvSpPr/>
            <p:nvPr/>
          </p:nvSpPr>
          <p:spPr>
            <a:xfrm>
              <a:off x="5720658" y="4145885"/>
              <a:ext cx="2747340" cy="1052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The </a:t>
              </a:r>
              <a:r>
                <a:rPr lang="en-US" altLang="zh-CN" dirty="0">
                  <a:solidFill>
                    <a:srgbClr val="FF0000"/>
                  </a:solidFill>
                  <a:latin typeface="+mn-ea"/>
                </a:rPr>
                <a:t>trend</a:t>
              </a:r>
              <a:r>
                <a:rPr lang="en-US" altLang="zh-CN" dirty="0">
                  <a:solidFill>
                    <a:schemeClr val="tx1"/>
                  </a:solidFill>
                  <a:latin typeface="+mn-ea"/>
                </a:rPr>
                <a:t> (probability) of using this station in the blocks can be grasped.</a:t>
              </a:r>
              <a:endParaRPr lang="zh-CN" altLang="en-US" dirty="0">
                <a:solidFill>
                  <a:schemeClr val="tx1"/>
                </a:solidFill>
                <a:latin typeface="+mn-ea"/>
              </a:endParaRPr>
            </a:p>
          </p:txBody>
        </p:sp>
        <p:sp>
          <p:nvSpPr>
            <p:cNvPr id="57" name="箭头: 右 56">
              <a:extLst>
                <a:ext uri="{FF2B5EF4-FFF2-40B4-BE49-F238E27FC236}">
                  <a16:creationId xmlns:a16="http://schemas.microsoft.com/office/drawing/2014/main" id="{7989803A-DCCD-40D9-B87F-9F626542EFE6}"/>
                </a:ext>
              </a:extLst>
            </p:cNvPr>
            <p:cNvSpPr/>
            <p:nvPr/>
          </p:nvSpPr>
          <p:spPr>
            <a:xfrm rot="5400000">
              <a:off x="6898567" y="3796926"/>
              <a:ext cx="321941" cy="269839"/>
            </a:xfrm>
            <a:prstGeom prst="rightArrow">
              <a:avLst>
                <a:gd name="adj1" fmla="val 42940"/>
                <a:gd name="adj2"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圆角 66">
              <a:extLst>
                <a:ext uri="{FF2B5EF4-FFF2-40B4-BE49-F238E27FC236}">
                  <a16:creationId xmlns:a16="http://schemas.microsoft.com/office/drawing/2014/main" id="{042A23C0-3DB1-4D09-B402-5FE0549185E5}"/>
                </a:ext>
              </a:extLst>
            </p:cNvPr>
            <p:cNvSpPr/>
            <p:nvPr/>
          </p:nvSpPr>
          <p:spPr>
            <a:xfrm>
              <a:off x="5999086" y="2211496"/>
              <a:ext cx="2120900" cy="6320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mn-ea"/>
                </a:rPr>
                <a:t>PSDC</a:t>
              </a:r>
              <a:r>
                <a:rPr lang="en-US" altLang="zh-CN" dirty="0">
                  <a:latin typeface="+mn-ea"/>
                </a:rPr>
                <a:t> </a:t>
              </a:r>
              <a:r>
                <a:rPr lang="en-US" altLang="zh-CN" dirty="0">
                  <a:solidFill>
                    <a:schemeClr val="tx1"/>
                  </a:solidFill>
                  <a:latin typeface="+mn-ea"/>
                </a:rPr>
                <a:t>data in the</a:t>
              </a:r>
              <a:r>
                <a:rPr lang="zh-CN" altLang="en-US" dirty="0">
                  <a:solidFill>
                    <a:schemeClr val="tx1"/>
                  </a:solidFill>
                  <a:latin typeface="+mn-ea"/>
                </a:rPr>
                <a:t> </a:t>
              </a:r>
              <a:r>
                <a:rPr lang="en-US" altLang="zh-CN" dirty="0">
                  <a:solidFill>
                    <a:schemeClr val="tx1"/>
                  </a:solidFill>
                  <a:latin typeface="+mn-ea"/>
                </a:rPr>
                <a:t>blocks</a:t>
              </a:r>
              <a:r>
                <a:rPr lang="zh-CN" altLang="en-US" dirty="0">
                  <a:solidFill>
                    <a:schemeClr val="tx1"/>
                  </a:solidFill>
                  <a:latin typeface="+mn-ea"/>
                </a:rPr>
                <a:t> </a:t>
              </a:r>
              <a:r>
                <a:rPr lang="en-US" altLang="zh-CN" dirty="0">
                  <a:solidFill>
                    <a:schemeClr val="tx1"/>
                  </a:solidFill>
                  <a:latin typeface="+mn-ea"/>
                </a:rPr>
                <a:t>(e.g. A/B/C)</a:t>
              </a:r>
              <a:endParaRPr lang="zh-CN" altLang="en-US" dirty="0">
                <a:solidFill>
                  <a:schemeClr val="tx1"/>
                </a:solidFill>
                <a:latin typeface="+mn-ea"/>
              </a:endParaRPr>
            </a:p>
          </p:txBody>
        </p:sp>
        <p:sp>
          <p:nvSpPr>
            <p:cNvPr id="68" name="文本框 67">
              <a:extLst>
                <a:ext uri="{FF2B5EF4-FFF2-40B4-BE49-F238E27FC236}">
                  <a16:creationId xmlns:a16="http://schemas.microsoft.com/office/drawing/2014/main" id="{0FE070CF-C318-45B2-BA05-7FA7770EF022}"/>
                </a:ext>
              </a:extLst>
            </p:cNvPr>
            <p:cNvSpPr txBox="1"/>
            <p:nvPr/>
          </p:nvSpPr>
          <p:spPr>
            <a:xfrm>
              <a:off x="7693670" y="2838565"/>
              <a:ext cx="985661" cy="369332"/>
            </a:xfrm>
            <a:prstGeom prst="rect">
              <a:avLst/>
            </a:prstGeom>
            <a:noFill/>
          </p:spPr>
          <p:txBody>
            <a:bodyPr wrap="square" rtlCol="0">
              <a:spAutoFit/>
            </a:bodyPr>
            <a:lstStyle/>
            <a:p>
              <a:r>
                <a:rPr lang="en-US" altLang="zh-CN" dirty="0">
                  <a:solidFill>
                    <a:srgbClr val="FF0000"/>
                  </a:solidFill>
                  <a:latin typeface="+mn-ea"/>
                </a:rPr>
                <a:t>input</a:t>
              </a:r>
              <a:endParaRPr lang="zh-CN" altLang="en-US" dirty="0">
                <a:solidFill>
                  <a:srgbClr val="FF0000"/>
                </a:solidFill>
                <a:latin typeface="+mn-ea"/>
              </a:endParaRPr>
            </a:p>
          </p:txBody>
        </p:sp>
        <p:sp>
          <p:nvSpPr>
            <p:cNvPr id="69" name="文本框 68">
              <a:extLst>
                <a:ext uri="{FF2B5EF4-FFF2-40B4-BE49-F238E27FC236}">
                  <a16:creationId xmlns:a16="http://schemas.microsoft.com/office/drawing/2014/main" id="{4579BBD1-D4B7-475A-85A6-2FA95DC89630}"/>
                </a:ext>
              </a:extLst>
            </p:cNvPr>
            <p:cNvSpPr txBox="1"/>
            <p:nvPr/>
          </p:nvSpPr>
          <p:spPr>
            <a:xfrm>
              <a:off x="7688437" y="5195911"/>
              <a:ext cx="990895" cy="369332"/>
            </a:xfrm>
            <a:prstGeom prst="rect">
              <a:avLst/>
            </a:prstGeom>
            <a:noFill/>
          </p:spPr>
          <p:txBody>
            <a:bodyPr wrap="square" rtlCol="0">
              <a:spAutoFit/>
            </a:bodyPr>
            <a:lstStyle/>
            <a:p>
              <a:r>
                <a:rPr lang="en-US" altLang="zh-CN" dirty="0">
                  <a:solidFill>
                    <a:srgbClr val="FF0000"/>
                  </a:solidFill>
                  <a:latin typeface="+mn-ea"/>
                </a:rPr>
                <a:t>output</a:t>
              </a:r>
              <a:endParaRPr lang="zh-CN" altLang="en-US" dirty="0">
                <a:solidFill>
                  <a:srgbClr val="FF0000"/>
                </a:solidFill>
                <a:latin typeface="+mn-ea"/>
              </a:endParaRPr>
            </a:p>
          </p:txBody>
        </p:sp>
      </p:grpSp>
    </p:spTree>
    <p:extLst>
      <p:ext uri="{BB962C8B-B14F-4D97-AF65-F5344CB8AC3E}">
        <p14:creationId xmlns:p14="http://schemas.microsoft.com/office/powerpoint/2010/main" val="5394863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3C985C1-4AA1-4E50-B0F8-1F37C9DD61AC}"/>
              </a:ext>
            </a:extLst>
          </p:cNvPr>
          <p:cNvSpPr txBox="1"/>
          <p:nvPr/>
        </p:nvSpPr>
        <p:spPr>
          <a:xfrm>
            <a:off x="3941058" y="3013501"/>
            <a:ext cx="1261884" cy="830997"/>
          </a:xfrm>
          <a:prstGeom prst="rect">
            <a:avLst/>
          </a:prstGeom>
          <a:noFill/>
        </p:spPr>
        <p:txBody>
          <a:bodyPr wrap="none" rtlCol="0">
            <a:spAutoFit/>
          </a:bodyPr>
          <a:lstStyle/>
          <a:p>
            <a:pPr algn="ctr"/>
            <a:r>
              <a:rPr lang="en-US" altLang="zh-CN" sz="4800" dirty="0"/>
              <a:t>END</a:t>
            </a:r>
            <a:endParaRPr lang="zh-CN" altLang="en-US" sz="4800" dirty="0"/>
          </a:p>
        </p:txBody>
      </p:sp>
    </p:spTree>
    <p:extLst>
      <p:ext uri="{BB962C8B-B14F-4D97-AF65-F5344CB8AC3E}">
        <p14:creationId xmlns:p14="http://schemas.microsoft.com/office/powerpoint/2010/main" val="3888588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Title</a:t>
            </a:r>
            <a:endParaRPr lang="zh-CN" altLang="en-US" sz="2800" b="1" dirty="0">
              <a:solidFill>
                <a:schemeClr val="tx1">
                  <a:lumMod val="65000"/>
                  <a:lumOff val="35000"/>
                </a:schemeClr>
              </a:solidFill>
            </a:endParaRPr>
          </a:p>
        </p:txBody>
      </p:sp>
      <p:grpSp>
        <p:nvGrpSpPr>
          <p:cNvPr id="17" name="组合 16"/>
          <p:cNvGrpSpPr/>
          <p:nvPr/>
        </p:nvGrpSpPr>
        <p:grpSpPr>
          <a:xfrm>
            <a:off x="0" y="434340"/>
            <a:ext cx="3908681" cy="390049"/>
            <a:chOff x="151065" y="700087"/>
            <a:chExt cx="3908681" cy="390049"/>
          </a:xfrm>
        </p:grpSpPr>
        <p:grpSp>
          <p:nvGrpSpPr>
            <p:cNvPr id="15" name="组合 14"/>
            <p:cNvGrpSpPr/>
            <p:nvPr/>
          </p:nvGrpSpPr>
          <p:grpSpPr>
            <a:xfrm>
              <a:off x="151066" y="751046"/>
              <a:ext cx="3908680" cy="339090"/>
              <a:chOff x="876299" y="1090136"/>
              <a:chExt cx="3908680" cy="339090"/>
            </a:xfrm>
          </p:grpSpPr>
          <p:grpSp>
            <p:nvGrpSpPr>
              <p:cNvPr id="14" name="组合 13"/>
              <p:cNvGrpSpPr/>
              <p:nvPr/>
            </p:nvGrpSpPr>
            <p:grpSpPr>
              <a:xfrm>
                <a:off x="1146429" y="1090136"/>
                <a:ext cx="3638550" cy="339090"/>
                <a:chOff x="1146429" y="1090136"/>
                <a:chExt cx="3638550" cy="339090"/>
              </a:xfrm>
            </p:grpSpPr>
            <p:cxnSp>
              <p:nvCxnSpPr>
                <p:cNvPr id="7" name="直接连接符 6"/>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rPr>
                    <a:t>Sub Title</a:t>
                  </a:r>
                  <a:endParaRPr lang="zh-CN" altLang="en-US" sz="2000" dirty="0">
                    <a:solidFill>
                      <a:schemeClr val="tx1">
                        <a:lumMod val="65000"/>
                        <a:lumOff val="35000"/>
                      </a:schemeClr>
                    </a:solidFill>
                  </a:endParaRPr>
                </a:p>
              </p:txBody>
            </p:sp>
          </p:grpSp>
          <p:sp>
            <p:nvSpPr>
              <p:cNvPr id="13" name="矩形 12"/>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 name="矩形 15"/>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 name="组合 2"/>
          <p:cNvGrpSpPr/>
          <p:nvPr/>
        </p:nvGrpSpPr>
        <p:grpSpPr>
          <a:xfrm>
            <a:off x="647700" y="1322414"/>
            <a:ext cx="3016793" cy="333377"/>
            <a:chOff x="-3" y="1790318"/>
            <a:chExt cx="3016793" cy="333377"/>
          </a:xfrm>
        </p:grpSpPr>
        <p:sp>
          <p:nvSpPr>
            <p:cNvPr id="18" name="矩形 17"/>
            <p:cNvSpPr/>
            <p:nvPr/>
          </p:nvSpPr>
          <p:spPr>
            <a:xfrm>
              <a:off x="-3" y="1790319"/>
              <a:ext cx="333375" cy="33337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rPr>
                <a:t>1</a:t>
              </a:r>
              <a:endParaRPr lang="zh-CN" altLang="en-US" sz="2000" dirty="0">
                <a:solidFill>
                  <a:schemeClr val="bg1"/>
                </a:solidFill>
              </a:endParaRPr>
            </a:p>
          </p:txBody>
        </p:sp>
        <p:cxnSp>
          <p:nvCxnSpPr>
            <p:cNvPr id="20" name="直接连接符 19"/>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矩形 1"/>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Second-level Title</a:t>
              </a:r>
              <a:endParaRPr lang="zh-CN" altLang="en-US" dirty="0">
                <a:solidFill>
                  <a:schemeClr val="tx1">
                    <a:lumMod val="65000"/>
                    <a:lumOff val="35000"/>
                  </a:schemeClr>
                </a:solidFill>
              </a:endParaRPr>
            </a:p>
          </p:txBody>
        </p:sp>
      </p:grpSp>
      <p:grpSp>
        <p:nvGrpSpPr>
          <p:cNvPr id="34" name="组合 33"/>
          <p:cNvGrpSpPr/>
          <p:nvPr/>
        </p:nvGrpSpPr>
        <p:grpSpPr>
          <a:xfrm>
            <a:off x="1394302" y="1929960"/>
            <a:ext cx="2965519" cy="421866"/>
            <a:chOff x="51274" y="2319523"/>
            <a:chExt cx="2965519" cy="421866"/>
          </a:xfrm>
        </p:grpSpPr>
        <p:sp>
          <p:nvSpPr>
            <p:cNvPr id="6" name="椭圆 5"/>
            <p:cNvSpPr/>
            <p:nvPr/>
          </p:nvSpPr>
          <p:spPr>
            <a:xfrm>
              <a:off x="51274" y="2415046"/>
              <a:ext cx="230820" cy="23082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70127" y="2319523"/>
              <a:ext cx="2746663" cy="4218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Third-level Title</a:t>
              </a:r>
              <a:endParaRPr lang="zh-CN" altLang="en-US" dirty="0">
                <a:solidFill>
                  <a:schemeClr val="tx1">
                    <a:lumMod val="65000"/>
                    <a:lumOff val="35000"/>
                  </a:schemeClr>
                </a:solidFill>
              </a:endParaRPr>
            </a:p>
          </p:txBody>
        </p:sp>
        <p:cxnSp>
          <p:nvCxnSpPr>
            <p:cNvPr id="12" name="直接连接符 11"/>
            <p:cNvCxnSpPr>
              <a:stCxn id="6" idx="4"/>
            </p:cNvCxnSpPr>
            <p:nvPr/>
          </p:nvCxnSpPr>
          <p:spPr>
            <a:xfrm>
              <a:off x="166684" y="2645866"/>
              <a:ext cx="2850109"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954340" y="2576693"/>
            <a:ext cx="788496" cy="369332"/>
            <a:chOff x="392605" y="3136155"/>
            <a:chExt cx="788496" cy="369332"/>
          </a:xfrm>
        </p:grpSpPr>
        <p:sp>
          <p:nvSpPr>
            <p:cNvPr id="37" name="椭圆 36"/>
            <p:cNvSpPr/>
            <p:nvPr/>
          </p:nvSpPr>
          <p:spPr>
            <a:xfrm>
              <a:off x="392605" y="3237515"/>
              <a:ext cx="159798" cy="1597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552403" y="3136155"/>
              <a:ext cx="628698" cy="369332"/>
            </a:xfrm>
            <a:prstGeom prst="rect">
              <a:avLst/>
            </a:prstGeom>
            <a:noFill/>
          </p:spPr>
          <p:txBody>
            <a:bodyPr wrap="none" rtlCol="0">
              <a:spAutoFit/>
            </a:bodyPr>
            <a:lstStyle/>
            <a:p>
              <a:r>
                <a:rPr lang="en-US" altLang="zh-CN" dirty="0">
                  <a:solidFill>
                    <a:schemeClr val="tx1">
                      <a:lumMod val="75000"/>
                      <a:lumOff val="25000"/>
                    </a:schemeClr>
                  </a:solidFill>
                </a:rPr>
                <a:t>Item</a:t>
              </a:r>
              <a:endParaRPr lang="zh-CN" altLang="en-US" dirty="0">
                <a:solidFill>
                  <a:schemeClr val="tx1">
                    <a:lumMod val="75000"/>
                    <a:lumOff val="25000"/>
                  </a:schemeClr>
                </a:solidFill>
              </a:endParaRPr>
            </a:p>
          </p:txBody>
        </p:sp>
      </p:grpSp>
      <p:grpSp>
        <p:nvGrpSpPr>
          <p:cNvPr id="39" name="组合 38"/>
          <p:cNvGrpSpPr/>
          <p:nvPr/>
        </p:nvGrpSpPr>
        <p:grpSpPr>
          <a:xfrm>
            <a:off x="1954340" y="3876842"/>
            <a:ext cx="1281221" cy="369332"/>
            <a:chOff x="-3" y="4372810"/>
            <a:chExt cx="1281221" cy="369332"/>
          </a:xfrm>
        </p:grpSpPr>
        <p:sp>
          <p:nvSpPr>
            <p:cNvPr id="22" name="矩形 21"/>
            <p:cNvSpPr/>
            <p:nvPr/>
          </p:nvSpPr>
          <p:spPr>
            <a:xfrm>
              <a:off x="-3" y="4460785"/>
              <a:ext cx="193382" cy="1933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38" name="文本框 37"/>
            <p:cNvSpPr txBox="1"/>
            <p:nvPr/>
          </p:nvSpPr>
          <p:spPr>
            <a:xfrm>
              <a:off x="194061" y="4372810"/>
              <a:ext cx="1087157" cy="369332"/>
            </a:xfrm>
            <a:prstGeom prst="rect">
              <a:avLst/>
            </a:prstGeom>
            <a:noFill/>
          </p:spPr>
          <p:txBody>
            <a:bodyPr wrap="none" rtlCol="0">
              <a:spAutoFit/>
            </a:bodyPr>
            <a:lstStyle/>
            <a:p>
              <a:r>
                <a:rPr lang="en-US" altLang="zh-CN" dirty="0">
                  <a:solidFill>
                    <a:schemeClr val="tx1">
                      <a:lumMod val="75000"/>
                      <a:lumOff val="25000"/>
                    </a:schemeClr>
                  </a:solidFill>
                </a:rPr>
                <a:t>Footnote</a:t>
              </a:r>
              <a:endParaRPr lang="zh-CN" altLang="en-US" dirty="0">
                <a:solidFill>
                  <a:schemeClr val="tx1">
                    <a:lumMod val="75000"/>
                    <a:lumOff val="25000"/>
                  </a:schemeClr>
                </a:solidFill>
              </a:endParaRPr>
            </a:p>
          </p:txBody>
        </p:sp>
      </p:grpSp>
      <p:grpSp>
        <p:nvGrpSpPr>
          <p:cNvPr id="41" name="组合 40"/>
          <p:cNvGrpSpPr/>
          <p:nvPr/>
        </p:nvGrpSpPr>
        <p:grpSpPr>
          <a:xfrm>
            <a:off x="1954340" y="3242156"/>
            <a:ext cx="2165247" cy="338554"/>
            <a:chOff x="1954340" y="3242156"/>
            <a:chExt cx="2165247" cy="338554"/>
          </a:xfrm>
        </p:grpSpPr>
        <p:sp>
          <p:nvSpPr>
            <p:cNvPr id="35" name="文本框 34"/>
            <p:cNvSpPr txBox="1"/>
            <p:nvPr/>
          </p:nvSpPr>
          <p:spPr>
            <a:xfrm>
              <a:off x="2219708" y="3242156"/>
              <a:ext cx="1899879" cy="338554"/>
            </a:xfrm>
            <a:prstGeom prst="rect">
              <a:avLst/>
            </a:prstGeom>
            <a:noFill/>
          </p:spPr>
          <p:txBody>
            <a:bodyPr wrap="none" rtlCol="0">
              <a:spAutoFit/>
            </a:bodyPr>
            <a:lstStyle/>
            <a:p>
              <a:r>
                <a:rPr lang="en-US" altLang="zh-CN" sz="1600" dirty="0">
                  <a:solidFill>
                    <a:schemeClr val="tx1">
                      <a:lumMod val="75000"/>
                      <a:lumOff val="25000"/>
                    </a:schemeClr>
                  </a:solidFill>
                </a:rPr>
                <a:t>Item with sequence</a:t>
              </a:r>
              <a:endParaRPr lang="zh-CN" altLang="en-US" sz="1600" dirty="0">
                <a:solidFill>
                  <a:schemeClr val="tx1">
                    <a:lumMod val="75000"/>
                    <a:lumOff val="25000"/>
                  </a:schemeClr>
                </a:solidFill>
              </a:endParaRPr>
            </a:p>
          </p:txBody>
        </p:sp>
        <p:sp>
          <p:nvSpPr>
            <p:cNvPr id="40" name="椭圆 39"/>
            <p:cNvSpPr/>
            <p:nvPr/>
          </p:nvSpPr>
          <p:spPr>
            <a:xfrm>
              <a:off x="1954340" y="3272252"/>
              <a:ext cx="269297" cy="26929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grpSp>
      <p:sp>
        <p:nvSpPr>
          <p:cNvPr id="5" name="文本框 4"/>
          <p:cNvSpPr txBox="1"/>
          <p:nvPr/>
        </p:nvSpPr>
        <p:spPr>
          <a:xfrm>
            <a:off x="342900" y="4671061"/>
            <a:ext cx="4017318" cy="1754326"/>
          </a:xfrm>
          <a:prstGeom prst="rect">
            <a:avLst/>
          </a:prstGeom>
          <a:noFill/>
          <a:ln>
            <a:solidFill>
              <a:schemeClr val="tx1">
                <a:lumMod val="75000"/>
                <a:lumOff val="25000"/>
              </a:schemeClr>
            </a:solidFill>
          </a:ln>
        </p:spPr>
        <p:txBody>
          <a:bodyPr wrap="none" rtlCol="0">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Font</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Main body: English (Times New Roman)</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	    Japanese (MS Mincho)</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Title:	    English (Arial)</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	    Japanese (Yu Gothic)</a:t>
            </a:r>
          </a:p>
        </p:txBody>
      </p:sp>
      <p:sp>
        <p:nvSpPr>
          <p:cNvPr id="9" name="矩形 8"/>
          <p:cNvSpPr/>
          <p:nvPr/>
        </p:nvSpPr>
        <p:spPr>
          <a:xfrm>
            <a:off x="4815683" y="4671061"/>
            <a:ext cx="3961374" cy="1754326"/>
          </a:xfrm>
          <a:prstGeom prst="rect">
            <a:avLst/>
          </a:prstGeom>
          <a:ln>
            <a:solidFill>
              <a:schemeClr val="tx1">
                <a:lumMod val="75000"/>
                <a:lumOff val="25000"/>
              </a:schemeClr>
            </a:solidFill>
          </a:ln>
        </p:spPr>
        <p:txBody>
          <a:bodyPr wrap="square">
            <a:spAutoFit/>
          </a:bodyPr>
          <a:lstStyle/>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Word Size</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Table	    : 12pt~14pt</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Main body  : 18pt (Sometimes 16pt)</a:t>
            </a:r>
          </a:p>
          <a:p>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Footnote     : 16pt</a:t>
            </a:r>
          </a:p>
          <a:p>
            <a:endParaRPr lang="en-US" altLang="zh-C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8353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3119365" y="5086814"/>
            <a:ext cx="3084890" cy="1296637"/>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Not too far</a:t>
            </a:r>
          </a:p>
          <a:p>
            <a:pPr>
              <a:lnSpc>
                <a:spcPct val="150000"/>
              </a:lnSpc>
            </a:pPr>
            <a:r>
              <a:rPr lang="en-US" altLang="zh-CN" dirty="0">
                <a:latin typeface="Times New Roman" panose="02020603050405020304" pitchFamily="18" charset="0"/>
                <a:cs typeface="Times New Roman" panose="02020603050405020304" pitchFamily="18" charset="0"/>
              </a:rPr>
              <a:t>High proportion of elderly</a:t>
            </a:r>
          </a:p>
          <a:p>
            <a:pPr>
              <a:lnSpc>
                <a:spcPct val="150000"/>
              </a:lnSpc>
            </a:pPr>
            <a:r>
              <a:rPr lang="en-US" altLang="zh-CN" dirty="0">
                <a:latin typeface="Times New Roman" panose="02020603050405020304" pitchFamily="18" charset="0"/>
                <a:cs typeface="Times New Roman" panose="02020603050405020304" pitchFamily="18" charset="0"/>
              </a:rPr>
              <a:t>Low proportion of commuter</a:t>
            </a:r>
            <a:endParaRPr lang="zh-CN" altLang="en-US" dirty="0">
              <a:latin typeface="Times New Roman" panose="02020603050405020304" pitchFamily="18" charset="0"/>
              <a:cs typeface="Times New Roman" panose="02020603050405020304" pitchFamily="18" charset="0"/>
            </a:endParaRPr>
          </a:p>
        </p:txBody>
      </p:sp>
      <p:sp>
        <p:nvSpPr>
          <p:cNvPr id="52" name="文本框 51"/>
          <p:cNvSpPr txBox="1"/>
          <p:nvPr/>
        </p:nvSpPr>
        <p:spPr>
          <a:xfrm>
            <a:off x="3184678" y="3480908"/>
            <a:ext cx="3084890" cy="1338828"/>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A little far</a:t>
            </a:r>
          </a:p>
          <a:p>
            <a:pPr>
              <a:lnSpc>
                <a:spcPct val="150000"/>
              </a:lnSpc>
            </a:pPr>
            <a:r>
              <a:rPr lang="en-US" altLang="zh-CN" dirty="0">
                <a:latin typeface="Times New Roman" panose="02020603050405020304" pitchFamily="18" charset="0"/>
                <a:cs typeface="Times New Roman" panose="02020603050405020304" pitchFamily="18" charset="0"/>
              </a:rPr>
              <a:t>Low proportion of elderly</a:t>
            </a:r>
          </a:p>
          <a:p>
            <a:pPr>
              <a:lnSpc>
                <a:spcPct val="150000"/>
              </a:lnSpc>
            </a:pPr>
            <a:r>
              <a:rPr lang="en-US" altLang="zh-CN" dirty="0">
                <a:latin typeface="Times New Roman" panose="02020603050405020304" pitchFamily="18" charset="0"/>
                <a:cs typeface="Times New Roman" panose="02020603050405020304" pitchFamily="18" charset="0"/>
              </a:rPr>
              <a:t>High proportion of commuter</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0" y="0"/>
            <a:ext cx="9144000" cy="7493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400" b="1" dirty="0">
                <a:solidFill>
                  <a:schemeClr val="bg1"/>
                </a:solidFill>
              </a:rPr>
              <a:t>The next of this plan</a:t>
            </a:r>
            <a:endParaRPr lang="zh-CN" altLang="en-US" sz="4400" b="1" dirty="0">
              <a:solidFill>
                <a:schemeClr val="bg1"/>
              </a:solidFill>
            </a:endParaRPr>
          </a:p>
        </p:txBody>
      </p:sp>
      <p:sp>
        <p:nvSpPr>
          <p:cNvPr id="5" name="文本框 4"/>
          <p:cNvSpPr txBox="1"/>
          <p:nvPr/>
        </p:nvSpPr>
        <p:spPr>
          <a:xfrm>
            <a:off x="330949" y="921172"/>
            <a:ext cx="7992919" cy="830997"/>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How to use the result of travel pattern for determining the catchment area of stations?</a:t>
            </a:r>
            <a:endParaRPr lang="zh-CN" altLang="en-US" sz="2400" dirty="0">
              <a:latin typeface="Arial" panose="020B0604020202020204" pitchFamily="34" charset="0"/>
              <a:cs typeface="Arial" panose="020B0604020202020204" pitchFamily="34" charset="0"/>
            </a:endParaRPr>
          </a:p>
        </p:txBody>
      </p:sp>
      <p:sp>
        <p:nvSpPr>
          <p:cNvPr id="9" name="椭圆 8"/>
          <p:cNvSpPr/>
          <p:nvPr/>
        </p:nvSpPr>
        <p:spPr>
          <a:xfrm>
            <a:off x="436062" y="3751868"/>
            <a:ext cx="2715509" cy="271550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48682" y="4173323"/>
            <a:ext cx="1881434" cy="1881434"/>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p:cNvSpPr/>
          <p:nvPr/>
        </p:nvSpPr>
        <p:spPr>
          <a:xfrm>
            <a:off x="1237931" y="4562572"/>
            <a:ext cx="1102937" cy="1102937"/>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1633858" y="4958499"/>
            <a:ext cx="311085" cy="3110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p:nvPr/>
        </p:nvCxnSpPr>
        <p:spPr>
          <a:xfrm flipH="1" flipV="1">
            <a:off x="2340868" y="5584823"/>
            <a:ext cx="801868" cy="81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142736" y="6398377"/>
            <a:ext cx="1820846"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88046" y="1943432"/>
            <a:ext cx="7867928" cy="707886"/>
          </a:xfrm>
          <a:prstGeom prst="rect">
            <a:avLst/>
          </a:prstGeom>
          <a:noFill/>
          <a:ln>
            <a:solidFill>
              <a:schemeClr val="tx1">
                <a:lumMod val="50000"/>
                <a:lumOff val="50000"/>
              </a:schemeClr>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Evaluate the acceptability of accessing to the station based on the attribute and distribution of populations, which can be obtained from census data.</a:t>
            </a:r>
            <a:endParaRPr lang="zh-CN" altLang="en-US" sz="2000" dirty="0">
              <a:latin typeface="Times New Roman" panose="02020603050405020304" pitchFamily="18" charset="0"/>
              <a:cs typeface="Times New Roman" panose="02020603050405020304" pitchFamily="18" charset="0"/>
            </a:endParaRPr>
          </a:p>
        </p:txBody>
      </p:sp>
      <p:sp>
        <p:nvSpPr>
          <p:cNvPr id="39" name="椭圆 38"/>
          <p:cNvSpPr/>
          <p:nvPr/>
        </p:nvSpPr>
        <p:spPr>
          <a:xfrm>
            <a:off x="5971816" y="3751868"/>
            <a:ext cx="2715509" cy="271550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a:off x="6384436" y="4173323"/>
            <a:ext cx="1881434" cy="1881434"/>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6773685" y="4562572"/>
            <a:ext cx="1102937" cy="1102937"/>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7169612" y="4958499"/>
            <a:ext cx="311085" cy="3110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箭头连接符 42"/>
          <p:cNvCxnSpPr/>
          <p:nvPr/>
        </p:nvCxnSpPr>
        <p:spPr>
          <a:xfrm>
            <a:off x="5557723" y="4808355"/>
            <a:ext cx="637830" cy="354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738196" y="4808355"/>
            <a:ext cx="1820846"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368657" y="3104077"/>
            <a:ext cx="2841483" cy="369332"/>
          </a:xfrm>
          <a:prstGeom prst="rect">
            <a:avLst/>
          </a:prstGeom>
          <a:noFill/>
          <a:ln>
            <a:solidFill>
              <a:schemeClr val="tx1">
                <a:lumMod val="50000"/>
                <a:lumOff val="50000"/>
              </a:schemeClr>
            </a:solidFill>
          </a:ln>
        </p:spPr>
        <p:txBody>
          <a:bodyPr wrap="none" rtlCol="0">
            <a:spAutoFit/>
          </a:bodyPr>
          <a:lstStyle/>
          <a:p>
            <a:pPr algn="ctr"/>
            <a:r>
              <a:rPr lang="en-US" altLang="zh-CN" dirty="0">
                <a:latin typeface="Times New Roman" panose="02020603050405020304" pitchFamily="18" charset="0"/>
                <a:cs typeface="Times New Roman" panose="02020603050405020304" pitchFamily="18" charset="0"/>
              </a:rPr>
              <a:t>Not effective catchment area</a:t>
            </a:r>
            <a:endParaRPr lang="zh-CN" altLang="en-US" dirty="0">
              <a:latin typeface="Times New Roman" panose="02020603050405020304" pitchFamily="18" charset="0"/>
              <a:cs typeface="Times New Roman" panose="02020603050405020304" pitchFamily="18" charset="0"/>
            </a:endParaRPr>
          </a:p>
        </p:txBody>
      </p:sp>
      <p:sp>
        <p:nvSpPr>
          <p:cNvPr id="54" name="文本框 53"/>
          <p:cNvSpPr txBox="1"/>
          <p:nvPr/>
        </p:nvSpPr>
        <p:spPr>
          <a:xfrm>
            <a:off x="5933696" y="3104077"/>
            <a:ext cx="2782914" cy="369332"/>
          </a:xfrm>
          <a:prstGeom prst="rect">
            <a:avLst/>
          </a:prstGeom>
          <a:noFill/>
          <a:ln>
            <a:solidFill>
              <a:schemeClr val="tx1">
                <a:lumMod val="50000"/>
                <a:lumOff val="50000"/>
              </a:schemeClr>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Effective catchment area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59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3. Factor Influencing Subway Ridership</a:t>
            </a:r>
            <a:endParaRPr lang="zh-CN" altLang="en-US" sz="2800" b="1" dirty="0">
              <a:solidFill>
                <a:schemeClr val="tx1">
                  <a:lumMod val="65000"/>
                  <a:lumOff val="35000"/>
                </a:schemeClr>
              </a:solidFill>
            </a:endParaRPr>
          </a:p>
        </p:txBody>
      </p:sp>
      <p:grpSp>
        <p:nvGrpSpPr>
          <p:cNvPr id="6" name="组合 5"/>
          <p:cNvGrpSpPr/>
          <p:nvPr/>
        </p:nvGrpSpPr>
        <p:grpSpPr>
          <a:xfrm>
            <a:off x="-1" y="482249"/>
            <a:ext cx="3908681" cy="390049"/>
            <a:chOff x="151065" y="700087"/>
            <a:chExt cx="3908681" cy="390049"/>
          </a:xfrm>
        </p:grpSpPr>
        <p:grpSp>
          <p:nvGrpSpPr>
            <p:cNvPr id="7" name="组合 6"/>
            <p:cNvGrpSpPr/>
            <p:nvPr/>
          </p:nvGrpSpPr>
          <p:grpSpPr>
            <a:xfrm>
              <a:off x="151066" y="751046"/>
              <a:ext cx="3908680" cy="339090"/>
              <a:chOff x="876299" y="1090136"/>
              <a:chExt cx="3908680" cy="339090"/>
            </a:xfrm>
          </p:grpSpPr>
          <p:grpSp>
            <p:nvGrpSpPr>
              <p:cNvPr id="10" name="组合 9"/>
              <p:cNvGrpSpPr/>
              <p:nvPr/>
            </p:nvGrpSpPr>
            <p:grpSpPr>
              <a:xfrm>
                <a:off x="1146429" y="1090136"/>
                <a:ext cx="3638550" cy="339090"/>
                <a:chOff x="1146429" y="1090136"/>
                <a:chExt cx="3638550" cy="339090"/>
              </a:xfrm>
            </p:grpSpPr>
            <p:cxnSp>
              <p:nvCxnSpPr>
                <p:cNvPr id="14" name="直接连接符 13"/>
                <p:cNvCxnSpPr/>
                <p:nvPr/>
              </p:nvCxnSpPr>
              <p:spPr>
                <a:xfrm>
                  <a:off x="1146429" y="1429226"/>
                  <a:ext cx="363855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1407033" y="1090136"/>
                  <a:ext cx="3377946"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Variable Interpretation</a:t>
                  </a:r>
                  <a:endParaRPr lang="zh-CN" altLang="en-US" sz="2000" dirty="0">
                    <a:solidFill>
                      <a:schemeClr val="tx1">
                        <a:lumMod val="65000"/>
                        <a:lumOff val="35000"/>
                      </a:schemeClr>
                    </a:solidFill>
                  </a:endParaRPr>
                </a:p>
              </p:txBody>
            </p:sp>
          </p:grpSp>
          <p:sp>
            <p:nvSpPr>
              <p:cNvPr id="11" name="矩形 10"/>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矩形 8"/>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5" name="矩形 4"/>
              <p:cNvSpPr/>
              <p:nvPr/>
            </p:nvSpPr>
            <p:spPr>
              <a:xfrm>
                <a:off x="675769" y="4740371"/>
                <a:ext cx="7826044" cy="1553439"/>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𝐴</m:t>
                      </m:r>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 =</m:t>
                      </m:r>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sup>
                        <m:e>
                          <m:sSub>
                            <m:sSub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Sub>
                        </m:e>
                      </m:nary>
                    </m:oMath>
                  </m:oMathPara>
                </a14:m>
                <a:endParaRPr lang="zh-CN" altLang="zh-CN"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algn="r">
                  <a:spcAft>
                    <a:spcPts val="1000"/>
                  </a:spcAft>
                </a:pPr>
                <a:endParaRPr lang="en-US" altLang="zh-CN" i="1" kern="100" dirty="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a:spcAft>
                    <a:spcPts val="1000"/>
                  </a:spcAft>
                </a:pPr>
                <a14:m>
                  <m:oMath xmlns:m="http://schemas.openxmlformats.org/officeDocument/2006/math">
                    <m:sSub>
                      <m:sSub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𝑅</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Sub>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is the number of bus lines passing through the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err="1">
                    <a:solidFill>
                      <a:schemeClr val="tx1">
                        <a:lumMod val="75000"/>
                        <a:lumOff val="25000"/>
                      </a:schemeClr>
                    </a:solidFill>
                    <a:latin typeface="Times New Roman" panose="02020603050405020304" pitchFamily="18" charset="0"/>
                    <a:cs typeface="Times New Roman" panose="02020603050405020304" pitchFamily="18" charset="0"/>
                  </a:rPr>
                  <a:t>th</a:t>
                </a:r>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bus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75769" y="4740371"/>
                <a:ext cx="7826044" cy="1553439"/>
              </a:xfrm>
              <a:prstGeom prst="rect">
                <a:avLst/>
              </a:prstGeom>
              <a:blipFill>
                <a:blip r:embed="rId2"/>
                <a:stretch>
                  <a:fillRect b="-2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7424" y="1671471"/>
                <a:ext cx="7922735" cy="1872244"/>
              </a:xfrm>
              <a:prstGeom prst="rect">
                <a:avLst/>
              </a:prstGeom>
            </p:spPr>
            <p:txBody>
              <a:bodyPr wrap="square">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𝐶</m:t>
                      </m:r>
                      <m:r>
                        <a:rPr lang="en-US" altLang="zh-CN" i="1" kern="100" smtClean="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m:t>
                      </m:r>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sup>
                        <m:e>
                          <m:nary>
                            <m:naryPr>
                              <m:chr m:val="∑"/>
                              <m:limLoc m:val="undOv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𝐿</m:t>
                              </m:r>
                            </m:sup>
                            <m:e>
                              <m:sSubSup>
                                <m:sSubSupPr>
                                  <m:ctrlPr>
                                    <a:rPr lang="zh-CN" altLang="zh-CN"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𝑓</m:t>
                                  </m:r>
                                </m:e>
                                <m:sub>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p>
                              </m:sSubSup>
                            </m:e>
                          </m:nary>
                        </m:e>
                      </m:nary>
                    </m:oMath>
                  </m:oMathPara>
                </a14:m>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a:p>
                <a:pPr>
                  <a:spcAft>
                    <a:spcPts val="0"/>
                  </a:spcAft>
                </a:pPr>
                <a:endParaRPr lang="en-US" altLang="zh-CN" sz="1600" i="1" kern="100" dirty="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endParaRPr>
              </a:p>
              <a:p>
                <a:pPr>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𝐾</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number of bus stations within catchment area of subway station</a:t>
                </a:r>
              </a:p>
              <a:p>
                <a:pPr>
                  <a:spcAft>
                    <a:spcPts val="0"/>
                  </a:spcAft>
                </a:pP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𝐿</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the number of lines in one bus station and</a:t>
                </a:r>
              </a:p>
              <a:p>
                <a:pPr>
                  <a:spcAft>
                    <a:spcPts val="0"/>
                  </a:spcAft>
                </a:pPr>
                <a14:m>
                  <m:oMath xmlns:m="http://schemas.openxmlformats.org/officeDocument/2006/math">
                    <m:sSubSup>
                      <m:sSubSupPr>
                        <m:ctrlPr>
                          <a:rPr lang="zh-CN" altLang="zh-CN" sz="1600" i="1" kern="10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solidFill>
                              <a:schemeClr val="tx1">
                                <a:lumMod val="75000"/>
                                <a:lumOff val="25000"/>
                              </a:schemeClr>
                            </a:solidFill>
                            <a:latin typeface="Cambria Math" panose="02040503050406030204" pitchFamily="18" charset="0"/>
                            <a:cs typeface="Times New Roman" panose="02020603050405020304" pitchFamily="18" charset="0"/>
                          </a:rPr>
                          <m:t>𝑓</m:t>
                        </m:r>
                      </m:e>
                      <m:sub>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sub>
                      <m:sup>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sup>
                    </m:sSubSup>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is the frequency of NO.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𝑙</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line at </a:t>
                </a:r>
                <a:r>
                  <a:rPr lang="en-US" altLang="zh-CN" sz="1600" kern="100" dirty="0">
                    <a:solidFill>
                      <a:schemeClr val="tx1">
                        <a:lumMod val="75000"/>
                        <a:lumOff val="25000"/>
                      </a:schemeClr>
                    </a:solidFill>
                    <a:latin typeface="Times New Roman" panose="02020603050405020304" pitchFamily="18" charset="0"/>
                    <a:cs typeface="Times New Roman" panose="02020603050405020304" pitchFamily="18" charset="0"/>
                  </a:rPr>
                  <a:t>NO. </a:t>
                </a:r>
                <a14:m>
                  <m:oMath xmlns:m="http://schemas.openxmlformats.org/officeDocument/2006/math">
                    <m:r>
                      <a:rPr lang="en-US" altLang="zh-CN" sz="1600" i="1" kern="100">
                        <a:solidFill>
                          <a:schemeClr val="tx1">
                            <a:lumMod val="75000"/>
                            <a:lumOff val="25000"/>
                          </a:schemeClr>
                        </a:solidFill>
                        <a:latin typeface="Cambria Math" panose="02040503050406030204" pitchFamily="18" charset="0"/>
                        <a:ea typeface="MS Mincho" panose="02020609040205080304" pitchFamily="49" charset="-128"/>
                        <a:cs typeface="Times New Roman" panose="02020603050405020304" pitchFamily="18" charset="0"/>
                      </a:rPr>
                      <m:t>𝑘</m:t>
                    </m:r>
                  </m:oMath>
                </a14:m>
                <a:r>
                  <a:rPr lang="en-US"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rPr>
                  <a:t> station.</a:t>
                </a:r>
                <a:endParaRPr lang="zh-CN" altLang="zh-CN" sz="1600" kern="100" dirty="0">
                  <a:solidFill>
                    <a:schemeClr val="tx1">
                      <a:lumMod val="75000"/>
                      <a:lumOff val="25000"/>
                    </a:schemeClr>
                  </a:solidFill>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27424" y="1671471"/>
                <a:ext cx="7922735" cy="1872244"/>
              </a:xfrm>
              <a:prstGeom prst="rect">
                <a:avLst/>
              </a:prstGeom>
              <a:blipFill>
                <a:blip r:embed="rId3"/>
                <a:stretch>
                  <a:fillRect l="-77" b="-3257"/>
                </a:stretch>
              </a:blipFill>
            </p:spPr>
            <p:txBody>
              <a:bodyPr/>
              <a:lstStyle/>
              <a:p>
                <a:r>
                  <a:rPr lang="zh-CN" altLang="en-US">
                    <a:noFill/>
                  </a:rPr>
                  <a:t> </a:t>
                </a:r>
              </a:p>
            </p:txBody>
          </p:sp>
        </mc:Fallback>
      </mc:AlternateContent>
      <p:grpSp>
        <p:nvGrpSpPr>
          <p:cNvPr id="25" name="组合 24"/>
          <p:cNvGrpSpPr/>
          <p:nvPr/>
        </p:nvGrpSpPr>
        <p:grpSpPr>
          <a:xfrm>
            <a:off x="530733" y="982787"/>
            <a:ext cx="3016792" cy="333377"/>
            <a:chOff x="-2" y="1790318"/>
            <a:chExt cx="3016792" cy="333377"/>
          </a:xfrm>
        </p:grpSpPr>
        <p:sp>
          <p:nvSpPr>
            <p:cNvPr id="27" name="矩形 26"/>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28" name="直接连接符 27"/>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9" name="矩形 28"/>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Bus capacity</a:t>
              </a:r>
              <a:endParaRPr lang="zh-CN" altLang="en-US" dirty="0">
                <a:solidFill>
                  <a:schemeClr val="tx1">
                    <a:lumMod val="65000"/>
                    <a:lumOff val="35000"/>
                  </a:schemeClr>
                </a:solidFill>
              </a:endParaRPr>
            </a:p>
          </p:txBody>
        </p:sp>
      </p:grpSp>
      <p:grpSp>
        <p:nvGrpSpPr>
          <p:cNvPr id="30" name="组合 29"/>
          <p:cNvGrpSpPr/>
          <p:nvPr/>
        </p:nvGrpSpPr>
        <p:grpSpPr>
          <a:xfrm>
            <a:off x="530733" y="4100390"/>
            <a:ext cx="3016792" cy="333377"/>
            <a:chOff x="-2" y="1790318"/>
            <a:chExt cx="3016792" cy="333377"/>
          </a:xfrm>
        </p:grpSpPr>
        <p:sp>
          <p:nvSpPr>
            <p:cNvPr id="31" name="矩形 30"/>
            <p:cNvSpPr/>
            <p:nvPr/>
          </p:nvSpPr>
          <p:spPr>
            <a:xfrm>
              <a:off x="-2" y="1930312"/>
              <a:ext cx="193382" cy="19338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cxnSp>
          <p:nvCxnSpPr>
            <p:cNvPr id="32" name="直接连接符 31"/>
            <p:cNvCxnSpPr/>
            <p:nvPr/>
          </p:nvCxnSpPr>
          <p:spPr>
            <a:xfrm>
              <a:off x="-2" y="2123695"/>
              <a:ext cx="3016792" cy="0"/>
            </a:xfrm>
            <a:prstGeom prst="line">
              <a:avLst/>
            </a:prstGeom>
            <a:solidFill>
              <a:srgbClr val="3399FF"/>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3" name="矩形 32"/>
            <p:cNvSpPr/>
            <p:nvPr/>
          </p:nvSpPr>
          <p:spPr>
            <a:xfrm>
              <a:off x="333372" y="1790318"/>
              <a:ext cx="2683418"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65000"/>
                      <a:lumOff val="35000"/>
                    </a:schemeClr>
                  </a:solidFill>
                </a:rPr>
                <a:t>Bus Accessibility</a:t>
              </a:r>
              <a:endParaRPr lang="zh-CN" altLang="en-US" dirty="0">
                <a:solidFill>
                  <a:schemeClr val="tx1">
                    <a:lumMod val="65000"/>
                    <a:lumOff val="35000"/>
                  </a:schemeClr>
                </a:solidFill>
              </a:endParaRPr>
            </a:p>
          </p:txBody>
        </p:sp>
      </p:grpSp>
    </p:spTree>
    <p:extLst>
      <p:ext uri="{BB962C8B-B14F-4D97-AF65-F5344CB8AC3E}">
        <p14:creationId xmlns:p14="http://schemas.microsoft.com/office/powerpoint/2010/main" val="133722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4343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b="1" dirty="0">
                <a:solidFill>
                  <a:schemeClr val="tx1">
                    <a:lumMod val="65000"/>
                    <a:lumOff val="35000"/>
                  </a:schemeClr>
                </a:solidFill>
              </a:rPr>
              <a:t>4. Identification of Valid Factors</a:t>
            </a:r>
            <a:endParaRPr lang="zh-CN" altLang="en-US" sz="2800" b="1" dirty="0">
              <a:solidFill>
                <a:schemeClr val="tx1">
                  <a:lumMod val="65000"/>
                  <a:lumOff val="35000"/>
                </a:scheme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042278910"/>
              </p:ext>
            </p:extLst>
          </p:nvPr>
        </p:nvGraphicFramePr>
        <p:xfrm>
          <a:off x="273082" y="783371"/>
          <a:ext cx="8693365" cy="5570199"/>
        </p:xfrm>
        <a:graphic>
          <a:graphicData uri="http://schemas.openxmlformats.org/drawingml/2006/table">
            <a:tbl>
              <a:tblPr firstRow="1" firstCol="1" bandRow="1"/>
              <a:tblGrid>
                <a:gridCol w="1617862">
                  <a:extLst>
                    <a:ext uri="{9D8B030D-6E8A-4147-A177-3AD203B41FA5}">
                      <a16:colId xmlns:a16="http://schemas.microsoft.com/office/drawing/2014/main" val="1611903064"/>
                    </a:ext>
                  </a:extLst>
                </a:gridCol>
                <a:gridCol w="2459425">
                  <a:extLst>
                    <a:ext uri="{9D8B030D-6E8A-4147-A177-3AD203B41FA5}">
                      <a16:colId xmlns:a16="http://schemas.microsoft.com/office/drawing/2014/main" val="2101435200"/>
                    </a:ext>
                  </a:extLst>
                </a:gridCol>
                <a:gridCol w="651038">
                  <a:extLst>
                    <a:ext uri="{9D8B030D-6E8A-4147-A177-3AD203B41FA5}">
                      <a16:colId xmlns:a16="http://schemas.microsoft.com/office/drawing/2014/main" val="4173085717"/>
                    </a:ext>
                  </a:extLst>
                </a:gridCol>
                <a:gridCol w="976557">
                  <a:extLst>
                    <a:ext uri="{9D8B030D-6E8A-4147-A177-3AD203B41FA5}">
                      <a16:colId xmlns:a16="http://schemas.microsoft.com/office/drawing/2014/main" val="1975308645"/>
                    </a:ext>
                  </a:extLst>
                </a:gridCol>
                <a:gridCol w="942883">
                  <a:extLst>
                    <a:ext uri="{9D8B030D-6E8A-4147-A177-3AD203B41FA5}">
                      <a16:colId xmlns:a16="http://schemas.microsoft.com/office/drawing/2014/main" val="1250301213"/>
                    </a:ext>
                  </a:extLst>
                </a:gridCol>
                <a:gridCol w="729612">
                  <a:extLst>
                    <a:ext uri="{9D8B030D-6E8A-4147-A177-3AD203B41FA5}">
                      <a16:colId xmlns:a16="http://schemas.microsoft.com/office/drawing/2014/main" val="3774758027"/>
                    </a:ext>
                  </a:extLst>
                </a:gridCol>
                <a:gridCol w="684713">
                  <a:extLst>
                    <a:ext uri="{9D8B030D-6E8A-4147-A177-3AD203B41FA5}">
                      <a16:colId xmlns:a16="http://schemas.microsoft.com/office/drawing/2014/main" val="2936752313"/>
                    </a:ext>
                  </a:extLst>
                </a:gridCol>
                <a:gridCol w="631275">
                  <a:extLst>
                    <a:ext uri="{9D8B030D-6E8A-4147-A177-3AD203B41FA5}">
                      <a16:colId xmlns:a16="http://schemas.microsoft.com/office/drawing/2014/main" val="769186618"/>
                    </a:ext>
                  </a:extLst>
                </a:gridCol>
              </a:tblGrid>
              <a:tr h="274465">
                <a:tc gridSpan="8">
                  <a:txBody>
                    <a:bodyPr/>
                    <a:lstStyle/>
                    <a:p>
                      <a:pPr algn="ctr">
                        <a:spcAft>
                          <a:spcPts val="1000"/>
                        </a:spcAft>
                      </a:pPr>
                      <a:endParaRPr lang="zh-CN" sz="1600" i="1"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lnL>
                      <a:noFill/>
                    </a:lnL>
                    <a:lnR>
                      <a:noFill/>
                    </a:lnR>
                    <a:lnT>
                      <a:noFill/>
                    </a:lnT>
                    <a:lnB w="190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2317419"/>
                  </a:ext>
                </a:extLst>
              </a:tr>
              <a:tr h="274465">
                <a:tc rowSpan="3">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Category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Variable</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28600"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Statistical Information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6983454"/>
                  </a:ext>
                </a:extLst>
              </a:tr>
              <a:tr h="32167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VIF</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Validity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stability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times</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664695"/>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Total</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367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114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0326873"/>
                  </a:ext>
                </a:extLst>
              </a:tr>
              <a:tr h="274465">
                <a:tc rowSpan="7">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Built environment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Commerce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8.8</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32.1%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3156182"/>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Office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9.0%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71.4%</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646454569"/>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Residence Area</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rgbClr val="FFFFFF"/>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70.0%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45067936"/>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Education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7.7%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964752108"/>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Government Area</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42.3%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961567563"/>
                  </a:ext>
                </a:extLst>
              </a:tr>
              <a:tr h="274465">
                <a:tc vMerge="1">
                  <a:txBody>
                    <a:bodyPr/>
                    <a:lstStyle/>
                    <a:p>
                      <a:endParaRPr lang="zh-CN" altLang="en-US"/>
                    </a:p>
                  </a:txBody>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Transportation Facility</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67.9%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412817539"/>
                  </a:ext>
                </a:extLst>
              </a:tr>
              <a:tr h="274465">
                <a:tc vMerge="1">
                  <a:txBody>
                    <a:bodyPr/>
                    <a:lstStyle/>
                    <a:p>
                      <a:endParaRPr lang="zh-CN" altLang="en-US"/>
                    </a:p>
                  </a:txBody>
                  <a:tcPr/>
                </a:tc>
                <a:tc>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Land use Aggregation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50.0%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629178"/>
                  </a:ext>
                </a:extLst>
              </a:tr>
              <a:tr h="274465">
                <a:tc rowSpan="5">
                  <a:txBody>
                    <a:bodyPr/>
                    <a:lstStyle/>
                    <a:p>
                      <a:pPr algn="ctr">
                        <a:spcAft>
                          <a:spcPts val="0"/>
                        </a:spcAft>
                      </a:pPr>
                      <a:r>
                        <a:rPr lang="en-US" sz="1600" kern="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Transportation Accessibility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Transfer Dummy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34.6%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21197345"/>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Bicycle Parking</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44.9%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708998271"/>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 Capacity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37.2%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96.6%</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351856568"/>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Bus Accessibility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19.2%</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15</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15</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488898611"/>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Road Density</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2.3</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1.3%</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580033"/>
                  </a:ext>
                </a:extLst>
              </a:tr>
              <a:tr h="274465">
                <a:tc rowSpan="4">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Demographic Socioeconomic Environment</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Population</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23.9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12.8%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60.0%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solidFill>
                      <a:schemeClr val="bg1">
                        <a:lumMod val="75000"/>
                      </a:schemeClr>
                    </a:solidFill>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6</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4</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9761566"/>
                  </a:ext>
                </a:extLst>
              </a:tr>
              <a:tr h="308158">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Household Members</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39.7%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dirty="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31</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1532826362"/>
                  </a:ext>
                </a:extLst>
              </a:tr>
              <a:tr h="274465">
                <a:tc vMerge="1">
                  <a:txBody>
                    <a:bodyPr/>
                    <a:lstStyle/>
                    <a:p>
                      <a:endParaRPr lang="zh-CN" altLang="en-US"/>
                    </a:p>
                  </a:txBody>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Job-Resident Balance</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37.2%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29</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a:noFill/>
                    </a:lnB>
                  </a:tcPr>
                </a:tc>
                <a:extLst>
                  <a:ext uri="{0D108BD9-81ED-4DB2-BD59-A6C34878D82A}">
                    <a16:rowId xmlns:a16="http://schemas.microsoft.com/office/drawing/2014/main" val="2169523604"/>
                  </a:ext>
                </a:extLst>
              </a:tr>
              <a:tr h="274465">
                <a:tc vMerge="1">
                  <a:txBody>
                    <a:bodyPr/>
                    <a:lstStyle/>
                    <a:p>
                      <a:endParaRPr lang="zh-CN" altLang="en-US"/>
                    </a:p>
                  </a:txBody>
                  <a:tcPr/>
                </a:tc>
                <a:tc>
                  <a:txBody>
                    <a:bodyPr/>
                    <a:lstStyle/>
                    <a:p>
                      <a:pPr algn="ctr">
                        <a:spcAft>
                          <a:spcPts val="0"/>
                        </a:spcAft>
                      </a:pPr>
                      <a:r>
                        <a:rPr lang="en-US" sz="1600" kern="0" dirty="0">
                          <a:solidFill>
                            <a:schemeClr val="tx1">
                              <a:lumMod val="75000"/>
                              <a:lumOff val="25000"/>
                            </a:schemeClr>
                          </a:solidFill>
                          <a:effectLst/>
                          <a:latin typeface="Times New Roman" panose="02020603050405020304" pitchFamily="18" charset="0"/>
                          <a:ea typeface="MingLiU"/>
                          <a:cs typeface="Times New Roman" panose="02020603050405020304" pitchFamily="18" charset="0"/>
                        </a:rPr>
                        <a:t>Tenant Proportion</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2.2</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21.8%</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chemeClr val="tx1">
                              <a:lumMod val="75000"/>
                              <a:lumOff val="25000"/>
                            </a:schemeClr>
                          </a:solidFill>
                          <a:effectLst/>
                          <a:latin typeface="Times New Roman" panose="02020603050405020304" pitchFamily="18" charset="0"/>
                          <a:ea typeface="等线" panose="02010600030101010101" pitchFamily="2" charset="-122"/>
                          <a:cs typeface="Times New Roman" panose="02020603050405020304" pitchFamily="18" charset="0"/>
                        </a:rPr>
                        <a:t>100.0%</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17</a:t>
                      </a:r>
                      <a:endParaRPr lang="zh-CN" sz="1600" kern="10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0</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rPr>
                        <a:t>17</a:t>
                      </a:r>
                      <a:endParaRPr lang="zh-CN" sz="1600" kern="100" dirty="0">
                        <a:solidFill>
                          <a:schemeClr val="tx1">
                            <a:lumMod val="75000"/>
                            <a:lumOff val="2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94510" marR="9451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85886"/>
                  </a:ext>
                </a:extLst>
              </a:tr>
            </a:tbl>
          </a:graphicData>
        </a:graphic>
      </p:graphicFrame>
      <p:grpSp>
        <p:nvGrpSpPr>
          <p:cNvPr id="6" name="组合 5"/>
          <p:cNvGrpSpPr/>
          <p:nvPr/>
        </p:nvGrpSpPr>
        <p:grpSpPr>
          <a:xfrm>
            <a:off x="-1" y="482249"/>
            <a:ext cx="5663954" cy="390049"/>
            <a:chOff x="151065" y="700087"/>
            <a:chExt cx="5663954" cy="390049"/>
          </a:xfrm>
        </p:grpSpPr>
        <p:grpSp>
          <p:nvGrpSpPr>
            <p:cNvPr id="7" name="组合 6"/>
            <p:cNvGrpSpPr/>
            <p:nvPr/>
          </p:nvGrpSpPr>
          <p:grpSpPr>
            <a:xfrm>
              <a:off x="151066" y="751046"/>
              <a:ext cx="5663953" cy="339090"/>
              <a:chOff x="876299" y="1090136"/>
              <a:chExt cx="5663953" cy="339090"/>
            </a:xfrm>
          </p:grpSpPr>
          <p:grpSp>
            <p:nvGrpSpPr>
              <p:cNvPr id="9" name="组合 8"/>
              <p:cNvGrpSpPr/>
              <p:nvPr/>
            </p:nvGrpSpPr>
            <p:grpSpPr>
              <a:xfrm>
                <a:off x="1146429" y="1090136"/>
                <a:ext cx="5393823" cy="339090"/>
                <a:chOff x="1146429" y="1090136"/>
                <a:chExt cx="5393823" cy="339090"/>
              </a:xfrm>
            </p:grpSpPr>
            <p:cxnSp>
              <p:nvCxnSpPr>
                <p:cNvPr id="11" name="直接连接符 10"/>
                <p:cNvCxnSpPr/>
                <p:nvPr/>
              </p:nvCxnSpPr>
              <p:spPr>
                <a:xfrm>
                  <a:off x="1146429" y="1429226"/>
                  <a:ext cx="5393823"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0800000">
                  <a:off x="1219199" y="1205388"/>
                  <a:ext cx="187833" cy="16192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407032" y="1090136"/>
                  <a:ext cx="5067925"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65000"/>
                          <a:lumOff val="35000"/>
                        </a:schemeClr>
                      </a:solidFill>
                    </a:rPr>
                    <a:t>Exploratory Regression – Stage 1</a:t>
                  </a:r>
                </a:p>
              </p:txBody>
            </p:sp>
          </p:grpSp>
          <p:sp>
            <p:nvSpPr>
              <p:cNvPr id="10" name="矩形 9"/>
              <p:cNvSpPr/>
              <p:nvPr/>
            </p:nvSpPr>
            <p:spPr>
              <a:xfrm>
                <a:off x="876299" y="1090136"/>
                <a:ext cx="270129" cy="339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矩形 7"/>
            <p:cNvSpPr/>
            <p:nvPr/>
          </p:nvSpPr>
          <p:spPr>
            <a:xfrm>
              <a:off x="151065" y="700087"/>
              <a:ext cx="3908681" cy="50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文本框 28"/>
          <p:cNvSpPr txBox="1"/>
          <p:nvPr/>
        </p:nvSpPr>
        <p:spPr>
          <a:xfrm>
            <a:off x="270129" y="6353572"/>
            <a:ext cx="6941324" cy="338554"/>
          </a:xfrm>
          <a:prstGeom prst="rect">
            <a:avLst/>
          </a:prstGeom>
          <a:noFill/>
        </p:spPr>
        <p:txBody>
          <a:bodyPr wrap="none" rtlCol="0">
            <a:spAutoFit/>
          </a:bodyPr>
          <a:lstStyle/>
          <a:p>
            <a:pPr marL="285750" indent="-285750">
              <a:buFont typeface="Wingdings" panose="05000000000000000000" pitchFamily="2" charset="2"/>
              <a:buChar char="n"/>
            </a:pPr>
            <a:r>
              <a:rPr lang="en-US" altLang="zh-CN" sz="1600" dirty="0">
                <a:solidFill>
                  <a:schemeClr val="tx1">
                    <a:lumMod val="75000"/>
                    <a:lumOff val="25000"/>
                  </a:schemeClr>
                </a:solidFill>
              </a:rPr>
              <a:t>The cell marked with dark color means that it doesn’t meet the judgment.</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5646072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4035</TotalTime>
  <Words>7183</Words>
  <Application>Microsoft Office PowerPoint</Application>
  <PresentationFormat>全屏显示(4:3)</PresentationFormat>
  <Paragraphs>2348</Paragraphs>
  <Slides>74</Slides>
  <Notes>31</Notes>
  <HiddenSlides>9</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MingLiU</vt:lpstr>
      <vt:lpstr>MS Mincho</vt:lpstr>
      <vt:lpstr>游ゴシック</vt:lpstr>
      <vt:lpstr>游ゴシック</vt:lpstr>
      <vt:lpstr>等线</vt:lpstr>
      <vt:lpstr>等线 Light</vt:lpstr>
      <vt:lpstr>宋体</vt:lpstr>
      <vt:lpstr>Arial</vt:lpstr>
      <vt:lpstr>Cambria Math</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 Chen</dc:creator>
  <cp:lastModifiedBy>Qi Chen</cp:lastModifiedBy>
  <cp:revision>158</cp:revision>
  <cp:lastPrinted>2017-04-06T08:33:39Z</cp:lastPrinted>
  <dcterms:created xsi:type="dcterms:W3CDTF">2017-04-02T14:57:56Z</dcterms:created>
  <dcterms:modified xsi:type="dcterms:W3CDTF">2018-01-08T05:29:10Z</dcterms:modified>
</cp:coreProperties>
</file>